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5.xml" ContentType="application/vnd.openxmlformats-officedocument.presentationml.notesSlide+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handoutMasterIdLst>
    <p:handoutMasterId r:id="rId18"/>
  </p:handoutMasterIdLst>
  <p:sldIdLst>
    <p:sldId id="258" r:id="rId2"/>
    <p:sldId id="259" r:id="rId3"/>
    <p:sldId id="293" r:id="rId4"/>
    <p:sldId id="295" r:id="rId5"/>
    <p:sldId id="311" r:id="rId6"/>
    <p:sldId id="302" r:id="rId7"/>
    <p:sldId id="300" r:id="rId8"/>
    <p:sldId id="303" r:id="rId9"/>
    <p:sldId id="304" r:id="rId10"/>
    <p:sldId id="305" r:id="rId11"/>
    <p:sldId id="306" r:id="rId12"/>
    <p:sldId id="307" r:id="rId13"/>
    <p:sldId id="308" r:id="rId14"/>
    <p:sldId id="298" r:id="rId15"/>
    <p:sldId id="310" r:id="rId16"/>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70885" autoAdjust="0"/>
  </p:normalViewPr>
  <p:slideViewPr>
    <p:cSldViewPr showGuides="1">
      <p:cViewPr>
        <p:scale>
          <a:sx n="70" d="100"/>
          <a:sy n="70" d="100"/>
        </p:scale>
        <p:origin x="-1080" y="-138"/>
      </p:cViewPr>
      <p:guideLst>
        <p:guide orient="horz" pos="129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4"/>
    </p:cViewPr>
  </p:sorterViewPr>
  <p:notesViewPr>
    <p:cSldViewPr showGuides="1">
      <p:cViewPr varScale="1">
        <p:scale>
          <a:sx n="75" d="100"/>
          <a:sy n="75" d="100"/>
        </p:scale>
        <p:origin x="-1980"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customXml" Target="../customXml/item4.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352800" cy="479425"/>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marL="87313" defTabSz="966788">
              <a:defRPr sz="1300"/>
            </a:lvl1pPr>
          </a:lstStyle>
          <a:p>
            <a:pPr>
              <a:defRPr/>
            </a:pPr>
            <a:r>
              <a:rPr lang="es-ES_tradnl"/>
              <a:t>Prácticas seguras para trabajar con el plomo</a:t>
            </a:r>
            <a:r>
              <a:rPr lang="en-US"/>
              <a:t>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512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algn="r" defTabSz="966788">
              <a:defRPr sz="1300"/>
            </a:lvl1pPr>
          </a:lstStyle>
          <a:p>
            <a:pPr>
              <a:defRPr/>
            </a:pPr>
            <a:r>
              <a:rPr lang="en-US"/>
              <a:t>Feb 09</a:t>
            </a:r>
          </a:p>
        </p:txBody>
      </p:sp>
      <p:sp>
        <p:nvSpPr>
          <p:cNvPr id="512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defTabSz="966788">
              <a:defRPr sz="1300"/>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algn="r" defTabSz="966788">
              <a:defRPr sz="1300"/>
            </a:lvl1pPr>
          </a:lstStyle>
          <a:p>
            <a:pPr>
              <a:defRPr/>
            </a:pPr>
            <a:fld id="{44514B4B-6D5A-4E94-86BD-7CC13E142F5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315200" cy="479425"/>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defTabSz="966788">
              <a:defRPr sz="1200" b="1">
                <a:latin typeface="Arial" pitchFamily="34" charset="0"/>
              </a:defRPr>
            </a:lvl1pPr>
          </a:lstStyle>
          <a:p>
            <a:pPr>
              <a:defRPr/>
            </a:pPr>
            <a:endParaRPr lang="en-US"/>
          </a:p>
          <a:p>
            <a:pPr>
              <a:defRPr/>
            </a:pPr>
            <a:r>
              <a:rPr lang="en-US"/>
              <a:t>     </a:t>
            </a:r>
            <a:r>
              <a:rPr lang="es-ES_tradnl"/>
              <a:t>Prácticas seguras para trabajar con el plomo</a:t>
            </a:r>
            <a:r>
              <a:rPr lang="en-US"/>
              <a:t>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7411"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325438" y="4560888"/>
            <a:ext cx="6745287" cy="4319587"/>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p>
            <a:pPr lvl="0"/>
            <a:r>
              <a:rPr lang="en-US" noProof="0" smtClean="0"/>
              <a:t>Arial 12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800600" y="8915400"/>
            <a:ext cx="2301875" cy="403225"/>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defTabSz="966788">
              <a:defRPr sz="1100">
                <a:latin typeface="Arial" pitchFamily="34" charset="0"/>
              </a:defRPr>
            </a:lvl1pPr>
          </a:lstStyle>
          <a:p>
            <a:pPr>
              <a:defRPr/>
            </a:pPr>
            <a:r>
              <a:rPr lang="en-US"/>
              <a:t>Repaso preliminar 1 – No cite ni haga referencias</a:t>
            </a:r>
          </a:p>
        </p:txBody>
      </p:sp>
      <p:sp>
        <p:nvSpPr>
          <p:cNvPr id="3079" name="Rectangle 7"/>
          <p:cNvSpPr>
            <a:spLocks noGrp="1" noChangeArrowheads="1"/>
          </p:cNvSpPr>
          <p:nvPr>
            <p:ph type="sldNum" sz="quarter" idx="5"/>
          </p:nvPr>
        </p:nvSpPr>
        <p:spPr bwMode="auto">
          <a:xfrm>
            <a:off x="381000" y="8991600"/>
            <a:ext cx="1544638" cy="381000"/>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defTabSz="966788">
              <a:defRPr sz="1000">
                <a:latin typeface="Arial" pitchFamily="34" charset="0"/>
              </a:defRPr>
            </a:lvl1pPr>
          </a:lstStyle>
          <a:p>
            <a:pPr>
              <a:defRPr/>
            </a:pPr>
            <a:r>
              <a:rPr lang="en-US"/>
              <a:t>8-</a:t>
            </a:r>
            <a:fld id="{5617C121-2738-4F7D-B9F2-18F3DA14183B}" type="slidenum">
              <a:rPr lang="en-US"/>
              <a:pPr>
                <a:defRPr/>
              </a:pPr>
              <a:t>‹#›</a:t>
            </a:fld>
            <a:endParaRPr lang="en-US"/>
          </a:p>
        </p:txBody>
      </p:sp>
      <p:sp>
        <p:nvSpPr>
          <p:cNvPr id="3080" name="Rectangle 8"/>
          <p:cNvSpPr>
            <a:spLocks noGrp="1" noChangeArrowheads="1"/>
          </p:cNvSpPr>
          <p:nvPr>
            <p:ph type="dt" idx="1"/>
          </p:nvPr>
        </p:nvSpPr>
        <p:spPr bwMode="auto">
          <a:xfrm>
            <a:off x="2895600" y="8915400"/>
            <a:ext cx="1676400" cy="4572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ctr">
              <a:lnSpc>
                <a:spcPct val="280000"/>
              </a:lnSpc>
              <a:defRPr sz="1000">
                <a:latin typeface="Arial" pitchFamily="34" charset="0"/>
              </a:defRPr>
            </a:lvl1pPr>
          </a:lstStyle>
          <a:p>
            <a:pPr>
              <a:defRPr/>
            </a:pPr>
            <a:r>
              <a:rPr lang="en-US"/>
              <a:t>Feb 09</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pitchFamily="34"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pitchFamily="34"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xfrm>
            <a:off x="63500" y="0"/>
            <a:ext cx="7162800" cy="479425"/>
          </a:xfrm>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18435" name="Rectangle 7"/>
          <p:cNvSpPr>
            <a:spLocks noGrp="1" noChangeArrowheads="1"/>
          </p:cNvSpPr>
          <p:nvPr>
            <p:ph type="sldNum" sz="quarter" idx="5"/>
          </p:nvPr>
        </p:nvSpPr>
        <p:spPr>
          <a:noFill/>
        </p:spPr>
        <p:txBody>
          <a:bodyPr/>
          <a:lstStyle/>
          <a:p>
            <a:r>
              <a:rPr lang="en-US" smtClean="0"/>
              <a:t>8-</a:t>
            </a:r>
            <a:fld id="{7C735F6F-1509-4C2B-92E9-0AD4BC1BC5B9}" type="slidenum">
              <a:rPr lang="en-US" smtClean="0"/>
              <a:pPr/>
              <a:t>1</a:t>
            </a:fld>
            <a:endParaRPr lang="en-US" smtClean="0"/>
          </a:p>
        </p:txBody>
      </p:sp>
      <p:sp>
        <p:nvSpPr>
          <p:cNvPr id="18436" name="Rectangle 8"/>
          <p:cNvSpPr>
            <a:spLocks noGrp="1" noChangeArrowheads="1"/>
          </p:cNvSpPr>
          <p:nvPr>
            <p:ph type="dt" sz="quarter" idx="1"/>
          </p:nvPr>
        </p:nvSpPr>
        <p:spPr>
          <a:noFill/>
        </p:spPr>
        <p:txBody>
          <a:bodyPr/>
          <a:lstStyle/>
          <a:p>
            <a:r>
              <a:rPr lang="en-US" smtClean="0"/>
              <a:t>Octubre de 2011</a:t>
            </a:r>
          </a:p>
        </p:txBody>
      </p:sp>
      <p:sp>
        <p:nvSpPr>
          <p:cNvPr id="18437" name="Rectangle 2"/>
          <p:cNvSpPr>
            <a:spLocks noGrp="1" noRot="1" noChangeAspect="1" noChangeArrowheads="1" noTextEdit="1"/>
          </p:cNvSpPr>
          <p:nvPr>
            <p:ph type="sldImg"/>
          </p:nvPr>
        </p:nvSpPr>
        <p:spPr>
          <a:xfrm>
            <a:off x="1295400" y="685800"/>
            <a:ext cx="4800600" cy="3600450"/>
          </a:xfrm>
          <a:ln/>
        </p:spPr>
      </p:sp>
      <p:sp>
        <p:nvSpPr>
          <p:cNvPr id="18438" name="Rectangle 3"/>
          <p:cNvSpPr>
            <a:spLocks noGrp="1" noChangeArrowheads="1"/>
          </p:cNvSpPr>
          <p:nvPr>
            <p:ph type="body" idx="1"/>
          </p:nvPr>
        </p:nvSpPr>
        <p:spPr>
          <a:xfrm>
            <a:off x="974725" y="4560888"/>
            <a:ext cx="5365750" cy="4319587"/>
          </a:xfrm>
          <a:noFill/>
          <a:ln/>
        </p:spPr>
        <p:txBody>
          <a:bodyPr/>
          <a:lstStyle/>
          <a:p>
            <a:pPr marL="228600" lvl="1" indent="-6350">
              <a:buFontTx/>
              <a:buNone/>
              <a:tabLst/>
            </a:pPr>
            <a:r>
              <a:rPr lang="es-US" smtClean="0">
                <a:solidFill>
                  <a:srgbClr val="000000"/>
                </a:solidFill>
                <a:cs typeface="Times New Roman" pitchFamily="18" charset="0"/>
                <a:sym typeface="Times New Roman" pitchFamily="18" charset="0"/>
              </a:rPr>
              <a:t>La regla RRP requiere que usted, el renovador certificado, sea responsable de la instrucci</a:t>
            </a:r>
            <a:r>
              <a:rPr lang="es-US" smtClean="0">
                <a:solidFill>
                  <a:srgbClr val="000000"/>
                </a:solidFill>
                <a:latin typeface="Times New Roman" pitchFamily="18" charset="0"/>
                <a:cs typeface="Times New Roman" pitchFamily="18" charset="0"/>
                <a:sym typeface="Times New Roman" pitchFamily="18" charset="0"/>
              </a:rPr>
              <a:t>ó</a:t>
            </a:r>
            <a:r>
              <a:rPr lang="es-US" smtClean="0">
                <a:solidFill>
                  <a:srgbClr val="000000"/>
                </a:solidFill>
                <a:cs typeface="Times New Roman" pitchFamily="18" charset="0"/>
                <a:sym typeface="Times New Roman" pitchFamily="18" charset="0"/>
              </a:rPr>
              <a:t>n de los renovadores no certificados. Tenga presente que los trabajadores no certificados deben ser capacitados sólo en las prácticas de trabajo, requeridas por la regla RRP, que los trabajadores utilizarán cuando realicen las tareas que tengan asignadas. Por ejemplo, si un trabajador es contratado únicamente para proporcionar servicios de limpieza, no sería necesario que se le capacite en cómo preparar el área de trabajo.</a:t>
            </a:r>
          </a:p>
          <a:p>
            <a:pPr marL="228600" lvl="1" indent="-6350">
              <a:buFontTx/>
              <a:buNone/>
              <a:tabLst/>
            </a:pPr>
            <a:endParaRPr lang="es-US" smtClean="0">
              <a:solidFill>
                <a:srgbClr val="000000"/>
              </a:solidFill>
              <a:cs typeface="Times New Roman" pitchFamily="18" charset="0"/>
              <a:sym typeface="Times New Roman" pitchFamily="18" charset="0"/>
            </a:endParaRPr>
          </a:p>
          <a:p>
            <a:pPr marL="228600" lvl="1" indent="-6350">
              <a:buFontTx/>
              <a:buNone/>
              <a:tabLst/>
            </a:pPr>
            <a:r>
              <a:rPr lang="es-US" smtClean="0">
                <a:solidFill>
                  <a:srgbClr val="000000"/>
                </a:solidFill>
                <a:cs typeface="Times New Roman" pitchFamily="18" charset="0"/>
                <a:sym typeface="Times New Roman" pitchFamily="18" charset="0"/>
              </a:rPr>
              <a:t>Nota: vea la diapositiva 2-11 y los reglamentos del HUD para obtener más información acerca de la capacitación que se requiere para los trabajadores en las renovaciones financiadas por el HUD</a:t>
            </a:r>
            <a:r>
              <a:rPr lang="en-US" smtClean="0">
                <a:solidFill>
                  <a:srgbClr val="000000"/>
                </a:solidFill>
                <a:cs typeface="Times New Roman" pitchFamily="18" charset="0"/>
                <a:sym typeface="Times New Roman" pitchFamily="18" charset="0"/>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7651" name="Rectangle 7"/>
          <p:cNvSpPr>
            <a:spLocks noGrp="1" noChangeArrowheads="1"/>
          </p:cNvSpPr>
          <p:nvPr>
            <p:ph type="sldNum" sz="quarter" idx="5"/>
          </p:nvPr>
        </p:nvSpPr>
        <p:spPr>
          <a:noFill/>
        </p:spPr>
        <p:txBody>
          <a:bodyPr/>
          <a:lstStyle/>
          <a:p>
            <a:r>
              <a:rPr lang="en-US" smtClean="0"/>
              <a:t>8-</a:t>
            </a:r>
            <a:fld id="{83631A5A-0176-4810-91BA-8134350DA02C}" type="slidenum">
              <a:rPr lang="en-US" smtClean="0"/>
              <a:pPr/>
              <a:t>10</a:t>
            </a:fld>
            <a:endParaRPr lang="en-US" smtClean="0"/>
          </a:p>
        </p:txBody>
      </p:sp>
      <p:sp>
        <p:nvSpPr>
          <p:cNvPr id="27652" name="Rectangle 8"/>
          <p:cNvSpPr>
            <a:spLocks noGrp="1" noChangeArrowheads="1"/>
          </p:cNvSpPr>
          <p:nvPr>
            <p:ph type="dt" sz="quarter" idx="1"/>
          </p:nvPr>
        </p:nvSpPr>
        <p:spPr>
          <a:noFill/>
        </p:spPr>
        <p:txBody>
          <a:bodyPr/>
          <a:lstStyle/>
          <a:p>
            <a:r>
              <a:rPr lang="en-US" smtClean="0"/>
              <a:t>Octubre de 2011</a:t>
            </a:r>
          </a:p>
        </p:txBody>
      </p:sp>
      <p:sp>
        <p:nvSpPr>
          <p:cNvPr id="27653" name="Rectangle 2050"/>
          <p:cNvSpPr>
            <a:spLocks noGrp="1" noRot="1" noChangeAspect="1" noChangeArrowheads="1" noTextEdit="1"/>
          </p:cNvSpPr>
          <p:nvPr>
            <p:ph type="sldImg"/>
          </p:nvPr>
        </p:nvSpPr>
        <p:spPr>
          <a:xfrm>
            <a:off x="1295400" y="685800"/>
            <a:ext cx="4800600" cy="3600450"/>
          </a:xfrm>
          <a:ln/>
        </p:spPr>
      </p:sp>
      <p:sp>
        <p:nvSpPr>
          <p:cNvPr id="27654" name="Rectangle 2051"/>
          <p:cNvSpPr>
            <a:spLocks noGrp="1" noChangeArrowheads="1"/>
          </p:cNvSpPr>
          <p:nvPr>
            <p:ph type="body" idx="1"/>
          </p:nvPr>
        </p:nvSpPr>
        <p:spPr>
          <a:xfrm>
            <a:off x="762000" y="4381500"/>
            <a:ext cx="6019800" cy="4395788"/>
          </a:xfrm>
          <a:noFill/>
          <a:ln/>
        </p:spPr>
        <p:txBody>
          <a:bodyPr/>
          <a:lstStyle/>
          <a:p>
            <a:pPr>
              <a:spcBef>
                <a:spcPct val="10000"/>
              </a:spcBef>
              <a:tabLst>
                <a:tab pos="342900" algn="l"/>
              </a:tabLst>
            </a:pPr>
            <a:r>
              <a:rPr lang="en-US" sz="1000" b="1" smtClean="0">
                <a:solidFill>
                  <a:srgbClr val="000000"/>
                </a:solidFill>
                <a:cs typeface="Times New Roman" pitchFamily="18" charset="0"/>
                <a:sym typeface="Times New Roman" pitchFamily="18" charset="0"/>
              </a:rPr>
              <a:t>Controle la propagación del polvo.</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Mantenga el área de trabajo aislada del resto de la vivienda.</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No saque polvo ni escombros del área de trabajo.</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Manténgase dentro del área de trabajo contenida y en los caminos contenidos.</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Aspire los trajes al salir del área de trabajo de modo que el polvo se quede dentro de la contención.</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Quítese los cubrezapatos desechables y asegúrese de que sus zapatos estén limpios utilizando almohadillas adhesivas o toallas de papel húmedas para limpiar</a:t>
            </a:r>
            <a:r>
              <a:rPr lang="es-ES_tradnl" sz="1000" smtClean="0">
                <a:solidFill>
                  <a:srgbClr val="000000"/>
                </a:solidFill>
                <a:cs typeface="Times New Roman" pitchFamily="18" charset="0"/>
                <a:sym typeface="Times New Roman" pitchFamily="18" charset="0"/>
              </a:rPr>
              <a:t>se</a:t>
            </a:r>
            <a:r>
              <a:rPr lang="en-US" sz="1000" smtClean="0">
                <a:solidFill>
                  <a:srgbClr val="000000"/>
                </a:solidFill>
                <a:cs typeface="Times New Roman" pitchFamily="18" charset="0"/>
                <a:sym typeface="Times New Roman" pitchFamily="18" charset="0"/>
              </a:rPr>
              <a:t> </a:t>
            </a:r>
            <a:r>
              <a:rPr lang="es-ES_tradnl" sz="1000" smtClean="0">
                <a:solidFill>
                  <a:srgbClr val="000000"/>
                </a:solidFill>
                <a:cs typeface="Times New Roman" pitchFamily="18" charset="0"/>
                <a:sym typeface="Times New Roman" pitchFamily="18" charset="0"/>
              </a:rPr>
              <a:t>los </a:t>
            </a:r>
            <a:r>
              <a:rPr lang="en-US" sz="1000" smtClean="0">
                <a:solidFill>
                  <a:srgbClr val="000000"/>
                </a:solidFill>
                <a:cs typeface="Times New Roman" pitchFamily="18" charset="0"/>
                <a:sym typeface="Times New Roman" pitchFamily="18" charset="0"/>
              </a:rPr>
              <a:t>zapatos cada vez que sale de la lámina protectora.</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Mantenga los componentes dentro del área de trabajo hasta que estén envueltos con seguridad en láminas o bolsas plásticas de alta resistencia. Una vez se hayan envuelto o depositado en bolsas plásticas, limpie el exterior con una aspiradora HEPA y sáquelas del área de trabajo para almacenarlas en un área segura, lejos de los residentes.</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Lave las prendas protectoras que no sean desechables separadamente de la ropa sucia de su familia.</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No utilice prácticas prohibidas, como::</a:t>
            </a:r>
          </a:p>
          <a:p>
            <a:pPr marL="685800" lvl="2" indent="-228600">
              <a:spcBef>
                <a:spcPct val="10000"/>
              </a:spcBef>
              <a:buFontTx/>
              <a:buChar char="•"/>
              <a:tabLst>
                <a:tab pos="342900" algn="l"/>
              </a:tabLst>
            </a:pPr>
            <a:r>
              <a:rPr lang="en-US" smtClean="0">
                <a:solidFill>
                  <a:srgbClr val="000000"/>
                </a:solidFill>
                <a:cs typeface="Times New Roman" pitchFamily="18" charset="0"/>
                <a:sym typeface="Times New Roman" pitchFamily="18" charset="0"/>
              </a:rPr>
              <a:t>Quemar pintura </a:t>
            </a:r>
            <a:r>
              <a:rPr lang="es-ES_tradnl" smtClean="0">
                <a:solidFill>
                  <a:srgbClr val="000000"/>
                </a:solidFill>
                <a:cs typeface="Times New Roman" pitchFamily="18" charset="0"/>
                <a:sym typeface="Times New Roman" pitchFamily="18" charset="0"/>
              </a:rPr>
              <a:t>con </a:t>
            </a:r>
            <a:r>
              <a:rPr lang="en-US" smtClean="0">
                <a:solidFill>
                  <a:srgbClr val="000000"/>
                </a:solidFill>
                <a:cs typeface="Times New Roman" pitchFamily="18" charset="0"/>
                <a:sym typeface="Times New Roman" pitchFamily="18" charset="0"/>
              </a:rPr>
              <a:t>llama o </a:t>
            </a:r>
            <a:r>
              <a:rPr lang="es-ES_tradnl" smtClean="0">
                <a:solidFill>
                  <a:srgbClr val="000000"/>
                </a:solidFill>
                <a:cs typeface="Times New Roman" pitchFamily="18" charset="0"/>
                <a:sym typeface="Times New Roman" pitchFamily="18" charset="0"/>
              </a:rPr>
              <a:t>quitarla</a:t>
            </a:r>
            <a:r>
              <a:rPr lang="en-US" smtClean="0">
                <a:solidFill>
                  <a:srgbClr val="000000"/>
                </a:solidFill>
                <a:cs typeface="Times New Roman" pitchFamily="18" charset="0"/>
                <a:sym typeface="Times New Roman" pitchFamily="18" charset="0"/>
              </a:rPr>
              <a:t> a alta temperatura y</a:t>
            </a:r>
          </a:p>
          <a:p>
            <a:pPr marL="685800" lvl="2" indent="-228600">
              <a:spcBef>
                <a:spcPct val="10000"/>
              </a:spcBef>
              <a:buFontTx/>
              <a:buChar char="•"/>
              <a:tabLst>
                <a:tab pos="342900" algn="l"/>
              </a:tabLst>
            </a:pPr>
            <a:r>
              <a:rPr lang="en-US" smtClean="0">
                <a:solidFill>
                  <a:srgbClr val="000000"/>
                </a:solidFill>
                <a:cs typeface="Times New Roman" pitchFamily="18" charset="0"/>
                <a:sym typeface="Times New Roman" pitchFamily="18" charset="0"/>
              </a:rPr>
              <a:t>Herramientas eléctricas (como una lijadora) sin accesorios HEPA.</a:t>
            </a:r>
          </a:p>
          <a:p>
            <a:pPr>
              <a:tabLst>
                <a:tab pos="342900" algn="l"/>
              </a:tabLst>
            </a:pPr>
            <a:r>
              <a:rPr lang="en-US" sz="1000" smtClean="0">
                <a:solidFill>
                  <a:srgbClr val="000000"/>
                </a:solidFill>
                <a:latin typeface="Helvetica Neue" charset="0"/>
                <a:cs typeface="Times New Roman" pitchFamily="18" charset="0"/>
                <a:sym typeface="Times New Roman" pitchFamily="18" charset="0"/>
              </a:rPr>
              <a:t/>
            </a:r>
            <a:br>
              <a:rPr lang="en-US" sz="1000" smtClean="0">
                <a:solidFill>
                  <a:srgbClr val="000000"/>
                </a:solidFill>
                <a:latin typeface="Helvetica Neue" charset="0"/>
                <a:cs typeface="Times New Roman" pitchFamily="18" charset="0"/>
                <a:sym typeface="Times New Roman" pitchFamily="18" charset="0"/>
              </a:rPr>
            </a:br>
            <a:endParaRPr lang="en-US" sz="1000" smtClean="0">
              <a:solidFill>
                <a:srgbClr val="000000"/>
              </a:solidFill>
              <a:latin typeface="Helvetica Neue" charset="0"/>
              <a:cs typeface="Times New Roman" pitchFamily="18" charset="0"/>
              <a:sym typeface="Times New Roman" pitchFamily="18" charset="0"/>
            </a:endParaRPr>
          </a:p>
        </p:txBody>
      </p:sp>
      <p:sp>
        <p:nvSpPr>
          <p:cNvPr id="27655" name="Text Box 2054"/>
          <p:cNvSpPr txBox="1">
            <a:spLocks noChangeArrowheads="1"/>
          </p:cNvSpPr>
          <p:nvPr/>
        </p:nvSpPr>
        <p:spPr bwMode="auto">
          <a:xfrm>
            <a:off x="1066800" y="7848600"/>
            <a:ext cx="5715000" cy="646113"/>
          </a:xfrm>
          <a:prstGeom prst="rect">
            <a:avLst/>
          </a:prstGeom>
          <a:solidFill>
            <a:srgbClr val="EAEAEA"/>
          </a:solidFill>
          <a:ln w="9525">
            <a:solidFill>
              <a:schemeClr val="tx1"/>
            </a:solidFill>
            <a:miter lim="800000"/>
            <a:headEnd/>
            <a:tailEnd/>
          </a:ln>
        </p:spPr>
        <p:txBody>
          <a:bodyPr lIns="91407" tIns="45703" rIns="91407" bIns="45703">
            <a:spAutoFit/>
          </a:bodyPr>
          <a:lstStyle/>
          <a:p>
            <a:pPr lvl="2">
              <a:spcBef>
                <a:spcPct val="50000"/>
              </a:spcBef>
              <a:buSzPct val="100000"/>
            </a:pPr>
            <a:r>
              <a:rPr lang="en-US" sz="900">
                <a:solidFill>
                  <a:srgbClr val="000000"/>
                </a:solidFill>
                <a:latin typeface="Arial" pitchFamily="34" charset="0"/>
                <a:cs typeface="Times New Roman" pitchFamily="18" charset="0"/>
                <a:sym typeface="Times New Roman" pitchFamily="18" charset="0"/>
              </a:rPr>
              <a:t>La regla del Departamento de Vivienda y Urbanismo tambi</a:t>
            </a:r>
            <a:r>
              <a:rPr lang="en-US" sz="900">
                <a:solidFill>
                  <a:srgbClr val="000000"/>
                </a:solidFill>
                <a:cs typeface="Times New Roman" pitchFamily="18" charset="0"/>
                <a:sym typeface="Times New Roman" pitchFamily="18" charset="0"/>
              </a:rPr>
              <a:t>é</a:t>
            </a:r>
            <a:r>
              <a:rPr lang="en-US" sz="900">
                <a:solidFill>
                  <a:srgbClr val="000000"/>
                </a:solidFill>
                <a:latin typeface="Arial" pitchFamily="34" charset="0"/>
                <a:cs typeface="Times New Roman" pitchFamily="18" charset="0"/>
                <a:sym typeface="Times New Roman" pitchFamily="18" charset="0"/>
              </a:rPr>
              <a:t>n proh</a:t>
            </a:r>
            <a:r>
              <a:rPr lang="en-US" sz="900">
                <a:solidFill>
                  <a:srgbClr val="000000"/>
                </a:solidFill>
                <a:cs typeface="Times New Roman" pitchFamily="18" charset="0"/>
                <a:sym typeface="Times New Roman" pitchFamily="18" charset="0"/>
              </a:rPr>
              <a:t>í</a:t>
            </a:r>
            <a:r>
              <a:rPr lang="en-US" sz="900">
                <a:solidFill>
                  <a:srgbClr val="000000"/>
                </a:solidFill>
                <a:latin typeface="Arial" pitchFamily="34" charset="0"/>
                <a:cs typeface="Times New Roman" pitchFamily="18" charset="0"/>
                <a:sym typeface="Times New Roman" pitchFamily="18" charset="0"/>
              </a:rPr>
              <a:t>be raspar en seco y lijar </a:t>
            </a:r>
            <a:r>
              <a:rPr lang="en-US" sz="900" u="sng">
                <a:solidFill>
                  <a:srgbClr val="000000"/>
                </a:solidFill>
                <a:latin typeface="Arial" pitchFamily="34" charset="0"/>
                <a:cs typeface="Times New Roman" pitchFamily="18" charset="0"/>
                <a:sym typeface="Times New Roman" pitchFamily="18" charset="0"/>
              </a:rPr>
              <a:t>a mano</a:t>
            </a:r>
            <a:r>
              <a:rPr lang="en-US" sz="900">
                <a:solidFill>
                  <a:srgbClr val="000000"/>
                </a:solidFill>
                <a:latin typeface="Arial" pitchFamily="34" charset="0"/>
                <a:cs typeface="Times New Roman" pitchFamily="18" charset="0"/>
                <a:sym typeface="Times New Roman" pitchFamily="18" charset="0"/>
              </a:rPr>
              <a:t> en demas</a:t>
            </a:r>
            <a:r>
              <a:rPr lang="en-US" sz="900">
                <a:solidFill>
                  <a:srgbClr val="000000"/>
                </a:solidFill>
                <a:cs typeface="Times New Roman" pitchFamily="18" charset="0"/>
                <a:sym typeface="Times New Roman" pitchFamily="18" charset="0"/>
              </a:rPr>
              <a:t>í</a:t>
            </a:r>
            <a:r>
              <a:rPr lang="en-US" sz="900">
                <a:solidFill>
                  <a:srgbClr val="000000"/>
                </a:solidFill>
                <a:latin typeface="Arial" pitchFamily="34" charset="0"/>
                <a:cs typeface="Times New Roman" pitchFamily="18" charset="0"/>
                <a:sym typeface="Times New Roman" pitchFamily="18" charset="0"/>
              </a:rPr>
              <a:t>a, utilizar pistolas de aire caliente que calcinen la pintura y lavar la pintura en un espacio con poca ventilaci</a:t>
            </a:r>
            <a:r>
              <a:rPr lang="en-US" sz="900">
                <a:solidFill>
                  <a:srgbClr val="000000"/>
                </a:solidFill>
                <a:cs typeface="Times New Roman" pitchFamily="18" charset="0"/>
                <a:sym typeface="Times New Roman" pitchFamily="18" charset="0"/>
              </a:rPr>
              <a:t>ó</a:t>
            </a:r>
            <a:r>
              <a:rPr lang="en-US" sz="900">
                <a:solidFill>
                  <a:srgbClr val="000000"/>
                </a:solidFill>
                <a:latin typeface="Arial" pitchFamily="34" charset="0"/>
                <a:cs typeface="Times New Roman" pitchFamily="18" charset="0"/>
                <a:sym typeface="Times New Roman" pitchFamily="18" charset="0"/>
              </a:rPr>
              <a:t>n utilizando un decapante vol</a:t>
            </a:r>
            <a:r>
              <a:rPr lang="en-US" sz="900">
                <a:solidFill>
                  <a:srgbClr val="000000"/>
                </a:solidFill>
                <a:cs typeface="Times New Roman" pitchFamily="18" charset="0"/>
                <a:sym typeface="Times New Roman" pitchFamily="18" charset="0"/>
              </a:rPr>
              <a:t>á</a:t>
            </a:r>
            <a:r>
              <a:rPr lang="en-US" sz="900">
                <a:solidFill>
                  <a:srgbClr val="000000"/>
                </a:solidFill>
                <a:latin typeface="Arial" pitchFamily="34" charset="0"/>
                <a:cs typeface="Times New Roman" pitchFamily="18" charset="0"/>
                <a:sym typeface="Times New Roman" pitchFamily="18" charset="0"/>
              </a:rPr>
              <a:t>til.  Algunos estados, localidades o tribus pueden prohibir otras pr</a:t>
            </a:r>
            <a:r>
              <a:rPr lang="en-US" sz="900">
                <a:solidFill>
                  <a:srgbClr val="000000"/>
                </a:solidFill>
                <a:cs typeface="Times New Roman" pitchFamily="18" charset="0"/>
                <a:sym typeface="Times New Roman" pitchFamily="18" charset="0"/>
              </a:rPr>
              <a:t>á</a:t>
            </a:r>
            <a:r>
              <a:rPr lang="en-US" sz="900">
                <a:solidFill>
                  <a:srgbClr val="000000"/>
                </a:solidFill>
                <a:latin typeface="Arial" pitchFamily="34" charset="0"/>
                <a:cs typeface="Times New Roman" pitchFamily="18" charset="0"/>
                <a:sym typeface="Times New Roman" pitchFamily="18" charset="0"/>
              </a:rPr>
              <a:t>cticas de trabajo.</a:t>
            </a:r>
          </a:p>
        </p:txBody>
      </p:sp>
      <p:pic>
        <p:nvPicPr>
          <p:cNvPr id="27656" name="Picture 2055" descr="HUD-seal-color 300 DPI"/>
          <p:cNvPicPr>
            <a:picLocks noChangeAspect="1" noChangeArrowheads="1"/>
          </p:cNvPicPr>
          <p:nvPr/>
        </p:nvPicPr>
        <p:blipFill>
          <a:blip r:embed="rId3"/>
          <a:srcRect/>
          <a:stretch>
            <a:fillRect/>
          </a:stretch>
        </p:blipFill>
        <p:spPr bwMode="auto">
          <a:xfrm>
            <a:off x="1143000" y="7924800"/>
            <a:ext cx="457200" cy="438150"/>
          </a:xfrm>
          <a:prstGeom prst="rect">
            <a:avLst/>
          </a:prstGeom>
          <a:noFill/>
          <a:ln w="9525">
            <a:noFill/>
            <a:miter lim="800000"/>
            <a:headEnd/>
            <a:tailEnd/>
          </a:ln>
        </p:spPr>
      </p:pic>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8675" name="Rectangle 7"/>
          <p:cNvSpPr>
            <a:spLocks noGrp="1" noChangeArrowheads="1"/>
          </p:cNvSpPr>
          <p:nvPr>
            <p:ph type="sldNum" sz="quarter" idx="5"/>
          </p:nvPr>
        </p:nvSpPr>
        <p:spPr>
          <a:noFill/>
        </p:spPr>
        <p:txBody>
          <a:bodyPr/>
          <a:lstStyle/>
          <a:p>
            <a:r>
              <a:rPr lang="en-US" smtClean="0"/>
              <a:t>8-</a:t>
            </a:r>
            <a:fld id="{EDE03084-82AB-4FEB-855E-7BD3B8E134C5}" type="slidenum">
              <a:rPr lang="en-US" smtClean="0"/>
              <a:pPr/>
              <a:t>11</a:t>
            </a:fld>
            <a:endParaRPr lang="en-US" smtClean="0"/>
          </a:p>
        </p:txBody>
      </p:sp>
      <p:sp>
        <p:nvSpPr>
          <p:cNvPr id="28676" name="Rectangle 8"/>
          <p:cNvSpPr>
            <a:spLocks noGrp="1" noChangeArrowheads="1"/>
          </p:cNvSpPr>
          <p:nvPr>
            <p:ph type="dt" sz="quarter" idx="1"/>
          </p:nvPr>
        </p:nvSpPr>
        <p:spPr>
          <a:noFill/>
        </p:spPr>
        <p:txBody>
          <a:bodyPr/>
          <a:lstStyle/>
          <a:p>
            <a:r>
              <a:rPr lang="en-US" smtClean="0"/>
              <a:t>Octubre de 2011</a:t>
            </a:r>
          </a:p>
        </p:txBody>
      </p:sp>
      <p:sp>
        <p:nvSpPr>
          <p:cNvPr id="28677" name="Rectangle 2"/>
          <p:cNvSpPr>
            <a:spLocks noGrp="1" noRot="1" noChangeAspect="1" noChangeArrowheads="1" noTextEdit="1"/>
          </p:cNvSpPr>
          <p:nvPr>
            <p:ph type="sldImg"/>
          </p:nvPr>
        </p:nvSpPr>
        <p:spPr>
          <a:ln/>
        </p:spPr>
      </p:sp>
      <p:sp>
        <p:nvSpPr>
          <p:cNvPr id="28678" name="Rectangle 3"/>
          <p:cNvSpPr>
            <a:spLocks noGrp="1" noChangeArrowheads="1"/>
          </p:cNvSpPr>
          <p:nvPr>
            <p:ph type="body" idx="1"/>
          </p:nvPr>
        </p:nvSpPr>
        <p:spPr>
          <a:xfrm>
            <a:off x="1066800" y="4560888"/>
            <a:ext cx="5334000" cy="4319587"/>
          </a:xfrm>
          <a:noFill/>
          <a:ln/>
        </p:spPr>
        <p:txBody>
          <a:bodyPr/>
          <a:lstStyle/>
          <a:p>
            <a:r>
              <a:rPr lang="en-US" smtClean="0">
                <a:solidFill>
                  <a:srgbClr val="004EA3"/>
                </a:solidFill>
                <a:latin typeface="Helvetica Neue" charset="0"/>
                <a:cs typeface="Times New Roman" pitchFamily="18" charset="0"/>
                <a:sym typeface="Times New Roman" pitchFamily="18" charset="0"/>
              </a:rPr>
              <a:t/>
            </a:r>
            <a:br>
              <a:rPr lang="en-US" smtClean="0">
                <a:solidFill>
                  <a:srgbClr val="004EA3"/>
                </a:solidFill>
                <a:latin typeface="Helvetica Neue" charset="0"/>
                <a:cs typeface="Times New Roman" pitchFamily="18" charset="0"/>
                <a:sym typeface="Times New Roman" pitchFamily="18" charset="0"/>
              </a:rPr>
            </a:br>
            <a:endParaRPr lang="en-US" smtClean="0">
              <a:solidFill>
                <a:srgbClr val="004EA3"/>
              </a:solidFill>
              <a:latin typeface="Helvetica Neue" charset="0"/>
              <a:cs typeface="Times New Roman" pitchFamily="18" charset="0"/>
              <a:sym typeface="Times New Roman" pitchFamily="18" charset="0"/>
            </a:endParaRPr>
          </a:p>
        </p:txBody>
      </p:sp>
      <p:sp>
        <p:nvSpPr>
          <p:cNvPr id="28679" name="Rectangle 4"/>
          <p:cNvSpPr>
            <a:spLocks noChangeArrowheads="1"/>
          </p:cNvSpPr>
          <p:nvPr/>
        </p:nvSpPr>
        <p:spPr bwMode="auto">
          <a:xfrm>
            <a:off x="914400" y="4368800"/>
            <a:ext cx="5410200" cy="4718050"/>
          </a:xfrm>
          <a:prstGeom prst="rect">
            <a:avLst/>
          </a:prstGeom>
          <a:noFill/>
          <a:ln w="9525">
            <a:noFill/>
            <a:miter lim="800000"/>
            <a:headEnd/>
            <a:tailEnd/>
          </a:ln>
        </p:spPr>
        <p:txBody>
          <a:bodyPr lIns="91427" tIns="45714" rIns="91427" bIns="45714">
            <a:spAutoFit/>
          </a:bodyPr>
          <a:lstStyle/>
          <a:p>
            <a:pPr>
              <a:spcBef>
                <a:spcPct val="10000"/>
              </a:spcBef>
              <a:buSzPct val="100000"/>
              <a:tabLst>
                <a:tab pos="342900" algn="l"/>
              </a:tabLst>
            </a:pPr>
            <a:r>
              <a:rPr lang="en-US" sz="1000" b="1">
                <a:solidFill>
                  <a:srgbClr val="000000"/>
                </a:solidFill>
                <a:latin typeface="Arial" pitchFamily="34" charset="0"/>
                <a:cs typeface="Times New Roman" pitchFamily="18" charset="0"/>
                <a:sym typeface="Times New Roman" pitchFamily="18" charset="0"/>
              </a:rPr>
              <a:t>Recoja diariamente elementos que estén en el suelo del área de trabajo (recomendado).</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Recoja mientras camina. Coloque la basura en bolsas plásticas de alta resistencia.</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Aspire el área de trabajo con una aspiradora HEPA varias veces durante el día y de todas maneras en el final del día. </a:t>
            </a:r>
            <a:r>
              <a:rPr lang="en-US" sz="1000" u="sng">
                <a:solidFill>
                  <a:srgbClr val="000000"/>
                </a:solidFill>
                <a:latin typeface="Arial" pitchFamily="34" charset="0"/>
                <a:cs typeface="Times New Roman" pitchFamily="18" charset="0"/>
                <a:sym typeface="Times New Roman" pitchFamily="18" charset="0"/>
              </a:rPr>
              <a:t>No limpie con aspiradoras domésticas. Utilice sólo aspiradoras HEPA.</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Limpie las herramientas en el final del día.</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L</a:t>
            </a:r>
            <a:r>
              <a:rPr lang="es-ES_tradnl" sz="1000">
                <a:solidFill>
                  <a:srgbClr val="000000"/>
                </a:solidFill>
                <a:latin typeface="Arial" pitchFamily="34" charset="0"/>
                <a:cs typeface="Times New Roman" pitchFamily="18" charset="0"/>
                <a:sym typeface="Times New Roman" pitchFamily="18" charset="0"/>
              </a:rPr>
              <a:t>ávese</a:t>
            </a:r>
            <a:r>
              <a:rPr lang="en-US" sz="1000">
                <a:solidFill>
                  <a:srgbClr val="000000"/>
                </a:solidFill>
                <a:latin typeface="Arial" pitchFamily="34" charset="0"/>
                <a:cs typeface="Times New Roman" pitchFamily="18" charset="0"/>
                <a:sym typeface="Times New Roman" pitchFamily="18" charset="0"/>
              </a:rPr>
              <a:t> </a:t>
            </a:r>
            <a:r>
              <a:rPr lang="es-ES_tradnl" sz="1000">
                <a:solidFill>
                  <a:srgbClr val="000000"/>
                </a:solidFill>
                <a:latin typeface="Arial" pitchFamily="34" charset="0"/>
                <a:cs typeface="Times New Roman" pitchFamily="18" charset="0"/>
                <a:sym typeface="Times New Roman" pitchFamily="18" charset="0"/>
              </a:rPr>
              <a:t>las </a:t>
            </a:r>
            <a:r>
              <a:rPr lang="en-US" sz="1000">
                <a:solidFill>
                  <a:srgbClr val="000000"/>
                </a:solidFill>
                <a:latin typeface="Arial" pitchFamily="34" charset="0"/>
                <a:cs typeface="Times New Roman" pitchFamily="18" charset="0"/>
                <a:sym typeface="Times New Roman" pitchFamily="18" charset="0"/>
              </a:rPr>
              <a:t>manos cada vez que </a:t>
            </a:r>
            <a:r>
              <a:rPr lang="es-ES_tradnl" sz="1000">
                <a:solidFill>
                  <a:srgbClr val="000000"/>
                </a:solidFill>
                <a:latin typeface="Arial" pitchFamily="34" charset="0"/>
                <a:cs typeface="Times New Roman" pitchFamily="18" charset="0"/>
                <a:sym typeface="Times New Roman" pitchFamily="18" charset="0"/>
              </a:rPr>
              <a:t>salga </a:t>
            </a:r>
            <a:r>
              <a:rPr lang="en-US" sz="1000">
                <a:solidFill>
                  <a:srgbClr val="000000"/>
                </a:solidFill>
                <a:latin typeface="Arial" pitchFamily="34" charset="0"/>
                <a:cs typeface="Times New Roman" pitchFamily="18" charset="0"/>
                <a:sym typeface="Times New Roman" pitchFamily="18" charset="0"/>
              </a:rPr>
              <a:t>el área de trabajo, particularmente antes de irse a casa.</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Elimine diariamente todas las prendas protectoras desechables. </a:t>
            </a:r>
          </a:p>
          <a:p>
            <a:pPr>
              <a:spcBef>
                <a:spcPct val="10000"/>
              </a:spcBef>
              <a:buSzPct val="100000"/>
              <a:tabLst>
                <a:tab pos="342900" algn="l"/>
              </a:tabLst>
            </a:pPr>
            <a:endParaRPr lang="en-US" sz="1000">
              <a:solidFill>
                <a:srgbClr val="000000"/>
              </a:solidFill>
              <a:latin typeface="Arial" pitchFamily="34" charset="0"/>
              <a:cs typeface="Times New Roman" pitchFamily="18" charset="0"/>
              <a:sym typeface="Times New Roman" pitchFamily="18" charset="0"/>
            </a:endParaRPr>
          </a:p>
          <a:p>
            <a:pPr>
              <a:spcBef>
                <a:spcPct val="10000"/>
              </a:spcBef>
              <a:buSzPct val="100000"/>
              <a:tabLst>
                <a:tab pos="342900" algn="l"/>
              </a:tabLst>
            </a:pPr>
            <a:r>
              <a:rPr lang="en-US" sz="1000" b="1">
                <a:solidFill>
                  <a:srgbClr val="000000"/>
                </a:solidFill>
                <a:latin typeface="Arial" pitchFamily="34" charset="0"/>
                <a:cs typeface="Times New Roman" pitchFamily="18" charset="0"/>
                <a:sym typeface="Times New Roman" pitchFamily="18" charset="0"/>
              </a:rPr>
              <a:t>Cuando se termine el trabajo, limpie el área de trabajo (obligatorio).</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Retire cuidadosamente la lámina de plástico del piso, dóblela (el lado con suciedad hacia dentro), selle los bordes con cinta o colóquela en una bolsa plástica de alta resistencia y elimínela. Mantenga láminas plásticas en las puertas y aperturas que separen el área de trabajo hasta que se considere que está limpia.</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Asegúrese de que las cáscaras de pintura, el polvo, la basura y los escombros (como componentes de la construcción) se saquen del área que se va a limpiar y se eliminen adecuadamente.</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Limpie la superficie de todas las paredes con una aspiradora HEPA o con un paño húmedo. Limpie las otras superficies del área de trabajo con una aspiradora HEPA. Utilice como accesorio una barra sacudidora para las alfombras.</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Limpie con un paño húmedo las demás superficies del área de trabajo y limpie con un </a:t>
            </a:r>
            <a:r>
              <a:rPr lang="es-ES_tradnl" sz="1000">
                <a:solidFill>
                  <a:srgbClr val="000000"/>
                </a:solidFill>
                <a:latin typeface="Arial" pitchFamily="34" charset="0"/>
                <a:cs typeface="Times New Roman" pitchFamily="18" charset="0"/>
                <a:sym typeface="Times New Roman" pitchFamily="18" charset="0"/>
              </a:rPr>
              <a:t>trapeador </a:t>
            </a:r>
            <a:r>
              <a:rPr lang="en-US" sz="1000">
                <a:solidFill>
                  <a:srgbClr val="000000"/>
                </a:solidFill>
                <a:latin typeface="Arial" pitchFamily="34" charset="0"/>
                <a:cs typeface="Times New Roman" pitchFamily="18" charset="0"/>
                <a:sym typeface="Times New Roman" pitchFamily="18" charset="0"/>
              </a:rPr>
              <a:t>húmed</a:t>
            </a:r>
            <a:r>
              <a:rPr lang="es-ES_tradnl" sz="1000">
                <a:solidFill>
                  <a:srgbClr val="000000"/>
                </a:solidFill>
                <a:latin typeface="Arial" pitchFamily="34" charset="0"/>
                <a:cs typeface="Times New Roman" pitchFamily="18" charset="0"/>
                <a:sym typeface="Times New Roman" pitchFamily="18" charset="0"/>
              </a:rPr>
              <a:t>o</a:t>
            </a:r>
            <a:r>
              <a:rPr lang="en-US" sz="1000">
                <a:solidFill>
                  <a:srgbClr val="000000"/>
                </a:solidFill>
                <a:latin typeface="Arial" pitchFamily="34" charset="0"/>
                <a:cs typeface="Times New Roman" pitchFamily="18" charset="0"/>
                <a:sym typeface="Times New Roman" pitchFamily="18" charset="0"/>
              </a:rPr>
              <a:t> los pisos sin alfombrar hasta eliminar el polvo y los escombros.</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Inspeccione visualmente su trabajo. Revise el área de trabajo, dos pies más allá y los caminos por los que se transportaron los escombros. No debiera ver polvo, cáscaras de pintura o escombros.</a:t>
            </a:r>
          </a:p>
          <a:p>
            <a:pPr marL="342900" lvl="1" indent="-228600">
              <a:spcBef>
                <a:spcPct val="10000"/>
              </a:spcBef>
              <a:buFontTx/>
              <a:buChar char="•"/>
              <a:tabLst>
                <a:tab pos="342900" algn="l"/>
              </a:tabLst>
            </a:pPr>
            <a:r>
              <a:rPr lang="en-US" sz="1000">
                <a:solidFill>
                  <a:srgbClr val="000000"/>
                </a:solidFill>
                <a:latin typeface="Arial" pitchFamily="34" charset="0"/>
                <a:cs typeface="Times New Roman" pitchFamily="18" charset="0"/>
                <a:sym typeface="Times New Roman" pitchFamily="18" charset="0"/>
              </a:rPr>
              <a:t>Vuelva a limpiar el área minuciosamente en caso de que encuentre polvo o escombros.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9699" name="Rectangle 7"/>
          <p:cNvSpPr>
            <a:spLocks noGrp="1" noChangeArrowheads="1"/>
          </p:cNvSpPr>
          <p:nvPr>
            <p:ph type="sldNum" sz="quarter" idx="5"/>
          </p:nvPr>
        </p:nvSpPr>
        <p:spPr>
          <a:noFill/>
        </p:spPr>
        <p:txBody>
          <a:bodyPr/>
          <a:lstStyle/>
          <a:p>
            <a:r>
              <a:rPr lang="en-US" smtClean="0"/>
              <a:t>8-</a:t>
            </a:r>
            <a:fld id="{71A18747-FCED-48C8-A84F-2171D466D9E3}" type="slidenum">
              <a:rPr lang="en-US" smtClean="0"/>
              <a:pPr/>
              <a:t>12</a:t>
            </a:fld>
            <a:endParaRPr lang="en-US" smtClean="0"/>
          </a:p>
        </p:txBody>
      </p:sp>
      <p:sp>
        <p:nvSpPr>
          <p:cNvPr id="29700" name="Rectangle 8"/>
          <p:cNvSpPr>
            <a:spLocks noGrp="1" noChangeArrowheads="1"/>
          </p:cNvSpPr>
          <p:nvPr>
            <p:ph type="dt" sz="quarter" idx="1"/>
          </p:nvPr>
        </p:nvSpPr>
        <p:spPr>
          <a:noFill/>
        </p:spPr>
        <p:txBody>
          <a:bodyPr/>
          <a:lstStyle/>
          <a:p>
            <a:r>
              <a:rPr lang="en-US" smtClean="0"/>
              <a:t>Octubre de 2011</a:t>
            </a:r>
          </a:p>
        </p:txBody>
      </p:sp>
      <p:sp>
        <p:nvSpPr>
          <p:cNvPr id="29701" name="Rectangle 1026"/>
          <p:cNvSpPr>
            <a:spLocks noGrp="1" noRot="1" noChangeAspect="1" noChangeArrowheads="1" noTextEdit="1"/>
          </p:cNvSpPr>
          <p:nvPr>
            <p:ph type="sldImg"/>
          </p:nvPr>
        </p:nvSpPr>
        <p:spPr>
          <a:ln/>
        </p:spPr>
      </p:sp>
      <p:sp>
        <p:nvSpPr>
          <p:cNvPr id="29702" name="Rectangle 1027"/>
          <p:cNvSpPr>
            <a:spLocks noGrp="1" noChangeArrowheads="1"/>
          </p:cNvSpPr>
          <p:nvPr>
            <p:ph type="body" idx="1"/>
          </p:nvPr>
        </p:nvSpPr>
        <p:spPr>
          <a:xfrm>
            <a:off x="914400" y="4457700"/>
            <a:ext cx="5410200" cy="4419600"/>
          </a:xfrm>
          <a:noFill/>
          <a:ln/>
        </p:spPr>
        <p:txBody>
          <a:bodyPr/>
          <a:lstStyle/>
          <a:p>
            <a:r>
              <a:rPr lang="en-US" sz="900" b="1" smtClean="0">
                <a:solidFill>
                  <a:srgbClr val="000000"/>
                </a:solidFill>
                <a:cs typeface="Arial" pitchFamily="34" charset="0"/>
                <a:sym typeface="Times New Roman" pitchFamily="18" charset="0"/>
              </a:rPr>
              <a:t>Deposite sus desechos en una bolsa o envu</a:t>
            </a:r>
            <a:r>
              <a:rPr lang="en-US" sz="900" b="1" smtClean="0">
                <a:solidFill>
                  <a:srgbClr val="000000"/>
                </a:solidFill>
                <a:latin typeface="Times New Roman" pitchFamily="18" charset="0"/>
                <a:cs typeface="Arial" pitchFamily="34" charset="0"/>
                <a:sym typeface="Times New Roman" pitchFamily="18" charset="0"/>
              </a:rPr>
              <a:t>é</a:t>
            </a:r>
            <a:r>
              <a:rPr lang="en-US" sz="900" b="1" smtClean="0">
                <a:solidFill>
                  <a:srgbClr val="000000"/>
                </a:solidFill>
                <a:cs typeface="Arial" pitchFamily="34" charset="0"/>
                <a:sym typeface="Times New Roman" pitchFamily="18" charset="0"/>
              </a:rPr>
              <a:t>lvalos en la obra y dentro del </a:t>
            </a:r>
            <a:r>
              <a:rPr lang="en-US" sz="900" b="1" smtClean="0">
                <a:solidFill>
                  <a:srgbClr val="000000"/>
                </a:solidFill>
                <a:latin typeface="Times New Roman" pitchFamily="18" charset="0"/>
                <a:cs typeface="Arial" pitchFamily="34" charset="0"/>
                <a:sym typeface="Times New Roman" pitchFamily="18" charset="0"/>
              </a:rPr>
              <a:t>á</a:t>
            </a:r>
            <a:r>
              <a:rPr lang="en-US" sz="900" b="1" smtClean="0">
                <a:solidFill>
                  <a:srgbClr val="000000"/>
                </a:solidFill>
                <a:cs typeface="Arial" pitchFamily="34" charset="0"/>
                <a:sym typeface="Times New Roman" pitchFamily="18" charset="0"/>
              </a:rPr>
              <a:t>rea de trabajo.</a:t>
            </a:r>
          </a:p>
          <a:p>
            <a:r>
              <a:rPr lang="en-US" sz="900" smtClean="0">
                <a:solidFill>
                  <a:srgbClr val="000000"/>
                </a:solidFill>
                <a:cs typeface="Arial" pitchFamily="34" charset="0"/>
                <a:sym typeface="Times New Roman" pitchFamily="18" charset="0"/>
              </a:rPr>
              <a:t>Recoja y controle todos sus desechos. Algunos ejemplos de desechos son el polvo, los escombros, las c</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scaras de pintura, las l</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minas protectoras, los filtros HEPA, agua sucia, cabezas de </a:t>
            </a:r>
            <a:r>
              <a:rPr lang="es-ES_tradnl" sz="900" smtClean="0">
                <a:solidFill>
                  <a:srgbClr val="000000"/>
                </a:solidFill>
                <a:cs typeface="Arial" pitchFamily="34" charset="0"/>
                <a:sym typeface="Times New Roman" pitchFamily="18" charset="0"/>
              </a:rPr>
              <a:t>trapeador </a:t>
            </a:r>
            <a:r>
              <a:rPr lang="en-US" sz="900" smtClean="0">
                <a:solidFill>
                  <a:srgbClr val="000000"/>
                </a:solidFill>
                <a:cs typeface="Arial" pitchFamily="34" charset="0"/>
                <a:sym typeface="Times New Roman" pitchFamily="18" charset="0"/>
              </a:rPr>
              <a:t>usados, pa</a:t>
            </a:r>
            <a:r>
              <a:rPr lang="en-US" sz="900" smtClean="0">
                <a:solidFill>
                  <a:srgbClr val="000000"/>
                </a:solidFill>
                <a:latin typeface="Times New Roman" pitchFamily="18" charset="0"/>
                <a:cs typeface="Arial" pitchFamily="34" charset="0"/>
                <a:sym typeface="Times New Roman" pitchFamily="18" charset="0"/>
              </a:rPr>
              <a:t>ñ</a:t>
            </a:r>
            <a:r>
              <a:rPr lang="en-US" sz="900" smtClean="0">
                <a:solidFill>
                  <a:srgbClr val="000000"/>
                </a:solidFill>
                <a:cs typeface="Arial" pitchFamily="34" charset="0"/>
                <a:sym typeface="Times New Roman" pitchFamily="18" charset="0"/>
              </a:rPr>
              <a:t>os, ropa protectora, mascarillas de respiraci</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 guantes, componentes arquitect</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nicos y otros desechos. Utilice l</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minas o bolsas de pl</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stico de alta resistencia para depositar los desechos. Aplique un sello cuello de cisne a la bolsa con cinta para conductos. Considere utilizar bolsas dobles para depositar sus desechos y evitar que se rasguen. Los componentes de gran tama</a:t>
            </a:r>
            <a:r>
              <a:rPr lang="en-US" sz="900" smtClean="0">
                <a:solidFill>
                  <a:srgbClr val="000000"/>
                </a:solidFill>
                <a:latin typeface="Times New Roman" pitchFamily="18" charset="0"/>
                <a:cs typeface="Arial" pitchFamily="34" charset="0"/>
                <a:sym typeface="Times New Roman" pitchFamily="18" charset="0"/>
              </a:rPr>
              <a:t>ñ</a:t>
            </a:r>
            <a:r>
              <a:rPr lang="en-US" sz="900" smtClean="0">
                <a:solidFill>
                  <a:srgbClr val="000000"/>
                </a:solidFill>
                <a:cs typeface="Arial" pitchFamily="34" charset="0"/>
                <a:sym typeface="Times New Roman" pitchFamily="18" charset="0"/>
              </a:rPr>
              <a:t>o deben envolverse en l</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minas protectoras y sellarse con cinta.</a:t>
            </a:r>
            <a:r>
              <a:rPr lang="en-US" sz="900" smtClean="0">
                <a:solidFill>
                  <a:srgbClr val="000000"/>
                </a:solidFill>
                <a:cs typeface="Times New Roman" pitchFamily="18" charset="0"/>
                <a:sym typeface="Times New Roman" pitchFamily="18" charset="0"/>
              </a:rPr>
              <a:t> </a:t>
            </a:r>
            <a:r>
              <a:rPr lang="en-US" sz="900" smtClean="0">
                <a:solidFill>
                  <a:srgbClr val="000000"/>
                </a:solidFill>
                <a:cs typeface="Arial" pitchFamily="34" charset="0"/>
                <a:sym typeface="Times New Roman" pitchFamily="18" charset="0"/>
              </a:rPr>
              <a:t>Deposite los desechos en una bolsa y s</a:t>
            </a:r>
            <a:r>
              <a:rPr lang="en-US" sz="900" smtClean="0">
                <a:solidFill>
                  <a:srgbClr val="000000"/>
                </a:solidFill>
                <a:latin typeface="Times New Roman" pitchFamily="18" charset="0"/>
                <a:cs typeface="Arial" pitchFamily="34" charset="0"/>
                <a:sym typeface="Times New Roman" pitchFamily="18" charset="0"/>
              </a:rPr>
              <a:t>é</a:t>
            </a:r>
            <a:r>
              <a:rPr lang="en-US" sz="900" smtClean="0">
                <a:solidFill>
                  <a:srgbClr val="000000"/>
                </a:solidFill>
                <a:cs typeface="Arial" pitchFamily="34" charset="0"/>
                <a:sym typeface="Times New Roman" pitchFamily="18" charset="0"/>
              </a:rPr>
              <a:t>llela antes de sacarla del </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rea de trabajo. Limpie el exterior de las bolsas y los paquetes de desechos con una aspiradora HEPA antes de sacarlas del </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rea de trabajo. Acumule todos los desechos en un recipiente o contenedor de escombros seguro, hasta su eliminaci</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 Limite el tiempo de almacenamiento en la obra. Evite transportar desperdicios en un cami</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 abierto o en un veh</a:t>
            </a:r>
            <a:r>
              <a:rPr lang="en-US" sz="900" smtClean="0">
                <a:solidFill>
                  <a:srgbClr val="000000"/>
                </a:solidFill>
                <a:latin typeface="Times New Roman" pitchFamily="18" charset="0"/>
                <a:cs typeface="Arial" pitchFamily="34" charset="0"/>
                <a:sym typeface="Times New Roman" pitchFamily="18" charset="0"/>
              </a:rPr>
              <a:t>í</a:t>
            </a:r>
            <a:r>
              <a:rPr lang="en-US" sz="900" smtClean="0">
                <a:solidFill>
                  <a:srgbClr val="000000"/>
                </a:solidFill>
                <a:cs typeface="Arial" pitchFamily="34" charset="0"/>
                <a:sym typeface="Times New Roman" pitchFamily="18" charset="0"/>
              </a:rPr>
              <a:t>culo personal.</a:t>
            </a:r>
          </a:p>
          <a:p>
            <a:endParaRPr lang="en-US" sz="900" smtClean="0">
              <a:solidFill>
                <a:srgbClr val="000000"/>
              </a:solidFill>
              <a:cs typeface="Arial" pitchFamily="34" charset="0"/>
              <a:sym typeface="Times New Roman" pitchFamily="18" charset="0"/>
            </a:endParaRPr>
          </a:p>
          <a:p>
            <a:r>
              <a:rPr lang="en-US" sz="900" b="1" smtClean="0">
                <a:solidFill>
                  <a:srgbClr val="000000"/>
                </a:solidFill>
                <a:cs typeface="Arial" pitchFamily="34" charset="0"/>
                <a:sym typeface="Times New Roman" pitchFamily="18" charset="0"/>
              </a:rPr>
              <a:t>Elimine las aguas residuales apropiadamente.</a:t>
            </a:r>
          </a:p>
          <a:p>
            <a:r>
              <a:rPr lang="en-US" sz="900" smtClean="0">
                <a:solidFill>
                  <a:srgbClr val="000000"/>
                </a:solidFill>
                <a:cs typeface="Arial" pitchFamily="34" charset="0"/>
                <a:sym typeface="Times New Roman" pitchFamily="18" charset="0"/>
              </a:rPr>
              <a:t>El agua utiliz</a:t>
            </a:r>
            <a:r>
              <a:rPr lang="es-ES_tradnl" sz="900" smtClean="0">
                <a:solidFill>
                  <a:srgbClr val="000000"/>
                </a:solidFill>
                <a:cs typeface="Arial" pitchFamily="34" charset="0"/>
                <a:sym typeface="Times New Roman" pitchFamily="18" charset="0"/>
              </a:rPr>
              <a:t>ada</a:t>
            </a:r>
            <a:r>
              <a:rPr lang="en-US" sz="900" smtClean="0">
                <a:solidFill>
                  <a:srgbClr val="000000"/>
                </a:solidFill>
                <a:cs typeface="Arial" pitchFamily="34" charset="0"/>
                <a:sym typeface="Times New Roman" pitchFamily="18" charset="0"/>
              </a:rPr>
              <a:t> en el </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rea de trabajo para </a:t>
            </a:r>
            <a:r>
              <a:rPr lang="es-ES_tradnl" sz="900" smtClean="0">
                <a:solidFill>
                  <a:srgbClr val="000000"/>
                </a:solidFill>
                <a:cs typeface="Arial" pitchFamily="34" charset="0"/>
                <a:sym typeface="Times New Roman" pitchFamily="18" charset="0"/>
              </a:rPr>
              <a:t>quitar</a:t>
            </a:r>
            <a:r>
              <a:rPr lang="en-US" sz="900" smtClean="0">
                <a:solidFill>
                  <a:srgbClr val="000000"/>
                </a:solidFill>
                <a:cs typeface="Arial" pitchFamily="34" charset="0"/>
                <a:sym typeface="Times New Roman" pitchFamily="18" charset="0"/>
              </a:rPr>
              <a:t> pintura o limpiar superficies se debe pasar por un filtro de 0,5 micras. </a:t>
            </a:r>
            <a:r>
              <a:rPr lang="es-ES_tradnl" sz="900" smtClean="0">
                <a:solidFill>
                  <a:srgbClr val="000000"/>
                </a:solidFill>
                <a:cs typeface="Arial" pitchFamily="34" charset="0"/>
                <a:sym typeface="Times New Roman" pitchFamily="18" charset="0"/>
              </a:rPr>
              <a:t>No vierta n</a:t>
            </a:r>
            <a:r>
              <a:rPr lang="en-US" sz="900" smtClean="0">
                <a:solidFill>
                  <a:srgbClr val="000000"/>
                </a:solidFill>
                <a:cs typeface="Arial" pitchFamily="34" charset="0"/>
                <a:sym typeface="Times New Roman" pitchFamily="18" charset="0"/>
              </a:rPr>
              <a:t>unca estas aguas en un sumidero, tina, desag</a:t>
            </a:r>
            <a:r>
              <a:rPr lang="en-US" sz="900" smtClean="0">
                <a:solidFill>
                  <a:srgbClr val="000000"/>
                </a:solidFill>
                <a:latin typeface="Times New Roman" pitchFamily="18" charset="0"/>
                <a:cs typeface="Arial" pitchFamily="34" charset="0"/>
                <a:sym typeface="Times New Roman" pitchFamily="18" charset="0"/>
              </a:rPr>
              <a:t>ü</a:t>
            </a:r>
            <a:r>
              <a:rPr lang="en-US" sz="900" smtClean="0">
                <a:solidFill>
                  <a:srgbClr val="000000"/>
                </a:solidFill>
                <a:cs typeface="Arial" pitchFamily="34" charset="0"/>
                <a:sym typeface="Times New Roman" pitchFamily="18" charset="0"/>
              </a:rPr>
              <a:t>e de aguas pluviales ni en el suelo. Pueden verterse en un inodoro, si as</a:t>
            </a:r>
            <a:r>
              <a:rPr lang="en-US" sz="900" smtClean="0">
                <a:solidFill>
                  <a:srgbClr val="000000"/>
                </a:solidFill>
                <a:latin typeface="Times New Roman" pitchFamily="18" charset="0"/>
                <a:cs typeface="Arial" pitchFamily="34" charset="0"/>
                <a:sym typeface="Times New Roman" pitchFamily="18" charset="0"/>
              </a:rPr>
              <a:t>í</a:t>
            </a:r>
            <a:r>
              <a:rPr lang="en-US" sz="900" smtClean="0">
                <a:solidFill>
                  <a:srgbClr val="000000"/>
                </a:solidFill>
                <a:cs typeface="Arial" pitchFamily="34" charset="0"/>
                <a:sym typeface="Times New Roman" pitchFamily="18" charset="0"/>
              </a:rPr>
              <a:t> lo permiten las reglas locales. Si no est</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 permitido por los reglamentos locales, es posible que deba contener y probar el agua, adem</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s de comunicarse con la empresa de tratamiento de desechos para que le ayuden con esta eliminaci</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 </a:t>
            </a:r>
            <a:r>
              <a:rPr lang="en-US" sz="900" b="1" smtClean="0">
                <a:solidFill>
                  <a:srgbClr val="000000"/>
                </a:solidFill>
                <a:cs typeface="Arial" pitchFamily="34" charset="0"/>
                <a:sym typeface="Times New Roman" pitchFamily="18" charset="0"/>
              </a:rPr>
              <a:t>Para mayor informaci</a:t>
            </a:r>
            <a:r>
              <a:rPr lang="en-US" sz="900" b="1" smtClean="0">
                <a:solidFill>
                  <a:srgbClr val="000000"/>
                </a:solidFill>
                <a:latin typeface="Times New Roman" pitchFamily="18" charset="0"/>
                <a:cs typeface="Arial" pitchFamily="34" charset="0"/>
                <a:sym typeface="Times New Roman" pitchFamily="18" charset="0"/>
              </a:rPr>
              <a:t>ó</a:t>
            </a:r>
            <a:r>
              <a:rPr lang="en-US" sz="900" b="1" smtClean="0">
                <a:solidFill>
                  <a:srgbClr val="000000"/>
                </a:solidFill>
                <a:cs typeface="Arial" pitchFamily="34" charset="0"/>
                <a:sym typeface="Times New Roman" pitchFamily="18" charset="0"/>
              </a:rPr>
              <a:t>n, consulte con su autoridad local de tratamiento de aguas y en los reglamentos federales y estatales.</a:t>
            </a:r>
          </a:p>
          <a:p>
            <a:r>
              <a:rPr lang="en-US" sz="900" smtClean="0">
                <a:solidFill>
                  <a:srgbClr val="000000"/>
                </a:solidFill>
                <a:cs typeface="Arial" pitchFamily="34" charset="0"/>
                <a:sym typeface="Times New Roman" pitchFamily="18" charset="0"/>
              </a:rPr>
              <a:t/>
            </a:r>
            <a:br>
              <a:rPr lang="en-US" sz="900" smtClean="0">
                <a:solidFill>
                  <a:srgbClr val="000000"/>
                </a:solidFill>
                <a:cs typeface="Arial" pitchFamily="34" charset="0"/>
                <a:sym typeface="Times New Roman" pitchFamily="18" charset="0"/>
              </a:rPr>
            </a:br>
            <a:r>
              <a:rPr lang="en-US" sz="900" b="1" smtClean="0">
                <a:solidFill>
                  <a:srgbClr val="000000"/>
                </a:solidFill>
                <a:cs typeface="Arial" pitchFamily="34" charset="0"/>
                <a:sym typeface="Times New Roman" pitchFamily="18" charset="0"/>
              </a:rPr>
              <a:t>Inf</a:t>
            </a:r>
            <a:r>
              <a:rPr lang="en-US" sz="900" b="1" smtClean="0">
                <a:solidFill>
                  <a:srgbClr val="000000"/>
                </a:solidFill>
                <a:latin typeface="Times New Roman" pitchFamily="18" charset="0"/>
                <a:cs typeface="Arial" pitchFamily="34" charset="0"/>
                <a:sym typeface="Times New Roman" pitchFamily="18" charset="0"/>
              </a:rPr>
              <a:t>ó</a:t>
            </a:r>
            <a:r>
              <a:rPr lang="en-US" sz="900" b="1" smtClean="0">
                <a:solidFill>
                  <a:srgbClr val="000000"/>
                </a:solidFill>
                <a:cs typeface="Arial" pitchFamily="34" charset="0"/>
                <a:sym typeface="Times New Roman" pitchFamily="18" charset="0"/>
              </a:rPr>
              <a:t>rmese de las reglas de eliminaci</a:t>
            </a:r>
            <a:r>
              <a:rPr lang="en-US" sz="900" b="1" smtClean="0">
                <a:solidFill>
                  <a:srgbClr val="000000"/>
                </a:solidFill>
                <a:latin typeface="Times New Roman" pitchFamily="18" charset="0"/>
                <a:cs typeface="Arial" pitchFamily="34" charset="0"/>
                <a:sym typeface="Times New Roman" pitchFamily="18" charset="0"/>
              </a:rPr>
              <a:t>ó</a:t>
            </a:r>
            <a:r>
              <a:rPr lang="en-US" sz="900" b="1" smtClean="0">
                <a:solidFill>
                  <a:srgbClr val="000000"/>
                </a:solidFill>
                <a:cs typeface="Arial" pitchFamily="34" charset="0"/>
                <a:sym typeface="Times New Roman" pitchFamily="18" charset="0"/>
              </a:rPr>
              <a:t>n de aguas.</a:t>
            </a:r>
            <a:r>
              <a:rPr lang="en-US" sz="900" smtClean="0">
                <a:solidFill>
                  <a:srgbClr val="000000"/>
                </a:solidFill>
                <a:cs typeface="Arial" pitchFamily="34" charset="0"/>
                <a:sym typeface="Times New Roman" pitchFamily="18" charset="0"/>
              </a:rPr>
              <a:t>  </a:t>
            </a:r>
          </a:p>
          <a:p>
            <a:r>
              <a:rPr lang="en-US" sz="900" smtClean="0">
                <a:solidFill>
                  <a:srgbClr val="000000"/>
                </a:solidFill>
                <a:cs typeface="Arial" pitchFamily="34" charset="0"/>
                <a:sym typeface="Times New Roman" pitchFamily="18" charset="0"/>
              </a:rPr>
              <a:t>EPA considera la mayor</a:t>
            </a:r>
            <a:r>
              <a:rPr lang="en-US" sz="900" smtClean="0">
                <a:solidFill>
                  <a:srgbClr val="000000"/>
                </a:solidFill>
                <a:latin typeface="Times New Roman" pitchFamily="18" charset="0"/>
                <a:cs typeface="Arial" pitchFamily="34" charset="0"/>
                <a:sym typeface="Times New Roman" pitchFamily="18" charset="0"/>
              </a:rPr>
              <a:t>í</a:t>
            </a:r>
            <a:r>
              <a:rPr lang="en-US" sz="900" smtClean="0">
                <a:solidFill>
                  <a:srgbClr val="000000"/>
                </a:solidFill>
                <a:cs typeface="Arial" pitchFamily="34" charset="0"/>
                <a:sym typeface="Times New Roman" pitchFamily="18" charset="0"/>
              </a:rPr>
              <a:t>a de las renovaciones, reparaciones y pinturas residenciales como "mantenimiento residencial de rutina". Los desechos que se generen durante estas actividades est</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n clasificados como desechos s</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lidos no peligrosos y se pueden eliminar en un vertedero ordinario. Algunos estados y localidades tienen requisitos de eliminaci</a:t>
            </a:r>
            <a:r>
              <a:rPr lang="en-US" sz="900" smtClean="0">
                <a:solidFill>
                  <a:srgbClr val="000000"/>
                </a:solidFill>
                <a:latin typeface="Times New Roman" pitchFamily="18" charset="0"/>
                <a:cs typeface="Arial" pitchFamily="34" charset="0"/>
                <a:sym typeface="Times New Roman" pitchFamily="18" charset="0"/>
              </a:rPr>
              <a:t>ó</a:t>
            </a:r>
            <a:r>
              <a:rPr lang="en-US" sz="900" smtClean="0">
                <a:solidFill>
                  <a:srgbClr val="000000"/>
                </a:solidFill>
                <a:cs typeface="Arial" pitchFamily="34" charset="0"/>
                <a:sym typeface="Times New Roman" pitchFamily="18" charset="0"/>
              </a:rPr>
              <a:t>n de desechos m</a:t>
            </a:r>
            <a:r>
              <a:rPr lang="en-US" sz="900" smtClean="0">
                <a:solidFill>
                  <a:srgbClr val="000000"/>
                </a:solidFill>
                <a:latin typeface="Times New Roman" pitchFamily="18" charset="0"/>
                <a:cs typeface="Arial" pitchFamily="34" charset="0"/>
                <a:sym typeface="Times New Roman" pitchFamily="18" charset="0"/>
              </a:rPr>
              <a:t>á</a:t>
            </a:r>
            <a:r>
              <a:rPr lang="en-US" sz="900" smtClean="0">
                <a:solidFill>
                  <a:srgbClr val="000000"/>
                </a:solidFill>
                <a:cs typeface="Arial" pitchFamily="34" charset="0"/>
                <a:sym typeface="Times New Roman" pitchFamily="18" charset="0"/>
              </a:rPr>
              <a:t>s estrictos que se deben seguir.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30723" name="Rectangle 7"/>
          <p:cNvSpPr>
            <a:spLocks noGrp="1" noChangeArrowheads="1"/>
          </p:cNvSpPr>
          <p:nvPr>
            <p:ph type="sldNum" sz="quarter" idx="5"/>
          </p:nvPr>
        </p:nvSpPr>
        <p:spPr>
          <a:noFill/>
        </p:spPr>
        <p:txBody>
          <a:bodyPr/>
          <a:lstStyle/>
          <a:p>
            <a:r>
              <a:rPr lang="en-US" smtClean="0"/>
              <a:t>8-</a:t>
            </a:r>
            <a:fld id="{AA465D57-A2A8-40AE-B986-9571EFC7C442}" type="slidenum">
              <a:rPr lang="en-US" smtClean="0"/>
              <a:pPr/>
              <a:t>13</a:t>
            </a:fld>
            <a:endParaRPr lang="en-US" smtClean="0"/>
          </a:p>
        </p:txBody>
      </p:sp>
      <p:sp>
        <p:nvSpPr>
          <p:cNvPr id="30724" name="Rectangle 8"/>
          <p:cNvSpPr>
            <a:spLocks noGrp="1" noChangeArrowheads="1"/>
          </p:cNvSpPr>
          <p:nvPr>
            <p:ph type="dt" sz="quarter" idx="1"/>
          </p:nvPr>
        </p:nvSpPr>
        <p:spPr>
          <a:noFill/>
        </p:spPr>
        <p:txBody>
          <a:bodyPr/>
          <a:lstStyle/>
          <a:p>
            <a:r>
              <a:rPr lang="en-US" smtClean="0"/>
              <a:t>Octubre de 2011</a:t>
            </a:r>
          </a:p>
        </p:txBody>
      </p:sp>
      <p:sp>
        <p:nvSpPr>
          <p:cNvPr id="30725" name="Rectangle 2"/>
          <p:cNvSpPr>
            <a:spLocks noGrp="1" noRot="1" noChangeAspect="1" noChangeArrowheads="1" noTextEdit="1"/>
          </p:cNvSpPr>
          <p:nvPr>
            <p:ph type="sldImg"/>
          </p:nvPr>
        </p:nvSpPr>
        <p:spPr>
          <a:xfrm>
            <a:off x="1219200" y="685800"/>
            <a:ext cx="4800600" cy="3600450"/>
          </a:xfrm>
          <a:ln/>
        </p:spPr>
      </p:sp>
      <p:sp>
        <p:nvSpPr>
          <p:cNvPr id="30726" name="Rectangle 3"/>
          <p:cNvSpPr>
            <a:spLocks noGrp="1" noChangeArrowheads="1"/>
          </p:cNvSpPr>
          <p:nvPr>
            <p:ph type="body" idx="1"/>
          </p:nvPr>
        </p:nvSpPr>
        <p:spPr>
          <a:xfrm>
            <a:off x="838200" y="4419600"/>
            <a:ext cx="5791200" cy="4572000"/>
          </a:xfrm>
          <a:noFill/>
          <a:ln/>
        </p:spPr>
        <p:txBody>
          <a:bodyPr/>
          <a:lstStyle/>
          <a:p>
            <a:pPr>
              <a:spcBef>
                <a:spcPct val="10000"/>
              </a:spcBef>
              <a:tabLst>
                <a:tab pos="342900" algn="l"/>
                <a:tab pos="3657600" algn="l"/>
              </a:tabLst>
            </a:pPr>
            <a:r>
              <a:rPr lang="en-US" sz="1000" smtClean="0">
                <a:solidFill>
                  <a:srgbClr val="000000"/>
                </a:solidFill>
                <a:cs typeface="Arial" pitchFamily="34" charset="0"/>
                <a:sym typeface="Times New Roman" pitchFamily="18" charset="0"/>
              </a:rPr>
              <a:t>Cuando se complete la limpieza y antes de volver a ocupar el espacio, se debe realizar un procedimiento de verificación de limpieza o un examen de aprobación para garantizar que no quede polvo con plomo en el lugar. En caso de que sea aplicable la regla del Departamento de Vivienda y Urbanismo, se necesitará un examen de aprobación en lugar del procedimiento de verificación de limpieza. El primer paso, tanto para la verificación de limpieza como para un examen de aprobación, es una inspección visual del área de trabajo para determinar si se dejó polvo o escombros en el lugar. Si se detecta la presencia de polvo o escombros en el área de trabajo, se deben repetir la limpieza y la inspección visual hasta que el área de trabajo no tenga polvo ni escombros. </a:t>
            </a:r>
            <a:r>
              <a:rPr lang="es-ES_tradnl" sz="1000" smtClean="0">
                <a:solidFill>
                  <a:srgbClr val="000000"/>
                </a:solidFill>
                <a:cs typeface="Arial" pitchFamily="34" charset="0"/>
                <a:sym typeface="Times New Roman" pitchFamily="18" charset="0"/>
              </a:rPr>
              <a:t>Después de </a:t>
            </a:r>
            <a:r>
              <a:rPr lang="en-US" sz="1000" smtClean="0">
                <a:solidFill>
                  <a:srgbClr val="000000"/>
                </a:solidFill>
                <a:cs typeface="Arial" pitchFamily="34" charset="0"/>
                <a:sym typeface="Times New Roman" pitchFamily="18" charset="0"/>
              </a:rPr>
              <a:t>que se complete la inspección del renovador certificado, se puede realizar el procedimiento de verificación de limpieza o el examen de aprobación.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31747" name="Rectangle 7"/>
          <p:cNvSpPr>
            <a:spLocks noGrp="1" noChangeArrowheads="1"/>
          </p:cNvSpPr>
          <p:nvPr>
            <p:ph type="sldNum" sz="quarter" idx="5"/>
          </p:nvPr>
        </p:nvSpPr>
        <p:spPr>
          <a:noFill/>
        </p:spPr>
        <p:txBody>
          <a:bodyPr/>
          <a:lstStyle/>
          <a:p>
            <a:r>
              <a:rPr lang="en-US" smtClean="0"/>
              <a:t>8-</a:t>
            </a:r>
            <a:fld id="{F4727590-8843-4304-A2C4-670D46B09DA7}" type="slidenum">
              <a:rPr lang="en-US" smtClean="0"/>
              <a:pPr/>
              <a:t>14</a:t>
            </a:fld>
            <a:endParaRPr lang="en-US" smtClean="0"/>
          </a:p>
        </p:txBody>
      </p:sp>
      <p:sp>
        <p:nvSpPr>
          <p:cNvPr id="31748" name="Rectangle 8"/>
          <p:cNvSpPr>
            <a:spLocks noGrp="1" noChangeArrowheads="1"/>
          </p:cNvSpPr>
          <p:nvPr>
            <p:ph type="dt" sz="quarter" idx="1"/>
          </p:nvPr>
        </p:nvSpPr>
        <p:spPr>
          <a:noFill/>
        </p:spPr>
        <p:txBody>
          <a:bodyPr/>
          <a:lstStyle/>
          <a:p>
            <a:r>
              <a:rPr lang="en-US" smtClean="0"/>
              <a:t>Octubre de 2011</a:t>
            </a:r>
          </a:p>
        </p:txBody>
      </p:sp>
      <p:sp>
        <p:nvSpPr>
          <p:cNvPr id="31749" name="Rectangle 2"/>
          <p:cNvSpPr>
            <a:spLocks noGrp="1" noRot="1" noChangeAspect="1" noChangeArrowheads="1" noTextEdit="1"/>
          </p:cNvSpPr>
          <p:nvPr>
            <p:ph type="sldImg"/>
          </p:nvPr>
        </p:nvSpPr>
        <p:spPr>
          <a:ln/>
        </p:spPr>
      </p:sp>
      <p:sp>
        <p:nvSpPr>
          <p:cNvPr id="31750" name="Rectangle 3"/>
          <p:cNvSpPr>
            <a:spLocks noGrp="1" noChangeArrowheads="1"/>
          </p:cNvSpPr>
          <p:nvPr>
            <p:ph type="body" idx="1"/>
          </p:nvPr>
        </p:nvSpPr>
        <p:spPr>
          <a:xfrm>
            <a:off x="1066800" y="4560888"/>
            <a:ext cx="5334000" cy="4319587"/>
          </a:xfrm>
          <a:noFill/>
          <a:ln/>
        </p:spPr>
        <p:txBody>
          <a:bodyPr/>
          <a:lstStyle/>
          <a:p>
            <a:r>
              <a:rPr lang="en-US" sz="1000" smtClean="0">
                <a:solidFill>
                  <a:srgbClr val="000000"/>
                </a:solidFill>
                <a:cs typeface="Times New Roman" pitchFamily="18" charset="0"/>
                <a:sym typeface="Times New Roman" pitchFamily="18" charset="0"/>
              </a:rPr>
              <a:t>Cuando imparta esta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informativa", el uso de una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como </a:t>
            </a:r>
            <a:r>
              <a:rPr lang="en-US" sz="1000" i="1" smtClean="0">
                <a:solidFill>
                  <a:srgbClr val="000000"/>
                </a:solidFill>
                <a:cs typeface="Times New Roman" pitchFamily="18" charset="0"/>
                <a:sym typeface="Times New Roman" pitchFamily="18" charset="0"/>
              </a:rPr>
              <a:t>Pasos para la renovaci</a:t>
            </a:r>
            <a:r>
              <a:rPr lang="en-US" sz="1000" i="1" smtClean="0">
                <a:solidFill>
                  <a:srgbClr val="000000"/>
                </a:solidFill>
                <a:latin typeface="Times New Roman" pitchFamily="18" charset="0"/>
                <a:cs typeface="Times New Roman" pitchFamily="18" charset="0"/>
                <a:sym typeface="Times New Roman" pitchFamily="18" charset="0"/>
              </a:rPr>
              <a:t>ó</a:t>
            </a:r>
            <a:r>
              <a:rPr lang="en-US" sz="1000" i="1" smtClean="0">
                <a:solidFill>
                  <a:srgbClr val="000000"/>
                </a:solidFill>
                <a:cs typeface="Times New Roman" pitchFamily="18" charset="0"/>
                <a:sym typeface="Times New Roman" pitchFamily="18" charset="0"/>
              </a:rPr>
              <a:t>n, reparaci</a:t>
            </a:r>
            <a:r>
              <a:rPr lang="en-US" sz="1000" i="1" smtClean="0">
                <a:solidFill>
                  <a:srgbClr val="000000"/>
                </a:solidFill>
                <a:latin typeface="Times New Roman" pitchFamily="18" charset="0"/>
                <a:cs typeface="Times New Roman" pitchFamily="18" charset="0"/>
                <a:sym typeface="Times New Roman" pitchFamily="18" charset="0"/>
              </a:rPr>
              <a:t>ó</a:t>
            </a:r>
            <a:r>
              <a:rPr lang="en-US" sz="1000" i="1" smtClean="0">
                <a:solidFill>
                  <a:srgbClr val="000000"/>
                </a:solidFill>
                <a:cs typeface="Times New Roman" pitchFamily="18" charset="0"/>
                <a:sym typeface="Times New Roman" pitchFamily="18" charset="0"/>
              </a:rPr>
              <a:t>n y pintura SEGURAS CON EL PLOMO</a:t>
            </a:r>
            <a:r>
              <a:rPr lang="en-US" sz="1000" smtClean="0">
                <a:solidFill>
                  <a:srgbClr val="000000"/>
                </a:solidFill>
                <a:cs typeface="Times New Roman" pitchFamily="18" charset="0"/>
                <a:sym typeface="Times New Roman" pitchFamily="18" charset="0"/>
              </a:rPr>
              <a:t> har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que la documentaci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sea 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sencilla. Debe mantener una copia de la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se use durante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informativa" que realiza en la obra. Haga una lista de cada destreza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 segura con el plomo que se imparti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 a cada trabajador no certificado. Una lista de las destrezas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que se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aron a cada trabajador no certificado con el material que se abord</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 en las reuniones informativas, proporcionar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la documentaci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adecuada para cumplir con los requisitos de la regla RRP.</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32771" name="Rectangle 7"/>
          <p:cNvSpPr>
            <a:spLocks noGrp="1" noChangeArrowheads="1"/>
          </p:cNvSpPr>
          <p:nvPr>
            <p:ph type="sldNum" sz="quarter" idx="5"/>
          </p:nvPr>
        </p:nvSpPr>
        <p:spPr>
          <a:noFill/>
        </p:spPr>
        <p:txBody>
          <a:bodyPr/>
          <a:lstStyle/>
          <a:p>
            <a:r>
              <a:rPr lang="en-US" smtClean="0"/>
              <a:t>8-</a:t>
            </a:r>
            <a:fld id="{DA4FA931-AF34-4F39-833E-A13BFD4740BA}" type="slidenum">
              <a:rPr lang="en-US" smtClean="0"/>
              <a:pPr/>
              <a:t>15</a:t>
            </a:fld>
            <a:endParaRPr lang="en-US" smtClean="0"/>
          </a:p>
        </p:txBody>
      </p:sp>
      <p:sp>
        <p:nvSpPr>
          <p:cNvPr id="32772" name="Rectangle 8"/>
          <p:cNvSpPr>
            <a:spLocks noGrp="1" noChangeArrowheads="1"/>
          </p:cNvSpPr>
          <p:nvPr>
            <p:ph type="dt" sz="quarter" idx="1"/>
          </p:nvPr>
        </p:nvSpPr>
        <p:spPr>
          <a:noFill/>
        </p:spPr>
        <p:txBody>
          <a:bodyPr/>
          <a:lstStyle/>
          <a:p>
            <a:r>
              <a:rPr lang="en-US" smtClean="0"/>
              <a:t>Octubre de 2011</a:t>
            </a:r>
          </a:p>
        </p:txBody>
      </p:sp>
      <p:sp>
        <p:nvSpPr>
          <p:cNvPr id="32773" name="Rectangle 2"/>
          <p:cNvSpPr>
            <a:spLocks noGrp="1" noRot="1" noChangeAspect="1" noChangeArrowheads="1" noTextEdit="1"/>
          </p:cNvSpPr>
          <p:nvPr>
            <p:ph type="sldImg"/>
          </p:nvPr>
        </p:nvSpPr>
        <p:spPr>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19459" name="Rectangle 7"/>
          <p:cNvSpPr>
            <a:spLocks noGrp="1" noChangeArrowheads="1"/>
          </p:cNvSpPr>
          <p:nvPr>
            <p:ph type="sldNum" sz="quarter" idx="5"/>
          </p:nvPr>
        </p:nvSpPr>
        <p:spPr>
          <a:noFill/>
        </p:spPr>
        <p:txBody>
          <a:bodyPr/>
          <a:lstStyle/>
          <a:p>
            <a:r>
              <a:rPr lang="en-US" smtClean="0"/>
              <a:t>8-</a:t>
            </a:r>
            <a:fld id="{AE13D1CF-362E-4759-BDB6-82B8992CFA3F}" type="slidenum">
              <a:rPr lang="en-US" smtClean="0"/>
              <a:pPr/>
              <a:t>2</a:t>
            </a:fld>
            <a:endParaRPr lang="en-US" smtClean="0"/>
          </a:p>
        </p:txBody>
      </p:sp>
      <p:sp>
        <p:nvSpPr>
          <p:cNvPr id="19460" name="Rectangle 8"/>
          <p:cNvSpPr>
            <a:spLocks noGrp="1" noChangeArrowheads="1"/>
          </p:cNvSpPr>
          <p:nvPr>
            <p:ph type="dt" sz="quarter" idx="1"/>
          </p:nvPr>
        </p:nvSpPr>
        <p:spPr>
          <a:noFill/>
        </p:spPr>
        <p:txBody>
          <a:bodyPr/>
          <a:lstStyle/>
          <a:p>
            <a:r>
              <a:rPr lang="en-US" smtClean="0"/>
              <a:t>Octubre de 2011</a:t>
            </a:r>
          </a:p>
        </p:txBody>
      </p:sp>
      <p:sp>
        <p:nvSpPr>
          <p:cNvPr id="19461" name="Rectangle 2"/>
          <p:cNvSpPr>
            <a:spLocks noGrp="1" noRot="1" noChangeAspect="1" noChangeArrowheads="1" noTextEdit="1"/>
          </p:cNvSpPr>
          <p:nvPr>
            <p:ph type="sldImg"/>
          </p:nvPr>
        </p:nvSpPr>
        <p:spPr>
          <a:xfrm>
            <a:off x="1295400" y="685800"/>
            <a:ext cx="4800600" cy="3600450"/>
          </a:xfrm>
          <a:ln/>
        </p:spPr>
      </p:sp>
      <p:sp>
        <p:nvSpPr>
          <p:cNvPr id="19462" name="Rectangle 3"/>
          <p:cNvSpPr>
            <a:spLocks noGrp="1" noChangeArrowheads="1"/>
          </p:cNvSpPr>
          <p:nvPr>
            <p:ph type="body" idx="1"/>
          </p:nvPr>
        </p:nvSpPr>
        <p:spPr>
          <a:xfrm>
            <a:off x="974725" y="4560888"/>
            <a:ext cx="5365750" cy="4319587"/>
          </a:xfrm>
          <a:noFill/>
          <a:ln/>
        </p:spPr>
        <p:txBody>
          <a:bodyPr/>
          <a:lstStyle/>
          <a:p>
            <a:pPr marL="460375" lvl="1" indent="-238125"/>
            <a:r>
              <a:rPr lang="en-US" smtClean="0">
                <a:solidFill>
                  <a:srgbClr val="000000"/>
                </a:solidFill>
                <a:latin typeface="Times New Roman" pitchFamily="18" charset="0"/>
                <a:cs typeface="Times New Roman" pitchFamily="18" charset="0"/>
                <a:sym typeface="Times New Roman" pitchFamily="18" charset="0"/>
              </a:rPr>
              <a:t>¿</a:t>
            </a:r>
            <a:r>
              <a:rPr lang="en-US" smtClean="0">
                <a:solidFill>
                  <a:srgbClr val="000000"/>
                </a:solidFill>
                <a:cs typeface="Times New Roman" pitchFamily="18" charset="0"/>
                <a:sym typeface="Times New Roman" pitchFamily="18" charset="0"/>
              </a:rPr>
              <a:t>Recuerda las destrezas que aprendi</a:t>
            </a:r>
            <a:r>
              <a:rPr lang="es-ES_tradnl"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 durante los ejercicios de conjuntos de destrezas? Ahora las ense</a:t>
            </a:r>
            <a:r>
              <a:rPr lang="en-US" smtClean="0">
                <a:solidFill>
                  <a:srgbClr val="000000"/>
                </a:solidFill>
                <a:latin typeface="Times New Roman" pitchFamily="18" charset="0"/>
                <a:cs typeface="Times New Roman" pitchFamily="18" charset="0"/>
                <a:sym typeface="Times New Roman" pitchFamily="18" charset="0"/>
              </a:rPr>
              <a:t>ñ</a:t>
            </a:r>
            <a:r>
              <a:rPr lang="en-US" smtClean="0">
                <a:solidFill>
                  <a:srgbClr val="000000"/>
                </a:solidFill>
                <a:cs typeface="Times New Roman" pitchFamily="18" charset="0"/>
                <a:sym typeface="Times New Roman" pitchFamily="18" charset="0"/>
              </a:rPr>
              <a:t>ar</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 a trabajadores no certificados para que  las </a:t>
            </a:r>
            <a:r>
              <a:rPr lang="es-ES_tradnl" smtClean="0">
                <a:solidFill>
                  <a:srgbClr val="000000"/>
                </a:solidFill>
                <a:cs typeface="Times New Roman" pitchFamily="18" charset="0"/>
                <a:sym typeface="Times New Roman" pitchFamily="18" charset="0"/>
              </a:rPr>
              <a:t>aprenda</a:t>
            </a:r>
            <a:r>
              <a:rPr lang="en-US" smtClean="0">
                <a:solidFill>
                  <a:srgbClr val="000000"/>
                </a:solidFill>
                <a:cs typeface="Times New Roman" pitchFamily="18" charset="0"/>
                <a:sym typeface="Times New Roman" pitchFamily="18" charset="0"/>
              </a:rPr>
              <a:t>n.</a:t>
            </a:r>
          </a:p>
          <a:p>
            <a:pPr marL="460375" lvl="1" indent="-238125"/>
            <a:r>
              <a:rPr lang="en-US" smtClean="0">
                <a:solidFill>
                  <a:srgbClr val="000000"/>
                </a:solidFill>
                <a:cs typeface="Times New Roman" pitchFamily="18" charset="0"/>
                <a:sym typeface="Times New Roman" pitchFamily="18" charset="0"/>
              </a:rPr>
              <a:t>La lista de compras que se encuentra </a:t>
            </a:r>
            <a:r>
              <a:rPr lang="es-ES_tradnl" smtClean="0">
                <a:solidFill>
                  <a:srgbClr val="000000"/>
                </a:solidFill>
                <a:cs typeface="Times New Roman" pitchFamily="18" charset="0"/>
                <a:sym typeface="Times New Roman" pitchFamily="18" charset="0"/>
              </a:rPr>
              <a:t>al</a:t>
            </a:r>
            <a:r>
              <a:rPr lang="en-US" smtClean="0">
                <a:solidFill>
                  <a:srgbClr val="000000"/>
                </a:solidFill>
                <a:cs typeface="Times New Roman" pitchFamily="18" charset="0"/>
                <a:sym typeface="Times New Roman" pitchFamily="18" charset="0"/>
              </a:rPr>
              <a:t> final del ap</a:t>
            </a:r>
            <a:r>
              <a:rPr lang="en-US" smtClean="0">
                <a:solidFill>
                  <a:srgbClr val="000000"/>
                </a:solidFill>
                <a:latin typeface="Times New Roman" pitchFamily="18" charset="0"/>
                <a:cs typeface="Times New Roman" pitchFamily="18" charset="0"/>
                <a:sym typeface="Times New Roman" pitchFamily="18" charset="0"/>
              </a:rPr>
              <a:t>é</a:t>
            </a:r>
            <a:r>
              <a:rPr lang="en-US" smtClean="0">
                <a:solidFill>
                  <a:srgbClr val="000000"/>
                </a:solidFill>
                <a:cs typeface="Times New Roman" pitchFamily="18" charset="0"/>
                <a:sym typeface="Times New Roman" pitchFamily="18" charset="0"/>
              </a:rPr>
              <a:t>ndice </a:t>
            </a:r>
            <a:r>
              <a:rPr lang="en-US" i="1" smtClean="0">
                <a:solidFill>
                  <a:srgbClr val="000000"/>
                </a:solidFill>
                <a:cs typeface="Times New Roman" pitchFamily="18" charset="0"/>
                <a:sym typeface="Times New Roman" pitchFamily="18" charset="0"/>
              </a:rPr>
              <a:t>Pasos para la renovaci</a:t>
            </a:r>
            <a:r>
              <a:rPr lang="en-US" i="1" smtClean="0">
                <a:solidFill>
                  <a:srgbClr val="000000"/>
                </a:solidFill>
                <a:latin typeface="Times New Roman" pitchFamily="18" charset="0"/>
                <a:cs typeface="Times New Roman" pitchFamily="18" charset="0"/>
                <a:sym typeface="Times New Roman" pitchFamily="18" charset="0"/>
              </a:rPr>
              <a:t>ó</a:t>
            </a:r>
            <a:r>
              <a:rPr lang="en-US" i="1" smtClean="0">
                <a:solidFill>
                  <a:srgbClr val="000000"/>
                </a:solidFill>
                <a:cs typeface="Times New Roman" pitchFamily="18" charset="0"/>
                <a:sym typeface="Times New Roman" pitchFamily="18" charset="0"/>
              </a:rPr>
              <a:t>n, reparaci</a:t>
            </a:r>
            <a:r>
              <a:rPr lang="en-US" i="1" smtClean="0">
                <a:solidFill>
                  <a:srgbClr val="000000"/>
                </a:solidFill>
                <a:latin typeface="Times New Roman" pitchFamily="18" charset="0"/>
                <a:cs typeface="Times New Roman" pitchFamily="18" charset="0"/>
                <a:sym typeface="Times New Roman" pitchFamily="18" charset="0"/>
              </a:rPr>
              <a:t>ó</a:t>
            </a:r>
            <a:r>
              <a:rPr lang="en-US" i="1" smtClean="0">
                <a:solidFill>
                  <a:srgbClr val="000000"/>
                </a:solidFill>
                <a:cs typeface="Times New Roman" pitchFamily="18" charset="0"/>
                <a:sym typeface="Times New Roman" pitchFamily="18" charset="0"/>
              </a:rPr>
              <a:t>n y pintura SEGURAS CON EL PLOMO </a:t>
            </a:r>
            <a:r>
              <a:rPr lang="en-US" smtClean="0">
                <a:solidFill>
                  <a:srgbClr val="000000"/>
                </a:solidFill>
                <a:cs typeface="Times New Roman" pitchFamily="18" charset="0"/>
                <a:sym typeface="Times New Roman" pitchFamily="18" charset="0"/>
              </a:rPr>
              <a:t>detalla los equipos y suministros que podr</a:t>
            </a:r>
            <a:r>
              <a:rPr lang="en-US" smtClean="0">
                <a:solidFill>
                  <a:srgbClr val="000000"/>
                </a:solidFill>
                <a:latin typeface="Times New Roman" pitchFamily="18" charset="0"/>
                <a:cs typeface="Times New Roman" pitchFamily="18" charset="0"/>
                <a:sym typeface="Times New Roman" pitchFamily="18" charset="0"/>
              </a:rPr>
              <a:t>í</a:t>
            </a:r>
            <a:r>
              <a:rPr lang="en-US" smtClean="0">
                <a:solidFill>
                  <a:srgbClr val="000000"/>
                </a:solidFill>
                <a:cs typeface="Times New Roman" pitchFamily="18" charset="0"/>
                <a:sym typeface="Times New Roman" pitchFamily="18" charset="0"/>
              </a:rPr>
              <a:t>a necesitar para realizar ejercicios pr</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cticos durante la capacitaci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 en </a:t>
            </a:r>
            <a:r>
              <a:rPr lang="es-ES_tradnl" smtClean="0">
                <a:solidFill>
                  <a:srgbClr val="000000"/>
                </a:solidFill>
                <a:cs typeface="Times New Roman" pitchFamily="18" charset="0"/>
                <a:sym typeface="Times New Roman" pitchFamily="18" charset="0"/>
              </a:rPr>
              <a:t>la obra </a:t>
            </a:r>
            <a:r>
              <a:rPr lang="en-US" smtClean="0">
                <a:solidFill>
                  <a:srgbClr val="000000"/>
                </a:solidFill>
                <a:cs typeface="Times New Roman" pitchFamily="18" charset="0"/>
                <a:sym typeface="Times New Roman" pitchFamily="18" charset="0"/>
              </a:rPr>
              <a:t>de los renovadores no certificados.</a:t>
            </a:r>
          </a:p>
          <a:p>
            <a:pPr marL="460375" lvl="1" indent="-238125"/>
            <a:r>
              <a:rPr lang="en-US" smtClean="0">
                <a:solidFill>
                  <a:srgbClr val="000000"/>
                </a:solidFill>
                <a:cs typeface="Times New Roman" pitchFamily="18" charset="0"/>
                <a:sym typeface="Times New Roman" pitchFamily="18" charset="0"/>
              </a:rPr>
              <a:t>Todo lo que se presenta a continuaci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 tiene como objetivo </a:t>
            </a:r>
            <a:r>
              <a:rPr lang="es-ES_tradnl" smtClean="0">
                <a:solidFill>
                  <a:srgbClr val="000000"/>
                </a:solidFill>
                <a:cs typeface="Times New Roman" pitchFamily="18" charset="0"/>
                <a:sym typeface="Times New Roman" pitchFamily="18" charset="0"/>
              </a:rPr>
              <a:t>asistirle </a:t>
            </a:r>
            <a:r>
              <a:rPr lang="en-US" smtClean="0">
                <a:solidFill>
                  <a:srgbClr val="000000"/>
                </a:solidFill>
                <a:cs typeface="Times New Roman" pitchFamily="18" charset="0"/>
                <a:sym typeface="Times New Roman" pitchFamily="18" charset="0"/>
              </a:rPr>
              <a:t>en la realizaci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 de la capacitaci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0483" name="Rectangle 7"/>
          <p:cNvSpPr>
            <a:spLocks noGrp="1" noChangeArrowheads="1"/>
          </p:cNvSpPr>
          <p:nvPr>
            <p:ph type="sldNum" sz="quarter" idx="5"/>
          </p:nvPr>
        </p:nvSpPr>
        <p:spPr>
          <a:noFill/>
        </p:spPr>
        <p:txBody>
          <a:bodyPr/>
          <a:lstStyle/>
          <a:p>
            <a:r>
              <a:rPr lang="en-US" smtClean="0"/>
              <a:t>8-</a:t>
            </a:r>
            <a:fld id="{57C66D24-BD00-4451-9C5F-583526FAAE10}" type="slidenum">
              <a:rPr lang="en-US" smtClean="0"/>
              <a:pPr/>
              <a:t>3</a:t>
            </a:fld>
            <a:endParaRPr lang="en-US" smtClean="0"/>
          </a:p>
        </p:txBody>
      </p:sp>
      <p:sp>
        <p:nvSpPr>
          <p:cNvPr id="20484" name="Rectangle 8"/>
          <p:cNvSpPr>
            <a:spLocks noGrp="1" noChangeArrowheads="1"/>
          </p:cNvSpPr>
          <p:nvPr>
            <p:ph type="dt" sz="quarter" idx="1"/>
          </p:nvPr>
        </p:nvSpPr>
        <p:spPr>
          <a:noFill/>
        </p:spPr>
        <p:txBody>
          <a:bodyPr/>
          <a:lstStyle/>
          <a:p>
            <a:r>
              <a:rPr lang="en-US" smtClean="0"/>
              <a:t>Octubre de 2011</a:t>
            </a:r>
          </a:p>
        </p:txBody>
      </p:sp>
      <p:sp>
        <p:nvSpPr>
          <p:cNvPr id="20485" name="Rectangle 2"/>
          <p:cNvSpPr>
            <a:spLocks noGrp="1" noRot="1" noChangeAspect="1" noChangeArrowheads="1" noTextEdit="1"/>
          </p:cNvSpPr>
          <p:nvPr>
            <p:ph type="sldImg"/>
          </p:nvPr>
        </p:nvSpPr>
        <p:spPr>
          <a:xfrm>
            <a:off x="1295400" y="685800"/>
            <a:ext cx="4800600" cy="3600450"/>
          </a:xfrm>
          <a:ln/>
        </p:spPr>
      </p:sp>
      <p:sp>
        <p:nvSpPr>
          <p:cNvPr id="274435" name="Rectangle 3"/>
          <p:cNvSpPr>
            <a:spLocks noGrp="1" noChangeArrowheads="1"/>
          </p:cNvSpPr>
          <p:nvPr>
            <p:ph type="body" idx="1"/>
          </p:nvPr>
        </p:nvSpPr>
        <p:spPr>
          <a:xfrm>
            <a:off x="762000" y="4419600"/>
            <a:ext cx="6019800" cy="4648200"/>
          </a:xfrm>
        </p:spPr>
        <p:txBody>
          <a:bodyPr/>
          <a:lstStyle/>
          <a:p>
            <a:pPr>
              <a:tabLst>
                <a:tab pos="285750" algn="l"/>
              </a:tabLst>
              <a:defRPr/>
            </a:pPr>
            <a:r>
              <a:rPr lang="en-US" sz="950" b="1" dirty="0" smtClean="0">
                <a:solidFill>
                  <a:srgbClr val="000000"/>
                </a:solidFill>
                <a:latin typeface="Times New Roman"/>
                <a:cs typeface="Times New Roman" pitchFamily="18" charset="0"/>
                <a:sym typeface="Times New Roman" pitchFamily="18" charset="0"/>
              </a:rPr>
              <a:t>¿</a:t>
            </a:r>
            <a:r>
              <a:rPr lang="en-US" sz="950" b="1" dirty="0" err="1" smtClean="0">
                <a:solidFill>
                  <a:srgbClr val="000000"/>
                </a:solidFill>
                <a:cs typeface="Times New Roman" pitchFamily="18" charset="0"/>
                <a:sym typeface="Times New Roman" pitchFamily="18" charset="0"/>
              </a:rPr>
              <a:t>Cu</a:t>
            </a:r>
            <a:r>
              <a:rPr lang="en-US" sz="950" b="1" dirty="0" err="1" smtClean="0">
                <a:solidFill>
                  <a:srgbClr val="000000"/>
                </a:solidFill>
                <a:latin typeface="Times New Roman"/>
                <a:cs typeface="Times New Roman" pitchFamily="18" charset="0"/>
                <a:sym typeface="Times New Roman" pitchFamily="18" charset="0"/>
              </a:rPr>
              <a:t>á</a:t>
            </a:r>
            <a:r>
              <a:rPr lang="en-US" sz="950" b="1" dirty="0" err="1" smtClean="0">
                <a:solidFill>
                  <a:srgbClr val="000000"/>
                </a:solidFill>
                <a:cs typeface="Times New Roman" pitchFamily="18" charset="0"/>
                <a:sym typeface="Times New Roman" pitchFamily="18" charset="0"/>
              </a:rPr>
              <a:t>les</a:t>
            </a:r>
            <a:r>
              <a:rPr lang="en-US" sz="950" b="1" dirty="0" smtClean="0">
                <a:solidFill>
                  <a:srgbClr val="000000"/>
                </a:solidFill>
                <a:cs typeface="Times New Roman" pitchFamily="18" charset="0"/>
                <a:sym typeface="Times New Roman" pitchFamily="18" charset="0"/>
              </a:rPr>
              <a:t> son </a:t>
            </a:r>
            <a:r>
              <a:rPr lang="en-US" sz="950" b="1" dirty="0" err="1" smtClean="0">
                <a:solidFill>
                  <a:srgbClr val="000000"/>
                </a:solidFill>
                <a:cs typeface="Times New Roman" pitchFamily="18" charset="0"/>
                <a:sym typeface="Times New Roman" pitchFamily="18" charset="0"/>
              </a:rPr>
              <a:t>las</a:t>
            </a:r>
            <a:r>
              <a:rPr lang="en-US" sz="950" b="1" dirty="0" smtClean="0">
                <a:solidFill>
                  <a:srgbClr val="000000"/>
                </a:solidFill>
                <a:cs typeface="Times New Roman" pitchFamily="18" charset="0"/>
                <a:sym typeface="Times New Roman" pitchFamily="18" charset="0"/>
              </a:rPr>
              <a:t> </a:t>
            </a:r>
            <a:r>
              <a:rPr lang="en-US" sz="950" b="1" dirty="0" err="1" smtClean="0">
                <a:solidFill>
                  <a:srgbClr val="000000"/>
                </a:solidFill>
                <a:cs typeface="Times New Roman" pitchFamily="18" charset="0"/>
                <a:sym typeface="Times New Roman" pitchFamily="18" charset="0"/>
              </a:rPr>
              <a:t>responsabilidades</a:t>
            </a:r>
            <a:r>
              <a:rPr lang="en-US" sz="950" b="1" dirty="0" smtClean="0">
                <a:solidFill>
                  <a:srgbClr val="000000"/>
                </a:solidFill>
                <a:cs typeface="Times New Roman" pitchFamily="18" charset="0"/>
                <a:sym typeface="Times New Roman" pitchFamily="18" charset="0"/>
              </a:rPr>
              <a:t> de un </a:t>
            </a:r>
            <a:r>
              <a:rPr lang="en-US" sz="950" b="1" dirty="0" err="1" smtClean="0">
                <a:solidFill>
                  <a:srgbClr val="000000"/>
                </a:solidFill>
                <a:cs typeface="Times New Roman" pitchFamily="18" charset="0"/>
                <a:sym typeface="Times New Roman" pitchFamily="18" charset="0"/>
              </a:rPr>
              <a:t>renovador</a:t>
            </a:r>
            <a:r>
              <a:rPr lang="en-US" sz="950" b="1" dirty="0" smtClean="0">
                <a:solidFill>
                  <a:srgbClr val="000000"/>
                </a:solidFill>
                <a:cs typeface="Times New Roman" pitchFamily="18" charset="0"/>
                <a:sym typeface="Times New Roman" pitchFamily="18" charset="0"/>
              </a:rPr>
              <a:t> </a:t>
            </a:r>
            <a:r>
              <a:rPr lang="en-US" sz="950" b="1" dirty="0" err="1" smtClean="0">
                <a:solidFill>
                  <a:srgbClr val="000000"/>
                </a:solidFill>
                <a:cs typeface="Times New Roman" pitchFamily="18" charset="0"/>
                <a:sym typeface="Times New Roman" pitchFamily="18" charset="0"/>
              </a:rPr>
              <a:t>certificado</a:t>
            </a:r>
            <a:r>
              <a:rPr lang="en-US" sz="950" b="1" dirty="0" smtClean="0">
                <a:solidFill>
                  <a:srgbClr val="000000"/>
                </a:solidFill>
                <a:cs typeface="Times New Roman" pitchFamily="18" charset="0"/>
                <a:sym typeface="Times New Roman" pitchFamily="18" charset="0"/>
              </a:rPr>
              <a:t>? </a:t>
            </a:r>
            <a:r>
              <a:rPr lang="en-US" sz="950" dirty="0" smtClean="0">
                <a:solidFill>
                  <a:srgbClr val="000000"/>
                </a:solidFill>
                <a:cs typeface="Times New Roman" pitchFamily="18" charset="0"/>
                <a:sym typeface="Times New Roman" pitchFamily="18" charset="0"/>
              </a:rPr>
              <a:t>Los </a:t>
            </a:r>
            <a:r>
              <a:rPr lang="en-US" sz="950" dirty="0" err="1" smtClean="0">
                <a:solidFill>
                  <a:srgbClr val="000000"/>
                </a:solidFill>
                <a:cs typeface="Times New Roman" pitchFamily="18" charset="0"/>
                <a:sym typeface="Times New Roman" pitchFamily="18" charset="0"/>
              </a:rPr>
              <a:t>renovadores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certificados</a:t>
            </a:r>
            <a:r>
              <a:rPr lang="en-US" sz="950" dirty="0" smtClean="0">
                <a:solidFill>
                  <a:srgbClr val="000000"/>
                </a:solidFill>
                <a:cs typeface="Times New Roman" pitchFamily="18" charset="0"/>
                <a:sym typeface="Times New Roman" pitchFamily="18" charset="0"/>
              </a:rPr>
              <a:t> son </a:t>
            </a:r>
            <a:r>
              <a:rPr lang="en-US" sz="950" dirty="0" err="1" smtClean="0">
                <a:solidFill>
                  <a:srgbClr val="000000"/>
                </a:solidFill>
                <a:cs typeface="Times New Roman" pitchFamily="18" charset="0"/>
                <a:sym typeface="Times New Roman" pitchFamily="18" charset="0"/>
              </a:rPr>
              <a:t>responsables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garantizar</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cumplimiento</a:t>
            </a:r>
            <a:r>
              <a:rPr lang="en-US" sz="950" dirty="0" smtClean="0">
                <a:solidFill>
                  <a:srgbClr val="000000"/>
                </a:solidFill>
                <a:cs typeface="Times New Roman" pitchFamily="18" charset="0"/>
                <a:sym typeface="Times New Roman" pitchFamily="18" charset="0"/>
              </a:rPr>
              <a:t> general de los </a:t>
            </a:r>
            <a:r>
              <a:rPr lang="en-US" sz="950" dirty="0" err="1" smtClean="0">
                <a:solidFill>
                  <a:srgbClr val="000000"/>
                </a:solidFill>
                <a:cs typeface="Times New Roman" pitchFamily="18" charset="0"/>
                <a:sym typeface="Times New Roman" pitchFamily="18" charset="0"/>
              </a:rPr>
              <a:t>requisitos</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cs typeface="Times New Roman" pitchFamily="18" charset="0"/>
                <a:sym typeface="Times New Roman" pitchFamily="18" charset="0"/>
              </a:rPr>
              <a:t>programa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renovaci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reparaci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pintura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cticas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seguras</a:t>
            </a:r>
            <a:r>
              <a:rPr lang="en-US" sz="950" dirty="0" smtClean="0">
                <a:solidFill>
                  <a:srgbClr val="000000"/>
                </a:solidFill>
                <a:cs typeface="Times New Roman" pitchFamily="18" charset="0"/>
                <a:sym typeface="Times New Roman" pitchFamily="18" charset="0"/>
              </a:rPr>
              <a:t> con el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en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renovaciones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tengan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asignadas</a:t>
            </a:r>
            <a:r>
              <a:rPr lang="en-US" sz="950" dirty="0" smtClean="0">
                <a:solidFill>
                  <a:srgbClr val="000000"/>
                </a:solidFill>
                <a:cs typeface="Times New Roman" pitchFamily="18" charset="0"/>
                <a:sym typeface="Times New Roman" pitchFamily="18" charset="0"/>
              </a:rPr>
              <a:t>.</a:t>
            </a:r>
          </a:p>
          <a:p>
            <a:pPr>
              <a:tabLst>
                <a:tab pos="285750" algn="l"/>
              </a:tabLst>
              <a:defRPr/>
            </a:pPr>
            <a:endParaRPr lang="en-US" sz="950" dirty="0" smtClean="0">
              <a:solidFill>
                <a:srgbClr val="000000"/>
              </a:solidFill>
              <a:cs typeface="Times New Roman" pitchFamily="18" charset="0"/>
              <a:sym typeface="Times New Roman" pitchFamily="18" charset="0"/>
            </a:endParaRPr>
          </a:p>
          <a:p>
            <a:pPr>
              <a:tabLst>
                <a:tab pos="285750" algn="l"/>
              </a:tabLst>
              <a:defRPr/>
            </a:pPr>
            <a:r>
              <a:rPr lang="en-US" sz="950" b="1" dirty="0" smtClean="0">
                <a:solidFill>
                  <a:srgbClr val="000000"/>
                </a:solidFill>
                <a:cs typeface="Times New Roman" pitchFamily="18" charset="0"/>
                <a:sym typeface="Times New Roman" pitchFamily="18" charset="0"/>
              </a:rPr>
              <a:t>Un </a:t>
            </a:r>
            <a:r>
              <a:rPr lang="en-US" sz="950" b="1" dirty="0" err="1" smtClean="0">
                <a:solidFill>
                  <a:srgbClr val="000000"/>
                </a:solidFill>
                <a:cs typeface="Times New Roman" pitchFamily="18" charset="0"/>
                <a:sym typeface="Times New Roman" pitchFamily="18" charset="0"/>
              </a:rPr>
              <a:t>renovador</a:t>
            </a:r>
            <a:r>
              <a:rPr lang="en-US" sz="950" b="1" dirty="0" smtClean="0">
                <a:solidFill>
                  <a:srgbClr val="000000"/>
                </a:solidFill>
                <a:cs typeface="Times New Roman" pitchFamily="18" charset="0"/>
                <a:sym typeface="Times New Roman" pitchFamily="18" charset="0"/>
              </a:rPr>
              <a:t> </a:t>
            </a:r>
            <a:r>
              <a:rPr lang="en-US" sz="950" b="1" dirty="0" err="1" smtClean="0">
                <a:solidFill>
                  <a:srgbClr val="000000"/>
                </a:solidFill>
                <a:cs typeface="Times New Roman" pitchFamily="18" charset="0"/>
                <a:sym typeface="Times New Roman" pitchFamily="18" charset="0"/>
              </a:rPr>
              <a:t>certificado</a:t>
            </a:r>
            <a:r>
              <a:rPr lang="en-US" sz="950" b="1" dirty="0" smtClean="0">
                <a:solidFill>
                  <a:srgbClr val="000000"/>
                </a:solidFill>
                <a:cs typeface="Times New Roman" pitchFamily="18" charset="0"/>
                <a:sym typeface="Times New Roman" pitchFamily="18" charset="0"/>
              </a:rPr>
              <a:t>:</a:t>
            </a:r>
          </a:p>
          <a:p>
            <a:pPr marL="342900" lvl="1" indent="-228600">
              <a:buFont typeface="+mj-lt"/>
              <a:buAutoNum type="arabicPeriod"/>
              <a:tabLst>
                <a:tab pos="285750" algn="l"/>
              </a:tabLst>
              <a:defRPr/>
            </a:pPr>
            <a:r>
              <a:rPr lang="es-US" sz="950" dirty="0" smtClean="0">
                <a:solidFill>
                  <a:srgbClr val="000000"/>
                </a:solidFill>
                <a:cs typeface="Times New Roman" pitchFamily="18" charset="0"/>
                <a:sym typeface="Times New Roman" pitchFamily="18" charset="0"/>
              </a:rPr>
              <a:t>Debe utilizar un kit de pruebas reconocido por la </a:t>
            </a:r>
            <a:r>
              <a:rPr lang="es-US" sz="950" dirty="0" err="1" smtClean="0">
                <a:solidFill>
                  <a:srgbClr val="000000"/>
                </a:solidFill>
                <a:cs typeface="Times New Roman" pitchFamily="18" charset="0"/>
                <a:sym typeface="Times New Roman" pitchFamily="18" charset="0"/>
              </a:rPr>
              <a:t>EPA</a:t>
            </a:r>
            <a:r>
              <a:rPr lang="es-US" sz="950" dirty="0" smtClean="0">
                <a:solidFill>
                  <a:srgbClr val="000000"/>
                </a:solidFill>
                <a:cs typeface="Times New Roman" pitchFamily="18" charset="0"/>
                <a:sym typeface="Times New Roman" pitchFamily="18" charset="0"/>
              </a:rPr>
              <a:t>, o bien recoger una muestra de cáscaras de pintura para su análisis, cuando lo solicite la parte que contrate servicios de renovaci</a:t>
            </a:r>
            <a:r>
              <a:rPr lang="es-US" sz="950" dirty="0" smtClean="0">
                <a:solidFill>
                  <a:srgbClr val="000000"/>
                </a:solidFill>
                <a:latin typeface="Times New Roman"/>
                <a:cs typeface="Times New Roman" pitchFamily="18" charset="0"/>
                <a:sym typeface="Times New Roman" pitchFamily="18" charset="0"/>
              </a:rPr>
              <a:t>ó</a:t>
            </a:r>
            <a:r>
              <a:rPr lang="es-US" sz="950" dirty="0" smtClean="0">
                <a:solidFill>
                  <a:srgbClr val="000000"/>
                </a:solidFill>
                <a:cs typeface="Times New Roman" pitchFamily="18" charset="0"/>
                <a:sym typeface="Times New Roman" pitchFamily="18" charset="0"/>
              </a:rPr>
              <a:t>n, para determinar si los componentes afectados por la renovaci</a:t>
            </a:r>
            <a:r>
              <a:rPr lang="es-US" sz="950" dirty="0" smtClean="0">
                <a:solidFill>
                  <a:srgbClr val="000000"/>
                </a:solidFill>
                <a:latin typeface="Times New Roman"/>
                <a:cs typeface="Times New Roman" pitchFamily="18" charset="0"/>
                <a:sym typeface="Times New Roman" pitchFamily="18" charset="0"/>
              </a:rPr>
              <a:t>ó</a:t>
            </a:r>
            <a:r>
              <a:rPr lang="es-US" sz="950" dirty="0" smtClean="0">
                <a:solidFill>
                  <a:srgbClr val="000000"/>
                </a:solidFill>
                <a:cs typeface="Times New Roman" pitchFamily="18" charset="0"/>
                <a:sym typeface="Times New Roman" pitchFamily="18" charset="0"/>
              </a:rPr>
              <a:t>n contienen pintura a base de plomo</a:t>
            </a:r>
            <a:r>
              <a:rPr lang="en-US" sz="950" dirty="0" smtClean="0">
                <a:solidFill>
                  <a:srgbClr val="000000"/>
                </a:solidFill>
                <a:cs typeface="Times New Roman" pitchFamily="18" charset="0"/>
                <a:sym typeface="Times New Roman" pitchFamily="18" charset="0"/>
              </a:rPr>
              <a:t>.</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capacitar</a:t>
            </a:r>
            <a:r>
              <a:rPr lang="en-US" sz="950" dirty="0" smtClean="0">
                <a:solidFill>
                  <a:srgbClr val="000000"/>
                </a:solidFill>
                <a:cs typeface="Times New Roman" pitchFamily="18" charset="0"/>
                <a:sym typeface="Times New Roman" pitchFamily="18" charset="0"/>
              </a:rPr>
              <a:t> a los </a:t>
            </a:r>
            <a:r>
              <a:rPr lang="en-US" sz="950" dirty="0" err="1" smtClean="0">
                <a:solidFill>
                  <a:srgbClr val="000000"/>
                </a:solidFill>
                <a:cs typeface="Times New Roman" pitchFamily="18" charset="0"/>
                <a:sym typeface="Times New Roman" pitchFamily="18" charset="0"/>
              </a:rPr>
              <a:t>trabajadores</a:t>
            </a:r>
            <a:r>
              <a:rPr lang="en-US" sz="950" dirty="0" smtClean="0">
                <a:solidFill>
                  <a:srgbClr val="000000"/>
                </a:solidFill>
                <a:cs typeface="Times New Roman" pitchFamily="18" charset="0"/>
                <a:sym typeface="Times New Roman" pitchFamily="18" charset="0"/>
              </a:rPr>
              <a:t> en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cticas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seguras</a:t>
            </a:r>
            <a:r>
              <a:rPr lang="en-US" sz="950" dirty="0" smtClean="0">
                <a:solidFill>
                  <a:srgbClr val="000000"/>
                </a:solidFill>
                <a:cs typeface="Times New Roman" pitchFamily="18" charset="0"/>
                <a:sym typeface="Times New Roman" pitchFamily="18" charset="0"/>
              </a:rPr>
              <a:t> con el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trabajadores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puedan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con </a:t>
            </a:r>
            <a:r>
              <a:rPr lang="en-US" sz="950" dirty="0" err="1" smtClean="0">
                <a:solidFill>
                  <a:srgbClr val="000000"/>
                </a:solidFill>
                <a:cs typeface="Times New Roman" pitchFamily="18" charset="0"/>
                <a:sym typeface="Times New Roman" pitchFamily="18" charset="0"/>
              </a:rPr>
              <a:t>seguridad</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tareas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tengan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asignadas</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renovador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proporcionar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lugar</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o en un </a:t>
            </a:r>
            <a:r>
              <a:rPr lang="en-US" sz="950" dirty="0" err="1" smtClean="0">
                <a:solidFill>
                  <a:srgbClr val="000000"/>
                </a:solidFill>
                <a:cs typeface="Times New Roman" pitchFamily="18" charset="0"/>
                <a:sym typeface="Times New Roman" pitchFamily="18" charset="0"/>
              </a:rPr>
              <a:t>sal</a:t>
            </a:r>
            <a:r>
              <a:rPr lang="es-ES_tradnl" sz="950" dirty="0" err="1" smtClean="0">
                <a:solidFill>
                  <a:srgbClr val="000000"/>
                </a:solidFill>
                <a:latin typeface="Times New Roman"/>
                <a:cs typeface="Times New Roman" pitchFamily="18" charset="0"/>
                <a:sym typeface="Times New Roman" pitchFamily="18" charset="0"/>
              </a:rPr>
              <a:t>ó</a:t>
            </a:r>
            <a:r>
              <a:rPr lang="es-ES_tradnl" sz="950" dirty="0" err="1" smtClean="0">
                <a:solidFill>
                  <a:srgbClr val="000000"/>
                </a:solidFill>
                <a:cs typeface="Times New Roman" pitchFamily="18" charset="0"/>
                <a:sym typeface="Times New Roman" pitchFamily="18" charset="0"/>
              </a:rPr>
              <a:t>n</a:t>
            </a:r>
            <a:r>
              <a:rPr lang="es-ES_tradnl" sz="950" dirty="0" smtClean="0">
                <a:solidFill>
                  <a:srgbClr val="000000"/>
                </a:solidFill>
                <a:cs typeface="Times New Roman" pitchFamily="18" charset="0"/>
                <a:sym typeface="Times New Roman" pitchFamily="18" charset="0"/>
              </a:rPr>
              <a:t> </a:t>
            </a:r>
            <a:r>
              <a:rPr lang="en-US" sz="950" dirty="0" smtClean="0">
                <a:solidFill>
                  <a:srgbClr val="000000"/>
                </a:solidFill>
                <a:cs typeface="Times New Roman" pitchFamily="18" charset="0"/>
                <a:sym typeface="Times New Roman" pitchFamily="18" charset="0"/>
              </a:rPr>
              <a:t>de </a:t>
            </a:r>
            <a:r>
              <a:rPr lang="en-US" sz="950" dirty="0" err="1" smtClean="0">
                <a:solidFill>
                  <a:srgbClr val="000000"/>
                </a:solidFill>
                <a:cs typeface="Times New Roman" pitchFamily="18" charset="0"/>
                <a:sym typeface="Times New Roman" pitchFamily="18" charset="0"/>
              </a:rPr>
              <a:t>clases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considerando</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disponibilidad</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actividades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adecuadas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tambi</a:t>
            </a:r>
            <a:r>
              <a:rPr lang="en-US" sz="950" dirty="0" err="1" smtClean="0">
                <a:solidFill>
                  <a:srgbClr val="000000"/>
                </a:solidFill>
                <a:latin typeface="Times New Roman"/>
                <a:cs typeface="Times New Roman" pitchFamily="18" charset="0"/>
                <a:sym typeface="Times New Roman" pitchFamily="18" charset="0"/>
              </a:rPr>
              <a:t>é</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podr</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un </a:t>
            </a:r>
            <a:r>
              <a:rPr lang="en-US" sz="950" dirty="0" err="1" smtClean="0">
                <a:solidFill>
                  <a:srgbClr val="000000"/>
                </a:solidFill>
                <a:cs typeface="Times New Roman" pitchFamily="18" charset="0"/>
                <a:sym typeface="Times New Roman" pitchFamily="18" charset="0"/>
              </a:rPr>
              <a:t>tercero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aunque</a:t>
            </a:r>
            <a:r>
              <a:rPr lang="en-US" sz="950" dirty="0" smtClean="0">
                <a:solidFill>
                  <a:srgbClr val="000000"/>
                </a:solidFill>
                <a:cs typeface="Times New Roman" pitchFamily="18" charset="0"/>
                <a:sym typeface="Times New Roman" pitchFamily="18" charset="0"/>
              </a:rPr>
              <a:t> el instructor </a:t>
            </a:r>
            <a:r>
              <a:rPr lang="en-US" sz="950" dirty="0" err="1" smtClean="0">
                <a:solidFill>
                  <a:srgbClr val="000000"/>
                </a:solidFill>
                <a:cs typeface="Times New Roman" pitchFamily="18" charset="0"/>
                <a:sym typeface="Times New Roman" pitchFamily="18" charset="0"/>
              </a:rPr>
              <a:t>deber</a:t>
            </a:r>
            <a:r>
              <a:rPr lang="en-US" sz="950" dirty="0" err="1" smtClean="0">
                <a:solidFill>
                  <a:srgbClr val="000000"/>
                </a:solidFill>
                <a:latin typeface="Times New Roman"/>
                <a:cs typeface="Times New Roman" pitchFamily="18" charset="0"/>
                <a:sym typeface="Times New Roman" pitchFamily="18" charset="0"/>
              </a:rPr>
              <a:t>á</a:t>
            </a:r>
            <a:r>
              <a:rPr lang="en-US" sz="950" dirty="0" smtClean="0">
                <a:solidFill>
                  <a:srgbClr val="000000"/>
                </a:solidFill>
                <a:cs typeface="Times New Roman" pitchFamily="18" charset="0"/>
                <a:sym typeface="Times New Roman" pitchFamily="18" charset="0"/>
              </a:rPr>
              <a:t> ser un </a:t>
            </a:r>
            <a:r>
              <a:rPr lang="en-US" sz="950" dirty="0" err="1" smtClean="0">
                <a:solidFill>
                  <a:srgbClr val="000000"/>
                </a:solidFill>
                <a:cs typeface="Times New Roman" pitchFamily="18" charset="0"/>
                <a:sym typeface="Times New Roman" pitchFamily="18" charset="0"/>
              </a:rPr>
              <a:t>renovador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presente</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obra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cuando</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ubiquen</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letreros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advertencia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mientras</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establece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contenci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rea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mientras</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realice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limpieza</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rea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i="1" dirty="0" smtClean="0">
                <a:solidFill>
                  <a:srgbClr val="000000"/>
                </a:solidFill>
                <a:cs typeface="Times New Roman" pitchFamily="18" charset="0"/>
                <a:sym typeface="Times New Roman" pitchFamily="18" charset="0"/>
              </a:rPr>
              <a:t>Nota: </a:t>
            </a:r>
            <a:r>
              <a:rPr lang="en-US" sz="950" i="1" dirty="0" err="1" smtClean="0">
                <a:solidFill>
                  <a:srgbClr val="000000"/>
                </a:solidFill>
                <a:cs typeface="Times New Roman" pitchFamily="18" charset="0"/>
                <a:sym typeface="Times New Roman" pitchFamily="18" charset="0"/>
              </a:rPr>
              <a:t>Utilice</a:t>
            </a:r>
            <a:r>
              <a:rPr lang="en-US" sz="950" i="1" dirty="0" smtClean="0">
                <a:solidFill>
                  <a:srgbClr val="000000"/>
                </a:solidFill>
                <a:cs typeface="Times New Roman" pitchFamily="18" charset="0"/>
                <a:sym typeface="Times New Roman" pitchFamily="18" charset="0"/>
              </a:rPr>
              <a:t> los </a:t>
            </a:r>
            <a:r>
              <a:rPr lang="en-US" sz="950" i="1" dirty="0" err="1" smtClean="0">
                <a:solidFill>
                  <a:srgbClr val="000000"/>
                </a:solidFill>
                <a:cs typeface="Times New Roman" pitchFamily="18" charset="0"/>
                <a:sym typeface="Times New Roman" pitchFamily="18" charset="0"/>
              </a:rPr>
              <a:t>t</a:t>
            </a:r>
            <a:r>
              <a:rPr lang="en-US" sz="950" i="1" dirty="0" err="1" smtClean="0">
                <a:solidFill>
                  <a:srgbClr val="000000"/>
                </a:solidFill>
                <a:latin typeface="Times New Roman"/>
                <a:cs typeface="Times New Roman" pitchFamily="18" charset="0"/>
                <a:sym typeface="Times New Roman" pitchFamily="18" charset="0"/>
              </a:rPr>
              <a:t>é</a:t>
            </a:r>
            <a:r>
              <a:rPr lang="en-US" sz="950" i="1" dirty="0" err="1" smtClean="0">
                <a:solidFill>
                  <a:srgbClr val="000000"/>
                </a:solidFill>
                <a:cs typeface="Times New Roman" pitchFamily="18" charset="0"/>
                <a:sym typeface="Times New Roman" pitchFamily="18" charset="0"/>
              </a:rPr>
              <a:t>rminos</a:t>
            </a:r>
            <a:r>
              <a:rPr lang="en-US" sz="950" i="1" dirty="0" smtClean="0">
                <a:solidFill>
                  <a:srgbClr val="000000"/>
                </a:solidFill>
                <a:cs typeface="Times New Roman" pitchFamily="18" charset="0"/>
                <a:sym typeface="Times New Roman" pitchFamily="18" charset="0"/>
              </a:rPr>
              <a:t> </a:t>
            </a:r>
            <a:r>
              <a:rPr lang="en-US" sz="950" b="1" i="1" dirty="0" err="1" smtClean="0">
                <a:solidFill>
                  <a:srgbClr val="000000"/>
                </a:solidFill>
                <a:cs typeface="Times New Roman" pitchFamily="18" charset="0"/>
                <a:sym typeface="Times New Roman" pitchFamily="18" charset="0"/>
              </a:rPr>
              <a:t>Instalaci</a:t>
            </a:r>
            <a:r>
              <a:rPr lang="en-US" sz="950" b="1" i="1" dirty="0" err="1" smtClean="0">
                <a:solidFill>
                  <a:srgbClr val="000000"/>
                </a:solidFill>
                <a:latin typeface="Times New Roman"/>
                <a:cs typeface="Times New Roman" pitchFamily="18" charset="0"/>
                <a:sym typeface="Times New Roman" pitchFamily="18" charset="0"/>
              </a:rPr>
              <a:t>ó</a:t>
            </a:r>
            <a:r>
              <a:rPr lang="en-US" sz="950" b="1" i="1" dirty="0" err="1" smtClean="0">
                <a:solidFill>
                  <a:srgbClr val="000000"/>
                </a:solidFill>
                <a:cs typeface="Times New Roman" pitchFamily="18" charset="0"/>
                <a:sym typeface="Times New Roman" pitchFamily="18" charset="0"/>
              </a:rPr>
              <a:t>n</a:t>
            </a:r>
            <a:r>
              <a:rPr lang="en-US" sz="950" i="1" dirty="0" smtClean="0">
                <a:solidFill>
                  <a:srgbClr val="000000"/>
                </a:solidFill>
                <a:cs typeface="Times New Roman" pitchFamily="18" charset="0"/>
                <a:sym typeface="Times New Roman" pitchFamily="18" charset="0"/>
              </a:rPr>
              <a:t> y </a:t>
            </a:r>
            <a:r>
              <a:rPr lang="en-US" sz="950" b="1" i="1" dirty="0" err="1" smtClean="0">
                <a:solidFill>
                  <a:srgbClr val="000000"/>
                </a:solidFill>
                <a:cs typeface="Times New Roman" pitchFamily="18" charset="0"/>
                <a:sym typeface="Times New Roman" pitchFamily="18" charset="0"/>
              </a:rPr>
              <a:t>Limpieza</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para</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describir</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este</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s-ES_tradnl" sz="950" dirty="0" smtClean="0">
                <a:solidFill>
                  <a:srgbClr val="000000"/>
                </a:solidFill>
                <a:cs typeface="Times New Roman" pitchFamily="18" charset="0"/>
                <a:sym typeface="Times New Roman" pitchFamily="18" charset="0"/>
              </a:rPr>
              <a:t>supervisar</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personas no </a:t>
            </a:r>
            <a:r>
              <a:rPr lang="en-US" sz="950" dirty="0" err="1" smtClean="0">
                <a:solidFill>
                  <a:srgbClr val="000000"/>
                </a:solidFill>
                <a:cs typeface="Times New Roman" pitchFamily="18" charset="0"/>
                <a:sym typeface="Times New Roman" pitchFamily="18" charset="0"/>
              </a:rPr>
              <a:t>certificadas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garantizar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sigan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cticas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seguras</a:t>
            </a:r>
            <a:r>
              <a:rPr lang="en-US" sz="950" dirty="0" smtClean="0">
                <a:solidFill>
                  <a:srgbClr val="000000"/>
                </a:solidFill>
                <a:cs typeface="Times New Roman" pitchFamily="18" charset="0"/>
                <a:sym typeface="Times New Roman" pitchFamily="18" charset="0"/>
              </a:rPr>
              <a:t> con el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incluye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mantener</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integridad</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barreras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contenci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asegurarse</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no se </a:t>
            </a:r>
            <a:r>
              <a:rPr lang="en-US" sz="950" dirty="0" err="1" smtClean="0">
                <a:solidFill>
                  <a:srgbClr val="000000"/>
                </a:solidFill>
                <a:cs typeface="Times New Roman" pitchFamily="18" charset="0"/>
                <a:sym typeface="Times New Roman" pitchFamily="18" charset="0"/>
              </a:rPr>
              <a:t>dispersen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polvo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ni</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escombros</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rea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disponible</a:t>
            </a:r>
            <a:r>
              <a:rPr lang="es-ES_tradnl" sz="950" dirty="0" smtClean="0">
                <a:solidFill>
                  <a:srgbClr val="000000"/>
                </a:solidFill>
                <a:cs typeface="Times New Roman" pitchFamily="18" charset="0"/>
                <a:sym typeface="Times New Roman" pitchFamily="18" charset="0"/>
              </a:rPr>
              <a:t> en todo momento</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obra</a:t>
            </a:r>
            <a:r>
              <a:rPr lang="en-US" sz="950" dirty="0" smtClean="0">
                <a:solidFill>
                  <a:srgbClr val="000000"/>
                </a:solidFill>
                <a:cs typeface="Times New Roman" pitchFamily="18" charset="0"/>
                <a:sym typeface="Times New Roman" pitchFamily="18" charset="0"/>
              </a:rPr>
              <a:t> o </a:t>
            </a:r>
            <a:r>
              <a:rPr lang="es-ES_tradnl" sz="950" dirty="0" smtClean="0">
                <a:solidFill>
                  <a:srgbClr val="000000"/>
                </a:solidFill>
                <a:cs typeface="Times New Roman" pitchFamily="18" charset="0"/>
                <a:sym typeface="Times New Roman" pitchFamily="18" charset="0"/>
              </a:rPr>
              <a:t>por </a:t>
            </a:r>
            <a:r>
              <a:rPr lang="en-US" sz="950" dirty="0" err="1" smtClean="0">
                <a:solidFill>
                  <a:srgbClr val="000000"/>
                </a:solidFill>
                <a:cs typeface="Times New Roman" pitchFamily="18" charset="0"/>
                <a:sym typeface="Times New Roman" pitchFamily="18" charset="0"/>
              </a:rPr>
              <a:t>v</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telef</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nica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durante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renovaci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verificaci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limpieza</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cs typeface="Times New Roman" pitchFamily="18" charset="0"/>
                <a:sym typeface="Times New Roman" pitchFamily="18" charset="0"/>
              </a:rPr>
              <a:t>proyecto</a:t>
            </a:r>
            <a:r>
              <a:rPr lang="en-US" sz="950" dirty="0" smtClean="0">
                <a:solidFill>
                  <a:srgbClr val="000000"/>
                </a:solidFill>
                <a:cs typeface="Times New Roman" pitchFamily="18" charset="0"/>
                <a:sym typeface="Times New Roman" pitchFamily="18" charset="0"/>
              </a:rPr>
              <a:t>. </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tener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copias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sus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finalizaci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cs typeface="Times New Roman" pitchFamily="18" charset="0"/>
                <a:sym typeface="Times New Roman" pitchFamily="18" charset="0"/>
              </a:rPr>
              <a:t>curso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inicial</a:t>
            </a:r>
            <a:r>
              <a:rPr lang="en-US" sz="950" dirty="0" smtClean="0">
                <a:solidFill>
                  <a:srgbClr val="000000"/>
                </a:solidFill>
                <a:cs typeface="Times New Roman" pitchFamily="18" charset="0"/>
                <a:sym typeface="Times New Roman" pitchFamily="18" charset="0"/>
              </a:rPr>
              <a:t> y del </a:t>
            </a:r>
            <a:r>
              <a:rPr lang="en-US" sz="950" dirty="0" err="1" smtClean="0">
                <a:solidFill>
                  <a:srgbClr val="000000"/>
                </a:solidFill>
                <a:cs typeface="Times New Roman" pitchFamily="18" charset="0"/>
                <a:sym typeface="Times New Roman" pitchFamily="18" charset="0"/>
              </a:rPr>
              <a:t>curso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actualizaci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obra</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certificaci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renovador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dura</a:t>
            </a:r>
            <a:r>
              <a:rPr lang="en-US" sz="950" dirty="0" smtClean="0">
                <a:solidFill>
                  <a:srgbClr val="000000"/>
                </a:solidFill>
                <a:cs typeface="Times New Roman" pitchFamily="18" charset="0"/>
                <a:sym typeface="Times New Roman" pitchFamily="18" charset="0"/>
              </a:rPr>
              <a:t> 5 </a:t>
            </a:r>
            <a:r>
              <a:rPr lang="en-US" sz="950" dirty="0" err="1" smtClean="0">
                <a:solidFill>
                  <a:srgbClr val="000000"/>
                </a:solidFill>
                <a:cs typeface="Times New Roman" pitchFamily="18" charset="0"/>
                <a:sym typeface="Times New Roman" pitchFamily="18" charset="0"/>
              </a:rPr>
              <a:t>a</a:t>
            </a:r>
            <a:r>
              <a:rPr lang="en-US" sz="950" dirty="0" err="1" smtClean="0">
                <a:solidFill>
                  <a:srgbClr val="000000"/>
                </a:solidFill>
                <a:latin typeface="Times New Roman"/>
                <a:cs typeface="Times New Roman" pitchFamily="18" charset="0"/>
                <a:sym typeface="Times New Roman" pitchFamily="18" charset="0"/>
              </a:rPr>
              <a:t>ñ</a:t>
            </a:r>
            <a:r>
              <a:rPr lang="en-US" sz="950" dirty="0" err="1" smtClean="0">
                <a:solidFill>
                  <a:srgbClr val="000000"/>
                </a:solidFill>
                <a:cs typeface="Times New Roman" pitchFamily="18" charset="0"/>
                <a:sym typeface="Times New Roman" pitchFamily="18" charset="0"/>
              </a:rPr>
              <a:t>os</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renovador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tomar</a:t>
            </a:r>
            <a:r>
              <a:rPr lang="en-US" sz="950" dirty="0" smtClean="0">
                <a:solidFill>
                  <a:srgbClr val="000000"/>
                </a:solidFill>
                <a:cs typeface="Times New Roman" pitchFamily="18" charset="0"/>
                <a:sym typeface="Times New Roman" pitchFamily="18" charset="0"/>
              </a:rPr>
              <a:t> un </a:t>
            </a:r>
            <a:r>
              <a:rPr lang="en-US" sz="950" dirty="0" err="1" smtClean="0">
                <a:solidFill>
                  <a:srgbClr val="000000"/>
                </a:solidFill>
                <a:cs typeface="Times New Roman" pitchFamily="18" charset="0"/>
                <a:sym typeface="Times New Roman" pitchFamily="18" charset="0"/>
              </a:rPr>
              <a:t>curso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perfeccionamiento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5 </a:t>
            </a:r>
            <a:r>
              <a:rPr lang="en-US" sz="950" dirty="0" err="1" smtClean="0">
                <a:solidFill>
                  <a:srgbClr val="000000"/>
                </a:solidFill>
                <a:cs typeface="Times New Roman" pitchFamily="18" charset="0"/>
                <a:sym typeface="Times New Roman" pitchFamily="18" charset="0"/>
              </a:rPr>
              <a:t>a</a:t>
            </a:r>
            <a:r>
              <a:rPr lang="en-US" sz="950" dirty="0" err="1" smtClean="0">
                <a:solidFill>
                  <a:srgbClr val="000000"/>
                </a:solidFill>
                <a:latin typeface="Times New Roman"/>
                <a:cs typeface="Times New Roman" pitchFamily="18" charset="0"/>
                <a:sym typeface="Times New Roman" pitchFamily="18" charset="0"/>
              </a:rPr>
              <a:t>ñ</a:t>
            </a:r>
            <a:r>
              <a:rPr lang="en-US" sz="950" dirty="0" err="1" smtClean="0">
                <a:solidFill>
                  <a:srgbClr val="000000"/>
                </a:solidFill>
                <a:cs typeface="Times New Roman" pitchFamily="18" charset="0"/>
                <a:sym typeface="Times New Roman" pitchFamily="18" charset="0"/>
              </a:rPr>
              <a:t>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mantener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su</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a:t>
            </a:r>
          </a:p>
          <a:p>
            <a:pPr marL="342900" lvl="1" indent="-228600">
              <a:buFont typeface="+mj-lt"/>
              <a:buAutoNum type="arabicPeriod"/>
              <a:tabLst>
                <a:tab pos="285750" algn="l"/>
              </a:tabLst>
              <a:defRPr/>
            </a:pP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preparar</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documentaci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sea </a:t>
            </a:r>
            <a:r>
              <a:rPr lang="en-US" sz="950" dirty="0" err="1" smtClean="0">
                <a:solidFill>
                  <a:srgbClr val="000000"/>
                </a:solidFill>
                <a:cs typeface="Times New Roman" pitchFamily="18" charset="0"/>
                <a:sym typeface="Times New Roman" pitchFamily="18" charset="0"/>
              </a:rPr>
              <a:t>necesaria</a:t>
            </a:r>
            <a:r>
              <a:rPr lang="en-US" sz="950" dirty="0" smtClean="0">
                <a:solidFill>
                  <a:srgbClr val="000000"/>
                </a:solidFill>
                <a:cs typeface="Times New Roman" pitchFamily="18" charset="0"/>
                <a:sym typeface="Times New Roman" pitchFamily="18" charset="0"/>
              </a:rPr>
              <a:t>. </a:t>
            </a:r>
          </a:p>
          <a:p>
            <a:pPr>
              <a:tabLst>
                <a:tab pos="285750" algn="l"/>
              </a:tabLst>
              <a:defRPr/>
            </a:pPr>
            <a:r>
              <a:rPr lang="en-US" sz="950" dirty="0" smtClean="0">
                <a:solidFill>
                  <a:srgbClr val="000000"/>
                </a:solidFill>
                <a:cs typeface="Times New Roman" pitchFamily="18" charset="0"/>
                <a:sym typeface="Times New Roman" pitchFamily="18" charset="0"/>
              </a:rPr>
              <a:t>La </a:t>
            </a:r>
            <a:r>
              <a:rPr lang="en-US" sz="950" dirty="0" err="1" smtClean="0">
                <a:solidFill>
                  <a:srgbClr val="000000"/>
                </a:solidFill>
                <a:cs typeface="Times New Roman" pitchFamily="18" charset="0"/>
                <a:sym typeface="Times New Roman" pitchFamily="18" charset="0"/>
              </a:rPr>
              <a:t>regla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renovaci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reparaci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pintura</a:t>
            </a:r>
            <a:r>
              <a:rPr lang="en-US" sz="950" dirty="0" smtClean="0">
                <a:solidFill>
                  <a:srgbClr val="000000"/>
                </a:solidFill>
                <a:cs typeface="Times New Roman" pitchFamily="18" charset="0"/>
                <a:sym typeface="Times New Roman" pitchFamily="18" charset="0"/>
              </a:rPr>
              <a:t> de </a:t>
            </a:r>
            <a:r>
              <a:rPr lang="es-ES_tradnl" sz="950" dirty="0" smtClean="0">
                <a:solidFill>
                  <a:srgbClr val="000000"/>
                </a:solidFill>
                <a:cs typeface="Times New Roman" pitchFamily="18" charset="0"/>
                <a:sym typeface="Times New Roman" pitchFamily="18" charset="0"/>
              </a:rPr>
              <a:t>la </a:t>
            </a:r>
            <a:r>
              <a:rPr lang="en-US" sz="950" dirty="0" smtClean="0">
                <a:solidFill>
                  <a:srgbClr val="000000"/>
                </a:solidFill>
                <a:cs typeface="Times New Roman" pitchFamily="18" charset="0"/>
                <a:sym typeface="Times New Roman" pitchFamily="18" charset="0"/>
              </a:rPr>
              <a:t>EPA se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encontrar</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C</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digo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Regulaci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Federal 40 745.85 (a) y (b).</a:t>
            </a:r>
          </a:p>
          <a:p>
            <a:pPr>
              <a:tabLst>
                <a:tab pos="285750" algn="l"/>
              </a:tabLst>
              <a:defRPr/>
            </a:pPr>
            <a:endParaRPr lang="en-US" dirty="0" smtClean="0">
              <a:solidFill>
                <a:srgbClr val="000000"/>
              </a:solidFill>
              <a:cs typeface="Times New Roman" pitchFamily="18" charset="0"/>
              <a:sym typeface="Times New Roman" pitchFamily="18" charset="0"/>
            </a:endParaRPr>
          </a:p>
          <a:p>
            <a:pPr marL="285750" lvl="1" indent="-171450">
              <a:buFontTx/>
              <a:buNone/>
              <a:tabLst>
                <a:tab pos="285750" algn="l"/>
              </a:tabLst>
              <a:defRPr/>
            </a:pPr>
            <a:endParaRPr lang="en-US" dirty="0" smtClean="0">
              <a:solidFill>
                <a:srgbClr val="000000"/>
              </a:solidFill>
              <a:cs typeface="Times New Roman" pitchFamily="18" charset="0"/>
              <a:sym typeface="Times New Roman" pitchFamily="18" charset="0"/>
            </a:endParaRPr>
          </a:p>
          <a:p>
            <a:pPr marL="285750" lvl="1" indent="-171450">
              <a:buFontTx/>
              <a:buNone/>
              <a:tabLst>
                <a:tab pos="285750" algn="l"/>
              </a:tabLst>
              <a:defRPr/>
            </a:pPr>
            <a:r>
              <a:rPr lang="en-US" sz="1000" dirty="0" smtClean="0">
                <a:solidFill>
                  <a:srgbClr val="000000"/>
                </a:solidFill>
                <a:cs typeface="Times New Roman" pitchFamily="18" charset="0"/>
                <a:sym typeface="Times New Roman" pitchFamily="18" charset="0"/>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1507" name="Rectangle 7"/>
          <p:cNvSpPr>
            <a:spLocks noGrp="1" noChangeArrowheads="1"/>
          </p:cNvSpPr>
          <p:nvPr>
            <p:ph type="sldNum" sz="quarter" idx="5"/>
          </p:nvPr>
        </p:nvSpPr>
        <p:spPr>
          <a:noFill/>
        </p:spPr>
        <p:txBody>
          <a:bodyPr/>
          <a:lstStyle/>
          <a:p>
            <a:r>
              <a:rPr lang="en-US" smtClean="0"/>
              <a:t>8-</a:t>
            </a:r>
            <a:fld id="{5E898091-5FE4-42C0-B682-F4BEFB77042A}" type="slidenum">
              <a:rPr lang="en-US" smtClean="0"/>
              <a:pPr/>
              <a:t>4</a:t>
            </a:fld>
            <a:endParaRPr lang="en-US" smtClean="0"/>
          </a:p>
        </p:txBody>
      </p:sp>
      <p:sp>
        <p:nvSpPr>
          <p:cNvPr id="21508" name="Rectangle 8"/>
          <p:cNvSpPr>
            <a:spLocks noGrp="1" noChangeArrowheads="1"/>
          </p:cNvSpPr>
          <p:nvPr>
            <p:ph type="dt" sz="quarter" idx="1"/>
          </p:nvPr>
        </p:nvSpPr>
        <p:spPr>
          <a:noFill/>
        </p:spPr>
        <p:txBody>
          <a:bodyPr/>
          <a:lstStyle/>
          <a:p>
            <a:r>
              <a:rPr lang="en-US" smtClean="0"/>
              <a:t>Octubre de 2011</a:t>
            </a:r>
          </a:p>
        </p:txBody>
      </p:sp>
      <p:sp>
        <p:nvSpPr>
          <p:cNvPr id="21509" name="Rectangle 2"/>
          <p:cNvSpPr>
            <a:spLocks noGrp="1" noRot="1" noChangeAspect="1" noChangeArrowheads="1" noTextEdit="1"/>
          </p:cNvSpPr>
          <p:nvPr>
            <p:ph type="sldImg"/>
          </p:nvPr>
        </p:nvSpPr>
        <p:spPr>
          <a:ln/>
        </p:spPr>
      </p:sp>
      <p:sp>
        <p:nvSpPr>
          <p:cNvPr id="319491" name="Rectangle 3"/>
          <p:cNvSpPr>
            <a:spLocks noGrp="1" noChangeArrowheads="1"/>
          </p:cNvSpPr>
          <p:nvPr>
            <p:ph type="body" idx="1"/>
          </p:nvPr>
        </p:nvSpPr>
        <p:spPr>
          <a:xfrm>
            <a:off x="685800" y="4394200"/>
            <a:ext cx="5913438" cy="4648200"/>
          </a:xfrm>
        </p:spPr>
        <p:txBody>
          <a:bodyPr/>
          <a:lstStyle/>
          <a:p>
            <a:pPr>
              <a:defRPr/>
            </a:pPr>
            <a:r>
              <a:rPr lang="en-US" sz="950" dirty="0" smtClean="0">
                <a:solidFill>
                  <a:srgbClr val="000000"/>
                </a:solidFill>
                <a:cs typeface="Times New Roman" pitchFamily="18" charset="0"/>
                <a:sym typeface="Times New Roman" pitchFamily="18" charset="0"/>
              </a:rPr>
              <a:t>Se </a:t>
            </a: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a:t>
            </a:r>
            <a:r>
              <a:rPr lang="es-ES_tradnl" sz="950" dirty="0" smtClean="0">
                <a:solidFill>
                  <a:srgbClr val="000000"/>
                </a:solidFill>
                <a:cs typeface="Times New Roman" pitchFamily="18" charset="0"/>
                <a:sym typeface="Times New Roman" pitchFamily="18" charset="0"/>
              </a:rPr>
              <a:t>una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a:t>
            </a:r>
            <a:r>
              <a:rPr lang="es-ES_tradnl" sz="950" dirty="0" smtClean="0">
                <a:solidFill>
                  <a:srgbClr val="000000"/>
                </a:solidFill>
                <a:cs typeface="Times New Roman" pitchFamily="18" charset="0"/>
                <a:sym typeface="Times New Roman" pitchFamily="18" charset="0"/>
              </a:rPr>
              <a:t>la obra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trabajador</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modo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trabajador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t>
            </a:r>
            <a:r>
              <a:rPr lang="en-US" sz="950" dirty="0" err="1" smtClean="0">
                <a:solidFill>
                  <a:srgbClr val="000000"/>
                </a:solidFill>
                <a:latin typeface="Times New Roman"/>
                <a:cs typeface="Times New Roman" pitchFamily="18" charset="0"/>
                <a:sym typeface="Times New Roman" pitchFamily="18" charset="0"/>
              </a:rPr>
              <a:t>é</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adecuadamente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tareas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deber</a:t>
            </a:r>
            <a:r>
              <a:rPr lang="en-US" sz="950" dirty="0" err="1" smtClean="0">
                <a:solidFill>
                  <a:srgbClr val="000000"/>
                </a:solidFill>
                <a:latin typeface="Times New Roman"/>
                <a:cs typeface="Times New Roman" pitchFamily="18" charset="0"/>
                <a:sym typeface="Times New Roman" pitchFamily="18" charset="0"/>
              </a:rPr>
              <a:t>á</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ocurrir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mientras</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trabajador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est</a:t>
            </a:r>
            <a:r>
              <a:rPr lang="en-US" sz="950" dirty="0" err="1" smtClean="0">
                <a:solidFill>
                  <a:srgbClr val="000000"/>
                </a:solidFill>
                <a:latin typeface="Times New Roman"/>
                <a:cs typeface="Times New Roman" pitchFamily="18" charset="0"/>
                <a:sym typeface="Times New Roman" pitchFamily="18" charset="0"/>
              </a:rPr>
              <a:t>á</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realizando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productivo</a:t>
            </a:r>
            <a:r>
              <a:rPr lang="en-US" sz="950" dirty="0" smtClean="0">
                <a:solidFill>
                  <a:srgbClr val="000000"/>
                </a:solidFill>
                <a:cs typeface="Times New Roman" pitchFamily="18" charset="0"/>
                <a:sym typeface="Times New Roman" pitchFamily="18" charset="0"/>
              </a:rPr>
              <a:t>, lo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le </a:t>
            </a:r>
            <a:r>
              <a:rPr lang="es-ES_tradnl" sz="950" dirty="0" smtClean="0">
                <a:solidFill>
                  <a:srgbClr val="000000"/>
                </a:solidFill>
                <a:cs typeface="Times New Roman" pitchFamily="18" charset="0"/>
                <a:sym typeface="Times New Roman" pitchFamily="18" charset="0"/>
              </a:rPr>
              <a:t>proporciona </a:t>
            </a:r>
            <a:r>
              <a:rPr lang="en-US" sz="950" dirty="0" err="1" smtClean="0">
                <a:solidFill>
                  <a:srgbClr val="000000"/>
                </a:solidFill>
                <a:cs typeface="Times New Roman" pitchFamily="18" charset="0"/>
                <a:sym typeface="Times New Roman" pitchFamily="18" charset="0"/>
              </a:rPr>
              <a:t>conocimientos</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destrezas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esenciales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un </a:t>
            </a:r>
            <a:r>
              <a:rPr lang="en-US" sz="950" dirty="0" err="1" smtClean="0">
                <a:solidFill>
                  <a:srgbClr val="000000"/>
                </a:solidFill>
                <a:cs typeface="Times New Roman" pitchFamily="18" charset="0"/>
                <a:sym typeface="Times New Roman" pitchFamily="18" charset="0"/>
              </a:rPr>
              <a:t>desempe</a:t>
            </a:r>
            <a:r>
              <a:rPr lang="en-US" sz="950" dirty="0" err="1" smtClean="0">
                <a:solidFill>
                  <a:srgbClr val="000000"/>
                </a:solidFill>
                <a:latin typeface="Times New Roman"/>
                <a:cs typeface="Times New Roman" pitchFamily="18" charset="0"/>
                <a:sym typeface="Times New Roman" pitchFamily="18" charset="0"/>
              </a:rPr>
              <a:t>ñ</a:t>
            </a:r>
            <a:r>
              <a:rPr lang="en-US" sz="950" dirty="0" err="1" smtClean="0">
                <a:solidFill>
                  <a:srgbClr val="000000"/>
                </a:solidFill>
                <a:cs typeface="Times New Roman" pitchFamily="18" charset="0"/>
                <a:sym typeface="Times New Roman" pitchFamily="18" charset="0"/>
              </a:rPr>
              <a:t>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completo</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adecuado</a:t>
            </a:r>
            <a:r>
              <a:rPr lang="en-US" sz="950" dirty="0" smtClean="0">
                <a:solidFill>
                  <a:srgbClr val="000000"/>
                </a:solidFill>
                <a:cs typeface="Times New Roman" pitchFamily="18" charset="0"/>
                <a:sym typeface="Times New Roman" pitchFamily="18" charset="0"/>
              </a:rPr>
              <a:t> del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Sin embargo, 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realice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durante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debe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cumplir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plenamente</a:t>
            </a:r>
            <a:r>
              <a:rPr lang="en-US" sz="950" dirty="0" smtClean="0">
                <a:solidFill>
                  <a:srgbClr val="000000"/>
                </a:solidFill>
                <a:cs typeface="Times New Roman" pitchFamily="18" charset="0"/>
                <a:sym typeface="Times New Roman" pitchFamily="18" charset="0"/>
              </a:rPr>
              <a:t> con la </a:t>
            </a:r>
            <a:r>
              <a:rPr lang="en-US" sz="950" dirty="0" err="1" smtClean="0">
                <a:solidFill>
                  <a:srgbClr val="000000"/>
                </a:solidFill>
                <a:cs typeface="Times New Roman" pitchFamily="18" charset="0"/>
                <a:sym typeface="Times New Roman" pitchFamily="18" charset="0"/>
              </a:rPr>
              <a:t>regla</a:t>
            </a:r>
            <a:r>
              <a:rPr lang="en-US" sz="950" dirty="0" smtClean="0">
                <a:solidFill>
                  <a:srgbClr val="000000"/>
                </a:solidFill>
                <a:cs typeface="Times New Roman" pitchFamily="18" charset="0"/>
                <a:sym typeface="Times New Roman" pitchFamily="18" charset="0"/>
              </a:rPr>
              <a:t> RRP.</a:t>
            </a:r>
          </a:p>
          <a:p>
            <a:pPr>
              <a:defRPr/>
            </a:pPr>
            <a:endParaRPr lang="en-US" sz="950" dirty="0" smtClean="0">
              <a:solidFill>
                <a:srgbClr val="000000"/>
              </a:solidFill>
              <a:cs typeface="Times New Roman" pitchFamily="18" charset="0"/>
              <a:sym typeface="Times New Roman" pitchFamily="18" charset="0"/>
            </a:endParaRPr>
          </a:p>
          <a:p>
            <a:pPr>
              <a:defRPr/>
            </a:pPr>
            <a:r>
              <a:rPr lang="en-US" sz="950" dirty="0" smtClean="0">
                <a:solidFill>
                  <a:srgbClr val="000000"/>
                </a:solidFill>
                <a:cs typeface="Times New Roman" pitchFamily="18" charset="0"/>
                <a:sym typeface="Times New Roman" pitchFamily="18" charset="0"/>
              </a:rPr>
              <a:t>Las personas en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beneficiar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al </a:t>
            </a:r>
            <a:r>
              <a:rPr lang="en-US" sz="950" dirty="0" err="1" smtClean="0">
                <a:solidFill>
                  <a:srgbClr val="000000"/>
                </a:solidFill>
                <a:cs typeface="Times New Roman" pitchFamily="18" charset="0"/>
                <a:sym typeface="Times New Roman" pitchFamily="18" charset="0"/>
              </a:rPr>
              <a:t>ver</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lograr</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seguridad</a:t>
            </a:r>
            <a:r>
              <a:rPr lang="en-US" sz="950" dirty="0" smtClean="0">
                <a:solidFill>
                  <a:srgbClr val="000000"/>
                </a:solidFill>
                <a:cs typeface="Times New Roman" pitchFamily="18" charset="0"/>
                <a:sym typeface="Times New Roman" pitchFamily="18" charset="0"/>
              </a:rPr>
              <a:t> con el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pueden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encontrar</a:t>
            </a:r>
            <a:r>
              <a:rPr lang="en-US" sz="950" dirty="0" smtClean="0">
                <a:solidFill>
                  <a:srgbClr val="000000"/>
                </a:solidFill>
                <a:cs typeface="Times New Roman" pitchFamily="18" charset="0"/>
                <a:sym typeface="Times New Roman" pitchFamily="18" charset="0"/>
              </a:rPr>
              <a:t> en </a:t>
            </a:r>
            <a:r>
              <a:rPr lang="en-US" sz="950" i="1" dirty="0" err="1" smtClean="0">
                <a:solidFill>
                  <a:srgbClr val="000000"/>
                </a:solidFill>
                <a:cs typeface="Times New Roman" pitchFamily="18" charset="0"/>
                <a:sym typeface="Times New Roman" pitchFamily="18" charset="0"/>
              </a:rPr>
              <a:t>Pasos</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para</a:t>
            </a:r>
            <a:r>
              <a:rPr lang="en-US" sz="950" i="1" dirty="0" smtClean="0">
                <a:solidFill>
                  <a:srgbClr val="000000"/>
                </a:solidFill>
                <a:cs typeface="Times New Roman" pitchFamily="18" charset="0"/>
                <a:sym typeface="Times New Roman" pitchFamily="18" charset="0"/>
              </a:rPr>
              <a:t> la </a:t>
            </a:r>
            <a:r>
              <a:rPr lang="en-US" sz="950" i="1" dirty="0" err="1" smtClean="0">
                <a:solidFill>
                  <a:srgbClr val="000000"/>
                </a:solidFill>
                <a:cs typeface="Times New Roman" pitchFamily="18" charset="0"/>
                <a:sym typeface="Times New Roman" pitchFamily="18" charset="0"/>
              </a:rPr>
              <a:t>renovaci</a:t>
            </a:r>
            <a:r>
              <a:rPr lang="en-US" sz="950" i="1" dirty="0" err="1" smtClean="0">
                <a:solidFill>
                  <a:srgbClr val="000000"/>
                </a:solidFill>
                <a:latin typeface="Times New Roman"/>
                <a:cs typeface="Times New Roman" pitchFamily="18" charset="0"/>
                <a:sym typeface="Times New Roman" pitchFamily="18" charset="0"/>
              </a:rPr>
              <a:t>ó</a:t>
            </a:r>
            <a:r>
              <a:rPr lang="en-US" sz="950" i="1" dirty="0" err="1" smtClean="0">
                <a:solidFill>
                  <a:srgbClr val="000000"/>
                </a:solidFill>
                <a:cs typeface="Times New Roman" pitchFamily="18" charset="0"/>
                <a:sym typeface="Times New Roman" pitchFamily="18" charset="0"/>
              </a:rPr>
              <a:t>n</a:t>
            </a:r>
            <a:r>
              <a:rPr lang="en-US" sz="950" i="1" dirty="0" smtClean="0">
                <a:solidFill>
                  <a:srgbClr val="000000"/>
                </a:solidFill>
                <a:cs typeface="Times New Roman" pitchFamily="18" charset="0"/>
                <a:sym typeface="Times New Roman" pitchFamily="18" charset="0"/>
              </a:rPr>
              <a:t>, </a:t>
            </a:r>
            <a:r>
              <a:rPr lang="en-US" sz="950" i="1" dirty="0" err="1" smtClean="0">
                <a:solidFill>
                  <a:srgbClr val="000000"/>
                </a:solidFill>
                <a:cs typeface="Times New Roman" pitchFamily="18" charset="0"/>
                <a:sym typeface="Times New Roman" pitchFamily="18" charset="0"/>
              </a:rPr>
              <a:t>reparaci</a:t>
            </a:r>
            <a:r>
              <a:rPr lang="en-US" sz="950" i="1" dirty="0" err="1" smtClean="0">
                <a:solidFill>
                  <a:srgbClr val="000000"/>
                </a:solidFill>
                <a:latin typeface="Times New Roman"/>
                <a:cs typeface="Times New Roman" pitchFamily="18" charset="0"/>
                <a:sym typeface="Times New Roman" pitchFamily="18" charset="0"/>
              </a:rPr>
              <a:t>ó</a:t>
            </a:r>
            <a:r>
              <a:rPr lang="en-US" sz="950" i="1" dirty="0" err="1" smtClean="0">
                <a:solidFill>
                  <a:srgbClr val="000000"/>
                </a:solidFill>
                <a:cs typeface="Times New Roman" pitchFamily="18" charset="0"/>
                <a:sym typeface="Times New Roman" pitchFamily="18" charset="0"/>
              </a:rPr>
              <a:t>n</a:t>
            </a:r>
            <a:r>
              <a:rPr lang="en-US" sz="950" i="1" dirty="0" smtClean="0">
                <a:solidFill>
                  <a:srgbClr val="000000"/>
                </a:solidFill>
                <a:cs typeface="Times New Roman" pitchFamily="18" charset="0"/>
                <a:sym typeface="Times New Roman" pitchFamily="18" charset="0"/>
              </a:rPr>
              <a:t> y </a:t>
            </a:r>
            <a:r>
              <a:rPr lang="en-US" sz="950" i="1" dirty="0" err="1" smtClean="0">
                <a:solidFill>
                  <a:srgbClr val="000000"/>
                </a:solidFill>
                <a:cs typeface="Times New Roman" pitchFamily="18" charset="0"/>
                <a:sym typeface="Times New Roman" pitchFamily="18" charset="0"/>
              </a:rPr>
              <a:t>pintura</a:t>
            </a:r>
            <a:r>
              <a:rPr lang="en-US" sz="950" i="1" dirty="0" smtClean="0">
                <a:solidFill>
                  <a:srgbClr val="000000"/>
                </a:solidFill>
                <a:cs typeface="Times New Roman" pitchFamily="18" charset="0"/>
                <a:sym typeface="Times New Roman" pitchFamily="18" charset="0"/>
              </a:rPr>
              <a:t> SEGURAS CON EL PLOMO </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ap</a:t>
            </a:r>
            <a:r>
              <a:rPr lang="en-US" sz="950" dirty="0" err="1" smtClean="0">
                <a:solidFill>
                  <a:srgbClr val="000000"/>
                </a:solidFill>
                <a:latin typeface="Times New Roman"/>
                <a:cs typeface="Times New Roman" pitchFamily="18" charset="0"/>
                <a:sym typeface="Times New Roman" pitchFamily="18" charset="0"/>
              </a:rPr>
              <a:t>é</a:t>
            </a:r>
            <a:r>
              <a:rPr lang="en-US" sz="950" dirty="0" err="1" smtClean="0">
                <a:solidFill>
                  <a:srgbClr val="000000"/>
                </a:solidFill>
                <a:cs typeface="Times New Roman" pitchFamily="18" charset="0"/>
                <a:sym typeface="Times New Roman" pitchFamily="18" charset="0"/>
              </a:rPr>
              <a:t>ndice</a:t>
            </a:r>
            <a:r>
              <a:rPr lang="en-US" sz="950" dirty="0" smtClean="0">
                <a:solidFill>
                  <a:srgbClr val="000000"/>
                </a:solidFill>
                <a:cs typeface="Times New Roman" pitchFamily="18" charset="0"/>
                <a:sym typeface="Times New Roman" pitchFamily="18" charset="0"/>
              </a:rPr>
              <a:t> 5 (</a:t>
            </a:r>
            <a:r>
              <a:rPr lang="en-US" sz="950" dirty="0" err="1" smtClean="0">
                <a:solidFill>
                  <a:srgbClr val="000000"/>
                </a:solidFill>
                <a:cs typeface="Times New Roman" pitchFamily="18" charset="0"/>
                <a:sym typeface="Times New Roman" pitchFamily="18" charset="0"/>
              </a:rPr>
              <a:t>dicho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documento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tambi</a:t>
            </a:r>
            <a:r>
              <a:rPr lang="en-US" sz="950" dirty="0" err="1" smtClean="0">
                <a:solidFill>
                  <a:srgbClr val="000000"/>
                </a:solidFill>
                <a:latin typeface="Times New Roman"/>
                <a:cs typeface="Times New Roman" pitchFamily="18" charset="0"/>
                <a:sym typeface="Times New Roman" pitchFamily="18" charset="0"/>
              </a:rPr>
              <a:t>é</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recibe</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nombre</a:t>
            </a:r>
            <a:r>
              <a:rPr lang="en-US" sz="950" dirty="0" smtClean="0">
                <a:solidFill>
                  <a:srgbClr val="000000"/>
                </a:solidFill>
                <a:cs typeface="Times New Roman" pitchFamily="18" charset="0"/>
                <a:sym typeface="Times New Roman" pitchFamily="18" charset="0"/>
              </a:rPr>
              <a:t> </a:t>
            </a:r>
            <a:r>
              <a:rPr lang="en-US" sz="950" dirty="0" smtClean="0">
                <a:solidFill>
                  <a:srgbClr val="000000"/>
                </a:solidFill>
                <a:latin typeface="Times New Roman"/>
                <a:cs typeface="Times New Roman" pitchFamily="18" charset="0"/>
                <a:sym typeface="Times New Roman" pitchFamily="18" charset="0"/>
              </a:rPr>
              <a:t>“</a:t>
            </a:r>
            <a:r>
              <a:rPr lang="en-US" sz="950" i="1" dirty="0" err="1" smtClean="0">
                <a:solidFill>
                  <a:srgbClr val="000000"/>
                </a:solidFill>
                <a:cs typeface="Times New Roman" pitchFamily="18" charset="0"/>
                <a:sym typeface="Times New Roman" pitchFamily="18" charset="0"/>
              </a:rPr>
              <a:t>Gu</a:t>
            </a:r>
            <a:r>
              <a:rPr lang="en-US" sz="950" i="1" dirty="0" err="1" smtClean="0">
                <a:solidFill>
                  <a:srgbClr val="000000"/>
                </a:solidFill>
                <a:latin typeface="Times New Roman"/>
                <a:cs typeface="Times New Roman" pitchFamily="18" charset="0"/>
                <a:sym typeface="Times New Roman" pitchFamily="18" charset="0"/>
              </a:rPr>
              <a:t>í</a:t>
            </a:r>
            <a:r>
              <a:rPr lang="en-US" sz="950" i="1" dirty="0" err="1" smtClean="0">
                <a:solidFill>
                  <a:srgbClr val="000000"/>
                </a:solidFill>
                <a:cs typeface="Times New Roman" pitchFamily="18" charset="0"/>
                <a:sym typeface="Times New Roman" pitchFamily="18" charset="0"/>
              </a:rPr>
              <a:t>a</a:t>
            </a:r>
            <a:r>
              <a:rPr lang="en-US" sz="950" i="1" dirty="0" smtClean="0">
                <a:solidFill>
                  <a:srgbClr val="000000"/>
                </a:solidFill>
                <a:cs typeface="Times New Roman" pitchFamily="18" charset="0"/>
                <a:sym typeface="Times New Roman" pitchFamily="18" charset="0"/>
              </a:rPr>
              <a:t> de </a:t>
            </a:r>
            <a:r>
              <a:rPr lang="en-US" sz="950" i="1" dirty="0" err="1" smtClean="0">
                <a:solidFill>
                  <a:srgbClr val="000000"/>
                </a:solidFill>
                <a:cs typeface="Times New Roman" pitchFamily="18" charset="0"/>
                <a:sym typeface="Times New Roman" pitchFamily="18" charset="0"/>
              </a:rPr>
              <a:t>pasos</a:t>
            </a:r>
            <a:r>
              <a:rPr lang="en-US" sz="950" dirty="0" smtClean="0">
                <a:solidFill>
                  <a:srgbClr val="000000"/>
                </a:solidFill>
                <a:latin typeface="Times New Roman"/>
                <a:cs typeface="Times New Roman" pitchFamily="18" charset="0"/>
                <a:sym typeface="Times New Roman" pitchFamily="18" charset="0"/>
              </a:rPr>
              <a:t>”</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Contiene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una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lista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siete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seguridad</a:t>
            </a:r>
            <a:r>
              <a:rPr lang="en-US" sz="950" dirty="0" smtClean="0">
                <a:solidFill>
                  <a:srgbClr val="000000"/>
                </a:solidFill>
                <a:cs typeface="Times New Roman" pitchFamily="18" charset="0"/>
                <a:sym typeface="Times New Roman" pitchFamily="18" charset="0"/>
              </a:rPr>
              <a:t> con el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y se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entregar</a:t>
            </a:r>
            <a:r>
              <a:rPr lang="en-US" sz="950" dirty="0" smtClean="0">
                <a:solidFill>
                  <a:srgbClr val="000000"/>
                </a:solidFill>
                <a:cs typeface="Times New Roman" pitchFamily="18" charset="0"/>
                <a:sym typeface="Times New Roman" pitchFamily="18" charset="0"/>
              </a:rPr>
              <a:t> a </a:t>
            </a:r>
            <a:r>
              <a:rPr lang="en-US" sz="950" dirty="0" err="1" smtClean="0">
                <a:solidFill>
                  <a:srgbClr val="000000"/>
                </a:solidFill>
                <a:cs typeface="Times New Roman" pitchFamily="18" charset="0"/>
                <a:sym typeface="Times New Roman" pitchFamily="18" charset="0"/>
              </a:rPr>
              <a:t>quienes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reciban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a:t>
            </a:r>
            <a:r>
              <a:rPr lang="es-ES_tradnl" sz="950" dirty="0" smtClean="0">
                <a:solidFill>
                  <a:srgbClr val="000000"/>
                </a:solidFill>
                <a:cs typeface="Times New Roman" pitchFamily="18" charset="0"/>
                <a:sym typeface="Times New Roman" pitchFamily="18" charset="0"/>
              </a:rPr>
              <a:t>la obra</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Gu</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2 al 6 </a:t>
            </a:r>
            <a:r>
              <a:rPr lang="en-US" sz="950" dirty="0" err="1" smtClean="0">
                <a:solidFill>
                  <a:srgbClr val="000000"/>
                </a:solidFill>
                <a:cs typeface="Times New Roman" pitchFamily="18" charset="0"/>
                <a:sym typeface="Times New Roman" pitchFamily="18" charset="0"/>
              </a:rPr>
              <a:t>contienen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informaci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espec</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fica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trabajos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realice</a:t>
            </a:r>
            <a:r>
              <a:rPr lang="en-US" sz="950" dirty="0" smtClean="0">
                <a:solidFill>
                  <a:srgbClr val="000000"/>
                </a:solidFill>
                <a:cs typeface="Times New Roman" pitchFamily="18" charset="0"/>
                <a:sym typeface="Times New Roman" pitchFamily="18" charset="0"/>
              </a:rPr>
              <a:t> personal no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1 al 7 </a:t>
            </a:r>
            <a:r>
              <a:rPr lang="en-US" sz="950" dirty="0" err="1" smtClean="0">
                <a:solidFill>
                  <a:srgbClr val="000000"/>
                </a:solidFill>
                <a:cs typeface="Times New Roman" pitchFamily="18" charset="0"/>
                <a:sym typeface="Times New Roman" pitchFamily="18" charset="0"/>
              </a:rPr>
              <a:t>contienen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informaci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respecto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pruebas</a:t>
            </a:r>
            <a:r>
              <a:rPr lang="en-US" sz="950" dirty="0" smtClean="0">
                <a:solidFill>
                  <a:srgbClr val="000000"/>
                </a:solidFill>
                <a:cs typeface="Times New Roman" pitchFamily="18" charset="0"/>
                <a:sym typeface="Times New Roman" pitchFamily="18" charset="0"/>
              </a:rPr>
              <a:t> de superficies </a:t>
            </a:r>
            <a:r>
              <a:rPr lang="en-US" sz="950" dirty="0" err="1" smtClean="0">
                <a:solidFill>
                  <a:srgbClr val="000000"/>
                </a:solidFill>
                <a:cs typeface="Times New Roman" pitchFamily="18" charset="0"/>
                <a:sym typeface="Times New Roman" pitchFamily="18" charset="0"/>
              </a:rPr>
              <a:t>pintadas</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verificaci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limpieza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son </a:t>
            </a:r>
            <a:r>
              <a:rPr lang="en-US" sz="950" dirty="0" err="1" smtClean="0">
                <a:solidFill>
                  <a:srgbClr val="000000"/>
                </a:solidFill>
                <a:cs typeface="Times New Roman" pitchFamily="18" charset="0"/>
                <a:sym typeface="Times New Roman" pitchFamily="18" charset="0"/>
              </a:rPr>
              <a:t>responsabilidades</a:t>
            </a:r>
            <a:r>
              <a:rPr lang="en-US" sz="950" dirty="0" smtClean="0">
                <a:solidFill>
                  <a:srgbClr val="000000"/>
                </a:solidFill>
                <a:cs typeface="Times New Roman" pitchFamily="18" charset="0"/>
                <a:sym typeface="Times New Roman" pitchFamily="18" charset="0"/>
              </a:rPr>
              <a:t> de los </a:t>
            </a:r>
            <a:r>
              <a:rPr lang="en-US" sz="950" dirty="0" err="1" smtClean="0">
                <a:solidFill>
                  <a:srgbClr val="000000"/>
                </a:solidFill>
                <a:cs typeface="Times New Roman" pitchFamily="18" charset="0"/>
                <a:sym typeface="Times New Roman" pitchFamily="18" charset="0"/>
              </a:rPr>
              <a:t>renovadores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Adem</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s</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paso</a:t>
            </a:r>
            <a:r>
              <a:rPr lang="en-US" sz="950" dirty="0" smtClean="0">
                <a:solidFill>
                  <a:srgbClr val="000000"/>
                </a:solidFill>
                <a:cs typeface="Times New Roman" pitchFamily="18" charset="0"/>
                <a:sym typeface="Times New Roman" pitchFamily="18" charset="0"/>
              </a:rPr>
              <a:t> 7 </a:t>
            </a:r>
            <a:r>
              <a:rPr lang="en-US" sz="950" dirty="0" err="1" smtClean="0">
                <a:solidFill>
                  <a:srgbClr val="000000"/>
                </a:solidFill>
                <a:cs typeface="Times New Roman" pitchFamily="18" charset="0"/>
                <a:sym typeface="Times New Roman" pitchFamily="18" charset="0"/>
              </a:rPr>
              <a:t>comenta</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examen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aprobaci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s</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lo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un inspector de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un </a:t>
            </a:r>
            <a:r>
              <a:rPr lang="en-US" sz="950" dirty="0" err="1" smtClean="0">
                <a:solidFill>
                  <a:srgbClr val="000000"/>
                </a:solidFill>
                <a:cs typeface="Times New Roman" pitchFamily="18" charset="0"/>
                <a:sym typeface="Times New Roman" pitchFamily="18" charset="0"/>
              </a:rPr>
              <a:t>evaluador</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riesgos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plomo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y un </a:t>
            </a:r>
            <a:r>
              <a:rPr lang="en-US" sz="950" dirty="0" err="1" smtClean="0">
                <a:solidFill>
                  <a:srgbClr val="000000"/>
                </a:solidFill>
                <a:cs typeface="Times New Roman" pitchFamily="18" charset="0"/>
                <a:sym typeface="Times New Roman" pitchFamily="18" charset="0"/>
              </a:rPr>
              <a:t>t</a:t>
            </a:r>
            <a:r>
              <a:rPr lang="en-US" sz="950" dirty="0" err="1" smtClean="0">
                <a:solidFill>
                  <a:srgbClr val="000000"/>
                </a:solidFill>
                <a:latin typeface="Times New Roman"/>
                <a:cs typeface="Times New Roman" pitchFamily="18" charset="0"/>
                <a:sym typeface="Times New Roman" pitchFamily="18" charset="0"/>
              </a:rPr>
              <a:t>é</a:t>
            </a:r>
            <a:r>
              <a:rPr lang="en-US" sz="950" dirty="0" err="1" smtClean="0">
                <a:solidFill>
                  <a:srgbClr val="000000"/>
                </a:solidFill>
                <a:cs typeface="Times New Roman" pitchFamily="18" charset="0"/>
                <a:sym typeface="Times New Roman" pitchFamily="18" charset="0"/>
              </a:rPr>
              <a:t>cnico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en </a:t>
            </a:r>
            <a:r>
              <a:rPr lang="en-US" sz="950" dirty="0" err="1" smtClean="0">
                <a:solidFill>
                  <a:srgbClr val="000000"/>
                </a:solidFill>
                <a:cs typeface="Times New Roman" pitchFamily="18" charset="0"/>
                <a:sym typeface="Times New Roman" pitchFamily="18" charset="0"/>
              </a:rPr>
              <a:t>muestreo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polvo</a:t>
            </a:r>
            <a:r>
              <a:rPr lang="en-US" sz="950" dirty="0" smtClean="0">
                <a:solidFill>
                  <a:srgbClr val="000000"/>
                </a:solidFill>
                <a:cs typeface="Times New Roman" pitchFamily="18" charset="0"/>
                <a:sym typeface="Times New Roman" pitchFamily="18" charset="0"/>
              </a:rPr>
              <a:t>. </a:t>
            </a:r>
          </a:p>
          <a:p>
            <a:pPr>
              <a:defRPr/>
            </a:pPr>
            <a:endParaRPr lang="en-US" sz="950" dirty="0" smtClean="0">
              <a:solidFill>
                <a:srgbClr val="000000"/>
              </a:solidFill>
              <a:cs typeface="Times New Roman" pitchFamily="18" charset="0"/>
              <a:sym typeface="Times New Roman" pitchFamily="18" charset="0"/>
            </a:endParaRPr>
          </a:p>
          <a:p>
            <a:pPr>
              <a:defRPr/>
            </a:pPr>
            <a:r>
              <a:rPr lang="en-US" sz="950" dirty="0" smtClean="0">
                <a:solidFill>
                  <a:srgbClr val="000000"/>
                </a:solidFill>
                <a:cs typeface="Times New Roman" pitchFamily="18" charset="0"/>
                <a:sym typeface="Times New Roman" pitchFamily="18" charset="0"/>
              </a:rPr>
              <a:t>La </a:t>
            </a:r>
            <a:r>
              <a:rPr lang="en-US" sz="950" dirty="0" err="1" smtClean="0">
                <a:solidFill>
                  <a:srgbClr val="000000"/>
                </a:solidFill>
                <a:cs typeface="Times New Roman" pitchFamily="18" charset="0"/>
                <a:sym typeface="Times New Roman" pitchFamily="18" charset="0"/>
              </a:rPr>
              <a:t>informaci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la "</a:t>
            </a:r>
            <a:r>
              <a:rPr lang="en-US" sz="950" dirty="0" err="1" smtClean="0">
                <a:solidFill>
                  <a:srgbClr val="000000"/>
                </a:solidFill>
                <a:cs typeface="Times New Roman" pitchFamily="18" charset="0"/>
                <a:sym typeface="Times New Roman" pitchFamily="18" charset="0"/>
              </a:rPr>
              <a:t>Gu</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revisar</a:t>
            </a:r>
            <a:r>
              <a:rPr lang="en-US" sz="950" dirty="0" smtClean="0">
                <a:solidFill>
                  <a:srgbClr val="000000"/>
                </a:solidFill>
                <a:cs typeface="Times New Roman" pitchFamily="18" charset="0"/>
                <a:sym typeface="Times New Roman" pitchFamily="18" charset="0"/>
              </a:rPr>
              <a:t> en </a:t>
            </a:r>
            <a:r>
              <a:rPr lang="en-US" sz="950" dirty="0" err="1" smtClean="0">
                <a:solidFill>
                  <a:srgbClr val="000000"/>
                </a:solidFill>
                <a:cs typeface="Times New Roman" pitchFamily="18" charset="0"/>
                <a:sym typeface="Times New Roman" pitchFamily="18" charset="0"/>
              </a:rPr>
              <a:t>aproximadamente</a:t>
            </a:r>
            <a:r>
              <a:rPr lang="en-US" sz="950" dirty="0" smtClean="0">
                <a:solidFill>
                  <a:srgbClr val="000000"/>
                </a:solidFill>
                <a:cs typeface="Times New Roman" pitchFamily="18" charset="0"/>
                <a:sym typeface="Times New Roman" pitchFamily="18" charset="0"/>
              </a:rPr>
              <a:t> 5 </a:t>
            </a:r>
            <a:r>
              <a:rPr lang="en-US" sz="950" dirty="0" err="1" smtClean="0">
                <a:solidFill>
                  <a:srgbClr val="000000"/>
                </a:solidFill>
                <a:cs typeface="Times New Roman" pitchFamily="18" charset="0"/>
                <a:sym typeface="Times New Roman" pitchFamily="18" charset="0"/>
              </a:rPr>
              <a:t>minutos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por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paso</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luego</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puede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reforzar</a:t>
            </a:r>
            <a:r>
              <a:rPr lang="en-US" sz="950" dirty="0" smtClean="0">
                <a:solidFill>
                  <a:srgbClr val="000000"/>
                </a:solidFill>
                <a:cs typeface="Times New Roman" pitchFamily="18" charset="0"/>
                <a:sym typeface="Times New Roman" pitchFamily="18" charset="0"/>
              </a:rPr>
              <a:t> con </a:t>
            </a:r>
            <a:r>
              <a:rPr lang="en-US" sz="950" dirty="0" err="1" smtClean="0">
                <a:solidFill>
                  <a:srgbClr val="000000"/>
                </a:solidFill>
                <a:cs typeface="Times New Roman" pitchFamily="18" charset="0"/>
                <a:sym typeface="Times New Roman" pitchFamily="18" charset="0"/>
              </a:rPr>
              <a:t>ejercicios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cticos</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como</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instalaci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barreras</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letreros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demostraciones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procedimientos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limpieza</a:t>
            </a:r>
            <a:r>
              <a:rPr lang="en-US" sz="950" dirty="0" smtClean="0">
                <a:solidFill>
                  <a:srgbClr val="000000"/>
                </a:solidFill>
                <a:cs typeface="Times New Roman" pitchFamily="18" charset="0"/>
                <a:sym typeface="Times New Roman" pitchFamily="18" charset="0"/>
              </a:rPr>
              <a:t>, etc. Se </a:t>
            </a:r>
            <a:r>
              <a:rPr lang="en-US" sz="950" dirty="0" err="1" smtClean="0">
                <a:solidFill>
                  <a:srgbClr val="000000"/>
                </a:solidFill>
                <a:cs typeface="Times New Roman" pitchFamily="18" charset="0"/>
                <a:sym typeface="Times New Roman" pitchFamily="18" charset="0"/>
              </a:rPr>
              <a:t>recomienda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revis</a:t>
            </a:r>
            <a:r>
              <a:rPr lang="es-ES_tradnl" sz="950" dirty="0" err="1" smtClean="0">
                <a:solidFill>
                  <a:srgbClr val="000000"/>
                </a:solidFill>
                <a:cs typeface="Times New Roman" pitchFamily="18" charset="0"/>
                <a:sym typeface="Times New Roman" pitchFamily="18" charset="0"/>
              </a:rPr>
              <a:t>ar</a:t>
            </a:r>
            <a:r>
              <a:rPr lang="en-US" sz="950" dirty="0" smtClean="0">
                <a:solidFill>
                  <a:srgbClr val="000000"/>
                </a:solidFill>
                <a:cs typeface="Times New Roman" pitchFamily="18" charset="0"/>
                <a:sym typeface="Times New Roman" pitchFamily="18" charset="0"/>
              </a:rPr>
              <a:t> el material de la "</a:t>
            </a:r>
            <a:r>
              <a:rPr lang="en-US" sz="950" dirty="0" err="1" smtClean="0">
                <a:solidFill>
                  <a:srgbClr val="000000"/>
                </a:solidFill>
                <a:cs typeface="Times New Roman" pitchFamily="18" charset="0"/>
                <a:sym typeface="Times New Roman" pitchFamily="18" charset="0"/>
              </a:rPr>
              <a:t>Gu</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a</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pasos</a:t>
            </a:r>
            <a:r>
              <a:rPr lang="en-US" sz="950" dirty="0" smtClean="0">
                <a:solidFill>
                  <a:srgbClr val="000000"/>
                </a:solidFill>
                <a:cs typeface="Times New Roman" pitchFamily="18" charset="0"/>
                <a:sym typeface="Times New Roman" pitchFamily="18" charset="0"/>
              </a:rPr>
              <a:t>" en un </a:t>
            </a:r>
            <a:r>
              <a:rPr lang="en-US" sz="950" dirty="0" err="1" smtClean="0">
                <a:solidFill>
                  <a:srgbClr val="000000"/>
                </a:solidFill>
                <a:cs typeface="Times New Roman" pitchFamily="18" charset="0"/>
                <a:sym typeface="Times New Roman" pitchFamily="18" charset="0"/>
              </a:rPr>
              <a:t>formato</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reuni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informativa</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obra</a:t>
            </a:r>
            <a:r>
              <a:rPr lang="en-US" sz="950" dirty="0" smtClean="0">
                <a:solidFill>
                  <a:srgbClr val="000000"/>
                </a:solidFill>
                <a:cs typeface="Times New Roman" pitchFamily="18" charset="0"/>
                <a:sym typeface="Times New Roman" pitchFamily="18" charset="0"/>
              </a:rPr>
              <a:t>), con </a:t>
            </a:r>
            <a:r>
              <a:rPr lang="en-US" sz="950" dirty="0" err="1" smtClean="0">
                <a:solidFill>
                  <a:srgbClr val="000000"/>
                </a:solidFill>
                <a:cs typeface="Times New Roman" pitchFamily="18" charset="0"/>
                <a:sym typeface="Times New Roman" pitchFamily="18" charset="0"/>
              </a:rPr>
              <a:t>folletos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informaci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espec</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fica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revisar</a:t>
            </a:r>
            <a:r>
              <a:rPr lang="en-US" sz="950" dirty="0" err="1" smtClean="0">
                <a:solidFill>
                  <a:srgbClr val="000000"/>
                </a:solidFill>
                <a:latin typeface="Times New Roman"/>
                <a:cs typeface="Times New Roman" pitchFamily="18" charset="0"/>
                <a:sym typeface="Times New Roman" pitchFamily="18" charset="0"/>
              </a:rPr>
              <a:t>á</a:t>
            </a:r>
            <a:r>
              <a:rPr lang="en-US" sz="950" dirty="0" smtClean="0">
                <a:solidFill>
                  <a:srgbClr val="000000"/>
                </a:solidFill>
                <a:cs typeface="Times New Roman" pitchFamily="18" charset="0"/>
                <a:sym typeface="Times New Roman" pitchFamily="18" charset="0"/>
              </a:rPr>
              <a:t>. </a:t>
            </a:r>
          </a:p>
          <a:p>
            <a:pPr>
              <a:defRPr/>
            </a:pPr>
            <a:endParaRPr lang="en-US" sz="950" dirty="0" smtClean="0">
              <a:solidFill>
                <a:srgbClr val="000000"/>
              </a:solidFill>
              <a:cs typeface="Times New Roman" pitchFamily="18" charset="0"/>
              <a:sym typeface="Times New Roman" pitchFamily="18" charset="0"/>
            </a:endParaRPr>
          </a:p>
          <a:p>
            <a:pPr>
              <a:defRPr/>
            </a:pPr>
            <a:r>
              <a:rPr lang="en-US" sz="950" dirty="0" smtClean="0">
                <a:solidFill>
                  <a:srgbClr val="000000"/>
                </a:solidFill>
                <a:cs typeface="Times New Roman" pitchFamily="18" charset="0"/>
                <a:sym typeface="Times New Roman" pitchFamily="18" charset="0"/>
              </a:rPr>
              <a:t>Es </a:t>
            </a:r>
            <a:r>
              <a:rPr lang="en-US" sz="950" dirty="0" err="1" smtClean="0">
                <a:solidFill>
                  <a:srgbClr val="000000"/>
                </a:solidFill>
                <a:cs typeface="Times New Roman" pitchFamily="18" charset="0"/>
                <a:sym typeface="Times New Roman" pitchFamily="18" charset="0"/>
              </a:rPr>
              <a:t>muy</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importante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autorice</a:t>
            </a:r>
            <a:r>
              <a:rPr lang="en-US" sz="950" dirty="0" smtClean="0">
                <a:solidFill>
                  <a:srgbClr val="000000"/>
                </a:solidFill>
                <a:cs typeface="Times New Roman" pitchFamily="18" charset="0"/>
                <a:sym typeface="Times New Roman" pitchFamily="18" charset="0"/>
              </a:rPr>
              <a:t> al personal no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a:t>
            </a:r>
            <a:r>
              <a:rPr lang="es-ES_tradnl" sz="950" dirty="0" smtClean="0">
                <a:solidFill>
                  <a:srgbClr val="000000"/>
                </a:solidFill>
                <a:cs typeface="Times New Roman" pitchFamily="18" charset="0"/>
                <a:sym typeface="Times New Roman" pitchFamily="18" charset="0"/>
              </a:rPr>
              <a:t>a </a:t>
            </a:r>
            <a:r>
              <a:rPr lang="en-US" sz="950" dirty="0" err="1" smtClean="0">
                <a:solidFill>
                  <a:srgbClr val="000000"/>
                </a:solidFill>
                <a:cs typeface="Times New Roman" pitchFamily="18" charset="0"/>
                <a:sym typeface="Times New Roman" pitchFamily="18" charset="0"/>
              </a:rPr>
              <a:t>participar</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aprendizaje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ctico</a:t>
            </a:r>
            <a:r>
              <a:rPr lang="en-US" sz="950" dirty="0" smtClean="0">
                <a:solidFill>
                  <a:srgbClr val="000000"/>
                </a:solidFill>
                <a:cs typeface="Times New Roman" pitchFamily="18" charset="0"/>
                <a:sym typeface="Times New Roman" pitchFamily="18" charset="0"/>
              </a:rPr>
              <a:t> a </a:t>
            </a:r>
            <a:r>
              <a:rPr lang="en-US" sz="950" dirty="0" err="1" smtClean="0">
                <a:solidFill>
                  <a:srgbClr val="000000"/>
                </a:solidFill>
                <a:cs typeface="Times New Roman" pitchFamily="18" charset="0"/>
                <a:sym typeface="Times New Roman" pitchFamily="18" charset="0"/>
              </a:rPr>
              <a:t>medida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avance</a:t>
            </a:r>
            <a:r>
              <a:rPr lang="en-US" sz="950" dirty="0" smtClean="0">
                <a:solidFill>
                  <a:srgbClr val="000000"/>
                </a:solidFill>
                <a:cs typeface="Times New Roman" pitchFamily="18" charset="0"/>
                <a:sym typeface="Times New Roman" pitchFamily="18" charset="0"/>
              </a:rPr>
              <a:t> 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documenten</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conjuntos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destrezas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aprenda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alumno</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documentaci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a:t>
            </a:r>
            <a:r>
              <a:rPr lang="en-US" sz="950" dirty="0" smtClean="0">
                <a:solidFill>
                  <a:srgbClr val="000000"/>
                </a:solidFill>
                <a:cs typeface="Times New Roman" pitchFamily="18" charset="0"/>
                <a:sym typeface="Times New Roman" pitchFamily="18" charset="0"/>
              </a:rPr>
              <a:t> un </a:t>
            </a:r>
            <a:r>
              <a:rPr lang="en-US" sz="950" dirty="0" err="1" smtClean="0">
                <a:solidFill>
                  <a:srgbClr val="000000"/>
                </a:solidFill>
                <a:cs typeface="Times New Roman" pitchFamily="18" charset="0"/>
                <a:sym typeface="Times New Roman" pitchFamily="18" charset="0"/>
              </a:rPr>
              <a:t>requisito</a:t>
            </a:r>
            <a:r>
              <a:rPr lang="en-US" sz="950" dirty="0" smtClean="0">
                <a:solidFill>
                  <a:srgbClr val="000000"/>
                </a:solidFill>
                <a:cs typeface="Times New Roman" pitchFamily="18" charset="0"/>
                <a:sym typeface="Times New Roman" pitchFamily="18" charset="0"/>
              </a:rPr>
              <a:t> de la </a:t>
            </a:r>
            <a:r>
              <a:rPr lang="en-US" sz="950" dirty="0" err="1" smtClean="0">
                <a:solidFill>
                  <a:srgbClr val="000000"/>
                </a:solidFill>
                <a:cs typeface="Times New Roman" pitchFamily="18" charset="0"/>
                <a:sym typeface="Times New Roman" pitchFamily="18" charset="0"/>
              </a:rPr>
              <a:t>regla</a:t>
            </a:r>
            <a:r>
              <a:rPr lang="en-US" sz="950" dirty="0" smtClean="0">
                <a:solidFill>
                  <a:srgbClr val="000000"/>
                </a:solidFill>
                <a:cs typeface="Times New Roman" pitchFamily="18" charset="0"/>
                <a:sym typeface="Times New Roman" pitchFamily="18" charset="0"/>
              </a:rPr>
              <a:t> RRP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garantizar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los </a:t>
            </a:r>
            <a:r>
              <a:rPr lang="en-US" sz="950" dirty="0" err="1" smtClean="0">
                <a:solidFill>
                  <a:srgbClr val="000000"/>
                </a:solidFill>
                <a:cs typeface="Times New Roman" pitchFamily="18" charset="0"/>
                <a:sym typeface="Times New Roman" pitchFamily="18" charset="0"/>
              </a:rPr>
              <a:t>trabajadores</a:t>
            </a:r>
            <a:r>
              <a:rPr lang="en-US" sz="950" dirty="0" smtClean="0">
                <a:solidFill>
                  <a:srgbClr val="000000"/>
                </a:solidFill>
                <a:cs typeface="Times New Roman" pitchFamily="18" charset="0"/>
                <a:sym typeface="Times New Roman" pitchFamily="18" charset="0"/>
              </a:rPr>
              <a:t> no </a:t>
            </a:r>
            <a:r>
              <a:rPr lang="en-US" sz="950" dirty="0" err="1" smtClean="0">
                <a:solidFill>
                  <a:srgbClr val="000000"/>
                </a:solidFill>
                <a:cs typeface="Times New Roman" pitchFamily="18" charset="0"/>
                <a:sym typeface="Times New Roman" pitchFamily="18" charset="0"/>
              </a:rPr>
              <a:t>certificados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reciban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una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actividades</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renovaci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les </a:t>
            </a:r>
            <a:r>
              <a:rPr lang="en-US" sz="950" dirty="0" err="1" smtClean="0">
                <a:solidFill>
                  <a:srgbClr val="000000"/>
                </a:solidFill>
                <a:cs typeface="Times New Roman" pitchFamily="18" charset="0"/>
                <a:sym typeface="Times New Roman" pitchFamily="18" charset="0"/>
              </a:rPr>
              <a:t>asignaron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Recuerde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regla</a:t>
            </a:r>
            <a:r>
              <a:rPr lang="en-US" sz="950" dirty="0" smtClean="0">
                <a:solidFill>
                  <a:srgbClr val="000000"/>
                </a:solidFill>
                <a:cs typeface="Times New Roman" pitchFamily="18" charset="0"/>
                <a:sym typeface="Times New Roman" pitchFamily="18" charset="0"/>
              </a:rPr>
              <a:t> RRP </a:t>
            </a:r>
            <a:r>
              <a:rPr lang="en-US" sz="950" dirty="0" err="1" smtClean="0">
                <a:solidFill>
                  <a:srgbClr val="000000"/>
                </a:solidFill>
                <a:cs typeface="Times New Roman" pitchFamily="18" charset="0"/>
                <a:sym typeface="Times New Roman" pitchFamily="18" charset="0"/>
              </a:rPr>
              <a:t>requiere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el personal no </a:t>
            </a:r>
            <a:r>
              <a:rPr lang="en-US" sz="950" dirty="0" err="1" smtClean="0">
                <a:solidFill>
                  <a:srgbClr val="000000"/>
                </a:solidFill>
                <a:cs typeface="Times New Roman" pitchFamily="18" charset="0"/>
                <a:sym typeface="Times New Roman" pitchFamily="18" charset="0"/>
              </a:rPr>
              <a:t>certificado</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reciba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destrezas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espec</a:t>
            </a:r>
            <a:r>
              <a:rPr lang="en-US" sz="950" dirty="0" err="1" smtClean="0">
                <a:solidFill>
                  <a:srgbClr val="000000"/>
                </a:solidFill>
                <a:latin typeface="Times New Roman"/>
                <a:cs typeface="Times New Roman" pitchFamily="18" charset="0"/>
                <a:sym typeface="Times New Roman" pitchFamily="18" charset="0"/>
              </a:rPr>
              <a:t>í</a:t>
            </a:r>
            <a:r>
              <a:rPr lang="en-US" sz="950" dirty="0" err="1" smtClean="0">
                <a:solidFill>
                  <a:srgbClr val="000000"/>
                </a:solidFill>
                <a:cs typeface="Times New Roman" pitchFamily="18" charset="0"/>
                <a:sym typeface="Times New Roman" pitchFamily="18" charset="0"/>
              </a:rPr>
              <a:t>ficas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para</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las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tareas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realizar</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el </a:t>
            </a:r>
            <a:r>
              <a:rPr lang="en-US" sz="950" dirty="0" err="1" smtClean="0">
                <a:solidFill>
                  <a:srgbClr val="000000"/>
                </a:solidFill>
                <a:cs typeface="Times New Roman" pitchFamily="18" charset="0"/>
                <a:sym typeface="Times New Roman" pitchFamily="18" charset="0"/>
              </a:rPr>
              <a:t>trabajo</a:t>
            </a:r>
            <a:r>
              <a:rPr lang="en-US" sz="950" dirty="0" smtClean="0">
                <a:solidFill>
                  <a:srgbClr val="000000"/>
                </a:solidFill>
                <a:cs typeface="Times New Roman" pitchFamily="18" charset="0"/>
                <a:sym typeface="Times New Roman" pitchFamily="18" charset="0"/>
              </a:rPr>
              <a:t> y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de </a:t>
            </a:r>
            <a:r>
              <a:rPr lang="en-US" sz="950" dirty="0" err="1" smtClean="0">
                <a:solidFill>
                  <a:srgbClr val="000000"/>
                </a:solidFill>
                <a:cs typeface="Times New Roman" pitchFamily="18" charset="0"/>
                <a:sym typeface="Times New Roman" pitchFamily="18" charset="0"/>
              </a:rPr>
              <a:t>cada</a:t>
            </a:r>
            <a:r>
              <a:rPr lang="en-US" sz="950" dirty="0" smtClean="0">
                <a:solidFill>
                  <a:srgbClr val="000000"/>
                </a:solidFill>
                <a:cs typeface="Times New Roman" pitchFamily="18" charset="0"/>
                <a:sym typeface="Times New Roman" pitchFamily="18" charset="0"/>
              </a:rPr>
              <a:t> persona se </a:t>
            </a:r>
            <a:r>
              <a:rPr lang="en-US" sz="950" dirty="0" err="1" smtClean="0">
                <a:solidFill>
                  <a:srgbClr val="000000"/>
                </a:solidFill>
                <a:cs typeface="Times New Roman" pitchFamily="18" charset="0"/>
                <a:sym typeface="Times New Roman" pitchFamily="18" charset="0"/>
              </a:rPr>
              <a:t>documente</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por</a:t>
            </a:r>
            <a:r>
              <a:rPr lang="en-US" sz="950" dirty="0" smtClean="0">
                <a:solidFill>
                  <a:srgbClr val="000000"/>
                </a:solidFill>
                <a:cs typeface="Times New Roman" pitchFamily="18" charset="0"/>
                <a:sym typeface="Times New Roman" pitchFamily="18" charset="0"/>
              </a:rPr>
              <a:t> </a:t>
            </a:r>
            <a:r>
              <a:rPr lang="es-ES_tradnl" sz="950" dirty="0" smtClean="0">
                <a:solidFill>
                  <a:srgbClr val="000000"/>
                </a:solidFill>
                <a:cs typeface="Times New Roman" pitchFamily="18" charset="0"/>
                <a:sym typeface="Times New Roman" pitchFamily="18" charset="0"/>
              </a:rPr>
              <a:t>tema </a:t>
            </a:r>
            <a:r>
              <a:rPr lang="en-US" sz="950" dirty="0" err="1" smtClean="0">
                <a:solidFill>
                  <a:srgbClr val="000000"/>
                </a:solidFill>
                <a:cs typeface="Times New Roman" pitchFamily="18" charset="0"/>
                <a:sym typeface="Times New Roman" pitchFamily="18" charset="0"/>
              </a:rPr>
              <a:t>abordad</a:t>
            </a:r>
            <a:r>
              <a:rPr lang="es-ES_tradnl" sz="950" dirty="0" smtClean="0">
                <a:solidFill>
                  <a:srgbClr val="000000"/>
                </a:solidFill>
                <a:cs typeface="Times New Roman" pitchFamily="18" charset="0"/>
                <a:sym typeface="Times New Roman" pitchFamily="18" charset="0"/>
              </a:rPr>
              <a:t>o</a:t>
            </a:r>
            <a:r>
              <a:rPr lang="en-US" sz="950" dirty="0" smtClean="0">
                <a:solidFill>
                  <a:srgbClr val="000000"/>
                </a:solidFill>
                <a:cs typeface="Times New Roman" pitchFamily="18" charset="0"/>
                <a:sym typeface="Times New Roman" pitchFamily="18" charset="0"/>
              </a:rPr>
              <a:t> en la </a:t>
            </a:r>
            <a:r>
              <a:rPr lang="en-US" sz="950" dirty="0" err="1" smtClean="0">
                <a:solidFill>
                  <a:srgbClr val="000000"/>
                </a:solidFill>
                <a:cs typeface="Times New Roman" pitchFamily="18" charset="0"/>
                <a:sym typeface="Times New Roman" pitchFamily="18" charset="0"/>
              </a:rPr>
              <a:t>capacitaci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en </a:t>
            </a:r>
            <a:r>
              <a:rPr lang="es-ES_tradnl" sz="950" dirty="0" smtClean="0">
                <a:solidFill>
                  <a:srgbClr val="000000"/>
                </a:solidFill>
                <a:cs typeface="Times New Roman" pitchFamily="18" charset="0"/>
                <a:sym typeface="Times New Roman" pitchFamily="18" charset="0"/>
              </a:rPr>
              <a:t>la obra </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que</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realice</a:t>
            </a:r>
            <a:r>
              <a:rPr lang="en-US" sz="950" dirty="0" smtClean="0">
                <a:solidFill>
                  <a:srgbClr val="000000"/>
                </a:solidFill>
                <a:cs typeface="Times New Roman" pitchFamily="18" charset="0"/>
                <a:sym typeface="Times New Roman" pitchFamily="18" charset="0"/>
              </a:rPr>
              <a:t>. La </a:t>
            </a:r>
            <a:r>
              <a:rPr lang="en-US" sz="950" dirty="0" err="1" smtClean="0">
                <a:solidFill>
                  <a:srgbClr val="000000"/>
                </a:solidFill>
                <a:cs typeface="Times New Roman" pitchFamily="18" charset="0"/>
                <a:sym typeface="Times New Roman" pitchFamily="18" charset="0"/>
              </a:rPr>
              <a:t>documentaci</a:t>
            </a:r>
            <a:r>
              <a:rPr lang="en-US" sz="950" dirty="0" err="1" smtClean="0">
                <a:solidFill>
                  <a:srgbClr val="000000"/>
                </a:solidFill>
                <a:latin typeface="Times New Roman"/>
                <a:cs typeface="Times New Roman" pitchFamily="18" charset="0"/>
                <a:sym typeface="Times New Roman" pitchFamily="18" charset="0"/>
              </a:rPr>
              <a:t>ó</a:t>
            </a:r>
            <a:r>
              <a:rPr lang="en-US" sz="950" dirty="0" err="1" smtClean="0">
                <a:solidFill>
                  <a:srgbClr val="000000"/>
                </a:solidFill>
                <a:cs typeface="Times New Roman" pitchFamily="18" charset="0"/>
                <a:sym typeface="Times New Roman" pitchFamily="18" charset="0"/>
              </a:rPr>
              <a:t>n</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necesaria</a:t>
            </a:r>
            <a:r>
              <a:rPr lang="en-US" sz="950" dirty="0" smtClean="0">
                <a:solidFill>
                  <a:srgbClr val="000000"/>
                </a:solidFill>
                <a:cs typeface="Times New Roman" pitchFamily="18" charset="0"/>
                <a:sym typeface="Times New Roman" pitchFamily="18" charset="0"/>
              </a:rPr>
              <a:t> se </a:t>
            </a:r>
            <a:r>
              <a:rPr lang="en-US" sz="950" dirty="0" err="1" smtClean="0">
                <a:solidFill>
                  <a:srgbClr val="000000"/>
                </a:solidFill>
                <a:cs typeface="Times New Roman" pitchFamily="18" charset="0"/>
                <a:sym typeface="Times New Roman" pitchFamily="18" charset="0"/>
              </a:rPr>
              <a:t>detallar</a:t>
            </a:r>
            <a:r>
              <a:rPr lang="en-US" sz="950" dirty="0" err="1" smtClean="0">
                <a:solidFill>
                  <a:srgbClr val="000000"/>
                </a:solidFill>
                <a:latin typeface="Times New Roman"/>
                <a:cs typeface="Times New Roman" pitchFamily="18" charset="0"/>
                <a:sym typeface="Times New Roman" pitchFamily="18" charset="0"/>
              </a:rPr>
              <a:t>á</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m</a:t>
            </a:r>
            <a:r>
              <a:rPr lang="en-US" sz="950" dirty="0" err="1" smtClean="0">
                <a:solidFill>
                  <a:srgbClr val="000000"/>
                </a:solidFill>
                <a:latin typeface="Times New Roman"/>
                <a:cs typeface="Times New Roman" pitchFamily="18" charset="0"/>
                <a:sym typeface="Times New Roman" pitchFamily="18" charset="0"/>
              </a:rPr>
              <a:t>á</a:t>
            </a:r>
            <a:r>
              <a:rPr lang="en-US" sz="950" dirty="0" err="1" smtClean="0">
                <a:solidFill>
                  <a:srgbClr val="000000"/>
                </a:solidFill>
                <a:cs typeface="Times New Roman" pitchFamily="18" charset="0"/>
                <a:sym typeface="Times New Roman" pitchFamily="18" charset="0"/>
              </a:rPr>
              <a:t>s</a:t>
            </a:r>
            <a:r>
              <a:rPr lang="en-US" sz="950" dirty="0" smtClean="0">
                <a:solidFill>
                  <a:srgbClr val="000000"/>
                </a:solidFill>
                <a:cs typeface="Times New Roman" pitchFamily="18" charset="0"/>
                <a:sym typeface="Times New Roman" pitchFamily="18" charset="0"/>
              </a:rPr>
              <a:t> </a:t>
            </a:r>
            <a:r>
              <a:rPr lang="en-US" sz="950" dirty="0" err="1" smtClean="0">
                <a:solidFill>
                  <a:srgbClr val="000000"/>
                </a:solidFill>
                <a:cs typeface="Times New Roman" pitchFamily="18" charset="0"/>
                <a:sym typeface="Times New Roman" pitchFamily="18" charset="0"/>
              </a:rPr>
              <a:t>adelante</a:t>
            </a:r>
            <a:r>
              <a:rPr lang="en-US" sz="950" dirty="0" smtClean="0">
                <a:solidFill>
                  <a:srgbClr val="000000"/>
                </a:solidFill>
                <a:cs typeface="Times New Roman" pitchFamily="18" charset="0"/>
                <a:sym typeface="Times New Roman" pitchFamily="18" charset="0"/>
              </a:rPr>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2531" name="Rectangle 7"/>
          <p:cNvSpPr>
            <a:spLocks noGrp="1" noChangeArrowheads="1"/>
          </p:cNvSpPr>
          <p:nvPr>
            <p:ph type="sldNum" sz="quarter" idx="5"/>
          </p:nvPr>
        </p:nvSpPr>
        <p:spPr>
          <a:noFill/>
        </p:spPr>
        <p:txBody>
          <a:bodyPr/>
          <a:lstStyle/>
          <a:p>
            <a:r>
              <a:rPr lang="en-US" smtClean="0"/>
              <a:t>8-</a:t>
            </a:r>
            <a:fld id="{0FDC7565-4C34-4692-A8F4-2AC5B16368CD}" type="slidenum">
              <a:rPr lang="en-US" smtClean="0"/>
              <a:pPr/>
              <a:t>5</a:t>
            </a:fld>
            <a:endParaRPr lang="en-US" smtClean="0"/>
          </a:p>
        </p:txBody>
      </p:sp>
      <p:sp>
        <p:nvSpPr>
          <p:cNvPr id="22532" name="Rectangle 8"/>
          <p:cNvSpPr>
            <a:spLocks noGrp="1" noChangeArrowheads="1"/>
          </p:cNvSpPr>
          <p:nvPr>
            <p:ph type="dt" sz="quarter" idx="1"/>
          </p:nvPr>
        </p:nvSpPr>
        <p:spPr>
          <a:noFill/>
        </p:spPr>
        <p:txBody>
          <a:bodyPr/>
          <a:lstStyle/>
          <a:p>
            <a:r>
              <a:rPr lang="en-US" smtClean="0"/>
              <a:t>Octubre de 2011</a:t>
            </a:r>
          </a:p>
        </p:txBody>
      </p:sp>
      <p:sp>
        <p:nvSpPr>
          <p:cNvPr id="22533" name="Rectangle 2"/>
          <p:cNvSpPr>
            <a:spLocks noGrp="1" noRot="1" noChangeAspect="1" noChangeArrowheads="1" noTextEdit="1"/>
          </p:cNvSpPr>
          <p:nvPr>
            <p:ph type="sldImg"/>
          </p:nvPr>
        </p:nvSpPr>
        <p:spPr>
          <a:xfrm>
            <a:off x="1295400" y="685800"/>
            <a:ext cx="4800600" cy="3600450"/>
          </a:xfrm>
          <a:ln/>
        </p:spPr>
      </p:sp>
      <p:sp>
        <p:nvSpPr>
          <p:cNvPr id="22534" name="Rectangle 3"/>
          <p:cNvSpPr>
            <a:spLocks noGrp="1" noChangeArrowheads="1"/>
          </p:cNvSpPr>
          <p:nvPr>
            <p:ph type="body" idx="1"/>
          </p:nvPr>
        </p:nvSpPr>
        <p:spPr>
          <a:xfrm>
            <a:off x="795338" y="4560888"/>
            <a:ext cx="5883275" cy="4319587"/>
          </a:xfrm>
          <a:noFill/>
          <a:ln/>
        </p:spPr>
        <p:txBody>
          <a:bodyPr/>
          <a:lstStyle/>
          <a:p>
            <a:r>
              <a:rPr lang="en-US" sz="1000" smtClean="0">
                <a:solidFill>
                  <a:srgbClr val="000000"/>
                </a:solidFill>
                <a:cs typeface="Times New Roman" pitchFamily="18" charset="0"/>
                <a:sym typeface="Times New Roman" pitchFamily="18" charset="0"/>
              </a:rPr>
              <a:t>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para los renovadores no certificados puede proporcionarse en una sesi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cubra los 7 pasos o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se pueda abarcar en una serie de reuniones informativas durante varios d</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as. Debe detenerse entre 5 y 10 minutos en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cada "paso" y luego realizar una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en </a:t>
            </a:r>
            <a:r>
              <a:rPr lang="es-ES_tradnl" sz="1000" smtClean="0">
                <a:solidFill>
                  <a:srgbClr val="000000"/>
                </a:solidFill>
                <a:cs typeface="Times New Roman" pitchFamily="18" charset="0"/>
                <a:sym typeface="Times New Roman" pitchFamily="18" charset="0"/>
              </a:rPr>
              <a:t>la obra</a:t>
            </a:r>
            <a:r>
              <a:rPr lang="en-US" sz="1000" smtClean="0">
                <a:solidFill>
                  <a:srgbClr val="000000"/>
                </a:solidFill>
                <a:cs typeface="Times New Roman" pitchFamily="18" charset="0"/>
                <a:sym typeface="Times New Roman" pitchFamily="18" charset="0"/>
              </a:rPr>
              <a:t> para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ar las destrezas que se necesitan para renovar el plomo con seguridad. </a:t>
            </a:r>
          </a:p>
          <a:p>
            <a:endParaRPr lang="en-US" sz="1000" smtClean="0">
              <a:solidFill>
                <a:srgbClr val="000000"/>
              </a:solidFill>
              <a:cs typeface="Times New Roman" pitchFamily="18" charset="0"/>
              <a:sym typeface="Times New Roman" pitchFamily="18" charset="0"/>
            </a:endParaRPr>
          </a:p>
          <a:p>
            <a:r>
              <a:rPr lang="en-US" sz="1000" smtClean="0">
                <a:solidFill>
                  <a:srgbClr val="000000"/>
                </a:solidFill>
                <a:cs typeface="Times New Roman" pitchFamily="18" charset="0"/>
                <a:sym typeface="Times New Roman" pitchFamily="18" charset="0"/>
              </a:rPr>
              <a:t>Si esta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 realiza en una sala de clases, las diapositivas 8-6 a 8-15 se pueden usar para ense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ar el material que se encuentra en la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a:t>
            </a:r>
            <a:r>
              <a:rPr lang="en-US" sz="1000" b="1" i="1" smtClean="0">
                <a:solidFill>
                  <a:srgbClr val="000000"/>
                </a:solidFill>
                <a:cs typeface="Times New Roman" pitchFamily="18" charset="0"/>
                <a:sym typeface="Times New Roman" pitchFamily="18" charset="0"/>
              </a:rPr>
              <a:t>Pasos para la renovaci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reparaci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y pintura SEGURAS CON EL PLOMO</a:t>
            </a:r>
            <a:r>
              <a:rPr lang="en-US" sz="1000" smtClean="0">
                <a:solidFill>
                  <a:srgbClr val="000000"/>
                </a:solidFill>
                <a:cs typeface="Times New Roman" pitchFamily="18" charset="0"/>
                <a:sym typeface="Times New Roman" pitchFamily="18" charset="0"/>
              </a:rPr>
              <a:t>. Se incluye este documento como ap</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ndice 5 en su manual del estudiante. Utilice la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a:t>
            </a:r>
            <a:r>
              <a:rPr lang="en-US" sz="1000" b="1" i="1" smtClean="0">
                <a:solidFill>
                  <a:srgbClr val="000000"/>
                </a:solidFill>
                <a:cs typeface="Times New Roman" pitchFamily="18" charset="0"/>
                <a:sym typeface="Times New Roman" pitchFamily="18" charset="0"/>
              </a:rPr>
              <a:t>Pasos para la renovaci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reparaci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y pintura SEGURAS CON EL PLOMO </a:t>
            </a:r>
            <a:r>
              <a:rPr lang="en-US" sz="1000" smtClean="0">
                <a:solidFill>
                  <a:srgbClr val="000000"/>
                </a:solidFill>
                <a:cs typeface="Times New Roman" pitchFamily="18" charset="0"/>
                <a:sym typeface="Times New Roman" pitchFamily="18" charset="0"/>
              </a:rPr>
              <a:t>como un folleto educativo para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renovadores no certificados. El folleto debe incluir, adem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demostraciones, ejercicios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cticos y una lista de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las destrezas que se desea reforzar en las "charlas informativas" o en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en sala de clases. Ya sea durante las "charlas informativas" o durante la instrucci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en sala de clases, solicite a los renovadores no certificados en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que consulten el folleto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 medida que  imparte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3555" name="Rectangle 7"/>
          <p:cNvSpPr>
            <a:spLocks noGrp="1" noChangeArrowheads="1"/>
          </p:cNvSpPr>
          <p:nvPr>
            <p:ph type="sldNum" sz="quarter" idx="5"/>
          </p:nvPr>
        </p:nvSpPr>
        <p:spPr>
          <a:noFill/>
        </p:spPr>
        <p:txBody>
          <a:bodyPr/>
          <a:lstStyle/>
          <a:p>
            <a:r>
              <a:rPr lang="en-US" smtClean="0"/>
              <a:t>8-</a:t>
            </a:r>
            <a:fld id="{FD4860AF-95A9-4506-9D8C-3D63C268135A}" type="slidenum">
              <a:rPr lang="en-US" smtClean="0"/>
              <a:pPr/>
              <a:t>6</a:t>
            </a:fld>
            <a:endParaRPr lang="en-US" smtClean="0"/>
          </a:p>
        </p:txBody>
      </p:sp>
      <p:sp>
        <p:nvSpPr>
          <p:cNvPr id="23556" name="Rectangle 8"/>
          <p:cNvSpPr>
            <a:spLocks noGrp="1" noChangeArrowheads="1"/>
          </p:cNvSpPr>
          <p:nvPr>
            <p:ph type="dt" sz="quarter" idx="1"/>
          </p:nvPr>
        </p:nvSpPr>
        <p:spPr>
          <a:noFill/>
        </p:spPr>
        <p:txBody>
          <a:bodyPr/>
          <a:lstStyle/>
          <a:p>
            <a:r>
              <a:rPr lang="en-US" smtClean="0"/>
              <a:t>Octubre de 2011</a:t>
            </a:r>
          </a:p>
        </p:txBody>
      </p:sp>
      <p:sp>
        <p:nvSpPr>
          <p:cNvPr id="23557" name="Rectangle 2"/>
          <p:cNvSpPr>
            <a:spLocks noGrp="1" noRot="1" noChangeAspect="1" noChangeArrowheads="1" noTextEdit="1"/>
          </p:cNvSpPr>
          <p:nvPr>
            <p:ph type="sldImg"/>
          </p:nvPr>
        </p:nvSpPr>
        <p:spPr>
          <a:ln/>
        </p:spPr>
      </p:sp>
      <p:sp>
        <p:nvSpPr>
          <p:cNvPr id="23558" name="Rectangle 3"/>
          <p:cNvSpPr>
            <a:spLocks noGrp="1" noChangeArrowheads="1"/>
          </p:cNvSpPr>
          <p:nvPr>
            <p:ph type="body" idx="1"/>
          </p:nvPr>
        </p:nvSpPr>
        <p:spPr>
          <a:xfrm>
            <a:off x="838200" y="4495800"/>
            <a:ext cx="5867400" cy="4243388"/>
          </a:xfrm>
          <a:noFill/>
          <a:ln/>
        </p:spPr>
        <p:txBody>
          <a:bodyPr/>
          <a:lstStyle/>
          <a:p>
            <a:pPr>
              <a:tabLst>
                <a:tab pos="342900" algn="l"/>
              </a:tabLst>
            </a:pPr>
            <a:r>
              <a:rPr lang="en-US" sz="1000" b="1" u="sng" smtClean="0">
                <a:solidFill>
                  <a:srgbClr val="000000"/>
                </a:solidFill>
                <a:cs typeface="Times New Roman" pitchFamily="18" charset="0"/>
                <a:sym typeface="Times New Roman" pitchFamily="18" charset="0"/>
              </a:rPr>
              <a:t>Antes de </a:t>
            </a:r>
            <a:r>
              <a:rPr lang="es-ES_tradnl" sz="1000" b="1" u="sng" smtClean="0">
                <a:solidFill>
                  <a:srgbClr val="000000"/>
                </a:solidFill>
                <a:cs typeface="Times New Roman" pitchFamily="18" charset="0"/>
                <a:sym typeface="Times New Roman" pitchFamily="18" charset="0"/>
              </a:rPr>
              <a:t>la </a:t>
            </a:r>
            <a:r>
              <a:rPr lang="en-US" sz="1000" b="1" u="sng" smtClean="0">
                <a:solidFill>
                  <a:srgbClr val="000000"/>
                </a:solidFill>
                <a:cs typeface="Times New Roman" pitchFamily="18" charset="0"/>
                <a:sym typeface="Times New Roman" pitchFamily="18" charset="0"/>
              </a:rPr>
              <a:t>capacita</a:t>
            </a:r>
            <a:r>
              <a:rPr lang="es-ES_tradnl" sz="1000" b="1" u="sng" smtClean="0">
                <a:solidFill>
                  <a:srgbClr val="000000"/>
                </a:solidFill>
                <a:cs typeface="Times New Roman" pitchFamily="18" charset="0"/>
                <a:sym typeface="Times New Roman" pitchFamily="18" charset="0"/>
              </a:rPr>
              <a:t>ci</a:t>
            </a:r>
            <a:r>
              <a:rPr lang="es-ES_tradnl" sz="1000" b="1" u="sng" smtClean="0">
                <a:solidFill>
                  <a:srgbClr val="000000"/>
                </a:solidFill>
                <a:latin typeface="Times New Roman" pitchFamily="18" charset="0"/>
                <a:cs typeface="Times New Roman" pitchFamily="18" charset="0"/>
                <a:sym typeface="Times New Roman" pitchFamily="18" charset="0"/>
              </a:rPr>
              <a:t>ó</a:t>
            </a:r>
            <a:r>
              <a:rPr lang="es-ES_tradnl" sz="1000" b="1" u="sng" smtClean="0">
                <a:solidFill>
                  <a:srgbClr val="000000"/>
                </a:solidFill>
                <a:cs typeface="Times New Roman" pitchFamily="18" charset="0"/>
                <a:sym typeface="Times New Roman" pitchFamily="18" charset="0"/>
              </a:rPr>
              <a:t>n</a:t>
            </a:r>
            <a:r>
              <a:rPr lang="en-US" sz="1000" b="1" u="sng" smtClean="0">
                <a:solidFill>
                  <a:srgbClr val="000000"/>
                </a:solidFill>
                <a:cs typeface="Times New Roman" pitchFamily="18" charset="0"/>
                <a:sym typeface="Times New Roman" pitchFamily="18" charset="0"/>
              </a:rPr>
              <a:t>:</a:t>
            </a:r>
            <a:r>
              <a:rPr lang="en-US" sz="1000" smtClean="0">
                <a:solidFill>
                  <a:srgbClr val="000000"/>
                </a:solidFill>
                <a:cs typeface="Times New Roman" pitchFamily="18" charset="0"/>
                <a:sym typeface="Times New Roman" pitchFamily="18" charset="0"/>
              </a:rPr>
              <a:t> Imprima copias de </a:t>
            </a:r>
            <a:r>
              <a:rPr lang="en-US" sz="1000" b="1" i="1" smtClean="0">
                <a:solidFill>
                  <a:srgbClr val="000000"/>
                </a:solidFill>
                <a:cs typeface="Times New Roman" pitchFamily="18" charset="0"/>
                <a:sym typeface="Times New Roman" pitchFamily="18" charset="0"/>
              </a:rPr>
              <a:t>Pasos para la renovaci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reparaci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y pintura SEGURAS CON EL PLOMO</a:t>
            </a:r>
            <a:r>
              <a:rPr lang="en-US" sz="1000" b="1" smtClean="0">
                <a:solidFill>
                  <a:srgbClr val="000000"/>
                </a:solidFill>
                <a:cs typeface="Times New Roman" pitchFamily="18" charset="0"/>
                <a:sym typeface="Times New Roman" pitchFamily="18" charset="0"/>
              </a:rPr>
              <a:t> </a:t>
            </a:r>
            <a:r>
              <a:rPr lang="en-US" sz="1000" smtClean="0">
                <a:solidFill>
                  <a:srgbClr val="000000"/>
                </a:solidFill>
                <a:cs typeface="Times New Roman" pitchFamily="18" charset="0"/>
                <a:sym typeface="Times New Roman" pitchFamily="18" charset="0"/>
              </a:rPr>
              <a:t>y entregue una copia a cada renovador no certificado que vaya a</a:t>
            </a:r>
            <a:r>
              <a:rPr lang="es-ES_tradnl" sz="1000" smtClean="0">
                <a:solidFill>
                  <a:srgbClr val="000000"/>
                </a:solidFill>
                <a:cs typeface="Times New Roman" pitchFamily="18" charset="0"/>
                <a:sym typeface="Times New Roman" pitchFamily="18" charset="0"/>
              </a:rPr>
              <a:t> ser capacitado</a:t>
            </a:r>
            <a:r>
              <a:rPr lang="en-US" sz="1000" b="1" smtClean="0">
                <a:solidFill>
                  <a:srgbClr val="000000"/>
                </a:solidFill>
                <a:cs typeface="Times New Roman" pitchFamily="18" charset="0"/>
                <a:sym typeface="Times New Roman" pitchFamily="18" charset="0"/>
              </a:rPr>
              <a:t>.</a:t>
            </a:r>
            <a:r>
              <a:rPr lang="en-US" sz="1000" smtClean="0">
                <a:solidFill>
                  <a:srgbClr val="000000"/>
                </a:solidFill>
                <a:cs typeface="Times New Roman" pitchFamily="18" charset="0"/>
                <a:sym typeface="Times New Roman" pitchFamily="18" charset="0"/>
              </a:rPr>
              <a:t>  </a:t>
            </a:r>
          </a:p>
          <a:p>
            <a:pPr>
              <a:tabLst>
                <a:tab pos="342900" algn="l"/>
              </a:tabLst>
            </a:pPr>
            <a:endParaRPr lang="en-US" sz="10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4579" name="Rectangle 7"/>
          <p:cNvSpPr>
            <a:spLocks noGrp="1" noChangeArrowheads="1"/>
          </p:cNvSpPr>
          <p:nvPr>
            <p:ph type="sldNum" sz="quarter" idx="5"/>
          </p:nvPr>
        </p:nvSpPr>
        <p:spPr>
          <a:noFill/>
        </p:spPr>
        <p:txBody>
          <a:bodyPr/>
          <a:lstStyle/>
          <a:p>
            <a:r>
              <a:rPr lang="en-US" smtClean="0"/>
              <a:t>8-</a:t>
            </a:r>
            <a:fld id="{67637584-ED59-4D15-B082-ABFBFCD651DA}" type="slidenum">
              <a:rPr lang="en-US" smtClean="0"/>
              <a:pPr/>
              <a:t>7</a:t>
            </a:fld>
            <a:endParaRPr lang="en-US" smtClean="0"/>
          </a:p>
        </p:txBody>
      </p:sp>
      <p:sp>
        <p:nvSpPr>
          <p:cNvPr id="24580" name="Rectangle 8"/>
          <p:cNvSpPr>
            <a:spLocks noGrp="1" noChangeArrowheads="1"/>
          </p:cNvSpPr>
          <p:nvPr>
            <p:ph type="dt" sz="quarter" idx="1"/>
          </p:nvPr>
        </p:nvSpPr>
        <p:spPr>
          <a:noFill/>
        </p:spPr>
        <p:txBody>
          <a:bodyPr/>
          <a:lstStyle/>
          <a:p>
            <a:r>
              <a:rPr lang="en-US" smtClean="0"/>
              <a:t>Octubre de 2011</a:t>
            </a:r>
          </a:p>
        </p:txBody>
      </p:sp>
      <p:sp>
        <p:nvSpPr>
          <p:cNvPr id="24581" name="Rectangle 2"/>
          <p:cNvSpPr>
            <a:spLocks noGrp="1" noRot="1" noChangeAspect="1" noChangeArrowheads="1" noTextEdit="1"/>
          </p:cNvSpPr>
          <p:nvPr>
            <p:ph type="sldImg"/>
          </p:nvPr>
        </p:nvSpPr>
        <p:spPr>
          <a:xfrm>
            <a:off x="1295400" y="685800"/>
            <a:ext cx="4800600" cy="3600450"/>
          </a:xfrm>
          <a:ln/>
        </p:spPr>
      </p:sp>
      <p:sp>
        <p:nvSpPr>
          <p:cNvPr id="24582" name="Rectangle 3"/>
          <p:cNvSpPr>
            <a:spLocks noGrp="1" noChangeArrowheads="1"/>
          </p:cNvSpPr>
          <p:nvPr>
            <p:ph type="body" idx="1"/>
          </p:nvPr>
        </p:nvSpPr>
        <p:spPr>
          <a:xfrm>
            <a:off x="914400" y="4343400"/>
            <a:ext cx="5715000" cy="4319588"/>
          </a:xfrm>
          <a:noFill/>
          <a:ln/>
        </p:spPr>
        <p:txBody>
          <a:bodyPr/>
          <a:lstStyle/>
          <a:p>
            <a:pPr>
              <a:spcBef>
                <a:spcPct val="10000"/>
              </a:spcBef>
              <a:tabLst>
                <a:tab pos="342900" algn="l"/>
              </a:tabLst>
            </a:pPr>
            <a:r>
              <a:rPr lang="en-US" sz="1000" b="1" u="sng" smtClean="0">
                <a:solidFill>
                  <a:srgbClr val="000000"/>
                </a:solidFill>
                <a:cs typeface="Times New Roman" pitchFamily="18" charset="0"/>
                <a:sym typeface="Times New Roman" pitchFamily="18" charset="0"/>
              </a:rPr>
              <a:t>Durante la capacitaci</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n:</a:t>
            </a:r>
          </a:p>
          <a:p>
            <a:pPr>
              <a:spcBef>
                <a:spcPct val="10000"/>
              </a:spcBef>
              <a:tabLst>
                <a:tab pos="342900" algn="l"/>
              </a:tabLst>
            </a:pPr>
            <a:r>
              <a:rPr lang="en-US" sz="1000" smtClean="0">
                <a:solidFill>
                  <a:srgbClr val="000000"/>
                </a:solidFill>
                <a:cs typeface="Times New Roman" pitchFamily="18" charset="0"/>
                <a:sym typeface="Times New Roman" pitchFamily="18" charset="0"/>
              </a:rPr>
              <a:t>Revise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esta diapositiva con los alumnos renovadores no certificados mientras  leen las p</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ginas 4 y 5 de la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a:t>
            </a:r>
            <a:r>
              <a:rPr lang="en-US" sz="1000" b="1" i="1" smtClean="0">
                <a:solidFill>
                  <a:srgbClr val="000000"/>
                </a:solidFill>
                <a:cs typeface="Times New Roman" pitchFamily="18" charset="0"/>
                <a:sym typeface="Times New Roman" pitchFamily="18" charset="0"/>
              </a:rPr>
              <a:t>Pasos para la renovaci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reparaci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y pintura SEGURAS CON EL PLOMO</a:t>
            </a:r>
            <a:r>
              <a:rPr lang="en-US" sz="1000" b="1" smtClean="0">
                <a:solidFill>
                  <a:srgbClr val="000000"/>
                </a:solidFill>
                <a:cs typeface="Times New Roman" pitchFamily="18" charset="0"/>
                <a:sym typeface="Times New Roman" pitchFamily="18" charset="0"/>
              </a:rPr>
              <a:t>. </a:t>
            </a:r>
          </a:p>
          <a:p>
            <a:pPr>
              <a:spcBef>
                <a:spcPct val="10000"/>
              </a:spcBef>
              <a:tabLst>
                <a:tab pos="342900" algn="l"/>
              </a:tabLst>
            </a:pPr>
            <a:endParaRPr lang="en-US" sz="1000" b="1" smtClean="0">
              <a:solidFill>
                <a:srgbClr val="000000"/>
              </a:solidFill>
              <a:cs typeface="Times New Roman" pitchFamily="18" charset="0"/>
              <a:sym typeface="Times New Roman" pitchFamily="18" charset="0"/>
            </a:endParaRPr>
          </a:p>
          <a:p>
            <a:pPr>
              <a:spcBef>
                <a:spcPct val="10000"/>
              </a:spcBef>
              <a:tabLst>
                <a:tab pos="342900" algn="l"/>
              </a:tabLst>
            </a:pPr>
            <a:r>
              <a:rPr lang="en-US" sz="1000" b="1" u="sng" smtClean="0">
                <a:solidFill>
                  <a:srgbClr val="000000"/>
                </a:solidFill>
                <a:cs typeface="Times New Roman" pitchFamily="18" charset="0"/>
                <a:sym typeface="Times New Roman" pitchFamily="18" charset="0"/>
              </a:rPr>
              <a:t>Notas para el instructor en </a:t>
            </a:r>
            <a:r>
              <a:rPr lang="es-ES_tradnl" sz="1000" b="1" u="sng" smtClean="0">
                <a:solidFill>
                  <a:srgbClr val="000000"/>
                </a:solidFill>
                <a:cs typeface="Times New Roman" pitchFamily="18" charset="0"/>
                <a:sym typeface="Times New Roman" pitchFamily="18" charset="0"/>
              </a:rPr>
              <a:t>la obra</a:t>
            </a:r>
            <a:r>
              <a:rPr lang="en-US" sz="1000" b="1" smtClean="0">
                <a:solidFill>
                  <a:srgbClr val="000000"/>
                </a:solidFill>
                <a:cs typeface="Times New Roman" pitchFamily="18" charset="0"/>
                <a:sym typeface="Times New Roman" pitchFamily="18" charset="0"/>
              </a:rPr>
              <a:t>:</a:t>
            </a:r>
            <a:r>
              <a:rPr lang="en-US" sz="1000" smtClean="0">
                <a:solidFill>
                  <a:srgbClr val="000000"/>
                </a:solidFill>
                <a:cs typeface="Times New Roman" pitchFamily="18" charset="0"/>
                <a:sym typeface="Times New Roman" pitchFamily="18" charset="0"/>
              </a:rPr>
              <a:t> Esta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 incluye en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en </a:t>
            </a:r>
            <a:r>
              <a:rPr lang="es-ES_tradnl" sz="1000" smtClean="0">
                <a:solidFill>
                  <a:srgbClr val="000000"/>
                </a:solidFill>
                <a:cs typeface="Times New Roman" pitchFamily="18" charset="0"/>
                <a:sym typeface="Times New Roman" pitchFamily="18" charset="0"/>
              </a:rPr>
              <a:t>la obra</a:t>
            </a:r>
            <a:r>
              <a:rPr lang="en-US" sz="1000" smtClean="0">
                <a:solidFill>
                  <a:srgbClr val="000000"/>
                </a:solidFill>
                <a:cs typeface="Times New Roman" pitchFamily="18" charset="0"/>
                <a:sym typeface="Times New Roman" pitchFamily="18" charset="0"/>
              </a:rPr>
              <a:t>, de modo que los renovadores no certificados entiendan por qu</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 deben utilizar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de trabajo seguras con el plomo. No es necesario que los renovadores no certificados determinen la presencia de pintura a base de plomo, pero deben entender que en caso de que se compruebe su presencia, generar polvo puede causar graves problemas si no se controla apropiadamente y con seguridad.</a:t>
            </a:r>
          </a:p>
          <a:p>
            <a:pPr>
              <a:spcBef>
                <a:spcPct val="10000"/>
              </a:spcBef>
              <a:tabLst>
                <a:tab pos="342900" algn="l"/>
              </a:tabLst>
            </a:pPr>
            <a:endParaRPr lang="en-US" sz="1000" smtClean="0">
              <a:solidFill>
                <a:srgbClr val="000000"/>
              </a:solidFill>
              <a:cs typeface="Times New Roman" pitchFamily="18" charset="0"/>
              <a:sym typeface="Times New Roman" pitchFamily="18" charset="0"/>
            </a:endParaRPr>
          </a:p>
          <a:p>
            <a:pPr>
              <a:spcBef>
                <a:spcPct val="10000"/>
              </a:spcBef>
              <a:tabLst>
                <a:tab pos="342900" algn="l"/>
              </a:tabLst>
            </a:pPr>
            <a:r>
              <a:rPr lang="en-US" sz="1000" b="1" u="sng" smtClean="0">
                <a:solidFill>
                  <a:srgbClr val="000000"/>
                </a:solidFill>
                <a:cs typeface="Times New Roman" pitchFamily="18" charset="0"/>
                <a:sym typeface="Times New Roman" pitchFamily="18" charset="0"/>
              </a:rPr>
              <a:t>M</a:t>
            </a:r>
            <a:r>
              <a:rPr lang="en-US" sz="1000" b="1" u="sng" smtClean="0">
                <a:solidFill>
                  <a:srgbClr val="000000"/>
                </a:solidFill>
                <a:latin typeface="Times New Roman" pitchFamily="18" charset="0"/>
                <a:cs typeface="Times New Roman" pitchFamily="18" charset="0"/>
                <a:sym typeface="Times New Roman" pitchFamily="18" charset="0"/>
              </a:rPr>
              <a:t>á</a:t>
            </a:r>
            <a:r>
              <a:rPr lang="en-US" sz="1000" b="1" u="sng" smtClean="0">
                <a:solidFill>
                  <a:srgbClr val="000000"/>
                </a:solidFill>
                <a:cs typeface="Times New Roman" pitchFamily="18" charset="0"/>
                <a:sym typeface="Times New Roman" pitchFamily="18" charset="0"/>
              </a:rPr>
              <a:t>s informaci</a:t>
            </a:r>
            <a:r>
              <a:rPr lang="en-US" sz="1000" b="1" u="sng" smtClean="0">
                <a:solidFill>
                  <a:srgbClr val="000000"/>
                </a:solidFill>
                <a:latin typeface="Times New Roman" pitchFamily="18" charset="0"/>
                <a:cs typeface="Times New Roman" pitchFamily="18" charset="0"/>
                <a:sym typeface="Times New Roman" pitchFamily="18" charset="0"/>
              </a:rPr>
              <a:t>ó</a:t>
            </a:r>
            <a:r>
              <a:rPr lang="en-US" sz="1000" b="1" u="sng" smtClean="0">
                <a:solidFill>
                  <a:srgbClr val="000000"/>
                </a:solidFill>
                <a:cs typeface="Times New Roman" pitchFamily="18" charset="0"/>
                <a:sym typeface="Times New Roman" pitchFamily="18" charset="0"/>
              </a:rPr>
              <a:t>n:</a:t>
            </a:r>
          </a:p>
          <a:p>
            <a:pPr marL="342900" lvl="1" indent="-228600">
              <a:spcBef>
                <a:spcPct val="10000"/>
              </a:spcBef>
              <a:tabLst>
                <a:tab pos="342900" algn="l"/>
              </a:tabLst>
            </a:pPr>
            <a:r>
              <a:rPr lang="en-US" sz="1000" smtClean="0">
                <a:solidFill>
                  <a:srgbClr val="000000"/>
                </a:solidFill>
                <a:cs typeface="Times New Roman" pitchFamily="18" charset="0"/>
                <a:sym typeface="Times New Roman" pitchFamily="18" charset="0"/>
              </a:rPr>
              <a:t>Revise las p</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ginas 4 y 5 de la gu</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a:t>
            </a:r>
            <a:r>
              <a:rPr lang="en-US" sz="1000" b="1" i="1" smtClean="0">
                <a:solidFill>
                  <a:srgbClr val="000000"/>
                </a:solidFill>
                <a:cs typeface="Times New Roman" pitchFamily="18" charset="0"/>
                <a:sym typeface="Times New Roman" pitchFamily="18" charset="0"/>
              </a:rPr>
              <a:t>Pasos para la renovaci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reparaci</a:t>
            </a:r>
            <a:r>
              <a:rPr lang="en-US" sz="1000" b="1" i="1" smtClean="0">
                <a:solidFill>
                  <a:srgbClr val="000000"/>
                </a:solidFill>
                <a:latin typeface="Times New Roman" pitchFamily="18" charset="0"/>
                <a:cs typeface="Times New Roman" pitchFamily="18" charset="0"/>
                <a:sym typeface="Times New Roman" pitchFamily="18" charset="0"/>
              </a:rPr>
              <a:t>ó</a:t>
            </a:r>
            <a:r>
              <a:rPr lang="en-US" sz="1000" b="1" i="1" smtClean="0">
                <a:solidFill>
                  <a:srgbClr val="000000"/>
                </a:solidFill>
                <a:cs typeface="Times New Roman" pitchFamily="18" charset="0"/>
                <a:sym typeface="Times New Roman" pitchFamily="18" charset="0"/>
              </a:rPr>
              <a:t>n y pintura SEGURAS CON EL PLOMO</a:t>
            </a:r>
            <a:r>
              <a:rPr lang="en-US" sz="1000" smtClean="0">
                <a:solidFill>
                  <a:srgbClr val="000000"/>
                </a:solidFill>
                <a:cs typeface="Times New Roman" pitchFamily="18" charset="0"/>
                <a:sym typeface="Times New Roman" pitchFamily="18" charset="0"/>
              </a:rPr>
              <a:t>. </a:t>
            </a:r>
          </a:p>
          <a:p>
            <a:pPr>
              <a:lnSpc>
                <a:spcPct val="80000"/>
              </a:lnSpc>
              <a:tabLst>
                <a:tab pos="342900" algn="l"/>
              </a:tabLst>
            </a:pPr>
            <a:endParaRPr lang="en-US" sz="1000" smtClean="0">
              <a:solidFill>
                <a:srgbClr val="000000"/>
              </a:solidFill>
              <a:cs typeface="Times New Roman" pitchFamily="18" charset="0"/>
              <a:sym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5603" name="Rectangle 7"/>
          <p:cNvSpPr>
            <a:spLocks noGrp="1" noChangeArrowheads="1"/>
          </p:cNvSpPr>
          <p:nvPr>
            <p:ph type="sldNum" sz="quarter" idx="5"/>
          </p:nvPr>
        </p:nvSpPr>
        <p:spPr>
          <a:noFill/>
        </p:spPr>
        <p:txBody>
          <a:bodyPr/>
          <a:lstStyle/>
          <a:p>
            <a:r>
              <a:rPr lang="en-US" smtClean="0"/>
              <a:t>8-</a:t>
            </a:r>
            <a:fld id="{B8052499-A763-43C6-A058-98392BCA969B}" type="slidenum">
              <a:rPr lang="en-US" smtClean="0"/>
              <a:pPr/>
              <a:t>8</a:t>
            </a:fld>
            <a:endParaRPr lang="en-US" smtClean="0"/>
          </a:p>
        </p:txBody>
      </p:sp>
      <p:sp>
        <p:nvSpPr>
          <p:cNvPr id="25604" name="Rectangle 8"/>
          <p:cNvSpPr>
            <a:spLocks noGrp="1" noChangeArrowheads="1"/>
          </p:cNvSpPr>
          <p:nvPr>
            <p:ph type="dt" sz="quarter" idx="1"/>
          </p:nvPr>
        </p:nvSpPr>
        <p:spPr>
          <a:noFill/>
        </p:spPr>
        <p:txBody>
          <a:bodyPr/>
          <a:lstStyle/>
          <a:p>
            <a:r>
              <a:rPr lang="en-US" smtClean="0"/>
              <a:t>Octubre de 2011</a:t>
            </a:r>
          </a:p>
        </p:txBody>
      </p:sp>
      <p:sp>
        <p:nvSpPr>
          <p:cNvPr id="25605" name="Rectangle 2"/>
          <p:cNvSpPr>
            <a:spLocks noGrp="1" noRot="1" noChangeAspect="1" noChangeArrowheads="1" noTextEdit="1"/>
          </p:cNvSpPr>
          <p:nvPr>
            <p:ph type="sldImg"/>
          </p:nvPr>
        </p:nvSpPr>
        <p:spPr>
          <a:ln/>
        </p:spPr>
      </p:sp>
      <p:sp>
        <p:nvSpPr>
          <p:cNvPr id="25606" name="Rectangle 3"/>
          <p:cNvSpPr>
            <a:spLocks noGrp="1" noChangeArrowheads="1"/>
          </p:cNvSpPr>
          <p:nvPr>
            <p:ph type="body" idx="1"/>
          </p:nvPr>
        </p:nvSpPr>
        <p:spPr>
          <a:xfrm>
            <a:off x="838200" y="4346575"/>
            <a:ext cx="5715000" cy="4318000"/>
          </a:xfrm>
          <a:noFill/>
          <a:ln/>
        </p:spPr>
        <p:txBody>
          <a:bodyPr/>
          <a:lstStyle/>
          <a:p>
            <a:pPr>
              <a:tabLst>
                <a:tab pos="342900" algn="l"/>
              </a:tabLst>
            </a:pPr>
            <a:r>
              <a:rPr lang="en-US" sz="1000" b="1" smtClean="0">
                <a:solidFill>
                  <a:srgbClr val="000000"/>
                </a:solidFill>
                <a:cs typeface="Arial" pitchFamily="34" charset="0"/>
                <a:sym typeface="Times New Roman" pitchFamily="18" charset="0"/>
              </a:rPr>
              <a:t>Qué hacer</a:t>
            </a:r>
          </a:p>
          <a:p>
            <a:pPr>
              <a:tabLst>
                <a:tab pos="342900" algn="l"/>
              </a:tabLst>
            </a:pPr>
            <a:r>
              <a:rPr lang="en-US" sz="1000" smtClean="0">
                <a:solidFill>
                  <a:srgbClr val="000000"/>
                </a:solidFill>
                <a:cs typeface="Arial" pitchFamily="34" charset="0"/>
                <a:sym typeface="Times New Roman" pitchFamily="18" charset="0"/>
              </a:rPr>
              <a:t>Para mantener el polvo dentro y las personas fuera de su área de trabajo, tendrá que </a:t>
            </a:r>
            <a:r>
              <a:rPr lang="es-ES_tradnl" sz="1000" smtClean="0">
                <a:solidFill>
                  <a:srgbClr val="000000"/>
                </a:solidFill>
                <a:cs typeface="Arial" pitchFamily="34" charset="0"/>
                <a:sym typeface="Times New Roman" pitchFamily="18" charset="0"/>
              </a:rPr>
              <a:t>realizar </a:t>
            </a:r>
            <a:r>
              <a:rPr lang="en-US" sz="1000" smtClean="0">
                <a:solidFill>
                  <a:srgbClr val="000000"/>
                </a:solidFill>
                <a:cs typeface="Arial" pitchFamily="34" charset="0"/>
                <a:sym typeface="Times New Roman" pitchFamily="18" charset="0"/>
              </a:rPr>
              <a:t> pasos </a:t>
            </a:r>
            <a:r>
              <a:rPr lang="es-ES_tradnl" sz="1000" smtClean="0">
                <a:solidFill>
                  <a:srgbClr val="000000"/>
                </a:solidFill>
                <a:cs typeface="Arial" pitchFamily="34" charset="0"/>
                <a:sym typeface="Times New Roman" pitchFamily="18" charset="0"/>
              </a:rPr>
              <a:t>ligeramente </a:t>
            </a:r>
            <a:r>
              <a:rPr lang="en-US" sz="1000" smtClean="0">
                <a:solidFill>
                  <a:srgbClr val="000000"/>
                </a:solidFill>
                <a:cs typeface="Arial" pitchFamily="34" charset="0"/>
                <a:sym typeface="Times New Roman" pitchFamily="18" charset="0"/>
              </a:rPr>
              <a:t>diferentes para los trabajos de interior</a:t>
            </a:r>
            <a:r>
              <a:rPr lang="es-ES_tradnl" sz="1000" smtClean="0">
                <a:solidFill>
                  <a:srgbClr val="000000"/>
                </a:solidFill>
                <a:cs typeface="Arial" pitchFamily="34" charset="0"/>
                <a:sym typeface="Times New Roman" pitchFamily="18" charset="0"/>
              </a:rPr>
              <a:t>es</a:t>
            </a:r>
            <a:r>
              <a:rPr lang="en-US" sz="1000" smtClean="0">
                <a:solidFill>
                  <a:srgbClr val="000000"/>
                </a:solidFill>
                <a:cs typeface="Arial" pitchFamily="34" charset="0"/>
                <a:sym typeface="Times New Roman" pitchFamily="18" charset="0"/>
              </a:rPr>
              <a:t> </a:t>
            </a:r>
            <a:r>
              <a:rPr lang="es-ES_tradnl" sz="1000" smtClean="0">
                <a:solidFill>
                  <a:srgbClr val="000000"/>
                </a:solidFill>
                <a:cs typeface="Arial" pitchFamily="34" charset="0"/>
                <a:sym typeface="Times New Roman" pitchFamily="18" charset="0"/>
              </a:rPr>
              <a:t>que </a:t>
            </a:r>
            <a:r>
              <a:rPr lang="en-US" sz="1000" smtClean="0">
                <a:solidFill>
                  <a:srgbClr val="000000"/>
                </a:solidFill>
                <a:cs typeface="Arial" pitchFamily="34" charset="0"/>
                <a:sym typeface="Times New Roman" pitchFamily="18" charset="0"/>
              </a:rPr>
              <a:t>para los trabajos de exterior</a:t>
            </a:r>
            <a:r>
              <a:rPr lang="es-ES_tradnl" sz="1000" smtClean="0">
                <a:solidFill>
                  <a:srgbClr val="000000"/>
                </a:solidFill>
                <a:cs typeface="Arial" pitchFamily="34" charset="0"/>
                <a:sym typeface="Times New Roman" pitchFamily="18" charset="0"/>
              </a:rPr>
              <a:t>es</a:t>
            </a:r>
            <a:r>
              <a:rPr lang="en-US" sz="1000" smtClean="0">
                <a:solidFill>
                  <a:srgbClr val="000000"/>
                </a:solidFill>
                <a:cs typeface="Arial" pitchFamily="34" charset="0"/>
                <a:sym typeface="Times New Roman" pitchFamily="18" charset="0"/>
              </a:rPr>
              <a:t>. </a:t>
            </a:r>
          </a:p>
          <a:p>
            <a:pPr>
              <a:tabLst>
                <a:tab pos="342900" algn="l"/>
              </a:tabLst>
            </a:pPr>
            <a:r>
              <a:rPr lang="en-US" sz="1000" b="1" smtClean="0">
                <a:solidFill>
                  <a:srgbClr val="000000"/>
                </a:solidFill>
                <a:cs typeface="Arial" pitchFamily="34" charset="0"/>
                <a:sym typeface="Times New Roman" pitchFamily="18" charset="0"/>
              </a:rPr>
              <a:t>Para trabajos de interior</a:t>
            </a:r>
            <a:r>
              <a:rPr lang="es-ES_tradnl" sz="1000" b="1" smtClean="0">
                <a:solidFill>
                  <a:srgbClr val="000000"/>
                </a:solidFill>
                <a:cs typeface="Arial" pitchFamily="34" charset="0"/>
                <a:sym typeface="Times New Roman" pitchFamily="18" charset="0"/>
              </a:rPr>
              <a:t>es</a:t>
            </a:r>
            <a:endParaRPr lang="en-US" sz="1000" b="1" smtClean="0">
              <a:solidFill>
                <a:srgbClr val="000000"/>
              </a:solidFill>
              <a:cs typeface="Arial" pitchFamily="34" charset="0"/>
              <a:sym typeface="Times New Roman" pitchFamily="18" charset="0"/>
            </a:endParaRPr>
          </a:p>
          <a:p>
            <a:pPr marL="342900" lvl="1" indent="-228600">
              <a:tabLst>
                <a:tab pos="342900" algn="l"/>
              </a:tabLst>
            </a:pPr>
            <a:r>
              <a:rPr lang="en-US" sz="1000" smtClean="0">
                <a:solidFill>
                  <a:srgbClr val="000000"/>
                </a:solidFill>
                <a:cs typeface="Arial" pitchFamily="34" charset="0"/>
                <a:sym typeface="Times New Roman" pitchFamily="18" charset="0"/>
              </a:rPr>
              <a:t>Ubique letreros, cinta</a:t>
            </a:r>
            <a:r>
              <a:rPr lang="es-ES_tradnl" sz="1000" smtClean="0">
                <a:solidFill>
                  <a:srgbClr val="000000"/>
                </a:solidFill>
                <a:cs typeface="Arial" pitchFamily="34" charset="0"/>
                <a:sym typeface="Times New Roman" pitchFamily="18" charset="0"/>
              </a:rPr>
              <a:t>s</a:t>
            </a:r>
            <a:r>
              <a:rPr lang="en-US" sz="1000" smtClean="0">
                <a:solidFill>
                  <a:srgbClr val="000000"/>
                </a:solidFill>
                <a:cs typeface="Arial" pitchFamily="34" charset="0"/>
                <a:sym typeface="Times New Roman" pitchFamily="18" charset="0"/>
              </a:rPr>
              <a:t> de barrera o conos para mantener fuera del área de trabajo a quienes no sean trabajadores (particularmente niños). Mantenga las mascotas fuera del área de trabajo p</a:t>
            </a:r>
            <a:r>
              <a:rPr lang="es-ES_tradnl" sz="1000" smtClean="0">
                <a:solidFill>
                  <a:srgbClr val="000000"/>
                </a:solidFill>
                <a:cs typeface="Arial" pitchFamily="34" charset="0"/>
                <a:sym typeface="Times New Roman" pitchFamily="18" charset="0"/>
              </a:rPr>
              <a:t>a</a:t>
            </a:r>
            <a:r>
              <a:rPr lang="en-US" sz="1000" smtClean="0">
                <a:solidFill>
                  <a:srgbClr val="000000"/>
                </a:solidFill>
                <a:cs typeface="Arial" pitchFamily="34" charset="0"/>
                <a:sym typeface="Times New Roman" pitchFamily="18" charset="0"/>
              </a:rPr>
              <a:t>r</a:t>
            </a:r>
            <a:r>
              <a:rPr lang="es-ES_tradnl" sz="1000" smtClean="0">
                <a:solidFill>
                  <a:srgbClr val="000000"/>
                </a:solidFill>
                <a:cs typeface="Arial" pitchFamily="34" charset="0"/>
                <a:sym typeface="Times New Roman" pitchFamily="18" charset="0"/>
              </a:rPr>
              <a:t>a</a:t>
            </a:r>
            <a:r>
              <a:rPr lang="en-US" sz="1000" smtClean="0">
                <a:solidFill>
                  <a:srgbClr val="000000"/>
                </a:solidFill>
                <a:cs typeface="Arial" pitchFamily="34" charset="0"/>
                <a:sym typeface="Times New Roman" pitchFamily="18" charset="0"/>
              </a:rPr>
              <a:t> su seguridad y </a:t>
            </a:r>
            <a:r>
              <a:rPr lang="es-ES_tradnl" sz="1000" smtClean="0">
                <a:solidFill>
                  <a:srgbClr val="000000"/>
                </a:solidFill>
                <a:cs typeface="Arial" pitchFamily="34" charset="0"/>
                <a:sym typeface="Times New Roman" pitchFamily="18" charset="0"/>
              </a:rPr>
              <a:t>para </a:t>
            </a:r>
            <a:r>
              <a:rPr lang="en-US" sz="1000" smtClean="0">
                <a:solidFill>
                  <a:srgbClr val="000000"/>
                </a:solidFill>
                <a:cs typeface="Arial" pitchFamily="34" charset="0"/>
                <a:sym typeface="Times New Roman" pitchFamily="18" charset="0"/>
              </a:rPr>
              <a:t>evitar que </a:t>
            </a:r>
            <a:r>
              <a:rPr lang="es-ES_tradnl" sz="1000" smtClean="0">
                <a:solidFill>
                  <a:srgbClr val="000000"/>
                </a:solidFill>
                <a:cs typeface="Arial" pitchFamily="34" charset="0"/>
                <a:sym typeface="Times New Roman" pitchFamily="18" charset="0"/>
              </a:rPr>
              <a:t>introduzcan </a:t>
            </a:r>
            <a:r>
              <a:rPr lang="en-US" sz="1000" smtClean="0">
                <a:solidFill>
                  <a:srgbClr val="000000"/>
                </a:solidFill>
                <a:cs typeface="Arial" pitchFamily="34" charset="0"/>
                <a:sym typeface="Times New Roman" pitchFamily="18" charset="0"/>
              </a:rPr>
              <a:t>polvo y escombros </a:t>
            </a:r>
            <a:r>
              <a:rPr lang="es-ES_tradnl" sz="1000" smtClean="0">
                <a:solidFill>
                  <a:srgbClr val="000000"/>
                </a:solidFill>
                <a:cs typeface="Arial" pitchFamily="34" charset="0"/>
                <a:sym typeface="Times New Roman" pitchFamily="18" charset="0"/>
              </a:rPr>
              <a:t>con las patas </a:t>
            </a:r>
            <a:r>
              <a:rPr lang="en-US" sz="1000" smtClean="0">
                <a:solidFill>
                  <a:srgbClr val="000000"/>
                </a:solidFill>
                <a:cs typeface="Arial" pitchFamily="34" charset="0"/>
                <a:sym typeface="Times New Roman" pitchFamily="18" charset="0"/>
              </a:rPr>
              <a:t>en el interior de la vivienda.</a:t>
            </a:r>
          </a:p>
          <a:p>
            <a:pPr marL="342900" lvl="1" indent="-228600">
              <a:tabLst>
                <a:tab pos="342900" algn="l"/>
              </a:tabLst>
            </a:pPr>
            <a:r>
              <a:rPr lang="en-US" sz="1000" smtClean="0">
                <a:solidFill>
                  <a:srgbClr val="000000"/>
                </a:solidFill>
                <a:cs typeface="Arial" pitchFamily="34" charset="0"/>
                <a:sym typeface="Times New Roman" pitchFamily="18" charset="0"/>
              </a:rPr>
              <a:t>Saque los muebles y otras pertenencias del área de trabajo. En caso de que algún elemento sea demasiado grande o pesado como para moverlo, cúbralo con láminas de plástico de alta resistencia y asegúrelas en su lugar con cinta.</a:t>
            </a:r>
          </a:p>
          <a:p>
            <a:pPr marL="342900" lvl="1" indent="-228600">
              <a:tabLst>
                <a:tab pos="342900" algn="l"/>
              </a:tabLst>
            </a:pPr>
            <a:r>
              <a:rPr lang="en-US" sz="1000" smtClean="0">
                <a:solidFill>
                  <a:srgbClr val="000000"/>
                </a:solidFill>
                <a:cs typeface="Arial" pitchFamily="34" charset="0"/>
                <a:sym typeface="Times New Roman" pitchFamily="18" charset="0"/>
              </a:rPr>
              <a:t>Utilice láminas de plástico de alta resistencia para cubrir pisos en el área de trabajo hasta un mínimo de 6 pies (1.83 m) a partir del área de alteración de la pintura. Cierre y selle las puertas y cierre las ventanas. </a:t>
            </a:r>
          </a:p>
          <a:p>
            <a:pPr marL="342900" lvl="1" indent="-228600">
              <a:tabLst>
                <a:tab pos="342900" algn="l"/>
              </a:tabLst>
            </a:pPr>
            <a:r>
              <a:rPr lang="en-US" sz="1000" smtClean="0">
                <a:solidFill>
                  <a:srgbClr val="000000"/>
                </a:solidFill>
                <a:cs typeface="Arial" pitchFamily="34" charset="0"/>
                <a:sym typeface="Times New Roman" pitchFamily="18" charset="0"/>
              </a:rPr>
              <a:t>Cierre y cubra los respiraderos del área de trabajo. Esto impedirá que el polvo entre en el sistema y se mueva a través de la vivienda. </a:t>
            </a:r>
          </a:p>
          <a:p>
            <a:pPr>
              <a:tabLst>
                <a:tab pos="342900" algn="l"/>
              </a:tabLst>
            </a:pPr>
            <a:r>
              <a:rPr lang="en-US" sz="1000" b="1" smtClean="0">
                <a:solidFill>
                  <a:srgbClr val="000000"/>
                </a:solidFill>
                <a:cs typeface="Arial" pitchFamily="34" charset="0"/>
                <a:sym typeface="Times New Roman" pitchFamily="18" charset="0"/>
              </a:rPr>
              <a:t>Para trabajos de exterior</a:t>
            </a:r>
            <a:r>
              <a:rPr lang="es-ES_tradnl" sz="1000" b="1" smtClean="0">
                <a:solidFill>
                  <a:srgbClr val="000000"/>
                </a:solidFill>
                <a:cs typeface="Arial" pitchFamily="34" charset="0"/>
                <a:sym typeface="Times New Roman" pitchFamily="18" charset="0"/>
              </a:rPr>
              <a:t>es</a:t>
            </a:r>
            <a:endParaRPr lang="en-US" sz="1000" b="1" smtClean="0">
              <a:solidFill>
                <a:srgbClr val="000000"/>
              </a:solidFill>
              <a:cs typeface="Arial" pitchFamily="34" charset="0"/>
              <a:sym typeface="Times New Roman" pitchFamily="18" charset="0"/>
            </a:endParaRPr>
          </a:p>
          <a:p>
            <a:pPr marL="342900" lvl="1" indent="-228600">
              <a:tabLst>
                <a:tab pos="342900" algn="l"/>
              </a:tabLst>
            </a:pPr>
            <a:r>
              <a:rPr lang="en-US" sz="1000" smtClean="0">
                <a:solidFill>
                  <a:srgbClr val="000000"/>
                </a:solidFill>
                <a:cs typeface="Arial" pitchFamily="34" charset="0"/>
                <a:sym typeface="Times New Roman" pitchFamily="18" charset="0"/>
              </a:rPr>
              <a:t>Mantenga fuera del área de trabajo a quienes no son trabajadores, con letreros, cinta o conos. Solicite a los dueños sacar sus mascotas del área de trabajo.</a:t>
            </a:r>
          </a:p>
          <a:p>
            <a:pPr marL="342900" lvl="1" indent="-228600">
              <a:tabLst>
                <a:tab pos="342900" algn="l"/>
              </a:tabLst>
            </a:pPr>
            <a:r>
              <a:rPr lang="en-US" sz="1000" smtClean="0">
                <a:solidFill>
                  <a:srgbClr val="000000"/>
                </a:solidFill>
                <a:cs typeface="Arial" pitchFamily="34" charset="0"/>
                <a:sym typeface="Times New Roman" pitchFamily="18" charset="0"/>
              </a:rPr>
              <a:t>Cubra el suelo y las plantas con láminas de plástico de alta resistencia para atrapar escombros. </a:t>
            </a:r>
            <a:r>
              <a:rPr lang="es-ES" sz="1000" smtClean="0"/>
              <a:t>La cubierta debe extenderse al menos 10 pies más allá del edificio, a menos que la línea de la propiedad impida contar con dicha cubierta de suelo de diez pies, en cuyo caso se debe levantar un muro de contención vertical. </a:t>
            </a:r>
            <a:r>
              <a:rPr lang="en-US" sz="1000" smtClean="0">
                <a:solidFill>
                  <a:srgbClr val="000000"/>
                </a:solidFill>
                <a:cs typeface="Arial" pitchFamily="34" charset="0"/>
                <a:sym typeface="Times New Roman" pitchFamily="18" charset="0"/>
              </a:rPr>
              <a:t>Asegure la cubierta al exterior.</a:t>
            </a:r>
          </a:p>
          <a:p>
            <a:pPr marL="342900" lvl="1" indent="-228600">
              <a:tabLst>
                <a:tab pos="342900" algn="l"/>
              </a:tabLst>
            </a:pPr>
            <a:r>
              <a:rPr lang="en-US" sz="1000" smtClean="0">
                <a:solidFill>
                  <a:srgbClr val="000000"/>
                </a:solidFill>
                <a:cs typeface="Arial" pitchFamily="34" charset="0"/>
                <a:sym typeface="Times New Roman" pitchFamily="18" charset="0"/>
              </a:rPr>
              <a:t>Cierre las ventanas y puertas en un radio de 20 pies alrededor del área de trabajo para evitar que entre polvo y escombros en las viviendas.</a:t>
            </a:r>
          </a:p>
          <a:p>
            <a:pPr marL="342900" lvl="1" indent="-228600">
              <a:tabLst>
                <a:tab pos="342900" algn="l"/>
              </a:tabLst>
            </a:pPr>
            <a:r>
              <a:rPr lang="en-US" sz="1000" smtClean="0">
                <a:solidFill>
                  <a:srgbClr val="000000"/>
                </a:solidFill>
                <a:cs typeface="Arial" pitchFamily="34" charset="0"/>
                <a:sym typeface="Times New Roman" pitchFamily="18" charset="0"/>
              </a:rPr>
              <a:t>Si es posible, traslade o cubra las áreas y los equipos de juegos infantiles en un radio de 20 pies alrededor del área de trabajo.</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en labores de renovación, reparación y pintura</a:t>
            </a:r>
          </a:p>
        </p:txBody>
      </p:sp>
      <p:sp>
        <p:nvSpPr>
          <p:cNvPr id="26627" name="Rectangle 7"/>
          <p:cNvSpPr>
            <a:spLocks noGrp="1" noChangeArrowheads="1"/>
          </p:cNvSpPr>
          <p:nvPr>
            <p:ph type="sldNum" sz="quarter" idx="5"/>
          </p:nvPr>
        </p:nvSpPr>
        <p:spPr>
          <a:noFill/>
        </p:spPr>
        <p:txBody>
          <a:bodyPr/>
          <a:lstStyle/>
          <a:p>
            <a:r>
              <a:rPr lang="en-US" smtClean="0"/>
              <a:t>8-</a:t>
            </a:r>
            <a:fld id="{A70906F2-65FD-48B4-BF66-27A0A4A08BD7}" type="slidenum">
              <a:rPr lang="en-US" smtClean="0"/>
              <a:pPr/>
              <a:t>9</a:t>
            </a:fld>
            <a:endParaRPr lang="en-US" smtClean="0"/>
          </a:p>
        </p:txBody>
      </p:sp>
      <p:sp>
        <p:nvSpPr>
          <p:cNvPr id="26628" name="Rectangle 8"/>
          <p:cNvSpPr>
            <a:spLocks noGrp="1" noChangeArrowheads="1"/>
          </p:cNvSpPr>
          <p:nvPr>
            <p:ph type="dt" sz="quarter" idx="1"/>
          </p:nvPr>
        </p:nvSpPr>
        <p:spPr>
          <a:noFill/>
        </p:spPr>
        <p:txBody>
          <a:bodyPr/>
          <a:lstStyle/>
          <a:p>
            <a:r>
              <a:rPr lang="en-US" smtClean="0"/>
              <a:t>Octubre de 2011</a:t>
            </a:r>
          </a:p>
        </p:txBody>
      </p:sp>
      <p:sp>
        <p:nvSpPr>
          <p:cNvPr id="26629" name="Rectangle 2"/>
          <p:cNvSpPr>
            <a:spLocks noGrp="1" noRot="1" noChangeAspect="1" noChangeArrowheads="1" noTextEdit="1"/>
          </p:cNvSpPr>
          <p:nvPr>
            <p:ph type="sldImg"/>
          </p:nvPr>
        </p:nvSpPr>
        <p:spPr>
          <a:xfrm>
            <a:off x="1295400" y="685800"/>
            <a:ext cx="4800600" cy="3600450"/>
          </a:xfrm>
          <a:ln/>
        </p:spPr>
      </p:sp>
      <p:sp>
        <p:nvSpPr>
          <p:cNvPr id="26630" name="Rectangle 3"/>
          <p:cNvSpPr>
            <a:spLocks noGrp="1" noChangeArrowheads="1"/>
          </p:cNvSpPr>
          <p:nvPr>
            <p:ph type="body" idx="1"/>
          </p:nvPr>
        </p:nvSpPr>
        <p:spPr>
          <a:xfrm>
            <a:off x="838200" y="4318000"/>
            <a:ext cx="5867400" cy="4495800"/>
          </a:xfrm>
          <a:noFill/>
          <a:ln/>
        </p:spPr>
        <p:txBody>
          <a:bodyPr/>
          <a:lstStyle/>
          <a:p>
            <a:pPr>
              <a:tabLst/>
            </a:pPr>
            <a:r>
              <a:rPr lang="en-US" sz="1000" b="1" dirty="0" err="1" smtClean="0">
                <a:solidFill>
                  <a:srgbClr val="000000"/>
                </a:solidFill>
                <a:cs typeface="Times New Roman" pitchFamily="18" charset="0"/>
                <a:sym typeface="Times New Roman" pitchFamily="18" charset="0"/>
              </a:rPr>
              <a:t>Utilice</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prendas</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protectoras</a:t>
            </a:r>
            <a:r>
              <a:rPr lang="en-US" sz="1000" b="1" dirty="0" smtClean="0">
                <a:solidFill>
                  <a:srgbClr val="000000"/>
                </a:solidFill>
                <a:cs typeface="Times New Roman" pitchFamily="18" charset="0"/>
                <a:sym typeface="Times New Roman" pitchFamily="18" charset="0"/>
              </a:rPr>
              <a:t> y </a:t>
            </a:r>
            <a:r>
              <a:rPr lang="en-US" sz="1000" b="1" dirty="0" err="1" smtClean="0">
                <a:solidFill>
                  <a:srgbClr val="000000"/>
                </a:solidFill>
                <a:cs typeface="Times New Roman" pitchFamily="18" charset="0"/>
                <a:sym typeface="Times New Roman" pitchFamily="18" charset="0"/>
              </a:rPr>
              <a:t>considere</a:t>
            </a:r>
            <a:r>
              <a:rPr lang="en-US" sz="1000" b="1" dirty="0" smtClean="0">
                <a:solidFill>
                  <a:srgbClr val="000000"/>
                </a:solidFill>
                <a:cs typeface="Times New Roman" pitchFamily="18" charset="0"/>
                <a:sym typeface="Times New Roman" pitchFamily="18" charset="0"/>
              </a:rPr>
              <a:t> </a:t>
            </a:r>
            <a:r>
              <a:rPr lang="es-ES_tradnl" sz="1000" b="1" dirty="0" smtClean="0">
                <a:solidFill>
                  <a:srgbClr val="000000"/>
                </a:solidFill>
                <a:cs typeface="Times New Roman" pitchFamily="18" charset="0"/>
                <a:sym typeface="Times New Roman" pitchFamily="18" charset="0"/>
              </a:rPr>
              <a:t>el uso de </a:t>
            </a:r>
            <a:r>
              <a:rPr lang="en-US" sz="1000" b="1" dirty="0" err="1" smtClean="0">
                <a:solidFill>
                  <a:srgbClr val="000000"/>
                </a:solidFill>
                <a:cs typeface="Times New Roman" pitchFamily="18" charset="0"/>
                <a:sym typeface="Times New Roman" pitchFamily="18" charset="0"/>
              </a:rPr>
              <a:t>guantes</a:t>
            </a:r>
            <a:r>
              <a:rPr lang="en-US" sz="1000" b="1" dirty="0" smtClean="0">
                <a:solidFill>
                  <a:srgbClr val="000000"/>
                </a:solidFill>
                <a:cs typeface="Times New Roman" pitchFamily="18" charset="0"/>
                <a:sym typeface="Times New Roman" pitchFamily="18" charset="0"/>
              </a:rPr>
              <a:t>.</a:t>
            </a:r>
            <a:r>
              <a:rPr lang="en-US" sz="1000" dirty="0" smtClean="0">
                <a:solidFill>
                  <a:srgbClr val="000000"/>
                </a:solidFill>
                <a:cs typeface="Times New Roman" pitchFamily="18" charset="0"/>
                <a:sym typeface="Times New Roman" pitchFamily="18" charset="0"/>
              </a:rPr>
              <a:t> </a:t>
            </a:r>
          </a:p>
          <a:p>
            <a:pPr marL="228600" lvl="1" indent="-114300">
              <a:tabLst/>
            </a:pPr>
            <a:r>
              <a:rPr lang="en-US" sz="1000" dirty="0" smtClean="0">
                <a:solidFill>
                  <a:srgbClr val="000000"/>
                </a:solidFill>
                <a:cs typeface="Arial" pitchFamily="34" charset="0"/>
                <a:sym typeface="Times New Roman" pitchFamily="18" charset="0"/>
              </a:rPr>
              <a:t>Las </a:t>
            </a:r>
            <a:r>
              <a:rPr lang="en-US" sz="1000" dirty="0" err="1" smtClean="0">
                <a:solidFill>
                  <a:srgbClr val="000000"/>
                </a:solidFill>
                <a:cs typeface="Arial" pitchFamily="34" charset="0"/>
                <a:sym typeface="Times New Roman" pitchFamily="18" charset="0"/>
              </a:rPr>
              <a:t>prendas</a:t>
            </a:r>
            <a:r>
              <a:rPr lang="en-US" sz="1000" dirty="0" smtClean="0">
                <a:solidFill>
                  <a:srgbClr val="000000"/>
                </a:solidFill>
                <a:cs typeface="Arial" pitchFamily="34" charset="0"/>
                <a:sym typeface="Times New Roman" pitchFamily="18" charset="0"/>
              </a:rPr>
              <a:t> </a:t>
            </a:r>
            <a:r>
              <a:rPr lang="en-US" sz="1000" dirty="0" err="1" smtClean="0">
                <a:solidFill>
                  <a:srgbClr val="000000"/>
                </a:solidFill>
                <a:cs typeface="Arial" pitchFamily="34" charset="0"/>
                <a:sym typeface="Times New Roman" pitchFamily="18" charset="0"/>
              </a:rPr>
              <a:t>protectoras</a:t>
            </a:r>
            <a:r>
              <a:rPr lang="en-US" sz="1000" dirty="0" smtClean="0">
                <a:solidFill>
                  <a:srgbClr val="000000"/>
                </a:solidFill>
                <a:cs typeface="Arial" pitchFamily="34" charset="0"/>
                <a:sym typeface="Times New Roman" pitchFamily="18" charset="0"/>
              </a:rPr>
              <a:t> y los </a:t>
            </a:r>
            <a:r>
              <a:rPr lang="en-US" sz="1000" dirty="0" err="1" smtClean="0">
                <a:solidFill>
                  <a:srgbClr val="000000"/>
                </a:solidFill>
                <a:cs typeface="Arial" pitchFamily="34" charset="0"/>
                <a:sym typeface="Times New Roman" pitchFamily="18" charset="0"/>
              </a:rPr>
              <a:t>cubrezapatos</a:t>
            </a:r>
            <a:r>
              <a:rPr lang="en-US" sz="1000" dirty="0" smtClean="0">
                <a:solidFill>
                  <a:srgbClr val="000000"/>
                </a:solidFill>
                <a:cs typeface="Arial" pitchFamily="34" charset="0"/>
                <a:sym typeface="Times New Roman" pitchFamily="18" charset="0"/>
              </a:rPr>
              <a:t> son </a:t>
            </a:r>
            <a:r>
              <a:rPr lang="en-US" sz="1000" dirty="0" err="1" smtClean="0">
                <a:solidFill>
                  <a:srgbClr val="000000"/>
                </a:solidFill>
                <a:cs typeface="Arial" pitchFamily="34" charset="0"/>
                <a:sym typeface="Times New Roman" pitchFamily="18" charset="0"/>
              </a:rPr>
              <a:t>muy</a:t>
            </a:r>
            <a:r>
              <a:rPr lang="en-US" sz="1000" dirty="0" smtClean="0">
                <a:solidFill>
                  <a:srgbClr val="000000"/>
                </a:solidFill>
                <a:cs typeface="Arial" pitchFamily="34" charset="0"/>
                <a:sym typeface="Times New Roman" pitchFamily="18" charset="0"/>
              </a:rPr>
              <a:t> </a:t>
            </a:r>
            <a:r>
              <a:rPr lang="en-US" sz="1000" dirty="0" err="1" smtClean="0">
                <a:solidFill>
                  <a:srgbClr val="000000"/>
                </a:solidFill>
                <a:cs typeface="Arial" pitchFamily="34" charset="0"/>
                <a:sym typeface="Times New Roman" pitchFamily="18" charset="0"/>
              </a:rPr>
              <a:t>importantes</a:t>
            </a:r>
            <a:r>
              <a:rPr lang="en-US" sz="1000" dirty="0" smtClean="0">
                <a:solidFill>
                  <a:srgbClr val="000000"/>
                </a:solidFill>
                <a:cs typeface="Arial" pitchFamily="34" charset="0"/>
                <a:sym typeface="Times New Roman" pitchFamily="18" charset="0"/>
              </a:rPr>
              <a:t> </a:t>
            </a:r>
            <a:r>
              <a:rPr lang="en-US" sz="1000" dirty="0" err="1" smtClean="0">
                <a:solidFill>
                  <a:srgbClr val="000000"/>
                </a:solidFill>
                <a:cs typeface="Arial" pitchFamily="34" charset="0"/>
                <a:sym typeface="Times New Roman" pitchFamily="18" charset="0"/>
              </a:rPr>
              <a:t>para</a:t>
            </a:r>
            <a:r>
              <a:rPr lang="en-US" sz="1000" dirty="0" smtClean="0">
                <a:solidFill>
                  <a:srgbClr val="000000"/>
                </a:solidFill>
                <a:cs typeface="Arial" pitchFamily="34" charset="0"/>
                <a:sym typeface="Times New Roman" pitchFamily="18" charset="0"/>
              </a:rPr>
              <a:t> </a:t>
            </a:r>
            <a:r>
              <a:rPr lang="en-US" sz="1000" dirty="0" err="1" smtClean="0">
                <a:solidFill>
                  <a:srgbClr val="000000"/>
                </a:solidFill>
                <a:cs typeface="Arial" pitchFamily="34" charset="0"/>
                <a:sym typeface="Times New Roman" pitchFamily="18" charset="0"/>
              </a:rPr>
              <a:t>prevenir</a:t>
            </a:r>
            <a:r>
              <a:rPr lang="en-US" sz="1000" dirty="0" smtClean="0">
                <a:solidFill>
                  <a:srgbClr val="000000"/>
                </a:solidFill>
                <a:cs typeface="Arial" pitchFamily="34" charset="0"/>
                <a:sym typeface="Times New Roman" pitchFamily="18" charset="0"/>
              </a:rPr>
              <a:t> el </a:t>
            </a:r>
            <a:r>
              <a:rPr lang="en-US" sz="1000" dirty="0" err="1" smtClean="0">
                <a:solidFill>
                  <a:srgbClr val="000000"/>
                </a:solidFill>
                <a:cs typeface="Arial" pitchFamily="34" charset="0"/>
                <a:sym typeface="Times New Roman" pitchFamily="18" charset="0"/>
              </a:rPr>
              <a:t>traslado</a:t>
            </a:r>
            <a:r>
              <a:rPr lang="en-US" sz="1000" dirty="0" smtClean="0">
                <a:solidFill>
                  <a:srgbClr val="000000"/>
                </a:solidFill>
                <a:cs typeface="Arial" pitchFamily="34" charset="0"/>
                <a:sym typeface="Times New Roman" pitchFamily="18" charset="0"/>
              </a:rPr>
              <a:t> de </a:t>
            </a:r>
            <a:r>
              <a:rPr lang="en-US" sz="1000" dirty="0" err="1" smtClean="0">
                <a:solidFill>
                  <a:srgbClr val="000000"/>
                </a:solidFill>
                <a:cs typeface="Arial" pitchFamily="34" charset="0"/>
                <a:sym typeface="Times New Roman" pitchFamily="18" charset="0"/>
              </a:rPr>
              <a:t>plomo</a:t>
            </a:r>
            <a:r>
              <a:rPr lang="en-US" sz="1000" dirty="0" smtClean="0">
                <a:solidFill>
                  <a:srgbClr val="000000"/>
                </a:solidFill>
                <a:cs typeface="Arial" pitchFamily="34" charset="0"/>
                <a:sym typeface="Times New Roman" pitchFamily="18" charset="0"/>
              </a:rPr>
              <a:t> </a:t>
            </a:r>
            <a:r>
              <a:rPr lang="en-US" sz="1000" dirty="0" err="1" smtClean="0">
                <a:solidFill>
                  <a:srgbClr val="000000"/>
                </a:solidFill>
                <a:cs typeface="Arial" pitchFamily="34" charset="0"/>
                <a:sym typeface="Times New Roman" pitchFamily="18" charset="0"/>
              </a:rPr>
              <a:t>fuera</a:t>
            </a:r>
            <a:r>
              <a:rPr lang="en-US" sz="1000" dirty="0" smtClean="0">
                <a:solidFill>
                  <a:srgbClr val="000000"/>
                </a:solidFill>
                <a:cs typeface="Arial" pitchFamily="34" charset="0"/>
                <a:sym typeface="Times New Roman" pitchFamily="18" charset="0"/>
              </a:rPr>
              <a:t> del </a:t>
            </a:r>
            <a:r>
              <a:rPr lang="en-US" sz="1000" dirty="0" err="1" smtClean="0">
                <a:solidFill>
                  <a:srgbClr val="000000"/>
                </a:solidFill>
                <a:cs typeface="Arial" pitchFamily="34" charset="0"/>
                <a:sym typeface="Times New Roman" pitchFamily="18" charset="0"/>
              </a:rPr>
              <a:t>área</a:t>
            </a:r>
            <a:r>
              <a:rPr lang="en-US" sz="1000" dirty="0" smtClean="0">
                <a:solidFill>
                  <a:srgbClr val="000000"/>
                </a:solidFill>
                <a:cs typeface="Arial" pitchFamily="34" charset="0"/>
                <a:sym typeface="Times New Roman" pitchFamily="18" charset="0"/>
              </a:rPr>
              <a:t> de </a:t>
            </a:r>
            <a:r>
              <a:rPr lang="en-US" sz="1000" dirty="0" err="1" smtClean="0">
                <a:solidFill>
                  <a:srgbClr val="000000"/>
                </a:solidFill>
                <a:cs typeface="Arial" pitchFamily="34" charset="0"/>
                <a:sym typeface="Times New Roman" pitchFamily="18" charset="0"/>
              </a:rPr>
              <a:t>trabajo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También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pueden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ayudar</a:t>
            </a:r>
            <a:r>
              <a:rPr lang="en-US" sz="1000" dirty="0" smtClean="0">
                <a:solidFill>
                  <a:srgbClr val="000000"/>
                </a:solidFill>
                <a:cs typeface="Times New Roman" pitchFamily="18" charset="0"/>
                <a:sym typeface="Times New Roman" pitchFamily="18" charset="0"/>
              </a:rPr>
              <a:t> a </a:t>
            </a:r>
            <a:r>
              <a:rPr lang="en-US" sz="1000" dirty="0" err="1" smtClean="0">
                <a:solidFill>
                  <a:srgbClr val="000000"/>
                </a:solidFill>
                <a:cs typeface="Times New Roman" pitchFamily="18" charset="0"/>
                <a:sym typeface="Times New Roman" pitchFamily="18" charset="0"/>
              </a:rPr>
              <a:t>impedir</a:t>
            </a:r>
            <a:r>
              <a:rPr lang="en-US" sz="1000" dirty="0" smtClean="0">
                <a:solidFill>
                  <a:srgbClr val="000000"/>
                </a:solidFill>
                <a:cs typeface="Times New Roman" pitchFamily="18" charset="0"/>
                <a:sym typeface="Times New Roman" pitchFamily="18" charset="0"/>
              </a:rPr>
              <a:t> la </a:t>
            </a:r>
            <a:r>
              <a:rPr lang="en-US" sz="1000" dirty="0" err="1" smtClean="0">
                <a:solidFill>
                  <a:srgbClr val="000000"/>
                </a:solidFill>
                <a:cs typeface="Times New Roman" pitchFamily="18" charset="0"/>
                <a:sym typeface="Times New Roman" pitchFamily="18" charset="0"/>
              </a:rPr>
              <a:t>contaminación</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áreas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que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ya</a:t>
            </a:r>
            <a:r>
              <a:rPr lang="en-US" sz="1000" dirty="0" smtClean="0">
                <a:solidFill>
                  <a:srgbClr val="000000"/>
                </a:solidFill>
                <a:cs typeface="Times New Roman" pitchFamily="18" charset="0"/>
                <a:sym typeface="Times New Roman" pitchFamily="18" charset="0"/>
              </a:rPr>
              <a:t> se </a:t>
            </a:r>
            <a:r>
              <a:rPr lang="en-US" sz="1000" dirty="0" err="1" smtClean="0">
                <a:solidFill>
                  <a:srgbClr val="000000"/>
                </a:solidFill>
                <a:cs typeface="Times New Roman" pitchFamily="18" charset="0"/>
                <a:sym typeface="Times New Roman" pitchFamily="18" charset="0"/>
              </a:rPr>
              <a:t>han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limpiado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durante</a:t>
            </a:r>
            <a:r>
              <a:rPr lang="en-US" sz="1000" dirty="0" smtClean="0">
                <a:solidFill>
                  <a:srgbClr val="000000"/>
                </a:solidFill>
                <a:cs typeface="Times New Roman" pitchFamily="18" charset="0"/>
                <a:sym typeface="Times New Roman" pitchFamily="18" charset="0"/>
              </a:rPr>
              <a:t> la </a:t>
            </a:r>
            <a:r>
              <a:rPr lang="en-US" sz="1000" dirty="0" err="1" smtClean="0">
                <a:solidFill>
                  <a:srgbClr val="000000"/>
                </a:solidFill>
                <a:cs typeface="Times New Roman" pitchFamily="18" charset="0"/>
                <a:sym typeface="Times New Roman" pitchFamily="18" charset="0"/>
              </a:rPr>
              <a:t>limpieza</a:t>
            </a:r>
            <a:r>
              <a:rPr lang="en-US" sz="1000" dirty="0" smtClean="0">
                <a:solidFill>
                  <a:srgbClr val="000000"/>
                </a:solidFill>
                <a:cs typeface="Times New Roman" pitchFamily="18" charset="0"/>
                <a:sym typeface="Times New Roman" pitchFamily="18" charset="0"/>
              </a:rPr>
              <a:t> final. </a:t>
            </a:r>
          </a:p>
          <a:p>
            <a:pPr marL="228600" lvl="1" indent="-114300">
              <a:tabLst/>
            </a:pPr>
            <a:r>
              <a:rPr lang="en-US" sz="1000" dirty="0" err="1" smtClean="0">
                <a:solidFill>
                  <a:srgbClr val="000000"/>
                </a:solidFill>
                <a:cs typeface="Times New Roman" pitchFamily="18" charset="0"/>
                <a:sym typeface="Times New Roman" pitchFamily="18" charset="0"/>
              </a:rPr>
              <a:t>Mantenga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limpia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su</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ropa</a:t>
            </a:r>
            <a:r>
              <a:rPr lang="en-US" sz="1000" dirty="0" smtClean="0">
                <a:solidFill>
                  <a:srgbClr val="000000"/>
                </a:solidFill>
                <a:cs typeface="Times New Roman" pitchFamily="18" charset="0"/>
                <a:sym typeface="Times New Roman" pitchFamily="18" charset="0"/>
              </a:rPr>
              <a:t>. Al final del </a:t>
            </a:r>
            <a:r>
              <a:rPr lang="en-US" sz="1000" dirty="0" err="1" smtClean="0">
                <a:solidFill>
                  <a:srgbClr val="000000"/>
                </a:solidFill>
                <a:cs typeface="Times New Roman" pitchFamily="18" charset="0"/>
                <a:sym typeface="Times New Roman" pitchFamily="18" charset="0"/>
              </a:rPr>
              <a:t>día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 aspire el </a:t>
            </a:r>
            <a:r>
              <a:rPr lang="en-US" sz="1000" dirty="0" err="1" smtClean="0">
                <a:solidFill>
                  <a:srgbClr val="000000"/>
                </a:solidFill>
                <a:cs typeface="Times New Roman" pitchFamily="18" charset="0"/>
                <a:sym typeface="Times New Roman" pitchFamily="18" charset="0"/>
              </a:rPr>
              <a:t>polvo</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las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prendas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polvorientas</a:t>
            </a:r>
            <a:r>
              <a:rPr lang="en-US" sz="1000" dirty="0" smtClean="0">
                <a:solidFill>
                  <a:srgbClr val="000000"/>
                </a:solidFill>
                <a:cs typeface="Times New Roman" pitchFamily="18" charset="0"/>
                <a:sym typeface="Times New Roman" pitchFamily="18" charset="0"/>
              </a:rPr>
              <a:t> o </a:t>
            </a:r>
            <a:r>
              <a:rPr lang="en-US" sz="1000" dirty="0" err="1" smtClean="0">
                <a:solidFill>
                  <a:srgbClr val="000000"/>
                </a:solidFill>
                <a:cs typeface="Times New Roman" pitchFamily="18" charset="0"/>
                <a:sym typeface="Times New Roman" pitchFamily="18" charset="0"/>
              </a:rPr>
              <a:t>cámbiese</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ropa</a:t>
            </a:r>
            <a:r>
              <a:rPr lang="en-US" sz="1000" dirty="0" smtClean="0">
                <a:solidFill>
                  <a:srgbClr val="000000"/>
                </a:solidFill>
                <a:cs typeface="Times New Roman" pitchFamily="18" charset="0"/>
                <a:sym typeface="Times New Roman" pitchFamily="18" charset="0"/>
              </a:rPr>
              <a:t>. No </a:t>
            </a:r>
            <a:r>
              <a:rPr lang="en-US" sz="1000" dirty="0" err="1" smtClean="0">
                <a:solidFill>
                  <a:srgbClr val="000000"/>
                </a:solidFill>
                <a:cs typeface="Times New Roman" pitchFamily="18" charset="0"/>
                <a:sym typeface="Times New Roman" pitchFamily="18" charset="0"/>
              </a:rPr>
              <a:t>utilice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aire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comprimido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para</a:t>
            </a:r>
            <a:r>
              <a:rPr lang="en-US" sz="1000" dirty="0" smtClean="0">
                <a:solidFill>
                  <a:srgbClr val="000000"/>
                </a:solidFill>
                <a:cs typeface="Times New Roman" pitchFamily="18" charset="0"/>
                <a:sym typeface="Times New Roman" pitchFamily="18" charset="0"/>
              </a:rPr>
              <a:t> “</a:t>
            </a:r>
            <a:r>
              <a:rPr lang="es-ES_tradnl" sz="1000" dirty="0" smtClean="0">
                <a:solidFill>
                  <a:srgbClr val="000000"/>
                </a:solidFill>
                <a:cs typeface="Times New Roman" pitchFamily="18" charset="0"/>
                <a:sym typeface="Times New Roman" pitchFamily="18" charset="0"/>
              </a:rPr>
              <a:t>desplazar</a:t>
            </a:r>
            <a:r>
              <a:rPr lang="en-US" sz="1000" dirty="0" smtClean="0">
                <a:solidFill>
                  <a:srgbClr val="000000"/>
                </a:solidFill>
                <a:cs typeface="Times New Roman" pitchFamily="18" charset="0"/>
                <a:sym typeface="Times New Roman" pitchFamily="18" charset="0"/>
              </a:rPr>
              <a:t>" el </a:t>
            </a:r>
            <a:r>
              <a:rPr lang="en-US" sz="1000" dirty="0" err="1" smtClean="0">
                <a:solidFill>
                  <a:srgbClr val="000000"/>
                </a:solidFill>
                <a:cs typeface="Times New Roman" pitchFamily="18" charset="0"/>
                <a:sym typeface="Times New Roman" pitchFamily="18" charset="0"/>
              </a:rPr>
              <a:t>polvo</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las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prendas</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vestir</a:t>
            </a:r>
            <a:r>
              <a:rPr lang="en-US" sz="1000" dirty="0" smtClean="0">
                <a:solidFill>
                  <a:srgbClr val="000000"/>
                </a:solidFill>
                <a:cs typeface="Times New Roman" pitchFamily="18" charset="0"/>
                <a:sym typeface="Times New Roman" pitchFamily="18" charset="0"/>
              </a:rPr>
              <a:t>. Lave </a:t>
            </a:r>
            <a:r>
              <a:rPr lang="en-US" sz="1000" dirty="0" err="1" smtClean="0">
                <a:solidFill>
                  <a:srgbClr val="000000"/>
                </a:solidFill>
                <a:cs typeface="Times New Roman" pitchFamily="18" charset="0"/>
                <a:sym typeface="Times New Roman" pitchFamily="18" charset="0"/>
              </a:rPr>
              <a:t>sus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prendas</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sucias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separadamente</a:t>
            </a:r>
            <a:r>
              <a:rPr lang="en-US" sz="1000" dirty="0" smtClean="0">
                <a:solidFill>
                  <a:srgbClr val="000000"/>
                </a:solidFill>
                <a:cs typeface="Times New Roman" pitchFamily="18" charset="0"/>
                <a:sym typeface="Times New Roman" pitchFamily="18" charset="0"/>
              </a:rPr>
              <a:t> de la </a:t>
            </a:r>
            <a:r>
              <a:rPr lang="en-US" sz="1000" dirty="0" err="1" smtClean="0">
                <a:solidFill>
                  <a:srgbClr val="000000"/>
                </a:solidFill>
                <a:cs typeface="Times New Roman" pitchFamily="18" charset="0"/>
                <a:sym typeface="Times New Roman" pitchFamily="18" charset="0"/>
              </a:rPr>
              <a:t>ropa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sucia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su</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hogar</a:t>
            </a:r>
            <a:r>
              <a:rPr lang="en-US" sz="1000" dirty="0" smtClean="0">
                <a:solidFill>
                  <a:srgbClr val="000000"/>
                </a:solidFill>
                <a:cs typeface="Times New Roman" pitchFamily="18" charset="0"/>
                <a:sym typeface="Times New Roman" pitchFamily="18" charset="0"/>
              </a:rPr>
              <a:t>.</a:t>
            </a:r>
          </a:p>
          <a:p>
            <a:pPr marL="228600" lvl="1" indent="-114300">
              <a:tabLst/>
            </a:pPr>
            <a:r>
              <a:rPr lang="en-US" sz="1000" dirty="0" err="1" smtClean="0">
                <a:solidFill>
                  <a:srgbClr val="000000"/>
                </a:solidFill>
                <a:cs typeface="Times New Roman" pitchFamily="18" charset="0"/>
                <a:sym typeface="Times New Roman" pitchFamily="18" charset="0"/>
              </a:rPr>
              <a:t>Utilice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una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gorra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pintor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para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proteger</a:t>
            </a:r>
            <a:r>
              <a:rPr lang="es-ES_tradnl" sz="1000" dirty="0" smtClean="0">
                <a:solidFill>
                  <a:srgbClr val="000000"/>
                </a:solidFill>
                <a:cs typeface="Times New Roman" pitchFamily="18" charset="0"/>
                <a:sym typeface="Times New Roman" pitchFamily="18" charset="0"/>
              </a:rPr>
              <a:t>se</a:t>
            </a:r>
            <a:r>
              <a:rPr lang="en-US" sz="1000" dirty="0" smtClean="0">
                <a:solidFill>
                  <a:srgbClr val="000000"/>
                </a:solidFill>
                <a:cs typeface="Times New Roman" pitchFamily="18" charset="0"/>
                <a:sym typeface="Times New Roman" pitchFamily="18" charset="0"/>
              </a:rPr>
              <a:t> </a:t>
            </a:r>
            <a:r>
              <a:rPr lang="es-ES_tradnl" sz="1000" dirty="0" smtClean="0">
                <a:solidFill>
                  <a:srgbClr val="000000"/>
                </a:solidFill>
                <a:cs typeface="Times New Roman" pitchFamily="18" charset="0"/>
                <a:sym typeface="Times New Roman" pitchFamily="18" charset="0"/>
              </a:rPr>
              <a:t>la </a:t>
            </a:r>
            <a:r>
              <a:rPr lang="en-US" sz="1000" dirty="0" err="1" smtClean="0">
                <a:solidFill>
                  <a:srgbClr val="000000"/>
                </a:solidFill>
                <a:cs typeface="Times New Roman" pitchFamily="18" charset="0"/>
                <a:sym typeface="Times New Roman" pitchFamily="18" charset="0"/>
              </a:rPr>
              <a:t>cabeza</a:t>
            </a:r>
            <a:r>
              <a:rPr lang="en-US" sz="1000" dirty="0" smtClean="0">
                <a:solidFill>
                  <a:srgbClr val="000000"/>
                </a:solidFill>
                <a:cs typeface="Times New Roman" pitchFamily="18" charset="0"/>
                <a:sym typeface="Times New Roman" pitchFamily="18" charset="0"/>
              </a:rPr>
              <a:t> del </a:t>
            </a:r>
            <a:r>
              <a:rPr lang="en-US" sz="1000" dirty="0" err="1" smtClean="0">
                <a:solidFill>
                  <a:srgbClr val="000000"/>
                </a:solidFill>
                <a:cs typeface="Times New Roman" pitchFamily="18" charset="0"/>
                <a:sym typeface="Times New Roman" pitchFamily="18" charset="0"/>
              </a:rPr>
              <a:t>polvo</a:t>
            </a:r>
            <a:r>
              <a:rPr lang="en-US" sz="1000" dirty="0" smtClean="0">
                <a:solidFill>
                  <a:srgbClr val="000000"/>
                </a:solidFill>
                <a:cs typeface="Times New Roman" pitchFamily="18" charset="0"/>
                <a:sym typeface="Times New Roman" pitchFamily="18" charset="0"/>
              </a:rPr>
              <a:t> y los </a:t>
            </a:r>
            <a:r>
              <a:rPr lang="en-US" sz="1000" dirty="0" err="1" smtClean="0">
                <a:solidFill>
                  <a:srgbClr val="000000"/>
                </a:solidFill>
                <a:cs typeface="Times New Roman" pitchFamily="18" charset="0"/>
                <a:sym typeface="Times New Roman" pitchFamily="18" charset="0"/>
              </a:rPr>
              <a:t>escombros</a:t>
            </a:r>
            <a:r>
              <a:rPr lang="en-US" sz="1000" dirty="0" smtClean="0">
                <a:solidFill>
                  <a:srgbClr val="000000"/>
                </a:solidFill>
                <a:cs typeface="Times New Roman" pitchFamily="18" charset="0"/>
                <a:sym typeface="Times New Roman" pitchFamily="18" charset="0"/>
              </a:rPr>
              <a:t>. </a:t>
            </a:r>
          </a:p>
          <a:p>
            <a:pPr>
              <a:tabLst/>
            </a:pPr>
            <a:r>
              <a:rPr lang="en-US" sz="1000" b="1" dirty="0" err="1" smtClean="0">
                <a:solidFill>
                  <a:srgbClr val="000000"/>
                </a:solidFill>
                <a:cs typeface="Times New Roman" pitchFamily="18" charset="0"/>
                <a:sym typeface="Times New Roman" pitchFamily="18" charset="0"/>
              </a:rPr>
              <a:t>Utilice</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una</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mascarilla</a:t>
            </a:r>
            <a:r>
              <a:rPr lang="en-US" sz="1000" b="1" dirty="0" smtClean="0">
                <a:solidFill>
                  <a:srgbClr val="000000"/>
                </a:solidFill>
                <a:cs typeface="Times New Roman" pitchFamily="18" charset="0"/>
                <a:sym typeface="Times New Roman" pitchFamily="18" charset="0"/>
              </a:rPr>
              <a:t> de </a:t>
            </a:r>
            <a:r>
              <a:rPr lang="en-US" sz="1000" b="1" dirty="0" err="1" smtClean="0">
                <a:solidFill>
                  <a:srgbClr val="000000"/>
                </a:solidFill>
                <a:cs typeface="Times New Roman" pitchFamily="18" charset="0"/>
                <a:sym typeface="Times New Roman" pitchFamily="18" charset="0"/>
              </a:rPr>
              <a:t>respiración</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protectora</a:t>
            </a:r>
            <a:r>
              <a:rPr lang="en-US" sz="1000" b="1" dirty="0" smtClean="0">
                <a:solidFill>
                  <a:srgbClr val="000000"/>
                </a:solidFill>
                <a:cs typeface="Times New Roman" pitchFamily="18" charset="0"/>
                <a:sym typeface="Times New Roman" pitchFamily="18" charset="0"/>
              </a:rPr>
              <a:t>.</a:t>
            </a:r>
            <a:r>
              <a:rPr lang="en-US" sz="1000" dirty="0" smtClean="0">
                <a:solidFill>
                  <a:srgbClr val="000000"/>
                </a:solidFill>
                <a:cs typeface="Times New Roman" pitchFamily="18" charset="0"/>
                <a:sym typeface="Times New Roman" pitchFamily="18" charset="0"/>
              </a:rPr>
              <a:t> </a:t>
            </a:r>
          </a:p>
          <a:p>
            <a:pPr marL="228600" lvl="1" indent="-114300">
              <a:tabLst/>
            </a:pPr>
            <a:r>
              <a:rPr lang="en-US" sz="1000" dirty="0" err="1" smtClean="0">
                <a:solidFill>
                  <a:srgbClr val="000000"/>
                </a:solidFill>
                <a:cs typeface="Times New Roman" pitchFamily="18" charset="0"/>
                <a:sym typeface="Times New Roman" pitchFamily="18" charset="0"/>
              </a:rPr>
              <a:t>Cuando</a:t>
            </a:r>
            <a:r>
              <a:rPr lang="en-US" sz="1000" dirty="0" smtClean="0">
                <a:solidFill>
                  <a:srgbClr val="000000"/>
                </a:solidFill>
                <a:cs typeface="Times New Roman" pitchFamily="18" charset="0"/>
                <a:sym typeface="Times New Roman" pitchFamily="18" charset="0"/>
              </a:rPr>
              <a:t> el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 </a:t>
            </a:r>
            <a:r>
              <a:rPr lang="es-ES_tradnl" sz="1000" dirty="0" smtClean="0">
                <a:solidFill>
                  <a:srgbClr val="000000"/>
                </a:solidFill>
                <a:cs typeface="Times New Roman" pitchFamily="18" charset="0"/>
                <a:sym typeface="Times New Roman" pitchFamily="18" charset="0"/>
              </a:rPr>
              <a:t>produce </a:t>
            </a:r>
            <a:r>
              <a:rPr lang="en-US" sz="1000" dirty="0" err="1" smtClean="0">
                <a:solidFill>
                  <a:srgbClr val="000000"/>
                </a:solidFill>
                <a:cs typeface="Times New Roman" pitchFamily="18" charset="0"/>
                <a:sym typeface="Times New Roman" pitchFamily="18" charset="0"/>
              </a:rPr>
              <a:t>polvo</a:t>
            </a:r>
            <a:r>
              <a:rPr lang="en-US" sz="1000" dirty="0" smtClean="0">
                <a:solidFill>
                  <a:srgbClr val="000000"/>
                </a:solidFill>
                <a:cs typeface="Times New Roman" pitchFamily="18" charset="0"/>
                <a:sym typeface="Times New Roman" pitchFamily="18" charset="0"/>
              </a:rPr>
              <a:t> o </a:t>
            </a:r>
            <a:r>
              <a:rPr lang="en-US" sz="1000" dirty="0" err="1" smtClean="0">
                <a:solidFill>
                  <a:srgbClr val="000000"/>
                </a:solidFill>
                <a:cs typeface="Times New Roman" pitchFamily="18" charset="0"/>
                <a:sym typeface="Times New Roman" pitchFamily="18" charset="0"/>
              </a:rPr>
              <a:t>cáscaras</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pintura</a:t>
            </a:r>
            <a:r>
              <a:rPr lang="en-US" sz="1000" dirty="0" smtClean="0">
                <a:solidFill>
                  <a:srgbClr val="000000"/>
                </a:solidFill>
                <a:cs typeface="Times New Roman" pitchFamily="18" charset="0"/>
                <a:sym typeface="Times New Roman" pitchFamily="18" charset="0"/>
              </a:rPr>
              <a:t>, los </a:t>
            </a:r>
            <a:r>
              <a:rPr lang="en-US" sz="1000" dirty="0" err="1" smtClean="0">
                <a:solidFill>
                  <a:srgbClr val="000000"/>
                </a:solidFill>
                <a:cs typeface="Times New Roman" pitchFamily="18" charset="0"/>
                <a:sym typeface="Times New Roman" pitchFamily="18" charset="0"/>
              </a:rPr>
              <a:t>empleados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deben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considerar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utilizar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protección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respiratoria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como</a:t>
            </a:r>
            <a:r>
              <a:rPr lang="en-US" sz="1000" dirty="0" smtClean="0">
                <a:solidFill>
                  <a:srgbClr val="000000"/>
                </a:solidFill>
                <a:cs typeface="Times New Roman" pitchFamily="18" charset="0"/>
                <a:sym typeface="Times New Roman" pitchFamily="18" charset="0"/>
              </a:rPr>
              <a:t> la </a:t>
            </a:r>
            <a:r>
              <a:rPr lang="en-US" sz="1000" dirty="0" err="1" smtClean="0">
                <a:solidFill>
                  <a:srgbClr val="000000"/>
                </a:solidFill>
                <a:cs typeface="Times New Roman" pitchFamily="18" charset="0"/>
                <a:sym typeface="Times New Roman" pitchFamily="18" charset="0"/>
              </a:rPr>
              <a:t>mascarilla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respiración</a:t>
            </a:r>
            <a:r>
              <a:rPr lang="en-US" sz="1000" dirty="0" smtClean="0">
                <a:solidFill>
                  <a:srgbClr val="000000"/>
                </a:solidFill>
                <a:cs typeface="Times New Roman" pitchFamily="18" charset="0"/>
                <a:sym typeface="Times New Roman" pitchFamily="18" charset="0"/>
              </a:rPr>
              <a:t> N-100, </a:t>
            </a:r>
            <a:r>
              <a:rPr lang="en-US" sz="1000" dirty="0" err="1" smtClean="0">
                <a:solidFill>
                  <a:srgbClr val="000000"/>
                </a:solidFill>
                <a:cs typeface="Times New Roman" pitchFamily="18" charset="0"/>
                <a:sym typeface="Times New Roman" pitchFamily="18" charset="0"/>
              </a:rPr>
              <a:t>para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impedir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que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inspiren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polvo</a:t>
            </a:r>
            <a:r>
              <a:rPr lang="en-US" sz="1000" dirty="0" smtClean="0">
                <a:solidFill>
                  <a:srgbClr val="000000"/>
                </a:solidFill>
                <a:cs typeface="Times New Roman" pitchFamily="18" charset="0"/>
                <a:sym typeface="Times New Roman" pitchFamily="18" charset="0"/>
              </a:rPr>
              <a:t> con </a:t>
            </a:r>
            <a:r>
              <a:rPr lang="en-US" sz="1000" dirty="0" err="1" smtClean="0">
                <a:solidFill>
                  <a:srgbClr val="000000"/>
                </a:solidFill>
                <a:cs typeface="Times New Roman" pitchFamily="18" charset="0"/>
                <a:sym typeface="Times New Roman" pitchFamily="18" charset="0"/>
              </a:rPr>
              <a:t>plomo</a:t>
            </a:r>
            <a:r>
              <a:rPr lang="en-US" sz="1000" dirty="0" smtClean="0">
                <a:solidFill>
                  <a:srgbClr val="000000"/>
                </a:solidFill>
                <a:cs typeface="Times New Roman" pitchFamily="18" charset="0"/>
                <a:sym typeface="Times New Roman" pitchFamily="18" charset="0"/>
              </a:rPr>
              <a:t>.</a:t>
            </a:r>
          </a:p>
          <a:p>
            <a:pPr>
              <a:tabLst/>
            </a:pPr>
            <a:r>
              <a:rPr lang="en-US" sz="1000" b="1" dirty="0" err="1" smtClean="0">
                <a:solidFill>
                  <a:srgbClr val="000000"/>
                </a:solidFill>
                <a:cs typeface="Times New Roman" pitchFamily="18" charset="0"/>
                <a:sym typeface="Times New Roman" pitchFamily="18" charset="0"/>
              </a:rPr>
              <a:t>Ubique</a:t>
            </a:r>
            <a:r>
              <a:rPr lang="en-US" sz="1000" b="1" dirty="0" smtClean="0">
                <a:solidFill>
                  <a:srgbClr val="000000"/>
                </a:solidFill>
                <a:cs typeface="Times New Roman" pitchFamily="18" charset="0"/>
                <a:sym typeface="Times New Roman" pitchFamily="18" charset="0"/>
              </a:rPr>
              <a:t> </a:t>
            </a:r>
            <a:r>
              <a:rPr lang="en-US" sz="1000" b="1" dirty="0" err="1" smtClean="0">
                <a:solidFill>
                  <a:srgbClr val="000000"/>
                </a:solidFill>
                <a:cs typeface="Times New Roman" pitchFamily="18" charset="0"/>
                <a:sym typeface="Times New Roman" pitchFamily="18" charset="0"/>
              </a:rPr>
              <a:t>letreros</a:t>
            </a:r>
            <a:r>
              <a:rPr lang="en-US" sz="1000" b="1" dirty="0" smtClean="0">
                <a:solidFill>
                  <a:srgbClr val="000000"/>
                </a:solidFill>
                <a:cs typeface="Times New Roman" pitchFamily="18" charset="0"/>
                <a:sym typeface="Times New Roman" pitchFamily="18" charset="0"/>
              </a:rPr>
              <a:t> de </a:t>
            </a:r>
            <a:r>
              <a:rPr lang="en-US" sz="1000" b="1" dirty="0" err="1" smtClean="0">
                <a:solidFill>
                  <a:srgbClr val="000000"/>
                </a:solidFill>
                <a:cs typeface="Times New Roman" pitchFamily="18" charset="0"/>
                <a:sym typeface="Times New Roman" pitchFamily="18" charset="0"/>
              </a:rPr>
              <a:t>advertencia</a:t>
            </a:r>
            <a:r>
              <a:rPr lang="en-US" sz="1000" dirty="0" smtClean="0">
                <a:solidFill>
                  <a:srgbClr val="000000"/>
                </a:solidFill>
                <a:cs typeface="Times New Roman" pitchFamily="18" charset="0"/>
                <a:sym typeface="Times New Roman" pitchFamily="18" charset="0"/>
              </a:rPr>
              <a:t>. </a:t>
            </a:r>
          </a:p>
          <a:p>
            <a:pPr marL="228600" lvl="1" indent="-114300">
              <a:tabLst/>
            </a:pPr>
            <a:r>
              <a:rPr lang="en-US" sz="1000" dirty="0" err="1" smtClean="0">
                <a:solidFill>
                  <a:srgbClr val="000000"/>
                </a:solidFill>
                <a:cs typeface="Times New Roman" pitchFamily="18" charset="0"/>
                <a:sym typeface="Times New Roman" pitchFamily="18" charset="0"/>
              </a:rPr>
              <a:t>Ubique</a:t>
            </a:r>
            <a:r>
              <a:rPr lang="en-US" sz="1000" dirty="0" smtClean="0">
                <a:solidFill>
                  <a:srgbClr val="000000"/>
                </a:solidFill>
                <a:cs typeface="Times New Roman" pitchFamily="18" charset="0"/>
                <a:sym typeface="Times New Roman" pitchFamily="18" charset="0"/>
              </a:rPr>
              <a:t> un </a:t>
            </a:r>
            <a:r>
              <a:rPr lang="en-US" sz="1000" dirty="0" err="1" smtClean="0">
                <a:solidFill>
                  <a:srgbClr val="000000"/>
                </a:solidFill>
                <a:cs typeface="Times New Roman" pitchFamily="18" charset="0"/>
                <a:sym typeface="Times New Roman" pitchFamily="18" charset="0"/>
              </a:rPr>
              <a:t>letrero</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advertencia</a:t>
            </a:r>
            <a:r>
              <a:rPr lang="en-US" sz="1000" dirty="0" smtClean="0">
                <a:solidFill>
                  <a:srgbClr val="000000"/>
                </a:solidFill>
                <a:cs typeface="Times New Roman" pitchFamily="18" charset="0"/>
                <a:sym typeface="Times New Roman" pitchFamily="18" charset="0"/>
              </a:rPr>
              <a:t> en la </a:t>
            </a:r>
            <a:r>
              <a:rPr lang="en-US" sz="1000" dirty="0" err="1" smtClean="0">
                <a:solidFill>
                  <a:srgbClr val="000000"/>
                </a:solidFill>
                <a:cs typeface="Times New Roman" pitchFamily="18" charset="0"/>
                <a:sym typeface="Times New Roman" pitchFamily="18" charset="0"/>
              </a:rPr>
              <a:t>entrada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cada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área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a:t>
            </a:r>
          </a:p>
          <a:p>
            <a:pPr marL="228600" lvl="1" indent="-114300">
              <a:tabLst/>
            </a:pPr>
            <a:r>
              <a:rPr lang="en-US" sz="1000" dirty="0" smtClean="0">
                <a:solidFill>
                  <a:srgbClr val="000000"/>
                </a:solidFill>
                <a:cs typeface="Times New Roman" pitchFamily="18" charset="0"/>
                <a:sym typeface="Times New Roman" pitchFamily="18" charset="0"/>
              </a:rPr>
              <a:t>Los </a:t>
            </a:r>
            <a:r>
              <a:rPr lang="en-US" sz="1000" dirty="0" err="1" smtClean="0">
                <a:solidFill>
                  <a:srgbClr val="000000"/>
                </a:solidFill>
                <a:cs typeface="Times New Roman" pitchFamily="18" charset="0"/>
                <a:sym typeface="Times New Roman" pitchFamily="18" charset="0"/>
              </a:rPr>
              <a:t>letreros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deben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decir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Advertencia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área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 con </a:t>
            </a:r>
            <a:r>
              <a:rPr lang="en-US" sz="1000" dirty="0" err="1" smtClean="0">
                <a:solidFill>
                  <a:srgbClr val="000000"/>
                </a:solidFill>
                <a:cs typeface="Times New Roman" pitchFamily="18" charset="0"/>
                <a:sym typeface="Times New Roman" pitchFamily="18" charset="0"/>
              </a:rPr>
              <a:t>plomo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veneno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prohibido</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fumar</a:t>
            </a:r>
            <a:r>
              <a:rPr lang="en-US" sz="1000" dirty="0" smtClean="0">
                <a:solidFill>
                  <a:srgbClr val="000000"/>
                </a:solidFill>
                <a:cs typeface="Times New Roman" pitchFamily="18" charset="0"/>
                <a:sym typeface="Times New Roman" pitchFamily="18" charset="0"/>
              </a:rPr>
              <a:t> o comer" </a:t>
            </a:r>
            <a:r>
              <a:rPr lang="en-US" sz="1000" dirty="0" err="1" smtClean="0">
                <a:solidFill>
                  <a:srgbClr val="000000"/>
                </a:solidFill>
                <a:cs typeface="Times New Roman" pitchFamily="18" charset="0"/>
                <a:sym typeface="Times New Roman" pitchFamily="18" charset="0"/>
              </a:rPr>
              <a:t>para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recordar</a:t>
            </a:r>
            <a:r>
              <a:rPr lang="en-US" sz="1000" dirty="0" smtClean="0">
                <a:solidFill>
                  <a:srgbClr val="000000"/>
                </a:solidFill>
                <a:cs typeface="Times New Roman" pitchFamily="18" charset="0"/>
                <a:sym typeface="Times New Roman" pitchFamily="18" charset="0"/>
              </a:rPr>
              <a:t> a los </a:t>
            </a:r>
            <a:r>
              <a:rPr lang="en-US" sz="1000" dirty="0" err="1" smtClean="0">
                <a:solidFill>
                  <a:srgbClr val="000000"/>
                </a:solidFill>
                <a:cs typeface="Times New Roman" pitchFamily="18" charset="0"/>
                <a:sym typeface="Times New Roman" pitchFamily="18" charset="0"/>
              </a:rPr>
              <a:t>trabajadores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que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está</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prohibido</a:t>
            </a:r>
            <a:r>
              <a:rPr lang="en-US" sz="1000" dirty="0" smtClean="0">
                <a:solidFill>
                  <a:srgbClr val="000000"/>
                </a:solidFill>
                <a:cs typeface="Times New Roman" pitchFamily="18" charset="0"/>
                <a:sym typeface="Times New Roman" pitchFamily="18" charset="0"/>
              </a:rPr>
              <a:t> comer, </a:t>
            </a:r>
            <a:r>
              <a:rPr lang="en-US" sz="1000" dirty="0" err="1" smtClean="0">
                <a:solidFill>
                  <a:srgbClr val="000000"/>
                </a:solidFill>
                <a:cs typeface="Times New Roman" pitchFamily="18" charset="0"/>
                <a:sym typeface="Times New Roman" pitchFamily="18" charset="0"/>
              </a:rPr>
              <a:t>beber</a:t>
            </a:r>
            <a:r>
              <a:rPr lang="en-US" sz="1000" dirty="0" smtClean="0">
                <a:solidFill>
                  <a:srgbClr val="000000"/>
                </a:solidFill>
                <a:cs typeface="Times New Roman" pitchFamily="18" charset="0"/>
                <a:sym typeface="Times New Roman" pitchFamily="18" charset="0"/>
              </a:rPr>
              <a:t> y </a:t>
            </a:r>
            <a:r>
              <a:rPr lang="en-US" sz="1000" dirty="0" err="1" smtClean="0">
                <a:solidFill>
                  <a:srgbClr val="000000"/>
                </a:solidFill>
                <a:cs typeface="Times New Roman" pitchFamily="18" charset="0"/>
                <a:sym typeface="Times New Roman" pitchFamily="18" charset="0"/>
              </a:rPr>
              <a:t>fumar</a:t>
            </a:r>
            <a:r>
              <a:rPr lang="en-US" sz="1000" dirty="0" smtClean="0">
                <a:solidFill>
                  <a:srgbClr val="000000"/>
                </a:solidFill>
                <a:cs typeface="Times New Roman" pitchFamily="18" charset="0"/>
                <a:sym typeface="Times New Roman" pitchFamily="18" charset="0"/>
              </a:rPr>
              <a:t> en el </a:t>
            </a:r>
            <a:r>
              <a:rPr lang="en-US" sz="1000" dirty="0" err="1" smtClean="0">
                <a:solidFill>
                  <a:srgbClr val="000000"/>
                </a:solidFill>
                <a:cs typeface="Times New Roman" pitchFamily="18" charset="0"/>
                <a:sym typeface="Times New Roman" pitchFamily="18" charset="0"/>
              </a:rPr>
              <a:t>área</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trabajo</a:t>
            </a:r>
            <a:r>
              <a:rPr lang="en-US" sz="1000" dirty="0" smtClean="0">
                <a:solidFill>
                  <a:srgbClr val="000000"/>
                </a:solidFill>
                <a:cs typeface="Times New Roman" pitchFamily="18" charset="0"/>
                <a:sym typeface="Times New Roman" pitchFamily="18" charset="0"/>
              </a:rPr>
              <a:t>.</a:t>
            </a:r>
          </a:p>
          <a:p>
            <a:pPr>
              <a:tabLst/>
            </a:pPr>
            <a:r>
              <a:rPr lang="en-US" sz="1000" b="1" dirty="0" err="1" smtClean="0">
                <a:solidFill>
                  <a:srgbClr val="000000"/>
                </a:solidFill>
                <a:cs typeface="Times New Roman" pitchFamily="18" charset="0"/>
                <a:sym typeface="Times New Roman" pitchFamily="18" charset="0"/>
              </a:rPr>
              <a:t>Lávese</a:t>
            </a:r>
            <a:r>
              <a:rPr lang="en-US" sz="1000" b="1" dirty="0" smtClean="0">
                <a:solidFill>
                  <a:srgbClr val="000000"/>
                </a:solidFill>
                <a:cs typeface="Times New Roman" pitchFamily="18" charset="0"/>
                <a:sym typeface="Times New Roman" pitchFamily="18" charset="0"/>
              </a:rPr>
              <a:t>.</a:t>
            </a:r>
            <a:r>
              <a:rPr lang="en-US" sz="1000" dirty="0" smtClean="0">
                <a:solidFill>
                  <a:srgbClr val="000000"/>
                </a:solidFill>
                <a:cs typeface="Times New Roman" pitchFamily="18" charset="0"/>
                <a:sym typeface="Times New Roman" pitchFamily="18" charset="0"/>
              </a:rPr>
              <a:t> </a:t>
            </a:r>
          </a:p>
          <a:p>
            <a:pPr marL="228600" lvl="1" indent="-114300">
              <a:tabLst/>
            </a:pPr>
            <a:r>
              <a:rPr lang="en-US" sz="1000" dirty="0" smtClean="0">
                <a:solidFill>
                  <a:srgbClr val="000000"/>
                </a:solidFill>
                <a:cs typeface="Times New Roman" pitchFamily="18" charset="0"/>
                <a:sym typeface="Times New Roman" pitchFamily="18" charset="0"/>
              </a:rPr>
              <a:t>Los </a:t>
            </a:r>
            <a:r>
              <a:rPr lang="en-US" sz="1000" dirty="0" err="1" smtClean="0">
                <a:solidFill>
                  <a:srgbClr val="000000"/>
                </a:solidFill>
                <a:cs typeface="Times New Roman" pitchFamily="18" charset="0"/>
                <a:sym typeface="Times New Roman" pitchFamily="18" charset="0"/>
              </a:rPr>
              <a:t>trabajadores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deben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lavar</a:t>
            </a:r>
            <a:r>
              <a:rPr lang="es-ES_tradnl" sz="1000" dirty="0" smtClean="0">
                <a:solidFill>
                  <a:srgbClr val="000000"/>
                </a:solidFill>
                <a:cs typeface="Times New Roman" pitchFamily="18" charset="0"/>
                <a:sym typeface="Times New Roman" pitchFamily="18" charset="0"/>
              </a:rPr>
              <a:t>se</a:t>
            </a:r>
            <a:r>
              <a:rPr lang="en-US" sz="1000" dirty="0" smtClean="0">
                <a:solidFill>
                  <a:srgbClr val="000000"/>
                </a:solidFill>
                <a:cs typeface="Times New Roman" pitchFamily="18" charset="0"/>
                <a:sym typeface="Times New Roman" pitchFamily="18" charset="0"/>
              </a:rPr>
              <a:t> </a:t>
            </a:r>
            <a:r>
              <a:rPr lang="es-ES_tradnl" sz="1000" dirty="0" smtClean="0">
                <a:solidFill>
                  <a:srgbClr val="000000"/>
                </a:solidFill>
                <a:cs typeface="Times New Roman" pitchFamily="18" charset="0"/>
                <a:sym typeface="Times New Roman" pitchFamily="18" charset="0"/>
              </a:rPr>
              <a:t>las </a:t>
            </a:r>
            <a:r>
              <a:rPr lang="en-US" sz="1000" dirty="0" err="1" smtClean="0">
                <a:solidFill>
                  <a:srgbClr val="000000"/>
                </a:solidFill>
                <a:cs typeface="Times New Roman" pitchFamily="18" charset="0"/>
                <a:sym typeface="Times New Roman" pitchFamily="18" charset="0"/>
              </a:rPr>
              <a:t>manos</a:t>
            </a:r>
            <a:r>
              <a:rPr lang="en-US" sz="1000" dirty="0" smtClean="0">
                <a:solidFill>
                  <a:srgbClr val="000000"/>
                </a:solidFill>
                <a:cs typeface="Times New Roman" pitchFamily="18" charset="0"/>
                <a:sym typeface="Times New Roman" pitchFamily="18" charset="0"/>
              </a:rPr>
              <a:t> y </a:t>
            </a:r>
            <a:r>
              <a:rPr lang="es-ES_tradnl" sz="1000" dirty="0" smtClean="0">
                <a:solidFill>
                  <a:srgbClr val="000000"/>
                </a:solidFill>
                <a:cs typeface="Times New Roman" pitchFamily="18" charset="0"/>
                <a:sym typeface="Times New Roman" pitchFamily="18" charset="0"/>
              </a:rPr>
              <a:t>las </a:t>
            </a:r>
            <a:r>
              <a:rPr lang="en-US" sz="1000" dirty="0" err="1" smtClean="0">
                <a:solidFill>
                  <a:srgbClr val="000000"/>
                </a:solidFill>
                <a:cs typeface="Times New Roman" pitchFamily="18" charset="0"/>
                <a:sym typeface="Times New Roman" pitchFamily="18" charset="0"/>
              </a:rPr>
              <a:t>cara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cada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vez</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que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dejan</a:t>
            </a:r>
            <a:r>
              <a:rPr lang="en-US" sz="1000" dirty="0" smtClean="0">
                <a:solidFill>
                  <a:srgbClr val="000000"/>
                </a:solidFill>
                <a:cs typeface="Times New Roman" pitchFamily="18" charset="0"/>
                <a:sym typeface="Times New Roman" pitchFamily="18" charset="0"/>
              </a:rPr>
              <a:t> de </a:t>
            </a:r>
            <a:r>
              <a:rPr lang="en-US" sz="1000" dirty="0" err="1" smtClean="0">
                <a:solidFill>
                  <a:srgbClr val="000000"/>
                </a:solidFill>
                <a:cs typeface="Times New Roman" pitchFamily="18" charset="0"/>
                <a:sym typeface="Times New Roman" pitchFamily="18" charset="0"/>
              </a:rPr>
              <a:t>trabajar</a:t>
            </a:r>
            <a:r>
              <a:rPr lang="en-US" sz="1000" dirty="0" smtClean="0">
                <a:solidFill>
                  <a:srgbClr val="000000"/>
                </a:solidFill>
                <a:cs typeface="Times New Roman" pitchFamily="18" charset="0"/>
                <a:sym typeface="Times New Roman" pitchFamily="18" charset="0"/>
              </a:rPr>
              <a:t>. Es </a:t>
            </a:r>
            <a:r>
              <a:rPr lang="en-US" sz="1000" dirty="0" err="1" smtClean="0">
                <a:solidFill>
                  <a:srgbClr val="000000"/>
                </a:solidFill>
                <a:cs typeface="Times New Roman" pitchFamily="18" charset="0"/>
                <a:sym typeface="Times New Roman" pitchFamily="18" charset="0"/>
              </a:rPr>
              <a:t>particularmente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importante</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lavarse</a:t>
            </a:r>
            <a:r>
              <a:rPr lang="en-US" sz="1000" dirty="0" smtClean="0">
                <a:solidFill>
                  <a:srgbClr val="000000"/>
                </a:solidFill>
                <a:cs typeface="Times New Roman" pitchFamily="18" charset="0"/>
                <a:sym typeface="Times New Roman" pitchFamily="18" charset="0"/>
              </a:rPr>
              <a:t> antes de comer y al final del </a:t>
            </a:r>
            <a:r>
              <a:rPr lang="en-US" sz="1000" dirty="0" err="1" smtClean="0">
                <a:solidFill>
                  <a:srgbClr val="000000"/>
                </a:solidFill>
                <a:cs typeface="Times New Roman" pitchFamily="18" charset="0"/>
                <a:sym typeface="Times New Roman" pitchFamily="18" charset="0"/>
              </a:rPr>
              <a:t>día</a:t>
            </a:r>
            <a:r>
              <a:rPr lang="en-US" sz="1000" dirty="0" smtClean="0">
                <a:solidFill>
                  <a:srgbClr val="000000"/>
                </a:solidFill>
                <a:cs typeface="Times New Roman" pitchFamily="18" charset="0"/>
                <a:sym typeface="Times New Roman" pitchFamily="18" charset="0"/>
              </a:rPr>
              <a:t>.</a:t>
            </a:r>
          </a:p>
          <a:p>
            <a:pPr>
              <a:tabLst/>
            </a:pPr>
            <a:r>
              <a:rPr lang="en-US" sz="1000" dirty="0" smtClean="0">
                <a:solidFill>
                  <a:srgbClr val="000000"/>
                </a:solidFill>
                <a:cs typeface="Times New Roman" pitchFamily="18" charset="0"/>
                <a:sym typeface="Times New Roman" pitchFamily="18" charset="0"/>
              </a:rPr>
              <a:t>Nota: Las </a:t>
            </a:r>
            <a:r>
              <a:rPr lang="en-US" sz="1000" dirty="0" err="1" smtClean="0">
                <a:solidFill>
                  <a:srgbClr val="000000"/>
                </a:solidFill>
                <a:cs typeface="Times New Roman" pitchFamily="18" charset="0"/>
                <a:sym typeface="Times New Roman" pitchFamily="18" charset="0"/>
              </a:rPr>
              <a:t>reglas</a:t>
            </a:r>
            <a:r>
              <a:rPr lang="en-US" sz="1000" dirty="0" smtClean="0">
                <a:solidFill>
                  <a:srgbClr val="000000"/>
                </a:solidFill>
                <a:cs typeface="Times New Roman" pitchFamily="18" charset="0"/>
                <a:sym typeface="Times New Roman" pitchFamily="18" charset="0"/>
              </a:rPr>
              <a:t> de OSHA </a:t>
            </a:r>
            <a:r>
              <a:rPr lang="en-US" sz="1000" dirty="0" err="1" smtClean="0">
                <a:solidFill>
                  <a:srgbClr val="000000"/>
                </a:solidFill>
                <a:cs typeface="Times New Roman" pitchFamily="18" charset="0"/>
                <a:sym typeface="Times New Roman" pitchFamily="18" charset="0"/>
              </a:rPr>
              <a:t>pueden</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requerir</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que</a:t>
            </a:r>
            <a:r>
              <a:rPr lang="en-US" sz="1000" dirty="0" smtClean="0">
                <a:solidFill>
                  <a:srgbClr val="000000"/>
                </a:solidFill>
                <a:cs typeface="Times New Roman" pitchFamily="18" charset="0"/>
                <a:sym typeface="Times New Roman" pitchFamily="18" charset="0"/>
              </a:rPr>
              <a:t> los </a:t>
            </a:r>
            <a:r>
              <a:rPr lang="en-US" sz="1000" dirty="0" err="1" smtClean="0">
                <a:solidFill>
                  <a:srgbClr val="000000"/>
                </a:solidFill>
                <a:cs typeface="Times New Roman" pitchFamily="18" charset="0"/>
                <a:sym typeface="Times New Roman" pitchFamily="18" charset="0"/>
              </a:rPr>
              <a:t>empleados</a:t>
            </a:r>
            <a:r>
              <a:rPr lang="en-US" sz="1000" dirty="0" smtClean="0">
                <a:solidFill>
                  <a:srgbClr val="000000"/>
                </a:solidFill>
                <a:cs typeface="Times New Roman" pitchFamily="18" charset="0"/>
                <a:sym typeface="Times New Roman" pitchFamily="18" charset="0"/>
              </a:rPr>
              <a:t> </a:t>
            </a:r>
            <a:r>
              <a:rPr lang="es-ES_tradnl" sz="1000" dirty="0" smtClean="0">
                <a:solidFill>
                  <a:srgbClr val="000000"/>
                </a:solidFill>
                <a:cs typeface="Times New Roman" pitchFamily="18" charset="0"/>
                <a:sym typeface="Times New Roman" pitchFamily="18" charset="0"/>
              </a:rPr>
              <a:t>realicen </a:t>
            </a:r>
            <a:r>
              <a:rPr lang="en-US" sz="1000" dirty="0" err="1" smtClean="0">
                <a:solidFill>
                  <a:srgbClr val="000000"/>
                </a:solidFill>
                <a:cs typeface="Times New Roman" pitchFamily="18" charset="0"/>
                <a:sym typeface="Times New Roman" pitchFamily="18" charset="0"/>
              </a:rPr>
              <a:t>pasos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adicionales</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para</a:t>
            </a:r>
            <a:r>
              <a:rPr lang="en-US" sz="1000" dirty="0" smtClean="0">
                <a:solidFill>
                  <a:srgbClr val="000000"/>
                </a:solidFill>
                <a:cs typeface="Times New Roman" pitchFamily="18" charset="0"/>
                <a:sym typeface="Times New Roman" pitchFamily="18" charset="0"/>
              </a:rPr>
              <a:t> </a:t>
            </a:r>
            <a:r>
              <a:rPr lang="en-US" sz="1000" dirty="0" err="1" smtClean="0">
                <a:solidFill>
                  <a:srgbClr val="000000"/>
                </a:solidFill>
                <a:cs typeface="Times New Roman" pitchFamily="18" charset="0"/>
                <a:sym typeface="Times New Roman" pitchFamily="18" charset="0"/>
              </a:rPr>
              <a:t>proteger</a:t>
            </a:r>
            <a:r>
              <a:rPr lang="en-US" sz="1000" dirty="0" smtClean="0">
                <a:solidFill>
                  <a:srgbClr val="000000"/>
                </a:solidFill>
                <a:cs typeface="Times New Roman" pitchFamily="18" charset="0"/>
                <a:sym typeface="Times New Roman" pitchFamily="18" charset="0"/>
              </a:rPr>
              <a:t> la </a:t>
            </a:r>
            <a:r>
              <a:rPr lang="en-US" sz="1000" dirty="0" err="1" smtClean="0">
                <a:solidFill>
                  <a:srgbClr val="000000"/>
                </a:solidFill>
                <a:cs typeface="Times New Roman" pitchFamily="18" charset="0"/>
                <a:sym typeface="Times New Roman" pitchFamily="18" charset="0"/>
              </a:rPr>
              <a:t>salud</a:t>
            </a:r>
            <a:r>
              <a:rPr lang="en-US" sz="1000" dirty="0" smtClean="0">
                <a:solidFill>
                  <a:srgbClr val="000000"/>
                </a:solidFill>
                <a:cs typeface="Times New Roman" pitchFamily="18" charset="0"/>
                <a:sym typeface="Times New Roman" pitchFamily="18" charset="0"/>
              </a:rPr>
              <a:t> de los </a:t>
            </a:r>
            <a:r>
              <a:rPr lang="en-US" sz="1000" dirty="0" err="1" smtClean="0">
                <a:solidFill>
                  <a:srgbClr val="000000"/>
                </a:solidFill>
                <a:cs typeface="Times New Roman" pitchFamily="18" charset="0"/>
                <a:sym typeface="Times New Roman" pitchFamily="18" charset="0"/>
              </a:rPr>
              <a:t>trabajadores</a:t>
            </a:r>
            <a:r>
              <a:rPr lang="en-US" sz="1000" dirty="0" smtClean="0">
                <a:solidFill>
                  <a:srgbClr val="000000"/>
                </a:solidFill>
                <a:cs typeface="Times New Roman" pitchFamily="18" charset="0"/>
                <a:sym typeface="Times New Roman" pitchFamily="18"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55F0509B-22B9-4E5F-B931-454B67E7EED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4CCC6F2F-16EA-4229-B3F5-FA3118F173B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6A63E4ED-0460-4D71-AA05-AD3CB7EF4A6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4800" y="1981200"/>
            <a:ext cx="4152900" cy="4114800"/>
          </a:xfrm>
        </p:spPr>
        <p:txBody>
          <a:bodyPr/>
          <a:lstStyle/>
          <a:p>
            <a:pPr lvl="0"/>
            <a:endParaRPr lang="en-US" noProof="0" smtClean="0"/>
          </a:p>
        </p:txBody>
      </p:sp>
      <p:sp>
        <p:nvSpPr>
          <p:cNvPr id="4" name="Text Placeholder 3"/>
          <p:cNvSpPr>
            <a:spLocks noGrp="1"/>
          </p:cNvSpPr>
          <p:nvPr>
            <p:ph type="body" sz="half" idx="2"/>
          </p:nvPr>
        </p:nvSpPr>
        <p:spPr>
          <a:xfrm>
            <a:off x="46101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C04E4F2E-6737-4BBF-8C0A-F079FFB9128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161C41CC-C3E4-4481-8457-6AB7D9F1B36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C7DECDA7-62F1-42E3-859A-5EF3D5E3891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93138F51-DB64-419A-BD7C-651FB937331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8-</a:t>
            </a:r>
            <a:fld id="{5F33C15D-8CEA-4966-9C0D-4A2899D561C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8-</a:t>
            </a:r>
            <a:fld id="{9632BD1B-010D-43E9-9A1F-6A9AC056F28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8-</a:t>
            </a:r>
            <a:fld id="{59599D83-E9DD-45DF-996C-C9B485283CB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A0FB6F15-84EA-4BA2-BE74-2A1C1FA4F8F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46AA8A72-AF68-4EDB-ACED-FF3E8ADD17B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mn-lt"/>
              </a:defRPr>
            </a:lvl1pPr>
          </a:lstStyle>
          <a:p>
            <a:pPr>
              <a:defRPr/>
            </a:pPr>
            <a:r>
              <a:rPr lang="en-US"/>
              <a:t>Feb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Repaso preliminar 1 – No cite ni haga referencias</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r>
              <a:rPr lang="en-US"/>
              <a:t>8-</a:t>
            </a:r>
            <a:fld id="{EAB3984E-5141-42ED-8C22-4B42DF8CDC7B}"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p:nvPicPr>
        <p:blipFill>
          <a:blip r:embed="rId15"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6" imgW="1638529" imgH="771429" progId="">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pitchFamily="34" charset="0"/>
        </a:defRPr>
      </a:lvl2pPr>
      <a:lvl3pPr algn="l" rtl="0" eaLnBrk="0" fontAlgn="base" hangingPunct="0">
        <a:spcBef>
          <a:spcPct val="0"/>
        </a:spcBef>
        <a:spcAft>
          <a:spcPct val="0"/>
        </a:spcAft>
        <a:defRPr sz="4000" b="1">
          <a:solidFill>
            <a:srgbClr val="000099"/>
          </a:solidFill>
          <a:latin typeface="Arial" pitchFamily="34" charset="0"/>
        </a:defRPr>
      </a:lvl3pPr>
      <a:lvl4pPr algn="l" rtl="0" eaLnBrk="0" fontAlgn="base" hangingPunct="0">
        <a:spcBef>
          <a:spcPct val="0"/>
        </a:spcBef>
        <a:spcAft>
          <a:spcPct val="0"/>
        </a:spcAft>
        <a:defRPr sz="4000" b="1">
          <a:solidFill>
            <a:srgbClr val="000099"/>
          </a:solidFill>
          <a:latin typeface="Arial" pitchFamily="34" charset="0"/>
        </a:defRPr>
      </a:lvl4pPr>
      <a:lvl5pPr algn="l" rtl="0" eaLnBrk="0" fontAlgn="base" hangingPunct="0">
        <a:spcBef>
          <a:spcPct val="0"/>
        </a:spcBef>
        <a:spcAft>
          <a:spcPct val="0"/>
        </a:spcAft>
        <a:defRPr sz="4000" b="1">
          <a:solidFill>
            <a:srgbClr val="000099"/>
          </a:solidFill>
          <a:latin typeface="Arial" pitchFamily="34" charset="0"/>
        </a:defRPr>
      </a:lvl5pPr>
      <a:lvl6pPr marL="457200" algn="l" rtl="0" eaLnBrk="0" fontAlgn="base" hangingPunct="0">
        <a:spcBef>
          <a:spcPct val="0"/>
        </a:spcBef>
        <a:spcAft>
          <a:spcPct val="0"/>
        </a:spcAft>
        <a:defRPr sz="4000" b="1">
          <a:solidFill>
            <a:srgbClr val="000099"/>
          </a:solidFill>
          <a:latin typeface="Arial" pitchFamily="34" charset="0"/>
        </a:defRPr>
      </a:lvl6pPr>
      <a:lvl7pPr marL="914400" algn="l" rtl="0" eaLnBrk="0" fontAlgn="base" hangingPunct="0">
        <a:spcBef>
          <a:spcPct val="0"/>
        </a:spcBef>
        <a:spcAft>
          <a:spcPct val="0"/>
        </a:spcAft>
        <a:defRPr sz="4000" b="1">
          <a:solidFill>
            <a:srgbClr val="000099"/>
          </a:solidFill>
          <a:latin typeface="Arial" pitchFamily="34" charset="0"/>
        </a:defRPr>
      </a:lvl7pPr>
      <a:lvl8pPr marL="1371600" algn="l" rtl="0" eaLnBrk="0" fontAlgn="base" hangingPunct="0">
        <a:spcBef>
          <a:spcPct val="0"/>
        </a:spcBef>
        <a:spcAft>
          <a:spcPct val="0"/>
        </a:spcAft>
        <a:defRPr sz="4000" b="1">
          <a:solidFill>
            <a:srgbClr val="000099"/>
          </a:solidFill>
          <a:latin typeface="Arial" pitchFamily="34" charset="0"/>
        </a:defRPr>
      </a:lvl8pPr>
      <a:lvl9pPr marL="1828800" algn="l" rtl="0" eaLnBrk="0" fontAlgn="base" hangingPunct="0">
        <a:spcBef>
          <a:spcPct val="0"/>
        </a:spcBef>
        <a:spcAft>
          <a:spcPct val="0"/>
        </a:spcAft>
        <a:defRPr sz="4000" b="1">
          <a:solidFill>
            <a:srgbClr val="000099"/>
          </a:solidFill>
          <a:latin typeface="Arial" pitchFamily="34"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smtClean="0"/>
              <a:t>Octubre</a:t>
            </a:r>
            <a:r>
              <a:rPr lang="en-US" dirty="0" smtClean="0"/>
              <a:t> de 2011</a:t>
            </a:r>
            <a:endParaRPr lang="en-US" dirty="0"/>
          </a:p>
        </p:txBody>
      </p:sp>
      <p:sp>
        <p:nvSpPr>
          <p:cNvPr id="5" name="Slide Number Placeholder 5"/>
          <p:cNvSpPr>
            <a:spLocks noGrp="1"/>
          </p:cNvSpPr>
          <p:nvPr>
            <p:ph type="sldNum" sz="quarter" idx="12"/>
          </p:nvPr>
        </p:nvSpPr>
        <p:spPr/>
        <p:txBody>
          <a:bodyPr/>
          <a:lstStyle/>
          <a:p>
            <a:pPr>
              <a:defRPr/>
            </a:pPr>
            <a:r>
              <a:rPr lang="en-US"/>
              <a:t>8-</a:t>
            </a:r>
            <a:fld id="{B624ED6D-E69F-4D22-A154-E87309990537}" type="slidenum">
              <a:rPr lang="en-US"/>
              <a:pPr>
                <a:defRPr/>
              </a:pPr>
              <a:t>1</a:t>
            </a:fld>
            <a:endParaRPr lang="en-US"/>
          </a:p>
        </p:txBody>
      </p:sp>
      <p:sp>
        <p:nvSpPr>
          <p:cNvPr id="2052" name="Rectangle 2"/>
          <p:cNvSpPr>
            <a:spLocks noGrp="1" noChangeArrowheads="1"/>
          </p:cNvSpPr>
          <p:nvPr>
            <p:ph type="title"/>
          </p:nvPr>
        </p:nvSpPr>
        <p:spPr>
          <a:xfrm>
            <a:off x="485775" y="228600"/>
            <a:ext cx="8153400" cy="1158875"/>
          </a:xfrm>
        </p:spPr>
        <p:txBody>
          <a:bodyPr/>
          <a:lstStyle/>
          <a:p>
            <a:r>
              <a:rPr lang="en-US" smtClean="0">
                <a:cs typeface="Times New Roman" pitchFamily="18" charset="0"/>
                <a:sym typeface="Times New Roman" pitchFamily="18" charset="0"/>
              </a:rPr>
              <a:t>Módulo 8: Capacitación para renovadores no certificados</a:t>
            </a:r>
          </a:p>
        </p:txBody>
      </p:sp>
      <p:sp>
        <p:nvSpPr>
          <p:cNvPr id="2053" name="Rectangle 3"/>
          <p:cNvSpPr>
            <a:spLocks noGrp="1" noChangeArrowheads="1"/>
          </p:cNvSpPr>
          <p:nvPr>
            <p:ph type="body" idx="1"/>
          </p:nvPr>
        </p:nvSpPr>
        <p:spPr>
          <a:xfrm>
            <a:off x="381000" y="2057400"/>
            <a:ext cx="8458200" cy="3962400"/>
          </a:xfrm>
        </p:spPr>
        <p:txBody>
          <a:bodyPr/>
          <a:lstStyle/>
          <a:p>
            <a:pPr marL="0" indent="0">
              <a:buFontTx/>
              <a:buNone/>
            </a:pPr>
            <a:r>
              <a:rPr lang="en-US" sz="4000" smtClean="0">
                <a:cs typeface="Times New Roman" pitchFamily="18" charset="0"/>
                <a:sym typeface="Times New Roman" pitchFamily="18" charset="0"/>
              </a:rPr>
              <a:t>Los renovadores certificados enseñan las prácticas de trabajo seguras con el plomo a los renovadores no certificados.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609A8334-4694-4483-BCA8-63C39ABC9629}" type="slidenum">
              <a:rPr lang="en-US"/>
              <a:pPr>
                <a:defRPr/>
              </a:pPr>
              <a:t>10</a:t>
            </a:fld>
            <a:endParaRPr lang="en-US"/>
          </a:p>
        </p:txBody>
      </p:sp>
      <p:sp>
        <p:nvSpPr>
          <p:cNvPr id="11268" name="Rectangle 2"/>
          <p:cNvSpPr>
            <a:spLocks noGrp="1" noChangeArrowheads="1"/>
          </p:cNvSpPr>
          <p:nvPr>
            <p:ph type="title"/>
          </p:nvPr>
        </p:nvSpPr>
        <p:spPr/>
        <p:txBody>
          <a:bodyPr/>
          <a:lstStyle/>
          <a:p>
            <a:r>
              <a:rPr lang="en-US" smtClean="0">
                <a:cs typeface="Times New Roman" pitchFamily="18" charset="0"/>
                <a:sym typeface="Times New Roman" pitchFamily="18" charset="0"/>
              </a:rPr>
              <a:t>Paso 4: Controle la propagación del polvo</a:t>
            </a:r>
          </a:p>
        </p:txBody>
      </p:sp>
      <p:sp>
        <p:nvSpPr>
          <p:cNvPr id="11269" name="Rectangle 3"/>
          <p:cNvSpPr>
            <a:spLocks noGrp="1" noChangeArrowheads="1"/>
          </p:cNvSpPr>
          <p:nvPr>
            <p:ph type="body" idx="1"/>
          </p:nvPr>
        </p:nvSpPr>
        <p:spPr/>
        <p:txBody>
          <a:bodyPr/>
          <a:lstStyle/>
          <a:p>
            <a:r>
              <a:rPr lang="en-US" smtClean="0">
                <a:cs typeface="Times New Roman" pitchFamily="18" charset="0"/>
                <a:sym typeface="Times New Roman" pitchFamily="18" charset="0"/>
              </a:rPr>
              <a:t>El objetivo es controlar la propagación del polvo gener</a:t>
            </a:r>
            <a:r>
              <a:rPr lang="es-ES_tradnl" smtClean="0">
                <a:cs typeface="Times New Roman" pitchFamily="18" charset="0"/>
                <a:sym typeface="Times New Roman" pitchFamily="18" charset="0"/>
              </a:rPr>
              <a:t>ado</a:t>
            </a:r>
            <a:r>
              <a:rPr lang="en-US" smtClean="0">
                <a:cs typeface="Times New Roman" pitchFamily="18" charset="0"/>
                <a:sym typeface="Times New Roman" pitchFamily="18" charset="0"/>
              </a:rPr>
              <a:t>.</a:t>
            </a:r>
          </a:p>
          <a:p>
            <a:r>
              <a:rPr lang="en-US" smtClean="0">
                <a:cs typeface="Times New Roman" pitchFamily="18" charset="0"/>
                <a:sym typeface="Times New Roman" pitchFamily="18" charset="0"/>
              </a:rPr>
              <a:t>Repase la “lista de compras”.</a:t>
            </a:r>
          </a:p>
          <a:p>
            <a:r>
              <a:rPr lang="en-US" smtClean="0">
                <a:cs typeface="Times New Roman" pitchFamily="18" charset="0"/>
                <a:sym typeface="Times New Roman" pitchFamily="18" charset="0"/>
              </a:rPr>
              <a:t>Utilice las herramientas correctas.</a:t>
            </a:r>
          </a:p>
          <a:p>
            <a:r>
              <a:rPr lang="en-US" smtClean="0">
                <a:cs typeface="Times New Roman" pitchFamily="18" charset="0"/>
                <a:sym typeface="Times New Roman" pitchFamily="18" charset="0"/>
              </a:rPr>
              <a:t>Las cubiertas desechables de plástico controlan la propagación del polvo y los escombros.</a:t>
            </a:r>
          </a:p>
          <a:p>
            <a:r>
              <a:rPr lang="en-US" smtClean="0">
                <a:cs typeface="Times New Roman" pitchFamily="18" charset="0"/>
                <a:sym typeface="Times New Roman" pitchFamily="18" charset="0"/>
              </a:rPr>
              <a:t>Evite las prácticas prohibidas.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A90390CB-81F1-44BB-BF78-2B78EA7EECC0}" type="slidenum">
              <a:rPr lang="en-US"/>
              <a:pPr>
                <a:defRPr/>
              </a:pPr>
              <a:t>11</a:t>
            </a:fld>
            <a:endParaRPr lang="en-US"/>
          </a:p>
        </p:txBody>
      </p:sp>
      <p:sp>
        <p:nvSpPr>
          <p:cNvPr id="12292" name="Rectangle 2"/>
          <p:cNvSpPr>
            <a:spLocks noGrp="1" noChangeArrowheads="1"/>
          </p:cNvSpPr>
          <p:nvPr>
            <p:ph type="title"/>
          </p:nvPr>
        </p:nvSpPr>
        <p:spPr/>
        <p:txBody>
          <a:bodyPr/>
          <a:lstStyle/>
          <a:p>
            <a:r>
              <a:rPr lang="en-US" smtClean="0">
                <a:cs typeface="Times New Roman" pitchFamily="18" charset="0"/>
                <a:sym typeface="Times New Roman" pitchFamily="18" charset="0"/>
              </a:rPr>
              <a:t>Paso 5: Deje limpia el área de trabajo</a:t>
            </a:r>
          </a:p>
        </p:txBody>
      </p:sp>
      <p:sp>
        <p:nvSpPr>
          <p:cNvPr id="12293" name="Rectangle 3"/>
          <p:cNvSpPr>
            <a:spLocks noGrp="1" noChangeArrowheads="1"/>
          </p:cNvSpPr>
          <p:nvPr>
            <p:ph type="body" idx="1"/>
          </p:nvPr>
        </p:nvSpPr>
        <p:spPr/>
        <p:txBody>
          <a:bodyPr/>
          <a:lstStyle/>
          <a:p>
            <a:r>
              <a:rPr lang="en-US" smtClean="0">
                <a:cs typeface="Times New Roman" pitchFamily="18" charset="0"/>
                <a:sym typeface="Times New Roman" pitchFamily="18" charset="0"/>
              </a:rPr>
              <a:t>El objetivo debe ser dejar el área de trabajo sin polvo ni escombros. </a:t>
            </a:r>
          </a:p>
          <a:p>
            <a:r>
              <a:rPr lang="en-US" smtClean="0">
                <a:cs typeface="Times New Roman" pitchFamily="18" charset="0"/>
                <a:sym typeface="Times New Roman" pitchFamily="18" charset="0"/>
              </a:rPr>
              <a:t>Repase la “lista de compras”.</a:t>
            </a:r>
          </a:p>
          <a:p>
            <a:r>
              <a:rPr lang="en-US" smtClean="0">
                <a:cs typeface="Times New Roman" pitchFamily="18" charset="0"/>
                <a:sym typeface="Times New Roman" pitchFamily="18" charset="0"/>
              </a:rPr>
              <a:t>Comente los procedimientos diarios de limpieza.</a:t>
            </a:r>
          </a:p>
          <a:p>
            <a:r>
              <a:rPr lang="en-US" smtClean="0">
                <a:cs typeface="Times New Roman" pitchFamily="18" charset="0"/>
                <a:sym typeface="Times New Roman" pitchFamily="18" charset="0"/>
              </a:rPr>
              <a:t>Comente los procedimientos de limpieza para el final del día de trabajo.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96DA3586-AC9A-443C-82C7-00A02D2145D3}" type="slidenum">
              <a:rPr lang="en-US"/>
              <a:pPr>
                <a:defRPr/>
              </a:pPr>
              <a:t>12</a:t>
            </a:fld>
            <a:endParaRPr lang="en-US"/>
          </a:p>
        </p:txBody>
      </p:sp>
      <p:sp>
        <p:nvSpPr>
          <p:cNvPr id="13316" name="Rectangle 2"/>
          <p:cNvSpPr>
            <a:spLocks noGrp="1" noChangeArrowheads="1"/>
          </p:cNvSpPr>
          <p:nvPr>
            <p:ph type="title"/>
          </p:nvPr>
        </p:nvSpPr>
        <p:spPr/>
        <p:txBody>
          <a:bodyPr/>
          <a:lstStyle/>
          <a:p>
            <a:r>
              <a:rPr lang="en-US" smtClean="0">
                <a:cs typeface="Times New Roman" pitchFamily="18" charset="0"/>
                <a:sym typeface="Times New Roman" pitchFamily="18" charset="0"/>
              </a:rPr>
              <a:t>Paso 6: Controle los desechos</a:t>
            </a:r>
          </a:p>
        </p:txBody>
      </p:sp>
      <p:sp>
        <p:nvSpPr>
          <p:cNvPr id="13317" name="Rectangle 3"/>
          <p:cNvSpPr>
            <a:spLocks noGrp="1" noChangeArrowheads="1"/>
          </p:cNvSpPr>
          <p:nvPr>
            <p:ph type="body" idx="1"/>
          </p:nvPr>
        </p:nvSpPr>
        <p:spPr/>
        <p:txBody>
          <a:bodyPr/>
          <a:lstStyle/>
          <a:p>
            <a:r>
              <a:rPr lang="en-US" sz="2400" smtClean="0">
                <a:cs typeface="Times New Roman" pitchFamily="18" charset="0"/>
                <a:sym typeface="Times New Roman" pitchFamily="18" charset="0"/>
              </a:rPr>
              <a:t>Comente el procedimiento de reco</a:t>
            </a:r>
            <a:r>
              <a:rPr lang="es-ES_tradnl" sz="2400" smtClean="0">
                <a:cs typeface="Times New Roman" pitchFamily="18" charset="0"/>
                <a:sym typeface="Times New Roman" pitchFamily="18" charset="0"/>
              </a:rPr>
              <a:t>gida </a:t>
            </a:r>
            <a:r>
              <a:rPr lang="en-US" sz="2400" smtClean="0">
                <a:cs typeface="Times New Roman" pitchFamily="18" charset="0"/>
                <a:sym typeface="Times New Roman" pitchFamily="18" charset="0"/>
              </a:rPr>
              <a:t>de desechos en bolsas.</a:t>
            </a:r>
          </a:p>
          <a:p>
            <a:r>
              <a:rPr lang="en-US" sz="2400" smtClean="0">
                <a:cs typeface="Times New Roman" pitchFamily="18" charset="0"/>
                <a:sym typeface="Times New Roman" pitchFamily="18" charset="0"/>
              </a:rPr>
              <a:t>Demuestre el proceso de doblar una pequeña sección de plástico con </a:t>
            </a:r>
            <a:r>
              <a:rPr lang="es-ES_tradnl" sz="2400" smtClean="0">
                <a:cs typeface="Times New Roman" pitchFamily="18" charset="0"/>
                <a:sym typeface="Times New Roman" pitchFamily="18" charset="0"/>
              </a:rPr>
              <a:t>el </a:t>
            </a:r>
            <a:r>
              <a:rPr lang="en-US" sz="2400" smtClean="0">
                <a:cs typeface="Times New Roman" pitchFamily="18" charset="0"/>
                <a:sym typeface="Times New Roman" pitchFamily="18" charset="0"/>
              </a:rPr>
              <a:t>lado sucio hacia dentro.</a:t>
            </a:r>
          </a:p>
          <a:p>
            <a:r>
              <a:rPr lang="en-US" sz="2400" smtClean="0">
                <a:cs typeface="Times New Roman" pitchFamily="18" charset="0"/>
                <a:sym typeface="Times New Roman" pitchFamily="18" charset="0"/>
              </a:rPr>
              <a:t>Comente el almacenamiento temporal de desechos.</a:t>
            </a:r>
          </a:p>
          <a:p>
            <a:r>
              <a:rPr lang="en-US" sz="2400" smtClean="0">
                <a:cs typeface="Times New Roman" pitchFamily="18" charset="0"/>
                <a:sym typeface="Times New Roman" pitchFamily="18" charset="0"/>
              </a:rPr>
              <a:t>Comente cómo manejar apropiadamente las aguas residuales.</a:t>
            </a:r>
          </a:p>
          <a:p>
            <a:r>
              <a:rPr lang="en-US" sz="2400" smtClean="0">
                <a:cs typeface="Times New Roman" pitchFamily="18" charset="0"/>
                <a:sym typeface="Times New Roman" pitchFamily="18" charset="0"/>
              </a:rPr>
              <a:t>Comente las reglas de eliminación de aguas que son aplicables para el trabajo específico.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3EEB2C58-F5E2-49F0-A282-05A894FBFCB0}" type="slidenum">
              <a:rPr lang="en-US"/>
              <a:pPr>
                <a:defRPr/>
              </a:pPr>
              <a:t>13</a:t>
            </a:fld>
            <a:endParaRPr lang="en-US"/>
          </a:p>
        </p:txBody>
      </p:sp>
      <p:sp>
        <p:nvSpPr>
          <p:cNvPr id="14340" name="Rectangle 2"/>
          <p:cNvSpPr>
            <a:spLocks noGrp="1" noChangeArrowheads="1"/>
          </p:cNvSpPr>
          <p:nvPr>
            <p:ph type="title"/>
          </p:nvPr>
        </p:nvSpPr>
        <p:spPr/>
        <p:txBody>
          <a:bodyPr/>
          <a:lstStyle/>
          <a:p>
            <a:r>
              <a:rPr lang="en-US" smtClean="0">
                <a:cs typeface="Times New Roman" pitchFamily="18" charset="0"/>
                <a:sym typeface="Times New Roman" pitchFamily="18" charset="0"/>
              </a:rPr>
              <a:t>Paso 7: Verificación o pruebas de aprobación</a:t>
            </a:r>
            <a:r>
              <a:rPr lang="es-ES_tradnl" smtClean="0">
                <a:cs typeface="Times New Roman" pitchFamily="18" charset="0"/>
                <a:sym typeface="Times New Roman" pitchFamily="18" charset="0"/>
              </a:rPr>
              <a:t> de limpieza</a:t>
            </a:r>
            <a:endParaRPr lang="en-US" smtClean="0">
              <a:cs typeface="Times New Roman" pitchFamily="18" charset="0"/>
              <a:sym typeface="Times New Roman" pitchFamily="18" charset="0"/>
            </a:endParaRPr>
          </a:p>
        </p:txBody>
      </p:sp>
      <p:sp>
        <p:nvSpPr>
          <p:cNvPr id="14341" name="Rectangle 3"/>
          <p:cNvSpPr>
            <a:spLocks noGrp="1" noChangeArrowheads="1"/>
          </p:cNvSpPr>
          <p:nvPr>
            <p:ph type="body" idx="1"/>
          </p:nvPr>
        </p:nvSpPr>
        <p:spPr/>
        <p:txBody>
          <a:bodyPr/>
          <a:lstStyle/>
          <a:p>
            <a:r>
              <a:rPr lang="en-US" sz="2400" smtClean="0">
                <a:cs typeface="Times New Roman" pitchFamily="18" charset="0"/>
                <a:sym typeface="Times New Roman" pitchFamily="18" charset="0"/>
              </a:rPr>
              <a:t>Un renovador certificado realizará la verificación de limpieza después de la mayoría de las renovaciones.</a:t>
            </a:r>
          </a:p>
          <a:p>
            <a:r>
              <a:rPr lang="en-US" sz="2400" smtClean="0">
                <a:cs typeface="Times New Roman" pitchFamily="18" charset="0"/>
                <a:sym typeface="Times New Roman" pitchFamily="18" charset="0"/>
              </a:rPr>
              <a:t>El dueño puede solicitar un examen de aprobación en lugar de una verificación de limpieza, y en algunos casos es un requisito.</a:t>
            </a:r>
          </a:p>
          <a:p>
            <a:r>
              <a:rPr lang="en-US" sz="2400" smtClean="0">
                <a:cs typeface="Times New Roman" pitchFamily="18" charset="0"/>
                <a:sym typeface="Times New Roman" pitchFamily="18" charset="0"/>
              </a:rPr>
              <a:t>Comente lo que ocurre cuando se obtienen malos resultados en una verificación de limpieza o en un examen de aprobación.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DE52E896-D346-4DCE-84D6-E80D23BCB1D5}" type="slidenum">
              <a:rPr lang="en-US"/>
              <a:pPr>
                <a:defRPr/>
              </a:pPr>
              <a:t>14</a:t>
            </a:fld>
            <a:endParaRPr lang="en-US"/>
          </a:p>
        </p:txBody>
      </p:sp>
      <p:sp>
        <p:nvSpPr>
          <p:cNvPr id="15364" name="Rectangle 2"/>
          <p:cNvSpPr>
            <a:spLocks noGrp="1" noChangeArrowheads="1"/>
          </p:cNvSpPr>
          <p:nvPr>
            <p:ph type="title"/>
          </p:nvPr>
        </p:nvSpPr>
        <p:spPr/>
        <p:txBody>
          <a:bodyPr/>
          <a:lstStyle/>
          <a:p>
            <a:r>
              <a:rPr lang="en-US" smtClean="0">
                <a:cs typeface="Times New Roman" pitchFamily="18" charset="0"/>
                <a:sym typeface="Times New Roman" pitchFamily="18" charset="0"/>
              </a:rPr>
              <a:t>Documentación de capacitación</a:t>
            </a:r>
          </a:p>
        </p:txBody>
      </p:sp>
      <p:sp>
        <p:nvSpPr>
          <p:cNvPr id="15365" name="Rectangle 3"/>
          <p:cNvSpPr>
            <a:spLocks noGrp="1" noChangeArrowheads="1"/>
          </p:cNvSpPr>
          <p:nvPr>
            <p:ph type="body" idx="1"/>
          </p:nvPr>
        </p:nvSpPr>
        <p:spPr/>
        <p:txBody>
          <a:bodyPr/>
          <a:lstStyle/>
          <a:p>
            <a:r>
              <a:rPr lang="en-US" sz="2400" smtClean="0">
                <a:cs typeface="Times New Roman" pitchFamily="18" charset="0"/>
                <a:sym typeface="Times New Roman" pitchFamily="18" charset="0"/>
              </a:rPr>
              <a:t>El renovador certificado que está asignado al trabajo debe mantener en la obra los siguientes registros para la capacitación en terreno:</a:t>
            </a:r>
          </a:p>
          <a:p>
            <a:pPr lvl="1"/>
            <a:r>
              <a:rPr lang="en-US" sz="1800" b="1" smtClean="0">
                <a:cs typeface="Times New Roman" pitchFamily="18" charset="0"/>
                <a:sym typeface="Times New Roman" pitchFamily="18" charset="0"/>
              </a:rPr>
              <a:t>Certificación escrita de la capacitación del trabajador:</a:t>
            </a:r>
          </a:p>
          <a:p>
            <a:pPr lvl="2"/>
            <a:r>
              <a:rPr lang="en-US" sz="1800" b="1" smtClean="0">
                <a:cs typeface="Times New Roman" pitchFamily="18" charset="0"/>
                <a:sym typeface="Times New Roman" pitchFamily="18" charset="0"/>
              </a:rPr>
              <a:t>Debe detallar qué trabajadores están cursando qué capacitación;</a:t>
            </a:r>
          </a:p>
          <a:p>
            <a:pPr lvl="2"/>
            <a:r>
              <a:rPr lang="en-US" sz="1800" b="1" smtClean="0">
                <a:cs typeface="Times New Roman" pitchFamily="18" charset="0"/>
                <a:sym typeface="Times New Roman" pitchFamily="18" charset="0"/>
              </a:rPr>
              <a:t>Debe detallar todos los temas de capacitación que cada trabajador abarcará; y</a:t>
            </a:r>
          </a:p>
          <a:p>
            <a:pPr lvl="2"/>
            <a:r>
              <a:rPr lang="en-US" sz="1800" b="1" smtClean="0">
                <a:cs typeface="Times New Roman" pitchFamily="18" charset="0"/>
                <a:sym typeface="Times New Roman" pitchFamily="18" charset="0"/>
              </a:rPr>
              <a:t>Debe estar firmada por el renovador certificado que realizó la capacitación.</a:t>
            </a:r>
          </a:p>
          <a:p>
            <a:pPr lvl="1"/>
            <a:r>
              <a:rPr lang="en-US" sz="1800" b="1" smtClean="0">
                <a:cs typeface="Times New Roman" pitchFamily="18" charset="0"/>
                <a:sym typeface="Times New Roman" pitchFamily="18" charset="0"/>
              </a:rPr>
              <a:t>Toda la documentación de la capacitación se debe conservar durante 3 años después de la finalización de la renovación.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896CEA39-BC27-47F0-B4BB-61CC288E5629}" type="slidenum">
              <a:rPr lang="en-US"/>
              <a:pPr>
                <a:defRPr/>
              </a:pPr>
              <a:t>15</a:t>
            </a:fld>
            <a:endParaRPr lang="en-US"/>
          </a:p>
        </p:txBody>
      </p:sp>
      <p:sp>
        <p:nvSpPr>
          <p:cNvPr id="16388" name="Rectangle 2"/>
          <p:cNvSpPr>
            <a:spLocks noGrp="1" noChangeArrowheads="1"/>
          </p:cNvSpPr>
          <p:nvPr>
            <p:ph type="title"/>
          </p:nvPr>
        </p:nvSpPr>
        <p:spPr/>
        <p:txBody>
          <a:bodyPr/>
          <a:lstStyle/>
          <a:p>
            <a:r>
              <a:rPr lang="en-US" smtClean="0">
                <a:cs typeface="Times New Roman" pitchFamily="18" charset="0"/>
                <a:sym typeface="Times New Roman" pitchFamily="18" charset="0"/>
              </a:rPr>
              <a:t>Ahora ya saben...</a:t>
            </a:r>
          </a:p>
        </p:txBody>
      </p:sp>
      <p:sp>
        <p:nvSpPr>
          <p:cNvPr id="16389" name="Rectangle 3"/>
          <p:cNvSpPr>
            <a:spLocks noGrp="1" noChangeArrowheads="1"/>
          </p:cNvSpPr>
          <p:nvPr>
            <p:ph type="body" idx="1"/>
          </p:nvPr>
        </p:nvSpPr>
        <p:spPr/>
        <p:txBody>
          <a:bodyPr/>
          <a:lstStyle/>
          <a:p>
            <a:r>
              <a:rPr lang="en-US" sz="2400" smtClean="0">
                <a:cs typeface="Times New Roman" pitchFamily="18" charset="0"/>
                <a:sym typeface="Times New Roman" pitchFamily="18" charset="0"/>
              </a:rPr>
              <a:t>Que los renovadores certificados son responsables de la capacitación de los renovadores no certificados.</a:t>
            </a:r>
          </a:p>
          <a:p>
            <a:r>
              <a:rPr lang="en-US" sz="2400" smtClean="0">
                <a:cs typeface="Times New Roman" pitchFamily="18" charset="0"/>
                <a:sym typeface="Times New Roman" pitchFamily="18" charset="0"/>
              </a:rPr>
              <a:t>Los roles de los renovadores certificados y de los trabajadores capacitados pero no certificados durante una renovación.</a:t>
            </a:r>
          </a:p>
          <a:p>
            <a:r>
              <a:rPr lang="en-US" sz="2400" smtClean="0">
                <a:cs typeface="Times New Roman" pitchFamily="18" charset="0"/>
                <a:sym typeface="Times New Roman" pitchFamily="18" charset="0"/>
              </a:rPr>
              <a:t>Cómo utilizar la guía </a:t>
            </a:r>
            <a:r>
              <a:rPr lang="en-US" sz="2400" i="1" smtClean="0">
                <a:cs typeface="Times New Roman" pitchFamily="18" charset="0"/>
                <a:sym typeface="Times New Roman" pitchFamily="18" charset="0"/>
              </a:rPr>
              <a:t>Pasos para la renovación, reparación y pintura SEGURAS CON EL PLOMO </a:t>
            </a:r>
            <a:r>
              <a:rPr lang="en-US" sz="2400" smtClean="0">
                <a:cs typeface="Times New Roman" pitchFamily="18" charset="0"/>
                <a:sym typeface="Times New Roman" pitchFamily="18" charset="0"/>
              </a:rPr>
              <a:t>para capacitar renovadores no certificados.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B5A96AA1-5C10-4D21-94A2-348D59568D38}" type="slidenum">
              <a:rPr lang="en-US"/>
              <a:pPr>
                <a:defRPr/>
              </a:pPr>
              <a:t>2</a:t>
            </a:fld>
            <a:endParaRPr lang="en-US"/>
          </a:p>
        </p:txBody>
      </p:sp>
      <p:sp>
        <p:nvSpPr>
          <p:cNvPr id="3076" name="Rectangle 2"/>
          <p:cNvSpPr>
            <a:spLocks noGrp="1" noChangeArrowheads="1"/>
          </p:cNvSpPr>
          <p:nvPr>
            <p:ph type="title"/>
          </p:nvPr>
        </p:nvSpPr>
        <p:spPr>
          <a:xfrm>
            <a:off x="457200" y="533400"/>
            <a:ext cx="7315200" cy="685800"/>
          </a:xfrm>
        </p:spPr>
        <p:txBody>
          <a:bodyPr/>
          <a:lstStyle/>
          <a:p>
            <a:r>
              <a:rPr lang="en-US" sz="3600" smtClean="0">
                <a:cs typeface="Times New Roman" pitchFamily="18" charset="0"/>
                <a:sym typeface="Times New Roman" pitchFamily="18" charset="0"/>
              </a:rPr>
              <a:t>La enseñanza de prácticas de trabajo seguras con el plomo significa:</a:t>
            </a:r>
          </a:p>
        </p:txBody>
      </p:sp>
      <p:sp>
        <p:nvSpPr>
          <p:cNvPr id="3077" name="Rectangle 3"/>
          <p:cNvSpPr>
            <a:spLocks noGrp="1" noChangeArrowheads="1"/>
          </p:cNvSpPr>
          <p:nvPr>
            <p:ph type="body" idx="1"/>
          </p:nvPr>
        </p:nvSpPr>
        <p:spPr>
          <a:xfrm>
            <a:off x="304800" y="1752600"/>
            <a:ext cx="8458200" cy="4724400"/>
          </a:xfrm>
        </p:spPr>
        <p:txBody>
          <a:bodyPr/>
          <a:lstStyle/>
          <a:p>
            <a:r>
              <a:rPr lang="en-US" sz="2000" smtClean="0">
                <a:cs typeface="Times New Roman" pitchFamily="18" charset="0"/>
                <a:sym typeface="Times New Roman" pitchFamily="18" charset="0"/>
              </a:rPr>
              <a:t>Capacitar a los trabajadores para que utilicen apropiadamente los letreros, las barreras de polvo, las prácticas de trabajo que minimicen el polvo y las prácticas de limpieza de polvo durante actividades de renovación, reparación y pintura para prevenir o reducir la contaminación potencialmente peligrosa por polvo con plomo en el hogar. </a:t>
            </a:r>
          </a:p>
          <a:p>
            <a:pPr>
              <a:buFontTx/>
              <a:buNone/>
            </a:pPr>
            <a:endParaRPr lang="en-US" sz="2000" smtClean="0">
              <a:cs typeface="Times New Roman" pitchFamily="18" charset="0"/>
              <a:sym typeface="Times New Roman" pitchFamily="18" charset="0"/>
            </a:endParaRPr>
          </a:p>
          <a:p>
            <a:r>
              <a:rPr lang="en-US" sz="2000" smtClean="0">
                <a:cs typeface="Times New Roman" pitchFamily="18" charset="0"/>
                <a:sym typeface="Times New Roman" pitchFamily="18" charset="0"/>
              </a:rPr>
              <a:t>Para capacitar con efectividad a los trabajadores, usted debe:</a:t>
            </a:r>
          </a:p>
          <a:p>
            <a:pPr lvl="1"/>
            <a:r>
              <a:rPr lang="en-US" sz="1800" b="1" smtClean="0">
                <a:cs typeface="Times New Roman" pitchFamily="18" charset="0"/>
                <a:sym typeface="Times New Roman" pitchFamily="18" charset="0"/>
              </a:rPr>
              <a:t>Conocer la seguridad con el plomo.</a:t>
            </a:r>
          </a:p>
          <a:p>
            <a:pPr lvl="1"/>
            <a:r>
              <a:rPr lang="en-US" sz="1800" b="1" smtClean="0">
                <a:cs typeface="Times New Roman" pitchFamily="18" charset="0"/>
                <a:sym typeface="Times New Roman" pitchFamily="18" charset="0"/>
              </a:rPr>
              <a:t>Mostrar a los alumnos lo que sabe.</a:t>
            </a:r>
          </a:p>
          <a:p>
            <a:pPr lvl="1"/>
            <a:r>
              <a:rPr lang="en-US" sz="1800" b="1" smtClean="0">
                <a:cs typeface="Times New Roman" pitchFamily="18" charset="0"/>
                <a:sym typeface="Times New Roman" pitchFamily="18" charset="0"/>
              </a:rPr>
              <a:t>Revise la lista de compras en </a:t>
            </a:r>
            <a:r>
              <a:rPr lang="en-US" sz="1800" b="1" i="1" smtClean="0">
                <a:cs typeface="Times New Roman" pitchFamily="18" charset="0"/>
                <a:sym typeface="Times New Roman" pitchFamily="18" charset="0"/>
              </a:rPr>
              <a:t>Pasos para la renovación, reparación y pintura SEGURAS CON EL PLOMO</a:t>
            </a:r>
            <a:r>
              <a:rPr lang="en-US" sz="1600" b="1" smtClean="0">
                <a:cs typeface="Times New Roman" pitchFamily="18" charset="0"/>
                <a:sym typeface="Times New Roman" pitchFamily="18" charset="0"/>
              </a:rPr>
              <a:t> </a:t>
            </a:r>
            <a:r>
              <a:rPr lang="en-US" sz="1800" b="1" smtClean="0">
                <a:cs typeface="Times New Roman" pitchFamily="18" charset="0"/>
                <a:sym typeface="Times New Roman" pitchFamily="18" charset="0"/>
              </a:rPr>
              <a:t>y tenga a mano los materiales apropiados.</a:t>
            </a:r>
          </a:p>
          <a:p>
            <a:pPr>
              <a:buFontTx/>
              <a:buNone/>
            </a:pPr>
            <a:r>
              <a:rPr lang="en-US" sz="2000" smtClean="0">
                <a:cs typeface="Times New Roman" pitchFamily="18" charset="0"/>
                <a:sym typeface="Times New Roman" pitchFamily="18"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6BC23D82-E4BD-4331-8AE1-738559574D39}" type="slidenum">
              <a:rPr lang="en-US"/>
              <a:pPr>
                <a:defRPr/>
              </a:pPr>
              <a:t>3</a:t>
            </a:fld>
            <a:endParaRPr lang="en-US"/>
          </a:p>
        </p:txBody>
      </p:sp>
      <p:sp>
        <p:nvSpPr>
          <p:cNvPr id="4100" name="Rectangle 2"/>
          <p:cNvSpPr>
            <a:spLocks noGrp="1" noChangeArrowheads="1"/>
          </p:cNvSpPr>
          <p:nvPr>
            <p:ph type="title"/>
          </p:nvPr>
        </p:nvSpPr>
        <p:spPr/>
        <p:txBody>
          <a:bodyPr/>
          <a:lstStyle/>
          <a:p>
            <a:r>
              <a:rPr lang="es-ES_tradnl" smtClean="0">
                <a:cs typeface="Times New Roman" pitchFamily="18" charset="0"/>
                <a:sym typeface="Times New Roman" pitchFamily="18" charset="0"/>
              </a:rPr>
              <a:t>F</a:t>
            </a:r>
            <a:r>
              <a:rPr lang="en-US" smtClean="0">
                <a:cs typeface="Times New Roman" pitchFamily="18" charset="0"/>
                <a:sym typeface="Times New Roman" pitchFamily="18" charset="0"/>
              </a:rPr>
              <a:t>unción del renovador certificado</a:t>
            </a:r>
          </a:p>
        </p:txBody>
      </p:sp>
      <p:sp>
        <p:nvSpPr>
          <p:cNvPr id="4101" name="Rectangle 3"/>
          <p:cNvSpPr>
            <a:spLocks noGrp="1" noChangeArrowheads="1"/>
          </p:cNvSpPr>
          <p:nvPr>
            <p:ph type="body" idx="1"/>
          </p:nvPr>
        </p:nvSpPr>
        <p:spPr>
          <a:xfrm>
            <a:off x="304800" y="1752600"/>
            <a:ext cx="8458200" cy="4724400"/>
          </a:xfrm>
        </p:spPr>
        <p:txBody>
          <a:bodyPr/>
          <a:lstStyle/>
          <a:p>
            <a:pPr>
              <a:buFontTx/>
              <a:buNone/>
            </a:pPr>
            <a:r>
              <a:rPr lang="en-US" sz="2000" smtClean="0">
                <a:cs typeface="Times New Roman" pitchFamily="18" charset="0"/>
                <a:sym typeface="Times New Roman" pitchFamily="18" charset="0"/>
              </a:rPr>
              <a:t>Los renovadores certificados:</a:t>
            </a:r>
          </a:p>
          <a:p>
            <a:r>
              <a:rPr lang="en-US" sz="2000" smtClean="0">
                <a:cs typeface="Times New Roman" pitchFamily="18" charset="0"/>
                <a:sym typeface="Times New Roman" pitchFamily="18" charset="0"/>
              </a:rPr>
              <a:t>Realizan trabajos seguros con el plomo según lo descrito en la regla RRP.</a:t>
            </a:r>
          </a:p>
          <a:p>
            <a:r>
              <a:rPr lang="en-US" sz="2000" smtClean="0">
                <a:cs typeface="Times New Roman" pitchFamily="18" charset="0"/>
                <a:sym typeface="Times New Roman" pitchFamily="18" charset="0"/>
              </a:rPr>
              <a:t>Capacitan a los trabajadores no certificados en prácticas seguras con el plomo.</a:t>
            </a:r>
          </a:p>
          <a:p>
            <a:r>
              <a:rPr lang="en-US" sz="2000" smtClean="0">
                <a:cs typeface="Times New Roman" pitchFamily="18" charset="0"/>
                <a:sym typeface="Times New Roman" pitchFamily="18" charset="0"/>
              </a:rPr>
              <a:t>Son una guía constante en la obra para los trabajadores no certificados durante la instalación y </a:t>
            </a:r>
            <a:r>
              <a:rPr lang="es-ES_tradnl" sz="2000" smtClean="0">
                <a:cs typeface="Times New Roman" pitchFamily="18" charset="0"/>
                <a:sym typeface="Times New Roman" pitchFamily="18" charset="0"/>
              </a:rPr>
              <a:t>la </a:t>
            </a:r>
            <a:r>
              <a:rPr lang="en-US" sz="2000" smtClean="0">
                <a:cs typeface="Times New Roman" pitchFamily="18" charset="0"/>
                <a:sym typeface="Times New Roman" pitchFamily="18" charset="0"/>
              </a:rPr>
              <a:t>limpieza.</a:t>
            </a:r>
          </a:p>
          <a:p>
            <a:r>
              <a:rPr lang="en-US" sz="2000" smtClean="0">
                <a:cs typeface="Times New Roman" pitchFamily="18" charset="0"/>
                <a:sym typeface="Times New Roman" pitchFamily="18" charset="0"/>
              </a:rPr>
              <a:t>Están disponibles por teléfono en caso de no estar presentes en la obra durante el trabajo.</a:t>
            </a:r>
          </a:p>
          <a:p>
            <a:r>
              <a:rPr lang="en-US" sz="2000" smtClean="0">
                <a:cs typeface="Times New Roman" pitchFamily="18" charset="0"/>
                <a:sym typeface="Times New Roman" pitchFamily="18" charset="0"/>
              </a:rPr>
              <a:t>Mantienen un comprobante de certificación en la obra como renovador certificado.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810E8A08-94A1-4307-A282-B6445A692BCC}" type="slidenum">
              <a:rPr lang="en-US"/>
              <a:pPr>
                <a:defRPr/>
              </a:pPr>
              <a:t>4</a:t>
            </a:fld>
            <a:endParaRPr lang="en-US"/>
          </a:p>
        </p:txBody>
      </p:sp>
      <p:sp>
        <p:nvSpPr>
          <p:cNvPr id="5124" name="Rectangle 2"/>
          <p:cNvSpPr>
            <a:spLocks noGrp="1" noChangeArrowheads="1"/>
          </p:cNvSpPr>
          <p:nvPr>
            <p:ph type="title"/>
          </p:nvPr>
        </p:nvSpPr>
        <p:spPr/>
        <p:txBody>
          <a:bodyPr/>
          <a:lstStyle/>
          <a:p>
            <a:r>
              <a:rPr lang="en-US" smtClean="0">
                <a:cs typeface="Times New Roman" pitchFamily="18" charset="0"/>
                <a:sym typeface="Times New Roman" pitchFamily="18" charset="0"/>
              </a:rPr>
              <a:t>Función de los renovadores capacitados pero no certificados</a:t>
            </a:r>
          </a:p>
        </p:txBody>
      </p:sp>
      <p:sp>
        <p:nvSpPr>
          <p:cNvPr id="5125" name="Rectangle 3"/>
          <p:cNvSpPr>
            <a:spLocks noGrp="1" noChangeArrowheads="1"/>
          </p:cNvSpPr>
          <p:nvPr>
            <p:ph type="body" idx="1"/>
          </p:nvPr>
        </p:nvSpPr>
        <p:spPr>
          <a:xfrm>
            <a:off x="304800" y="1752600"/>
            <a:ext cx="8458200" cy="4495800"/>
          </a:xfrm>
        </p:spPr>
        <p:txBody>
          <a:bodyPr/>
          <a:lstStyle/>
          <a:p>
            <a:pPr>
              <a:lnSpc>
                <a:spcPct val="90000"/>
              </a:lnSpc>
            </a:pPr>
            <a:r>
              <a:rPr lang="en-US" sz="2000" smtClean="0">
                <a:cs typeface="Times New Roman" pitchFamily="18" charset="0"/>
                <a:sym typeface="Times New Roman" pitchFamily="18" charset="0"/>
              </a:rPr>
              <a:t>Los renovadores capacitados pero no certificados son personas que trabajan en renovación, reparación y pintura que han </a:t>
            </a:r>
            <a:r>
              <a:rPr lang="es-ES_tradnl" sz="2000" smtClean="0">
                <a:cs typeface="Times New Roman" pitchFamily="18" charset="0"/>
                <a:sym typeface="Times New Roman" pitchFamily="18" charset="0"/>
              </a:rPr>
              <a:t>sido </a:t>
            </a:r>
            <a:r>
              <a:rPr lang="en-US" sz="2000" smtClean="0">
                <a:cs typeface="Times New Roman" pitchFamily="18" charset="0"/>
                <a:sym typeface="Times New Roman" pitchFamily="18" charset="0"/>
              </a:rPr>
              <a:t> capacita</a:t>
            </a:r>
            <a:r>
              <a:rPr lang="es-ES_tradnl" sz="2000" smtClean="0">
                <a:cs typeface="Times New Roman" pitchFamily="18" charset="0"/>
                <a:sym typeface="Times New Roman" pitchFamily="18" charset="0"/>
              </a:rPr>
              <a:t>dos </a:t>
            </a:r>
            <a:r>
              <a:rPr lang="en-US" sz="2000" smtClean="0">
                <a:cs typeface="Times New Roman" pitchFamily="18" charset="0"/>
                <a:sym typeface="Times New Roman" pitchFamily="18" charset="0"/>
              </a:rPr>
              <a:t>en </a:t>
            </a:r>
            <a:r>
              <a:rPr lang="es-ES_tradnl" sz="2000" smtClean="0">
                <a:cs typeface="Times New Roman" pitchFamily="18" charset="0"/>
                <a:sym typeface="Times New Roman" pitchFamily="18" charset="0"/>
              </a:rPr>
              <a:t>la obra </a:t>
            </a:r>
            <a:r>
              <a:rPr lang="en-US" sz="2000" smtClean="0">
                <a:cs typeface="Times New Roman" pitchFamily="18" charset="0"/>
                <a:sym typeface="Times New Roman" pitchFamily="18" charset="0"/>
              </a:rPr>
              <a:t>o en un sal</a:t>
            </a:r>
            <a:r>
              <a:rPr lang="es-ES_tradnl" sz="2000" smtClean="0">
                <a:cs typeface="Times New Roman" pitchFamily="18" charset="0"/>
                <a:sym typeface="Times New Roman" pitchFamily="18" charset="0"/>
              </a:rPr>
              <a:t>ón</a:t>
            </a:r>
            <a:r>
              <a:rPr lang="en-US" sz="2000" smtClean="0">
                <a:cs typeface="Times New Roman" pitchFamily="18" charset="0"/>
                <a:sym typeface="Times New Roman" pitchFamily="18" charset="0"/>
              </a:rPr>
              <a:t> de clases </a:t>
            </a:r>
            <a:r>
              <a:rPr lang="es-ES_tradnl" sz="2000" smtClean="0">
                <a:cs typeface="Times New Roman" pitchFamily="18" charset="0"/>
                <a:sym typeface="Times New Roman" pitchFamily="18" charset="0"/>
              </a:rPr>
              <a:t>por</a:t>
            </a:r>
            <a:r>
              <a:rPr lang="en-US" sz="2000" smtClean="0">
                <a:cs typeface="Times New Roman" pitchFamily="18" charset="0"/>
                <a:sym typeface="Times New Roman" pitchFamily="18" charset="0"/>
              </a:rPr>
              <a:t> parte de un renovador certificado, para realizar tareas cumpliendo la regla  RRP</a:t>
            </a:r>
            <a:r>
              <a:rPr lang="es-ES_tradnl" sz="2000" smtClean="0">
                <a:cs typeface="Times New Roman" pitchFamily="18" charset="0"/>
                <a:sym typeface="Times New Roman" pitchFamily="18" charset="0"/>
              </a:rPr>
              <a:t> de la EPA</a:t>
            </a:r>
            <a:r>
              <a:rPr lang="en-US" sz="2000" smtClean="0">
                <a:cs typeface="Times New Roman" pitchFamily="18" charset="0"/>
                <a:sym typeface="Times New Roman" pitchFamily="18" charset="0"/>
              </a:rPr>
              <a:t>.</a:t>
            </a:r>
          </a:p>
          <a:p>
            <a:pPr>
              <a:lnSpc>
                <a:spcPct val="90000"/>
              </a:lnSpc>
            </a:pPr>
            <a:r>
              <a:rPr lang="en-US" sz="2000" smtClean="0">
                <a:cs typeface="Times New Roman" pitchFamily="18" charset="0"/>
                <a:sym typeface="Times New Roman" pitchFamily="18" charset="0"/>
              </a:rPr>
              <a:t>Deben realizar prácticas de trabajo seguras con el plomo según lo descrito en la regla RRP:</a:t>
            </a:r>
          </a:p>
          <a:p>
            <a:pPr lvl="1">
              <a:lnSpc>
                <a:spcPct val="90000"/>
              </a:lnSpc>
            </a:pPr>
            <a:r>
              <a:rPr lang="en-US" sz="1800" b="1" smtClean="0">
                <a:cs typeface="Times New Roman" pitchFamily="18" charset="0"/>
                <a:sym typeface="Times New Roman" pitchFamily="18" charset="0"/>
              </a:rPr>
              <a:t>Proteger la vivienda con una "instalación" del área de trabajo.</a:t>
            </a:r>
          </a:p>
          <a:p>
            <a:pPr lvl="1">
              <a:lnSpc>
                <a:spcPct val="90000"/>
              </a:lnSpc>
            </a:pPr>
            <a:r>
              <a:rPr lang="en-US" sz="1800" b="1" smtClean="0">
                <a:cs typeface="Times New Roman" pitchFamily="18" charset="0"/>
                <a:sym typeface="Times New Roman" pitchFamily="18" charset="0"/>
              </a:rPr>
              <a:t>Protegerse.</a:t>
            </a:r>
          </a:p>
          <a:p>
            <a:pPr lvl="1">
              <a:lnSpc>
                <a:spcPct val="90000"/>
              </a:lnSpc>
            </a:pPr>
            <a:r>
              <a:rPr lang="en-US" sz="1800" b="1" smtClean="0">
                <a:cs typeface="Times New Roman" pitchFamily="18" charset="0"/>
                <a:sym typeface="Times New Roman" pitchFamily="18" charset="0"/>
              </a:rPr>
              <a:t>Realizar el trabajo de renovación con seguridad.</a:t>
            </a:r>
          </a:p>
          <a:p>
            <a:pPr lvl="2">
              <a:lnSpc>
                <a:spcPct val="90000"/>
              </a:lnSpc>
            </a:pPr>
            <a:r>
              <a:rPr lang="en-US" sz="1800" b="1" smtClean="0">
                <a:cs typeface="Times New Roman" pitchFamily="18" charset="0"/>
                <a:sym typeface="Times New Roman" pitchFamily="18" charset="0"/>
              </a:rPr>
              <a:t>No deben realizarse prácticas prohibidas.</a:t>
            </a:r>
          </a:p>
          <a:p>
            <a:pPr lvl="2">
              <a:lnSpc>
                <a:spcPct val="90000"/>
              </a:lnSpc>
            </a:pPr>
            <a:r>
              <a:rPr lang="en-US" sz="1600" b="1" smtClean="0">
                <a:cs typeface="Times New Roman" pitchFamily="18" charset="0"/>
                <a:sym typeface="Times New Roman" pitchFamily="18" charset="0"/>
              </a:rPr>
              <a:t>Controlar el polvo y los escombros.</a:t>
            </a:r>
          </a:p>
          <a:p>
            <a:pPr lvl="1">
              <a:lnSpc>
                <a:spcPct val="90000"/>
              </a:lnSpc>
            </a:pPr>
            <a:r>
              <a:rPr lang="en-US" sz="1800" b="1" smtClean="0">
                <a:cs typeface="Times New Roman" pitchFamily="18" charset="0"/>
                <a:sym typeface="Times New Roman" pitchFamily="18" charset="0"/>
              </a:rPr>
              <a:t>Limpiar el área de trabajo.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147E3932-C108-4EC7-9FDF-D2F642984D6A}" type="slidenum">
              <a:rPr lang="en-US"/>
              <a:pPr>
                <a:defRPr/>
              </a:pPr>
              <a:t>5</a:t>
            </a:fld>
            <a:endParaRPr lang="en-US"/>
          </a:p>
        </p:txBody>
      </p:sp>
      <p:sp>
        <p:nvSpPr>
          <p:cNvPr id="6148" name="Rectangle 1026"/>
          <p:cNvSpPr>
            <a:spLocks noGrp="1" noChangeArrowheads="1"/>
          </p:cNvSpPr>
          <p:nvPr>
            <p:ph type="title"/>
          </p:nvPr>
        </p:nvSpPr>
        <p:spPr/>
        <p:txBody>
          <a:bodyPr/>
          <a:lstStyle/>
          <a:p>
            <a:r>
              <a:rPr lang="en-US" sz="3600" smtClean="0">
                <a:cs typeface="Times New Roman" pitchFamily="18" charset="0"/>
                <a:sym typeface="Times New Roman" pitchFamily="18" charset="0"/>
              </a:rPr>
              <a:t>Pasos para la enseñanza de seguridad con el plomo en los trabajos de renovación</a:t>
            </a:r>
          </a:p>
        </p:txBody>
      </p:sp>
      <p:sp>
        <p:nvSpPr>
          <p:cNvPr id="6149" name="Rectangle 1027"/>
          <p:cNvSpPr>
            <a:spLocks noGrp="1" noChangeArrowheads="1"/>
          </p:cNvSpPr>
          <p:nvPr>
            <p:ph type="body" idx="1"/>
          </p:nvPr>
        </p:nvSpPr>
        <p:spPr/>
        <p:txBody>
          <a:bodyPr/>
          <a:lstStyle/>
          <a:p>
            <a:r>
              <a:rPr lang="en-US" smtClean="0">
                <a:cs typeface="Times New Roman" pitchFamily="18" charset="0"/>
                <a:sym typeface="Times New Roman" pitchFamily="18" charset="0"/>
              </a:rPr>
              <a:t>Enfoque para capacitar a renovadores no certificados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r>
              <a:rPr lang="en-US" dirty="0" err="1"/>
              <a:t>Octubre</a:t>
            </a:r>
            <a:r>
              <a:rPr lang="en-US" dirty="0"/>
              <a:t> de 2011</a:t>
            </a:r>
          </a:p>
        </p:txBody>
      </p:sp>
      <p:sp>
        <p:nvSpPr>
          <p:cNvPr id="6" name="Slide Number Placeholder 6"/>
          <p:cNvSpPr>
            <a:spLocks noGrp="1"/>
          </p:cNvSpPr>
          <p:nvPr>
            <p:ph type="sldNum" sz="quarter" idx="12"/>
          </p:nvPr>
        </p:nvSpPr>
        <p:spPr/>
        <p:txBody>
          <a:bodyPr/>
          <a:lstStyle/>
          <a:p>
            <a:pPr>
              <a:defRPr/>
            </a:pPr>
            <a:r>
              <a:rPr lang="en-US"/>
              <a:t>8-</a:t>
            </a:r>
            <a:fld id="{F9577824-C20A-404F-9135-C3FEACCEBA83}" type="slidenum">
              <a:rPr lang="en-US"/>
              <a:pPr>
                <a:defRPr/>
              </a:pPr>
              <a:t>6</a:t>
            </a:fld>
            <a:endParaRPr lang="en-US"/>
          </a:p>
        </p:txBody>
      </p:sp>
      <p:sp>
        <p:nvSpPr>
          <p:cNvPr id="7172" name="Rectangle 2"/>
          <p:cNvSpPr>
            <a:spLocks noGrp="1" noChangeArrowheads="1"/>
          </p:cNvSpPr>
          <p:nvPr>
            <p:ph type="title"/>
          </p:nvPr>
        </p:nvSpPr>
        <p:spPr/>
        <p:txBody>
          <a:bodyPr/>
          <a:lstStyle/>
          <a:p>
            <a:r>
              <a:rPr lang="en-US" smtClean="0">
                <a:cs typeface="Times New Roman" pitchFamily="18" charset="0"/>
                <a:sym typeface="Times New Roman" pitchFamily="18" charset="0"/>
              </a:rPr>
              <a:t>Use la guía de “Pasos”</a:t>
            </a:r>
          </a:p>
        </p:txBody>
      </p:sp>
      <p:sp>
        <p:nvSpPr>
          <p:cNvPr id="7173" name="Rectangle 3"/>
          <p:cNvSpPr>
            <a:spLocks noGrp="1" noChangeArrowheads="1"/>
          </p:cNvSpPr>
          <p:nvPr>
            <p:ph type="body" sz="half" idx="2"/>
          </p:nvPr>
        </p:nvSpPr>
        <p:spPr>
          <a:xfrm>
            <a:off x="3581400" y="1828800"/>
            <a:ext cx="4876800" cy="4267200"/>
          </a:xfrm>
        </p:spPr>
        <p:txBody>
          <a:bodyPr/>
          <a:lstStyle/>
          <a:p>
            <a:pPr>
              <a:lnSpc>
                <a:spcPct val="90000"/>
              </a:lnSpc>
            </a:pPr>
            <a:r>
              <a:rPr lang="en-US" sz="2200" i="1" smtClean="0">
                <a:cs typeface="Times New Roman" pitchFamily="18" charset="0"/>
                <a:sym typeface="Times New Roman" pitchFamily="18" charset="0"/>
              </a:rPr>
              <a:t>Pasos para la renovación, reparación y pintura SEGURAS CON EL PLOMO</a:t>
            </a:r>
            <a:r>
              <a:rPr lang="en-US" sz="2200" smtClean="0">
                <a:cs typeface="Times New Roman" pitchFamily="18" charset="0"/>
                <a:sym typeface="Times New Roman" pitchFamily="18" charset="0"/>
              </a:rPr>
              <a:t> abarca las prácticas básicas seguras con el plomo y se puede usar como una guía de capacitación fuera del sal</a:t>
            </a:r>
            <a:r>
              <a:rPr lang="es-ES_tradnl" sz="2200" smtClean="0">
                <a:cs typeface="Times New Roman" pitchFamily="18" charset="0"/>
                <a:sym typeface="Times New Roman" pitchFamily="18" charset="0"/>
              </a:rPr>
              <a:t>ón</a:t>
            </a:r>
            <a:r>
              <a:rPr lang="en-US" sz="2200" smtClean="0">
                <a:cs typeface="Times New Roman" pitchFamily="18" charset="0"/>
                <a:sym typeface="Times New Roman" pitchFamily="18" charset="0"/>
              </a:rPr>
              <a:t> de clases, junto con demostraciones en el trabajo y capacitación práctica.</a:t>
            </a:r>
          </a:p>
          <a:p>
            <a:pPr>
              <a:lnSpc>
                <a:spcPct val="90000"/>
              </a:lnSpc>
            </a:pPr>
            <a:r>
              <a:rPr lang="en-US" sz="2200" smtClean="0">
                <a:cs typeface="Times New Roman" pitchFamily="18" charset="0"/>
                <a:sym typeface="Times New Roman" pitchFamily="18" charset="0"/>
              </a:rPr>
              <a:t>Se recomienda que esta guía sea la base de su capacitación.</a:t>
            </a:r>
          </a:p>
        </p:txBody>
      </p:sp>
      <p:pic>
        <p:nvPicPr>
          <p:cNvPr id="7174" name="Picture 7" descr="Esta imagen es la portada de la guía titulada “Pasos para los trabajos de Renovación, Reparación y Pintura seguros con el plomo”."/>
          <p:cNvPicPr>
            <a:picLocks noGrp="1" noChangeAspect="1" noChangeArrowheads="1"/>
          </p:cNvPicPr>
          <p:nvPr>
            <p:ph type="clipArt" sz="half" idx="1"/>
          </p:nvPr>
        </p:nvPicPr>
        <p:blipFill>
          <a:blip r:embed="rId3" cstate="print"/>
          <a:srcRect/>
          <a:stretch>
            <a:fillRect/>
          </a:stretch>
        </p:blipFill>
        <p:spPr>
          <a:xfrm>
            <a:off x="1143000" y="2057400"/>
            <a:ext cx="2003425" cy="3276600"/>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0432D59A-1C5B-4BD5-8CFA-1C3258ECC827}" type="slidenum">
              <a:rPr lang="en-US"/>
              <a:pPr>
                <a:defRPr/>
              </a:pPr>
              <a:t>7</a:t>
            </a:fld>
            <a:endParaRPr lang="en-US"/>
          </a:p>
        </p:txBody>
      </p:sp>
      <p:sp>
        <p:nvSpPr>
          <p:cNvPr id="8196"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Paso 1: Determine si el trabajo </a:t>
            </a:r>
            <a:r>
              <a:rPr lang="es-ES_tradnl" sz="3600" smtClean="0">
                <a:cs typeface="Times New Roman" pitchFamily="18" charset="0"/>
                <a:sym typeface="Times New Roman" pitchFamily="18" charset="0"/>
              </a:rPr>
              <a:t>comprende </a:t>
            </a:r>
            <a:r>
              <a:rPr lang="en-US" sz="3600" smtClean="0">
                <a:cs typeface="Times New Roman" pitchFamily="18" charset="0"/>
                <a:sym typeface="Times New Roman" pitchFamily="18" charset="0"/>
              </a:rPr>
              <a:t>pintura a base de plomo</a:t>
            </a:r>
          </a:p>
        </p:txBody>
      </p:sp>
      <p:sp>
        <p:nvSpPr>
          <p:cNvPr id="8197" name="Rectangle 3"/>
          <p:cNvSpPr>
            <a:spLocks noGrp="1" noChangeArrowheads="1"/>
          </p:cNvSpPr>
          <p:nvPr>
            <p:ph type="body" idx="1"/>
          </p:nvPr>
        </p:nvSpPr>
        <p:spPr>
          <a:xfrm>
            <a:off x="228600" y="1752600"/>
            <a:ext cx="8686800" cy="4800600"/>
          </a:xfrm>
        </p:spPr>
        <p:txBody>
          <a:bodyPr/>
          <a:lstStyle/>
          <a:p>
            <a:pPr>
              <a:lnSpc>
                <a:spcPct val="90000"/>
              </a:lnSpc>
            </a:pPr>
            <a:r>
              <a:rPr lang="en-US" sz="1600" smtClean="0">
                <a:cs typeface="Times New Roman" pitchFamily="18" charset="0"/>
                <a:sym typeface="Times New Roman" pitchFamily="18" charset="0"/>
              </a:rPr>
              <a:t>La pintura a base de plomo (LBP, por sus siglas en inglés) se encuentra en muchas viviendas antiguas:</a:t>
            </a:r>
          </a:p>
          <a:p>
            <a:pPr lvl="2">
              <a:lnSpc>
                <a:spcPct val="90000"/>
              </a:lnSpc>
            </a:pPr>
            <a:r>
              <a:rPr lang="en-US" sz="1400" b="1" smtClean="0">
                <a:cs typeface="Times New Roman" pitchFamily="18" charset="0"/>
                <a:sym typeface="Times New Roman" pitchFamily="18" charset="0"/>
              </a:rPr>
              <a:t>Viviendas entre 1960 y 1978 – 1 de cada 4 tienen LBP. </a:t>
            </a:r>
          </a:p>
          <a:p>
            <a:pPr lvl="2">
              <a:lnSpc>
                <a:spcPct val="90000"/>
              </a:lnSpc>
            </a:pPr>
            <a:r>
              <a:rPr lang="en-US" sz="1400" b="1" smtClean="0">
                <a:cs typeface="Times New Roman" pitchFamily="18" charset="0"/>
                <a:sym typeface="Times New Roman" pitchFamily="18" charset="0"/>
              </a:rPr>
              <a:t>Viviendas entre 1940 y 1960 – 7 de cada 10 tienen LBP.</a:t>
            </a:r>
          </a:p>
          <a:p>
            <a:pPr lvl="2">
              <a:lnSpc>
                <a:spcPct val="90000"/>
              </a:lnSpc>
            </a:pPr>
            <a:r>
              <a:rPr lang="en-US" sz="1400" b="1" smtClean="0">
                <a:cs typeface="Times New Roman" pitchFamily="18" charset="0"/>
                <a:sym typeface="Times New Roman" pitchFamily="18" charset="0"/>
              </a:rPr>
              <a:t>Viviendas anteriores a 1940 – 9 de cada 10 tienen LBP.</a:t>
            </a:r>
          </a:p>
          <a:p>
            <a:pPr>
              <a:lnSpc>
                <a:spcPct val="90000"/>
              </a:lnSpc>
            </a:pPr>
            <a:r>
              <a:rPr lang="en-US" sz="1600" smtClean="0">
                <a:cs typeface="Times New Roman" pitchFamily="18" charset="0"/>
                <a:sym typeface="Times New Roman" pitchFamily="18" charset="0"/>
              </a:rPr>
              <a:t>Una renovación, reparación o pintura que altere la pintura a base de plomo puede crear grandes riesgos relacionados con la pintura a base plomo en viviendas.</a:t>
            </a:r>
          </a:p>
          <a:p>
            <a:pPr>
              <a:lnSpc>
                <a:spcPct val="90000"/>
              </a:lnSpc>
            </a:pPr>
            <a:r>
              <a:rPr lang="en-US" sz="1600" smtClean="0">
                <a:cs typeface="Times New Roman" pitchFamily="18" charset="0"/>
                <a:sym typeface="Times New Roman" pitchFamily="18" charset="0"/>
              </a:rPr>
              <a:t>Incluso una pequeña cantidad de polvo de pintura a base de plomo puede envenenar a niños, padres y mascotas y puede causar problemas en mujeres embarazadas y en el desarrollo de sus fetos.</a:t>
            </a:r>
          </a:p>
          <a:p>
            <a:pPr>
              <a:lnSpc>
                <a:spcPct val="90000"/>
              </a:lnSpc>
            </a:pPr>
            <a:r>
              <a:rPr lang="en-US" sz="1600" smtClean="0">
                <a:cs typeface="Times New Roman" pitchFamily="18" charset="0"/>
                <a:sym typeface="Times New Roman" pitchFamily="18" charset="0"/>
              </a:rPr>
              <a:t>El renovador certificado determinará s</a:t>
            </a:r>
            <a:r>
              <a:rPr lang="es-ES_tradnl" sz="1600" smtClean="0">
                <a:cs typeface="Times New Roman" pitchFamily="18" charset="0"/>
                <a:sym typeface="Times New Roman" pitchFamily="18" charset="0"/>
              </a:rPr>
              <a:t>i</a:t>
            </a:r>
            <a:r>
              <a:rPr lang="en-US" sz="1600" smtClean="0">
                <a:cs typeface="Times New Roman" pitchFamily="18" charset="0"/>
                <a:sym typeface="Times New Roman" pitchFamily="18" charset="0"/>
              </a:rPr>
              <a:t> existe pintura a base de plomo en las superficies de trabajo.</a:t>
            </a:r>
          </a:p>
          <a:p>
            <a:pPr>
              <a:lnSpc>
                <a:spcPct val="90000"/>
              </a:lnSpc>
            </a:pPr>
            <a:r>
              <a:rPr lang="en-US" sz="1600" u="sng" smtClean="0">
                <a:cs typeface="Times New Roman" pitchFamily="18" charset="0"/>
                <a:sym typeface="Times New Roman" pitchFamily="18" charset="0"/>
              </a:rPr>
              <a:t>Si no hubiese información disponible acerca de la pintura a base de plomo para viviendas anteriores a 1978 o para una instalación habitada por niños,</a:t>
            </a:r>
            <a:r>
              <a:rPr lang="en-US" sz="1600" smtClean="0">
                <a:cs typeface="Times New Roman" pitchFamily="18" charset="0"/>
                <a:sym typeface="Times New Roman" pitchFamily="18" charset="0"/>
              </a:rPr>
              <a:t> </a:t>
            </a:r>
            <a:r>
              <a:rPr lang="en-US" sz="1600" u="sng" smtClean="0">
                <a:cs typeface="Times New Roman" pitchFamily="18" charset="0"/>
                <a:sym typeface="Times New Roman" pitchFamily="18" charset="0"/>
              </a:rPr>
              <a:t>suponga que sí hay pintura a base de plomo y utilice prácticas de trabajo seguras con el plomo.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B7EF84DF-E370-4CDD-AE57-36B5DB2370B1}" type="slidenum">
              <a:rPr lang="en-US"/>
              <a:pPr>
                <a:defRPr/>
              </a:pPr>
              <a:t>8</a:t>
            </a:fld>
            <a:endParaRPr lang="en-US"/>
          </a:p>
        </p:txBody>
      </p:sp>
      <p:sp>
        <p:nvSpPr>
          <p:cNvPr id="9220"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Paso 2: Organícelo </a:t>
            </a:r>
            <a:r>
              <a:rPr lang="es-ES_tradnl" sz="3600" smtClean="0">
                <a:cs typeface="Times New Roman" pitchFamily="18" charset="0"/>
                <a:sym typeface="Times New Roman" pitchFamily="18" charset="0"/>
              </a:rPr>
              <a:t>d</a:t>
            </a:r>
            <a:r>
              <a:rPr lang="en-US" sz="3600" smtClean="0">
                <a:cs typeface="Times New Roman" pitchFamily="18" charset="0"/>
                <a:sym typeface="Times New Roman" pitchFamily="18" charset="0"/>
              </a:rPr>
              <a:t>e forma segura</a:t>
            </a:r>
          </a:p>
        </p:txBody>
      </p:sp>
      <p:sp>
        <p:nvSpPr>
          <p:cNvPr id="9221" name="Rectangle 3"/>
          <p:cNvSpPr>
            <a:spLocks noGrp="1" noChangeArrowheads="1"/>
          </p:cNvSpPr>
          <p:nvPr>
            <p:ph type="body" idx="1"/>
          </p:nvPr>
        </p:nvSpPr>
        <p:spPr>
          <a:xfrm>
            <a:off x="304800" y="1651000"/>
            <a:ext cx="8458200" cy="4114800"/>
          </a:xfrm>
        </p:spPr>
        <p:txBody>
          <a:bodyPr/>
          <a:lstStyle/>
          <a:p>
            <a:r>
              <a:rPr lang="en-US" smtClean="0">
                <a:cs typeface="Times New Roman" pitchFamily="18" charset="0"/>
                <a:sym typeface="Times New Roman" pitchFamily="18" charset="0"/>
              </a:rPr>
              <a:t>La contención se usa para mantener el polvo DENTRO del área de trabajo y a quienes no sean trabajadores FUERA.</a:t>
            </a:r>
          </a:p>
          <a:p>
            <a:r>
              <a:rPr lang="en-US" smtClean="0">
                <a:cs typeface="Times New Roman" pitchFamily="18" charset="0"/>
                <a:sym typeface="Times New Roman" pitchFamily="18" charset="0"/>
              </a:rPr>
              <a:t>Los letreros y las barreras se usan para limitar el acceso.</a:t>
            </a:r>
          </a:p>
          <a:p>
            <a:r>
              <a:rPr lang="en-US" smtClean="0">
                <a:cs typeface="Times New Roman" pitchFamily="18" charset="0"/>
                <a:sym typeface="Times New Roman" pitchFamily="18" charset="0"/>
              </a:rPr>
              <a:t>Trabajos de interior</a:t>
            </a:r>
            <a:r>
              <a:rPr lang="es-ES_tradnl" smtClean="0">
                <a:cs typeface="Times New Roman" pitchFamily="18" charset="0"/>
                <a:sym typeface="Times New Roman" pitchFamily="18" charset="0"/>
              </a:rPr>
              <a:t>es</a:t>
            </a:r>
            <a:r>
              <a:rPr lang="en-US" smtClean="0">
                <a:cs typeface="Times New Roman" pitchFamily="18" charset="0"/>
                <a:sym typeface="Times New Roman" pitchFamily="18" charset="0"/>
              </a:rPr>
              <a:t> </a:t>
            </a:r>
            <a:r>
              <a:rPr lang="es-ES_tradnl" smtClean="0">
                <a:cs typeface="Times New Roman" pitchFamily="18" charset="0"/>
                <a:sym typeface="Times New Roman" pitchFamily="18" charset="0"/>
              </a:rPr>
              <a:t>comparados con</a:t>
            </a:r>
            <a:r>
              <a:rPr lang="en-US" smtClean="0">
                <a:cs typeface="Times New Roman" pitchFamily="18" charset="0"/>
                <a:sym typeface="Times New Roman" pitchFamily="18" charset="0"/>
              </a:rPr>
              <a:t> trabajos de exterior</a:t>
            </a:r>
            <a:r>
              <a:rPr lang="es-ES_tradnl" smtClean="0">
                <a:cs typeface="Times New Roman" pitchFamily="18" charset="0"/>
                <a:sym typeface="Times New Roman" pitchFamily="18" charset="0"/>
              </a:rPr>
              <a:t>es</a:t>
            </a:r>
            <a:endParaRPr lang="en-US" smtClean="0">
              <a:cs typeface="Times New Roman" pitchFamily="18" charset="0"/>
              <a:sym typeface="Times New Roman" pitchFamily="18" charset="0"/>
            </a:endParaRPr>
          </a:p>
          <a:p>
            <a:pPr lvl="1"/>
            <a:r>
              <a:rPr lang="en-US" b="1" smtClean="0">
                <a:cs typeface="Times New Roman" pitchFamily="18" charset="0"/>
                <a:sym typeface="Times New Roman" pitchFamily="18" charset="0"/>
              </a:rPr>
              <a:t>Revise todos los procedimientos y diferencias en </a:t>
            </a:r>
            <a:r>
              <a:rPr lang="es-ES_tradnl" b="1" smtClean="0">
                <a:cs typeface="Times New Roman" pitchFamily="18" charset="0"/>
                <a:sym typeface="Times New Roman" pitchFamily="18" charset="0"/>
              </a:rPr>
              <a:t>lo que se refiere a la </a:t>
            </a:r>
            <a:r>
              <a:rPr lang="en-US" b="1" smtClean="0">
                <a:cs typeface="Times New Roman" pitchFamily="18" charset="0"/>
                <a:sym typeface="Times New Roman" pitchFamily="18" charset="0"/>
              </a:rPr>
              <a:t>instalación.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8-</a:t>
            </a:r>
            <a:fld id="{C0546B86-3419-435C-8A36-7B3BA6F00B7B}" type="slidenum">
              <a:rPr lang="en-US"/>
              <a:pPr>
                <a:defRPr/>
              </a:pPr>
              <a:t>9</a:t>
            </a:fld>
            <a:endParaRPr lang="en-US"/>
          </a:p>
        </p:txBody>
      </p:sp>
      <p:sp>
        <p:nvSpPr>
          <p:cNvPr id="10244" name="Rectangle 2"/>
          <p:cNvSpPr>
            <a:spLocks noGrp="1" noChangeArrowheads="1"/>
          </p:cNvSpPr>
          <p:nvPr>
            <p:ph type="title"/>
          </p:nvPr>
        </p:nvSpPr>
        <p:spPr/>
        <p:txBody>
          <a:bodyPr/>
          <a:lstStyle/>
          <a:p>
            <a:r>
              <a:rPr lang="en-US" smtClean="0">
                <a:cs typeface="Times New Roman" pitchFamily="18" charset="0"/>
                <a:sym typeface="Times New Roman" pitchFamily="18" charset="0"/>
              </a:rPr>
              <a:t>Paso 3: Protéjase</a:t>
            </a:r>
          </a:p>
        </p:txBody>
      </p:sp>
      <p:sp>
        <p:nvSpPr>
          <p:cNvPr id="10245" name="Rectangle 3"/>
          <p:cNvSpPr>
            <a:spLocks noGrp="1" noChangeArrowheads="1"/>
          </p:cNvSpPr>
          <p:nvPr>
            <p:ph type="body" idx="1"/>
          </p:nvPr>
        </p:nvSpPr>
        <p:spPr>
          <a:xfrm>
            <a:off x="228600" y="1676400"/>
            <a:ext cx="8534400" cy="4648200"/>
          </a:xfrm>
        </p:spPr>
        <p:txBody>
          <a:bodyPr/>
          <a:lstStyle/>
          <a:p>
            <a:pPr>
              <a:lnSpc>
                <a:spcPct val="90000"/>
              </a:lnSpc>
            </a:pPr>
            <a:r>
              <a:rPr lang="en-US" sz="2000" smtClean="0">
                <a:cs typeface="Times New Roman" pitchFamily="18" charset="0"/>
                <a:sym typeface="Times New Roman" pitchFamily="18" charset="0"/>
              </a:rPr>
              <a:t>Sin el correcto equipo de protección personal (PPE, por sus siglas en inglés), los trabajadores pueden </a:t>
            </a:r>
            <a:r>
              <a:rPr lang="es-ES_tradnl" sz="2000" smtClean="0">
                <a:cs typeface="Times New Roman" pitchFamily="18" charset="0"/>
                <a:sym typeface="Times New Roman" pitchFamily="18" charset="0"/>
              </a:rPr>
              <a:t>ingerir </a:t>
            </a:r>
            <a:r>
              <a:rPr lang="en-US" sz="2000" smtClean="0">
                <a:cs typeface="Times New Roman" pitchFamily="18" charset="0"/>
                <a:sym typeface="Times New Roman" pitchFamily="18" charset="0"/>
              </a:rPr>
              <a:t>e inhalar plomo </a:t>
            </a:r>
            <a:r>
              <a:rPr lang="es-ES_tradnl" sz="2000" smtClean="0">
                <a:cs typeface="Times New Roman" pitchFamily="18" charset="0"/>
                <a:sym typeface="Times New Roman" pitchFamily="18" charset="0"/>
              </a:rPr>
              <a:t>en </a:t>
            </a:r>
            <a:r>
              <a:rPr lang="en-US" sz="2000" smtClean="0">
                <a:cs typeface="Times New Roman" pitchFamily="18" charset="0"/>
                <a:sym typeface="Times New Roman" pitchFamily="18" charset="0"/>
              </a:rPr>
              <a:t>el trabajo; además, pueden transportar plomo en </a:t>
            </a:r>
            <a:r>
              <a:rPr lang="es-ES_tradnl" sz="2000" smtClean="0">
                <a:cs typeface="Times New Roman" pitchFamily="18" charset="0"/>
                <a:sym typeface="Times New Roman" pitchFamily="18" charset="0"/>
              </a:rPr>
              <a:t>la</a:t>
            </a:r>
            <a:r>
              <a:rPr lang="en-US" sz="2000" smtClean="0">
                <a:cs typeface="Times New Roman" pitchFamily="18" charset="0"/>
                <a:sym typeface="Times New Roman" pitchFamily="18" charset="0"/>
              </a:rPr>
              <a:t> piel y en </a:t>
            </a:r>
            <a:r>
              <a:rPr lang="es-ES_tradnl" sz="2000" smtClean="0">
                <a:cs typeface="Times New Roman" pitchFamily="18" charset="0"/>
                <a:sym typeface="Times New Roman" pitchFamily="18" charset="0"/>
              </a:rPr>
              <a:t>la </a:t>
            </a:r>
            <a:r>
              <a:rPr lang="en-US" sz="2000" smtClean="0">
                <a:cs typeface="Times New Roman" pitchFamily="18" charset="0"/>
                <a:sym typeface="Times New Roman" pitchFamily="18" charset="0"/>
              </a:rPr>
              <a:t> ropa de trabajo hasta sus hogares y sus familias.</a:t>
            </a:r>
          </a:p>
          <a:p>
            <a:pPr>
              <a:lnSpc>
                <a:spcPct val="90000"/>
              </a:lnSpc>
            </a:pPr>
            <a:r>
              <a:rPr lang="en-US" sz="2000" smtClean="0">
                <a:cs typeface="Times New Roman" pitchFamily="18" charset="0"/>
                <a:sym typeface="Times New Roman" pitchFamily="18" charset="0"/>
              </a:rPr>
              <a:t>Repase la “lista de compras”.</a:t>
            </a:r>
          </a:p>
          <a:p>
            <a:pPr>
              <a:lnSpc>
                <a:spcPct val="90000"/>
              </a:lnSpc>
            </a:pPr>
            <a:r>
              <a:rPr lang="en-US" sz="2000" smtClean="0">
                <a:cs typeface="Times New Roman" pitchFamily="18" charset="0"/>
                <a:sym typeface="Times New Roman" pitchFamily="18" charset="0"/>
              </a:rPr>
              <a:t>Recomiende a los trabajadores que: </a:t>
            </a:r>
          </a:p>
          <a:p>
            <a:pPr lvl="1">
              <a:lnSpc>
                <a:spcPct val="90000"/>
              </a:lnSpc>
            </a:pPr>
            <a:r>
              <a:rPr lang="en-US" sz="2000" smtClean="0">
                <a:cs typeface="Times New Roman" pitchFamily="18" charset="0"/>
                <a:sym typeface="Times New Roman" pitchFamily="18" charset="0"/>
              </a:rPr>
              <a:t>Mantengan su ropa limpia o utilicen prendas desechables.</a:t>
            </a:r>
          </a:p>
          <a:p>
            <a:pPr lvl="1">
              <a:lnSpc>
                <a:spcPct val="90000"/>
              </a:lnSpc>
            </a:pPr>
            <a:r>
              <a:rPr lang="en-US" sz="2000" smtClean="0">
                <a:cs typeface="Times New Roman" pitchFamily="18" charset="0"/>
                <a:sym typeface="Times New Roman" pitchFamily="18" charset="0"/>
              </a:rPr>
              <a:t>Utilicen una mascarilla de respiración. Una mascarilla de respiración apropiada impide que entre </a:t>
            </a:r>
            <a:r>
              <a:rPr lang="es-ES_tradnl" sz="2000" smtClean="0">
                <a:cs typeface="Times New Roman" pitchFamily="18" charset="0"/>
                <a:sym typeface="Times New Roman" pitchFamily="18" charset="0"/>
              </a:rPr>
              <a:t>plomo </a:t>
            </a:r>
            <a:r>
              <a:rPr lang="en-US" sz="2000" smtClean="0">
                <a:cs typeface="Times New Roman" pitchFamily="18" charset="0"/>
                <a:sym typeface="Times New Roman" pitchFamily="18" charset="0"/>
              </a:rPr>
              <a:t>en los pulmones y en el estómago.</a:t>
            </a:r>
          </a:p>
          <a:p>
            <a:pPr lvl="1">
              <a:lnSpc>
                <a:spcPct val="90000"/>
              </a:lnSpc>
            </a:pPr>
            <a:r>
              <a:rPr lang="en-US" sz="2000" smtClean="0">
                <a:cs typeface="Times New Roman" pitchFamily="18" charset="0"/>
                <a:sym typeface="Times New Roman" pitchFamily="18" charset="0"/>
              </a:rPr>
              <a:t>Se laven cada vez que salgan del área de trabajo, particularmente al final del día.</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2021-03-10T05:59:03+00:00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C536FA93-AE79-444B-A6A0-23811E6D46E0}"/>
</file>

<file path=customXml/itemProps2.xml><?xml version="1.0" encoding="utf-8"?>
<ds:datastoreItem xmlns:ds="http://schemas.openxmlformats.org/officeDocument/2006/customXml" ds:itemID="{1F6BC832-FE50-4CED-840F-F65ACC9F4879}"/>
</file>

<file path=customXml/itemProps3.xml><?xml version="1.0" encoding="utf-8"?>
<ds:datastoreItem xmlns:ds="http://schemas.openxmlformats.org/officeDocument/2006/customXml" ds:itemID="{1F4ACD94-3706-432A-8EF8-A5FD33CE2DC2}"/>
</file>

<file path=customXml/itemProps4.xml><?xml version="1.0" encoding="utf-8"?>
<ds:datastoreItem xmlns:ds="http://schemas.openxmlformats.org/officeDocument/2006/customXml" ds:itemID="{967046A5-3DFA-49D9-BF14-51D169342730}"/>
</file>

<file path=docProps/app.xml><?xml version="1.0" encoding="utf-8"?>
<Properties xmlns="http://schemas.openxmlformats.org/officeDocument/2006/extended-properties" xmlns:vt="http://schemas.openxmlformats.org/officeDocument/2006/docPropsVTypes">
  <TotalTime>8412</TotalTime>
  <Words>4861</Words>
  <Application>Microsoft Office PowerPoint</Application>
  <PresentationFormat>On-screen Show (4:3)</PresentationFormat>
  <Paragraphs>274</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Default Design</vt:lpstr>
      <vt:lpstr>Photo Editor Photo</vt:lpstr>
      <vt:lpstr>Módulo 8: Capacitación para renovadores no certificados</vt:lpstr>
      <vt:lpstr>La enseñanza de prácticas de trabajo seguras con el plomo significa:</vt:lpstr>
      <vt:lpstr>Función del renovador certificado</vt:lpstr>
      <vt:lpstr>Función de los renovadores capacitados pero no certificados</vt:lpstr>
      <vt:lpstr>Pasos para la enseñanza de seguridad con el plomo en los trabajos de renovación</vt:lpstr>
      <vt:lpstr>Use la guía de “Pasos”</vt:lpstr>
      <vt:lpstr>Paso 1: Determine si el trabajo comprende pintura a base de plomo</vt:lpstr>
      <vt:lpstr>Paso 2: Organícelo de forma segura</vt:lpstr>
      <vt:lpstr>Paso 3: Protéjase</vt:lpstr>
      <vt:lpstr>Paso 4: Controle la propagación del polvo</vt:lpstr>
      <vt:lpstr>Paso 5: Deje limpia el área de trabajo</vt:lpstr>
      <vt:lpstr>Paso 6: Controle los desechos</vt:lpstr>
      <vt:lpstr>Paso 7: Verificación o pruebas de aprobación de limpieza</vt:lpstr>
      <vt:lpstr>Documentación de capacitación</vt:lpstr>
      <vt:lpstr>Ahora ya saben...</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8</dc:subject>
  <dc:creator>EPA</dc:creator>
  <cp:keywords>lead poisoning, renovation, spanish</cp:keywords>
  <cp:lastModifiedBy>Pivetz, Timothy</cp:lastModifiedBy>
  <cp:revision>266</cp:revision>
  <cp:lastPrinted>2000-12-06T22:08:58Z</cp:lastPrinted>
  <dcterms:created xsi:type="dcterms:W3CDTF">2000-02-11T22:43:26Z</dcterms:created>
  <dcterms:modified xsi:type="dcterms:W3CDTF">2012-07-26T14:49:21Z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