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86" r:id="rId3"/>
    <p:sldId id="270" r:id="rId4"/>
    <p:sldId id="282" r:id="rId5"/>
    <p:sldId id="283" r:id="rId6"/>
    <p:sldId id="271" r:id="rId7"/>
    <p:sldId id="284" r:id="rId8"/>
    <p:sldId id="287" r:id="rId9"/>
    <p:sldId id="289" r:id="rId1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EAEAEA"/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4660" autoAdjust="0"/>
  </p:normalViewPr>
  <p:slideViewPr>
    <p:cSldViewPr showGuides="1">
      <p:cViewPr>
        <p:scale>
          <a:sx n="100" d="100"/>
          <a:sy n="100" d="100"/>
        </p:scale>
        <p:origin x="-14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66" d="100"/>
          <a:sy n="66" d="100"/>
        </p:scale>
        <p:origin x="-2196" y="-39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86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t" anchorCtr="0" compatLnSpc="1">
            <a:prstTxWarp prst="textNoShape">
              <a:avLst/>
            </a:prstTxWarp>
          </a:bodyPr>
          <a:lstStyle>
            <a:lvl1pPr marL="85725" defTabSz="966788">
              <a:defRPr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s-ES_tradnl"/>
              <a:t>Prácticas seguras para trabajar con el plomo</a:t>
            </a:r>
            <a:r>
              <a:rPr lang="en-US"/>
              <a:t> en </a:t>
            </a:r>
            <a:r>
              <a:rPr lang="en-US" err="1"/>
              <a:t>labores</a:t>
            </a:r>
            <a:r>
              <a:rPr lang="en-US"/>
              <a:t> de </a:t>
            </a:r>
            <a:r>
              <a:rPr lang="en-US" err="1"/>
              <a:t>renovación</a:t>
            </a:r>
            <a:r>
              <a:rPr lang="en-US"/>
              <a:t>, </a:t>
            </a:r>
            <a:r>
              <a:rPr lang="en-US" err="1"/>
              <a:t>reparación</a:t>
            </a:r>
            <a:r>
              <a:rPr lang="en-US"/>
              <a:t> y </a:t>
            </a:r>
            <a:r>
              <a:rPr lang="en-US" err="1"/>
              <a:t>pintura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charset="0"/>
              </a:defRPr>
            </a:lvl1pPr>
          </a:lstStyle>
          <a:p>
            <a:pPr>
              <a:defRPr/>
            </a:pPr>
            <a:fld id="{8EB2747F-FB8A-4EE3-B632-7DAC2C688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315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t" anchorCtr="0" compatLnSpc="1">
            <a:prstTxWarp prst="textNoShape">
              <a:avLst/>
            </a:prstTxWarp>
          </a:bodyPr>
          <a:lstStyle>
            <a:lvl1pPr defTabSz="966788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</a:t>
            </a:r>
            <a:r>
              <a:rPr lang="es-ES_tradnl"/>
              <a:t>Prácticas seguras para trabajar con el plomo</a:t>
            </a:r>
            <a:r>
              <a:rPr lang="en-US"/>
              <a:t> en </a:t>
            </a:r>
            <a:r>
              <a:rPr lang="en-US" err="1"/>
              <a:t>labores</a:t>
            </a:r>
            <a:r>
              <a:rPr lang="en-US"/>
              <a:t> de </a:t>
            </a:r>
            <a:r>
              <a:rPr lang="en-US" err="1"/>
              <a:t>renovación</a:t>
            </a:r>
            <a:r>
              <a:rPr lang="en-US"/>
              <a:t>, </a:t>
            </a:r>
            <a:r>
              <a:rPr lang="en-US" err="1"/>
              <a:t>reparación</a:t>
            </a:r>
            <a:r>
              <a:rPr lang="en-US"/>
              <a:t> y </a:t>
            </a:r>
            <a:r>
              <a:rPr lang="en-US" err="1"/>
              <a:t>pintura</a:t>
            </a:r>
            <a:endParaRPr lang="en-US"/>
          </a:p>
        </p:txBody>
      </p:sp>
      <p:sp>
        <p:nvSpPr>
          <p:cNvPr id="11267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04800" y="4572000"/>
            <a:ext cx="674528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Arial 10 pt</a:t>
            </a:r>
          </a:p>
          <a:p>
            <a:pPr lvl="0"/>
            <a:r>
              <a:rPr lang="en-US" noProof="0" smtClean="0"/>
              <a:t>           Arial 10 pt</a:t>
            </a:r>
          </a:p>
          <a:p>
            <a:pPr lvl="2"/>
            <a:r>
              <a:rPr lang="en-US" noProof="0" smtClean="0"/>
              <a:t>Arial 10 pt</a:t>
            </a:r>
          </a:p>
          <a:p>
            <a:pPr lvl="3"/>
            <a:r>
              <a:rPr lang="en-US" noProof="0" smtClean="0"/>
              <a:t>Arial 10 pt</a:t>
            </a:r>
          </a:p>
          <a:p>
            <a:pPr lvl="4"/>
            <a:r>
              <a:rPr lang="en-US" noProof="0" smtClean="0"/>
              <a:t>Arial 10 pt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32325" y="8915400"/>
            <a:ext cx="26828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b" anchorCtr="0" compatLnSpc="1">
            <a:prstTxWarp prst="textNoShape">
              <a:avLst/>
            </a:prstTxWarp>
          </a:bodyPr>
          <a:lstStyle>
            <a:lvl1pPr defTabSz="966788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04800" y="8915400"/>
            <a:ext cx="1546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26" tIns="48313" rIns="96626" bIns="48313" numCol="1" anchor="b" anchorCtr="0" compatLnSpc="1">
            <a:prstTxWarp prst="textNoShape">
              <a:avLst/>
            </a:prstTxWarp>
          </a:bodyPr>
          <a:lstStyle>
            <a:lvl1pPr defTabSz="966788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122B31E3-7298-48E1-A64B-1FC81D4FA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idx="1"/>
          </p:nvPr>
        </p:nvSpPr>
        <p:spPr bwMode="auto">
          <a:xfrm>
            <a:off x="2667000" y="8915400"/>
            <a:ext cx="17494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0" tIns="47414" rIns="94830" bIns="47414" numCol="1" anchor="t" anchorCtr="0" compatLnSpc="1">
            <a:prstTxWarp prst="textNoShape">
              <a:avLst/>
            </a:prstTxWarp>
          </a:bodyPr>
          <a:lstStyle>
            <a:lvl1pPr algn="ctr" defTabSz="946150">
              <a:lnSpc>
                <a:spcPct val="280000"/>
              </a:lnSpc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7D369F8A-939D-4E1B-936D-3B01716A8AD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2292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229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800600" cy="3600450"/>
          </a:xfrm>
          <a:ln/>
        </p:spPr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95800"/>
            <a:ext cx="5978525" cy="4224338"/>
          </a:xfrm>
          <a:noFill/>
          <a:ln/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Requisitos en la regla RRP de la EPA:</a:t>
            </a:r>
          </a:p>
          <a:p>
            <a:pPr>
              <a:spcBef>
                <a:spcPct val="10000"/>
              </a:spcBef>
            </a:pPr>
            <a:endParaRPr lang="en-US" b="1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regla RRP proh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be el uso de ciertas pr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cticas. En este m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dulo se analizan estas pr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prohibidas. Adem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s, contiene recomendaciones sobre c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mo reducir el polvo durante las actividades de trabajo que no se requieren o no se incluyen de manera espec</a:t>
            </a:r>
            <a:r>
              <a:rPr lang="en-US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fica en la regla RRP.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Las pr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que 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decida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usar en el 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 contenida no deben incluir pr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prohibidas. Salvo lo mencionado anteriormente, tiene plena libertad de usar las pr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que desee para finalizar el trabajo, siempre y cuando el polvo y los escombros gener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ados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se mantengan en el 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 y no se desplacen a otras 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reas o propiedades. Las recomendaciones en esta secci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le ayudar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 reducir la cantidad de polvo genera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da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durante el trabajo. La reducci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polvo en el 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 har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que el lugar de trabajo sea m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seguro para los empleados y que la limpieza sea m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f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cil.</a:t>
            </a:r>
          </a:p>
          <a:p>
            <a:pPr>
              <a:spcBef>
                <a:spcPct val="10000"/>
              </a:spcBef>
            </a:pPr>
            <a:endParaRPr lang="en-US" sz="1000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Al finalizar este m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dulo 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sabr</a:t>
            </a:r>
            <a:r>
              <a:rPr lang="es-ES_tradnl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: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se proh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ben en la regla RRP, debido a que producen cantidades peligrosas de polvo y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pintura. 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debe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usar para controlar el polvo, los escombros o las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pintura; y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herramientas necesitar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44B03C08-8589-485E-BA50-D95872DC334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6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331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572000"/>
            <a:ext cx="5899150" cy="4319588"/>
          </a:xfrm>
          <a:noFill/>
          <a:ln/>
        </p:spPr>
        <p:txBody>
          <a:bodyPr/>
          <a:lstStyle/>
          <a:p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 datos previos forman parte del informe </a:t>
            </a:r>
            <a:r>
              <a:rPr lang="en-US" sz="1000" i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Lead Exposure Associated with Renovation and Remodeling Activities: Summary Report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(Exposici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al plomo 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relacionada 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con las actividades de renovaci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y remodelaci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n: Informe de resumen), preparado por Battelle para la Agencia de Protecci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Ambiental de los Estados Unidos en mayo de 1997, EPA 747-R-96-005.</a:t>
            </a:r>
          </a:p>
          <a:p>
            <a:endParaRPr lang="en-US" sz="1000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  <a:p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pr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tradicionales generan cantidades de polvo m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grandes!</a:t>
            </a:r>
          </a:p>
          <a:p>
            <a:pPr marL="342900" lvl="1" indent="-228600">
              <a:buFontTx/>
              <a:buChar char="•"/>
            </a:pP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Esta tabla muestra las cantidades de polvo con plomo que se generan mediante tres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comunes de construcci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n: lijado manual, lijado el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ctrico y demolici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interiores. 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regla RRP proh</a:t>
            </a:r>
            <a:r>
              <a:rPr lang="en-US" sz="9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be el uso de lijado, esmerilado, cepillado y corte el</a:t>
            </a:r>
            <a:r>
              <a:rPr lang="en-US" sz="9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ctrico sin contar con una ventilaci</a:t>
            </a:r>
            <a:r>
              <a:rPr lang="en-US" sz="9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captura local con filtro HEPA, ya que estas pr</a:t>
            </a:r>
            <a:r>
              <a:rPr lang="en-US" sz="9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producen mucho polvo.</a:t>
            </a:r>
          </a:p>
          <a:p>
            <a:pPr marL="342900" lvl="1" indent="-228600">
              <a:buFontTx/>
              <a:buChar char="•"/>
            </a:pP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Al utilizar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seguras, puede controlar y reducir considerablemente la cantidad de polvo  genera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da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en el trabajo. Es importante controlar el polvo con plomo en el lugar de origen, ya que el polvo que se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desprende en el a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ire se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depositar</a:t>
            </a:r>
            <a:r>
              <a:rPr lang="es-ES_tradnl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finalmente en el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piso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 M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adelante en este cap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tulo, aprender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seguras que pueden reemplazar estas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prohibidas. En esta secci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tambi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encontrar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recomendaciones de las mejores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para reducir el polvo en el 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D722B5CF-3408-4CED-9082-2A06AC58587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4340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434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08025" y="4500563"/>
            <a:ext cx="5899150" cy="4643437"/>
          </a:xfrm>
          <a:noFill/>
          <a:ln/>
        </p:spPr>
        <p:txBody>
          <a:bodyPr/>
          <a:lstStyle/>
          <a:p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regla de renovaci</a:t>
            </a:r>
            <a:r>
              <a:rPr lang="en-US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reparaci</a:t>
            </a:r>
            <a:r>
              <a:rPr lang="en-US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y pintura no aborda de manera espec</a:t>
            </a:r>
            <a:r>
              <a:rPr lang="en-US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fica qu</a:t>
            </a:r>
            <a:r>
              <a:rPr lang="en-US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medidas se deben tomar para reducir la cantidad de polvo genera</a:t>
            </a:r>
            <a:r>
              <a:rPr lang="es-ES_tradnl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da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en el trabajo. Por el contrario, la regla indica tres pr</a:t>
            </a:r>
            <a:r>
              <a:rPr lang="en-US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prohibidas que no se deben usar en el trabajo.</a:t>
            </a:r>
          </a:p>
          <a:p>
            <a:pPr marL="342900" lvl="1" indent="-228600">
              <a:spcBef>
                <a:spcPct val="10000"/>
              </a:spcBef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Quema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con llama o soplete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342900" lvl="1" indent="-228600">
              <a:spcBef>
                <a:spcPct val="10000"/>
              </a:spcBef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Pistola de aire caliente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 m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de 1,1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00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º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F</a:t>
            </a: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(grados Fahrenheit).</a:t>
            </a:r>
          </a:p>
          <a:p>
            <a:pPr marL="342900" lvl="1" indent="-228600">
              <a:spcBef>
                <a:spcPct val="10000"/>
              </a:spcBef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Est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prohibido usar 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quinas que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quiten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pintura a base de plomo mediante una operaci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 alta velocidad, tales como lijado, esmerilado, cepillado, uso de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pistolas de aguja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, limpieza con abrasivos o limpieza con chorros de arena, a menos que dichas 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quinas se utilicen con una ventilaci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captura local con filtro HEPA acoplad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>
              <a:spcBef>
                <a:spcPct val="10000"/>
              </a:spcBef>
            </a:pP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Una clave para minimizar la propagaci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polvo y c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es no usar ciertas pr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tradicionales, que se sabe que producen grandes cantidades de polvo y escombros.</a:t>
            </a:r>
          </a:p>
          <a:p>
            <a:pPr marL="342900" lvl="1" indent="-228600">
              <a:buFontTx/>
              <a:buChar char="•"/>
            </a:pP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Quemar pintura con llama o soplete y 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el uso de una pistola de aire caliente 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 m</a:t>
            </a:r>
            <a:r>
              <a:rPr lang="es-ES_tradnl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de 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1,100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º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F 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genera part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culas de polvo con plomo muy finas (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“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humos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”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) que son peligrosas para los trabajadores si las respiran. Las peque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ñ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as part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culas de polvo con plomo que se generan al quemar o calentar tambi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se depositan en las superficies adyacentes y son muy dif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ciles de limpiar.</a:t>
            </a:r>
          </a:p>
          <a:p>
            <a:pPr marL="342900" lvl="1" indent="-228600">
              <a:buFontTx/>
              <a:buChar char="•"/>
            </a:pP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El lijado, el esmerilado y el cepillado el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ctrico, l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pistolas de aguja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, la limpieza con abrasivos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y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la limpieza con chorros de arena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 generan una gran cantidad de polvo que flota en el aire y luego se deposita en las superficies interiores y exteriores del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rea de trabajo.  Estas actividades est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prohibidas, a menos que est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equipadas con dispositivos de ventilaci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de captura local con filtros HEPA, para controlar el escape cargado de polvo.</a:t>
            </a:r>
          </a:p>
          <a:p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Consulte el Ap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ndice 5 </a:t>
            </a:r>
            <a:r>
              <a:rPr lang="en-US" sz="1000" i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Pasos para la renovaci</a:t>
            </a:r>
            <a:r>
              <a:rPr lang="en-US" sz="1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i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reparaci</a:t>
            </a:r>
            <a:r>
              <a:rPr lang="en-US" sz="1000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i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y pintura SEGURAS CON EL PLOMO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para obtener m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informaci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n.</a:t>
            </a:r>
          </a:p>
        </p:txBody>
      </p:sp>
      <p:sp>
        <p:nvSpPr>
          <p:cNvPr id="14343" name="Text Box 1029"/>
          <p:cNvSpPr txBox="1">
            <a:spLocks noChangeArrowheads="1"/>
          </p:cNvSpPr>
          <p:nvPr/>
        </p:nvSpPr>
        <p:spPr bwMode="auto">
          <a:xfrm>
            <a:off x="762000" y="8229600"/>
            <a:ext cx="5715000" cy="9239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07" tIns="45703" rIns="91407" bIns="45703">
            <a:spAutoFit/>
          </a:bodyPr>
          <a:lstStyle/>
          <a:p>
            <a:pPr lvl="2">
              <a:spcBef>
                <a:spcPct val="50000"/>
              </a:spcBef>
              <a:buSzPct val="100000"/>
            </a:pPr>
            <a:r>
              <a:rPr lang="en-US" sz="9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Las pr</a:t>
            </a:r>
            <a:r>
              <a:rPr lang="en-US" sz="900" b="1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cticas que se indican en la diapositiva tambi</a:t>
            </a:r>
            <a:r>
              <a:rPr lang="en-US" sz="900" b="1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est</a:t>
            </a:r>
            <a:r>
              <a:rPr lang="en-US" sz="900" b="1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prohibidas en las propiedades construidas antes de 1978 con pintura a base de plomo, que reciben ayuda federal para la vivienda.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regla del Departamento de Vivienda y Urbanismo tambi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proh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be raspar en seco y lijar </a:t>
            </a:r>
            <a:r>
              <a:rPr lang="en-US" sz="900" u="sng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mano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exceso y decapar la pintura en un espacio con poca ventilaci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utilizando un decapante vol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til.  Algunos estados, localidades o tribus tambi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pueden prohibir estas pr</a:t>
            </a:r>
            <a:r>
              <a:rPr lang="en-US" sz="9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cticas.</a:t>
            </a:r>
          </a:p>
        </p:txBody>
      </p:sp>
      <p:pic>
        <p:nvPicPr>
          <p:cNvPr id="14344" name="Picture 1031" descr="HUD-seal-color 300 DP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8305800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9F1C8DE5-710B-4014-B7C4-8E1C94CD96B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5364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536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5400" y="685800"/>
            <a:ext cx="4800600" cy="3600450"/>
          </a:xfrm>
          <a:ln/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318000"/>
            <a:ext cx="6324600" cy="4460875"/>
          </a:xfrm>
          <a:noFill/>
          <a:ln/>
        </p:spPr>
        <p:txBody>
          <a:bodyPr/>
          <a:lstStyle/>
          <a:p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Solamente se pueden utilizar herramientas el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ctricas equipadas con ventilaci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captura local con filtro HEPA acoplad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cuando hay pintura a base de plomo, o se cree que est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presente.</a:t>
            </a:r>
          </a:p>
          <a:p>
            <a:pPr marL="228600" lvl="1" indent="-1143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herramientas el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ctricas, como lijadoras, esmeril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adoras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, sierras circulares, sierras alternativas, cepilladoras y taladros producen polvo y escombros.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Como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son el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ctricas, los 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todos con humedad no son seguros. Las herramientas neum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ticas y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 pilas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evitan los peligros de descarga el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ctrica. Las herramientas con filtros HEPA acoplados o el uso de cubiertas acopladas a aspiradoras en estas herramientas contienen el peligroso polvo con plomo y las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que se generan al usarlas.</a:t>
            </a:r>
          </a:p>
          <a:p>
            <a:pPr marL="228600" lvl="1" indent="-1143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herramientas con ventilaci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captura local con filtro HEPA acoplad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recogen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y filtran el polvo y los escombros a medida que se generan. Una cubierta en l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cabeza de la herramienta ayuda a contener el polvo y las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a medida que la aspiradora los arrastra para almacenarlos de manera segura en el recipiente de la aspiradora. Esto hace que el trabajo sea 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limpio y seguro.</a:t>
            </a:r>
          </a:p>
          <a:p>
            <a:pPr marL="228600" lvl="1" indent="-1143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limpieza con abrasivos es bastante eficaz al retirar grandes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reas de pintura 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pidamente, pero estas pr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requieren equipos especiales de filtraci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HEPA que contengan el medio de limpieza, el polvo y las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sin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desprender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el polvo al aire o dentro de la contenci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n. </a:t>
            </a:r>
          </a:p>
          <a:p>
            <a:endParaRPr lang="en-US" sz="1000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  <a:p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contenci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es incluso m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 importante cuando se usan herramientas especializadas.</a:t>
            </a:r>
          </a:p>
          <a:p>
            <a:pPr marL="228600" lvl="1" indent="-1143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contenci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y limpieza correctas son fundamentales incluso cuando se usan herramientas especializadas con filtros HEPA. Estas herramientas generan mucho polvo dentro de un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entorno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localizado (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vac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) con presi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negativa. Si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 destruye el vac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si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 rompe el sello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 vac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cre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ado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por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cubierta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protectora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,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 podr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an desprender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grandes vol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menes de polvo. Sin embargo, las herramientas especializadas con filtro HEPA pueden reducir los niveles de polvo cuando se usan correctamente y pueden ayudar a la producci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del trabajo, disminuyendo el tiempo de limpieza y los costos.</a:t>
            </a:r>
          </a:p>
          <a:p>
            <a:pPr marL="228600" lvl="1" indent="-1143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Consulte la lista de compras de herramientas y suministros en el Ap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é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ndice 5 </a:t>
            </a:r>
            <a:r>
              <a:rPr lang="en-US" i="1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Pasos para la renovaci</a:t>
            </a:r>
            <a:r>
              <a:rPr lang="en-US" i="1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ó</a:t>
            </a:r>
            <a:r>
              <a:rPr lang="en-US" i="1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n, reparaci</a:t>
            </a:r>
            <a:r>
              <a:rPr lang="en-US" i="1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ó</a:t>
            </a:r>
            <a:r>
              <a:rPr lang="en-US" i="1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y pintura SEGURAS CON EL PLOMO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 para obtener 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s informaci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257823B0-A079-404F-AAD9-51FBD0FDF10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6388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638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19200" y="685800"/>
            <a:ext cx="4800600" cy="3600450"/>
          </a:xfrm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8000"/>
            <a:ext cx="6096000" cy="4572000"/>
          </a:xfrm>
          <a:noFill/>
          <a:ln/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sz="10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 trabajadores deben protegerse.</a:t>
            </a:r>
          </a:p>
          <a:p>
            <a:pPr marL="228600" lvl="1" indent="-114300">
              <a:buFontTx/>
              <a:buChar char="•"/>
            </a:pP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gorras de pintor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son una manera econ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mica de mantener el polvo y las c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fuera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del cabello del trabajador. Dichas gorras se pueden desechar f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cilmente y se debe hacer al final de cada d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 o al final del trabajo.</a:t>
            </a:r>
          </a:p>
          <a:p>
            <a:pPr marL="228600" lvl="1" indent="-114300">
              <a:buFontTx/>
              <a:buChar char="•"/>
            </a:pP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 overoles desechables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son una buena manera de mantener el polvo fuera de la ropa de calle de los trabajadores y disminuir la posibilidad de llevar polvo mientras caminan de un lado a otro. Los trabajadores se pueden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quitar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los overoles cuando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se marchan de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la obra y los pueden guardar en bolsas de pl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stico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por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la noche. Recuerde usar una aspiradora HEPA para eliminar el polvo y los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residuos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de los overoles u otras prendas exteriores ("descontaminaci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n en seco") antes de salir del 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rea de trabajo. Para mantener bajos los costos, considere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la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compra overoles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de tama</a:t>
            </a:r>
            <a:r>
              <a:rPr lang="es-ES_tradnl" sz="900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ñ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o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extragrande  y ajustarlos al tama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Arial" charset="0"/>
                <a:sym typeface="Times New Roman" pitchFamily="18" charset="0"/>
              </a:rPr>
              <a:t>ñ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o de un trabajador con cinta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adhesiva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para conductos. Algunos tienen una capucha para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impedir que se deposite po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lvo </a:t>
            </a:r>
            <a:r>
              <a:rPr lang="es-ES_tradnl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en </a:t>
            </a:r>
            <a:r>
              <a:rPr lang="en-US" sz="900" smtClean="0">
                <a:solidFill>
                  <a:srgbClr val="000000"/>
                </a:solidFill>
                <a:cs typeface="Arial" charset="0"/>
                <a:sym typeface="Times New Roman" pitchFamily="18" charset="0"/>
              </a:rPr>
              <a:t>el cabello.</a:t>
            </a:r>
          </a:p>
          <a:p>
            <a:pPr marL="228600" lvl="1" indent="-114300">
              <a:buFontTx/>
              <a:buChar char="•"/>
            </a:pP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Protecci</a:t>
            </a:r>
            <a:r>
              <a:rPr lang="en-US" sz="9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respiratoria.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 Los empleadores deben considerar que los trabajadores llev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en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protecci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respiratoria, como una mascarilla desechable N-100, R-100 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P-100, para evitar que inhalen polvo con plomo. Estas mascarillas son respiradores que filtran part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culas y no son adecuadas como protecci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contra sustancias qu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micas decapantes. OSHA brinda informaci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adicional sobre las mascarillas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respiratorias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en el C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digo de Regulaci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Federal 1910.134, parte 29.</a:t>
            </a:r>
          </a:p>
          <a:p>
            <a:pPr marL="228600" lvl="1" indent="-114300">
              <a:buFontTx/>
              <a:buChar char="•"/>
            </a:pP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Debe lavarse las manos y </a:t>
            </a:r>
            <a:r>
              <a:rPr lang="es-ES_tradnl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cara al</a:t>
            </a:r>
            <a:r>
              <a:rPr lang="en-US" sz="900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fin de cada turno.  Los trabajadores deben lavarse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manos y el rostro peri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dicamente para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no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ingerir polvo con plomo. Se requiere que se lave bien antes de comer, beber o fumar. Est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prohibido para cualquier persona comer, beber o fumar en el </a:t>
            </a:r>
            <a:r>
              <a:rPr lang="en-US" sz="900" b="1" u="sng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b="1" u="sng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 Algo del polvo que se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deposita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en l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cara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, alrededor de la boca, encuentra siempre la forma de entrar en la boca. Los trabajadores tambi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deben lavarse al final del d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a, antes de subirse a sus autos o irse a casa. No deben llevar polvo con plomo a sus hogares con sus familias. </a:t>
            </a:r>
          </a:p>
          <a:p>
            <a:pPr marL="228600" lvl="1" indent="-114300">
              <a:buFontTx/>
              <a:buChar char="•"/>
            </a:pP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protecci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personal es de especial importancia en los trabajos que generan altas cantidades de polvo, cuando se altera la pintura a base de plomo o el polvo contaminado con plomo y mientras se realiza la limpieza. Sin embargo, el mismo nivel de protecci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no es necesario durante las etapas de planificaci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pruebas o instalaciones del trabajo, cuando no se est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alterando el plomo. </a:t>
            </a:r>
          </a:p>
          <a:p>
            <a:pPr marL="228600" lvl="1" indent="-114300">
              <a:buFontTx/>
              <a:buChar char="•"/>
            </a:pP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equipo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de protecci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indica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dos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anteriormente tiene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como fin mostrar lo que se necesita durante las actividades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altera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ci</a:t>
            </a:r>
            <a:r>
              <a:rPr lang="es-ES_tradnl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pintura a base de plomo y el polvo contaminado con plomo. Seg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las pr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de trabajo que se usen, las reglas de OSHA pueden requerir que los empleados </a:t>
            </a:r>
            <a:r>
              <a:rPr lang="es-ES_tradnl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realicen 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pasos adicionales para proteger la salud de los trabajadores en la obra.</a:t>
            </a:r>
          </a:p>
          <a:p>
            <a:pPr marL="228600" lvl="1" indent="-114300">
              <a:buFontTx/>
              <a:buChar char="•"/>
            </a:pP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OSHA brinda informaci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adicional sobre el trabajo con plomo en sus Reglamentos de Seguridad y Salud para el Plomo en la Industria de la Construcci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(C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digo de Regulaci</a:t>
            </a:r>
            <a:r>
              <a:rPr lang="en-US" sz="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Federal 1926.62, parte 29).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3F344309-040F-4E3C-B36B-F5E5C6A378C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7412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741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5400" y="685800"/>
            <a:ext cx="4800600" cy="3600450"/>
          </a:xfrm>
          <a:ln/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9600"/>
            <a:ext cx="5486400" cy="4319588"/>
          </a:xfrm>
          <a:noFill/>
          <a:ln/>
        </p:spPr>
        <p:txBody>
          <a:bodyPr/>
          <a:lstStyle/>
          <a:p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Precauciones que debe tomar al 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marcharse de 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obra</a:t>
            </a:r>
          </a:p>
          <a:p>
            <a:pPr marL="342900" lvl="1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Cuando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 marche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obra (el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cubierta por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minas de protecci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o la habitaci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trabajo), tome precauciones para evitar la propagaci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de polvo y 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scaras de pintura en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ropa y zapatos a otras partes de la residencia.</a:t>
            </a:r>
          </a:p>
          <a:p>
            <a:pPr marL="342900" lvl="1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Cada vez que deje las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minas de pl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stico alrededor de las superficies que se renovar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tese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 cubrezapatos desechables y l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mpie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zapatos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con un trapo o una aspiradora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antes de salir de las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minas de pl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stico.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El uso de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una gran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esponja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adhesiva desechable en el piso le puede ayudar a limpiar las suelas de los zapatos.</a:t>
            </a:r>
          </a:p>
          <a:p>
            <a:pPr marL="342900" lvl="1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Cada vez que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salga del 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contenci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use la aspiradora HEPA y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tese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los overoles y cubrezapatos desechables. Limpie o use la aspiradora en sus zapatos, y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vese las manos y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cara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342900" lvl="1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Al final del 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a: </a:t>
            </a:r>
          </a:p>
          <a:p>
            <a:pPr marL="685800" lvl="2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mbiese de ropa y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vese para reducir el riesgo de contaminar su autom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vil y llevar polvo con plomo a su hogar con su familia.</a:t>
            </a:r>
          </a:p>
          <a:p>
            <a:pPr marL="685800" lvl="2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Antes de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marcharse de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obra,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tese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toda la ropa de protecci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n, use la aspiradora HEPA para eliminar el polvo de la ropa que no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de protecci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y 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vese las manos y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cara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cuidadosamente.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Elimine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 ropa desechable o col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quela en una bolsa de pl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stico para que el polvo no pase otra ropa en el hogar.</a:t>
            </a:r>
          </a:p>
          <a:p>
            <a:pPr marL="685800" lvl="2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Si no puede limpiarse en la obra, coloque un pedazo de pl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stico en su autom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vil para proteger el piso y los asientos de la contaminaci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por plomo.</a:t>
            </a:r>
          </a:p>
          <a:p>
            <a:pPr marL="685800" lvl="2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Tan pronto llegue a casa, d</a:t>
            </a:r>
            <a:r>
              <a:rPr lang="es-ES_tradnl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chese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y aseg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rese de lavar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bien el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cabello, especialmente antes de jugar con ni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os. Lave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su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ropa por separado de la ropa sucia normal de su familia, para que el plomo no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contamine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otra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prendas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685800" lvl="2" indent="-228600">
              <a:buFontTx/>
              <a:buChar char="•"/>
            </a:pP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Aseg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rese de estar limpio antes de entrar en contacto con familiares, en especial con ni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os.  Recuerde el video sobre el contratista que envenen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con plomo a sus propios hijos.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85B665E7-8BFE-4B65-85E9-1A96B2668A4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8436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843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19200" y="533400"/>
            <a:ext cx="4800600" cy="360045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8" y="4191000"/>
            <a:ext cx="6075362" cy="4648200"/>
          </a:xfrm>
        </p:spPr>
        <p:txBody>
          <a:bodyPr/>
          <a:lstStyle/>
          <a:p>
            <a:pPr>
              <a:defRPr/>
            </a:pP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frecuencia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frecuencia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avanza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reduce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propagaci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limpieza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diaria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no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necesita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ser tan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cuidadosa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como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limpieza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final. Sin embargo,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evitar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apilen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propaguen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all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inmediata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>
              <a:defRPr/>
            </a:pP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limpieza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diaria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durante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incluye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Retirar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frecuencia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Selle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construcci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crean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buFontTx/>
              <a:buChar char="•"/>
              <a:defRPr/>
            </a:pPr>
            <a:r>
              <a:rPr lang="es-ES_tradnl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Limpiar frecuentemente con una aspiradora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superficies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horizontales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Use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aspiradora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HEPA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para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eliminar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depositan 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superficies,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incluidas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minas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protecci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trabajadores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caminan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un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otro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durante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í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propagan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cilmente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limpieza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peri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dica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í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ayuda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minimizar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propagaci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Reunir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b="1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generan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Cuando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retire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pueden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hacia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exterior del 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inmediata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trabajadores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caminan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fuera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dentro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Para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no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propaguen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all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aseg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ú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rese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reunirlas 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medida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generan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Use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aspiradora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HEPA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peri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dicamente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Envolver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eliminar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componentes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retirados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Cuando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retire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componentes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pintados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como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ventanas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molduras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gabinetes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envu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é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lvalos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minas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pl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stico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elim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í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nelos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etapas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Esto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evitar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propagaci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mantendr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residentes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particularmente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ñ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lejos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contacto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plomo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gener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Eliminar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desechos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forma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segura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: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contener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todo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producto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la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renovaci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del 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antes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retirarlo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guardarlo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o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desecharlo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a fin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evitar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libere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L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as rampas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para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retir</a:t>
            </a:r>
            <a:r>
              <a:rPr lang="es-ES_tradnl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del 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tambi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é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deben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cubrir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Al final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cada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í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ú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gu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rdelos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en un </a:t>
            </a:r>
            <a:r>
              <a:rPr lang="es-ES_tradnl" sz="900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contenci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en un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lugar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cerrado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o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detr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una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barrera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evite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 desprendimiento 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o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acceso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a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los mismos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Cuando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transporte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desechos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del 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renovaci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ó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debe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n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contenido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para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evitar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se desprendan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</a:t>
            </a:r>
          </a:p>
          <a:p>
            <a:pPr marL="228600" lvl="1" indent="-114300">
              <a:defRPr/>
            </a:pPr>
            <a:r>
              <a:rPr lang="en-US" sz="900" b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¿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s-ES_tradnl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on</a:t>
            </a:r>
            <a:r>
              <a:rPr lang="es-ES_tradnl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qu</a:t>
            </a:r>
            <a:r>
              <a:rPr lang="es-ES_tradnl" sz="900" b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é</a:t>
            </a:r>
            <a:r>
              <a:rPr lang="es-ES_tradnl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frecuencia 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se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realizar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la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limpieza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durante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b="1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b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?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</a:p>
          <a:p>
            <a:pPr marL="228600" lvl="1" indent="-114300">
              <a:buFontTx/>
              <a:buChar char="•"/>
              <a:defRPr/>
            </a:pP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objetivo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mantener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los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control, no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mantener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una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obra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completamente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todo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tiempo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Cada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trabajo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diferente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as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í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limpie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cuando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se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deba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hacer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sin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dificultar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el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avance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</a:t>
            </a:r>
            <a:r>
              <a:rPr lang="es-ES_tradnl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Quite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grandes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cantidades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polvo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c</a:t>
            </a:r>
            <a:r>
              <a:rPr lang="en-US" sz="900" err="1" smtClean="0">
                <a:solidFill>
                  <a:srgbClr val="000000"/>
                </a:solidFill>
                <a:latin typeface="Times New Roman"/>
                <a:cs typeface="Times New Roman" charset="0"/>
                <a:sym typeface="Times New Roman" charset="0"/>
              </a:rPr>
              <a:t>á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scaras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de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pintura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y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escombros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con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frecuencia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, al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menos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 </a:t>
            </a:r>
            <a:r>
              <a:rPr lang="en-US" sz="900" err="1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diariamente</a:t>
            </a:r>
            <a:r>
              <a:rPr lang="en-US" sz="900" smtClean="0">
                <a:solidFill>
                  <a:srgbClr val="000000"/>
                </a:solidFill>
                <a:cs typeface="Times New Roman" charset="0"/>
                <a:sym typeface="Times New Roman" charset="0"/>
              </a:rPr>
              <a:t>. </a:t>
            </a:r>
            <a:endParaRPr lang="en-US" sz="930" smtClean="0">
              <a:solidFill>
                <a:srgbClr val="000000"/>
              </a:solidFill>
              <a:cs typeface="Times New Roman" charset="0"/>
              <a:sym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EEC98859-BB9D-4BD7-8558-F847EF6284B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9460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1946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6988" y="708025"/>
            <a:ext cx="4800600" cy="36004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550" y="4572000"/>
            <a:ext cx="5664200" cy="4319588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  <a:tabLst>
                <a:tab pos="114300" algn="l"/>
              </a:tabLst>
            </a:pP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Equipo</a:t>
            </a:r>
            <a:r>
              <a:rPr lang="es-ES_tradnl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de protecci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personal </a:t>
            </a:r>
          </a:p>
          <a:p>
            <a:pPr>
              <a:spcBef>
                <a:spcPct val="0"/>
              </a:spcBef>
              <a:tabLst>
                <a:tab pos="114300" algn="l"/>
              </a:tabLst>
            </a:pPr>
            <a:endParaRPr lang="en-US" b="1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0"/>
              </a:spcBef>
              <a:tabLst>
                <a:tab pos="114300" algn="l"/>
              </a:tabLst>
            </a:pP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Este ejercicio le brinda la oportunidad de aprender y practicar los pasos correctos para 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ponerse y quitarse los 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equipo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de protecci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personal, 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desechar los 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equipo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usado</a:t>
            </a:r>
            <a:r>
              <a:rPr lang="es-ES_tradnl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y descontaminarse.  Esta diapositiva brinda una instrucci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b</a:t>
            </a:r>
            <a:r>
              <a:rPr lang="en-US" sz="1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sica.</a:t>
            </a:r>
          </a:p>
          <a:p>
            <a:pPr>
              <a:spcBef>
                <a:spcPct val="0"/>
              </a:spcBef>
              <a:tabLst>
                <a:tab pos="114300" algn="l"/>
              </a:tabLst>
            </a:pPr>
            <a:endParaRPr lang="en-US" sz="1000" smtClean="0">
              <a:solidFill>
                <a:srgbClr val="000000"/>
              </a:solidFill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 smtClean="0"/>
          </a:p>
          <a:p>
            <a:r>
              <a:rPr lang="en-US" smtClean="0"/>
              <a:t>     </a:t>
            </a:r>
            <a:r>
              <a:rPr lang="es-ES_tradnl" smtClean="0"/>
              <a:t>Prácticas seguras para trabajar con el plomo</a:t>
            </a:r>
            <a:r>
              <a:rPr lang="en-US" smtClean="0"/>
              <a:t> en labores de renovación, reparación y pintura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5-</a:t>
            </a:r>
            <a:fld id="{B190742C-BDF6-4962-8FE4-5170B2D8AF0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0484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Octubre de 2011</a:t>
            </a:r>
          </a:p>
        </p:txBody>
      </p:sp>
      <p:sp>
        <p:nvSpPr>
          <p:cNvPr id="2048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5400" y="685800"/>
            <a:ext cx="4800600" cy="3600450"/>
          </a:xfrm>
          <a:ln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163" y="4572000"/>
            <a:ext cx="5260975" cy="4319588"/>
          </a:xfrm>
          <a:noFill/>
          <a:ln/>
        </p:spPr>
        <p:txBody>
          <a:bodyPr/>
          <a:lstStyle/>
          <a:p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Las pr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cticas que aprendi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en este m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dulo le ayudar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n a generar menos polvo mientras trabaja.  </a:t>
            </a:r>
          </a:p>
          <a:p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En el siguiente m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dulo, analizaremos c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mo realizar la limpieza final del 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rea de trabajo y c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mo verificar que la limpieza est</a:t>
            </a:r>
            <a:r>
              <a:rPr lang="en-US" sz="11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100" smtClean="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 completa.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2A2927BD-4F79-4730-9E40-92144FDA3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A6E4FF2D-E14E-4BC8-ABD5-F1F5DBE16B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04800"/>
            <a:ext cx="21145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1912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90A1E1EE-DC6C-4AB1-8C1C-B9EC58E27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04800" y="1981200"/>
            <a:ext cx="41529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981200"/>
            <a:ext cx="41529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C3E72412-3795-4993-9B72-E29BB2FE1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42A06BA8-2FE7-4D51-A88E-5783B8DA5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1CFEB3E8-E83B-4B3F-AD7F-B239A102A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52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4152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4F7B89D5-FD44-4C0F-9097-32B33CF08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92D049BE-BDBB-4EF6-8D09-08731FA92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A0D5B304-3F5D-417F-B921-407C6776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C4113BC0-709F-4DD6-ACFA-6735C5013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2CBA22D2-1812-4FC4-8569-DE703902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0011494A-AEFB-4E01-BE92-6B48793E2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40 pt Arial Bold - Dark Blue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28 pt Arial Bold - Dark Blue</a:t>
            </a:r>
          </a:p>
          <a:p>
            <a:pPr lvl="1"/>
            <a:r>
              <a:rPr lang="en-US" smtClean="0"/>
              <a:t> 24 pt Arial - Dark Blue</a:t>
            </a:r>
          </a:p>
          <a:p>
            <a:pPr lvl="2"/>
            <a:r>
              <a:rPr lang="en-US" smtClean="0"/>
              <a:t>  20 pt Arial - Dark Blue</a:t>
            </a:r>
          </a:p>
          <a:p>
            <a:pPr lvl="3"/>
            <a:r>
              <a:rPr lang="en-US" smtClean="0"/>
              <a:t>  20 pt Arial Dark Blue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6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7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7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69B96D50-CF99-41A6-AABE-D682B4B4C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04800" y="1676400"/>
            <a:ext cx="845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pic>
        <p:nvPicPr>
          <p:cNvPr id="1034" name="Picture 9" descr="HUD-seal-color 300 DPI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3400" y="5715000"/>
            <a:ext cx="762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6477000" y="5751513"/>
          <a:ext cx="1562100" cy="735012"/>
        </p:xfrm>
        <a:graphic>
          <a:graphicData uri="http://schemas.openxmlformats.org/presentationml/2006/ole">
            <p:oleObj spid="_x0000_s1026" name="Photo Editor Photo" r:id="rId16" imgW="1638529" imgH="771429" progId="MSPhotoEd.3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5000"/>
        <a:buChar char="•"/>
        <a:defRPr sz="28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5-</a:t>
            </a:r>
            <a:fld id="{78C913AD-C1D7-410E-9192-1095E0B7A531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Módulo 5: Mientras trabaja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u="sng" smtClean="0">
                <a:cs typeface="Times New Roman" pitchFamily="18" charset="0"/>
                <a:sym typeface="Times New Roman" pitchFamily="18" charset="0"/>
              </a:rPr>
              <a:t>Descripción general: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Las renovaciones tradicionales crean polvo en el aire. 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Prácticas prohibidas.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Protéjase y prepare una caja de herramientas de equipo</a:t>
            </a:r>
            <a:r>
              <a:rPr lang="es-ES_tradnl" smtClean="0"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mtClean="0">
                <a:cs typeface="Times New Roman" pitchFamily="18" charset="0"/>
                <a:sym typeface="Times New Roman" pitchFamily="18" charset="0"/>
              </a:rPr>
              <a:t> de protección personal.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Controle la propagación del polvo. 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Ejercicio práctico (conjunto de destrezas Nº 6).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E4E8AC2E-1D89-4866-8275-A5585FEC2A3E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Las renovaciones tradicionales crean polvo con plomo en el aire </a:t>
            </a:r>
          </a:p>
        </p:txBody>
      </p:sp>
      <p:graphicFrame>
        <p:nvGraphicFramePr>
          <p:cNvPr id="2050" name="Object 6" descr="Este diagrama indica las cantidades de polvo de plomo suspendido en el aire debido generadas por lijado manual, lijado eléctrico y demolición interior. Estas tres actividades producen polvo por encima del límite de exposición permisible de la OSHA de 50 µg/m3 pero el lijado eléctrico es mucho mayor que los otros."/>
          <p:cNvGraphicFramePr>
            <a:graphicFrameLocks noChangeAspect="1"/>
          </p:cNvGraphicFramePr>
          <p:nvPr>
            <p:ph type="body" idx="1"/>
          </p:nvPr>
        </p:nvGraphicFramePr>
        <p:xfrm>
          <a:off x="841375" y="1800225"/>
          <a:ext cx="8004175" cy="3932238"/>
        </p:xfrm>
        <a:graphic>
          <a:graphicData uri="http://schemas.openxmlformats.org/presentationml/2006/ole">
            <p:oleObj spid="_x0000_s2050" name="Worksheet" r:id="rId4" imgW="4886554" imgH="2400686" progId="Excel.Sheet.8">
              <p:embed/>
            </p:oleObj>
          </a:graphicData>
        </a:graphic>
      </p:graphicFrame>
      <p:sp>
        <p:nvSpPr>
          <p:cNvPr id="2054" name="Freeform 8"/>
          <p:cNvSpPr>
            <a:spLocks/>
          </p:cNvSpPr>
          <p:nvPr/>
        </p:nvSpPr>
        <p:spPr bwMode="auto">
          <a:xfrm>
            <a:off x="2057400" y="4743450"/>
            <a:ext cx="5524500" cy="1588"/>
          </a:xfrm>
          <a:custGeom>
            <a:avLst/>
            <a:gdLst>
              <a:gd name="T0" fmla="*/ 0 w 3480"/>
              <a:gd name="T1" fmla="*/ 0 h 1"/>
              <a:gd name="T2" fmla="*/ 2147483647 w 3480"/>
              <a:gd name="T3" fmla="*/ 0 h 1"/>
              <a:gd name="T4" fmla="*/ 0 60000 65536"/>
              <a:gd name="T5" fmla="*/ 0 60000 65536"/>
              <a:gd name="T6" fmla="*/ 0 w 3480"/>
              <a:gd name="T7" fmla="*/ 0 h 1"/>
              <a:gd name="T8" fmla="*/ 3480 w 3480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80" h="1">
                <a:moveTo>
                  <a:pt x="0" y="0"/>
                </a:moveTo>
                <a:lnTo>
                  <a:pt x="34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1676400" y="4572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*</a:t>
            </a: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1676400" y="5943600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sz="2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* </a:t>
            </a:r>
            <a:r>
              <a:rPr lang="en-US" sz="2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Límite de exposición admisible (PEL) de OSHA = 50 </a:t>
            </a:r>
            <a:r>
              <a:rPr lang="en-US" sz="2000" b="1" i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µ</a:t>
            </a:r>
            <a:r>
              <a:rPr lang="en-US" sz="2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g/m</a:t>
            </a:r>
            <a:r>
              <a:rPr lang="en-US" sz="2000" b="1" baseline="30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35CDB3DE-4463-497D-94D9-B6B4563F03F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Prácticas prohibidas</a:t>
            </a:r>
          </a:p>
        </p:txBody>
      </p:sp>
      <p:grpSp>
        <p:nvGrpSpPr>
          <p:cNvPr id="4101" name="Group 8" descr="En este dibujo se ven tres instrumentos que están prohibidos: un soplete, una pistola de aire caliente de más de 1100° F y una lijadora eléctrica sin filtro HEPA. "/>
          <p:cNvGrpSpPr>
            <a:grpSpLocks/>
          </p:cNvGrpSpPr>
          <p:nvPr/>
        </p:nvGrpSpPr>
        <p:grpSpPr bwMode="auto">
          <a:xfrm>
            <a:off x="0" y="1752600"/>
            <a:ext cx="3919538" cy="4387850"/>
            <a:chOff x="0" y="1752600"/>
            <a:chExt cx="3919538" cy="4387850"/>
          </a:xfrm>
        </p:grpSpPr>
        <p:pic>
          <p:nvPicPr>
            <p:cNvPr id="4103" name="Picture 4" descr="BAS-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752600"/>
              <a:ext cx="2590800" cy="172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4" name="Picture 5" descr="DOING-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52600" y="2362200"/>
              <a:ext cx="2166938" cy="2290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6" descr="BAS-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14400" y="4648200"/>
              <a:ext cx="2819400" cy="149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02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4152900" cy="3962400"/>
          </a:xfrm>
        </p:spPr>
        <p:txBody>
          <a:bodyPr/>
          <a:lstStyle/>
          <a:p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Quema</a:t>
            </a:r>
            <a:r>
              <a:rPr lang="es-ES_tradnl" sz="2200" smtClean="0">
                <a:cs typeface="Times New Roman" pitchFamily="18" charset="0"/>
                <a:sym typeface="Times New Roman" pitchFamily="18" charset="0"/>
              </a:rPr>
              <a:t>r con llama o soplete</a:t>
            </a:r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Pistola de aire caliente </a:t>
            </a:r>
            <a:r>
              <a:rPr lang="es-ES_tradnl" sz="2200" smtClean="0">
                <a:cs typeface="Times New Roman" pitchFamily="18" charset="0"/>
                <a:sym typeface="Times New Roman" pitchFamily="18" charset="0"/>
              </a:rPr>
              <a:t>a más de </a:t>
            </a:r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1100º F.</a:t>
            </a:r>
          </a:p>
          <a:p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Lijado, esmerilado y cepillado eléctrico, p</a:t>
            </a:r>
            <a:r>
              <a:rPr lang="es-ES_tradnl" sz="2200" smtClean="0">
                <a:cs typeface="Times New Roman" pitchFamily="18" charset="0"/>
                <a:sym typeface="Times New Roman" pitchFamily="18" charset="0"/>
              </a:rPr>
              <a:t>istolas de aguja,</a:t>
            </a:r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 limpieza con abrasivos y limpieza con chorro</a:t>
            </a:r>
            <a:r>
              <a:rPr lang="es-ES_tradnl" sz="2200" smtClean="0"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 de arena, sin un accesorio de aspira</a:t>
            </a:r>
            <a:r>
              <a:rPr lang="es-ES_tradnl" sz="2200" smtClean="0">
                <a:cs typeface="Times New Roman" pitchFamily="18" charset="0"/>
                <a:sym typeface="Times New Roman" pitchFamily="18" charset="0"/>
              </a:rPr>
              <a:t>ción</a:t>
            </a:r>
            <a:r>
              <a:rPr lang="en-US" sz="2200" smtClean="0">
                <a:cs typeface="Times New Roman" pitchFamily="18" charset="0"/>
                <a:sym typeface="Times New Roman" pitchFamily="18" charset="0"/>
              </a:rPr>
              <a:t> HEPA.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9572C494-DF3E-4C13-84FC-3F5BD075827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Herramientas especializadas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6019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  <a:sym typeface="Times New Roman" pitchFamily="18" charset="0"/>
              </a:rPr>
              <a:t>Los trabajos de mayor envergadura pueden requerir consideraciones especiales para la realización del trabajo, como por ejemplo: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Lijadoras, esmeril</a:t>
            </a:r>
            <a:r>
              <a:rPr lang="es-ES_tradnl" sz="2000" b="1" smtClean="0">
                <a:cs typeface="Times New Roman" pitchFamily="18" charset="0"/>
                <a:sym typeface="Times New Roman" pitchFamily="18" charset="0"/>
              </a:rPr>
              <a:t>adoras</a:t>
            </a: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 y cepilladoras eléctricos, </a:t>
            </a:r>
            <a:r>
              <a:rPr lang="es-ES_tradnl" sz="2000" b="1" smtClean="0">
                <a:cs typeface="Times New Roman" pitchFamily="18" charset="0"/>
                <a:sym typeface="Times New Roman" pitchFamily="18" charset="0"/>
              </a:rPr>
              <a:t>pistolas de aguja</a:t>
            </a: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 y limpiadores con abrasivos o chorro</a:t>
            </a:r>
            <a:r>
              <a:rPr lang="es-ES_tradnl" sz="2000" b="1" smtClean="0"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 de arena, cada uno con accesorios de captura con filtros HEPA.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Herramientas neumáticas y </a:t>
            </a:r>
            <a:r>
              <a:rPr lang="es-ES_tradnl" sz="2000" b="1" smtClean="0">
                <a:cs typeface="Times New Roman" pitchFamily="18" charset="0"/>
                <a:sym typeface="Times New Roman" pitchFamily="18" charset="0"/>
              </a:rPr>
              <a:t>de pilas</a:t>
            </a: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 para protegerse contra los peligros de descarga eléctrica.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Planificación y contención especializada</a:t>
            </a:r>
            <a:r>
              <a:rPr lang="es-ES_tradnl" sz="2000" b="1" smtClean="0"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.</a:t>
            </a:r>
          </a:p>
        </p:txBody>
      </p:sp>
      <p:pic>
        <p:nvPicPr>
          <p:cNvPr id="5126" name="Picture 4" descr="En este dibujo se ve a un técnico usando una lijadora eléctrica con un accesorio de filtro HEPA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09800"/>
            <a:ext cx="2076450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8FE67FFA-5F57-40E5-8130-B48A55B6AA9D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148" name="Picture 1029" descr="En este dibujo se ve a un trabajador vestido con ropas protectoras apropiadas incluidos overoles, respirador y cubrezapato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057400"/>
            <a:ext cx="17272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Protéjase</a:t>
            </a:r>
          </a:p>
        </p:txBody>
      </p:sp>
      <p:sp>
        <p:nvSpPr>
          <p:cNvPr id="615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704975"/>
            <a:ext cx="6705600" cy="4572000"/>
          </a:xfrm>
        </p:spPr>
        <p:txBody>
          <a:bodyPr/>
          <a:lstStyle/>
          <a:p>
            <a:r>
              <a:rPr lang="en-US" sz="2000" smtClean="0">
                <a:cs typeface="Times New Roman" pitchFamily="18" charset="0"/>
                <a:sym typeface="Times New Roman" pitchFamily="18" charset="0"/>
              </a:rPr>
              <a:t>Los trabajadores deben </a:t>
            </a:r>
            <a:r>
              <a:rPr lang="es-ES_tradnl" sz="2000" smtClean="0">
                <a:cs typeface="Times New Roman" pitchFamily="18" charset="0"/>
                <a:sym typeface="Times New Roman" pitchFamily="18" charset="0"/>
              </a:rPr>
              <a:t>llevar</a:t>
            </a:r>
            <a:r>
              <a:rPr lang="en-US" sz="2000" smtClean="0">
                <a:cs typeface="Times New Roman" pitchFamily="18" charset="0"/>
                <a:sym typeface="Times New Roman" pitchFamily="18" charset="0"/>
              </a:rPr>
              <a:t>:</a:t>
            </a:r>
          </a:p>
          <a:p>
            <a:pPr lvl="1"/>
            <a:r>
              <a:rPr lang="en-US" sz="1800" b="1" smtClean="0">
                <a:cs typeface="Times New Roman" pitchFamily="18" charset="0"/>
                <a:sym typeface="Times New Roman" pitchFamily="18" charset="0"/>
              </a:rPr>
              <a:t>Una gorra de pintor desechable.</a:t>
            </a:r>
          </a:p>
          <a:p>
            <a:pPr lvl="1"/>
            <a:r>
              <a:rPr lang="en-US" sz="1800" b="1" smtClean="0">
                <a:cs typeface="Times New Roman" pitchFamily="18" charset="0"/>
                <a:sym typeface="Times New Roman" pitchFamily="18" charset="0"/>
              </a:rPr>
              <a:t>Overoles desechables:</a:t>
            </a:r>
          </a:p>
          <a:p>
            <a:pPr lvl="2"/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Deben reparar las rasgaduras con cinta </a:t>
            </a: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adnesiva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para conductos.</a:t>
            </a:r>
          </a:p>
          <a:p>
            <a:pPr lvl="2"/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Deben colocarlos en bolsas de plástico.</a:t>
            </a:r>
          </a:p>
          <a:p>
            <a:pPr lvl="1"/>
            <a:r>
              <a:rPr lang="en-US" sz="1800" b="1" smtClean="0">
                <a:cs typeface="Times New Roman" pitchFamily="18" charset="0"/>
                <a:sym typeface="Times New Roman" pitchFamily="18" charset="0"/>
              </a:rPr>
              <a:t>Mascarilla respira</a:t>
            </a:r>
            <a:r>
              <a:rPr lang="es-ES_tradnl" sz="1800" b="1" smtClean="0">
                <a:cs typeface="Times New Roman" pitchFamily="18" charset="0"/>
                <a:sym typeface="Times New Roman" pitchFamily="18" charset="0"/>
              </a:rPr>
              <a:t>toria</a:t>
            </a:r>
            <a:r>
              <a:rPr lang="en-US" sz="1800" b="1" smtClean="0">
                <a:cs typeface="Times New Roman" pitchFamily="18" charset="0"/>
                <a:sym typeface="Times New Roman" pitchFamily="18" charset="0"/>
              </a:rPr>
              <a:t> desechable N-100, R-100 ó P-100.</a:t>
            </a:r>
          </a:p>
          <a:p>
            <a:r>
              <a:rPr lang="en-US" sz="2000" smtClean="0">
                <a:cs typeface="Times New Roman" pitchFamily="18" charset="0"/>
                <a:sym typeface="Times New Roman" pitchFamily="18" charset="0"/>
              </a:rPr>
              <a:t>Lavarse </a:t>
            </a:r>
            <a:r>
              <a:rPr lang="es-ES_tradnl" sz="2000" smtClean="0">
                <a:cs typeface="Times New Roman" pitchFamily="18" charset="0"/>
                <a:sym typeface="Times New Roman" pitchFamily="18" charset="0"/>
              </a:rPr>
              <a:t>la cara </a:t>
            </a:r>
            <a:r>
              <a:rPr lang="en-US" sz="2000" smtClean="0">
                <a:cs typeface="Times New Roman" pitchFamily="18" charset="0"/>
                <a:sym typeface="Times New Roman" pitchFamily="18" charset="0"/>
              </a:rPr>
              <a:t>y las manos con frecuencia y al final de cada turno.</a:t>
            </a:r>
          </a:p>
          <a:p>
            <a:pPr lvl="1"/>
            <a:r>
              <a:rPr lang="en-US" sz="1800" b="1" smtClean="0">
                <a:cs typeface="Times New Roman" pitchFamily="18" charset="0"/>
                <a:sym typeface="Times New Roman" pitchFamily="18" charset="0"/>
              </a:rPr>
              <a:t>Lavarse ayuda a reducir la ingesta de polvo con plomo cuando se lleva las manos a la boca.</a:t>
            </a:r>
          </a:p>
          <a:p>
            <a:r>
              <a:rPr lang="es-ES_tradnl" sz="2000" smtClean="0">
                <a:cs typeface="Times New Roman" pitchFamily="18" charset="0"/>
                <a:sym typeface="Times New Roman" pitchFamily="18" charset="0"/>
              </a:rPr>
              <a:t>Es posible que </a:t>
            </a:r>
            <a:r>
              <a:rPr lang="en-US" sz="2000" smtClean="0">
                <a:cs typeface="Times New Roman" pitchFamily="18" charset="0"/>
                <a:sym typeface="Times New Roman" pitchFamily="18" charset="0"/>
              </a:rPr>
              <a:t>OSHA exija una mayor protección, según el trabajo que se realice.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FA24A775-D6FC-4EF9-86F5-AC9CF661FC8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Controle la propagación del polvo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7630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Cuando </a:t>
            </a:r>
            <a:r>
              <a:rPr lang="es-ES_tradnl" sz="1600" smtClean="0">
                <a:cs typeface="Times New Roman" pitchFamily="18" charset="0"/>
                <a:sym typeface="Times New Roman" pitchFamily="18" charset="0"/>
              </a:rPr>
              <a:t>se marche de</a:t>
            </a: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 la obra, l</a:t>
            </a:r>
            <a:r>
              <a:rPr lang="es-ES_tradnl" sz="1600" smtClean="0"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mpie</a:t>
            </a:r>
            <a:r>
              <a:rPr lang="es-ES_tradnl" sz="1600" smtClean="0">
                <a:cs typeface="Times New Roman" pitchFamily="18" charset="0"/>
                <a:sym typeface="Times New Roman" pitchFamily="18" charset="0"/>
              </a:rPr>
              <a:t>se</a:t>
            </a: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 todo </a:t>
            </a:r>
            <a:r>
              <a:rPr lang="es-ES_tradnl" sz="1600" smtClean="0">
                <a:cs typeface="Times New Roman" pitchFamily="18" charset="0"/>
                <a:sym typeface="Times New Roman" pitchFamily="18" charset="0"/>
              </a:rPr>
              <a:t>el </a:t>
            </a: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cuerpo y también </a:t>
            </a:r>
            <a:r>
              <a:rPr lang="es-ES_tradnl" sz="1600" smtClean="0">
                <a:cs typeface="Times New Roman" pitchFamily="18" charset="0"/>
                <a:sym typeface="Times New Roman" pitchFamily="18" charset="0"/>
              </a:rPr>
              <a:t>las</a:t>
            </a: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 herramientas.</a:t>
            </a:r>
          </a:p>
          <a:p>
            <a:pPr lvl="1">
              <a:lnSpc>
                <a:spcPct val="80000"/>
              </a:lnSpc>
            </a:pP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Quítese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 los cubrezapatos y use la aspiradora HEPA o limpie los zapatos.</a:t>
            </a:r>
          </a:p>
          <a:p>
            <a:pPr lvl="1">
              <a:lnSpc>
                <a:spcPct val="80000"/>
              </a:lnSpc>
            </a:pP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Camine sobre almohadillas adhesivas desechables para retirar el polvo de las suelas.</a:t>
            </a:r>
          </a:p>
          <a:p>
            <a:pPr lvl="1">
              <a:lnSpc>
                <a:spcPct val="80000"/>
              </a:lnSpc>
            </a:pP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Use la aspiradora HEPA y </a:t>
            </a: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quítese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el overol, y úsela para </a:t>
            </a: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limpiar la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ropa.</a:t>
            </a:r>
          </a:p>
          <a:p>
            <a:pPr lvl="1">
              <a:lnSpc>
                <a:spcPct val="80000"/>
              </a:lnSpc>
            </a:pP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Quítese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los guantes, si los utilizó, y lávese las manos y </a:t>
            </a: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la cara con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cuidado.</a:t>
            </a:r>
          </a:p>
          <a:p>
            <a:pPr lvl="1">
              <a:lnSpc>
                <a:spcPct val="80000"/>
              </a:lnSpc>
              <a:spcAft>
                <a:spcPct val="10000"/>
              </a:spcAft>
            </a:pP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Deseche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toda la ropa desechable en bolsas de plástico.</a:t>
            </a:r>
          </a:p>
          <a:p>
            <a:pPr>
              <a:lnSpc>
                <a:spcPct val="80000"/>
              </a:lnSpc>
            </a:pPr>
            <a:r>
              <a:rPr lang="en-US" sz="1600" smtClean="0">
                <a:cs typeface="Times New Roman" pitchFamily="18" charset="0"/>
                <a:sym typeface="Times New Roman" pitchFamily="18" charset="0"/>
              </a:rPr>
              <a:t>Al final del día, no lleve plomo a su hogar con su familia en su ropa ni en su automóvil.</a:t>
            </a:r>
          </a:p>
          <a:p>
            <a:pPr lvl="1">
              <a:lnSpc>
                <a:spcPct val="80000"/>
              </a:lnSpc>
            </a:pP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Utilice la aspiradora HEPA en la ropa, los zapatos, etc.</a:t>
            </a:r>
          </a:p>
          <a:p>
            <a:pPr lvl="1">
              <a:lnSpc>
                <a:spcPct val="80000"/>
              </a:lnSpc>
              <a:spcAft>
                <a:spcPct val="10000"/>
              </a:spcAft>
            </a:pP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Cámbiese de ropa; deseche o coloque la ropa de trabajo con polvo en una bolsa de plástico para lavarla por separado de la ropa sucia de su familia.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u="sng" smtClean="0">
                <a:cs typeface="Times New Roman" pitchFamily="18" charset="0"/>
                <a:sym typeface="Times New Roman" pitchFamily="18" charset="0"/>
              </a:rPr>
              <a:t>¡No abrace a su familia hasta que esté limpio!</a:t>
            </a:r>
          </a:p>
          <a:p>
            <a:pPr lvl="1">
              <a:lnSpc>
                <a:spcPct val="80000"/>
              </a:lnSpc>
            </a:pP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Lávese las manos y el rostro.</a:t>
            </a:r>
          </a:p>
          <a:p>
            <a:pPr lvl="1">
              <a:lnSpc>
                <a:spcPct val="80000"/>
              </a:lnSpc>
            </a:pP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Dúchese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tan pronto </a:t>
            </a:r>
            <a:r>
              <a:rPr lang="es-ES_tradnl" sz="1600" b="1" smtClean="0">
                <a:cs typeface="Times New Roman" pitchFamily="18" charset="0"/>
                <a:sym typeface="Times New Roman" pitchFamily="18" charset="0"/>
              </a:rPr>
              <a:t>como </a:t>
            </a:r>
            <a:r>
              <a:rPr lang="en-US" sz="1600" b="1" smtClean="0">
                <a:cs typeface="Times New Roman" pitchFamily="18" charset="0"/>
                <a:sym typeface="Times New Roman" pitchFamily="18" charset="0"/>
              </a:rPr>
              <a:t>llegue a su hogar.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C1DB8A4E-36F2-464B-8B9E-9609966CDA4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Limpieza mientras trabaja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4582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  <a:sym typeface="Times New Roman" pitchFamily="18" charset="0"/>
              </a:rPr>
              <a:t>Una obra limpia reduce la propagación de polvo y </a:t>
            </a:r>
            <a:r>
              <a:rPr lang="es-ES_tradnl" sz="2400" smtClean="0">
                <a:cs typeface="Times New Roman" pitchFamily="18" charset="0"/>
                <a:sym typeface="Times New Roman" pitchFamily="18" charset="0"/>
              </a:rPr>
              <a:t>las </a:t>
            </a:r>
            <a:r>
              <a:rPr lang="en-US" sz="2400" smtClean="0">
                <a:cs typeface="Times New Roman" pitchFamily="18" charset="0"/>
                <a:sym typeface="Times New Roman" pitchFamily="18" charset="0"/>
              </a:rPr>
              <a:t>cáscaras de pintura.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  <a:sym typeface="Times New Roman" pitchFamily="18" charset="0"/>
              </a:rPr>
              <a:t>Limpie a medida que trabaja.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Use la aspiradora HEPA en superficies horizontales.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Retire los escombros con frecuencia.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Retire las cáscaras de pintura a medida que se generan.</a:t>
            </a:r>
          </a:p>
          <a:p>
            <a:pPr lvl="1">
              <a:lnSpc>
                <a:spcPct val="90000"/>
              </a:lnSpc>
            </a:pPr>
            <a:r>
              <a:rPr lang="en-US" sz="2000" b="1" smtClean="0">
                <a:cs typeface="Times New Roman" pitchFamily="18" charset="0"/>
                <a:sym typeface="Times New Roman" pitchFamily="18" charset="0"/>
              </a:rPr>
              <a:t>A medida que se retiran los componentes de la construcción, envuélvalos y elimínelos inmediatamente.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cs typeface="Times New Roman" pitchFamily="18" charset="0"/>
                <a:sym typeface="Times New Roman" pitchFamily="18" charset="0"/>
              </a:rPr>
              <a:t>Limpie con frecuencia (en etapas, al menos diariamente).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BC470CDA-F025-4509-B660-CB9C4D9C06B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457200" y="457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Ejercicio: Equipo</a:t>
            </a:r>
            <a:r>
              <a:rPr lang="es-ES_tradnl" sz="36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36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protección personal</a:t>
            </a:r>
            <a:r>
              <a:rPr lang="en-US" sz="32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40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	</a:t>
            </a: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457200" y="17526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SzPct val="95000"/>
              <a:buFontTx/>
              <a:buChar char="•"/>
            </a:pP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Observe c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mo el instructor viste al voluntario con 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equipo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protección personal.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Conjunto de destrezas Nº 6 - Equipo</a:t>
            </a:r>
            <a:r>
              <a:rPr lang="es-ES_tradnl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protección (10 min.)</a:t>
            </a:r>
          </a:p>
          <a:p>
            <a:pPr marL="342900" indent="-342900">
              <a:spcBef>
                <a:spcPct val="20000"/>
              </a:spcBef>
              <a:buSzPct val="95000"/>
              <a:buFontTx/>
              <a:buChar char="•"/>
            </a:pP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Practique 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ponerse y quitarse los e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quipo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protección personal.</a:t>
            </a:r>
          </a:p>
          <a:p>
            <a:pPr marL="342900" indent="-342900">
              <a:spcBef>
                <a:spcPct val="20000"/>
              </a:spcBef>
              <a:buSzPct val="95000"/>
              <a:buFontTx/>
              <a:buChar char="•"/>
            </a:pP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Deseche 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apropiadamente 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equipo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usado</a:t>
            </a:r>
            <a:r>
              <a:rPr lang="es-ES_tradnl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28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limpie.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Octubre</a:t>
            </a:r>
            <a:r>
              <a:rPr lang="en-US" dirty="0" smtClean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9AF346A8-8EA4-402D-85F7-58175CB2187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Ahora ya saben...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Qué prácticas de trabajo producen polvo.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Qué prácticas de trabajo están prohibidas según la EPA y el HUD.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Cómo trabajar de manera segura cerca de pintura a base de plomo y polvo con plomo.</a:t>
            </a:r>
          </a:p>
          <a:p>
            <a:r>
              <a:rPr lang="en-US" smtClean="0">
                <a:cs typeface="Times New Roman" pitchFamily="18" charset="0"/>
                <a:sym typeface="Times New Roman" pitchFamily="18" charset="0"/>
              </a:rPr>
              <a:t>El uso correcto de </a:t>
            </a:r>
            <a:r>
              <a:rPr lang="es-ES_tradnl" smtClean="0">
                <a:cs typeface="Times New Roman" pitchFamily="18" charset="0"/>
                <a:sym typeface="Times New Roman" pitchFamily="18" charset="0"/>
              </a:rPr>
              <a:t>los </a:t>
            </a:r>
            <a:r>
              <a:rPr lang="en-US" smtClean="0">
                <a:cs typeface="Times New Roman" pitchFamily="18" charset="0"/>
                <a:sym typeface="Times New Roman" pitchFamily="18" charset="0"/>
              </a:rPr>
              <a:t>equipo</a:t>
            </a:r>
            <a:r>
              <a:rPr lang="es-ES_tradnl" smtClean="0"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mtClean="0">
                <a:cs typeface="Times New Roman" pitchFamily="18" charset="0"/>
                <a:sym typeface="Times New Roman" pitchFamily="18" charset="0"/>
              </a:rPr>
              <a:t> de protección personal.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1E088FA68B8D4BB57461763A47F1F8" ma:contentTypeVersion="36" ma:contentTypeDescription="Create a new document." ma:contentTypeScope="" ma:versionID="8fde82b573489aae265209c5574f45cf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fecc2597-e8fd-4279-ac06-bd7c891938be" xmlns:ns6="6408b95a-4633-4e9c-bd13-86181e6768eb" targetNamespace="http://schemas.microsoft.com/office/2006/metadata/properties" ma:root="true" ma:fieldsID="6b00e1f8f39c4eda368f4b614bc762cc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fecc2597-e8fd-4279-ac06-bd7c891938be"/>
    <xsd:import namespace="6408b95a-4633-4e9c-bd13-86181e6768eb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2:e3f09c3df709400db2417a7161762d62" minOccurs="0"/>
                <xsd:element ref="ns5:SharedWithUsers" minOccurs="0"/>
                <xsd:element ref="ns5:SharedWithDetails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OCR" minOccurs="0"/>
                <xsd:element ref="ns6:MediaServiceEventHashCode" minOccurs="0"/>
                <xsd:element ref="ns6:MediaServiceGenerationTime" minOccurs="0"/>
                <xsd:element ref="ns6:MediaServiceLocation" minOccurs="0"/>
                <xsd:element ref="ns1:_ip_UnifiedCompliancePolicyProperties" minOccurs="0"/>
                <xsd:element ref="ns1:_ip_UnifiedCompliancePolicyUIAction" minOccurs="0"/>
                <xsd:element ref="ns6:MediaServiceAutoKeyPoints" minOccurs="0"/>
                <xsd:element ref="ns6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  <xsd:element name="_ip_UnifiedCompliancePolicyProperties" ma:index="3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160cad11-562a-4490-8456-b2fd6f157897}" ma:internalName="TaxCatchAllLabel" ma:readOnly="true" ma:showField="CatchAllDataLabel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160cad11-562a-4490-8456-b2fd6f157897}" ma:internalName="TaxCatchAll" ma:showField="CatchAllData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3f09c3df709400db2417a7161762d62" ma:index="28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c2597-e8fd-4279-ac06-bd7c891938be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08b95a-4633-4e9c-bd13-86181e6768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4" nillable="true" ma:displayName="MediaServiceAutoTags" ma:internalName="MediaServiceAutoTags" ma:readOnly="true">
      <xsd:simpleType>
        <xsd:restriction base="dms:Text"/>
      </xsd:simpleType>
    </xsd:element>
    <xsd:element name="MediaServiceOCR" ma:index="3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38" nillable="true" ma:displayName="Location" ma:internalName="MediaServiceLocation" ma:readOnly="true">
      <xsd:simpleType>
        <xsd:restriction base="dms:Text"/>
      </xsd:simpleType>
    </xsd:element>
    <xsd:element name="MediaServiceAutoKeyPoints" ma:index="4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29f62856-1543-49d4-a736-4569d363f533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cord xmlns="4ffa91fb-a0ff-4ac5-b2db-65c790d184a4">Shared</Record>
    <Language xmlns="http://schemas.microsoft.com/sharepoint/v3">English</Language>
    <Document_x0020_Creation_x0020_Date xmlns="4ffa91fb-a0ff-4ac5-b2db-65c790d184a4">2021-03-10T05:57:52+00:00</Document_x0020_Creation_x0020_Date>
    <_Source xmlns="http://schemas.microsoft.com/sharepoint/v3/fields" xsi:nil="true"/>
    <_ip_UnifiedCompliancePolicyUIAction xmlns="http://schemas.microsoft.com/sharepoint/v3" xsi:nil="true"/>
    <j747ac98061d40f0aa7bd47e1db5675d xmlns="4ffa91fb-a0ff-4ac5-b2db-65c790d184a4">
      <Terms xmlns="http://schemas.microsoft.com/office/infopath/2007/PartnerControls"/>
    </j747ac98061d40f0aa7bd47e1db5675d>
    <e3f09c3df709400db2417a7161762d62 xmlns="4ffa91fb-a0ff-4ac5-b2db-65c790d184a4">
      <Terms xmlns="http://schemas.microsoft.com/office/infopath/2007/PartnerControls"/>
    </e3f09c3df709400db2417a7161762d62>
    <External_x0020_Contributor xmlns="4ffa91fb-a0ff-4ac5-b2db-65c790d184a4" xsi:nil="true"/>
    <TaxKeywordTaxHTField xmlns="4ffa91fb-a0ff-4ac5-b2db-65c790d184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Spanish</TermName>
          <TermId xmlns="http://schemas.microsoft.com/office/infopath/2007/PartnerControls">a0ba237c-3d86-492a-b4d6-5c498a3a7774</TermId>
        </TermInfo>
        <TermInfo xmlns="http://schemas.microsoft.com/office/infopath/2007/PartnerControls">
          <TermName xmlns="http://schemas.microsoft.com/office/infopath/2007/PartnerControls">lead poisoning</TermName>
          <TermId xmlns="http://schemas.microsoft.com/office/infopath/2007/PartnerControls">6526c03e-00f6-4cbf-80ff-1084a6ae35f8</TermId>
        </TermInfo>
        <TermInfo xmlns="http://schemas.microsoft.com/office/infopath/2007/PartnerControls">
          <TermName xmlns="http://schemas.microsoft.com/office/infopath/2007/PartnerControls">renovation</TermName>
          <TermId xmlns="http://schemas.microsoft.com/office/infopath/2007/PartnerControls">d1b928a5-f521-4e27-89c7-8a11205aca74</TermId>
        </TermInfo>
      </Terms>
    </TaxKeywordTaxHTField>
    <_ip_UnifiedCompliancePolicyProperties xmlns="http://schemas.microsoft.com/sharepoint/v3" xsi:nil="true"/>
    <Rights xmlns="4ffa91fb-a0ff-4ac5-b2db-65c790d184a4" xsi:nil="true"/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>
      <Value>1174</Value>
      <Value>1348</Value>
      <Value>1347</Value>
    </TaxCatchAll>
  </documentManagement>
</p:properties>
</file>

<file path=customXml/itemProps1.xml><?xml version="1.0" encoding="utf-8"?>
<ds:datastoreItem xmlns:ds="http://schemas.openxmlformats.org/officeDocument/2006/customXml" ds:itemID="{6E877A1B-2105-4038-B7DD-BF3639D62CDC}"/>
</file>

<file path=customXml/itemProps2.xml><?xml version="1.0" encoding="utf-8"?>
<ds:datastoreItem xmlns:ds="http://schemas.openxmlformats.org/officeDocument/2006/customXml" ds:itemID="{B360BF66-7313-4C0D-A16E-7AFF95FC2A67}"/>
</file>

<file path=customXml/itemProps3.xml><?xml version="1.0" encoding="utf-8"?>
<ds:datastoreItem xmlns:ds="http://schemas.openxmlformats.org/officeDocument/2006/customXml" ds:itemID="{0B9DB06E-43E3-4088-B0D2-F1CC9775BF79}"/>
</file>

<file path=customXml/itemProps4.xml><?xml version="1.0" encoding="utf-8"?>
<ds:datastoreItem xmlns:ds="http://schemas.openxmlformats.org/officeDocument/2006/customXml" ds:itemID="{FD3D0F4D-89D5-496C-A4F3-504094B0CA2B}"/>
</file>

<file path=docProps/app.xml><?xml version="1.0" encoding="utf-8"?>
<Properties xmlns="http://schemas.openxmlformats.org/officeDocument/2006/extended-properties" xmlns:vt="http://schemas.openxmlformats.org/officeDocument/2006/docPropsVTypes">
  <TotalTime>6349</TotalTime>
  <Words>3621</Words>
  <Application>Microsoft Office PowerPoint</Application>
  <PresentationFormat>On-screen Show (4:3)</PresentationFormat>
  <Paragraphs>177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Wingdings</vt:lpstr>
      <vt:lpstr>Default Design</vt:lpstr>
      <vt:lpstr>Microsoft Photo Editor 3.0 Photo</vt:lpstr>
      <vt:lpstr>Microsoft Excel Worksheet</vt:lpstr>
      <vt:lpstr>Módulo 5: Mientras trabaja</vt:lpstr>
      <vt:lpstr>Las renovaciones tradicionales crean polvo con plomo en el aire </vt:lpstr>
      <vt:lpstr>Prácticas prohibidas</vt:lpstr>
      <vt:lpstr>Herramientas especializadas</vt:lpstr>
      <vt:lpstr>Protéjase</vt:lpstr>
      <vt:lpstr>Controle la propagación del polvo</vt:lpstr>
      <vt:lpstr>Limpieza mientras trabaja</vt:lpstr>
      <vt:lpstr>Slide 8</vt:lpstr>
      <vt:lpstr>Ahora ya saben...</vt:lpstr>
    </vt:vector>
  </TitlesOfParts>
  <Company>ICF Kaiser International,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 Safety for Renovation, Repair, and Painting: Initial Course</dc:title>
  <dc:subject>Module 5</dc:subject>
  <dc:creator>EPA</dc:creator>
  <cp:keywords>lead poisoning, renovation, spanish</cp:keywords>
  <cp:lastModifiedBy>hughesl</cp:lastModifiedBy>
  <cp:revision>261</cp:revision>
  <cp:lastPrinted>2000-12-08T15:26:52Z</cp:lastPrinted>
  <dcterms:created xsi:type="dcterms:W3CDTF">2000-02-11T22:43:26Z</dcterms:created>
  <dcterms:modified xsi:type="dcterms:W3CDTF">2012-07-24T15:29:31Z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0x010100AB1E088FA68B8D4BB57461763A47F1F8</vt:lpwstr>
  </property>
  <property fmtid="{D5CDD505-2E9C-101B-9397-08002B2CF9AE}" pid="3" name="TaxKeyword">
    <vt:lpwstr>1174;#Spanish|a0ba237c-3d86-492a-b4d6-5c498a3a7774;#1348;#lead poisoning|6526c03e-00f6-4cbf-80ff-1084a6ae35f8;#1347;#renovation|d1b928a5-f521-4e27-89c7-8a11205aca74</vt:lpwstr>
  </property>
</Properties>
</file>