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5.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11.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8.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287" r:id="rId2"/>
    <p:sldId id="257" r:id="rId3"/>
    <p:sldId id="274" r:id="rId4"/>
    <p:sldId id="305" r:id="rId5"/>
    <p:sldId id="301" r:id="rId6"/>
    <p:sldId id="304" r:id="rId7"/>
    <p:sldId id="260" r:id="rId8"/>
    <p:sldId id="284" r:id="rId9"/>
    <p:sldId id="292" r:id="rId10"/>
    <p:sldId id="294" r:id="rId11"/>
    <p:sldId id="299" r:id="rId12"/>
    <p:sldId id="270" r:id="rId13"/>
  </p:sldIdLst>
  <p:sldSz cx="9144000" cy="6858000" type="screen4x3"/>
  <p:notesSz cx="7010400" cy="9296400"/>
  <p:defaultTextStyle>
    <a:defPPr>
      <a:defRPr lang="en-US"/>
    </a:defPPr>
    <a:lvl1pPr algn="ctr" rtl="0" eaLnBrk="0" fontAlgn="base" hangingPunct="0">
      <a:spcBef>
        <a:spcPct val="0"/>
      </a:spcBef>
      <a:spcAft>
        <a:spcPct val="0"/>
      </a:spcAft>
      <a:defRPr sz="2200" kern="1200">
        <a:solidFill>
          <a:schemeClr val="tx1"/>
        </a:solidFill>
        <a:latin typeface="Arial" charset="0"/>
        <a:ea typeface="+mn-ea"/>
        <a:cs typeface="+mn-cs"/>
      </a:defRPr>
    </a:lvl1pPr>
    <a:lvl2pPr marL="457200" algn="ctr" rtl="0" eaLnBrk="0" fontAlgn="base" hangingPunct="0">
      <a:spcBef>
        <a:spcPct val="0"/>
      </a:spcBef>
      <a:spcAft>
        <a:spcPct val="0"/>
      </a:spcAft>
      <a:defRPr sz="2200" kern="1200">
        <a:solidFill>
          <a:schemeClr val="tx1"/>
        </a:solidFill>
        <a:latin typeface="Arial" charset="0"/>
        <a:ea typeface="+mn-ea"/>
        <a:cs typeface="+mn-cs"/>
      </a:defRPr>
    </a:lvl2pPr>
    <a:lvl3pPr marL="914400" algn="ctr" rtl="0" eaLnBrk="0" fontAlgn="base" hangingPunct="0">
      <a:spcBef>
        <a:spcPct val="0"/>
      </a:spcBef>
      <a:spcAft>
        <a:spcPct val="0"/>
      </a:spcAft>
      <a:defRPr sz="2200" kern="1200">
        <a:solidFill>
          <a:schemeClr val="tx1"/>
        </a:solidFill>
        <a:latin typeface="Arial" charset="0"/>
        <a:ea typeface="+mn-ea"/>
        <a:cs typeface="+mn-cs"/>
      </a:defRPr>
    </a:lvl3pPr>
    <a:lvl4pPr marL="1371600" algn="ctr" rtl="0" eaLnBrk="0" fontAlgn="base" hangingPunct="0">
      <a:spcBef>
        <a:spcPct val="0"/>
      </a:spcBef>
      <a:spcAft>
        <a:spcPct val="0"/>
      </a:spcAft>
      <a:defRPr sz="2200" kern="1200">
        <a:solidFill>
          <a:schemeClr val="tx1"/>
        </a:solidFill>
        <a:latin typeface="Arial" charset="0"/>
        <a:ea typeface="+mn-ea"/>
        <a:cs typeface="+mn-cs"/>
      </a:defRPr>
    </a:lvl4pPr>
    <a:lvl5pPr marL="1828800" algn="ctr" rtl="0" eaLnBrk="0" fontAlgn="base" hangingPunct="0">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srgbClr val="FF0000"/>
    </p:penClr>
  </p:showPr>
  <p:clrMru>
    <a:srgbClr val="000066"/>
    <a:srgbClr val="EAEAEA"/>
    <a:srgbClr val="FF0000"/>
    <a:srgbClr val="000099"/>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7643" autoAdjust="0"/>
  </p:normalViewPr>
  <p:slideViewPr>
    <p:cSldViewPr showGuides="1">
      <p:cViewPr>
        <p:scale>
          <a:sx n="60" d="100"/>
          <a:sy n="60" d="100"/>
        </p:scale>
        <p:origin x="-1350" y="-5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howGuides="1">
      <p:cViewPr>
        <p:scale>
          <a:sx n="88" d="100"/>
          <a:sy n="88" d="100"/>
        </p:scale>
        <p:origin x="-1776" y="-7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505200" cy="463550"/>
          </a:xfrm>
          <a:prstGeom prst="rect">
            <a:avLst/>
          </a:prstGeom>
          <a:noFill/>
          <a:ln w="9525">
            <a:noFill/>
            <a:miter lim="800000"/>
            <a:headEnd/>
            <a:tailEnd/>
          </a:ln>
          <a:effectLst/>
        </p:spPr>
        <p:txBody>
          <a:bodyPr vert="horz" wrap="square" lIns="93151" tIns="46577" rIns="93151" bIns="46577" numCol="1" anchor="t" anchorCtr="0" compatLnSpc="1">
            <a:prstTxWarp prst="textNoShape">
              <a:avLst/>
            </a:prstTxWarp>
          </a:bodyPr>
          <a:lstStyle>
            <a:lvl1pPr algn="l" defTabSz="931863">
              <a:defRPr sz="1300">
                <a:latin typeface="Times New Roman" charset="0"/>
              </a:defRPr>
            </a:lvl1pPr>
          </a:lstStyle>
          <a:p>
            <a:pPr>
              <a:defRPr/>
            </a:pPr>
            <a:r>
              <a:rPr lang="en-US"/>
              <a:t>Seguridad con relación al plomo en labores de renovación, reparación y pintura</a:t>
            </a:r>
          </a:p>
        </p:txBody>
      </p:sp>
      <p:sp>
        <p:nvSpPr>
          <p:cNvPr id="5123" name="Rectangle 3"/>
          <p:cNvSpPr>
            <a:spLocks noGrp="1" noChangeArrowheads="1"/>
          </p:cNvSpPr>
          <p:nvPr>
            <p:ph type="dt" sz="quarter" idx="1"/>
          </p:nvPr>
        </p:nvSpPr>
        <p:spPr bwMode="auto">
          <a:xfrm>
            <a:off x="3971925" y="0"/>
            <a:ext cx="3038475" cy="463550"/>
          </a:xfrm>
          <a:prstGeom prst="rect">
            <a:avLst/>
          </a:prstGeom>
          <a:noFill/>
          <a:ln w="9525">
            <a:noFill/>
            <a:miter lim="800000"/>
            <a:headEnd/>
            <a:tailEnd/>
          </a:ln>
          <a:effectLst/>
        </p:spPr>
        <p:txBody>
          <a:bodyPr vert="horz" wrap="square" lIns="93151" tIns="46577" rIns="93151" bIns="46577" numCol="1" anchor="t" anchorCtr="0" compatLnSpc="1">
            <a:prstTxWarp prst="textNoShape">
              <a:avLst/>
            </a:prstTxWarp>
          </a:bodyPr>
          <a:lstStyle>
            <a:lvl1pPr algn="r" defTabSz="931863">
              <a:defRPr sz="1300">
                <a:latin typeface="Times New Roman" charset="0"/>
              </a:defRPr>
            </a:lvl1pPr>
          </a:lstStyle>
          <a:p>
            <a:pPr>
              <a:defRPr/>
            </a:pPr>
            <a:r>
              <a:rPr lang="en-US"/>
              <a:t>Feb 09</a:t>
            </a:r>
          </a:p>
        </p:txBody>
      </p:sp>
      <p:sp>
        <p:nvSpPr>
          <p:cNvPr id="5124" name="Rectangle 4"/>
          <p:cNvSpPr>
            <a:spLocks noGrp="1" noChangeArrowheads="1"/>
          </p:cNvSpPr>
          <p:nvPr>
            <p:ph type="ftr" sz="quarter" idx="2"/>
          </p:nvPr>
        </p:nvSpPr>
        <p:spPr bwMode="auto">
          <a:xfrm>
            <a:off x="0" y="8832850"/>
            <a:ext cx="3038475" cy="463550"/>
          </a:xfrm>
          <a:prstGeom prst="rect">
            <a:avLst/>
          </a:prstGeom>
          <a:noFill/>
          <a:ln w="9525">
            <a:noFill/>
            <a:miter lim="800000"/>
            <a:headEnd/>
            <a:tailEnd/>
          </a:ln>
          <a:effectLst/>
        </p:spPr>
        <p:txBody>
          <a:bodyPr vert="horz" wrap="square" lIns="93151" tIns="46577" rIns="93151" bIns="46577" numCol="1" anchor="b" anchorCtr="0" compatLnSpc="1">
            <a:prstTxWarp prst="textNoShape">
              <a:avLst/>
            </a:prstTxWarp>
          </a:bodyPr>
          <a:lstStyle>
            <a:lvl1pPr algn="l" defTabSz="931863">
              <a:defRPr sz="1300">
                <a:latin typeface="Times New Roman" charset="0"/>
              </a:defRPr>
            </a:lvl1pPr>
          </a:lstStyle>
          <a:p>
            <a:pPr>
              <a:defRPr/>
            </a:pPr>
            <a:endParaRPr lang="en-US"/>
          </a:p>
        </p:txBody>
      </p:sp>
      <p:sp>
        <p:nvSpPr>
          <p:cNvPr id="5125" name="Rectangle 5"/>
          <p:cNvSpPr>
            <a:spLocks noGrp="1" noChangeArrowheads="1"/>
          </p:cNvSpPr>
          <p:nvPr>
            <p:ph type="sldNum" sz="quarter" idx="3"/>
          </p:nvPr>
        </p:nvSpPr>
        <p:spPr bwMode="auto">
          <a:xfrm>
            <a:off x="3971925" y="8832850"/>
            <a:ext cx="3038475" cy="463550"/>
          </a:xfrm>
          <a:prstGeom prst="rect">
            <a:avLst/>
          </a:prstGeom>
          <a:noFill/>
          <a:ln w="9525">
            <a:noFill/>
            <a:miter lim="800000"/>
            <a:headEnd/>
            <a:tailEnd/>
          </a:ln>
          <a:effectLst/>
        </p:spPr>
        <p:txBody>
          <a:bodyPr vert="horz" wrap="square" lIns="93151" tIns="46577" rIns="93151" bIns="46577" numCol="1" anchor="b" anchorCtr="0" compatLnSpc="1">
            <a:prstTxWarp prst="textNoShape">
              <a:avLst/>
            </a:prstTxWarp>
          </a:bodyPr>
          <a:lstStyle>
            <a:lvl1pPr algn="r" defTabSz="931863">
              <a:defRPr sz="1300">
                <a:latin typeface="Times New Roman" charset="0"/>
              </a:defRPr>
            </a:lvl1pPr>
          </a:lstStyle>
          <a:p>
            <a:pPr>
              <a:defRPr/>
            </a:pPr>
            <a:fld id="{8EC2B006-D3EC-4C47-9E37-59BC5FCF1D7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292100" y="200025"/>
            <a:ext cx="7010400" cy="463550"/>
          </a:xfrm>
          <a:prstGeom prst="rect">
            <a:avLst/>
          </a:prstGeom>
          <a:noFill/>
          <a:ln w="9525">
            <a:noFill/>
            <a:miter lim="800000"/>
            <a:headEnd/>
            <a:tailEnd/>
          </a:ln>
          <a:effectLst/>
        </p:spPr>
        <p:txBody>
          <a:bodyPr vert="horz" wrap="square" lIns="93151" tIns="46577" rIns="93151" bIns="46577" numCol="1" anchor="t" anchorCtr="0" compatLnSpc="1">
            <a:prstTxWarp prst="textNoShape">
              <a:avLst/>
            </a:prstTxWarp>
          </a:bodyPr>
          <a:lstStyle>
            <a:lvl1pPr algn="l" defTabSz="931863">
              <a:defRPr sz="1200" b="1">
                <a:latin typeface="Arial" charset="0"/>
              </a:defRPr>
            </a:lvl1pPr>
          </a:lstStyle>
          <a:p>
            <a:pPr>
              <a:defRPr/>
            </a:pPr>
            <a:r>
              <a:rPr lang="es-ES_tradnl"/>
              <a:t>Prácticas seguras para trabajar con el 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3075" name="Rectangle 3"/>
          <p:cNvSpPr>
            <a:spLocks noGrp="1" noChangeArrowheads="1"/>
          </p:cNvSpPr>
          <p:nvPr>
            <p:ph type="dt" idx="1"/>
          </p:nvPr>
        </p:nvSpPr>
        <p:spPr bwMode="auto">
          <a:xfrm>
            <a:off x="2628900" y="8558213"/>
            <a:ext cx="1712913" cy="517525"/>
          </a:xfrm>
          <a:prstGeom prst="rect">
            <a:avLst/>
          </a:prstGeom>
          <a:noFill/>
          <a:ln w="9525">
            <a:noFill/>
            <a:miter lim="800000"/>
            <a:headEnd/>
            <a:tailEnd/>
          </a:ln>
          <a:effectLst/>
        </p:spPr>
        <p:txBody>
          <a:bodyPr vert="horz" wrap="square" lIns="93151" tIns="46577" rIns="93151" bIns="46577" numCol="1" anchor="t" anchorCtr="0" compatLnSpc="1">
            <a:prstTxWarp prst="textNoShape">
              <a:avLst/>
            </a:prstTxWarp>
          </a:bodyPr>
          <a:lstStyle>
            <a:lvl1pPr defTabSz="931863">
              <a:lnSpc>
                <a:spcPct val="280000"/>
              </a:lnSpc>
              <a:defRPr sz="1000">
                <a:latin typeface="Arial" charset="0"/>
              </a:defRPr>
            </a:lvl1pPr>
          </a:lstStyle>
          <a:p>
            <a:pPr>
              <a:defRPr/>
            </a:pPr>
            <a:r>
              <a:rPr lang="en-US"/>
              <a:t>Feb 09</a:t>
            </a:r>
          </a:p>
        </p:txBody>
      </p:sp>
      <p:sp>
        <p:nvSpPr>
          <p:cNvPr id="14340"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292100" y="4427538"/>
            <a:ext cx="6464300" cy="4130675"/>
          </a:xfrm>
          <a:prstGeom prst="rect">
            <a:avLst/>
          </a:prstGeom>
          <a:noFill/>
          <a:ln w="9525">
            <a:noFill/>
            <a:miter lim="800000"/>
            <a:headEnd/>
            <a:tailEnd/>
          </a:ln>
          <a:effectLst/>
        </p:spPr>
        <p:txBody>
          <a:bodyPr vert="horz" wrap="square" lIns="93151" tIns="46577" rIns="93151" bIns="46577" numCol="1" anchor="t" anchorCtr="0" compatLnSpc="1">
            <a:prstTxWarp prst="textNoShape">
              <a:avLst/>
            </a:prstTxWarp>
          </a:bodyPr>
          <a:lstStyle/>
          <a:p>
            <a:pPr lvl="0"/>
            <a:r>
              <a:rPr lang="en-US" noProof="0" smtClean="0"/>
              <a:t>Arial 12 pt</a:t>
            </a:r>
          </a:p>
          <a:p>
            <a:pPr lvl="1"/>
            <a:r>
              <a:rPr lang="en-US" noProof="0" smtClean="0"/>
              <a:t>Arial 10 pt</a:t>
            </a:r>
          </a:p>
          <a:p>
            <a:pPr lvl="2"/>
            <a:r>
              <a:rPr lang="en-US" noProof="0" smtClean="0"/>
              <a:t>Arial 10 pt</a:t>
            </a:r>
          </a:p>
          <a:p>
            <a:pPr lvl="3"/>
            <a:r>
              <a:rPr lang="en-US" noProof="0" smtClean="0"/>
              <a:t>Arial 10 pt</a:t>
            </a:r>
          </a:p>
          <a:p>
            <a:pPr lvl="4"/>
            <a:r>
              <a:rPr lang="en-US" noProof="0" smtClean="0"/>
              <a:t>Arial 10 pt</a:t>
            </a:r>
          </a:p>
        </p:txBody>
      </p:sp>
      <p:sp>
        <p:nvSpPr>
          <p:cNvPr id="3078" name="Rectangle 6"/>
          <p:cNvSpPr>
            <a:spLocks noGrp="1" noChangeArrowheads="1"/>
          </p:cNvSpPr>
          <p:nvPr>
            <p:ph type="ftr" sz="quarter" idx="4"/>
          </p:nvPr>
        </p:nvSpPr>
        <p:spPr bwMode="auto">
          <a:xfrm>
            <a:off x="4235450" y="8562975"/>
            <a:ext cx="2571750" cy="466725"/>
          </a:xfrm>
          <a:prstGeom prst="rect">
            <a:avLst/>
          </a:prstGeom>
          <a:noFill/>
          <a:ln w="9525">
            <a:noFill/>
            <a:miter lim="800000"/>
            <a:headEnd/>
            <a:tailEnd/>
          </a:ln>
          <a:effectLst/>
        </p:spPr>
        <p:txBody>
          <a:bodyPr vert="horz" wrap="square" lIns="93151" tIns="46577" rIns="93151" bIns="46577" numCol="1" anchor="b" anchorCtr="0" compatLnSpc="1">
            <a:prstTxWarp prst="textNoShape">
              <a:avLst/>
            </a:prstTxWarp>
          </a:bodyPr>
          <a:lstStyle>
            <a:lvl1pPr algn="l" defTabSz="931863">
              <a:defRPr sz="1000">
                <a:latin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431800" y="8542338"/>
            <a:ext cx="1482725" cy="463550"/>
          </a:xfrm>
          <a:prstGeom prst="rect">
            <a:avLst/>
          </a:prstGeom>
          <a:noFill/>
          <a:ln w="9525">
            <a:noFill/>
            <a:miter lim="800000"/>
            <a:headEnd/>
            <a:tailEnd/>
          </a:ln>
          <a:effectLst/>
        </p:spPr>
        <p:txBody>
          <a:bodyPr vert="horz" wrap="square" lIns="93151" tIns="46577" rIns="93151" bIns="46577" numCol="1" anchor="b" anchorCtr="0" compatLnSpc="1">
            <a:prstTxWarp prst="textNoShape">
              <a:avLst/>
            </a:prstTxWarp>
          </a:bodyPr>
          <a:lstStyle>
            <a:lvl1pPr algn="l" defTabSz="931863">
              <a:defRPr sz="1000">
                <a:latin typeface="Arial" charset="0"/>
              </a:defRPr>
            </a:lvl1pPr>
          </a:lstStyle>
          <a:p>
            <a:pPr>
              <a:defRPr/>
            </a:pPr>
            <a:r>
              <a:rPr lang="en-US"/>
              <a:t>6-</a:t>
            </a:r>
            <a:fld id="{A1E8F2FF-4988-46C9-B7D3-736CC8356C79}" type="slidenum">
              <a:rPr lang="en-US"/>
              <a:pPr>
                <a:defRPr/>
              </a:pPr>
              <a:t>‹#›</a:t>
            </a:fld>
            <a:endParaRPr lang="en-US"/>
          </a:p>
        </p:txBody>
      </p:sp>
    </p:spTree>
  </p:cSld>
  <p:clrMap bg1="lt1" tx1="dk1" bg2="lt2" tx2="dk2" accent1="accent1" accent2="accent2" accent3="accent3" accent4="accent4" accent5="accent5" accent6="accent6" hlink="hlink" folHlink="folHlink"/>
  <p:hf ftr="0"/>
  <p:notesStyle>
    <a:lvl1pPr marL="114300" indent="-114300"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000" kern="1200">
        <a:solidFill>
          <a:schemeClr val="tx1"/>
        </a:solidFill>
        <a:latin typeface="Arial" charset="0"/>
        <a:ea typeface="+mn-ea"/>
        <a:cs typeface="+mn-cs"/>
      </a:defRPr>
    </a:lvl2pPr>
    <a:lvl3pPr marL="914400" algn="l" rtl="0" eaLnBrk="0" fontAlgn="base" hangingPunct="0">
      <a:spcBef>
        <a:spcPct val="30000"/>
      </a:spcBef>
      <a:spcAft>
        <a:spcPct val="0"/>
      </a:spcAft>
      <a:defRPr sz="1000" kern="1200">
        <a:solidFill>
          <a:schemeClr val="tx1"/>
        </a:solidFill>
        <a:latin typeface="Arial" charset="0"/>
        <a:ea typeface="+mn-ea"/>
        <a:cs typeface="+mn-cs"/>
      </a:defRPr>
    </a:lvl3pPr>
    <a:lvl4pPr marL="1371600" algn="l" rtl="0" eaLnBrk="0" fontAlgn="base" hangingPunct="0">
      <a:spcBef>
        <a:spcPct val="30000"/>
      </a:spcBef>
      <a:spcAft>
        <a:spcPct val="0"/>
      </a:spcAft>
      <a:defRPr sz="1000" kern="1200">
        <a:solidFill>
          <a:schemeClr val="tx1"/>
        </a:solidFill>
        <a:latin typeface="Arial" charset="0"/>
        <a:ea typeface="+mn-ea"/>
        <a:cs typeface="+mn-cs"/>
      </a:defRPr>
    </a:lvl4pPr>
    <a:lvl5pPr marL="1828800" algn="l" rtl="0" eaLnBrk="0" fontAlgn="base" hangingPunct="0">
      <a:spcBef>
        <a:spcPct val="30000"/>
      </a:spcBef>
      <a:spcAft>
        <a:spcPct val="0"/>
      </a:spcAft>
      <a:defRPr sz="10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a:xfrm>
            <a:off x="292100" y="200025"/>
            <a:ext cx="6337300" cy="463550"/>
          </a:xfrm>
          <a:noFill/>
        </p:spPr>
        <p:txBody>
          <a:bodyPr/>
          <a:lstStyle/>
          <a:p>
            <a:r>
              <a:rPr lang="es-ES_tradnl" smtClean="0"/>
              <a:t>Prácticas seguras para trabajar con el plomo</a:t>
            </a:r>
            <a:r>
              <a:rPr lang="en-US" smtClean="0"/>
              <a:t> en labores de renovación, reparación y pintura</a:t>
            </a:r>
          </a:p>
        </p:txBody>
      </p:sp>
      <p:sp>
        <p:nvSpPr>
          <p:cNvPr id="15363" name="Rectangle 3"/>
          <p:cNvSpPr>
            <a:spLocks noGrp="1" noChangeArrowheads="1"/>
          </p:cNvSpPr>
          <p:nvPr>
            <p:ph type="dt" sz="quarter" idx="1"/>
          </p:nvPr>
        </p:nvSpPr>
        <p:spPr>
          <a:noFill/>
        </p:spPr>
        <p:txBody>
          <a:bodyPr/>
          <a:lstStyle/>
          <a:p>
            <a:r>
              <a:rPr lang="en-US" smtClean="0"/>
              <a:t>Octubre de 2011</a:t>
            </a:r>
          </a:p>
        </p:txBody>
      </p:sp>
      <p:sp>
        <p:nvSpPr>
          <p:cNvPr id="15364" name="Rectangle 7"/>
          <p:cNvSpPr>
            <a:spLocks noGrp="1" noChangeArrowheads="1"/>
          </p:cNvSpPr>
          <p:nvPr>
            <p:ph type="sldNum" sz="quarter" idx="5"/>
          </p:nvPr>
        </p:nvSpPr>
        <p:spPr>
          <a:noFill/>
        </p:spPr>
        <p:txBody>
          <a:bodyPr/>
          <a:lstStyle/>
          <a:p>
            <a:r>
              <a:rPr lang="en-US" smtClean="0"/>
              <a:t>6-</a:t>
            </a:r>
            <a:fld id="{204AA01D-65FC-4724-83E9-81CFC5AF28AC}" type="slidenum">
              <a:rPr lang="en-US" smtClean="0"/>
              <a:pPr/>
              <a:t>1</a:t>
            </a:fld>
            <a:endParaRPr lang="en-US" smtClean="0"/>
          </a:p>
        </p:txBody>
      </p:sp>
      <p:sp>
        <p:nvSpPr>
          <p:cNvPr id="15365" name="Rectangle 2"/>
          <p:cNvSpPr>
            <a:spLocks noGrp="1" noRot="1" noChangeAspect="1" noChangeArrowheads="1" noTextEdit="1"/>
          </p:cNvSpPr>
          <p:nvPr>
            <p:ph type="sldImg"/>
          </p:nvPr>
        </p:nvSpPr>
        <p:spPr>
          <a:xfrm>
            <a:off x="1217613" y="663575"/>
            <a:ext cx="4648200" cy="3486150"/>
          </a:xfrm>
          <a:ln/>
        </p:spPr>
      </p:sp>
      <p:sp>
        <p:nvSpPr>
          <p:cNvPr id="15366" name="Rectangle 3"/>
          <p:cNvSpPr>
            <a:spLocks noGrp="1" noChangeArrowheads="1"/>
          </p:cNvSpPr>
          <p:nvPr>
            <p:ph type="body" idx="1"/>
          </p:nvPr>
        </p:nvSpPr>
        <p:spPr>
          <a:xfrm>
            <a:off x="804863" y="4283075"/>
            <a:ext cx="5549900" cy="4314825"/>
          </a:xfrm>
          <a:noFill/>
          <a:ln/>
        </p:spPr>
        <p:txBody>
          <a:bodyPr/>
          <a:lstStyle/>
          <a:p>
            <a:pPr>
              <a:spcBef>
                <a:spcPct val="10000"/>
              </a:spcBef>
            </a:pPr>
            <a:r>
              <a:rPr lang="en-US" b="1" smtClean="0">
                <a:solidFill>
                  <a:srgbClr val="000000"/>
                </a:solidFill>
                <a:cs typeface="Times New Roman" pitchFamily="18" charset="0"/>
                <a:sym typeface="Times New Roman" pitchFamily="18" charset="0"/>
              </a:rPr>
              <a:t>Lo que </a:t>
            </a:r>
            <a:r>
              <a:rPr lang="es-ES_tradnl" b="1" smtClean="0">
                <a:solidFill>
                  <a:srgbClr val="000000"/>
                </a:solidFill>
                <a:cs typeface="Times New Roman" pitchFamily="18" charset="0"/>
                <a:sym typeface="Times New Roman" pitchFamily="18" charset="0"/>
              </a:rPr>
              <a:t>estudiaremos </a:t>
            </a:r>
            <a:r>
              <a:rPr lang="en-US" b="1" smtClean="0">
                <a:solidFill>
                  <a:srgbClr val="000000"/>
                </a:solidFill>
                <a:cs typeface="Times New Roman" pitchFamily="18" charset="0"/>
                <a:sym typeface="Times New Roman" pitchFamily="18" charset="0"/>
              </a:rPr>
              <a:t>en este m</a:t>
            </a:r>
            <a:r>
              <a:rPr lang="en-US" b="1" smtClean="0">
                <a:solidFill>
                  <a:srgbClr val="000000"/>
                </a:solidFill>
                <a:latin typeface="Times New Roman" pitchFamily="18" charset="0"/>
                <a:cs typeface="Times New Roman" pitchFamily="18" charset="0"/>
                <a:sym typeface="Times New Roman" pitchFamily="18" charset="0"/>
              </a:rPr>
              <a:t>ó</a:t>
            </a:r>
            <a:r>
              <a:rPr lang="en-US" b="1" smtClean="0">
                <a:solidFill>
                  <a:srgbClr val="000000"/>
                </a:solidFill>
                <a:cs typeface="Times New Roman" pitchFamily="18" charset="0"/>
                <a:sym typeface="Times New Roman" pitchFamily="18" charset="0"/>
              </a:rPr>
              <a:t>dulo:</a:t>
            </a:r>
          </a:p>
          <a:p>
            <a:pPr>
              <a:spcBef>
                <a:spcPct val="10000"/>
              </a:spcBef>
            </a:pPr>
            <a:r>
              <a:rPr lang="en-US" sz="1000" smtClean="0">
                <a:solidFill>
                  <a:srgbClr val="000000"/>
                </a:solidFill>
                <a:cs typeface="Times New Roman" pitchFamily="18" charset="0"/>
                <a:sym typeface="Times New Roman" pitchFamily="18" charset="0"/>
              </a:rPr>
              <a:t>Este m</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dulo abarcar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 todos los temas que aparecen en la diapositiva anterior.</a:t>
            </a:r>
          </a:p>
          <a:p>
            <a:pPr>
              <a:spcBef>
                <a:spcPct val="10000"/>
              </a:spcBef>
              <a:buFontTx/>
              <a:buChar char="•"/>
            </a:pPr>
            <a:r>
              <a:rPr lang="en-US" sz="1000" smtClean="0">
                <a:solidFill>
                  <a:srgbClr val="000000"/>
                </a:solidFill>
                <a:cs typeface="Times New Roman" pitchFamily="18" charset="0"/>
                <a:sym typeface="Times New Roman" pitchFamily="18" charset="0"/>
              </a:rPr>
              <a:t>El objetivo de la limpieza es que el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rea de trabajo quede tan limpia </a:t>
            </a:r>
            <a:r>
              <a:rPr lang="es-ES_tradnl" sz="1000" smtClean="0">
                <a:solidFill>
                  <a:srgbClr val="000000"/>
                </a:solidFill>
                <a:cs typeface="Times New Roman" pitchFamily="18" charset="0"/>
                <a:sym typeface="Times New Roman" pitchFamily="18" charset="0"/>
              </a:rPr>
              <a:t>o m</a:t>
            </a:r>
            <a:r>
              <a:rPr lang="es-ES_tradnl" sz="1000" smtClean="0">
                <a:solidFill>
                  <a:srgbClr val="000000"/>
                </a:solidFill>
                <a:latin typeface="Times New Roman" pitchFamily="18" charset="0"/>
                <a:cs typeface="Times New Roman" pitchFamily="18" charset="0"/>
                <a:sym typeface="Times New Roman" pitchFamily="18" charset="0"/>
              </a:rPr>
              <a:t>á</a:t>
            </a:r>
            <a:r>
              <a:rPr lang="es-ES_tradnl" sz="1000" smtClean="0">
                <a:solidFill>
                  <a:srgbClr val="000000"/>
                </a:solidFill>
                <a:cs typeface="Times New Roman" pitchFamily="18" charset="0"/>
                <a:sym typeface="Times New Roman" pitchFamily="18" charset="0"/>
              </a:rPr>
              <a:t>s </a:t>
            </a:r>
            <a:r>
              <a:rPr lang="en-US" sz="1000" smtClean="0">
                <a:solidFill>
                  <a:srgbClr val="000000"/>
                </a:solidFill>
                <a:cs typeface="Times New Roman" pitchFamily="18" charset="0"/>
                <a:sym typeface="Times New Roman" pitchFamily="18" charset="0"/>
              </a:rPr>
              <a:t>de lo que estaba cuando lleg</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 de modo tal que como resultado de su trabajo, no quede polvo con plomo que pueda envenenar a los residentes.</a:t>
            </a:r>
          </a:p>
          <a:p>
            <a:pPr marL="342900" lvl="1" indent="-114300">
              <a:spcBef>
                <a:spcPct val="10000"/>
              </a:spcBef>
              <a:buFontTx/>
              <a:buChar char="•"/>
            </a:pPr>
            <a:r>
              <a:rPr lang="en-US" smtClean="0">
                <a:solidFill>
                  <a:srgbClr val="000000"/>
                </a:solidFill>
                <a:cs typeface="Times New Roman" pitchFamily="18" charset="0"/>
                <a:sym typeface="Times New Roman" pitchFamily="18" charset="0"/>
              </a:rPr>
              <a:t>Al terminar este m</a:t>
            </a:r>
            <a:r>
              <a:rPr lang="en-US" smtClean="0">
                <a:solidFill>
                  <a:srgbClr val="000000"/>
                </a:solidFill>
                <a:latin typeface="Times New Roman" pitchFamily="18" charset="0"/>
                <a:cs typeface="Times New Roman" pitchFamily="18" charset="0"/>
                <a:sym typeface="Times New Roman" pitchFamily="18" charset="0"/>
              </a:rPr>
              <a:t>ó</a:t>
            </a:r>
            <a:r>
              <a:rPr lang="en-US" smtClean="0">
                <a:solidFill>
                  <a:srgbClr val="000000"/>
                </a:solidFill>
                <a:cs typeface="Times New Roman" pitchFamily="18" charset="0"/>
                <a:sym typeface="Times New Roman" pitchFamily="18" charset="0"/>
              </a:rPr>
              <a:t>dulo, sabr</a:t>
            </a:r>
            <a:r>
              <a:rPr lang="en-US" smtClean="0">
                <a:solidFill>
                  <a:srgbClr val="000000"/>
                </a:solidFill>
                <a:latin typeface="Times New Roman" pitchFamily="18" charset="0"/>
                <a:cs typeface="Times New Roman" pitchFamily="18" charset="0"/>
                <a:sym typeface="Times New Roman" pitchFamily="18" charset="0"/>
              </a:rPr>
              <a:t>á</a:t>
            </a:r>
            <a:r>
              <a:rPr lang="en-US" smtClean="0">
                <a:solidFill>
                  <a:srgbClr val="000000"/>
                </a:solidFill>
                <a:cs typeface="Times New Roman" pitchFamily="18" charset="0"/>
                <a:sym typeface="Times New Roman" pitchFamily="18" charset="0"/>
              </a:rPr>
              <a:t> c</a:t>
            </a:r>
            <a:r>
              <a:rPr lang="en-US" smtClean="0">
                <a:solidFill>
                  <a:srgbClr val="000000"/>
                </a:solidFill>
                <a:latin typeface="Times New Roman" pitchFamily="18" charset="0"/>
                <a:cs typeface="Times New Roman" pitchFamily="18" charset="0"/>
                <a:sym typeface="Times New Roman" pitchFamily="18" charset="0"/>
              </a:rPr>
              <a:t>ó</a:t>
            </a:r>
            <a:r>
              <a:rPr lang="en-US" smtClean="0">
                <a:solidFill>
                  <a:srgbClr val="000000"/>
                </a:solidFill>
                <a:cs typeface="Times New Roman" pitchFamily="18" charset="0"/>
                <a:sym typeface="Times New Roman" pitchFamily="18" charset="0"/>
              </a:rPr>
              <a:t>mo verificar su trabajo para asegurarse de que el </a:t>
            </a:r>
            <a:r>
              <a:rPr lang="en-US" smtClean="0">
                <a:solidFill>
                  <a:srgbClr val="000000"/>
                </a:solidFill>
                <a:latin typeface="Times New Roman" pitchFamily="18" charset="0"/>
                <a:cs typeface="Times New Roman" pitchFamily="18" charset="0"/>
                <a:sym typeface="Times New Roman" pitchFamily="18" charset="0"/>
              </a:rPr>
              <a:t>á</a:t>
            </a:r>
            <a:r>
              <a:rPr lang="en-US" smtClean="0">
                <a:solidFill>
                  <a:srgbClr val="000000"/>
                </a:solidFill>
                <a:cs typeface="Times New Roman" pitchFamily="18" charset="0"/>
                <a:sym typeface="Times New Roman" pitchFamily="18" charset="0"/>
              </a:rPr>
              <a:t>rea de trabajo est</a:t>
            </a:r>
            <a:r>
              <a:rPr lang="en-US" smtClean="0">
                <a:solidFill>
                  <a:srgbClr val="000000"/>
                </a:solidFill>
                <a:latin typeface="Times New Roman" pitchFamily="18" charset="0"/>
                <a:cs typeface="Times New Roman" pitchFamily="18" charset="0"/>
                <a:sym typeface="Times New Roman" pitchFamily="18" charset="0"/>
              </a:rPr>
              <a:t>é</a:t>
            </a:r>
            <a:r>
              <a:rPr lang="en-US" smtClean="0">
                <a:solidFill>
                  <a:srgbClr val="000000"/>
                </a:solidFill>
                <a:cs typeface="Times New Roman" pitchFamily="18" charset="0"/>
                <a:sym typeface="Times New Roman" pitchFamily="18" charset="0"/>
              </a:rPr>
              <a:t> lo suficientemente limpia como para </a:t>
            </a:r>
            <a:r>
              <a:rPr lang="es-ES_tradnl" smtClean="0">
                <a:solidFill>
                  <a:srgbClr val="000000"/>
                </a:solidFill>
                <a:cs typeface="Times New Roman" pitchFamily="18" charset="0"/>
                <a:sym typeface="Times New Roman" pitchFamily="18" charset="0"/>
              </a:rPr>
              <a:t>pasar</a:t>
            </a:r>
            <a:r>
              <a:rPr lang="en-US" smtClean="0">
                <a:solidFill>
                  <a:srgbClr val="000000"/>
                </a:solidFill>
                <a:cs typeface="Times New Roman" pitchFamily="18" charset="0"/>
                <a:sym typeface="Times New Roman" pitchFamily="18" charset="0"/>
              </a:rPr>
              <a:t> la inspecci</a:t>
            </a:r>
            <a:r>
              <a:rPr lang="en-US" smtClean="0">
                <a:solidFill>
                  <a:srgbClr val="000000"/>
                </a:solidFill>
                <a:latin typeface="Times New Roman" pitchFamily="18" charset="0"/>
                <a:cs typeface="Times New Roman" pitchFamily="18" charset="0"/>
                <a:sym typeface="Times New Roman" pitchFamily="18" charset="0"/>
              </a:rPr>
              <a:t>ó</a:t>
            </a:r>
            <a:r>
              <a:rPr lang="en-US" smtClean="0">
                <a:solidFill>
                  <a:srgbClr val="000000"/>
                </a:solidFill>
                <a:cs typeface="Times New Roman" pitchFamily="18" charset="0"/>
                <a:sym typeface="Times New Roman" pitchFamily="18" charset="0"/>
              </a:rPr>
              <a:t>n visual y el procedimiento de verificaci</a:t>
            </a:r>
            <a:r>
              <a:rPr lang="en-US" smtClean="0">
                <a:solidFill>
                  <a:srgbClr val="000000"/>
                </a:solidFill>
                <a:latin typeface="Times New Roman" pitchFamily="18" charset="0"/>
                <a:cs typeface="Times New Roman" pitchFamily="18" charset="0"/>
                <a:sym typeface="Times New Roman" pitchFamily="18" charset="0"/>
              </a:rPr>
              <a:t>ó</a:t>
            </a:r>
            <a:r>
              <a:rPr lang="en-US" smtClean="0">
                <a:solidFill>
                  <a:srgbClr val="000000"/>
                </a:solidFill>
                <a:cs typeface="Times New Roman" pitchFamily="18" charset="0"/>
                <a:sym typeface="Times New Roman" pitchFamily="18" charset="0"/>
              </a:rPr>
              <a:t>n de limpieza o </a:t>
            </a:r>
            <a:r>
              <a:rPr lang="es-ES_tradnl" smtClean="0">
                <a:solidFill>
                  <a:srgbClr val="000000"/>
                </a:solidFill>
                <a:cs typeface="Times New Roman" pitchFamily="18" charset="0"/>
                <a:sym typeface="Times New Roman" pitchFamily="18" charset="0"/>
              </a:rPr>
              <a:t>pasar el examen de aprobaci</a:t>
            </a:r>
            <a:r>
              <a:rPr lang="es-ES_tradnl" smtClean="0">
                <a:solidFill>
                  <a:srgbClr val="000000"/>
                </a:solidFill>
                <a:latin typeface="Times New Roman" pitchFamily="18" charset="0"/>
                <a:cs typeface="Times New Roman" pitchFamily="18" charset="0"/>
                <a:sym typeface="Times New Roman" pitchFamily="18" charset="0"/>
              </a:rPr>
              <a:t>ó</a:t>
            </a:r>
            <a:r>
              <a:rPr lang="es-ES_tradnl" smtClean="0">
                <a:solidFill>
                  <a:srgbClr val="000000"/>
                </a:solidFill>
                <a:cs typeface="Times New Roman" pitchFamily="18" charset="0"/>
                <a:sym typeface="Times New Roman" pitchFamily="18" charset="0"/>
              </a:rPr>
              <a:t>n</a:t>
            </a:r>
            <a:r>
              <a:rPr lang="en-US" smtClean="0">
                <a:solidFill>
                  <a:srgbClr val="000000"/>
                </a:solidFill>
                <a:cs typeface="Times New Roman" pitchFamily="18" charset="0"/>
                <a:sym typeface="Times New Roman" pitchFamily="18" charset="0"/>
              </a:rPr>
              <a:t>.  </a:t>
            </a:r>
          </a:p>
          <a:p>
            <a:pPr>
              <a:spcBef>
                <a:spcPct val="10000"/>
              </a:spcBef>
              <a:buFontTx/>
              <a:buChar char="•"/>
            </a:pPr>
            <a:r>
              <a:rPr lang="en-US" sz="1000" smtClean="0">
                <a:solidFill>
                  <a:srgbClr val="000000"/>
                </a:solidFill>
                <a:cs typeface="Times New Roman" pitchFamily="18" charset="0"/>
                <a:sym typeface="Times New Roman" pitchFamily="18" charset="0"/>
              </a:rPr>
              <a:t>Si utiliza las t</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cnicas que se describen en este m</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dulo, podr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 limpiar un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rea de trabajo de forma 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pida y eficaz. Recuerde, el enfoque que se le da a una limpieza es similar al que se le da a un trabajo. Una preparaci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y una planificaci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apropiada</a:t>
            </a:r>
            <a:r>
              <a:rPr lang="es-ES_tradnl" sz="1000" smtClean="0">
                <a:solidFill>
                  <a:srgbClr val="000000"/>
                </a:solidFill>
                <a:cs typeface="Times New Roman" pitchFamily="18" charset="0"/>
                <a:sym typeface="Times New Roman" pitchFamily="18" charset="0"/>
              </a:rPr>
              <a:t>s</a:t>
            </a:r>
            <a:r>
              <a:rPr lang="en-US" sz="1000" smtClean="0">
                <a:solidFill>
                  <a:srgbClr val="000000"/>
                </a:solidFill>
                <a:cs typeface="Times New Roman" pitchFamily="18" charset="0"/>
                <a:sym typeface="Times New Roman" pitchFamily="18" charset="0"/>
              </a:rPr>
              <a:t> servir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n para que su limpieza sea m</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s eficiente y eficaz.  </a:t>
            </a:r>
          </a:p>
          <a:p>
            <a:pPr>
              <a:spcBef>
                <a:spcPct val="10000"/>
              </a:spcBef>
              <a:buFontTx/>
              <a:buChar char="•"/>
            </a:pPr>
            <a:r>
              <a:rPr lang="es-ES_tradnl" sz="1000" smtClean="0">
                <a:solidFill>
                  <a:srgbClr val="000000"/>
                </a:solidFill>
                <a:cs typeface="Times New Roman" pitchFamily="18" charset="0"/>
                <a:sym typeface="Times New Roman" pitchFamily="18" charset="0"/>
              </a:rPr>
              <a:t>Asigne s</a:t>
            </a:r>
            <a:r>
              <a:rPr lang="en-US" sz="1000" smtClean="0">
                <a:solidFill>
                  <a:srgbClr val="000000"/>
                </a:solidFill>
                <a:cs typeface="Times New Roman" pitchFamily="18" charset="0"/>
                <a:sym typeface="Times New Roman" pitchFamily="18" charset="0"/>
              </a:rPr>
              <a:t>iempre tiempo al final de cada d</a:t>
            </a:r>
            <a:r>
              <a:rPr lang="en-US" sz="1000" smtClean="0">
                <a:solidFill>
                  <a:srgbClr val="000000"/>
                </a:solidFill>
                <a:latin typeface="Times New Roman" pitchFamily="18" charset="0"/>
                <a:cs typeface="Times New Roman" pitchFamily="18" charset="0"/>
                <a:sym typeface="Times New Roman" pitchFamily="18" charset="0"/>
              </a:rPr>
              <a:t>í</a:t>
            </a:r>
            <a:r>
              <a:rPr lang="en-US" sz="1000" smtClean="0">
                <a:solidFill>
                  <a:srgbClr val="000000"/>
                </a:solidFill>
                <a:cs typeface="Times New Roman" pitchFamily="18" charset="0"/>
                <a:sym typeface="Times New Roman" pitchFamily="18" charset="0"/>
              </a:rPr>
              <a:t>a para limpiar meticulosamente el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rea de trabajo.</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xfrm>
            <a:off x="292100" y="200025"/>
            <a:ext cx="6565900" cy="463550"/>
          </a:xfrm>
          <a:noFill/>
        </p:spPr>
        <p:txBody>
          <a:bodyPr/>
          <a:lstStyle/>
          <a:p>
            <a:r>
              <a:rPr lang="es-ES_tradnl" smtClean="0"/>
              <a:t>Prácticas seguras para trabajar con el plomo</a:t>
            </a:r>
            <a:r>
              <a:rPr lang="en-US" smtClean="0"/>
              <a:t> en labores de renovación, reparación y pintura</a:t>
            </a:r>
          </a:p>
        </p:txBody>
      </p:sp>
      <p:sp>
        <p:nvSpPr>
          <p:cNvPr id="24579" name="Rectangle 3"/>
          <p:cNvSpPr>
            <a:spLocks noGrp="1" noChangeArrowheads="1"/>
          </p:cNvSpPr>
          <p:nvPr>
            <p:ph type="dt" sz="quarter" idx="1"/>
          </p:nvPr>
        </p:nvSpPr>
        <p:spPr>
          <a:noFill/>
        </p:spPr>
        <p:txBody>
          <a:bodyPr/>
          <a:lstStyle/>
          <a:p>
            <a:r>
              <a:rPr lang="en-US" smtClean="0"/>
              <a:t>Octubre de 2011</a:t>
            </a:r>
          </a:p>
        </p:txBody>
      </p:sp>
      <p:sp>
        <p:nvSpPr>
          <p:cNvPr id="24580" name="Rectangle 7"/>
          <p:cNvSpPr>
            <a:spLocks noGrp="1" noChangeArrowheads="1"/>
          </p:cNvSpPr>
          <p:nvPr>
            <p:ph type="sldNum" sz="quarter" idx="5"/>
          </p:nvPr>
        </p:nvSpPr>
        <p:spPr>
          <a:noFill/>
        </p:spPr>
        <p:txBody>
          <a:bodyPr/>
          <a:lstStyle/>
          <a:p>
            <a:r>
              <a:rPr lang="en-US" smtClean="0"/>
              <a:t>6-</a:t>
            </a:r>
            <a:fld id="{DB0DA0C5-DE05-4D2A-81F5-B010DAB8DA85}" type="slidenum">
              <a:rPr lang="en-US" smtClean="0"/>
              <a:pPr/>
              <a:t>10</a:t>
            </a:fld>
            <a:endParaRPr lang="en-US" smtClean="0"/>
          </a:p>
        </p:txBody>
      </p:sp>
      <p:sp>
        <p:nvSpPr>
          <p:cNvPr id="24581" name="Rectangle 2"/>
          <p:cNvSpPr>
            <a:spLocks noGrp="1" noRot="1" noChangeAspect="1" noChangeArrowheads="1" noTextEdit="1"/>
          </p:cNvSpPr>
          <p:nvPr>
            <p:ph type="sldImg"/>
          </p:nvPr>
        </p:nvSpPr>
        <p:spPr>
          <a:xfrm>
            <a:off x="1363663" y="663575"/>
            <a:ext cx="4648200" cy="3486150"/>
          </a:xfrm>
          <a:ln/>
        </p:spPr>
      </p:sp>
      <p:sp>
        <p:nvSpPr>
          <p:cNvPr id="24582" name="Rectangle 3"/>
          <p:cNvSpPr>
            <a:spLocks noGrp="1" noChangeArrowheads="1"/>
          </p:cNvSpPr>
          <p:nvPr>
            <p:ph type="body" idx="1"/>
          </p:nvPr>
        </p:nvSpPr>
        <p:spPr>
          <a:xfrm>
            <a:off x="904875" y="4283075"/>
            <a:ext cx="5403850" cy="4327525"/>
          </a:xfrm>
          <a:noFill/>
          <a:ln/>
        </p:spPr>
        <p:txBody>
          <a:bodyPr/>
          <a:lstStyle/>
          <a:p>
            <a:pPr marL="0" indent="0"/>
            <a:r>
              <a:rPr lang="en-US" sz="1100" b="1" smtClean="0">
                <a:solidFill>
                  <a:srgbClr val="000000"/>
                </a:solidFill>
                <a:cs typeface="Times New Roman" pitchFamily="18" charset="0"/>
                <a:sym typeface="Times New Roman" pitchFamily="18" charset="0"/>
              </a:rPr>
              <a:t>Problemas con la eliminaci</a:t>
            </a:r>
            <a:r>
              <a:rPr lang="en-US" sz="1100" b="1" smtClean="0">
                <a:solidFill>
                  <a:srgbClr val="000000"/>
                </a:solidFill>
                <a:latin typeface="Times New Roman" pitchFamily="18" charset="0"/>
                <a:cs typeface="Times New Roman" pitchFamily="18" charset="0"/>
                <a:sym typeface="Times New Roman" pitchFamily="18" charset="0"/>
              </a:rPr>
              <a:t>ó</a:t>
            </a:r>
            <a:r>
              <a:rPr lang="en-US" sz="1100" b="1" smtClean="0">
                <a:solidFill>
                  <a:srgbClr val="000000"/>
                </a:solidFill>
                <a:cs typeface="Times New Roman" pitchFamily="18" charset="0"/>
                <a:sym typeface="Times New Roman" pitchFamily="18" charset="0"/>
              </a:rPr>
              <a:t>n de desechos</a:t>
            </a:r>
          </a:p>
          <a:p>
            <a:pPr marL="0" indent="0"/>
            <a:endParaRPr lang="en-US" sz="1100" b="1" smtClean="0">
              <a:solidFill>
                <a:srgbClr val="000000"/>
              </a:solidFill>
              <a:cs typeface="Times New Roman" pitchFamily="18" charset="0"/>
              <a:sym typeface="Times New Roman" pitchFamily="18" charset="0"/>
            </a:endParaRPr>
          </a:p>
          <a:p>
            <a:pPr marL="0" indent="0"/>
            <a:r>
              <a:rPr lang="en-US" sz="900" b="1" smtClean="0">
                <a:solidFill>
                  <a:srgbClr val="000000"/>
                </a:solidFill>
                <a:cs typeface="Times New Roman" pitchFamily="18" charset="0"/>
                <a:sym typeface="Times New Roman" pitchFamily="18" charset="0"/>
              </a:rPr>
              <a:t>Debido a que la EPA considera la mayor</a:t>
            </a:r>
            <a:r>
              <a:rPr lang="en-US" sz="900" b="1" smtClean="0">
                <a:solidFill>
                  <a:srgbClr val="000000"/>
                </a:solidFill>
                <a:latin typeface="Times New Roman" pitchFamily="18" charset="0"/>
                <a:cs typeface="Times New Roman" pitchFamily="18" charset="0"/>
                <a:sym typeface="Times New Roman" pitchFamily="18" charset="0"/>
              </a:rPr>
              <a:t>í</a:t>
            </a:r>
            <a:r>
              <a:rPr lang="en-US" sz="900" b="1" smtClean="0">
                <a:solidFill>
                  <a:srgbClr val="000000"/>
                </a:solidFill>
                <a:cs typeface="Times New Roman" pitchFamily="18" charset="0"/>
                <a:sym typeface="Times New Roman" pitchFamily="18" charset="0"/>
              </a:rPr>
              <a:t>a de las renovaciones y remodelaciones residenciales como "mantenimiento residencial de rutina", los desechos que se generan durante estas actividades est</a:t>
            </a:r>
            <a:r>
              <a:rPr lang="en-US" sz="900" b="1" smtClean="0">
                <a:solidFill>
                  <a:srgbClr val="000000"/>
                </a:solidFill>
                <a:latin typeface="Times New Roman" pitchFamily="18" charset="0"/>
                <a:cs typeface="Times New Roman" pitchFamily="18" charset="0"/>
                <a:sym typeface="Times New Roman" pitchFamily="18" charset="0"/>
              </a:rPr>
              <a:t>á</a:t>
            </a:r>
            <a:r>
              <a:rPr lang="en-US" sz="900" b="1" smtClean="0">
                <a:solidFill>
                  <a:srgbClr val="000000"/>
                </a:solidFill>
                <a:cs typeface="Times New Roman" pitchFamily="18" charset="0"/>
                <a:sym typeface="Times New Roman" pitchFamily="18" charset="0"/>
              </a:rPr>
              <a:t>n clasificados como desechos s</a:t>
            </a:r>
            <a:r>
              <a:rPr lang="en-US" sz="900" b="1" smtClean="0">
                <a:solidFill>
                  <a:srgbClr val="000000"/>
                </a:solidFill>
                <a:latin typeface="Times New Roman" pitchFamily="18" charset="0"/>
                <a:cs typeface="Times New Roman" pitchFamily="18" charset="0"/>
                <a:sym typeface="Times New Roman" pitchFamily="18" charset="0"/>
              </a:rPr>
              <a:t>ó</a:t>
            </a:r>
            <a:r>
              <a:rPr lang="en-US" sz="900" b="1" smtClean="0">
                <a:solidFill>
                  <a:srgbClr val="000000"/>
                </a:solidFill>
                <a:cs typeface="Times New Roman" pitchFamily="18" charset="0"/>
                <a:sym typeface="Times New Roman" pitchFamily="18" charset="0"/>
              </a:rPr>
              <a:t>lidos no peligrosos y se deben llevar a un vertedero de desechos s</a:t>
            </a:r>
            <a:r>
              <a:rPr lang="en-US" sz="900" b="1" smtClean="0">
                <a:solidFill>
                  <a:srgbClr val="000000"/>
                </a:solidFill>
                <a:latin typeface="Times New Roman" pitchFamily="18" charset="0"/>
                <a:cs typeface="Times New Roman" pitchFamily="18" charset="0"/>
                <a:sym typeface="Times New Roman" pitchFamily="18" charset="0"/>
              </a:rPr>
              <a:t>ó</a:t>
            </a:r>
            <a:r>
              <a:rPr lang="en-US" sz="900" b="1" smtClean="0">
                <a:solidFill>
                  <a:srgbClr val="000000"/>
                </a:solidFill>
                <a:cs typeface="Times New Roman" pitchFamily="18" charset="0"/>
                <a:sym typeface="Times New Roman" pitchFamily="18" charset="0"/>
              </a:rPr>
              <a:t>lidos. </a:t>
            </a:r>
            <a:r>
              <a:rPr lang="en-US" sz="900" b="1" u="sng" smtClean="0">
                <a:solidFill>
                  <a:srgbClr val="000000"/>
                </a:solidFill>
                <a:cs typeface="Times New Roman" pitchFamily="18" charset="0"/>
                <a:sym typeface="Times New Roman" pitchFamily="18" charset="0"/>
              </a:rPr>
              <a:t>Esto no es aplicable para instalaciones comerciales, p</a:t>
            </a:r>
            <a:r>
              <a:rPr lang="en-US" sz="900" b="1" u="sng" smtClean="0">
                <a:solidFill>
                  <a:srgbClr val="000000"/>
                </a:solidFill>
                <a:latin typeface="Times New Roman" pitchFamily="18" charset="0"/>
                <a:cs typeface="Times New Roman" pitchFamily="18" charset="0"/>
                <a:sym typeface="Times New Roman" pitchFamily="18" charset="0"/>
              </a:rPr>
              <a:t>ú</a:t>
            </a:r>
            <a:r>
              <a:rPr lang="en-US" sz="900" b="1" u="sng" smtClean="0">
                <a:solidFill>
                  <a:srgbClr val="000000"/>
                </a:solidFill>
                <a:cs typeface="Times New Roman" pitchFamily="18" charset="0"/>
                <a:sym typeface="Times New Roman" pitchFamily="18" charset="0"/>
              </a:rPr>
              <a:t>blicas u otras instalaciones no residenciales ocupadas por ni</a:t>
            </a:r>
            <a:r>
              <a:rPr lang="en-US" sz="900" b="1" u="sng" smtClean="0">
                <a:solidFill>
                  <a:srgbClr val="000000"/>
                </a:solidFill>
                <a:latin typeface="Times New Roman" pitchFamily="18" charset="0"/>
                <a:cs typeface="Times New Roman" pitchFamily="18" charset="0"/>
                <a:sym typeface="Times New Roman" pitchFamily="18" charset="0"/>
              </a:rPr>
              <a:t>ñ</a:t>
            </a:r>
            <a:r>
              <a:rPr lang="en-US" sz="900" b="1" u="sng" smtClean="0">
                <a:solidFill>
                  <a:srgbClr val="000000"/>
                </a:solidFill>
                <a:cs typeface="Times New Roman" pitchFamily="18" charset="0"/>
                <a:sym typeface="Times New Roman" pitchFamily="18" charset="0"/>
              </a:rPr>
              <a:t>os.</a:t>
            </a:r>
          </a:p>
          <a:p>
            <a:pPr marL="347663" lvl="1" indent="-233363">
              <a:buFontTx/>
              <a:buChar char="•"/>
            </a:pPr>
            <a:r>
              <a:rPr lang="en-US" sz="900" smtClean="0">
                <a:solidFill>
                  <a:srgbClr val="000000"/>
                </a:solidFill>
                <a:cs typeface="Times New Roman" pitchFamily="18" charset="0"/>
                <a:sym typeface="Times New Roman" pitchFamily="18" charset="0"/>
              </a:rPr>
              <a:t>En el caso que usted genere alg</a:t>
            </a:r>
            <a:r>
              <a:rPr lang="en-US" sz="900" smtClean="0">
                <a:solidFill>
                  <a:srgbClr val="000000"/>
                </a:solidFill>
                <a:latin typeface="Times New Roman" pitchFamily="18" charset="0"/>
                <a:cs typeface="Times New Roman" pitchFamily="18" charset="0"/>
                <a:sym typeface="Times New Roman" pitchFamily="18" charset="0"/>
              </a:rPr>
              <a:t>ú</a:t>
            </a:r>
            <a:r>
              <a:rPr lang="en-US" sz="900" smtClean="0">
                <a:solidFill>
                  <a:srgbClr val="000000"/>
                </a:solidFill>
                <a:cs typeface="Times New Roman" pitchFamily="18" charset="0"/>
                <a:sym typeface="Times New Roman" pitchFamily="18" charset="0"/>
              </a:rPr>
              <a:t>n desecho peligroso, debe determinar si genera </a:t>
            </a:r>
            <a:r>
              <a:rPr lang="en-US" sz="900" u="sng" smtClean="0">
                <a:solidFill>
                  <a:srgbClr val="000000"/>
                </a:solidFill>
                <a:cs typeface="Times New Roman" pitchFamily="18" charset="0"/>
                <a:sym typeface="Times New Roman" pitchFamily="18" charset="0"/>
              </a:rPr>
              <a:t>m</a:t>
            </a:r>
            <a:r>
              <a:rPr lang="en-US" sz="900" u="sng" smtClean="0">
                <a:solidFill>
                  <a:srgbClr val="000000"/>
                </a:solidFill>
                <a:latin typeface="Times New Roman" pitchFamily="18" charset="0"/>
                <a:cs typeface="Times New Roman" pitchFamily="18" charset="0"/>
                <a:sym typeface="Times New Roman" pitchFamily="18" charset="0"/>
              </a:rPr>
              <a:t>á</a:t>
            </a:r>
            <a:r>
              <a:rPr lang="en-US" sz="900" u="sng" smtClean="0">
                <a:solidFill>
                  <a:srgbClr val="000000"/>
                </a:solidFill>
                <a:cs typeface="Times New Roman" pitchFamily="18" charset="0"/>
                <a:sym typeface="Times New Roman" pitchFamily="18" charset="0"/>
              </a:rPr>
              <a:t>s de 220 libras de desecho</a:t>
            </a:r>
            <a:r>
              <a:rPr lang="es-ES_tradnl" sz="900" u="sng" smtClean="0">
                <a:solidFill>
                  <a:srgbClr val="000000"/>
                </a:solidFill>
                <a:cs typeface="Times New Roman" pitchFamily="18" charset="0"/>
                <a:sym typeface="Times New Roman" pitchFamily="18" charset="0"/>
              </a:rPr>
              <a:t>s</a:t>
            </a:r>
            <a:r>
              <a:rPr lang="en-US" sz="900" u="sng" smtClean="0">
                <a:solidFill>
                  <a:srgbClr val="000000"/>
                </a:solidFill>
                <a:cs typeface="Times New Roman" pitchFamily="18" charset="0"/>
                <a:sym typeface="Times New Roman" pitchFamily="18" charset="0"/>
              </a:rPr>
              <a:t> peligroso</a:t>
            </a:r>
            <a:r>
              <a:rPr lang="es-ES_tradnl" sz="900" u="sng" smtClean="0">
                <a:solidFill>
                  <a:srgbClr val="000000"/>
                </a:solidFill>
                <a:cs typeface="Times New Roman" pitchFamily="18" charset="0"/>
                <a:sym typeface="Times New Roman" pitchFamily="18" charset="0"/>
              </a:rPr>
              <a:t>s</a:t>
            </a:r>
            <a:r>
              <a:rPr lang="en-US" sz="900" u="sng" smtClean="0">
                <a:solidFill>
                  <a:srgbClr val="000000"/>
                </a:solidFill>
                <a:cs typeface="Times New Roman" pitchFamily="18" charset="0"/>
                <a:sym typeface="Times New Roman" pitchFamily="18" charset="0"/>
              </a:rPr>
              <a:t> mensuales por obra</a:t>
            </a:r>
            <a:r>
              <a:rPr lang="en-US" sz="900" smtClean="0">
                <a:solidFill>
                  <a:srgbClr val="000000"/>
                </a:solidFill>
                <a:cs typeface="Times New Roman" pitchFamily="18" charset="0"/>
                <a:sym typeface="Times New Roman" pitchFamily="18" charset="0"/>
              </a:rPr>
              <a:t>. Si tiene menos de 220 libras mensuales por obra, trate sus desechos como si fueran desechos s</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lidos y </a:t>
            </a:r>
            <a:r>
              <a:rPr lang="en-US" sz="900" u="sng" smtClean="0">
                <a:solidFill>
                  <a:srgbClr val="000000"/>
                </a:solidFill>
                <a:cs typeface="Times New Roman" pitchFamily="18" charset="0"/>
                <a:sym typeface="Times New Roman" pitchFamily="18" charset="0"/>
              </a:rPr>
              <a:t>no peligrosos</a:t>
            </a:r>
            <a:r>
              <a:rPr lang="en-US" sz="900" smtClean="0">
                <a:solidFill>
                  <a:srgbClr val="000000"/>
                </a:solidFill>
                <a:cs typeface="Times New Roman" pitchFamily="18" charset="0"/>
                <a:sym typeface="Times New Roman" pitchFamily="18" charset="0"/>
              </a:rPr>
              <a:t>. Si genera m</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s de 220 libras de desechos peligrosos, debe comunicarse con sus autoridades estatales y locales para averiguar c</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mo eliminar estos desechos apropiadamente.   </a:t>
            </a:r>
          </a:p>
          <a:p>
            <a:pPr marL="347663" lvl="1" indent="-233363">
              <a:buFontTx/>
              <a:buChar char="•"/>
            </a:pPr>
            <a:r>
              <a:rPr lang="en-US" sz="900" smtClean="0">
                <a:solidFill>
                  <a:srgbClr val="000000"/>
                </a:solidFill>
                <a:cs typeface="Times New Roman" pitchFamily="18" charset="0"/>
                <a:sym typeface="Times New Roman" pitchFamily="18" charset="0"/>
              </a:rPr>
              <a:t>Algunos ejemplos </a:t>
            </a:r>
            <a:r>
              <a:rPr lang="en-US" sz="900" b="1" smtClean="0">
                <a:solidFill>
                  <a:srgbClr val="000000"/>
                </a:solidFill>
                <a:cs typeface="Times New Roman" pitchFamily="18" charset="0"/>
                <a:sym typeface="Times New Roman" pitchFamily="18" charset="0"/>
              </a:rPr>
              <a:t>posibles</a:t>
            </a:r>
            <a:r>
              <a:rPr lang="en-US" sz="900" smtClean="0">
                <a:solidFill>
                  <a:srgbClr val="000000"/>
                </a:solidFill>
                <a:cs typeface="Times New Roman" pitchFamily="18" charset="0"/>
                <a:sym typeface="Times New Roman" pitchFamily="18" charset="0"/>
              </a:rPr>
              <a:t> de </a:t>
            </a:r>
            <a:r>
              <a:rPr lang="en-US" sz="900" b="1" smtClean="0">
                <a:solidFill>
                  <a:srgbClr val="000000"/>
                </a:solidFill>
                <a:cs typeface="Times New Roman" pitchFamily="18" charset="0"/>
                <a:sym typeface="Times New Roman" pitchFamily="18" charset="0"/>
              </a:rPr>
              <a:t>desechos peligrosos</a:t>
            </a:r>
            <a:r>
              <a:rPr lang="en-US" sz="900" smtClean="0">
                <a:solidFill>
                  <a:srgbClr val="000000"/>
                </a:solidFill>
                <a:cs typeface="Times New Roman" pitchFamily="18" charset="0"/>
                <a:sym typeface="Times New Roman" pitchFamily="18" charset="0"/>
              </a:rPr>
              <a:t> son: c</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scaras de pintura; escombros de aspiradora; lodo o desechos qu</a:t>
            </a:r>
            <a:r>
              <a:rPr lang="en-US" sz="900" smtClean="0">
                <a:solidFill>
                  <a:srgbClr val="000000"/>
                </a:solidFill>
                <a:latin typeface="Times New Roman" pitchFamily="18" charset="0"/>
                <a:cs typeface="Times New Roman" pitchFamily="18" charset="0"/>
                <a:sym typeface="Times New Roman" pitchFamily="18" charset="0"/>
              </a:rPr>
              <a:t>í</a:t>
            </a:r>
            <a:r>
              <a:rPr lang="en-US" sz="900" smtClean="0">
                <a:solidFill>
                  <a:srgbClr val="000000"/>
                </a:solidFill>
                <a:cs typeface="Times New Roman" pitchFamily="18" charset="0"/>
                <a:sym typeface="Times New Roman" pitchFamily="18" charset="0"/>
              </a:rPr>
              <a:t>micos de las m</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quinas extractoras y; filtros aprobados por HEPA. </a:t>
            </a:r>
          </a:p>
          <a:p>
            <a:pPr marL="347663" lvl="1" indent="-233363">
              <a:buFontTx/>
              <a:buChar char="•"/>
            </a:pPr>
            <a:r>
              <a:rPr lang="en-US" sz="900" smtClean="0">
                <a:solidFill>
                  <a:srgbClr val="000000"/>
                </a:solidFill>
                <a:cs typeface="Times New Roman" pitchFamily="18" charset="0"/>
                <a:sym typeface="Times New Roman" pitchFamily="18" charset="0"/>
              </a:rPr>
              <a:t>Algunos ejemplos </a:t>
            </a:r>
            <a:r>
              <a:rPr lang="en-US" sz="900" b="1" smtClean="0">
                <a:solidFill>
                  <a:srgbClr val="000000"/>
                </a:solidFill>
                <a:cs typeface="Times New Roman" pitchFamily="18" charset="0"/>
                <a:sym typeface="Times New Roman" pitchFamily="18" charset="0"/>
              </a:rPr>
              <a:t>posibles</a:t>
            </a:r>
            <a:r>
              <a:rPr lang="en-US" sz="900" smtClean="0">
                <a:solidFill>
                  <a:srgbClr val="000000"/>
                </a:solidFill>
                <a:cs typeface="Times New Roman" pitchFamily="18" charset="0"/>
                <a:sym typeface="Times New Roman" pitchFamily="18" charset="0"/>
              </a:rPr>
              <a:t> de </a:t>
            </a:r>
            <a:r>
              <a:rPr lang="en-US" sz="900" b="1" smtClean="0">
                <a:solidFill>
                  <a:srgbClr val="000000"/>
                </a:solidFill>
                <a:cs typeface="Times New Roman" pitchFamily="18" charset="0"/>
                <a:sym typeface="Times New Roman" pitchFamily="18" charset="0"/>
              </a:rPr>
              <a:t>desechos no peligrosos</a:t>
            </a:r>
            <a:r>
              <a:rPr lang="en-US" sz="900" smtClean="0">
                <a:solidFill>
                  <a:srgbClr val="000000"/>
                </a:solidFill>
                <a:cs typeface="Times New Roman" pitchFamily="18" charset="0"/>
                <a:sym typeface="Times New Roman" pitchFamily="18" charset="0"/>
              </a:rPr>
              <a:t> pueden ser: prendas de vestir desechables; filtros de mascarillas de respiraci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 alfombra</a:t>
            </a:r>
            <a:r>
              <a:rPr lang="es-ES_tradnl" sz="900" smtClean="0">
                <a:solidFill>
                  <a:srgbClr val="000000"/>
                </a:solidFill>
                <a:cs typeface="Times New Roman" pitchFamily="18" charset="0"/>
                <a:sym typeface="Times New Roman" pitchFamily="18" charset="0"/>
              </a:rPr>
              <a:t>dos</a:t>
            </a:r>
            <a:r>
              <a:rPr lang="en-US" sz="900" smtClean="0">
                <a:solidFill>
                  <a:srgbClr val="000000"/>
                </a:solidFill>
                <a:cs typeface="Times New Roman" pitchFamily="18" charset="0"/>
                <a:sym typeface="Times New Roman" pitchFamily="18" charset="0"/>
              </a:rPr>
              <a:t>; 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minas protectoras y; componentes s</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lidos sin pintura descascarada. </a:t>
            </a:r>
          </a:p>
          <a:p>
            <a:pPr marL="347663" lvl="1" indent="-233363">
              <a:buFontTx/>
              <a:buChar char="•"/>
            </a:pPr>
            <a:r>
              <a:rPr lang="en-US" sz="900" u="sng" smtClean="0">
                <a:solidFill>
                  <a:srgbClr val="000000"/>
                </a:solidFill>
                <a:cs typeface="Times New Roman" pitchFamily="18" charset="0"/>
                <a:sym typeface="Times New Roman" pitchFamily="18" charset="0"/>
              </a:rPr>
              <a:t>Todos los desechos se deben sellar en bolsas pl</a:t>
            </a:r>
            <a:r>
              <a:rPr lang="en-US" sz="900" u="sng" smtClean="0">
                <a:solidFill>
                  <a:srgbClr val="000000"/>
                </a:solidFill>
                <a:latin typeface="Times New Roman" pitchFamily="18" charset="0"/>
                <a:cs typeface="Times New Roman" pitchFamily="18" charset="0"/>
                <a:sym typeface="Times New Roman" pitchFamily="18" charset="0"/>
              </a:rPr>
              <a:t>á</a:t>
            </a:r>
            <a:r>
              <a:rPr lang="en-US" sz="900" u="sng" smtClean="0">
                <a:solidFill>
                  <a:srgbClr val="000000"/>
                </a:solidFill>
                <a:cs typeface="Times New Roman" pitchFamily="18" charset="0"/>
                <a:sym typeface="Times New Roman" pitchFamily="18" charset="0"/>
              </a:rPr>
              <a:t>sticas de alta resistencia y se deben manipular con precauci</a:t>
            </a:r>
            <a:r>
              <a:rPr lang="en-US" sz="900" u="sng" smtClean="0">
                <a:solidFill>
                  <a:srgbClr val="000000"/>
                </a:solidFill>
                <a:latin typeface="Times New Roman" pitchFamily="18" charset="0"/>
                <a:cs typeface="Times New Roman" pitchFamily="18" charset="0"/>
                <a:sym typeface="Times New Roman" pitchFamily="18" charset="0"/>
              </a:rPr>
              <a:t>ó</a:t>
            </a:r>
            <a:r>
              <a:rPr lang="en-US" sz="900" u="sng" smtClean="0">
                <a:solidFill>
                  <a:srgbClr val="000000"/>
                </a:solidFill>
                <a:cs typeface="Times New Roman" pitchFamily="18" charset="0"/>
                <a:sym typeface="Times New Roman" pitchFamily="18" charset="0"/>
              </a:rPr>
              <a:t>n</a:t>
            </a:r>
            <a:r>
              <a:rPr lang="en-US" sz="900" smtClean="0">
                <a:solidFill>
                  <a:srgbClr val="000000"/>
                </a:solidFill>
                <a:cs typeface="Times New Roman" pitchFamily="18" charset="0"/>
                <a:sym typeface="Times New Roman" pitchFamily="18" charset="0"/>
              </a:rPr>
              <a:t>.</a:t>
            </a:r>
          </a:p>
          <a:p>
            <a:pPr marL="347663" lvl="1" indent="-233363">
              <a:buFontTx/>
              <a:buChar char="•"/>
            </a:pPr>
            <a:r>
              <a:rPr lang="en-US" sz="900" smtClean="0">
                <a:solidFill>
                  <a:srgbClr val="000000"/>
                </a:solidFill>
                <a:cs typeface="Times New Roman" pitchFamily="18" charset="0"/>
                <a:sym typeface="Times New Roman" pitchFamily="18" charset="0"/>
              </a:rPr>
              <a:t>Los componentes arquitect</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nicos grandes se deben envolver y sellar con 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minas pl</a:t>
            </a:r>
            <a:r>
              <a:rPr lang="en-US" sz="900" smtClean="0">
                <a:solidFill>
                  <a:srgbClr val="000000"/>
                </a:solidFill>
                <a:latin typeface="Times New Roman" pitchFamily="18" charset="0"/>
                <a:cs typeface="Times New Roman" pitchFamily="18" charset="0"/>
                <a:sym typeface="Times New Roman" pitchFamily="18" charset="0"/>
              </a:rPr>
              <a:t>á</a:t>
            </a:r>
            <a:r>
              <a:rPr lang="en-US" sz="900" smtClean="0">
                <a:solidFill>
                  <a:srgbClr val="000000"/>
                </a:solidFill>
                <a:cs typeface="Times New Roman" pitchFamily="18" charset="0"/>
                <a:sym typeface="Times New Roman" pitchFamily="18" charset="0"/>
              </a:rPr>
              <a:t>sticas para luego eliminarlos junto con otros desechos.</a:t>
            </a:r>
          </a:p>
          <a:p>
            <a:pPr marL="347663" lvl="1" indent="-233363">
              <a:buFontTx/>
              <a:buChar char="•"/>
            </a:pPr>
            <a:r>
              <a:rPr lang="en-US" sz="900" b="1" u="sng" smtClean="0">
                <a:solidFill>
                  <a:srgbClr val="000000"/>
                </a:solidFill>
                <a:cs typeface="Times New Roman" pitchFamily="18" charset="0"/>
                <a:sym typeface="Times New Roman" pitchFamily="18" charset="0"/>
              </a:rPr>
              <a:t>Verifique siempre los requisitos federales, estatales y locales antes de eliminar los desechos. Algunos estados han promulgado requisitos de gesti</a:t>
            </a:r>
            <a:r>
              <a:rPr lang="en-US" sz="900" b="1" u="sng" smtClean="0">
                <a:solidFill>
                  <a:srgbClr val="000000"/>
                </a:solidFill>
                <a:latin typeface="Times New Roman" pitchFamily="18" charset="0"/>
                <a:cs typeface="Times New Roman" pitchFamily="18" charset="0"/>
                <a:sym typeface="Times New Roman" pitchFamily="18" charset="0"/>
              </a:rPr>
              <a:t>ó</a:t>
            </a:r>
            <a:r>
              <a:rPr lang="en-US" sz="900" b="1" u="sng" smtClean="0">
                <a:solidFill>
                  <a:srgbClr val="000000"/>
                </a:solidFill>
                <a:cs typeface="Times New Roman" pitchFamily="18" charset="0"/>
                <a:sym typeface="Times New Roman" pitchFamily="18" charset="0"/>
              </a:rPr>
              <a:t>n y eliminaci</a:t>
            </a:r>
            <a:r>
              <a:rPr lang="en-US" sz="900" b="1" u="sng" smtClean="0">
                <a:solidFill>
                  <a:srgbClr val="000000"/>
                </a:solidFill>
                <a:latin typeface="Times New Roman" pitchFamily="18" charset="0"/>
                <a:cs typeface="Times New Roman" pitchFamily="18" charset="0"/>
                <a:sym typeface="Times New Roman" pitchFamily="18" charset="0"/>
              </a:rPr>
              <a:t>ó</a:t>
            </a:r>
            <a:r>
              <a:rPr lang="en-US" sz="900" b="1" u="sng" smtClean="0">
                <a:solidFill>
                  <a:srgbClr val="000000"/>
                </a:solidFill>
                <a:cs typeface="Times New Roman" pitchFamily="18" charset="0"/>
                <a:sym typeface="Times New Roman" pitchFamily="18" charset="0"/>
              </a:rPr>
              <a:t>n de desechos m</a:t>
            </a:r>
            <a:r>
              <a:rPr lang="en-US" sz="900" b="1" u="sng" smtClean="0">
                <a:solidFill>
                  <a:srgbClr val="000000"/>
                </a:solidFill>
                <a:latin typeface="Times New Roman" pitchFamily="18" charset="0"/>
                <a:cs typeface="Times New Roman" pitchFamily="18" charset="0"/>
                <a:sym typeface="Times New Roman" pitchFamily="18" charset="0"/>
              </a:rPr>
              <a:t>á</a:t>
            </a:r>
            <a:r>
              <a:rPr lang="en-US" sz="900" b="1" u="sng" smtClean="0">
                <a:solidFill>
                  <a:srgbClr val="000000"/>
                </a:solidFill>
                <a:cs typeface="Times New Roman" pitchFamily="18" charset="0"/>
                <a:sym typeface="Times New Roman" pitchFamily="18" charset="0"/>
              </a:rPr>
              <a:t>s estrictos que los reglamentos federales. Debe </a:t>
            </a:r>
            <a:r>
              <a:rPr lang="es-ES_tradnl" sz="900" b="1" u="sng" smtClean="0">
                <a:solidFill>
                  <a:srgbClr val="000000"/>
                </a:solidFill>
                <a:cs typeface="Times New Roman" pitchFamily="18" charset="0"/>
                <a:sym typeface="Times New Roman" pitchFamily="18" charset="0"/>
              </a:rPr>
              <a:t>averiguar </a:t>
            </a:r>
            <a:r>
              <a:rPr lang="en-US" sz="900" b="1" u="sng" smtClean="0">
                <a:solidFill>
                  <a:srgbClr val="000000"/>
                </a:solidFill>
                <a:cs typeface="Times New Roman" pitchFamily="18" charset="0"/>
                <a:sym typeface="Times New Roman" pitchFamily="18" charset="0"/>
              </a:rPr>
              <a:t>c</a:t>
            </a:r>
            <a:r>
              <a:rPr lang="en-US" sz="900" b="1" u="sng" smtClean="0">
                <a:solidFill>
                  <a:srgbClr val="000000"/>
                </a:solidFill>
                <a:latin typeface="Times New Roman" pitchFamily="18" charset="0"/>
                <a:cs typeface="Times New Roman" pitchFamily="18" charset="0"/>
                <a:sym typeface="Times New Roman" pitchFamily="18" charset="0"/>
              </a:rPr>
              <a:t>ó</a:t>
            </a:r>
            <a:r>
              <a:rPr lang="en-US" sz="900" b="1" u="sng" smtClean="0">
                <a:solidFill>
                  <a:srgbClr val="000000"/>
                </a:solidFill>
                <a:cs typeface="Times New Roman" pitchFamily="18" charset="0"/>
                <a:sym typeface="Times New Roman" pitchFamily="18" charset="0"/>
              </a:rPr>
              <a:t>mo los requisitos federales, estatales y locales afectan</a:t>
            </a:r>
            <a:r>
              <a:rPr lang="en-US" sz="900" smtClean="0">
                <a:solidFill>
                  <a:srgbClr val="000000"/>
                </a:solidFill>
                <a:cs typeface="Times New Roman" pitchFamily="18" charset="0"/>
                <a:sym typeface="Times New Roman" pitchFamily="18" charset="0"/>
              </a:rPr>
              <a:t> </a:t>
            </a:r>
            <a:r>
              <a:rPr lang="en-US" sz="900" b="1" u="sng" smtClean="0">
                <a:solidFill>
                  <a:srgbClr val="000000"/>
                </a:solidFill>
                <a:cs typeface="Times New Roman" pitchFamily="18" charset="0"/>
                <a:sym typeface="Times New Roman" pitchFamily="18" charset="0"/>
              </a:rPr>
              <a:t>la gesti</a:t>
            </a:r>
            <a:r>
              <a:rPr lang="en-US" sz="900" b="1" u="sng" smtClean="0">
                <a:solidFill>
                  <a:srgbClr val="000000"/>
                </a:solidFill>
                <a:latin typeface="Times New Roman" pitchFamily="18" charset="0"/>
                <a:cs typeface="Times New Roman" pitchFamily="18" charset="0"/>
                <a:sym typeface="Times New Roman" pitchFamily="18" charset="0"/>
              </a:rPr>
              <a:t>ó</a:t>
            </a:r>
            <a:r>
              <a:rPr lang="en-US" sz="900" b="1" u="sng" smtClean="0">
                <a:solidFill>
                  <a:srgbClr val="000000"/>
                </a:solidFill>
                <a:cs typeface="Times New Roman" pitchFamily="18" charset="0"/>
                <a:sym typeface="Times New Roman" pitchFamily="18" charset="0"/>
              </a:rPr>
              <a:t>n y eliminaci</a:t>
            </a:r>
            <a:r>
              <a:rPr lang="en-US" sz="900" b="1" u="sng" smtClean="0">
                <a:solidFill>
                  <a:srgbClr val="000000"/>
                </a:solidFill>
                <a:latin typeface="Times New Roman" pitchFamily="18" charset="0"/>
                <a:cs typeface="Times New Roman" pitchFamily="18" charset="0"/>
                <a:sym typeface="Times New Roman" pitchFamily="18" charset="0"/>
              </a:rPr>
              <a:t>ó</a:t>
            </a:r>
            <a:r>
              <a:rPr lang="en-US" sz="900" b="1" u="sng" smtClean="0">
                <a:solidFill>
                  <a:srgbClr val="000000"/>
                </a:solidFill>
                <a:cs typeface="Times New Roman" pitchFamily="18" charset="0"/>
                <a:sym typeface="Times New Roman" pitchFamily="18" charset="0"/>
              </a:rPr>
              <a:t>n de desechos de renovaci</a:t>
            </a:r>
            <a:r>
              <a:rPr lang="en-US" sz="900" b="1" u="sng" smtClean="0">
                <a:solidFill>
                  <a:srgbClr val="000000"/>
                </a:solidFill>
                <a:latin typeface="Times New Roman" pitchFamily="18" charset="0"/>
                <a:cs typeface="Times New Roman" pitchFamily="18" charset="0"/>
                <a:sym typeface="Times New Roman" pitchFamily="18" charset="0"/>
              </a:rPr>
              <a:t>ó</a:t>
            </a:r>
            <a:r>
              <a:rPr lang="en-US" sz="900" b="1" u="sng" smtClean="0">
                <a:solidFill>
                  <a:srgbClr val="000000"/>
                </a:solidFill>
                <a:cs typeface="Times New Roman" pitchFamily="18" charset="0"/>
                <a:sym typeface="Times New Roman" pitchFamily="18" charset="0"/>
              </a:rPr>
              <a:t>n en su </a:t>
            </a:r>
            <a:r>
              <a:rPr lang="en-US" sz="900" b="1" u="sng" smtClean="0">
                <a:solidFill>
                  <a:srgbClr val="000000"/>
                </a:solidFill>
                <a:latin typeface="Times New Roman" pitchFamily="18" charset="0"/>
                <a:cs typeface="Times New Roman" pitchFamily="18" charset="0"/>
                <a:sym typeface="Times New Roman" pitchFamily="18" charset="0"/>
              </a:rPr>
              <a:t>á</a:t>
            </a:r>
            <a:r>
              <a:rPr lang="en-US" sz="900" b="1" u="sng" smtClean="0">
                <a:solidFill>
                  <a:srgbClr val="000000"/>
                </a:solidFill>
                <a:cs typeface="Times New Roman" pitchFamily="18" charset="0"/>
                <a:sym typeface="Times New Roman" pitchFamily="18" charset="0"/>
              </a:rPr>
              <a:t>rea.</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a:xfrm>
            <a:off x="292100" y="200025"/>
            <a:ext cx="6261100" cy="463550"/>
          </a:xfrm>
          <a:noFill/>
        </p:spPr>
        <p:txBody>
          <a:bodyPr/>
          <a:lstStyle/>
          <a:p>
            <a:r>
              <a:rPr lang="es-ES_tradnl" smtClean="0"/>
              <a:t>Prácticas seguras para trabajar con el plomo</a:t>
            </a:r>
            <a:r>
              <a:rPr lang="en-US" smtClean="0"/>
              <a:t> en labores de renovación, reparación y pintura</a:t>
            </a:r>
          </a:p>
        </p:txBody>
      </p:sp>
      <p:sp>
        <p:nvSpPr>
          <p:cNvPr id="25603" name="Rectangle 3"/>
          <p:cNvSpPr>
            <a:spLocks noGrp="1" noChangeArrowheads="1"/>
          </p:cNvSpPr>
          <p:nvPr>
            <p:ph type="dt" sz="quarter" idx="1"/>
          </p:nvPr>
        </p:nvSpPr>
        <p:spPr>
          <a:noFill/>
        </p:spPr>
        <p:txBody>
          <a:bodyPr/>
          <a:lstStyle/>
          <a:p>
            <a:r>
              <a:rPr lang="en-US" smtClean="0"/>
              <a:t>Octubre de 2011</a:t>
            </a:r>
          </a:p>
        </p:txBody>
      </p:sp>
      <p:sp>
        <p:nvSpPr>
          <p:cNvPr id="25604" name="Rectangle 7"/>
          <p:cNvSpPr>
            <a:spLocks noGrp="1" noChangeArrowheads="1"/>
          </p:cNvSpPr>
          <p:nvPr>
            <p:ph type="sldNum" sz="quarter" idx="5"/>
          </p:nvPr>
        </p:nvSpPr>
        <p:spPr>
          <a:noFill/>
        </p:spPr>
        <p:txBody>
          <a:bodyPr/>
          <a:lstStyle/>
          <a:p>
            <a:r>
              <a:rPr lang="en-US" smtClean="0"/>
              <a:t>6-</a:t>
            </a:r>
            <a:fld id="{EB0C7E9D-817C-4878-B124-5951867930E2}" type="slidenum">
              <a:rPr lang="en-US" smtClean="0"/>
              <a:pPr/>
              <a:t>11</a:t>
            </a:fld>
            <a:endParaRPr lang="en-US" smtClean="0"/>
          </a:p>
        </p:txBody>
      </p:sp>
      <p:sp>
        <p:nvSpPr>
          <p:cNvPr id="25605" name="Rectangle 2"/>
          <p:cNvSpPr>
            <a:spLocks noGrp="1" noRot="1" noChangeAspect="1" noChangeArrowheads="1" noTextEdit="1"/>
          </p:cNvSpPr>
          <p:nvPr>
            <p:ph type="sldImg"/>
          </p:nvPr>
        </p:nvSpPr>
        <p:spPr>
          <a:xfrm>
            <a:off x="1290638" y="663575"/>
            <a:ext cx="4648200" cy="3486150"/>
          </a:xfrm>
          <a:ln/>
        </p:spPr>
      </p:sp>
      <p:sp>
        <p:nvSpPr>
          <p:cNvPr id="25606" name="Rectangle 3"/>
          <p:cNvSpPr>
            <a:spLocks noGrp="1" noChangeArrowheads="1"/>
          </p:cNvSpPr>
          <p:nvPr>
            <p:ph type="body" idx="1"/>
          </p:nvPr>
        </p:nvSpPr>
        <p:spPr>
          <a:xfrm>
            <a:off x="931863" y="4427538"/>
            <a:ext cx="5257800" cy="4130675"/>
          </a:xfrm>
          <a:noFill/>
          <a:ln/>
        </p:spPr>
        <p:txBody>
          <a:bodyPr/>
          <a:lstStyle/>
          <a:p>
            <a:pPr marL="0" indent="0">
              <a:spcBef>
                <a:spcPct val="10000"/>
              </a:spcBef>
              <a:tabLst>
                <a:tab pos="346075" algn="l"/>
              </a:tabLst>
            </a:pPr>
            <a:r>
              <a:rPr lang="en-US" b="1" smtClean="0">
                <a:solidFill>
                  <a:srgbClr val="000000"/>
                </a:solidFill>
                <a:cs typeface="Times New Roman" pitchFamily="18" charset="0"/>
                <a:sym typeface="Times New Roman" pitchFamily="18" charset="0"/>
              </a:rPr>
              <a:t>Ejercicio: Limpieza y verificaci</a:t>
            </a:r>
            <a:r>
              <a:rPr lang="en-US" b="1" smtClean="0">
                <a:solidFill>
                  <a:srgbClr val="000000"/>
                </a:solidFill>
                <a:latin typeface="Times New Roman" pitchFamily="18" charset="0"/>
                <a:cs typeface="Times New Roman" pitchFamily="18" charset="0"/>
                <a:sym typeface="Times New Roman" pitchFamily="18" charset="0"/>
              </a:rPr>
              <a:t>ó</a:t>
            </a:r>
            <a:r>
              <a:rPr lang="en-US" b="1" smtClean="0">
                <a:solidFill>
                  <a:srgbClr val="000000"/>
                </a:solidFill>
                <a:cs typeface="Times New Roman" pitchFamily="18" charset="0"/>
                <a:sym typeface="Times New Roman" pitchFamily="18" charset="0"/>
              </a:rPr>
              <a:t>n de limpieza</a:t>
            </a:r>
          </a:p>
          <a:p>
            <a:pPr marL="0" indent="0">
              <a:spcBef>
                <a:spcPct val="10000"/>
              </a:spcBef>
              <a:tabLst>
                <a:tab pos="346075" algn="l"/>
              </a:tabLst>
            </a:pPr>
            <a:endParaRPr lang="en-US" b="1" smtClean="0">
              <a:solidFill>
                <a:srgbClr val="000000"/>
              </a:solidFill>
              <a:cs typeface="Times New Roman" pitchFamily="18" charset="0"/>
              <a:sym typeface="Times New Roman" pitchFamily="18" charset="0"/>
            </a:endParaRPr>
          </a:p>
          <a:p>
            <a:pPr marL="0" indent="0">
              <a:spcBef>
                <a:spcPct val="10000"/>
              </a:spcBef>
              <a:tabLst>
                <a:tab pos="346075" algn="l"/>
              </a:tabLst>
            </a:pPr>
            <a:r>
              <a:rPr lang="en-US" sz="1000" smtClean="0">
                <a:solidFill>
                  <a:srgbClr val="000000"/>
                </a:solidFill>
                <a:cs typeface="Times New Roman" pitchFamily="18" charset="0"/>
                <a:sym typeface="Times New Roman" pitchFamily="18" charset="0"/>
              </a:rPr>
              <a:t>Este ejercicio le brinda una oportunidad para demostrar las t</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cnicas de limpieza, evaluaci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visual, verificaci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limpieza y reco</a:t>
            </a:r>
            <a:r>
              <a:rPr lang="es-ES_tradnl" sz="1000" smtClean="0">
                <a:solidFill>
                  <a:srgbClr val="000000"/>
                </a:solidFill>
                <a:cs typeface="Times New Roman" pitchFamily="18" charset="0"/>
                <a:sym typeface="Times New Roman" pitchFamily="18" charset="0"/>
              </a:rPr>
              <a:t>gida </a:t>
            </a:r>
            <a:r>
              <a:rPr lang="en-US" sz="1000" smtClean="0">
                <a:solidFill>
                  <a:srgbClr val="000000"/>
                </a:solidFill>
                <a:cs typeface="Times New Roman" pitchFamily="18" charset="0"/>
                <a:sym typeface="Times New Roman" pitchFamily="18" charset="0"/>
              </a:rPr>
              <a:t>apropiada de desechos en bolsas.  Esta diapositiva brinda una instrucci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a:t>
            </a:r>
          </a:p>
          <a:p>
            <a:pPr marL="0" indent="0">
              <a:spcBef>
                <a:spcPct val="10000"/>
              </a:spcBef>
              <a:tabLst>
                <a:tab pos="346075" algn="l"/>
              </a:tabLst>
            </a:pPr>
            <a:r>
              <a:rPr lang="en-US" sz="1000" smtClean="0">
                <a:solidFill>
                  <a:srgbClr val="000000"/>
                </a:solidFill>
                <a:cs typeface="Times New Roman" pitchFamily="18" charset="0"/>
                <a:sym typeface="Times New Roman" pitchFamily="18" charset="0"/>
              </a:rPr>
              <a:t> b</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sica.</a:t>
            </a:r>
          </a:p>
          <a:p>
            <a:pPr marL="0" indent="0">
              <a:spcBef>
                <a:spcPct val="10000"/>
              </a:spcBef>
              <a:tabLst>
                <a:tab pos="346075" algn="l"/>
              </a:tabLst>
            </a:pPr>
            <a:endParaRPr lang="en-US" sz="1000" smtClean="0">
              <a:solidFill>
                <a:srgbClr val="000000"/>
              </a:solidFill>
              <a:cs typeface="Times New Roman" pitchFamily="18" charset="0"/>
              <a:sym typeface="Times New Roman" pitchFamily="18" charset="0"/>
            </a:endParaRPr>
          </a:p>
          <a:p>
            <a:pPr marL="346075" lvl="1" indent="-227013">
              <a:spcBef>
                <a:spcPct val="10000"/>
              </a:spcBef>
              <a:buFontTx/>
              <a:buChar char="•"/>
              <a:tabLst>
                <a:tab pos="346075" algn="l"/>
              </a:tabLst>
            </a:pPr>
            <a:r>
              <a:rPr lang="es-ES_tradnl" smtClean="0">
                <a:solidFill>
                  <a:srgbClr val="000000"/>
                </a:solidFill>
                <a:cs typeface="Times New Roman" pitchFamily="18" charset="0"/>
                <a:sym typeface="Times New Roman" pitchFamily="18" charset="0"/>
              </a:rPr>
              <a:t>Permanezcan e</a:t>
            </a:r>
            <a:r>
              <a:rPr lang="en-US" smtClean="0">
                <a:solidFill>
                  <a:srgbClr val="000000"/>
                </a:solidFill>
                <a:cs typeface="Times New Roman" pitchFamily="18" charset="0"/>
                <a:sym typeface="Times New Roman" pitchFamily="18" charset="0"/>
              </a:rPr>
              <a:t>n su grupo de 2 a 6 alumnos, en su </a:t>
            </a:r>
            <a:r>
              <a:rPr lang="en-US" smtClean="0">
                <a:solidFill>
                  <a:srgbClr val="000000"/>
                </a:solidFill>
                <a:latin typeface="Times New Roman" pitchFamily="18" charset="0"/>
                <a:cs typeface="Times New Roman" pitchFamily="18" charset="0"/>
                <a:sym typeface="Times New Roman" pitchFamily="18" charset="0"/>
              </a:rPr>
              <a:t>á</a:t>
            </a:r>
            <a:r>
              <a:rPr lang="en-US" smtClean="0">
                <a:solidFill>
                  <a:srgbClr val="000000"/>
                </a:solidFill>
                <a:cs typeface="Times New Roman" pitchFamily="18" charset="0"/>
                <a:sym typeface="Times New Roman" pitchFamily="18" charset="0"/>
              </a:rPr>
              <a:t>rea de trabajo.</a:t>
            </a:r>
          </a:p>
          <a:p>
            <a:pPr marL="346075" lvl="1" indent="-227013">
              <a:spcBef>
                <a:spcPct val="10000"/>
              </a:spcBef>
              <a:buFontTx/>
              <a:buChar char="•"/>
              <a:tabLst>
                <a:tab pos="346075" algn="l"/>
              </a:tabLst>
            </a:pPr>
            <a:r>
              <a:rPr lang="en-US" smtClean="0">
                <a:solidFill>
                  <a:srgbClr val="000000"/>
                </a:solidFill>
                <a:cs typeface="Times New Roman" pitchFamily="18" charset="0"/>
                <a:sym typeface="Times New Roman" pitchFamily="18" charset="0"/>
              </a:rPr>
              <a:t>Seleccione</a:t>
            </a:r>
            <a:r>
              <a:rPr lang="es-ES_tradnl" smtClean="0">
                <a:solidFill>
                  <a:srgbClr val="000000"/>
                </a:solidFill>
                <a:cs typeface="Times New Roman" pitchFamily="18" charset="0"/>
                <a:sym typeface="Times New Roman" pitchFamily="18" charset="0"/>
              </a:rPr>
              <a:t>n</a:t>
            </a:r>
            <a:r>
              <a:rPr lang="en-US" smtClean="0">
                <a:solidFill>
                  <a:srgbClr val="000000"/>
                </a:solidFill>
                <a:cs typeface="Times New Roman" pitchFamily="18" charset="0"/>
                <a:sym typeface="Times New Roman" pitchFamily="18" charset="0"/>
              </a:rPr>
              <a:t> las herramientas correctas. Algunas de las herramientas disponibles son baldes, </a:t>
            </a:r>
            <a:r>
              <a:rPr lang="es-ES_tradnl" smtClean="0">
                <a:solidFill>
                  <a:srgbClr val="000000"/>
                </a:solidFill>
                <a:cs typeface="Times New Roman" pitchFamily="18" charset="0"/>
                <a:sym typeface="Times New Roman" pitchFamily="18" charset="0"/>
              </a:rPr>
              <a:t>trapeadoras</a:t>
            </a:r>
            <a:r>
              <a:rPr lang="en-US" smtClean="0">
                <a:solidFill>
                  <a:srgbClr val="000000"/>
                </a:solidFill>
                <a:cs typeface="Times New Roman" pitchFamily="18" charset="0"/>
                <a:sym typeface="Times New Roman" pitchFamily="18" charset="0"/>
              </a:rPr>
              <a:t>, agua, detergente, aspiradoras aprobadas por HEPA, pa</a:t>
            </a:r>
            <a:r>
              <a:rPr lang="en-US" smtClean="0">
                <a:solidFill>
                  <a:srgbClr val="000000"/>
                </a:solidFill>
                <a:latin typeface="Times New Roman" pitchFamily="18" charset="0"/>
                <a:cs typeface="Times New Roman" pitchFamily="18" charset="0"/>
                <a:sym typeface="Times New Roman" pitchFamily="18" charset="0"/>
              </a:rPr>
              <a:t>ñ</a:t>
            </a:r>
            <a:r>
              <a:rPr lang="en-US" smtClean="0">
                <a:solidFill>
                  <a:srgbClr val="000000"/>
                </a:solidFill>
                <a:cs typeface="Times New Roman" pitchFamily="18" charset="0"/>
                <a:sym typeface="Times New Roman" pitchFamily="18" charset="0"/>
              </a:rPr>
              <a:t>os, l</a:t>
            </a:r>
            <a:r>
              <a:rPr lang="en-US" smtClean="0">
                <a:solidFill>
                  <a:srgbClr val="000000"/>
                </a:solidFill>
                <a:latin typeface="Times New Roman" pitchFamily="18" charset="0"/>
                <a:cs typeface="Times New Roman" pitchFamily="18" charset="0"/>
                <a:sym typeface="Times New Roman" pitchFamily="18" charset="0"/>
              </a:rPr>
              <a:t>á</a:t>
            </a:r>
            <a:r>
              <a:rPr lang="en-US" smtClean="0">
                <a:solidFill>
                  <a:srgbClr val="000000"/>
                </a:solidFill>
                <a:cs typeface="Times New Roman" pitchFamily="18" charset="0"/>
                <a:sym typeface="Times New Roman" pitchFamily="18" charset="0"/>
              </a:rPr>
              <a:t>minas pl</a:t>
            </a:r>
            <a:r>
              <a:rPr lang="en-US" smtClean="0">
                <a:solidFill>
                  <a:srgbClr val="000000"/>
                </a:solidFill>
                <a:latin typeface="Times New Roman" pitchFamily="18" charset="0"/>
                <a:cs typeface="Times New Roman" pitchFamily="18" charset="0"/>
                <a:sym typeface="Times New Roman" pitchFamily="18" charset="0"/>
              </a:rPr>
              <a:t>á</a:t>
            </a:r>
            <a:r>
              <a:rPr lang="en-US" smtClean="0">
                <a:solidFill>
                  <a:srgbClr val="000000"/>
                </a:solidFill>
                <a:cs typeface="Times New Roman" pitchFamily="18" charset="0"/>
                <a:sym typeface="Times New Roman" pitchFamily="18" charset="0"/>
              </a:rPr>
              <a:t>sticas, bolsas pl</a:t>
            </a:r>
            <a:r>
              <a:rPr lang="en-US" smtClean="0">
                <a:solidFill>
                  <a:srgbClr val="000000"/>
                </a:solidFill>
                <a:latin typeface="Times New Roman" pitchFamily="18" charset="0"/>
                <a:cs typeface="Times New Roman" pitchFamily="18" charset="0"/>
                <a:sym typeface="Times New Roman" pitchFamily="18" charset="0"/>
              </a:rPr>
              <a:t>á</a:t>
            </a:r>
            <a:r>
              <a:rPr lang="en-US" smtClean="0">
                <a:solidFill>
                  <a:srgbClr val="000000"/>
                </a:solidFill>
                <a:cs typeface="Times New Roman" pitchFamily="18" charset="0"/>
                <a:sym typeface="Times New Roman" pitchFamily="18" charset="0"/>
              </a:rPr>
              <a:t>sticas, cinta, etc.</a:t>
            </a:r>
          </a:p>
          <a:p>
            <a:pPr marL="346075" lvl="1" indent="-227013">
              <a:spcBef>
                <a:spcPct val="10000"/>
              </a:spcBef>
              <a:buFontTx/>
              <a:buChar char="•"/>
              <a:tabLst>
                <a:tab pos="346075" algn="l"/>
              </a:tabLst>
            </a:pPr>
            <a:r>
              <a:rPr lang="en-US" smtClean="0">
                <a:solidFill>
                  <a:srgbClr val="000000"/>
                </a:solidFill>
                <a:cs typeface="Times New Roman" pitchFamily="18" charset="0"/>
                <a:sym typeface="Times New Roman" pitchFamily="18" charset="0"/>
              </a:rPr>
              <a:t>Elimine el polvo.</a:t>
            </a:r>
          </a:p>
          <a:p>
            <a:pPr marL="346075" lvl="1" indent="-227013">
              <a:spcBef>
                <a:spcPct val="10000"/>
              </a:spcBef>
              <a:buFontTx/>
              <a:buChar char="•"/>
              <a:tabLst>
                <a:tab pos="346075" algn="l"/>
              </a:tabLst>
            </a:pPr>
            <a:r>
              <a:rPr lang="en-US" smtClean="0">
                <a:solidFill>
                  <a:srgbClr val="000000"/>
                </a:solidFill>
                <a:cs typeface="Times New Roman" pitchFamily="18" charset="0"/>
                <a:sym typeface="Times New Roman" pitchFamily="18" charset="0"/>
              </a:rPr>
              <a:t>Deposite los desechos en bolsas.</a:t>
            </a:r>
          </a:p>
          <a:p>
            <a:pPr marL="346075" lvl="1" indent="-227013">
              <a:spcBef>
                <a:spcPct val="10000"/>
              </a:spcBef>
              <a:buFontTx/>
              <a:buChar char="•"/>
              <a:tabLst>
                <a:tab pos="346075" algn="l"/>
              </a:tabLst>
            </a:pPr>
            <a:r>
              <a:rPr lang="en-US" smtClean="0">
                <a:solidFill>
                  <a:srgbClr val="000000"/>
                </a:solidFill>
                <a:cs typeface="Times New Roman" pitchFamily="18" charset="0"/>
                <a:sym typeface="Times New Roman" pitchFamily="18" charset="0"/>
              </a:rPr>
              <a:t>Verifique su trabajo.</a:t>
            </a:r>
          </a:p>
          <a:p>
            <a:pPr marL="346075" lvl="1" indent="-227013">
              <a:spcBef>
                <a:spcPct val="10000"/>
              </a:spcBef>
              <a:buFontTx/>
              <a:buChar char="•"/>
              <a:tabLst>
                <a:tab pos="346075" algn="l"/>
              </a:tabLst>
            </a:pPr>
            <a:r>
              <a:rPr lang="en-US" smtClean="0">
                <a:solidFill>
                  <a:srgbClr val="000000"/>
                </a:solidFill>
                <a:cs typeface="Times New Roman" pitchFamily="18" charset="0"/>
                <a:sym typeface="Times New Roman" pitchFamily="18" charset="0"/>
              </a:rPr>
              <a:t>Verifique la limpieza.</a:t>
            </a:r>
          </a:p>
          <a:p>
            <a:pPr marL="346075" lvl="1" indent="-227013">
              <a:spcBef>
                <a:spcPct val="10000"/>
              </a:spcBef>
              <a:tabLst>
                <a:tab pos="346075" algn="l"/>
              </a:tabLst>
            </a:pPr>
            <a:r>
              <a:rPr lang="en-US" sz="900" smtClean="0">
                <a:solidFill>
                  <a:srgbClr val="000000"/>
                </a:solidFill>
                <a:cs typeface="Times New Roman" pitchFamily="18" charset="0"/>
                <a:sym typeface="Times New Roman" pitchFamily="18" charset="0"/>
              </a:rPr>
              <a:t>	</a:t>
            </a:r>
          </a:p>
          <a:p>
            <a:pPr marL="346075" lvl="1" indent="-227013">
              <a:spcBef>
                <a:spcPct val="10000"/>
              </a:spcBef>
              <a:tabLst>
                <a:tab pos="346075" algn="l"/>
              </a:tabLst>
            </a:pPr>
            <a:r>
              <a:rPr lang="en-US" sz="900" smtClean="0">
                <a:solidFill>
                  <a:srgbClr val="000000"/>
                </a:solidFill>
                <a:cs typeface="Times New Roman" pitchFamily="18" charset="0"/>
                <a:sym typeface="Times New Roman" pitchFamily="18" charset="0"/>
              </a:rPr>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292100" y="200025"/>
            <a:ext cx="6184900" cy="463550"/>
          </a:xfrm>
          <a:noFill/>
        </p:spPr>
        <p:txBody>
          <a:bodyPr/>
          <a:lstStyle/>
          <a:p>
            <a:r>
              <a:rPr lang="es-ES_tradnl" smtClean="0"/>
              <a:t>Prácticas seguras para trabajar con el plomo</a:t>
            </a:r>
            <a:r>
              <a:rPr lang="en-US" smtClean="0"/>
              <a:t> en labores de renovación, reparación y pintura</a:t>
            </a:r>
          </a:p>
        </p:txBody>
      </p:sp>
      <p:sp>
        <p:nvSpPr>
          <p:cNvPr id="26627" name="Rectangle 3"/>
          <p:cNvSpPr>
            <a:spLocks noGrp="1" noChangeArrowheads="1"/>
          </p:cNvSpPr>
          <p:nvPr>
            <p:ph type="dt" sz="quarter" idx="1"/>
          </p:nvPr>
        </p:nvSpPr>
        <p:spPr>
          <a:noFill/>
        </p:spPr>
        <p:txBody>
          <a:bodyPr/>
          <a:lstStyle/>
          <a:p>
            <a:r>
              <a:rPr lang="en-US" smtClean="0"/>
              <a:t>Octubre de 2011</a:t>
            </a:r>
          </a:p>
        </p:txBody>
      </p:sp>
      <p:sp>
        <p:nvSpPr>
          <p:cNvPr id="26628" name="Rectangle 7"/>
          <p:cNvSpPr>
            <a:spLocks noGrp="1" noChangeArrowheads="1"/>
          </p:cNvSpPr>
          <p:nvPr>
            <p:ph type="sldNum" sz="quarter" idx="5"/>
          </p:nvPr>
        </p:nvSpPr>
        <p:spPr>
          <a:noFill/>
        </p:spPr>
        <p:txBody>
          <a:bodyPr/>
          <a:lstStyle/>
          <a:p>
            <a:r>
              <a:rPr lang="en-US" smtClean="0"/>
              <a:t>6-</a:t>
            </a:r>
            <a:fld id="{37768CEA-1201-4BA6-8A2F-39608A190FAB}" type="slidenum">
              <a:rPr lang="en-US" smtClean="0"/>
              <a:pPr/>
              <a:t>12</a:t>
            </a:fld>
            <a:endParaRPr lang="en-US" smtClean="0"/>
          </a:p>
        </p:txBody>
      </p:sp>
      <p:sp>
        <p:nvSpPr>
          <p:cNvPr id="26629" name="Rectangle 2"/>
          <p:cNvSpPr>
            <a:spLocks noGrp="1" noRot="1" noChangeAspect="1" noChangeArrowheads="1" noTextEdit="1"/>
          </p:cNvSpPr>
          <p:nvPr>
            <p:ph type="sldImg"/>
          </p:nvPr>
        </p:nvSpPr>
        <p:spPr>
          <a:xfrm>
            <a:off x="1217613" y="590550"/>
            <a:ext cx="4648200" cy="3486150"/>
          </a:xfrm>
          <a:ln/>
        </p:spPr>
      </p:sp>
      <p:sp>
        <p:nvSpPr>
          <p:cNvPr id="26630" name="Rectangle 3"/>
          <p:cNvSpPr>
            <a:spLocks noGrp="1" noChangeArrowheads="1"/>
          </p:cNvSpPr>
          <p:nvPr>
            <p:ph type="body" idx="1"/>
          </p:nvPr>
        </p:nvSpPr>
        <p:spPr>
          <a:xfrm>
            <a:off x="1219200" y="4427538"/>
            <a:ext cx="5018088" cy="4130675"/>
          </a:xfrm>
          <a:noFill/>
          <a:ln/>
        </p:spPr>
        <p:txBody>
          <a:bodyPr/>
          <a:lstStyle/>
          <a:p>
            <a:pPr marL="0" indent="0">
              <a:spcBef>
                <a:spcPct val="10000"/>
              </a:spcBef>
            </a:pPr>
            <a:r>
              <a:rPr lang="en-US" sz="1000" smtClean="0">
                <a:solidFill>
                  <a:srgbClr val="000000"/>
                </a:solidFill>
                <a:cs typeface="Times New Roman" pitchFamily="18" charset="0"/>
                <a:sym typeface="Times New Roman" pitchFamily="18" charset="0"/>
              </a:rPr>
              <a:t>La informaci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la diapositiva anterior resume los temas que se abordaron en este m</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dulo.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xfrm>
            <a:off x="292100" y="200025"/>
            <a:ext cx="6337300" cy="463550"/>
          </a:xfrm>
          <a:noFill/>
        </p:spPr>
        <p:txBody>
          <a:bodyPr/>
          <a:lstStyle/>
          <a:p>
            <a:r>
              <a:rPr lang="es-ES_tradnl" smtClean="0"/>
              <a:t>Prácticas seguras para trabajar con el plomo</a:t>
            </a:r>
            <a:r>
              <a:rPr lang="en-US" smtClean="0"/>
              <a:t> en labores de renovación, reparación y pintura</a:t>
            </a:r>
          </a:p>
        </p:txBody>
      </p:sp>
      <p:sp>
        <p:nvSpPr>
          <p:cNvPr id="16387" name="Rectangle 3"/>
          <p:cNvSpPr>
            <a:spLocks noGrp="1" noChangeArrowheads="1"/>
          </p:cNvSpPr>
          <p:nvPr>
            <p:ph type="dt" sz="quarter" idx="1"/>
          </p:nvPr>
        </p:nvSpPr>
        <p:spPr>
          <a:noFill/>
        </p:spPr>
        <p:txBody>
          <a:bodyPr/>
          <a:lstStyle/>
          <a:p>
            <a:r>
              <a:rPr lang="en-US" smtClean="0"/>
              <a:t>Octubre de 2011</a:t>
            </a:r>
          </a:p>
        </p:txBody>
      </p:sp>
      <p:sp>
        <p:nvSpPr>
          <p:cNvPr id="16388" name="Rectangle 7"/>
          <p:cNvSpPr>
            <a:spLocks noGrp="1" noChangeArrowheads="1"/>
          </p:cNvSpPr>
          <p:nvPr>
            <p:ph type="sldNum" sz="quarter" idx="5"/>
          </p:nvPr>
        </p:nvSpPr>
        <p:spPr>
          <a:noFill/>
        </p:spPr>
        <p:txBody>
          <a:bodyPr/>
          <a:lstStyle/>
          <a:p>
            <a:r>
              <a:rPr lang="en-US" smtClean="0"/>
              <a:t>6-</a:t>
            </a:r>
            <a:fld id="{15CFC74B-998C-40AE-88B8-77662AAE5AC3}" type="slidenum">
              <a:rPr lang="en-US" smtClean="0"/>
              <a:pPr/>
              <a:t>2</a:t>
            </a:fld>
            <a:endParaRPr lang="en-US" smtClean="0"/>
          </a:p>
        </p:txBody>
      </p:sp>
      <p:sp>
        <p:nvSpPr>
          <p:cNvPr id="16389" name="Rectangle 2"/>
          <p:cNvSpPr>
            <a:spLocks noGrp="1" noRot="1" noChangeAspect="1" noChangeArrowheads="1" noTextEdit="1"/>
          </p:cNvSpPr>
          <p:nvPr>
            <p:ph type="sldImg"/>
          </p:nvPr>
        </p:nvSpPr>
        <p:spPr>
          <a:xfrm>
            <a:off x="1295400" y="685800"/>
            <a:ext cx="4648200" cy="3486150"/>
          </a:xfrm>
          <a:ln/>
        </p:spPr>
      </p:sp>
      <p:sp>
        <p:nvSpPr>
          <p:cNvPr id="16390" name="Rectangle 3"/>
          <p:cNvSpPr>
            <a:spLocks noGrp="1" noChangeArrowheads="1"/>
          </p:cNvSpPr>
          <p:nvPr>
            <p:ph type="body" idx="1"/>
          </p:nvPr>
        </p:nvSpPr>
        <p:spPr>
          <a:xfrm>
            <a:off x="762000" y="4206875"/>
            <a:ext cx="5646738" cy="4479925"/>
          </a:xfrm>
          <a:noFill/>
          <a:ln/>
        </p:spPr>
        <p:txBody>
          <a:bodyPr/>
          <a:lstStyle/>
          <a:p>
            <a:pPr>
              <a:spcBef>
                <a:spcPct val="10000"/>
              </a:spcBef>
            </a:pPr>
            <a:r>
              <a:rPr lang="en-US" sz="1100" b="1" smtClean="0">
                <a:solidFill>
                  <a:srgbClr val="000000"/>
                </a:solidFill>
                <a:cs typeface="Times New Roman" pitchFamily="18" charset="0"/>
                <a:sym typeface="Times New Roman" pitchFamily="18" charset="0"/>
              </a:rPr>
              <a:t>Contención</a:t>
            </a:r>
            <a:r>
              <a:rPr lang="en-US" sz="900" b="1" smtClean="0">
                <a:solidFill>
                  <a:srgbClr val="000000"/>
                </a:solidFill>
                <a:cs typeface="Times New Roman" pitchFamily="18" charset="0"/>
                <a:sym typeface="Times New Roman" pitchFamily="18" charset="0"/>
              </a:rPr>
              <a:t> </a:t>
            </a:r>
          </a:p>
          <a:p>
            <a:pPr>
              <a:spcBef>
                <a:spcPct val="10000"/>
              </a:spcBef>
              <a:buFontTx/>
              <a:buChar char="•"/>
            </a:pPr>
            <a:r>
              <a:rPr lang="en-US" sz="900" smtClean="0">
                <a:solidFill>
                  <a:srgbClr val="000000"/>
                </a:solidFill>
                <a:cs typeface="Times New Roman" pitchFamily="18" charset="0"/>
                <a:sym typeface="Times New Roman" pitchFamily="18" charset="0"/>
              </a:rPr>
              <a:t>La limpieza eficaz comienza con una preparación y </a:t>
            </a:r>
            <a:r>
              <a:rPr lang="es-ES_tradnl" sz="900" smtClean="0">
                <a:solidFill>
                  <a:srgbClr val="000000"/>
                </a:solidFill>
                <a:cs typeface="Times New Roman" pitchFamily="18" charset="0"/>
                <a:sym typeface="Times New Roman" pitchFamily="18" charset="0"/>
              </a:rPr>
              <a:t>una </a:t>
            </a:r>
            <a:r>
              <a:rPr lang="en-US" sz="900" smtClean="0">
                <a:solidFill>
                  <a:srgbClr val="000000"/>
                </a:solidFill>
                <a:cs typeface="Times New Roman" pitchFamily="18" charset="0"/>
                <a:sym typeface="Times New Roman" pitchFamily="18" charset="0"/>
              </a:rPr>
              <a:t>contención apropiadas. La limpieza será mucho más sencilla y eficaz si una contención apropiada ha mantenido aislados el polvo y los escombros del área de trabajo. Durante la limpieza, también es importante mantener el polvo en el área que se limpie. No sería bueno que áreas limpias vuelvan a contaminarse después de la limpieza. </a:t>
            </a:r>
          </a:p>
          <a:p>
            <a:pPr>
              <a:spcBef>
                <a:spcPct val="10000"/>
              </a:spcBef>
            </a:pPr>
            <a:r>
              <a:rPr lang="en-US" sz="1100" b="1" smtClean="0">
                <a:solidFill>
                  <a:srgbClr val="000000"/>
                </a:solidFill>
                <a:cs typeface="Times New Roman" pitchFamily="18" charset="0"/>
                <a:sym typeface="Times New Roman" pitchFamily="18" charset="0"/>
              </a:rPr>
              <a:t>Técnicas de limpieza apropiadas</a:t>
            </a:r>
          </a:p>
          <a:p>
            <a:pPr>
              <a:spcBef>
                <a:spcPct val="10000"/>
              </a:spcBef>
              <a:buFontTx/>
              <a:buChar char="•"/>
            </a:pPr>
            <a:r>
              <a:rPr lang="en-US" sz="900" smtClean="0">
                <a:solidFill>
                  <a:srgbClr val="000000"/>
                </a:solidFill>
                <a:cs typeface="Times New Roman" pitchFamily="18" charset="0"/>
                <a:sym typeface="Times New Roman" pitchFamily="18" charset="0"/>
              </a:rPr>
              <a:t>Utilice el enfoque "de arriba hacia abajo y siempre hacia atrás", para que no tenga que volver a entrar en un área que ya se ha limpiado. Comience a limpiar desde lo más alto hacia abajo. Debe </a:t>
            </a:r>
            <a:r>
              <a:rPr lang="es-ES_tradnl" sz="900" smtClean="0">
                <a:solidFill>
                  <a:srgbClr val="000000"/>
                </a:solidFill>
                <a:cs typeface="Times New Roman" pitchFamily="18" charset="0"/>
                <a:sym typeface="Times New Roman" pitchFamily="18" charset="0"/>
              </a:rPr>
              <a:t>tener cuidado </a:t>
            </a:r>
            <a:r>
              <a:rPr lang="en-US" sz="900" smtClean="0">
                <a:solidFill>
                  <a:srgbClr val="000000"/>
                </a:solidFill>
                <a:cs typeface="Times New Roman" pitchFamily="18" charset="0"/>
                <a:sym typeface="Times New Roman" pitchFamily="18" charset="0"/>
              </a:rPr>
              <a:t>de no propagar polvo a otras áreas mientras limpie. Siga una secuencia ordenada de limpieza para garantizar que no contamine otras áreas. Por ejemplo, si se limpian los pisos antes de las encimeras, deberá caminar sobre el piso para buscar las encimeras, lo que abre la posibilidad de que se vuelva a contaminar el piso. </a:t>
            </a:r>
            <a:r>
              <a:rPr lang="es-ES_tradnl" sz="900" smtClean="0">
                <a:solidFill>
                  <a:srgbClr val="000000"/>
                </a:solidFill>
                <a:cs typeface="Times New Roman" pitchFamily="18" charset="0"/>
                <a:sym typeface="Times New Roman" pitchFamily="18" charset="0"/>
              </a:rPr>
              <a:t>No vuelva a </a:t>
            </a:r>
            <a:r>
              <a:rPr lang="en-US" sz="900" smtClean="0">
                <a:solidFill>
                  <a:srgbClr val="000000"/>
                </a:solidFill>
                <a:cs typeface="Times New Roman" pitchFamily="18" charset="0"/>
                <a:sym typeface="Times New Roman" pitchFamily="18" charset="0"/>
              </a:rPr>
              <a:t>entrar </a:t>
            </a:r>
            <a:r>
              <a:rPr lang="es-ES_tradnl" sz="900" smtClean="0">
                <a:solidFill>
                  <a:srgbClr val="000000"/>
                </a:solidFill>
                <a:cs typeface="Times New Roman" pitchFamily="18" charset="0"/>
                <a:sym typeface="Times New Roman" pitchFamily="18" charset="0"/>
              </a:rPr>
              <a:t>nunca </a:t>
            </a:r>
            <a:r>
              <a:rPr lang="en-US" sz="900" smtClean="0">
                <a:solidFill>
                  <a:srgbClr val="000000"/>
                </a:solidFill>
                <a:cs typeface="Times New Roman" pitchFamily="18" charset="0"/>
                <a:sym typeface="Times New Roman" pitchFamily="18" charset="0"/>
              </a:rPr>
              <a:t>en un área que ya esté limpia. Además, las encimeras se ubican más arriba que los pisos y pueden dejar caer polvo sobre éstos. </a:t>
            </a:r>
          </a:p>
          <a:p>
            <a:pPr>
              <a:spcBef>
                <a:spcPct val="10000"/>
              </a:spcBef>
            </a:pPr>
            <a:r>
              <a:rPr lang="en-US" sz="1100" b="1" smtClean="0">
                <a:solidFill>
                  <a:srgbClr val="000000"/>
                </a:solidFill>
                <a:cs typeface="Times New Roman" pitchFamily="18" charset="0"/>
                <a:sym typeface="Times New Roman" pitchFamily="18" charset="0"/>
              </a:rPr>
              <a:t>Limpieza de todas las superficies</a:t>
            </a:r>
          </a:p>
          <a:p>
            <a:pPr>
              <a:spcBef>
                <a:spcPct val="10000"/>
              </a:spcBef>
              <a:buFontTx/>
              <a:buChar char="•"/>
            </a:pPr>
            <a:r>
              <a:rPr lang="en-US" sz="900" smtClean="0">
                <a:solidFill>
                  <a:srgbClr val="000000"/>
                </a:solidFill>
                <a:cs typeface="Times New Roman" pitchFamily="18" charset="0"/>
                <a:sym typeface="Times New Roman" pitchFamily="18" charset="0"/>
              </a:rPr>
              <a:t>El término ”todas las superficies"  </a:t>
            </a:r>
            <a:r>
              <a:rPr lang="en-US" sz="900" smtClean="0">
                <a:solidFill>
                  <a:srgbClr val="000000"/>
                </a:solidFill>
                <a:cs typeface="Arial" charset="0"/>
                <a:sym typeface="Times New Roman" pitchFamily="18" charset="0"/>
              </a:rPr>
              <a:t>incluye todas las superficies verticales, como paredes y ventanas, y todas las superficies horizontales, como pisos, parte superior y molduras de puertas, y canales y antepecho de ventanas. La limpieza debe</a:t>
            </a:r>
            <a:r>
              <a:rPr lang="es-ES_tradnl" sz="900" smtClean="0">
                <a:solidFill>
                  <a:srgbClr val="000000"/>
                </a:solidFill>
                <a:cs typeface="Arial" charset="0"/>
                <a:sym typeface="Times New Roman" pitchFamily="18" charset="0"/>
              </a:rPr>
              <a:t> </a:t>
            </a:r>
            <a:r>
              <a:rPr lang="en-US" sz="900" smtClean="0">
                <a:solidFill>
                  <a:srgbClr val="000000"/>
                </a:solidFill>
                <a:cs typeface="Arial" charset="0"/>
                <a:sym typeface="Times New Roman" pitchFamily="18" charset="0"/>
              </a:rPr>
              <a:t>realizarse desde arriba hacia abajo, es decir, desde la parte más alta de la pared hasta la ventana y luego hasta el piso.</a:t>
            </a:r>
          </a:p>
          <a:p>
            <a:pPr>
              <a:spcBef>
                <a:spcPct val="10000"/>
              </a:spcBef>
            </a:pPr>
            <a:r>
              <a:rPr lang="en-US" sz="1100" b="1" smtClean="0">
                <a:solidFill>
                  <a:srgbClr val="000000"/>
                </a:solidFill>
                <a:cs typeface="Times New Roman" pitchFamily="18" charset="0"/>
                <a:sym typeface="Times New Roman" pitchFamily="18" charset="0"/>
              </a:rPr>
              <a:t>Verificación del trabajo  </a:t>
            </a:r>
          </a:p>
          <a:p>
            <a:pPr>
              <a:spcBef>
                <a:spcPct val="10000"/>
              </a:spcBef>
              <a:buFontTx/>
              <a:buChar char="•"/>
            </a:pPr>
            <a:r>
              <a:rPr lang="en-US" sz="900" smtClean="0">
                <a:solidFill>
                  <a:srgbClr val="000000"/>
                </a:solidFill>
                <a:cs typeface="Times New Roman" pitchFamily="18" charset="0"/>
                <a:sym typeface="Times New Roman" pitchFamily="18" charset="0"/>
              </a:rPr>
              <a:t>Realice una inspección visual después de completar la limpieza. Busque cáscaras de pintura, polvo y escombros.</a:t>
            </a:r>
          </a:p>
          <a:p>
            <a:pPr>
              <a:spcBef>
                <a:spcPct val="10000"/>
              </a:spcBef>
              <a:buFontTx/>
              <a:buChar char="•"/>
            </a:pPr>
            <a:r>
              <a:rPr lang="en-US" sz="900" smtClean="0">
                <a:solidFill>
                  <a:srgbClr val="000000"/>
                </a:solidFill>
                <a:cs typeface="Arial" charset="0"/>
                <a:sym typeface="Times New Roman" pitchFamily="18" charset="0"/>
              </a:rPr>
              <a:t>Realice una verificación de limpieza hasta que todas las áreas </a:t>
            </a:r>
            <a:r>
              <a:rPr lang="es-ES_tradnl" sz="900" smtClean="0">
                <a:solidFill>
                  <a:srgbClr val="000000"/>
                </a:solidFill>
                <a:cs typeface="Arial" charset="0"/>
                <a:sym typeface="Times New Roman" pitchFamily="18" charset="0"/>
              </a:rPr>
              <a:t>cumplan con l</a:t>
            </a:r>
            <a:r>
              <a:rPr lang="en-US" sz="900" smtClean="0">
                <a:solidFill>
                  <a:srgbClr val="000000"/>
                </a:solidFill>
                <a:cs typeface="Arial" charset="0"/>
                <a:sym typeface="Times New Roman" pitchFamily="18" charset="0"/>
              </a:rPr>
              <a:t>os parámetros de la tarjeta de verificación de limpieza.</a:t>
            </a:r>
          </a:p>
          <a:p>
            <a:pPr>
              <a:spcBef>
                <a:spcPct val="10000"/>
              </a:spcBef>
              <a:buFontTx/>
              <a:buChar char="•"/>
            </a:pPr>
            <a:r>
              <a:rPr lang="es-ES_tradnl" sz="900" smtClean="0">
                <a:solidFill>
                  <a:srgbClr val="000000"/>
                </a:solidFill>
                <a:cs typeface="Arial" charset="0"/>
                <a:sym typeface="Times New Roman" pitchFamily="18" charset="0"/>
              </a:rPr>
              <a:t>Un examen de aprobación referente al </a:t>
            </a:r>
            <a:r>
              <a:rPr lang="en-US" sz="900" smtClean="0">
                <a:solidFill>
                  <a:srgbClr val="000000"/>
                </a:solidFill>
                <a:cs typeface="Arial" charset="0"/>
                <a:sym typeface="Times New Roman" pitchFamily="18" charset="0"/>
              </a:rPr>
              <a:t>polvo puede reemplazar una verificación de limpieza en caso de que lo requiera el dueño o la ley federal, estatal, tribal o local.  </a:t>
            </a:r>
          </a:p>
          <a:p>
            <a:pPr>
              <a:spcBef>
                <a:spcPct val="10000"/>
              </a:spcBef>
            </a:pPr>
            <a:r>
              <a:rPr lang="en-US" sz="1100" b="1" smtClean="0">
                <a:solidFill>
                  <a:srgbClr val="000000"/>
                </a:solidFill>
                <a:cs typeface="Times New Roman" pitchFamily="18" charset="0"/>
                <a:sym typeface="Times New Roman" pitchFamily="18" charset="0"/>
              </a:rPr>
              <a:t>Eliminación segura de desechos</a:t>
            </a:r>
          </a:p>
          <a:p>
            <a:pPr>
              <a:spcBef>
                <a:spcPct val="10000"/>
              </a:spcBef>
              <a:buFontTx/>
              <a:buChar char="•"/>
            </a:pPr>
            <a:r>
              <a:rPr lang="es-ES_tradnl" sz="900" smtClean="0">
                <a:solidFill>
                  <a:srgbClr val="000000"/>
                </a:solidFill>
                <a:cs typeface="Times New Roman" pitchFamily="18" charset="0"/>
                <a:sym typeface="Times New Roman" pitchFamily="18" charset="0"/>
              </a:rPr>
              <a:t>Ponga </a:t>
            </a:r>
            <a:r>
              <a:rPr lang="en-US" sz="900" smtClean="0">
                <a:solidFill>
                  <a:srgbClr val="000000"/>
                </a:solidFill>
                <a:cs typeface="Arial" charset="0"/>
                <a:sym typeface="Times New Roman" pitchFamily="18" charset="0"/>
              </a:rPr>
              <a:t>los desechos en bolsas plásticas de alta resistencia y utilice un sello </a:t>
            </a:r>
            <a:r>
              <a:rPr lang="es-ES_tradnl" sz="900" smtClean="0">
                <a:solidFill>
                  <a:srgbClr val="000000"/>
                </a:solidFill>
                <a:cs typeface="Arial" charset="0"/>
                <a:sym typeface="Times New Roman" pitchFamily="18" charset="0"/>
              </a:rPr>
              <a:t>de tipo </a:t>
            </a:r>
            <a:r>
              <a:rPr lang="en-US" sz="900" smtClean="0">
                <a:solidFill>
                  <a:srgbClr val="000000"/>
                </a:solidFill>
                <a:cs typeface="Arial" charset="0"/>
                <a:sym typeface="Times New Roman" pitchFamily="18" charset="0"/>
              </a:rPr>
              <a:t>cuello de cisne. Elimine de manera segura todos los desechos de acuerdo con los reglamentos federales, estatales y locales. Consulte las diapositivas 6-9 y 6-10 para obtener mayor información sobre la eliminación.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a:xfrm>
            <a:off x="292100" y="200025"/>
            <a:ext cx="6489700" cy="463550"/>
          </a:xfrm>
          <a:noFill/>
        </p:spPr>
        <p:txBody>
          <a:bodyPr/>
          <a:lstStyle/>
          <a:p>
            <a:r>
              <a:rPr lang="es-ES_tradnl" smtClean="0"/>
              <a:t>Prácticas seguras para trabajar con el plomo</a:t>
            </a:r>
            <a:r>
              <a:rPr lang="en-US" smtClean="0"/>
              <a:t> en labores de renovación, reparación y pintura</a:t>
            </a:r>
          </a:p>
        </p:txBody>
      </p:sp>
      <p:sp>
        <p:nvSpPr>
          <p:cNvPr id="17411" name="Rectangle 3"/>
          <p:cNvSpPr>
            <a:spLocks noGrp="1" noChangeArrowheads="1"/>
          </p:cNvSpPr>
          <p:nvPr>
            <p:ph type="dt" sz="quarter" idx="1"/>
          </p:nvPr>
        </p:nvSpPr>
        <p:spPr>
          <a:xfrm>
            <a:off x="2667000" y="8534400"/>
            <a:ext cx="1712913" cy="517525"/>
          </a:xfrm>
          <a:noFill/>
        </p:spPr>
        <p:txBody>
          <a:bodyPr/>
          <a:lstStyle/>
          <a:p>
            <a:r>
              <a:rPr lang="en-US" smtClean="0"/>
              <a:t>Octubre de 2011</a:t>
            </a:r>
          </a:p>
        </p:txBody>
      </p:sp>
      <p:sp>
        <p:nvSpPr>
          <p:cNvPr id="17412" name="Rectangle 7"/>
          <p:cNvSpPr>
            <a:spLocks noGrp="1" noChangeArrowheads="1"/>
          </p:cNvSpPr>
          <p:nvPr>
            <p:ph type="sldNum" sz="quarter" idx="5"/>
          </p:nvPr>
        </p:nvSpPr>
        <p:spPr>
          <a:noFill/>
        </p:spPr>
        <p:txBody>
          <a:bodyPr/>
          <a:lstStyle/>
          <a:p>
            <a:r>
              <a:rPr lang="en-US" smtClean="0"/>
              <a:t>6-</a:t>
            </a:r>
            <a:fld id="{58E47BC2-1E64-429A-B4B2-FD109D36EE2B}" type="slidenum">
              <a:rPr lang="en-US" smtClean="0"/>
              <a:pPr/>
              <a:t>3</a:t>
            </a:fld>
            <a:endParaRPr lang="en-US" smtClean="0"/>
          </a:p>
        </p:txBody>
      </p:sp>
      <p:sp>
        <p:nvSpPr>
          <p:cNvPr id="17413" name="Rectangle 2"/>
          <p:cNvSpPr>
            <a:spLocks noGrp="1" noRot="1" noChangeAspect="1" noChangeArrowheads="1" noTextEdit="1"/>
          </p:cNvSpPr>
          <p:nvPr>
            <p:ph type="sldImg"/>
          </p:nvPr>
        </p:nvSpPr>
        <p:spPr>
          <a:xfrm>
            <a:off x="1144588" y="590550"/>
            <a:ext cx="4648200" cy="3486150"/>
          </a:xfrm>
          <a:ln/>
        </p:spPr>
      </p:sp>
      <p:sp>
        <p:nvSpPr>
          <p:cNvPr id="17414" name="Rectangle 3"/>
          <p:cNvSpPr>
            <a:spLocks noGrp="1" noChangeArrowheads="1"/>
          </p:cNvSpPr>
          <p:nvPr>
            <p:ph type="body" idx="1"/>
          </p:nvPr>
        </p:nvSpPr>
        <p:spPr>
          <a:xfrm>
            <a:off x="657225" y="4132263"/>
            <a:ext cx="5915025" cy="4425950"/>
          </a:xfrm>
          <a:noFill/>
          <a:ln/>
        </p:spPr>
        <p:txBody>
          <a:bodyPr/>
          <a:lstStyle/>
          <a:p>
            <a:pPr marL="0" indent="0">
              <a:lnSpc>
                <a:spcPct val="90000"/>
              </a:lnSpc>
            </a:pPr>
            <a:endParaRPr lang="en-US" sz="1000" b="1" smtClean="0"/>
          </a:p>
          <a:p>
            <a:pPr marL="0" indent="0">
              <a:lnSpc>
                <a:spcPct val="90000"/>
              </a:lnSpc>
            </a:pPr>
            <a:endParaRPr lang="en-US" sz="900" smtClean="0"/>
          </a:p>
        </p:txBody>
      </p:sp>
      <p:sp>
        <p:nvSpPr>
          <p:cNvPr id="17415" name="Rectangle 5"/>
          <p:cNvSpPr>
            <a:spLocks noChangeArrowheads="1"/>
          </p:cNvSpPr>
          <p:nvPr/>
        </p:nvSpPr>
        <p:spPr bwMode="auto">
          <a:xfrm>
            <a:off x="657225" y="4132263"/>
            <a:ext cx="5842000" cy="4554537"/>
          </a:xfrm>
          <a:prstGeom prst="rect">
            <a:avLst/>
          </a:prstGeom>
          <a:noFill/>
          <a:ln w="9525">
            <a:noFill/>
            <a:miter lim="800000"/>
            <a:headEnd/>
            <a:tailEnd/>
          </a:ln>
        </p:spPr>
        <p:txBody>
          <a:bodyPr lIns="93151" tIns="46577" rIns="93151" bIns="46577"/>
          <a:lstStyle/>
          <a:p>
            <a:pPr marL="119063" indent="-119063" algn="l">
              <a:spcBef>
                <a:spcPct val="15000"/>
              </a:spcBef>
            </a:pPr>
            <a:r>
              <a:rPr lang="en-US" sz="1100" b="1">
                <a:solidFill>
                  <a:srgbClr val="000000"/>
                </a:solidFill>
                <a:cs typeface="Times New Roman" pitchFamily="18" charset="0"/>
                <a:sym typeface="Times New Roman" pitchFamily="18" charset="0"/>
              </a:rPr>
              <a:t>Recoja</a:t>
            </a:r>
          </a:p>
          <a:p>
            <a:pPr marL="119063" indent="-119063" algn="l">
              <a:spcBef>
                <a:spcPct val="15000"/>
              </a:spcBef>
              <a:buFontTx/>
              <a:buChar char="•"/>
            </a:pPr>
            <a:r>
              <a:rPr lang="es-ES_tradnl" sz="900">
                <a:solidFill>
                  <a:srgbClr val="000000"/>
                </a:solidFill>
                <a:cs typeface="Times New Roman" pitchFamily="18" charset="0"/>
                <a:sym typeface="Times New Roman" pitchFamily="18" charset="0"/>
              </a:rPr>
              <a:t>Comience s</a:t>
            </a:r>
            <a:r>
              <a:rPr lang="en-US" sz="900">
                <a:solidFill>
                  <a:srgbClr val="000000"/>
                </a:solidFill>
                <a:cs typeface="Times New Roman" pitchFamily="18" charset="0"/>
                <a:sym typeface="Times New Roman" pitchFamily="18" charset="0"/>
              </a:rPr>
              <a:t>iempre sus actividades de limpieza recogiendo las c</a:t>
            </a:r>
            <a:r>
              <a:rPr lang="en-US" sz="900">
                <a:solidFill>
                  <a:srgbClr val="000000"/>
                </a:solidFill>
                <a:latin typeface="Times New Roman" pitchFamily="18" charset="0"/>
                <a:cs typeface="Times New Roman" pitchFamily="18" charset="0"/>
                <a:sym typeface="Times New Roman" pitchFamily="18" charset="0"/>
              </a:rPr>
              <a:t>á</a:t>
            </a:r>
            <a:r>
              <a:rPr lang="en-US" sz="900">
                <a:solidFill>
                  <a:srgbClr val="000000"/>
                </a:solidFill>
                <a:cs typeface="Times New Roman" pitchFamily="18" charset="0"/>
                <a:sym typeface="Times New Roman" pitchFamily="18" charset="0"/>
              </a:rPr>
              <a:t>scaras de pintura y escombros visibles con un pa</a:t>
            </a:r>
            <a:r>
              <a:rPr lang="en-US" sz="900">
                <a:solidFill>
                  <a:srgbClr val="000000"/>
                </a:solidFill>
                <a:latin typeface="Times New Roman" pitchFamily="18" charset="0"/>
                <a:cs typeface="Times New Roman" pitchFamily="18" charset="0"/>
                <a:sym typeface="Times New Roman" pitchFamily="18" charset="0"/>
              </a:rPr>
              <a:t>ñ</a:t>
            </a:r>
            <a:r>
              <a:rPr lang="en-US" sz="900">
                <a:solidFill>
                  <a:srgbClr val="000000"/>
                </a:solidFill>
                <a:cs typeface="Times New Roman" pitchFamily="18" charset="0"/>
                <a:sym typeface="Times New Roman" pitchFamily="18" charset="0"/>
              </a:rPr>
              <a:t>o h</a:t>
            </a:r>
            <a:r>
              <a:rPr lang="en-US" sz="900">
                <a:solidFill>
                  <a:srgbClr val="000000"/>
                </a:solidFill>
                <a:latin typeface="Times New Roman" pitchFamily="18" charset="0"/>
                <a:cs typeface="Times New Roman" pitchFamily="18" charset="0"/>
                <a:sym typeface="Times New Roman" pitchFamily="18" charset="0"/>
              </a:rPr>
              <a:t>ú</a:t>
            </a:r>
            <a:r>
              <a:rPr lang="en-US" sz="900">
                <a:solidFill>
                  <a:srgbClr val="000000"/>
                </a:solidFill>
                <a:cs typeface="Times New Roman" pitchFamily="18" charset="0"/>
                <a:sym typeface="Times New Roman" pitchFamily="18" charset="0"/>
              </a:rPr>
              <a:t>medo desechable sin dispersar estos elementos; posteriormente, s</a:t>
            </a:r>
            <a:r>
              <a:rPr lang="en-US" sz="900">
                <a:solidFill>
                  <a:srgbClr val="000000"/>
                </a:solidFill>
                <a:latin typeface="Times New Roman" pitchFamily="18" charset="0"/>
                <a:cs typeface="Times New Roman" pitchFamily="18" charset="0"/>
                <a:sym typeface="Times New Roman" pitchFamily="18" charset="0"/>
              </a:rPr>
              <a:t>é</a:t>
            </a:r>
            <a:r>
              <a:rPr lang="en-US" sz="900">
                <a:solidFill>
                  <a:srgbClr val="000000"/>
                </a:solidFill>
                <a:cs typeface="Times New Roman" pitchFamily="18" charset="0"/>
                <a:sym typeface="Times New Roman" pitchFamily="18" charset="0"/>
              </a:rPr>
              <a:t>llelos en una bolsa de alta resistencia.</a:t>
            </a:r>
          </a:p>
          <a:p>
            <a:pPr marL="119063" indent="-119063" algn="l">
              <a:spcBef>
                <a:spcPct val="15000"/>
              </a:spcBef>
              <a:buFontTx/>
              <a:buChar char="•"/>
            </a:pPr>
            <a:r>
              <a:rPr lang="en-US" sz="900">
                <a:solidFill>
                  <a:srgbClr val="000000"/>
                </a:solidFill>
                <a:cs typeface="Arial" charset="0"/>
                <a:sym typeface="Times New Roman" pitchFamily="18" charset="0"/>
              </a:rPr>
              <a:t>Cuando complete su trabajo, roc</a:t>
            </a:r>
            <a:r>
              <a:rPr lang="en-US" sz="900">
                <a:solidFill>
                  <a:srgbClr val="000000"/>
                </a:solidFill>
                <a:latin typeface="Times New Roman" pitchFamily="18" charset="0"/>
                <a:cs typeface="Arial" charset="0"/>
                <a:sym typeface="Times New Roman" pitchFamily="18" charset="0"/>
              </a:rPr>
              <a:t>í</a:t>
            </a:r>
            <a:r>
              <a:rPr lang="en-US" sz="900">
                <a:solidFill>
                  <a:srgbClr val="000000"/>
                </a:solidFill>
                <a:cs typeface="Arial" charset="0"/>
                <a:sym typeface="Times New Roman" pitchFamily="18" charset="0"/>
              </a:rPr>
              <a:t>e agua a la l</a:t>
            </a:r>
            <a:r>
              <a:rPr lang="en-US" sz="900">
                <a:solidFill>
                  <a:srgbClr val="000000"/>
                </a:solidFill>
                <a:latin typeface="Times New Roman" pitchFamily="18" charset="0"/>
                <a:cs typeface="Arial" charset="0"/>
                <a:sym typeface="Times New Roman" pitchFamily="18" charset="0"/>
              </a:rPr>
              <a:t>á</a:t>
            </a:r>
            <a:r>
              <a:rPr lang="en-US" sz="900">
                <a:solidFill>
                  <a:srgbClr val="000000"/>
                </a:solidFill>
                <a:cs typeface="Arial" charset="0"/>
                <a:sym typeface="Times New Roman" pitchFamily="18" charset="0"/>
              </a:rPr>
              <a:t>mina, d</a:t>
            </a:r>
            <a:r>
              <a:rPr lang="en-US" sz="900">
                <a:solidFill>
                  <a:srgbClr val="000000"/>
                </a:solidFill>
                <a:latin typeface="Times New Roman" pitchFamily="18" charset="0"/>
                <a:cs typeface="Arial" charset="0"/>
                <a:sym typeface="Times New Roman" pitchFamily="18" charset="0"/>
              </a:rPr>
              <a:t>ó</a:t>
            </a:r>
            <a:r>
              <a:rPr lang="en-US" sz="900">
                <a:solidFill>
                  <a:srgbClr val="000000"/>
                </a:solidFill>
                <a:cs typeface="Arial" charset="0"/>
                <a:sym typeface="Times New Roman" pitchFamily="18" charset="0"/>
              </a:rPr>
              <a:t>blela (el lado suci</a:t>
            </a:r>
            <a:r>
              <a:rPr lang="es-ES_tradnl" sz="900">
                <a:solidFill>
                  <a:srgbClr val="000000"/>
                </a:solidFill>
                <a:cs typeface="Arial" charset="0"/>
                <a:sym typeface="Times New Roman" pitchFamily="18" charset="0"/>
              </a:rPr>
              <a:t>o </a:t>
            </a:r>
            <a:r>
              <a:rPr lang="en-US" sz="900">
                <a:solidFill>
                  <a:srgbClr val="000000"/>
                </a:solidFill>
                <a:cs typeface="Arial" charset="0"/>
                <a:sym typeface="Times New Roman" pitchFamily="18" charset="0"/>
              </a:rPr>
              <a:t>hacia </a:t>
            </a:r>
            <a:r>
              <a:rPr lang="es-ES_tradnl" sz="900">
                <a:solidFill>
                  <a:srgbClr val="000000"/>
                </a:solidFill>
                <a:cs typeface="Arial" charset="0"/>
                <a:sym typeface="Times New Roman" pitchFamily="18" charset="0"/>
              </a:rPr>
              <a:t>a</a:t>
            </a:r>
            <a:r>
              <a:rPr lang="en-US" sz="900">
                <a:solidFill>
                  <a:srgbClr val="000000"/>
                </a:solidFill>
                <a:cs typeface="Arial" charset="0"/>
                <a:sym typeface="Times New Roman" pitchFamily="18" charset="0"/>
              </a:rPr>
              <a:t>dentro) y s</a:t>
            </a:r>
            <a:r>
              <a:rPr lang="en-US" sz="900">
                <a:solidFill>
                  <a:srgbClr val="000000"/>
                </a:solidFill>
                <a:latin typeface="Times New Roman" pitchFamily="18" charset="0"/>
                <a:cs typeface="Arial" charset="0"/>
                <a:sym typeface="Times New Roman" pitchFamily="18" charset="0"/>
              </a:rPr>
              <a:t>é</a:t>
            </a:r>
            <a:r>
              <a:rPr lang="en-US" sz="900">
                <a:solidFill>
                  <a:srgbClr val="000000"/>
                </a:solidFill>
                <a:cs typeface="Arial" charset="0"/>
                <a:sym typeface="Times New Roman" pitchFamily="18" charset="0"/>
              </a:rPr>
              <a:t>llela con cinta o en una bolsa de alta resistencia. </a:t>
            </a:r>
            <a:r>
              <a:rPr lang="es-ES_tradnl" sz="900">
                <a:solidFill>
                  <a:srgbClr val="000000"/>
                </a:solidFill>
                <a:cs typeface="Arial" charset="0"/>
                <a:sym typeface="Times New Roman" pitchFamily="18" charset="0"/>
              </a:rPr>
              <a:t>Doble s</a:t>
            </a:r>
            <a:r>
              <a:rPr lang="en-US" sz="900">
                <a:solidFill>
                  <a:srgbClr val="000000"/>
                </a:solidFill>
                <a:cs typeface="Arial" charset="0"/>
                <a:sym typeface="Times New Roman" pitchFamily="18" charset="0"/>
              </a:rPr>
              <a:t>iempre el lado suci</a:t>
            </a:r>
            <a:r>
              <a:rPr lang="es-ES_tradnl" sz="900">
                <a:solidFill>
                  <a:srgbClr val="000000"/>
                </a:solidFill>
                <a:cs typeface="Arial" charset="0"/>
                <a:sym typeface="Times New Roman" pitchFamily="18" charset="0"/>
              </a:rPr>
              <a:t>o </a:t>
            </a:r>
            <a:r>
              <a:rPr lang="en-US" sz="900">
                <a:solidFill>
                  <a:srgbClr val="000000"/>
                </a:solidFill>
                <a:cs typeface="Arial" charset="0"/>
                <a:sym typeface="Times New Roman" pitchFamily="18" charset="0"/>
              </a:rPr>
              <a:t>hacia </a:t>
            </a:r>
            <a:r>
              <a:rPr lang="es-ES_tradnl" sz="900">
                <a:solidFill>
                  <a:srgbClr val="000000"/>
                </a:solidFill>
                <a:cs typeface="Arial" charset="0"/>
                <a:sym typeface="Times New Roman" pitchFamily="18" charset="0"/>
              </a:rPr>
              <a:t>a</a:t>
            </a:r>
            <a:r>
              <a:rPr lang="en-US" sz="900">
                <a:solidFill>
                  <a:srgbClr val="000000"/>
                </a:solidFill>
                <a:cs typeface="Arial" charset="0"/>
                <a:sym typeface="Times New Roman" pitchFamily="18" charset="0"/>
              </a:rPr>
              <a:t>dentro y selle con cinta o coloque dentro de una bolsa de alta resistencia. Si se coloca en una bolsa de alta resistencia, cierre con un sello </a:t>
            </a:r>
            <a:r>
              <a:rPr lang="es-ES_tradnl" sz="900">
                <a:solidFill>
                  <a:srgbClr val="000000"/>
                </a:solidFill>
                <a:cs typeface="Arial" charset="0"/>
                <a:sym typeface="Times New Roman" pitchFamily="18" charset="0"/>
              </a:rPr>
              <a:t>tipo </a:t>
            </a:r>
            <a:r>
              <a:rPr lang="en-US" sz="900">
                <a:solidFill>
                  <a:srgbClr val="000000"/>
                </a:solidFill>
                <a:cs typeface="Arial" charset="0"/>
                <a:sym typeface="Times New Roman" pitchFamily="18" charset="0"/>
              </a:rPr>
              <a:t>cuello de cisne y elim</a:t>
            </a:r>
            <a:r>
              <a:rPr lang="en-US" sz="900">
                <a:solidFill>
                  <a:srgbClr val="000000"/>
                </a:solidFill>
                <a:latin typeface="Times New Roman" pitchFamily="18" charset="0"/>
                <a:cs typeface="Arial" charset="0"/>
                <a:sym typeface="Times New Roman" pitchFamily="18" charset="0"/>
              </a:rPr>
              <a:t>í</a:t>
            </a:r>
            <a:r>
              <a:rPr lang="en-US" sz="900">
                <a:solidFill>
                  <a:srgbClr val="000000"/>
                </a:solidFill>
                <a:cs typeface="Arial" charset="0"/>
                <a:sym typeface="Times New Roman" pitchFamily="18" charset="0"/>
              </a:rPr>
              <a:t>nela junto con el resto de sus desechos. Elimine todas las l</a:t>
            </a:r>
            <a:r>
              <a:rPr lang="en-US" sz="900">
                <a:solidFill>
                  <a:srgbClr val="000000"/>
                </a:solidFill>
                <a:latin typeface="Times New Roman" pitchFamily="18" charset="0"/>
                <a:cs typeface="Arial" charset="0"/>
                <a:sym typeface="Times New Roman" pitchFamily="18" charset="0"/>
              </a:rPr>
              <a:t>á</a:t>
            </a:r>
            <a:r>
              <a:rPr lang="en-US" sz="900">
                <a:solidFill>
                  <a:srgbClr val="000000"/>
                </a:solidFill>
                <a:cs typeface="Arial" charset="0"/>
                <a:sym typeface="Times New Roman" pitchFamily="18" charset="0"/>
              </a:rPr>
              <a:t>minas como desecho utilizando el procedimiento de doblez y eliminaci</a:t>
            </a:r>
            <a:r>
              <a:rPr lang="en-US" sz="900">
                <a:solidFill>
                  <a:srgbClr val="000000"/>
                </a:solidFill>
                <a:latin typeface="Times New Roman" pitchFamily="18" charset="0"/>
                <a:cs typeface="Arial" charset="0"/>
                <a:sym typeface="Times New Roman" pitchFamily="18" charset="0"/>
              </a:rPr>
              <a:t>ó</a:t>
            </a:r>
            <a:r>
              <a:rPr lang="en-US" sz="900">
                <a:solidFill>
                  <a:srgbClr val="000000"/>
                </a:solidFill>
                <a:cs typeface="Arial" charset="0"/>
                <a:sym typeface="Times New Roman" pitchFamily="18" charset="0"/>
              </a:rPr>
              <a:t>n correcto, despu</a:t>
            </a:r>
            <a:r>
              <a:rPr lang="en-US" sz="900">
                <a:solidFill>
                  <a:srgbClr val="000000"/>
                </a:solidFill>
                <a:latin typeface="Times New Roman" pitchFamily="18" charset="0"/>
                <a:cs typeface="Arial" charset="0"/>
                <a:sym typeface="Times New Roman" pitchFamily="18" charset="0"/>
              </a:rPr>
              <a:t>é</a:t>
            </a:r>
            <a:r>
              <a:rPr lang="en-US" sz="900">
                <a:solidFill>
                  <a:srgbClr val="000000"/>
                </a:solidFill>
                <a:cs typeface="Arial" charset="0"/>
                <a:sym typeface="Times New Roman" pitchFamily="18" charset="0"/>
              </a:rPr>
              <a:t>s de haber limpiado con una aspiradora.</a:t>
            </a:r>
            <a:r>
              <a:rPr lang="en-US" sz="1100" b="1">
                <a:solidFill>
                  <a:srgbClr val="000000"/>
                </a:solidFill>
                <a:cs typeface="Times New Roman" pitchFamily="18" charset="0"/>
                <a:sym typeface="Times New Roman" pitchFamily="18" charset="0"/>
              </a:rPr>
              <a:t> </a:t>
            </a:r>
          </a:p>
          <a:p>
            <a:pPr marL="119063" indent="-119063" algn="l">
              <a:spcBef>
                <a:spcPct val="15000"/>
              </a:spcBef>
            </a:pPr>
            <a:r>
              <a:rPr lang="en-US" sz="1100" b="1">
                <a:solidFill>
                  <a:srgbClr val="000000"/>
                </a:solidFill>
                <a:cs typeface="Times New Roman" pitchFamily="18" charset="0"/>
                <a:sym typeface="Times New Roman" pitchFamily="18" charset="0"/>
              </a:rPr>
              <a:t>Limpi</a:t>
            </a:r>
            <a:r>
              <a:rPr lang="es-ES_tradnl" sz="1100" b="1">
                <a:solidFill>
                  <a:srgbClr val="000000"/>
                </a:solidFill>
                <a:cs typeface="Times New Roman" pitchFamily="18" charset="0"/>
                <a:sym typeface="Times New Roman" pitchFamily="18" charset="0"/>
              </a:rPr>
              <a:t>e</a:t>
            </a:r>
            <a:r>
              <a:rPr lang="en-US" sz="1100" b="1">
                <a:solidFill>
                  <a:srgbClr val="000000"/>
                </a:solidFill>
                <a:cs typeface="Times New Roman" pitchFamily="18" charset="0"/>
                <a:sym typeface="Times New Roman" pitchFamily="18" charset="0"/>
              </a:rPr>
              <a:t> </a:t>
            </a:r>
            <a:r>
              <a:rPr lang="es-ES_tradnl" sz="1100" b="1">
                <a:solidFill>
                  <a:srgbClr val="000000"/>
                </a:solidFill>
                <a:cs typeface="Times New Roman" pitchFamily="18" charset="0"/>
                <a:sym typeface="Times New Roman" pitchFamily="18" charset="0"/>
              </a:rPr>
              <a:t>seg</a:t>
            </a:r>
            <a:r>
              <a:rPr lang="es-ES_tradnl" sz="1100" b="1">
                <a:solidFill>
                  <a:srgbClr val="000000"/>
                </a:solidFill>
                <a:latin typeface="Times New Roman" pitchFamily="18" charset="0"/>
                <a:cs typeface="Times New Roman" pitchFamily="18" charset="0"/>
                <a:sym typeface="Times New Roman" pitchFamily="18" charset="0"/>
              </a:rPr>
              <a:t>ú</a:t>
            </a:r>
            <a:r>
              <a:rPr lang="es-ES_tradnl" sz="1100" b="1">
                <a:solidFill>
                  <a:srgbClr val="000000"/>
                </a:solidFill>
                <a:cs typeface="Times New Roman" pitchFamily="18" charset="0"/>
                <a:sym typeface="Times New Roman" pitchFamily="18" charset="0"/>
              </a:rPr>
              <a:t>n </a:t>
            </a:r>
            <a:r>
              <a:rPr lang="en-US" sz="1100" b="1">
                <a:solidFill>
                  <a:srgbClr val="000000"/>
                </a:solidFill>
                <a:cs typeface="Times New Roman" pitchFamily="18" charset="0"/>
                <a:sym typeface="Times New Roman" pitchFamily="18" charset="0"/>
              </a:rPr>
              <a:t>un plan</a:t>
            </a:r>
          </a:p>
          <a:p>
            <a:pPr marL="119063" indent="-119063" algn="l">
              <a:spcBef>
                <a:spcPct val="15000"/>
              </a:spcBef>
              <a:buFontTx/>
              <a:buChar char="•"/>
            </a:pPr>
            <a:r>
              <a:rPr lang="en-US" sz="900">
                <a:solidFill>
                  <a:srgbClr val="000000"/>
                </a:solidFill>
                <a:cs typeface="Times New Roman" pitchFamily="18" charset="0"/>
                <a:sym typeface="Times New Roman" pitchFamily="18" charset="0"/>
              </a:rPr>
              <a:t>Comience la limpieza en el extremo m</a:t>
            </a:r>
            <a:r>
              <a:rPr lang="en-US" sz="900">
                <a:solidFill>
                  <a:srgbClr val="000000"/>
                </a:solidFill>
                <a:latin typeface="Times New Roman" pitchFamily="18" charset="0"/>
                <a:cs typeface="Times New Roman" pitchFamily="18" charset="0"/>
                <a:sym typeface="Times New Roman" pitchFamily="18" charset="0"/>
              </a:rPr>
              <a:t>á</a:t>
            </a:r>
            <a:r>
              <a:rPr lang="en-US" sz="900">
                <a:solidFill>
                  <a:srgbClr val="000000"/>
                </a:solidFill>
                <a:cs typeface="Times New Roman" pitchFamily="18" charset="0"/>
                <a:sym typeface="Times New Roman" pitchFamily="18" charset="0"/>
              </a:rPr>
              <a:t>s alejado del </a:t>
            </a:r>
            <a:r>
              <a:rPr lang="en-US" sz="900">
                <a:solidFill>
                  <a:srgbClr val="000000"/>
                </a:solidFill>
                <a:latin typeface="Times New Roman" pitchFamily="18" charset="0"/>
                <a:cs typeface="Times New Roman" pitchFamily="18" charset="0"/>
                <a:sym typeface="Times New Roman" pitchFamily="18" charset="0"/>
              </a:rPr>
              <a:t>á</a:t>
            </a:r>
            <a:r>
              <a:rPr lang="en-US" sz="900">
                <a:solidFill>
                  <a:srgbClr val="000000"/>
                </a:solidFill>
                <a:cs typeface="Times New Roman" pitchFamily="18" charset="0"/>
                <a:sym typeface="Times New Roman" pitchFamily="18" charset="0"/>
              </a:rPr>
              <a:t>rea de trabajo, retrocediendo hacia la salida.</a:t>
            </a:r>
          </a:p>
          <a:p>
            <a:pPr marL="119063" indent="-119063" algn="l">
              <a:spcBef>
                <a:spcPct val="15000"/>
              </a:spcBef>
              <a:buFontTx/>
              <a:buChar char="•"/>
            </a:pPr>
            <a:r>
              <a:rPr lang="en-US" sz="900">
                <a:solidFill>
                  <a:srgbClr val="000000"/>
                </a:solidFill>
                <a:cs typeface="Arial" charset="0"/>
                <a:sym typeface="Times New Roman" pitchFamily="18" charset="0"/>
              </a:rPr>
              <a:t>Limpie las paredes con una aspiradora aprobada por HEPA o con un pa</a:t>
            </a:r>
            <a:r>
              <a:rPr lang="en-US" sz="900">
                <a:solidFill>
                  <a:srgbClr val="000000"/>
                </a:solidFill>
                <a:latin typeface="Times New Roman" pitchFamily="18" charset="0"/>
                <a:cs typeface="Arial" charset="0"/>
                <a:sym typeface="Times New Roman" pitchFamily="18" charset="0"/>
              </a:rPr>
              <a:t>ñ</a:t>
            </a:r>
            <a:r>
              <a:rPr lang="en-US" sz="900">
                <a:solidFill>
                  <a:srgbClr val="000000"/>
                </a:solidFill>
                <a:cs typeface="Arial" charset="0"/>
                <a:sym typeface="Times New Roman" pitchFamily="18" charset="0"/>
              </a:rPr>
              <a:t>o desechable h</a:t>
            </a:r>
            <a:r>
              <a:rPr lang="en-US" sz="900">
                <a:solidFill>
                  <a:srgbClr val="000000"/>
                </a:solidFill>
                <a:latin typeface="Times New Roman" pitchFamily="18" charset="0"/>
                <a:cs typeface="Arial" charset="0"/>
                <a:sym typeface="Times New Roman" pitchFamily="18" charset="0"/>
              </a:rPr>
              <a:t>ú</a:t>
            </a:r>
            <a:r>
              <a:rPr lang="en-US" sz="900">
                <a:solidFill>
                  <a:srgbClr val="000000"/>
                </a:solidFill>
                <a:cs typeface="Arial" charset="0"/>
                <a:sym typeface="Times New Roman" pitchFamily="18" charset="0"/>
              </a:rPr>
              <a:t>medo: comience </a:t>
            </a:r>
            <a:r>
              <a:rPr lang="es-ES_tradnl" sz="900">
                <a:solidFill>
                  <a:srgbClr val="000000"/>
                </a:solidFill>
                <a:cs typeface="Arial" charset="0"/>
                <a:sym typeface="Times New Roman" pitchFamily="18" charset="0"/>
              </a:rPr>
              <a:t>por </a:t>
            </a:r>
            <a:r>
              <a:rPr lang="en-US" sz="900">
                <a:solidFill>
                  <a:srgbClr val="000000"/>
                </a:solidFill>
                <a:cs typeface="Arial" charset="0"/>
                <a:sym typeface="Times New Roman" pitchFamily="18" charset="0"/>
              </a:rPr>
              <a:t>la parte m</a:t>
            </a:r>
            <a:r>
              <a:rPr lang="en-US" sz="900">
                <a:solidFill>
                  <a:srgbClr val="000000"/>
                </a:solidFill>
                <a:latin typeface="Times New Roman" pitchFamily="18" charset="0"/>
                <a:cs typeface="Arial" charset="0"/>
                <a:sym typeface="Times New Roman" pitchFamily="18" charset="0"/>
              </a:rPr>
              <a:t>á</a:t>
            </a:r>
            <a:r>
              <a:rPr lang="en-US" sz="900">
                <a:solidFill>
                  <a:srgbClr val="000000"/>
                </a:solidFill>
                <a:cs typeface="Arial" charset="0"/>
                <a:sym typeface="Times New Roman" pitchFamily="18" charset="0"/>
              </a:rPr>
              <a:t>s alta de las paredes, la parte superior de las puertas y sus marcos, y contin</a:t>
            </a:r>
            <a:r>
              <a:rPr lang="en-US" sz="900">
                <a:solidFill>
                  <a:srgbClr val="000000"/>
                </a:solidFill>
                <a:latin typeface="Times New Roman" pitchFamily="18" charset="0"/>
                <a:cs typeface="Arial" charset="0"/>
                <a:sym typeface="Times New Roman" pitchFamily="18" charset="0"/>
              </a:rPr>
              <a:t>ú</a:t>
            </a:r>
            <a:r>
              <a:rPr lang="en-US" sz="900">
                <a:solidFill>
                  <a:srgbClr val="000000"/>
                </a:solidFill>
                <a:cs typeface="Arial" charset="0"/>
                <a:sym typeface="Times New Roman" pitchFamily="18" charset="0"/>
              </a:rPr>
              <a:t>e hasta el piso.</a:t>
            </a:r>
          </a:p>
          <a:p>
            <a:pPr marL="119063" indent="-119063" algn="l">
              <a:spcBef>
                <a:spcPct val="15000"/>
              </a:spcBef>
              <a:buFontTx/>
              <a:buChar char="•"/>
            </a:pPr>
            <a:r>
              <a:rPr lang="en-US" sz="900">
                <a:solidFill>
                  <a:srgbClr val="000000"/>
                </a:solidFill>
                <a:cs typeface="Arial" charset="0"/>
                <a:sym typeface="Times New Roman" pitchFamily="18" charset="0"/>
              </a:rPr>
              <a:t>Aspire minuciosamente los </a:t>
            </a:r>
            <a:r>
              <a:rPr lang="es-ES_tradnl" sz="900">
                <a:solidFill>
                  <a:srgbClr val="000000"/>
                </a:solidFill>
                <a:cs typeface="Arial" charset="0"/>
                <a:sym typeface="Times New Roman" pitchFamily="18" charset="0"/>
              </a:rPr>
              <a:t>dem</a:t>
            </a:r>
            <a:r>
              <a:rPr lang="es-ES_tradnl" sz="900">
                <a:solidFill>
                  <a:srgbClr val="000000"/>
                </a:solidFill>
                <a:latin typeface="Times New Roman" pitchFamily="18" charset="0"/>
                <a:cs typeface="Arial" charset="0"/>
                <a:sym typeface="Times New Roman" pitchFamily="18" charset="0"/>
              </a:rPr>
              <a:t>á</a:t>
            </a:r>
            <a:r>
              <a:rPr lang="es-ES_tradnl" sz="900">
                <a:solidFill>
                  <a:srgbClr val="000000"/>
                </a:solidFill>
                <a:cs typeface="Arial" charset="0"/>
                <a:sym typeface="Times New Roman" pitchFamily="18" charset="0"/>
              </a:rPr>
              <a:t>s </a:t>
            </a:r>
            <a:r>
              <a:rPr lang="en-US" sz="900">
                <a:solidFill>
                  <a:srgbClr val="000000"/>
                </a:solidFill>
                <a:cs typeface="Arial" charset="0"/>
                <a:sym typeface="Times New Roman" pitchFamily="18" charset="0"/>
              </a:rPr>
              <a:t>objetos y superficies del </a:t>
            </a:r>
            <a:r>
              <a:rPr lang="en-US" sz="900">
                <a:solidFill>
                  <a:srgbClr val="000000"/>
                </a:solidFill>
                <a:latin typeface="Times New Roman" pitchFamily="18" charset="0"/>
                <a:cs typeface="Arial" charset="0"/>
                <a:sym typeface="Times New Roman" pitchFamily="18" charset="0"/>
              </a:rPr>
              <a:t>á</a:t>
            </a:r>
            <a:r>
              <a:rPr lang="en-US" sz="900">
                <a:solidFill>
                  <a:srgbClr val="000000"/>
                </a:solidFill>
                <a:cs typeface="Arial" charset="0"/>
                <a:sym typeface="Times New Roman" pitchFamily="18" charset="0"/>
              </a:rPr>
              <a:t>rea de trabajo, como artefactos y muebles. La aspiradora aprobada por HEPA debe estar equipada con una barra sacudidora para </a:t>
            </a:r>
            <a:r>
              <a:rPr lang="es-ES_tradnl" sz="900">
                <a:solidFill>
                  <a:srgbClr val="000000"/>
                </a:solidFill>
                <a:cs typeface="Arial" charset="0"/>
                <a:sym typeface="Times New Roman" pitchFamily="18" charset="0"/>
              </a:rPr>
              <a:t>limpiar </a:t>
            </a:r>
            <a:r>
              <a:rPr lang="en-US" sz="900">
                <a:solidFill>
                  <a:srgbClr val="000000"/>
                </a:solidFill>
                <a:cs typeface="Arial" charset="0"/>
                <a:sym typeface="Times New Roman" pitchFamily="18" charset="0"/>
              </a:rPr>
              <a:t>alfombra</a:t>
            </a:r>
            <a:r>
              <a:rPr lang="es-ES_tradnl" sz="900">
                <a:solidFill>
                  <a:srgbClr val="000000"/>
                </a:solidFill>
                <a:cs typeface="Arial" charset="0"/>
                <a:sym typeface="Times New Roman" pitchFamily="18" charset="0"/>
              </a:rPr>
              <a:t>dos</a:t>
            </a:r>
            <a:r>
              <a:rPr lang="en-US" sz="900">
                <a:solidFill>
                  <a:srgbClr val="000000"/>
                </a:solidFill>
                <a:cs typeface="Arial" charset="0"/>
                <a:sym typeface="Times New Roman" pitchFamily="18" charset="0"/>
              </a:rPr>
              <a:t>.</a:t>
            </a:r>
          </a:p>
          <a:p>
            <a:pPr marL="119063" indent="-119063" algn="l">
              <a:spcBef>
                <a:spcPct val="15000"/>
              </a:spcBef>
              <a:buFontTx/>
              <a:buChar char="•"/>
            </a:pPr>
            <a:r>
              <a:rPr lang="en-US" sz="900">
                <a:solidFill>
                  <a:srgbClr val="000000"/>
                </a:solidFill>
                <a:cs typeface="Arial" charset="0"/>
                <a:sym typeface="Times New Roman" pitchFamily="18" charset="0"/>
              </a:rPr>
              <a:t>Limpie todas las superficies y los objetos que quedaron en el </a:t>
            </a:r>
            <a:r>
              <a:rPr lang="en-US" sz="900">
                <a:solidFill>
                  <a:srgbClr val="000000"/>
                </a:solidFill>
                <a:latin typeface="Times New Roman" pitchFamily="18" charset="0"/>
                <a:cs typeface="Arial" charset="0"/>
                <a:sym typeface="Times New Roman" pitchFamily="18" charset="0"/>
              </a:rPr>
              <a:t>á</a:t>
            </a:r>
            <a:r>
              <a:rPr lang="en-US" sz="900">
                <a:solidFill>
                  <a:srgbClr val="000000"/>
                </a:solidFill>
                <a:cs typeface="Arial" charset="0"/>
                <a:sym typeface="Times New Roman" pitchFamily="18" charset="0"/>
              </a:rPr>
              <a:t>rea de trabajo, excepto las superficies alfombradas o tapizadas, con un pa</a:t>
            </a:r>
            <a:r>
              <a:rPr lang="en-US" sz="900">
                <a:solidFill>
                  <a:srgbClr val="000000"/>
                </a:solidFill>
                <a:latin typeface="Times New Roman" pitchFamily="18" charset="0"/>
                <a:cs typeface="Arial" charset="0"/>
                <a:sym typeface="Times New Roman" pitchFamily="18" charset="0"/>
              </a:rPr>
              <a:t>ñ</a:t>
            </a:r>
            <a:r>
              <a:rPr lang="en-US" sz="900">
                <a:solidFill>
                  <a:srgbClr val="000000"/>
                </a:solidFill>
                <a:cs typeface="Arial" charset="0"/>
                <a:sym typeface="Times New Roman" pitchFamily="18" charset="0"/>
              </a:rPr>
              <a:t>o h</a:t>
            </a:r>
            <a:r>
              <a:rPr lang="en-US" sz="900">
                <a:solidFill>
                  <a:srgbClr val="000000"/>
                </a:solidFill>
                <a:latin typeface="Times New Roman" pitchFamily="18" charset="0"/>
                <a:cs typeface="Arial" charset="0"/>
                <a:sym typeface="Times New Roman" pitchFamily="18" charset="0"/>
              </a:rPr>
              <a:t>ú</a:t>
            </a:r>
            <a:r>
              <a:rPr lang="en-US" sz="900">
                <a:solidFill>
                  <a:srgbClr val="000000"/>
                </a:solidFill>
                <a:cs typeface="Arial" charset="0"/>
                <a:sym typeface="Times New Roman" pitchFamily="18" charset="0"/>
              </a:rPr>
              <a:t>medo.</a:t>
            </a:r>
          </a:p>
          <a:p>
            <a:pPr marL="119063" indent="-119063" algn="l">
              <a:spcBef>
                <a:spcPct val="15000"/>
              </a:spcBef>
            </a:pPr>
            <a:r>
              <a:rPr lang="en-US" sz="1100" b="1">
                <a:solidFill>
                  <a:srgbClr val="000000"/>
                </a:solidFill>
                <a:cs typeface="Times New Roman" pitchFamily="18" charset="0"/>
                <a:sym typeface="Times New Roman" pitchFamily="18" charset="0"/>
              </a:rPr>
              <a:t>Limpie el piso al final</a:t>
            </a:r>
            <a:r>
              <a:rPr lang="en-US" sz="1100">
                <a:solidFill>
                  <a:srgbClr val="000000"/>
                </a:solidFill>
                <a:cs typeface="Times New Roman" pitchFamily="18" charset="0"/>
                <a:sym typeface="Times New Roman" pitchFamily="18" charset="0"/>
              </a:rPr>
              <a:t> </a:t>
            </a:r>
          </a:p>
          <a:p>
            <a:pPr marL="119063" indent="-119063" algn="l">
              <a:spcBef>
                <a:spcPct val="15000"/>
              </a:spcBef>
              <a:buFontTx/>
              <a:buChar char="•"/>
            </a:pPr>
            <a:r>
              <a:rPr lang="en-US" sz="900">
                <a:solidFill>
                  <a:srgbClr val="000000"/>
                </a:solidFill>
                <a:cs typeface="Times New Roman" pitchFamily="18" charset="0"/>
                <a:sym typeface="Times New Roman" pitchFamily="18" charset="0"/>
              </a:rPr>
              <a:t>Limpie con un sistema de limpieza h</a:t>
            </a:r>
            <a:r>
              <a:rPr lang="en-US" sz="900">
                <a:solidFill>
                  <a:srgbClr val="000000"/>
                </a:solidFill>
                <a:latin typeface="Times New Roman" pitchFamily="18" charset="0"/>
                <a:cs typeface="Times New Roman" pitchFamily="18" charset="0"/>
                <a:sym typeface="Times New Roman" pitchFamily="18" charset="0"/>
              </a:rPr>
              <a:t>ú</a:t>
            </a:r>
            <a:r>
              <a:rPr lang="en-US" sz="900">
                <a:solidFill>
                  <a:srgbClr val="000000"/>
                </a:solidFill>
                <a:cs typeface="Times New Roman" pitchFamily="18" charset="0"/>
                <a:sym typeface="Times New Roman" pitchFamily="18" charset="0"/>
              </a:rPr>
              <a:t>medo o con un balde </a:t>
            </a:r>
            <a:r>
              <a:rPr lang="es-ES_tradnl" sz="900">
                <a:solidFill>
                  <a:srgbClr val="000000"/>
                </a:solidFill>
                <a:cs typeface="Times New Roman" pitchFamily="18" charset="0"/>
                <a:sym typeface="Times New Roman" pitchFamily="18" charset="0"/>
              </a:rPr>
              <a:t>de trapeadora de </a:t>
            </a:r>
            <a:r>
              <a:rPr lang="en-US" sz="900">
                <a:solidFill>
                  <a:srgbClr val="000000"/>
                </a:solidFill>
                <a:cs typeface="Times New Roman" pitchFamily="18" charset="0"/>
                <a:sym typeface="Times New Roman" pitchFamily="18" charset="0"/>
              </a:rPr>
              <a:t>dos lados.  </a:t>
            </a:r>
          </a:p>
          <a:p>
            <a:pPr marL="119063" indent="-119063" algn="l">
              <a:spcBef>
                <a:spcPct val="15000"/>
              </a:spcBef>
              <a:buFontTx/>
              <a:buChar char="•"/>
            </a:pPr>
            <a:r>
              <a:rPr lang="en-US" sz="900">
                <a:solidFill>
                  <a:srgbClr val="000000"/>
                </a:solidFill>
                <a:cs typeface="Times New Roman" pitchFamily="18" charset="0"/>
                <a:sym typeface="Times New Roman" pitchFamily="18" charset="0"/>
              </a:rPr>
              <a:t>Limpie completamente el </a:t>
            </a:r>
            <a:r>
              <a:rPr lang="en-US" sz="900">
                <a:solidFill>
                  <a:srgbClr val="000000"/>
                </a:solidFill>
                <a:latin typeface="Times New Roman" pitchFamily="18" charset="0"/>
                <a:cs typeface="Times New Roman" pitchFamily="18" charset="0"/>
                <a:sym typeface="Times New Roman" pitchFamily="18" charset="0"/>
              </a:rPr>
              <a:t>á</a:t>
            </a:r>
            <a:r>
              <a:rPr lang="en-US" sz="900">
                <a:solidFill>
                  <a:srgbClr val="000000"/>
                </a:solidFill>
                <a:cs typeface="Times New Roman" pitchFamily="18" charset="0"/>
                <a:sym typeface="Times New Roman" pitchFamily="18" charset="0"/>
              </a:rPr>
              <a:t>rea de trabajo y el </a:t>
            </a:r>
            <a:r>
              <a:rPr lang="en-US" sz="900">
                <a:solidFill>
                  <a:srgbClr val="000000"/>
                </a:solidFill>
                <a:latin typeface="Times New Roman" pitchFamily="18" charset="0"/>
                <a:cs typeface="Times New Roman" pitchFamily="18" charset="0"/>
                <a:sym typeface="Times New Roman" pitchFamily="18" charset="0"/>
              </a:rPr>
              <a:t>á</a:t>
            </a:r>
            <a:r>
              <a:rPr lang="en-US" sz="900">
                <a:solidFill>
                  <a:srgbClr val="000000"/>
                </a:solidFill>
                <a:cs typeface="Times New Roman" pitchFamily="18" charset="0"/>
                <a:sym typeface="Times New Roman" pitchFamily="18" charset="0"/>
              </a:rPr>
              <a:t>rea ubicada </a:t>
            </a:r>
            <a:r>
              <a:rPr lang="es-ES_tradnl" sz="900">
                <a:solidFill>
                  <a:srgbClr val="000000"/>
                </a:solidFill>
                <a:cs typeface="Times New Roman" pitchFamily="18" charset="0"/>
                <a:sym typeface="Times New Roman" pitchFamily="18" charset="0"/>
              </a:rPr>
              <a:t>hasta </a:t>
            </a:r>
            <a:r>
              <a:rPr lang="en-US" sz="900">
                <a:solidFill>
                  <a:srgbClr val="000000"/>
                </a:solidFill>
                <a:cs typeface="Times New Roman" pitchFamily="18" charset="0"/>
                <a:sym typeface="Times New Roman" pitchFamily="18" charset="0"/>
              </a:rPr>
              <a:t>2 pies del </a:t>
            </a:r>
            <a:r>
              <a:rPr lang="en-US" sz="900">
                <a:solidFill>
                  <a:srgbClr val="000000"/>
                </a:solidFill>
                <a:latin typeface="Times New Roman" pitchFamily="18" charset="0"/>
                <a:cs typeface="Times New Roman" pitchFamily="18" charset="0"/>
                <a:sym typeface="Times New Roman" pitchFamily="18" charset="0"/>
              </a:rPr>
              <a:t>á</a:t>
            </a:r>
            <a:r>
              <a:rPr lang="en-US" sz="900">
                <a:solidFill>
                  <a:srgbClr val="000000"/>
                </a:solidFill>
                <a:cs typeface="Times New Roman" pitchFamily="18" charset="0"/>
                <a:sym typeface="Times New Roman" pitchFamily="18" charset="0"/>
              </a:rPr>
              <a:t>rea de trabajo.</a:t>
            </a:r>
          </a:p>
          <a:p>
            <a:pPr marL="119063" indent="-119063" algn="l">
              <a:spcBef>
                <a:spcPct val="15000"/>
              </a:spcBef>
              <a:buFontTx/>
              <a:buChar char="•"/>
            </a:pPr>
            <a:r>
              <a:rPr lang="en-US" sz="900">
                <a:solidFill>
                  <a:srgbClr val="000000"/>
                </a:solidFill>
                <a:cs typeface="Times New Roman" pitchFamily="18" charset="0"/>
                <a:sym typeface="Times New Roman" pitchFamily="18" charset="0"/>
              </a:rPr>
              <a:t>Si utiliza el sistema de balde de </a:t>
            </a:r>
            <a:r>
              <a:rPr lang="es-ES_tradnl" sz="900">
                <a:solidFill>
                  <a:srgbClr val="000000"/>
                </a:solidFill>
                <a:cs typeface="Times New Roman" pitchFamily="18" charset="0"/>
                <a:sym typeface="Times New Roman" pitchFamily="18" charset="0"/>
              </a:rPr>
              <a:t>trapeadora</a:t>
            </a:r>
            <a:r>
              <a:rPr lang="en-US" sz="900">
                <a:solidFill>
                  <a:srgbClr val="000000"/>
                </a:solidFill>
                <a:cs typeface="Times New Roman" pitchFamily="18" charset="0"/>
                <a:sym typeface="Times New Roman" pitchFamily="18" charset="0"/>
              </a:rPr>
              <a:t> de dos lados, repita el proceso utilizando un</a:t>
            </a:r>
            <a:r>
              <a:rPr lang="es-ES_tradnl" sz="900">
                <a:solidFill>
                  <a:srgbClr val="000000"/>
                </a:solidFill>
                <a:cs typeface="Times New Roman" pitchFamily="18" charset="0"/>
                <a:sym typeface="Times New Roman" pitchFamily="18" charset="0"/>
              </a:rPr>
              <a:t>a</a:t>
            </a:r>
            <a:r>
              <a:rPr lang="en-US" sz="900">
                <a:solidFill>
                  <a:srgbClr val="000000"/>
                </a:solidFill>
                <a:cs typeface="Times New Roman" pitchFamily="18" charset="0"/>
                <a:sym typeface="Times New Roman" pitchFamily="18" charset="0"/>
              </a:rPr>
              <a:t> </a:t>
            </a:r>
            <a:r>
              <a:rPr lang="es-ES_tradnl" sz="900">
                <a:solidFill>
                  <a:srgbClr val="000000"/>
                </a:solidFill>
                <a:cs typeface="Times New Roman" pitchFamily="18" charset="0"/>
                <a:sym typeface="Times New Roman" pitchFamily="18" charset="0"/>
              </a:rPr>
              <a:t>cabeza de trapeadora </a:t>
            </a:r>
            <a:r>
              <a:rPr lang="en-US" sz="900">
                <a:solidFill>
                  <a:srgbClr val="000000"/>
                </a:solidFill>
                <a:cs typeface="Times New Roman" pitchFamily="18" charset="0"/>
                <a:sym typeface="Times New Roman" pitchFamily="18" charset="0"/>
              </a:rPr>
              <a:t>nuev</a:t>
            </a:r>
            <a:r>
              <a:rPr lang="es-ES_tradnl" sz="900">
                <a:solidFill>
                  <a:srgbClr val="000000"/>
                </a:solidFill>
                <a:cs typeface="Times New Roman" pitchFamily="18" charset="0"/>
                <a:sym typeface="Times New Roman" pitchFamily="18" charset="0"/>
              </a:rPr>
              <a:t>a</a:t>
            </a:r>
            <a:r>
              <a:rPr lang="en-US" sz="900">
                <a:solidFill>
                  <a:srgbClr val="000000"/>
                </a:solidFill>
                <a:cs typeface="Times New Roman" pitchFamily="18" charset="0"/>
                <a:sym typeface="Times New Roman" pitchFamily="18" charset="0"/>
              </a:rPr>
              <a:t> y agua limpia. Recuerde, mantenga </a:t>
            </a:r>
            <a:r>
              <a:rPr lang="es-ES_tradnl" sz="900">
                <a:solidFill>
                  <a:srgbClr val="000000"/>
                </a:solidFill>
                <a:cs typeface="Times New Roman" pitchFamily="18" charset="0"/>
                <a:sym typeface="Times New Roman" pitchFamily="18" charset="0"/>
              </a:rPr>
              <a:t>siempre </a:t>
            </a:r>
            <a:r>
              <a:rPr lang="en-US" sz="900">
                <a:solidFill>
                  <a:srgbClr val="000000"/>
                </a:solidFill>
                <a:cs typeface="Times New Roman" pitchFamily="18" charset="0"/>
                <a:sym typeface="Times New Roman" pitchFamily="18" charset="0"/>
              </a:rPr>
              <a:t>un balde para la soluci</a:t>
            </a:r>
            <a:r>
              <a:rPr lang="en-US" sz="900">
                <a:solidFill>
                  <a:srgbClr val="000000"/>
                </a:solidFill>
                <a:latin typeface="Times New Roman" pitchFamily="18" charset="0"/>
                <a:cs typeface="Times New Roman" pitchFamily="18" charset="0"/>
                <a:sym typeface="Times New Roman" pitchFamily="18" charset="0"/>
              </a:rPr>
              <a:t>ó</a:t>
            </a:r>
            <a:r>
              <a:rPr lang="en-US" sz="900">
                <a:solidFill>
                  <a:srgbClr val="000000"/>
                </a:solidFill>
                <a:cs typeface="Times New Roman" pitchFamily="18" charset="0"/>
                <a:sym typeface="Times New Roman" pitchFamily="18" charset="0"/>
              </a:rPr>
              <a:t>n de limpieza y el otro balde para escurrir el pa</a:t>
            </a:r>
            <a:r>
              <a:rPr lang="en-US" sz="900">
                <a:solidFill>
                  <a:srgbClr val="000000"/>
                </a:solidFill>
                <a:latin typeface="Times New Roman" pitchFamily="18" charset="0"/>
                <a:cs typeface="Times New Roman" pitchFamily="18" charset="0"/>
                <a:sym typeface="Times New Roman" pitchFamily="18" charset="0"/>
              </a:rPr>
              <a:t>ñ</a:t>
            </a:r>
            <a:r>
              <a:rPr lang="en-US" sz="900">
                <a:solidFill>
                  <a:srgbClr val="000000"/>
                </a:solidFill>
                <a:cs typeface="Times New Roman" pitchFamily="18" charset="0"/>
                <a:sym typeface="Times New Roman" pitchFamily="18" charset="0"/>
              </a:rPr>
              <a:t>o o l</a:t>
            </a:r>
            <a:r>
              <a:rPr lang="es-ES_tradnl" sz="900">
                <a:solidFill>
                  <a:srgbClr val="000000"/>
                </a:solidFill>
                <a:cs typeface="Times New Roman" pitchFamily="18" charset="0"/>
                <a:sym typeface="Times New Roman" pitchFamily="18" charset="0"/>
              </a:rPr>
              <a:t>a</a:t>
            </a:r>
            <a:r>
              <a:rPr lang="en-US" sz="900">
                <a:solidFill>
                  <a:srgbClr val="000000"/>
                </a:solidFill>
                <a:cs typeface="Times New Roman" pitchFamily="18" charset="0"/>
                <a:sym typeface="Times New Roman" pitchFamily="18" charset="0"/>
              </a:rPr>
              <a:t> cabeza de la </a:t>
            </a:r>
            <a:r>
              <a:rPr lang="es-ES_tradnl" sz="900">
                <a:solidFill>
                  <a:srgbClr val="000000"/>
                </a:solidFill>
                <a:cs typeface="Times New Roman" pitchFamily="18" charset="0"/>
                <a:sym typeface="Times New Roman" pitchFamily="18" charset="0"/>
              </a:rPr>
              <a:t>trapeadora</a:t>
            </a:r>
            <a:r>
              <a:rPr lang="en-US" sz="900">
                <a:solidFill>
                  <a:srgbClr val="000000"/>
                </a:solidFill>
                <a:cs typeface="Times New Roman" pitchFamily="18" charset="0"/>
                <a:sym typeface="Times New Roman" pitchFamily="18" charset="0"/>
              </a:rPr>
              <a:t>. </a:t>
            </a:r>
            <a:r>
              <a:rPr lang="es-ES_tradnl" sz="900">
                <a:solidFill>
                  <a:srgbClr val="000000"/>
                </a:solidFill>
                <a:cs typeface="Times New Roman" pitchFamily="18" charset="0"/>
                <a:sym typeface="Times New Roman" pitchFamily="18" charset="0"/>
              </a:rPr>
              <a:t>No se olvide de </a:t>
            </a:r>
            <a:r>
              <a:rPr lang="en-US" sz="900">
                <a:solidFill>
                  <a:srgbClr val="000000"/>
                </a:solidFill>
                <a:cs typeface="Times New Roman" pitchFamily="18" charset="0"/>
                <a:sym typeface="Times New Roman" pitchFamily="18" charset="0"/>
              </a:rPr>
              <a:t> separadas el agua de limpieza y el agua enjuag</a:t>
            </a:r>
            <a:r>
              <a:rPr lang="es-ES_tradnl" sz="900">
                <a:solidFill>
                  <a:srgbClr val="000000"/>
                </a:solidFill>
                <a:cs typeface="Times New Roman" pitchFamily="18" charset="0"/>
                <a:sym typeface="Times New Roman" pitchFamily="18" charset="0"/>
              </a:rPr>
              <a:t>ar</a:t>
            </a:r>
            <a:r>
              <a:rPr lang="en-US" sz="900">
                <a:solidFill>
                  <a:srgbClr val="000000"/>
                </a:solidFill>
                <a:cs typeface="Times New Roman" pitchFamily="18" charset="0"/>
                <a:sym typeface="Times New Roman" pitchFamily="18" charset="0"/>
              </a:rPr>
              <a:t>. Cambie el agua de enjuag</a:t>
            </a:r>
            <a:r>
              <a:rPr lang="es-ES_tradnl" sz="900">
                <a:solidFill>
                  <a:srgbClr val="000000"/>
                </a:solidFill>
                <a:cs typeface="Times New Roman" pitchFamily="18" charset="0"/>
                <a:sym typeface="Times New Roman" pitchFamily="18" charset="0"/>
              </a:rPr>
              <a:t>ar</a:t>
            </a:r>
            <a:r>
              <a:rPr lang="en-US" sz="900">
                <a:solidFill>
                  <a:srgbClr val="000000"/>
                </a:solidFill>
                <a:cs typeface="Times New Roman" pitchFamily="18" charset="0"/>
                <a:sym typeface="Times New Roman" pitchFamily="18" charset="0"/>
              </a:rPr>
              <a:t> a menudo.</a:t>
            </a:r>
          </a:p>
          <a:p>
            <a:pPr marL="119063" indent="-119063" algn="l">
              <a:spcBef>
                <a:spcPct val="15000"/>
              </a:spcBef>
              <a:buFontTx/>
              <a:buChar char="•"/>
            </a:pPr>
            <a:r>
              <a:rPr lang="en-US" sz="1100" b="1">
                <a:solidFill>
                  <a:srgbClr val="000000"/>
                </a:solidFill>
                <a:cs typeface="Arial" charset="0"/>
                <a:sym typeface="Times New Roman" pitchFamily="18" charset="0"/>
              </a:rPr>
              <a:t>Verifique su trabajo</a:t>
            </a:r>
          </a:p>
          <a:p>
            <a:pPr marL="119063" indent="-119063" algn="l">
              <a:spcBef>
                <a:spcPct val="15000"/>
              </a:spcBef>
              <a:buFontTx/>
              <a:buChar char="•"/>
            </a:pPr>
            <a:r>
              <a:rPr lang="en-US" sz="900">
                <a:solidFill>
                  <a:srgbClr val="000000"/>
                </a:solidFill>
                <a:cs typeface="Arial" charset="0"/>
                <a:sym typeface="Times New Roman" pitchFamily="18" charset="0"/>
              </a:rPr>
              <a:t>Antes de que un renovador certificado inspeccione visualmente el </a:t>
            </a:r>
            <a:r>
              <a:rPr lang="en-US" sz="900">
                <a:solidFill>
                  <a:srgbClr val="000000"/>
                </a:solidFill>
                <a:latin typeface="Times New Roman" pitchFamily="18" charset="0"/>
                <a:cs typeface="Arial" charset="0"/>
                <a:sym typeface="Times New Roman" pitchFamily="18" charset="0"/>
              </a:rPr>
              <a:t>á</a:t>
            </a:r>
            <a:r>
              <a:rPr lang="en-US" sz="900">
                <a:solidFill>
                  <a:srgbClr val="000000"/>
                </a:solidFill>
                <a:cs typeface="Arial" charset="0"/>
                <a:sym typeface="Times New Roman" pitchFamily="18" charset="0"/>
              </a:rPr>
              <a:t>rea de trabajo, verifique su trabajo para determinar la presencia de polvo, escombros o residuos. En caso de que a</a:t>
            </a:r>
            <a:r>
              <a:rPr lang="en-US" sz="900">
                <a:solidFill>
                  <a:srgbClr val="000000"/>
                </a:solidFill>
                <a:latin typeface="Times New Roman" pitchFamily="18" charset="0"/>
                <a:cs typeface="Arial" charset="0"/>
                <a:sym typeface="Times New Roman" pitchFamily="18" charset="0"/>
              </a:rPr>
              <a:t>ú</a:t>
            </a:r>
            <a:r>
              <a:rPr lang="en-US" sz="900">
                <a:solidFill>
                  <a:srgbClr val="000000"/>
                </a:solidFill>
                <a:cs typeface="Arial" charset="0"/>
                <a:sym typeface="Times New Roman" pitchFamily="18" charset="0"/>
              </a:rPr>
              <a:t>n haya polvo, escombros o residuos, estas condiciones deben corregirse antes de que se realice la inspecci</a:t>
            </a:r>
            <a:r>
              <a:rPr lang="en-US" sz="900">
                <a:solidFill>
                  <a:srgbClr val="000000"/>
                </a:solidFill>
                <a:latin typeface="Times New Roman" pitchFamily="18" charset="0"/>
                <a:cs typeface="Arial" charset="0"/>
                <a:sym typeface="Times New Roman" pitchFamily="18" charset="0"/>
              </a:rPr>
              <a:t>ó</a:t>
            </a:r>
            <a:r>
              <a:rPr lang="en-US" sz="900">
                <a:solidFill>
                  <a:srgbClr val="000000"/>
                </a:solidFill>
                <a:cs typeface="Arial" charset="0"/>
                <a:sym typeface="Times New Roman" pitchFamily="18" charset="0"/>
              </a:rPr>
              <a:t>n visual.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a:xfrm>
            <a:off x="292100" y="200025"/>
            <a:ext cx="6565900" cy="463550"/>
          </a:xfrm>
          <a:noFill/>
        </p:spPr>
        <p:txBody>
          <a:bodyPr/>
          <a:lstStyle/>
          <a:p>
            <a:r>
              <a:rPr lang="es-ES_tradnl" smtClean="0"/>
              <a:t>Prácticas seguras para trabajar con el plomo</a:t>
            </a:r>
            <a:r>
              <a:rPr lang="en-US" smtClean="0"/>
              <a:t> en labores de renovación, reparación y pintura</a:t>
            </a:r>
          </a:p>
        </p:txBody>
      </p:sp>
      <p:sp>
        <p:nvSpPr>
          <p:cNvPr id="18435" name="Rectangle 3"/>
          <p:cNvSpPr>
            <a:spLocks noGrp="1" noChangeArrowheads="1"/>
          </p:cNvSpPr>
          <p:nvPr>
            <p:ph type="dt" sz="quarter" idx="1"/>
          </p:nvPr>
        </p:nvSpPr>
        <p:spPr>
          <a:noFill/>
        </p:spPr>
        <p:txBody>
          <a:bodyPr/>
          <a:lstStyle/>
          <a:p>
            <a:r>
              <a:rPr lang="en-US" smtClean="0"/>
              <a:t>Octubre de 2011</a:t>
            </a:r>
          </a:p>
        </p:txBody>
      </p:sp>
      <p:sp>
        <p:nvSpPr>
          <p:cNvPr id="18436" name="Rectangle 7"/>
          <p:cNvSpPr>
            <a:spLocks noGrp="1" noChangeArrowheads="1"/>
          </p:cNvSpPr>
          <p:nvPr>
            <p:ph type="sldNum" sz="quarter" idx="5"/>
          </p:nvPr>
        </p:nvSpPr>
        <p:spPr>
          <a:noFill/>
        </p:spPr>
        <p:txBody>
          <a:bodyPr/>
          <a:lstStyle/>
          <a:p>
            <a:r>
              <a:rPr lang="en-US" smtClean="0"/>
              <a:t>6-</a:t>
            </a:r>
            <a:fld id="{6E2CF3EC-D466-4DAF-89B8-F3827737D8C1}" type="slidenum">
              <a:rPr lang="en-US" smtClean="0"/>
              <a:pPr/>
              <a:t>4</a:t>
            </a:fld>
            <a:endParaRPr lang="en-US" smtClean="0"/>
          </a:p>
        </p:txBody>
      </p:sp>
      <p:sp>
        <p:nvSpPr>
          <p:cNvPr id="18437" name="Rectangle 2"/>
          <p:cNvSpPr>
            <a:spLocks noGrp="1" noRot="1" noChangeAspect="1" noChangeArrowheads="1" noTextEdit="1"/>
          </p:cNvSpPr>
          <p:nvPr>
            <p:ph type="sldImg"/>
          </p:nvPr>
        </p:nvSpPr>
        <p:spPr>
          <a:xfrm>
            <a:off x="1217613" y="663575"/>
            <a:ext cx="4648200" cy="3486150"/>
          </a:xfrm>
          <a:ln/>
        </p:spPr>
      </p:sp>
      <p:sp>
        <p:nvSpPr>
          <p:cNvPr id="18438" name="Rectangle 3"/>
          <p:cNvSpPr>
            <a:spLocks noGrp="1" noChangeArrowheads="1"/>
          </p:cNvSpPr>
          <p:nvPr>
            <p:ph type="body" idx="1"/>
          </p:nvPr>
        </p:nvSpPr>
        <p:spPr>
          <a:xfrm>
            <a:off x="857250" y="4427538"/>
            <a:ext cx="5330825" cy="4130675"/>
          </a:xfrm>
          <a:noFill/>
          <a:ln/>
        </p:spPr>
        <p:txBody>
          <a:bodyPr/>
          <a:lstStyle/>
          <a:p>
            <a:pPr>
              <a:buFontTx/>
              <a:buChar char="•"/>
            </a:pPr>
            <a:r>
              <a:rPr lang="en-US" sz="1000" u="sng" smtClean="0">
                <a:solidFill>
                  <a:srgbClr val="000000"/>
                </a:solidFill>
                <a:cs typeface="Times New Roman" pitchFamily="18" charset="0"/>
                <a:sym typeface="Times New Roman" pitchFamily="18" charset="0"/>
              </a:rPr>
              <a:t>La inspecci</a:t>
            </a:r>
            <a:r>
              <a:rPr lang="en-US" sz="1000" u="sng" smtClean="0">
                <a:solidFill>
                  <a:srgbClr val="000000"/>
                </a:solidFill>
                <a:latin typeface="Times New Roman" pitchFamily="18" charset="0"/>
                <a:cs typeface="Times New Roman" pitchFamily="18" charset="0"/>
                <a:sym typeface="Times New Roman" pitchFamily="18" charset="0"/>
              </a:rPr>
              <a:t>ó</a:t>
            </a:r>
            <a:r>
              <a:rPr lang="en-US" sz="1000" u="sng" smtClean="0">
                <a:solidFill>
                  <a:srgbClr val="000000"/>
                </a:solidFill>
                <a:cs typeface="Times New Roman" pitchFamily="18" charset="0"/>
                <a:sym typeface="Times New Roman" pitchFamily="18" charset="0"/>
              </a:rPr>
              <a:t>n visual despu</a:t>
            </a:r>
            <a:r>
              <a:rPr lang="en-US" sz="1000" u="sng" smtClean="0">
                <a:solidFill>
                  <a:srgbClr val="000000"/>
                </a:solidFill>
                <a:latin typeface="Times New Roman" pitchFamily="18" charset="0"/>
                <a:cs typeface="Times New Roman" pitchFamily="18" charset="0"/>
                <a:sym typeface="Times New Roman" pitchFamily="18" charset="0"/>
              </a:rPr>
              <a:t>é</a:t>
            </a:r>
            <a:r>
              <a:rPr lang="en-US" sz="1000" u="sng" smtClean="0">
                <a:solidFill>
                  <a:srgbClr val="000000"/>
                </a:solidFill>
                <a:cs typeface="Times New Roman" pitchFamily="18" charset="0"/>
                <a:sym typeface="Times New Roman" pitchFamily="18" charset="0"/>
              </a:rPr>
              <a:t>s de la limpieza es un requisito seg</a:t>
            </a:r>
            <a:r>
              <a:rPr lang="en-US" sz="1000" u="sng" smtClean="0">
                <a:solidFill>
                  <a:srgbClr val="000000"/>
                </a:solidFill>
                <a:latin typeface="Times New Roman" pitchFamily="18" charset="0"/>
                <a:cs typeface="Times New Roman" pitchFamily="18" charset="0"/>
                <a:sym typeface="Times New Roman" pitchFamily="18" charset="0"/>
              </a:rPr>
              <a:t>ú</a:t>
            </a:r>
            <a:r>
              <a:rPr lang="en-US" sz="1000" u="sng" smtClean="0">
                <a:solidFill>
                  <a:srgbClr val="000000"/>
                </a:solidFill>
                <a:cs typeface="Times New Roman" pitchFamily="18" charset="0"/>
                <a:sym typeface="Times New Roman" pitchFamily="18" charset="0"/>
              </a:rPr>
              <a:t>n la regla RRP.</a:t>
            </a:r>
            <a:r>
              <a:rPr lang="en-US" sz="1000" smtClean="0">
                <a:solidFill>
                  <a:srgbClr val="000000"/>
                </a:solidFill>
                <a:cs typeface="Times New Roman" pitchFamily="18" charset="0"/>
                <a:sym typeface="Times New Roman" pitchFamily="18" charset="0"/>
              </a:rPr>
              <a:t> La inspecci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visual es s</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lo el primer paso.</a:t>
            </a:r>
          </a:p>
          <a:p>
            <a:pPr>
              <a:buFontTx/>
              <a:buChar char="•"/>
            </a:pPr>
            <a:r>
              <a:rPr lang="en-US" sz="1000" smtClean="0">
                <a:solidFill>
                  <a:srgbClr val="000000"/>
                </a:solidFill>
                <a:cs typeface="Times New Roman" pitchFamily="18" charset="0"/>
                <a:sym typeface="Times New Roman" pitchFamily="18" charset="0"/>
              </a:rPr>
              <a:t>Un renovador certificado debe realizar una inspecci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visual cuando se complete la limpieza y antes de la verificaci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limpieza </a:t>
            </a:r>
            <a:r>
              <a:rPr lang="es-ES_tradnl" sz="1000" smtClean="0">
                <a:solidFill>
                  <a:srgbClr val="000000"/>
                </a:solidFill>
                <a:cs typeface="Times New Roman" pitchFamily="18" charset="0"/>
                <a:sym typeface="Times New Roman" pitchFamily="18" charset="0"/>
              </a:rPr>
              <a:t>o del examen de aprobaci</a:t>
            </a:r>
            <a:r>
              <a:rPr lang="es-ES_tradnl" sz="1000" smtClean="0">
                <a:solidFill>
                  <a:srgbClr val="000000"/>
                </a:solidFill>
                <a:latin typeface="Times New Roman" pitchFamily="18" charset="0"/>
                <a:cs typeface="Times New Roman" pitchFamily="18" charset="0"/>
                <a:sym typeface="Times New Roman" pitchFamily="18" charset="0"/>
              </a:rPr>
              <a:t>ó</a:t>
            </a:r>
            <a:r>
              <a:rPr lang="es-ES_tradnl" sz="1000" smtClean="0">
                <a:solidFill>
                  <a:srgbClr val="000000"/>
                </a:solidFill>
                <a:cs typeface="Times New Roman" pitchFamily="18" charset="0"/>
                <a:sym typeface="Times New Roman" pitchFamily="18" charset="0"/>
              </a:rPr>
              <a:t>n </a:t>
            </a:r>
            <a:r>
              <a:rPr lang="en-US" sz="1000" smtClean="0">
                <a:solidFill>
                  <a:srgbClr val="000000"/>
                </a:solidFill>
                <a:cs typeface="Times New Roman" pitchFamily="18" charset="0"/>
                <a:sym typeface="Times New Roman" pitchFamily="18" charset="0"/>
              </a:rPr>
              <a:t>del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rea de trabajo.</a:t>
            </a:r>
          </a:p>
          <a:p>
            <a:pPr>
              <a:buFontTx/>
              <a:buChar char="•"/>
            </a:pPr>
            <a:r>
              <a:rPr lang="en-US" sz="1000" smtClean="0">
                <a:solidFill>
                  <a:srgbClr val="000000"/>
                </a:solidFill>
                <a:cs typeface="Times New Roman" pitchFamily="18" charset="0"/>
                <a:sym typeface="Times New Roman" pitchFamily="18" charset="0"/>
              </a:rPr>
              <a:t>En una inspecci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visual, el renovador certificado busca c</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scaras de pintura, polvo y escombros visibles. </a:t>
            </a:r>
          </a:p>
          <a:p>
            <a:pPr>
              <a:buFontTx/>
              <a:buChar char="•"/>
            </a:pPr>
            <a:r>
              <a:rPr lang="en-US" sz="1000" smtClean="0">
                <a:solidFill>
                  <a:srgbClr val="000000"/>
                </a:solidFill>
                <a:cs typeface="Times New Roman" pitchFamily="18" charset="0"/>
                <a:sym typeface="Times New Roman" pitchFamily="18" charset="0"/>
              </a:rPr>
              <a:t>Aseg</a:t>
            </a:r>
            <a:r>
              <a:rPr lang="en-US" sz="1000" smtClean="0">
                <a:solidFill>
                  <a:srgbClr val="000000"/>
                </a:solidFill>
                <a:latin typeface="Times New Roman" pitchFamily="18" charset="0"/>
                <a:cs typeface="Times New Roman" pitchFamily="18" charset="0"/>
                <a:sym typeface="Times New Roman" pitchFamily="18" charset="0"/>
              </a:rPr>
              <a:t>ú</a:t>
            </a:r>
            <a:r>
              <a:rPr lang="en-US" sz="1000" smtClean="0">
                <a:solidFill>
                  <a:srgbClr val="000000"/>
                </a:solidFill>
                <a:cs typeface="Times New Roman" pitchFamily="18" charset="0"/>
                <a:sym typeface="Times New Roman" pitchFamily="18" charset="0"/>
              </a:rPr>
              <a:t>rese de que la iluminaci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sea adecuada durante la limpieza e inspecci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visual del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rea de trabajo. El polvo y las peque</a:t>
            </a:r>
            <a:r>
              <a:rPr lang="en-US" sz="1000" smtClean="0">
                <a:solidFill>
                  <a:srgbClr val="000000"/>
                </a:solidFill>
                <a:latin typeface="Times New Roman" pitchFamily="18" charset="0"/>
                <a:cs typeface="Times New Roman" pitchFamily="18" charset="0"/>
                <a:sym typeface="Times New Roman" pitchFamily="18" charset="0"/>
              </a:rPr>
              <a:t>ñ</a:t>
            </a:r>
            <a:r>
              <a:rPr lang="en-US" sz="1000" smtClean="0">
                <a:solidFill>
                  <a:srgbClr val="000000"/>
                </a:solidFill>
                <a:cs typeface="Times New Roman" pitchFamily="18" charset="0"/>
                <a:sym typeface="Times New Roman" pitchFamily="18" charset="0"/>
              </a:rPr>
              <a:t>as c</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scaras de pintura s</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lo se pueden ver si la iluminaci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es adecuada.</a:t>
            </a:r>
          </a:p>
          <a:p>
            <a:pPr>
              <a:buFontTx/>
              <a:buChar char="•"/>
            </a:pPr>
            <a:r>
              <a:rPr lang="en-US" sz="1000" smtClean="0">
                <a:solidFill>
                  <a:srgbClr val="000000"/>
                </a:solidFill>
                <a:cs typeface="Times New Roman" pitchFamily="18" charset="0"/>
                <a:sym typeface="Times New Roman" pitchFamily="18" charset="0"/>
              </a:rPr>
              <a:t>Revise completamente el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rea de trabajo y el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rea ubicada 2 pies m</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s all</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 del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rea de trabajo en todos los lados de la contenci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a:t>
            </a:r>
          </a:p>
          <a:p>
            <a:pPr>
              <a:buFontTx/>
              <a:buChar char="•"/>
            </a:pPr>
            <a:r>
              <a:rPr lang="en-US" sz="1000" u="sng" smtClean="0">
                <a:solidFill>
                  <a:srgbClr val="000000"/>
                </a:solidFill>
                <a:cs typeface="Times New Roman" pitchFamily="18" charset="0"/>
                <a:sym typeface="Times New Roman" pitchFamily="18" charset="0"/>
              </a:rPr>
              <a:t>La inspecci</a:t>
            </a:r>
            <a:r>
              <a:rPr lang="en-US" sz="1000" u="sng" smtClean="0">
                <a:solidFill>
                  <a:srgbClr val="000000"/>
                </a:solidFill>
                <a:latin typeface="Times New Roman" pitchFamily="18" charset="0"/>
                <a:cs typeface="Times New Roman" pitchFamily="18" charset="0"/>
                <a:sym typeface="Times New Roman" pitchFamily="18" charset="0"/>
              </a:rPr>
              <a:t>ó</a:t>
            </a:r>
            <a:r>
              <a:rPr lang="en-US" sz="1000" u="sng" smtClean="0">
                <a:solidFill>
                  <a:srgbClr val="000000"/>
                </a:solidFill>
                <a:cs typeface="Times New Roman" pitchFamily="18" charset="0"/>
                <a:sym typeface="Times New Roman" pitchFamily="18" charset="0"/>
              </a:rPr>
              <a:t>n visual s</a:t>
            </a:r>
            <a:r>
              <a:rPr lang="en-US" sz="1000" u="sng" smtClean="0">
                <a:solidFill>
                  <a:srgbClr val="000000"/>
                </a:solidFill>
                <a:latin typeface="Times New Roman" pitchFamily="18" charset="0"/>
                <a:cs typeface="Times New Roman" pitchFamily="18" charset="0"/>
                <a:sym typeface="Times New Roman" pitchFamily="18" charset="0"/>
              </a:rPr>
              <a:t>ó</a:t>
            </a:r>
            <a:r>
              <a:rPr lang="en-US" sz="1000" u="sng" smtClean="0">
                <a:solidFill>
                  <a:srgbClr val="000000"/>
                </a:solidFill>
                <a:cs typeface="Times New Roman" pitchFamily="18" charset="0"/>
                <a:sym typeface="Times New Roman" pitchFamily="18" charset="0"/>
              </a:rPr>
              <a:t>lo del </a:t>
            </a:r>
            <a:r>
              <a:rPr lang="en-US" sz="1000" u="sng" smtClean="0">
                <a:solidFill>
                  <a:srgbClr val="000000"/>
                </a:solidFill>
                <a:latin typeface="Times New Roman" pitchFamily="18" charset="0"/>
                <a:cs typeface="Times New Roman" pitchFamily="18" charset="0"/>
                <a:sym typeface="Times New Roman" pitchFamily="18" charset="0"/>
              </a:rPr>
              <a:t>á</a:t>
            </a:r>
            <a:r>
              <a:rPr lang="en-US" sz="1000" u="sng" smtClean="0">
                <a:solidFill>
                  <a:srgbClr val="000000"/>
                </a:solidFill>
                <a:cs typeface="Times New Roman" pitchFamily="18" charset="0"/>
                <a:sym typeface="Times New Roman" pitchFamily="18" charset="0"/>
              </a:rPr>
              <a:t>rea de trabajo no verificar</a:t>
            </a:r>
            <a:r>
              <a:rPr lang="en-US" sz="1000" u="sng" smtClean="0">
                <a:solidFill>
                  <a:srgbClr val="000000"/>
                </a:solidFill>
                <a:latin typeface="Times New Roman" pitchFamily="18" charset="0"/>
                <a:cs typeface="Times New Roman" pitchFamily="18" charset="0"/>
                <a:sym typeface="Times New Roman" pitchFamily="18" charset="0"/>
              </a:rPr>
              <a:t>á</a:t>
            </a:r>
            <a:r>
              <a:rPr lang="en-US" sz="1000" u="sng" smtClean="0">
                <a:solidFill>
                  <a:srgbClr val="000000"/>
                </a:solidFill>
                <a:cs typeface="Times New Roman" pitchFamily="18" charset="0"/>
                <a:sym typeface="Times New Roman" pitchFamily="18" charset="0"/>
              </a:rPr>
              <a:t> que el </a:t>
            </a:r>
            <a:r>
              <a:rPr lang="en-US" sz="1000" u="sng" smtClean="0">
                <a:solidFill>
                  <a:srgbClr val="000000"/>
                </a:solidFill>
                <a:latin typeface="Times New Roman" pitchFamily="18" charset="0"/>
                <a:cs typeface="Times New Roman" pitchFamily="18" charset="0"/>
                <a:sym typeface="Times New Roman" pitchFamily="18" charset="0"/>
              </a:rPr>
              <a:t>á</a:t>
            </a:r>
            <a:r>
              <a:rPr lang="en-US" sz="1000" u="sng" smtClean="0">
                <a:solidFill>
                  <a:srgbClr val="000000"/>
                </a:solidFill>
                <a:cs typeface="Times New Roman" pitchFamily="18" charset="0"/>
                <a:sym typeface="Times New Roman" pitchFamily="18" charset="0"/>
              </a:rPr>
              <a:t>rea de trabajo se haya limpiado adecuadamente: la inspecci</a:t>
            </a:r>
            <a:r>
              <a:rPr lang="en-US" sz="1000" u="sng" smtClean="0">
                <a:solidFill>
                  <a:srgbClr val="000000"/>
                </a:solidFill>
                <a:latin typeface="Times New Roman" pitchFamily="18" charset="0"/>
                <a:cs typeface="Times New Roman" pitchFamily="18" charset="0"/>
                <a:sym typeface="Times New Roman" pitchFamily="18" charset="0"/>
              </a:rPr>
              <a:t>ó</a:t>
            </a:r>
            <a:r>
              <a:rPr lang="en-US" sz="1000" u="sng" smtClean="0">
                <a:solidFill>
                  <a:srgbClr val="000000"/>
                </a:solidFill>
                <a:cs typeface="Times New Roman" pitchFamily="18" charset="0"/>
                <a:sym typeface="Times New Roman" pitchFamily="18" charset="0"/>
              </a:rPr>
              <a:t>n visual es s</a:t>
            </a:r>
            <a:r>
              <a:rPr lang="en-US" sz="1000" u="sng" smtClean="0">
                <a:solidFill>
                  <a:srgbClr val="000000"/>
                </a:solidFill>
                <a:latin typeface="Times New Roman" pitchFamily="18" charset="0"/>
                <a:cs typeface="Times New Roman" pitchFamily="18" charset="0"/>
                <a:sym typeface="Times New Roman" pitchFamily="18" charset="0"/>
              </a:rPr>
              <a:t>ó</a:t>
            </a:r>
            <a:r>
              <a:rPr lang="en-US" sz="1000" u="sng" smtClean="0">
                <a:solidFill>
                  <a:srgbClr val="000000"/>
                </a:solidFill>
                <a:cs typeface="Times New Roman" pitchFamily="18" charset="0"/>
                <a:sym typeface="Times New Roman" pitchFamily="18" charset="0"/>
              </a:rPr>
              <a:t>lo el primer paso.</a:t>
            </a:r>
            <a:r>
              <a:rPr lang="en-US" sz="1000" smtClean="0">
                <a:solidFill>
                  <a:srgbClr val="000000"/>
                </a:solidFill>
                <a:cs typeface="Times New Roman" pitchFamily="18" charset="0"/>
                <a:sym typeface="Times New Roman" pitchFamily="18" charset="0"/>
              </a:rPr>
              <a:t>  En muchas ocasiones, el polvo con plomo es invisible para el ojo humano y no se detectar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 durante una inspecci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visual. </a:t>
            </a:r>
            <a:r>
              <a:rPr lang="es-ES_tradnl" sz="1000" smtClean="0">
                <a:solidFill>
                  <a:srgbClr val="000000"/>
                </a:solidFill>
                <a:cs typeface="Times New Roman" pitchFamily="18" charset="0"/>
                <a:sym typeface="Times New Roman" pitchFamily="18" charset="0"/>
              </a:rPr>
              <a:t>Despu</a:t>
            </a:r>
            <a:r>
              <a:rPr lang="es-ES_tradnl" sz="1000" smtClean="0">
                <a:solidFill>
                  <a:srgbClr val="000000"/>
                </a:solidFill>
                <a:latin typeface="Times New Roman" pitchFamily="18" charset="0"/>
                <a:cs typeface="Times New Roman" pitchFamily="18" charset="0"/>
                <a:sym typeface="Times New Roman" pitchFamily="18" charset="0"/>
              </a:rPr>
              <a:t>é</a:t>
            </a:r>
            <a:r>
              <a:rPr lang="es-ES_tradnl" sz="1000" smtClean="0">
                <a:solidFill>
                  <a:srgbClr val="000000"/>
                </a:solidFill>
                <a:cs typeface="Times New Roman" pitchFamily="18" charset="0"/>
                <a:sym typeface="Times New Roman" pitchFamily="18" charset="0"/>
              </a:rPr>
              <a:t>s</a:t>
            </a:r>
            <a:r>
              <a:rPr lang="en-US" sz="1000" smtClean="0">
                <a:solidFill>
                  <a:srgbClr val="000000"/>
                </a:solidFill>
                <a:cs typeface="Times New Roman" pitchFamily="18" charset="0"/>
                <a:sym typeface="Times New Roman" pitchFamily="18" charset="0"/>
              </a:rPr>
              <a:t> </a:t>
            </a:r>
            <a:r>
              <a:rPr lang="es-ES_tradnl" sz="1000" smtClean="0">
                <a:solidFill>
                  <a:srgbClr val="000000"/>
                </a:solidFill>
                <a:cs typeface="Times New Roman" pitchFamily="18" charset="0"/>
                <a:sym typeface="Times New Roman" pitchFamily="18" charset="0"/>
              </a:rPr>
              <a:t>de </a:t>
            </a:r>
            <a:r>
              <a:rPr lang="en-US" sz="1000" smtClean="0">
                <a:solidFill>
                  <a:srgbClr val="000000"/>
                </a:solidFill>
                <a:cs typeface="Times New Roman" pitchFamily="18" charset="0"/>
                <a:sym typeface="Times New Roman" pitchFamily="18" charset="0"/>
              </a:rPr>
              <a:t>que se haya completado la inspecci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visual y no haya presencia de polvo ni de escombros, el </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rea de trabajo debe </a:t>
            </a:r>
            <a:r>
              <a:rPr lang="es-ES_tradnl" sz="1000" smtClean="0">
                <a:solidFill>
                  <a:srgbClr val="000000"/>
                </a:solidFill>
                <a:cs typeface="Times New Roman" pitchFamily="18" charset="0"/>
                <a:sym typeface="Times New Roman" pitchFamily="18" charset="0"/>
              </a:rPr>
              <a:t>pasar </a:t>
            </a:r>
            <a:r>
              <a:rPr lang="en-US" sz="1000" smtClean="0">
                <a:solidFill>
                  <a:srgbClr val="000000"/>
                </a:solidFill>
                <a:cs typeface="Times New Roman" pitchFamily="18" charset="0"/>
                <a:sym typeface="Times New Roman" pitchFamily="18" charset="0"/>
              </a:rPr>
              <a:t>el procedimiento de verificaci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limpieza o un </a:t>
            </a:r>
            <a:r>
              <a:rPr lang="es-ES_tradnl" sz="1000" smtClean="0">
                <a:solidFill>
                  <a:srgbClr val="000000"/>
                </a:solidFill>
                <a:cs typeface="Times New Roman" pitchFamily="18" charset="0"/>
                <a:sym typeface="Times New Roman" pitchFamily="18" charset="0"/>
              </a:rPr>
              <a:t>examen de aprobaci</a:t>
            </a:r>
            <a:r>
              <a:rPr lang="es-ES_tradnl" sz="1000" smtClean="0">
                <a:solidFill>
                  <a:srgbClr val="000000"/>
                </a:solidFill>
                <a:latin typeface="Times New Roman" pitchFamily="18" charset="0"/>
                <a:cs typeface="Times New Roman" pitchFamily="18" charset="0"/>
                <a:sym typeface="Times New Roman" pitchFamily="18" charset="0"/>
              </a:rPr>
              <a:t>ó</a:t>
            </a:r>
            <a:r>
              <a:rPr lang="es-ES_tradnl" sz="1000" smtClean="0">
                <a:solidFill>
                  <a:srgbClr val="000000"/>
                </a:solidFill>
                <a:cs typeface="Times New Roman" pitchFamily="18" charset="0"/>
                <a:sym typeface="Times New Roman" pitchFamily="18" charset="0"/>
              </a:rPr>
              <a:t>n </a:t>
            </a:r>
            <a:r>
              <a:rPr lang="en-US" sz="1000" smtClean="0">
                <a:solidFill>
                  <a:srgbClr val="000000"/>
                </a:solidFill>
                <a:cs typeface="Times New Roman" pitchFamily="18" charset="0"/>
                <a:sym typeface="Times New Roman" pitchFamily="18" charset="0"/>
              </a:rPr>
              <a:t>para que el proyecto se complete de acuerdo con la regla RRP.</a:t>
            </a:r>
          </a:p>
          <a:p>
            <a:pPr>
              <a:buFontTx/>
              <a:buChar char="•"/>
            </a:pPr>
            <a:r>
              <a:rPr lang="en-US" sz="1000" smtClean="0">
                <a:solidFill>
                  <a:srgbClr val="000000"/>
                </a:solidFill>
                <a:cs typeface="Times New Roman" pitchFamily="18" charset="0"/>
                <a:sym typeface="Times New Roman" pitchFamily="18" charset="0"/>
              </a:rPr>
              <a:t>Los requisitos normativos o los t</a:t>
            </a:r>
            <a:r>
              <a:rPr lang="en-US" sz="1000" smtClean="0">
                <a:solidFill>
                  <a:srgbClr val="000000"/>
                </a:solidFill>
                <a:latin typeface="Times New Roman" pitchFamily="18" charset="0"/>
                <a:cs typeface="Times New Roman" pitchFamily="18" charset="0"/>
                <a:sym typeface="Times New Roman" pitchFamily="18" charset="0"/>
              </a:rPr>
              <a:t>é</a:t>
            </a:r>
            <a:r>
              <a:rPr lang="en-US" sz="1000" smtClean="0">
                <a:solidFill>
                  <a:srgbClr val="000000"/>
                </a:solidFill>
                <a:cs typeface="Times New Roman" pitchFamily="18" charset="0"/>
                <a:sym typeface="Times New Roman" pitchFamily="18" charset="0"/>
              </a:rPr>
              <a:t>rminos del contrato de renovaci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determinar</a:t>
            </a:r>
            <a:r>
              <a:rPr lang="en-US" sz="1000" smtClean="0">
                <a:solidFill>
                  <a:srgbClr val="000000"/>
                </a:solidFill>
                <a:latin typeface="Times New Roman" pitchFamily="18" charset="0"/>
                <a:cs typeface="Times New Roman" pitchFamily="18" charset="0"/>
                <a:sym typeface="Times New Roman" pitchFamily="18" charset="0"/>
              </a:rPr>
              <a:t>á</a:t>
            </a:r>
            <a:r>
              <a:rPr lang="en-US" sz="1000" smtClean="0">
                <a:solidFill>
                  <a:srgbClr val="000000"/>
                </a:solidFill>
                <a:cs typeface="Times New Roman" pitchFamily="18" charset="0"/>
                <a:sym typeface="Times New Roman" pitchFamily="18" charset="0"/>
              </a:rPr>
              <a:t>n si se realiza un procedimiento de verificaci</a:t>
            </a:r>
            <a:r>
              <a:rPr lang="en-US" sz="1000" smtClean="0">
                <a:solidFill>
                  <a:srgbClr val="000000"/>
                </a:solidFill>
                <a:latin typeface="Times New Roman" pitchFamily="18" charset="0"/>
                <a:cs typeface="Times New Roman" pitchFamily="18" charset="0"/>
                <a:sym typeface="Times New Roman" pitchFamily="18" charset="0"/>
              </a:rPr>
              <a:t>ó</a:t>
            </a:r>
            <a:r>
              <a:rPr lang="en-US" sz="1000" smtClean="0">
                <a:solidFill>
                  <a:srgbClr val="000000"/>
                </a:solidFill>
                <a:cs typeface="Times New Roman" pitchFamily="18" charset="0"/>
                <a:sym typeface="Times New Roman" pitchFamily="18" charset="0"/>
              </a:rPr>
              <a:t>n de limpieza o un </a:t>
            </a:r>
            <a:r>
              <a:rPr lang="es-ES_tradnl" sz="1000" smtClean="0">
                <a:solidFill>
                  <a:srgbClr val="000000"/>
                </a:solidFill>
                <a:cs typeface="Times New Roman" pitchFamily="18" charset="0"/>
                <a:sym typeface="Times New Roman" pitchFamily="18" charset="0"/>
              </a:rPr>
              <a:t>examen de aprobaci</a:t>
            </a:r>
            <a:r>
              <a:rPr lang="es-ES_tradnl" sz="1000" smtClean="0">
                <a:solidFill>
                  <a:srgbClr val="000000"/>
                </a:solidFill>
                <a:latin typeface="Times New Roman" pitchFamily="18" charset="0"/>
                <a:cs typeface="Times New Roman" pitchFamily="18" charset="0"/>
                <a:sym typeface="Times New Roman" pitchFamily="18" charset="0"/>
              </a:rPr>
              <a:t>ó</a:t>
            </a:r>
            <a:r>
              <a:rPr lang="es-ES_tradnl" sz="1000" smtClean="0">
                <a:solidFill>
                  <a:srgbClr val="000000"/>
                </a:solidFill>
                <a:cs typeface="Times New Roman" pitchFamily="18" charset="0"/>
                <a:sym typeface="Times New Roman" pitchFamily="18" charset="0"/>
              </a:rPr>
              <a:t>n</a:t>
            </a:r>
            <a:r>
              <a:rPr lang="en-US" sz="1000" smtClean="0">
                <a:solidFill>
                  <a:srgbClr val="000000"/>
                </a:solidFill>
                <a:cs typeface="Times New Roman" pitchFamily="18" charset="0"/>
                <a:sym typeface="Times New Roman" pitchFamily="18" charset="0"/>
              </a:rP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a:xfrm>
            <a:off x="292100" y="200025"/>
            <a:ext cx="6261100" cy="463550"/>
          </a:xfrm>
          <a:noFill/>
        </p:spPr>
        <p:txBody>
          <a:bodyPr/>
          <a:lstStyle/>
          <a:p>
            <a:r>
              <a:rPr lang="es-ES_tradnl" smtClean="0"/>
              <a:t>Prácticas seguras para trabajar con el plomo</a:t>
            </a:r>
            <a:r>
              <a:rPr lang="en-US" smtClean="0"/>
              <a:t> en labores de renovación, reparación y pintura</a:t>
            </a:r>
          </a:p>
        </p:txBody>
      </p:sp>
      <p:sp>
        <p:nvSpPr>
          <p:cNvPr id="19459" name="Rectangle 3"/>
          <p:cNvSpPr>
            <a:spLocks noGrp="1" noChangeArrowheads="1"/>
          </p:cNvSpPr>
          <p:nvPr>
            <p:ph type="dt" sz="quarter" idx="1"/>
          </p:nvPr>
        </p:nvSpPr>
        <p:spPr>
          <a:noFill/>
        </p:spPr>
        <p:txBody>
          <a:bodyPr/>
          <a:lstStyle/>
          <a:p>
            <a:r>
              <a:rPr lang="en-US" smtClean="0"/>
              <a:t>Octubre de 2011</a:t>
            </a:r>
          </a:p>
        </p:txBody>
      </p:sp>
      <p:sp>
        <p:nvSpPr>
          <p:cNvPr id="19460" name="Rectangle 7"/>
          <p:cNvSpPr>
            <a:spLocks noGrp="1" noChangeArrowheads="1"/>
          </p:cNvSpPr>
          <p:nvPr>
            <p:ph type="sldNum" sz="quarter" idx="5"/>
          </p:nvPr>
        </p:nvSpPr>
        <p:spPr>
          <a:noFill/>
        </p:spPr>
        <p:txBody>
          <a:bodyPr/>
          <a:lstStyle/>
          <a:p>
            <a:r>
              <a:rPr lang="en-US" smtClean="0"/>
              <a:t>6-</a:t>
            </a:r>
            <a:fld id="{92DB7C46-0017-4537-8E6D-001A2E09AD74}" type="slidenum">
              <a:rPr lang="en-US" smtClean="0"/>
              <a:pPr/>
              <a:t>5</a:t>
            </a:fld>
            <a:endParaRPr lang="en-US" smtClean="0"/>
          </a:p>
        </p:txBody>
      </p:sp>
      <p:sp>
        <p:nvSpPr>
          <p:cNvPr id="19461" name="Rectangle 2"/>
          <p:cNvSpPr>
            <a:spLocks noGrp="1" noRot="1" noChangeAspect="1" noChangeArrowheads="1" noTextEdit="1"/>
          </p:cNvSpPr>
          <p:nvPr>
            <p:ph type="sldImg"/>
          </p:nvPr>
        </p:nvSpPr>
        <p:spPr>
          <a:xfrm>
            <a:off x="1144588" y="590550"/>
            <a:ext cx="4648200" cy="3486150"/>
          </a:xfrm>
          <a:ln/>
        </p:spPr>
      </p:sp>
      <p:sp>
        <p:nvSpPr>
          <p:cNvPr id="19462" name="Rectangle 3"/>
          <p:cNvSpPr>
            <a:spLocks noGrp="1" noChangeArrowheads="1"/>
          </p:cNvSpPr>
          <p:nvPr>
            <p:ph type="body" idx="1"/>
          </p:nvPr>
        </p:nvSpPr>
        <p:spPr>
          <a:xfrm>
            <a:off x="609600" y="4114800"/>
            <a:ext cx="5867400" cy="4572000"/>
          </a:xfrm>
          <a:noFill/>
          <a:ln/>
        </p:spPr>
        <p:txBody>
          <a:bodyPr/>
          <a:lstStyle/>
          <a:p>
            <a:pPr marL="0" indent="0">
              <a:lnSpc>
                <a:spcPct val="95000"/>
              </a:lnSpc>
            </a:pPr>
            <a:r>
              <a:rPr lang="en-US" sz="900" smtClean="0">
                <a:solidFill>
                  <a:srgbClr val="000000"/>
                </a:solidFill>
                <a:cs typeface="Times New Roman" pitchFamily="18" charset="0"/>
                <a:sym typeface="Times New Roman" pitchFamily="18" charset="0"/>
              </a:rPr>
              <a:t>Después de la inspección visual, debe realizarse una de dos actividades. Un</a:t>
            </a:r>
            <a:r>
              <a:rPr lang="en-US" sz="900" b="1" smtClean="0">
                <a:solidFill>
                  <a:srgbClr val="000000"/>
                </a:solidFill>
                <a:cs typeface="Times New Roman" pitchFamily="18" charset="0"/>
                <a:sym typeface="Times New Roman" pitchFamily="18" charset="0"/>
              </a:rPr>
              <a:t> </a:t>
            </a:r>
            <a:r>
              <a:rPr lang="en-US" sz="900" smtClean="0">
                <a:solidFill>
                  <a:srgbClr val="000000"/>
                </a:solidFill>
                <a:cs typeface="Times New Roman" pitchFamily="18" charset="0"/>
                <a:sym typeface="Times New Roman" pitchFamily="18" charset="0"/>
              </a:rPr>
              <a:t>renovador certificado debe realizar una verificación de limpieza u otros profesionales certificados deben realizar un </a:t>
            </a:r>
            <a:r>
              <a:rPr lang="es-ES_tradnl" sz="900" smtClean="0">
                <a:solidFill>
                  <a:srgbClr val="000000"/>
                </a:solidFill>
                <a:cs typeface="Times New Roman" pitchFamily="18" charset="0"/>
                <a:sym typeface="Times New Roman" pitchFamily="18" charset="0"/>
              </a:rPr>
              <a:t>examen de aprobación</a:t>
            </a:r>
            <a:r>
              <a:rPr lang="en-US" sz="900" smtClean="0">
                <a:solidFill>
                  <a:srgbClr val="000000"/>
                </a:solidFill>
                <a:cs typeface="Times New Roman" pitchFamily="18" charset="0"/>
                <a:sym typeface="Times New Roman" pitchFamily="18" charset="0"/>
              </a:rPr>
              <a:t>. Los pasos del procedimiento de verificación de limpieza se explican a continuación.</a:t>
            </a:r>
          </a:p>
          <a:p>
            <a:pPr marL="0" indent="0">
              <a:lnSpc>
                <a:spcPct val="95000"/>
              </a:lnSpc>
            </a:pPr>
            <a:r>
              <a:rPr lang="en-US" sz="900" smtClean="0">
                <a:solidFill>
                  <a:srgbClr val="000000"/>
                </a:solidFill>
                <a:cs typeface="Times New Roman" pitchFamily="18" charset="0"/>
                <a:sym typeface="Times New Roman" pitchFamily="18" charset="0"/>
              </a:rPr>
              <a:t> </a:t>
            </a:r>
            <a:r>
              <a:rPr lang="en-US" sz="900" b="1" smtClean="0">
                <a:solidFill>
                  <a:srgbClr val="000000"/>
                </a:solidFill>
                <a:cs typeface="Times New Roman" pitchFamily="18" charset="0"/>
                <a:sym typeface="Times New Roman" pitchFamily="18" charset="0"/>
              </a:rPr>
              <a:t>Antepechos de las ventanas</a:t>
            </a:r>
          </a:p>
          <a:p>
            <a:pPr marL="228600" lvl="1" indent="-109538">
              <a:lnSpc>
                <a:spcPct val="95000"/>
              </a:lnSpc>
              <a:buFontTx/>
              <a:buChar char="•"/>
            </a:pPr>
            <a:r>
              <a:rPr lang="en-US" sz="900" smtClean="0">
                <a:solidFill>
                  <a:srgbClr val="000000"/>
                </a:solidFill>
                <a:cs typeface="Times New Roman" pitchFamily="18" charset="0"/>
                <a:sym typeface="Times New Roman" pitchFamily="18" charset="0"/>
              </a:rPr>
              <a:t>Con un paño de limpieza desechable húmedo, limpie toda la superficie del antepecho de cada ventana en el área de trabajo.</a:t>
            </a:r>
          </a:p>
          <a:p>
            <a:pPr marL="0" indent="0">
              <a:lnSpc>
                <a:spcPct val="95000"/>
              </a:lnSpc>
            </a:pPr>
            <a:r>
              <a:rPr lang="en-US" sz="900" b="1" smtClean="0">
                <a:solidFill>
                  <a:srgbClr val="000000"/>
                </a:solidFill>
                <a:cs typeface="Times New Roman" pitchFamily="18" charset="0"/>
                <a:sym typeface="Times New Roman" pitchFamily="18" charset="0"/>
              </a:rPr>
              <a:t>Limpie las encimeras y los pisos </a:t>
            </a:r>
          </a:p>
          <a:p>
            <a:pPr marL="228600" lvl="1" indent="-109538">
              <a:lnSpc>
                <a:spcPct val="95000"/>
              </a:lnSpc>
              <a:buFontTx/>
              <a:buChar char="•"/>
            </a:pPr>
            <a:r>
              <a:rPr lang="en-US" sz="900" smtClean="0">
                <a:solidFill>
                  <a:srgbClr val="000000"/>
                </a:solidFill>
                <a:cs typeface="Times New Roman" pitchFamily="18" charset="0"/>
                <a:sym typeface="Times New Roman" pitchFamily="18" charset="0"/>
              </a:rPr>
              <a:t>Limpie toda la superficie de cada encimera y piso sin alfombrar dentro del área de trabajo con paños de limpieza desechables húmedos. Los pisos deben limpiarse utilizando un sistema de limpieza húmedo que incluya un dispositivo de largo alcance con un</a:t>
            </a:r>
            <a:r>
              <a:rPr lang="es-ES_tradnl" sz="900" smtClean="0">
                <a:solidFill>
                  <a:srgbClr val="000000"/>
                </a:solidFill>
                <a:cs typeface="Times New Roman" pitchFamily="18" charset="0"/>
                <a:sym typeface="Times New Roman" pitchFamily="18" charset="0"/>
              </a:rPr>
              <a:t>a</a:t>
            </a:r>
            <a:r>
              <a:rPr lang="en-US" sz="900" smtClean="0">
                <a:solidFill>
                  <a:srgbClr val="000000"/>
                </a:solidFill>
                <a:cs typeface="Times New Roman" pitchFamily="18" charset="0"/>
                <a:sym typeface="Times New Roman" pitchFamily="18" charset="0"/>
              </a:rPr>
              <a:t> cabeza en donde se pueda colocar un paño de limpieza desechable húmedo. El paño debe permanecer húmedo todo el tiempo que se use para limpiar el piso.</a:t>
            </a:r>
          </a:p>
          <a:p>
            <a:pPr marL="228600" lvl="1" indent="-109538">
              <a:lnSpc>
                <a:spcPct val="95000"/>
              </a:lnSpc>
              <a:buFontTx/>
              <a:buChar char="•"/>
            </a:pPr>
            <a:r>
              <a:rPr lang="en-US" sz="900" smtClean="0">
                <a:solidFill>
                  <a:srgbClr val="000000"/>
                </a:solidFill>
                <a:cs typeface="Times New Roman" pitchFamily="18" charset="0"/>
                <a:sym typeface="Times New Roman" pitchFamily="18" charset="0"/>
              </a:rPr>
              <a:t>Si la superficie de una encimera o de un piso dentro del área de trabajo mide más de 40 pies cuadrados, la superficie del área de trabajo se debe dividir en secciones relativamente iguales que midan menos de 40 pies cuadrados cada una. Limpie cada sección de superficie separadamente utilizando un nuevo paño de limpieza desechable húmedo. </a:t>
            </a:r>
          </a:p>
          <a:p>
            <a:pPr marL="0" indent="0">
              <a:lnSpc>
                <a:spcPct val="95000"/>
              </a:lnSpc>
            </a:pPr>
            <a:r>
              <a:rPr lang="en-US" sz="900" b="1" smtClean="0">
                <a:solidFill>
                  <a:srgbClr val="000000"/>
                </a:solidFill>
                <a:cs typeface="Times New Roman" pitchFamily="18" charset="0"/>
                <a:sym typeface="Times New Roman" pitchFamily="18" charset="0"/>
              </a:rPr>
              <a:t>Interprete el procedimiento de verificación de limpieza.</a:t>
            </a:r>
          </a:p>
          <a:p>
            <a:pPr marL="228600" lvl="1" indent="-109538">
              <a:lnSpc>
                <a:spcPct val="95000"/>
              </a:lnSpc>
              <a:buFontTx/>
              <a:buChar char="•"/>
            </a:pPr>
            <a:r>
              <a:rPr lang="en-US" sz="900" smtClean="0">
                <a:solidFill>
                  <a:srgbClr val="000000"/>
                </a:solidFill>
                <a:cs typeface="Times New Roman" pitchFamily="18" charset="0"/>
                <a:sym typeface="Times New Roman" pitchFamily="18" charset="0"/>
              </a:rPr>
              <a:t>Compare cada paño que representa una sección de superficie específica con la tarjeta de verificación de limpieza. Si el paño que se usó para limpiar cada sección de superficie del área de trabajo está igual o más claro que la tarjeta de verificación de limpieza, </a:t>
            </a:r>
            <a:r>
              <a:rPr lang="es-ES_tradnl" sz="900" smtClean="0">
                <a:solidFill>
                  <a:srgbClr val="000000"/>
                </a:solidFill>
                <a:cs typeface="Times New Roman" pitchFamily="18" charset="0"/>
                <a:sym typeface="Times New Roman" pitchFamily="18" charset="0"/>
              </a:rPr>
              <a:t>quiere decir que </a:t>
            </a:r>
            <a:r>
              <a:rPr lang="en-US" sz="900" smtClean="0">
                <a:solidFill>
                  <a:srgbClr val="000000"/>
                </a:solidFill>
                <a:cs typeface="Times New Roman" pitchFamily="18" charset="0"/>
                <a:sym typeface="Times New Roman" pitchFamily="18" charset="0"/>
              </a:rPr>
              <a:t>esa sección de superficie se ha limpiado adecuadamente.</a:t>
            </a:r>
          </a:p>
          <a:p>
            <a:pPr marL="228600" lvl="1" indent="-109538">
              <a:lnSpc>
                <a:spcPct val="95000"/>
              </a:lnSpc>
              <a:buFontTx/>
              <a:buChar char="•"/>
            </a:pPr>
            <a:r>
              <a:rPr lang="en-US" sz="900" smtClean="0">
                <a:solidFill>
                  <a:srgbClr val="000000"/>
                </a:solidFill>
                <a:cs typeface="Times New Roman" pitchFamily="18" charset="0"/>
                <a:sym typeface="Times New Roman" pitchFamily="18" charset="0"/>
              </a:rPr>
              <a:t>Si el paño está más oscuro que la tarjeta de verificación de limpieza, vuelva a limpiar esa sección de </a:t>
            </a:r>
            <a:r>
              <a:rPr lang="es-ES_tradnl" sz="900" smtClean="0">
                <a:solidFill>
                  <a:srgbClr val="000000"/>
                </a:solidFill>
                <a:cs typeface="Times New Roman" pitchFamily="18" charset="0"/>
                <a:sym typeface="Times New Roman" pitchFamily="18" charset="0"/>
              </a:rPr>
              <a:t>la </a:t>
            </a:r>
            <a:r>
              <a:rPr lang="en-US" sz="900" smtClean="0">
                <a:solidFill>
                  <a:srgbClr val="000000"/>
                </a:solidFill>
                <a:cs typeface="Times New Roman" pitchFamily="18" charset="0"/>
                <a:sym typeface="Times New Roman" pitchFamily="18" charset="0"/>
              </a:rPr>
              <a:t>superficie y, posteriormente, utilice un nuevo paño de limpieza desechable húmedo para limpiar la sección de superficie. Si el paño está igual o más claro que la tarjeta de verificación de limpieza, </a:t>
            </a:r>
            <a:r>
              <a:rPr lang="es-ES_tradnl" sz="900" smtClean="0">
                <a:solidFill>
                  <a:srgbClr val="000000"/>
                </a:solidFill>
                <a:cs typeface="Times New Roman" pitchFamily="18" charset="0"/>
                <a:sym typeface="Times New Roman" pitchFamily="18" charset="0"/>
              </a:rPr>
              <a:t>quiere decir que </a:t>
            </a:r>
            <a:r>
              <a:rPr lang="en-US" sz="900" smtClean="0">
                <a:solidFill>
                  <a:srgbClr val="000000"/>
                </a:solidFill>
                <a:cs typeface="Times New Roman" pitchFamily="18" charset="0"/>
                <a:sym typeface="Times New Roman" pitchFamily="18" charset="0"/>
              </a:rPr>
              <a:t>esa sección de superficie se ha limpiado adecuadamente.</a:t>
            </a:r>
          </a:p>
          <a:p>
            <a:pPr marL="228600" lvl="1" indent="-109538">
              <a:lnSpc>
                <a:spcPct val="95000"/>
              </a:lnSpc>
              <a:buFontTx/>
              <a:buChar char="•"/>
            </a:pPr>
            <a:r>
              <a:rPr lang="en-US" sz="900" smtClean="0">
                <a:solidFill>
                  <a:srgbClr val="000000"/>
                </a:solidFill>
                <a:cs typeface="Times New Roman" pitchFamily="18" charset="0"/>
                <a:sym typeface="Times New Roman" pitchFamily="18" charset="0"/>
              </a:rPr>
              <a:t> </a:t>
            </a:r>
            <a:r>
              <a:rPr lang="en-US" sz="900" smtClean="0">
                <a:solidFill>
                  <a:srgbClr val="000000"/>
                </a:solidFill>
                <a:cs typeface="Arial" charset="0"/>
                <a:sym typeface="Times New Roman" pitchFamily="18" charset="0"/>
              </a:rPr>
              <a:t>Si el segundo paño no es igual y no es más claro que la tarjeta de verificación de limpieza, vuelva a limpiar la superficie y espere 1 hora o hasta que la superficie se haya secado completamente (lo que tome más tiempo). Luego, limpie la sección de superficie con un paño desechable de limpieza blanco cargado con electricidad estática, diseñado para </a:t>
            </a:r>
            <a:r>
              <a:rPr lang="es-ES_tradnl" sz="900" smtClean="0">
                <a:solidFill>
                  <a:srgbClr val="000000"/>
                </a:solidFill>
                <a:cs typeface="Arial" charset="0"/>
                <a:sym typeface="Times New Roman" pitchFamily="18" charset="0"/>
              </a:rPr>
              <a:t>ser utilizado </a:t>
            </a:r>
            <a:r>
              <a:rPr lang="en-US" sz="900" smtClean="0">
                <a:solidFill>
                  <a:srgbClr val="000000"/>
                </a:solidFill>
                <a:cs typeface="Arial" charset="0"/>
                <a:sym typeface="Times New Roman" pitchFamily="18" charset="0"/>
              </a:rPr>
              <a:t>en superficies difíciles de limpiar. El procedimiento de verificación de limpieza se ha</a:t>
            </a:r>
            <a:r>
              <a:rPr lang="es-ES_tradnl" sz="900" smtClean="0">
                <a:solidFill>
                  <a:srgbClr val="000000"/>
                </a:solidFill>
                <a:cs typeface="Arial" charset="0"/>
                <a:sym typeface="Times New Roman" pitchFamily="18" charset="0"/>
              </a:rPr>
              <a:t>brá</a:t>
            </a:r>
            <a:r>
              <a:rPr lang="en-US" sz="900" smtClean="0">
                <a:solidFill>
                  <a:srgbClr val="000000"/>
                </a:solidFill>
                <a:cs typeface="Arial" charset="0"/>
                <a:sym typeface="Times New Roman" pitchFamily="18" charset="0"/>
              </a:rPr>
              <a:t> completado </a:t>
            </a:r>
            <a:r>
              <a:rPr lang="es-ES_tradnl" sz="900" smtClean="0">
                <a:solidFill>
                  <a:srgbClr val="000000"/>
                </a:solidFill>
                <a:cs typeface="Arial" charset="0"/>
                <a:sym typeface="Times New Roman" pitchFamily="18" charset="0"/>
              </a:rPr>
              <a:t>ahora </a:t>
            </a:r>
            <a:r>
              <a:rPr lang="en-US" sz="900" smtClean="0">
                <a:solidFill>
                  <a:srgbClr val="000000"/>
                </a:solidFill>
                <a:cs typeface="Arial" charset="0"/>
                <a:sym typeface="Times New Roman" pitchFamily="18" charset="0"/>
              </a:rPr>
              <a:t>y </a:t>
            </a:r>
            <a:r>
              <a:rPr lang="es-ES_tradnl" sz="900" smtClean="0">
                <a:solidFill>
                  <a:srgbClr val="000000"/>
                </a:solidFill>
                <a:cs typeface="Arial" charset="0"/>
                <a:sym typeface="Times New Roman" pitchFamily="18" charset="0"/>
              </a:rPr>
              <a:t>se considerará que </a:t>
            </a:r>
            <a:r>
              <a:rPr lang="en-US" sz="900" smtClean="0">
                <a:solidFill>
                  <a:srgbClr val="000000"/>
                </a:solidFill>
                <a:cs typeface="Arial" charset="0"/>
                <a:sym typeface="Times New Roman" pitchFamily="18" charset="0"/>
              </a:rPr>
              <a:t>la superficie está limpia.</a:t>
            </a:r>
          </a:p>
          <a:p>
            <a:pPr marL="228600" lvl="1" indent="-109538">
              <a:lnSpc>
                <a:spcPct val="95000"/>
              </a:lnSpc>
              <a:buFontTx/>
              <a:buChar char="•"/>
            </a:pPr>
            <a:r>
              <a:rPr lang="en-US" sz="900" smtClean="0">
                <a:solidFill>
                  <a:srgbClr val="000000"/>
                </a:solidFill>
                <a:cs typeface="Arial" charset="0"/>
                <a:sym typeface="Times New Roman" pitchFamily="18" charset="0"/>
              </a:rPr>
              <a:t>Cuando se haya completado la verificación de limpieza en todas las superficies del área de trabajo (incluidos los antepechos de las ventanas), se pueden quitar los letreros de advertencia.</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xfrm>
            <a:off x="292100" y="200025"/>
            <a:ext cx="6184900" cy="463550"/>
          </a:xfrm>
          <a:noFill/>
        </p:spPr>
        <p:txBody>
          <a:bodyPr/>
          <a:lstStyle/>
          <a:p>
            <a:r>
              <a:rPr lang="es-ES_tradnl" smtClean="0"/>
              <a:t>Prácticas seguras para trabajar con el plomo</a:t>
            </a:r>
            <a:r>
              <a:rPr lang="en-US" smtClean="0"/>
              <a:t> en labores de renovación, reparación y pintura</a:t>
            </a:r>
          </a:p>
        </p:txBody>
      </p:sp>
      <p:sp>
        <p:nvSpPr>
          <p:cNvPr id="20483" name="Rectangle 3"/>
          <p:cNvSpPr>
            <a:spLocks noGrp="1" noChangeArrowheads="1"/>
          </p:cNvSpPr>
          <p:nvPr>
            <p:ph type="dt" sz="quarter" idx="1"/>
          </p:nvPr>
        </p:nvSpPr>
        <p:spPr>
          <a:noFill/>
        </p:spPr>
        <p:txBody>
          <a:bodyPr/>
          <a:lstStyle/>
          <a:p>
            <a:r>
              <a:rPr lang="en-US" smtClean="0"/>
              <a:t>Octubre de 2011</a:t>
            </a:r>
          </a:p>
        </p:txBody>
      </p:sp>
      <p:sp>
        <p:nvSpPr>
          <p:cNvPr id="20484" name="Rectangle 7"/>
          <p:cNvSpPr>
            <a:spLocks noGrp="1" noChangeArrowheads="1"/>
          </p:cNvSpPr>
          <p:nvPr>
            <p:ph type="sldNum" sz="quarter" idx="5"/>
          </p:nvPr>
        </p:nvSpPr>
        <p:spPr>
          <a:noFill/>
        </p:spPr>
        <p:txBody>
          <a:bodyPr/>
          <a:lstStyle/>
          <a:p>
            <a:r>
              <a:rPr lang="en-US" smtClean="0"/>
              <a:t>6-</a:t>
            </a:r>
            <a:fld id="{C7FA0F13-318E-4165-A0EC-226023174239}" type="slidenum">
              <a:rPr lang="en-US" smtClean="0"/>
              <a:pPr/>
              <a:t>6</a:t>
            </a:fld>
            <a:endParaRPr lang="en-US" smtClean="0"/>
          </a:p>
        </p:txBody>
      </p:sp>
      <p:sp>
        <p:nvSpPr>
          <p:cNvPr id="20485" name="Rectangle 2"/>
          <p:cNvSpPr>
            <a:spLocks noGrp="1" noRot="1" noChangeAspect="1" noChangeArrowheads="1" noTextEdit="1"/>
          </p:cNvSpPr>
          <p:nvPr>
            <p:ph type="sldImg"/>
          </p:nvPr>
        </p:nvSpPr>
        <p:spPr>
          <a:xfrm>
            <a:off x="1295400" y="685800"/>
            <a:ext cx="4648200" cy="3486150"/>
          </a:xfrm>
          <a:ln/>
        </p:spPr>
      </p:sp>
      <p:sp>
        <p:nvSpPr>
          <p:cNvPr id="20486" name="Rectangle 3"/>
          <p:cNvSpPr>
            <a:spLocks noGrp="1" noChangeArrowheads="1"/>
          </p:cNvSpPr>
          <p:nvPr>
            <p:ph type="body" idx="1"/>
          </p:nvPr>
        </p:nvSpPr>
        <p:spPr>
          <a:xfrm>
            <a:off x="762000" y="4167188"/>
            <a:ext cx="5715000" cy="2652712"/>
          </a:xfrm>
          <a:noFill/>
          <a:ln/>
        </p:spPr>
        <p:txBody>
          <a:bodyPr/>
          <a:lstStyle/>
          <a:p>
            <a:pPr>
              <a:spcBef>
                <a:spcPct val="10000"/>
              </a:spcBef>
            </a:pPr>
            <a:r>
              <a:rPr lang="es-ES_tradnl" sz="1100" b="1" smtClean="0">
                <a:solidFill>
                  <a:srgbClr val="000000"/>
                </a:solidFill>
                <a:cs typeface="Times New Roman" pitchFamily="18" charset="0"/>
                <a:sym typeface="Times New Roman" pitchFamily="18" charset="0"/>
              </a:rPr>
              <a:t>Examen de aprobaci</a:t>
            </a:r>
            <a:r>
              <a:rPr lang="es-ES_tradnl" sz="1100" b="1" smtClean="0">
                <a:solidFill>
                  <a:srgbClr val="000000"/>
                </a:solidFill>
                <a:latin typeface="Times New Roman" pitchFamily="18" charset="0"/>
                <a:cs typeface="Times New Roman" pitchFamily="18" charset="0"/>
                <a:sym typeface="Times New Roman" pitchFamily="18" charset="0"/>
              </a:rPr>
              <a:t>ó</a:t>
            </a:r>
            <a:r>
              <a:rPr lang="es-ES_tradnl" sz="1100" b="1" smtClean="0">
                <a:solidFill>
                  <a:srgbClr val="000000"/>
                </a:solidFill>
                <a:cs typeface="Times New Roman" pitchFamily="18" charset="0"/>
                <a:sym typeface="Times New Roman" pitchFamily="18" charset="0"/>
              </a:rPr>
              <a:t>n </a:t>
            </a:r>
            <a:r>
              <a:rPr lang="en-US" sz="1100" b="1" smtClean="0">
                <a:solidFill>
                  <a:srgbClr val="000000"/>
                </a:solidFill>
                <a:cs typeface="Times New Roman" pitchFamily="18" charset="0"/>
                <a:sym typeface="Times New Roman" pitchFamily="18" charset="0"/>
              </a:rPr>
              <a:t>(</a:t>
            </a:r>
            <a:r>
              <a:rPr lang="es-ES_tradnl" sz="1100" b="1" smtClean="0">
                <a:solidFill>
                  <a:srgbClr val="000000"/>
                </a:solidFill>
                <a:cs typeface="Times New Roman" pitchFamily="18" charset="0"/>
                <a:sym typeface="Times New Roman" pitchFamily="18" charset="0"/>
              </a:rPr>
              <a:t>pruebas de aprobaci</a:t>
            </a:r>
            <a:r>
              <a:rPr lang="es-ES_tradnl" sz="1100" b="1" smtClean="0">
                <a:solidFill>
                  <a:srgbClr val="000000"/>
                </a:solidFill>
                <a:latin typeface="Times New Roman" pitchFamily="18" charset="0"/>
                <a:cs typeface="Times New Roman" pitchFamily="18" charset="0"/>
                <a:sym typeface="Times New Roman" pitchFamily="18" charset="0"/>
              </a:rPr>
              <a:t>ó</a:t>
            </a:r>
            <a:r>
              <a:rPr lang="es-ES_tradnl" sz="1100" b="1" smtClean="0">
                <a:solidFill>
                  <a:srgbClr val="000000"/>
                </a:solidFill>
                <a:cs typeface="Times New Roman" pitchFamily="18" charset="0"/>
                <a:sym typeface="Times New Roman" pitchFamily="18" charset="0"/>
              </a:rPr>
              <a:t>n referentes al </a:t>
            </a:r>
            <a:r>
              <a:rPr lang="en-US" sz="1100" b="1" smtClean="0">
                <a:solidFill>
                  <a:srgbClr val="000000"/>
                </a:solidFill>
                <a:cs typeface="Times New Roman" pitchFamily="18" charset="0"/>
                <a:sym typeface="Times New Roman" pitchFamily="18" charset="0"/>
              </a:rPr>
              <a:t>polvo) - Opcional </a:t>
            </a:r>
            <a:r>
              <a:rPr lang="es-ES_tradnl" sz="1100" b="1" smtClean="0">
                <a:solidFill>
                  <a:srgbClr val="000000"/>
                </a:solidFill>
                <a:cs typeface="Times New Roman" pitchFamily="18" charset="0"/>
                <a:sym typeface="Times New Roman" pitchFamily="18" charset="0"/>
              </a:rPr>
              <a:t>seg</a:t>
            </a:r>
            <a:r>
              <a:rPr lang="es-ES_tradnl" sz="1100" b="1" smtClean="0">
                <a:solidFill>
                  <a:srgbClr val="000000"/>
                </a:solidFill>
                <a:latin typeface="Times New Roman" pitchFamily="18" charset="0"/>
                <a:cs typeface="Times New Roman" pitchFamily="18" charset="0"/>
                <a:sym typeface="Times New Roman" pitchFamily="18" charset="0"/>
              </a:rPr>
              <a:t>ú</a:t>
            </a:r>
            <a:r>
              <a:rPr lang="es-ES_tradnl" sz="1100" b="1" smtClean="0">
                <a:solidFill>
                  <a:srgbClr val="000000"/>
                </a:solidFill>
                <a:cs typeface="Times New Roman" pitchFamily="18" charset="0"/>
                <a:sym typeface="Times New Roman" pitchFamily="18" charset="0"/>
              </a:rPr>
              <a:t>n </a:t>
            </a:r>
            <a:r>
              <a:rPr lang="en-US" sz="1100" b="1" smtClean="0">
                <a:solidFill>
                  <a:srgbClr val="000000"/>
                </a:solidFill>
                <a:cs typeface="Times New Roman" pitchFamily="18" charset="0"/>
                <a:sym typeface="Times New Roman" pitchFamily="18" charset="0"/>
              </a:rPr>
              <a:t>la regla RRP</a:t>
            </a:r>
          </a:p>
          <a:p>
            <a:pPr>
              <a:spcBef>
                <a:spcPct val="10000"/>
              </a:spcBef>
              <a:buFontTx/>
              <a:buChar char="•"/>
            </a:pPr>
            <a:r>
              <a:rPr lang="es-ES_tradnl" sz="900" smtClean="0">
                <a:solidFill>
                  <a:srgbClr val="000000"/>
                </a:solidFill>
                <a:cs typeface="Times New Roman" pitchFamily="18" charset="0"/>
                <a:sym typeface="Times New Roman" pitchFamily="18" charset="0"/>
              </a:rPr>
              <a:t>Se pueden realizar pruebas de aprobaci</a:t>
            </a:r>
            <a:r>
              <a:rPr lang="es-ES_tradnl" sz="900" smtClean="0">
                <a:solidFill>
                  <a:srgbClr val="000000"/>
                </a:solidFill>
                <a:latin typeface="Times New Roman" pitchFamily="18" charset="0"/>
                <a:cs typeface="Times New Roman" pitchFamily="18" charset="0"/>
                <a:sym typeface="Times New Roman" pitchFamily="18" charset="0"/>
              </a:rPr>
              <a:t>ó</a:t>
            </a:r>
            <a:r>
              <a:rPr lang="es-ES_tradnl" sz="900" smtClean="0">
                <a:solidFill>
                  <a:srgbClr val="000000"/>
                </a:solidFill>
                <a:cs typeface="Times New Roman" pitchFamily="18" charset="0"/>
                <a:sym typeface="Times New Roman" pitchFamily="18" charset="0"/>
              </a:rPr>
              <a:t>n referente al polvo </a:t>
            </a:r>
            <a:r>
              <a:rPr lang="en-US" sz="900" smtClean="0">
                <a:solidFill>
                  <a:srgbClr val="000000"/>
                </a:solidFill>
                <a:cs typeface="Times New Roman" pitchFamily="18" charset="0"/>
                <a:sym typeface="Times New Roman" pitchFamily="18" charset="0"/>
              </a:rPr>
              <a:t>para verificar la efectividad de las limpiezas. </a:t>
            </a:r>
            <a:r>
              <a:rPr lang="es-ES_tradnl" sz="900" smtClean="0">
                <a:solidFill>
                  <a:srgbClr val="000000"/>
                </a:solidFill>
                <a:cs typeface="Times New Roman" pitchFamily="18" charset="0"/>
                <a:sym typeface="Times New Roman" pitchFamily="18" charset="0"/>
              </a:rPr>
              <a:t>La aprobaci</a:t>
            </a:r>
            <a:r>
              <a:rPr lang="es-ES_tradnl" sz="900" smtClean="0">
                <a:solidFill>
                  <a:srgbClr val="000000"/>
                </a:solidFill>
                <a:latin typeface="Times New Roman" pitchFamily="18" charset="0"/>
                <a:cs typeface="Times New Roman" pitchFamily="18" charset="0"/>
                <a:sym typeface="Times New Roman" pitchFamily="18" charset="0"/>
              </a:rPr>
              <a:t>ó</a:t>
            </a:r>
            <a:r>
              <a:rPr lang="es-ES_tradnl" sz="900" smtClean="0">
                <a:solidFill>
                  <a:srgbClr val="000000"/>
                </a:solidFill>
                <a:cs typeface="Times New Roman" pitchFamily="18" charset="0"/>
                <a:sym typeface="Times New Roman" pitchFamily="18" charset="0"/>
              </a:rPr>
              <a:t>n </a:t>
            </a:r>
            <a:r>
              <a:rPr lang="en-US" sz="900" smtClean="0">
                <a:solidFill>
                  <a:srgbClr val="000000"/>
                </a:solidFill>
                <a:cs typeface="Times New Roman" pitchFamily="18" charset="0"/>
                <a:sym typeface="Times New Roman" pitchFamily="18" charset="0"/>
              </a:rPr>
              <a:t>es una opci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 </a:t>
            </a:r>
            <a:r>
              <a:rPr lang="es-ES_tradnl" sz="900" smtClean="0">
                <a:solidFill>
                  <a:srgbClr val="000000"/>
                </a:solidFill>
                <a:cs typeface="Times New Roman" pitchFamily="18" charset="0"/>
                <a:sym typeface="Times New Roman" pitchFamily="18" charset="0"/>
              </a:rPr>
              <a:t>seg</a:t>
            </a:r>
            <a:r>
              <a:rPr lang="es-ES_tradnl" sz="900" smtClean="0">
                <a:solidFill>
                  <a:srgbClr val="000000"/>
                </a:solidFill>
                <a:latin typeface="Times New Roman" pitchFamily="18" charset="0"/>
                <a:cs typeface="Times New Roman" pitchFamily="18" charset="0"/>
                <a:sym typeface="Times New Roman" pitchFamily="18" charset="0"/>
              </a:rPr>
              <a:t>ú</a:t>
            </a:r>
            <a:r>
              <a:rPr lang="es-ES_tradnl" sz="900" smtClean="0">
                <a:solidFill>
                  <a:srgbClr val="000000"/>
                </a:solidFill>
                <a:cs typeface="Times New Roman" pitchFamily="18" charset="0"/>
                <a:sym typeface="Times New Roman" pitchFamily="18" charset="0"/>
              </a:rPr>
              <a:t>n </a:t>
            </a:r>
            <a:r>
              <a:rPr lang="en-US" sz="900" smtClean="0">
                <a:solidFill>
                  <a:srgbClr val="000000"/>
                </a:solidFill>
                <a:cs typeface="Times New Roman" pitchFamily="18" charset="0"/>
                <a:sym typeface="Times New Roman" pitchFamily="18" charset="0"/>
              </a:rPr>
              <a:t>la regla de renovaci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 reparaci</a:t>
            </a:r>
            <a:r>
              <a:rPr lang="en-US" sz="900" smtClean="0">
                <a:solidFill>
                  <a:srgbClr val="000000"/>
                </a:solidFill>
                <a:latin typeface="Times New Roman" pitchFamily="18" charset="0"/>
                <a:cs typeface="Times New Roman" pitchFamily="18" charset="0"/>
                <a:sym typeface="Times New Roman" pitchFamily="18" charset="0"/>
              </a:rPr>
              <a:t>ó</a:t>
            </a:r>
            <a:r>
              <a:rPr lang="en-US" sz="900" smtClean="0">
                <a:solidFill>
                  <a:srgbClr val="000000"/>
                </a:solidFill>
                <a:cs typeface="Times New Roman" pitchFamily="18" charset="0"/>
                <a:sym typeface="Times New Roman" pitchFamily="18" charset="0"/>
              </a:rPr>
              <a:t>n y pintado de </a:t>
            </a:r>
            <a:r>
              <a:rPr lang="es-ES_tradnl" sz="900" smtClean="0">
                <a:solidFill>
                  <a:srgbClr val="000000"/>
                </a:solidFill>
                <a:cs typeface="Times New Roman" pitchFamily="18" charset="0"/>
                <a:sym typeface="Times New Roman" pitchFamily="18" charset="0"/>
              </a:rPr>
              <a:t>la </a:t>
            </a:r>
            <a:r>
              <a:rPr lang="en-US" sz="900" smtClean="0">
                <a:solidFill>
                  <a:srgbClr val="000000"/>
                </a:solidFill>
                <a:cs typeface="Times New Roman" pitchFamily="18" charset="0"/>
                <a:sym typeface="Times New Roman" pitchFamily="18" charset="0"/>
              </a:rPr>
              <a:t>EPA y, en muchos casos, es un requisito de la regla del Departamento de Vivienda y Urbanismo (HUD, por sus siglas en ingl</a:t>
            </a:r>
            <a:r>
              <a:rPr lang="en-US" sz="900" smtClean="0">
                <a:solidFill>
                  <a:srgbClr val="000000"/>
                </a:solidFill>
                <a:latin typeface="Times New Roman" pitchFamily="18" charset="0"/>
                <a:cs typeface="Times New Roman" pitchFamily="18" charset="0"/>
                <a:sym typeface="Times New Roman" pitchFamily="18" charset="0"/>
              </a:rPr>
              <a:t>é</a:t>
            </a:r>
            <a:r>
              <a:rPr lang="en-US" sz="900" smtClean="0">
                <a:solidFill>
                  <a:srgbClr val="000000"/>
                </a:solidFill>
                <a:cs typeface="Times New Roman" pitchFamily="18" charset="0"/>
                <a:sym typeface="Times New Roman" pitchFamily="18" charset="0"/>
              </a:rPr>
              <a:t>s).</a:t>
            </a:r>
          </a:p>
          <a:p>
            <a:pPr>
              <a:spcBef>
                <a:spcPct val="10000"/>
              </a:spcBef>
              <a:buFontTx/>
              <a:buChar char="•"/>
            </a:pPr>
            <a:r>
              <a:rPr lang="en-US" sz="900" smtClean="0">
                <a:solidFill>
                  <a:srgbClr val="000000"/>
                </a:solidFill>
                <a:cs typeface="Times New Roman" pitchFamily="18" charset="0"/>
                <a:sym typeface="Times New Roman" pitchFamily="18" charset="0"/>
              </a:rPr>
              <a:t>La</a:t>
            </a:r>
            <a:r>
              <a:rPr lang="es-ES_tradnl" sz="900" smtClean="0">
                <a:solidFill>
                  <a:srgbClr val="000000"/>
                </a:solidFill>
                <a:cs typeface="Times New Roman" pitchFamily="18" charset="0"/>
                <a:sym typeface="Times New Roman" pitchFamily="18" charset="0"/>
              </a:rPr>
              <a:t>s</a:t>
            </a:r>
            <a:r>
              <a:rPr lang="en-US" sz="900" smtClean="0">
                <a:solidFill>
                  <a:srgbClr val="000000"/>
                </a:solidFill>
                <a:cs typeface="Times New Roman" pitchFamily="18" charset="0"/>
                <a:sym typeface="Times New Roman" pitchFamily="18" charset="0"/>
              </a:rPr>
              <a:t> </a:t>
            </a:r>
            <a:r>
              <a:rPr lang="es-ES_tradnl" sz="900" smtClean="0">
                <a:solidFill>
                  <a:srgbClr val="000000"/>
                </a:solidFill>
                <a:cs typeface="Times New Roman" pitchFamily="18" charset="0"/>
                <a:sym typeface="Times New Roman" pitchFamily="18" charset="0"/>
              </a:rPr>
              <a:t>pruebas aprobaci</a:t>
            </a:r>
            <a:r>
              <a:rPr lang="es-ES_tradnl" sz="900" smtClean="0">
                <a:solidFill>
                  <a:srgbClr val="000000"/>
                </a:solidFill>
                <a:latin typeface="Times New Roman" pitchFamily="18" charset="0"/>
                <a:cs typeface="Times New Roman" pitchFamily="18" charset="0"/>
                <a:sym typeface="Times New Roman" pitchFamily="18" charset="0"/>
              </a:rPr>
              <a:t>ó</a:t>
            </a:r>
            <a:r>
              <a:rPr lang="es-ES_tradnl" sz="900" smtClean="0">
                <a:solidFill>
                  <a:srgbClr val="000000"/>
                </a:solidFill>
                <a:cs typeface="Times New Roman" pitchFamily="18" charset="0"/>
                <a:sym typeface="Times New Roman" pitchFamily="18" charset="0"/>
              </a:rPr>
              <a:t>n referente al </a:t>
            </a:r>
            <a:r>
              <a:rPr lang="en-US" sz="900" smtClean="0">
                <a:solidFill>
                  <a:srgbClr val="000000"/>
                </a:solidFill>
                <a:cs typeface="Times New Roman" pitchFamily="18" charset="0"/>
                <a:sym typeface="Times New Roman" pitchFamily="18" charset="0"/>
              </a:rPr>
              <a:t>polvo se realiza</a:t>
            </a:r>
            <a:r>
              <a:rPr lang="es-ES_tradnl" sz="900" smtClean="0">
                <a:solidFill>
                  <a:srgbClr val="000000"/>
                </a:solidFill>
                <a:cs typeface="Times New Roman" pitchFamily="18" charset="0"/>
                <a:sym typeface="Times New Roman" pitchFamily="18" charset="0"/>
              </a:rPr>
              <a:t>n</a:t>
            </a:r>
            <a:r>
              <a:rPr lang="en-US" sz="900" smtClean="0">
                <a:solidFill>
                  <a:srgbClr val="000000"/>
                </a:solidFill>
                <a:cs typeface="Times New Roman" pitchFamily="18" charset="0"/>
                <a:sym typeface="Times New Roman" pitchFamily="18" charset="0"/>
              </a:rPr>
              <a:t> para verificar la efectividad de las limpiezas.</a:t>
            </a:r>
          </a:p>
          <a:p>
            <a:pPr>
              <a:spcBef>
                <a:spcPct val="10000"/>
              </a:spcBef>
              <a:buFontTx/>
              <a:buChar char="•"/>
            </a:pPr>
            <a:r>
              <a:rPr lang="en-US" sz="900" smtClean="0">
                <a:solidFill>
                  <a:srgbClr val="000000"/>
                </a:solidFill>
                <a:cs typeface="Arial" charset="0"/>
                <a:sym typeface="Times New Roman" pitchFamily="18" charset="0"/>
              </a:rPr>
              <a:t>En algunos casos, </a:t>
            </a:r>
            <a:r>
              <a:rPr lang="es-ES_tradnl" sz="900" smtClean="0">
                <a:solidFill>
                  <a:srgbClr val="000000"/>
                </a:solidFill>
                <a:cs typeface="Arial" charset="0"/>
                <a:sym typeface="Times New Roman" pitchFamily="18" charset="0"/>
              </a:rPr>
              <a:t>se </a:t>
            </a:r>
            <a:r>
              <a:rPr lang="en-US" sz="900" smtClean="0">
                <a:solidFill>
                  <a:srgbClr val="000000"/>
                </a:solidFill>
                <a:cs typeface="Arial" charset="0"/>
                <a:sym typeface="Times New Roman" pitchFamily="18" charset="0"/>
              </a:rPr>
              <a:t>puede</a:t>
            </a:r>
            <a:r>
              <a:rPr lang="es-ES_tradnl" sz="900" smtClean="0">
                <a:solidFill>
                  <a:srgbClr val="000000"/>
                </a:solidFill>
                <a:cs typeface="Arial" charset="0"/>
                <a:sym typeface="Times New Roman" pitchFamily="18" charset="0"/>
              </a:rPr>
              <a:t>n</a:t>
            </a:r>
            <a:r>
              <a:rPr lang="en-US" sz="900" smtClean="0">
                <a:solidFill>
                  <a:srgbClr val="000000"/>
                </a:solidFill>
                <a:cs typeface="Arial" charset="0"/>
                <a:sym typeface="Times New Roman" pitchFamily="18" charset="0"/>
              </a:rPr>
              <a:t> requerir </a:t>
            </a:r>
            <a:r>
              <a:rPr lang="es-ES_tradnl" sz="900" smtClean="0">
                <a:solidFill>
                  <a:srgbClr val="000000"/>
                </a:solidFill>
                <a:cs typeface="Arial" charset="0"/>
                <a:sym typeface="Times New Roman" pitchFamily="18" charset="0"/>
              </a:rPr>
              <a:t>estas pruebas </a:t>
            </a:r>
            <a:r>
              <a:rPr lang="en-US" sz="900" smtClean="0">
                <a:solidFill>
                  <a:srgbClr val="000000"/>
                </a:solidFill>
                <a:cs typeface="Arial" charset="0"/>
                <a:sym typeface="Times New Roman" pitchFamily="18" charset="0"/>
              </a:rPr>
              <a:t>como parte de</a:t>
            </a:r>
            <a:r>
              <a:rPr lang="es-ES_tradnl" sz="900" smtClean="0">
                <a:solidFill>
                  <a:srgbClr val="000000"/>
                </a:solidFill>
                <a:cs typeface="Arial" charset="0"/>
                <a:sym typeface="Times New Roman" pitchFamily="18" charset="0"/>
              </a:rPr>
              <a:t> </a:t>
            </a:r>
            <a:r>
              <a:rPr lang="en-US" sz="900" smtClean="0">
                <a:solidFill>
                  <a:srgbClr val="000000"/>
                </a:solidFill>
                <a:cs typeface="Arial" charset="0"/>
                <a:sym typeface="Times New Roman" pitchFamily="18" charset="0"/>
              </a:rPr>
              <a:t>l</a:t>
            </a:r>
            <a:r>
              <a:rPr lang="es-ES_tradnl" sz="900" smtClean="0">
                <a:solidFill>
                  <a:srgbClr val="000000"/>
                </a:solidFill>
                <a:cs typeface="Arial" charset="0"/>
                <a:sym typeface="Times New Roman" pitchFamily="18" charset="0"/>
              </a:rPr>
              <a:t>a</a:t>
            </a:r>
            <a:r>
              <a:rPr lang="en-US" sz="900" smtClean="0">
                <a:solidFill>
                  <a:srgbClr val="000000"/>
                </a:solidFill>
                <a:cs typeface="Arial" charset="0"/>
                <a:sym typeface="Times New Roman" pitchFamily="18" charset="0"/>
              </a:rPr>
              <a:t> </a:t>
            </a:r>
            <a:r>
              <a:rPr lang="en-US" sz="900" smtClean="0">
                <a:solidFill>
                  <a:srgbClr val="000000"/>
                </a:solidFill>
                <a:latin typeface="Times New Roman" pitchFamily="18" charset="0"/>
                <a:cs typeface="Arial" charset="0"/>
                <a:sym typeface="Times New Roman" pitchFamily="18" charset="0"/>
              </a:rPr>
              <a:t>“</a:t>
            </a:r>
            <a:r>
              <a:rPr lang="es-ES_tradnl" sz="900" smtClean="0">
                <a:solidFill>
                  <a:srgbClr val="000000"/>
                </a:solidFill>
                <a:cs typeface="Arial" charset="0"/>
                <a:sym typeface="Times New Roman" pitchFamily="18" charset="0"/>
              </a:rPr>
              <a:t>aprobaci</a:t>
            </a:r>
            <a:r>
              <a:rPr lang="es-ES_tradnl" sz="900" smtClean="0">
                <a:solidFill>
                  <a:srgbClr val="000000"/>
                </a:solidFill>
                <a:latin typeface="Times New Roman" pitchFamily="18" charset="0"/>
                <a:cs typeface="Arial" charset="0"/>
                <a:sym typeface="Times New Roman" pitchFamily="18" charset="0"/>
              </a:rPr>
              <a:t>ó</a:t>
            </a:r>
            <a:r>
              <a:rPr lang="es-ES_tradnl" sz="900" smtClean="0">
                <a:solidFill>
                  <a:srgbClr val="000000"/>
                </a:solidFill>
                <a:cs typeface="Arial" charset="0"/>
                <a:sym typeface="Times New Roman" pitchFamily="18" charset="0"/>
              </a:rPr>
              <a:t>n</a:t>
            </a:r>
            <a:r>
              <a:rPr lang="en-US" sz="900" smtClean="0">
                <a:solidFill>
                  <a:srgbClr val="000000"/>
                </a:solidFill>
                <a:cs typeface="Arial" charset="0"/>
                <a:sym typeface="Times New Roman" pitchFamily="18" charset="0"/>
              </a:rPr>
              <a:t>" (proceso definido por </a:t>
            </a:r>
            <a:r>
              <a:rPr lang="es-ES_tradnl" sz="900" smtClean="0">
                <a:solidFill>
                  <a:srgbClr val="000000"/>
                </a:solidFill>
                <a:cs typeface="Arial" charset="0"/>
                <a:sym typeface="Times New Roman" pitchFamily="18" charset="0"/>
              </a:rPr>
              <a:t>el </a:t>
            </a:r>
            <a:r>
              <a:rPr lang="en-US" sz="900" smtClean="0">
                <a:solidFill>
                  <a:srgbClr val="000000"/>
                </a:solidFill>
                <a:cs typeface="Arial" charset="0"/>
                <a:sym typeface="Times New Roman" pitchFamily="18" charset="0"/>
              </a:rPr>
              <a:t>reglamento para garantizar que un </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rea de trabajo no est</a:t>
            </a:r>
            <a:r>
              <a:rPr lang="en-US" sz="900" smtClean="0">
                <a:solidFill>
                  <a:srgbClr val="000000"/>
                </a:solidFill>
                <a:latin typeface="Times New Roman" pitchFamily="18" charset="0"/>
                <a:cs typeface="Arial" charset="0"/>
                <a:sym typeface="Times New Roman" pitchFamily="18" charset="0"/>
              </a:rPr>
              <a:t>é</a:t>
            </a:r>
            <a:r>
              <a:rPr lang="en-US" sz="900" smtClean="0">
                <a:solidFill>
                  <a:srgbClr val="000000"/>
                </a:solidFill>
                <a:cs typeface="Arial" charset="0"/>
                <a:sym typeface="Times New Roman" pitchFamily="18" charset="0"/>
              </a:rPr>
              <a:t> contaminada con polvo </a:t>
            </a:r>
            <a:r>
              <a:rPr lang="es-ES_tradnl" sz="900" smtClean="0">
                <a:solidFill>
                  <a:srgbClr val="000000"/>
                </a:solidFill>
                <a:cs typeface="Arial" charset="0"/>
                <a:sym typeface="Times New Roman" pitchFamily="18" charset="0"/>
              </a:rPr>
              <a:t>de </a:t>
            </a:r>
            <a:r>
              <a:rPr lang="en-US" sz="900" smtClean="0">
                <a:solidFill>
                  <a:srgbClr val="000000"/>
                </a:solidFill>
                <a:cs typeface="Arial" charset="0"/>
                <a:sym typeface="Times New Roman" pitchFamily="18" charset="0"/>
              </a:rPr>
              <a:t>plomo despu</a:t>
            </a:r>
            <a:r>
              <a:rPr lang="en-US" sz="900" smtClean="0">
                <a:solidFill>
                  <a:srgbClr val="000000"/>
                </a:solidFill>
                <a:latin typeface="Times New Roman" pitchFamily="18" charset="0"/>
                <a:cs typeface="Arial" charset="0"/>
                <a:sym typeface="Times New Roman" pitchFamily="18" charset="0"/>
              </a:rPr>
              <a:t>é</a:t>
            </a:r>
            <a:r>
              <a:rPr lang="en-US" sz="900" smtClean="0">
                <a:solidFill>
                  <a:srgbClr val="000000"/>
                </a:solidFill>
                <a:cs typeface="Arial" charset="0"/>
                <a:sym typeface="Times New Roman" pitchFamily="18" charset="0"/>
              </a:rPr>
              <a:t>s de completar un trabajo). No se necesita realizar una verificaci</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n de limpieza si se requiere</a:t>
            </a:r>
            <a:r>
              <a:rPr lang="es-ES_tradnl" sz="900" smtClean="0">
                <a:solidFill>
                  <a:srgbClr val="000000"/>
                </a:solidFill>
                <a:cs typeface="Arial" charset="0"/>
                <a:sym typeface="Times New Roman" pitchFamily="18" charset="0"/>
              </a:rPr>
              <a:t>n</a:t>
            </a:r>
            <a:r>
              <a:rPr lang="en-US" sz="900" smtClean="0">
                <a:solidFill>
                  <a:srgbClr val="000000"/>
                </a:solidFill>
                <a:cs typeface="Arial" charset="0"/>
                <a:sym typeface="Times New Roman" pitchFamily="18" charset="0"/>
              </a:rPr>
              <a:t> </a:t>
            </a:r>
            <a:r>
              <a:rPr lang="es-ES_tradnl" sz="900" smtClean="0">
                <a:solidFill>
                  <a:srgbClr val="000000"/>
                </a:solidFill>
                <a:cs typeface="Arial" charset="0"/>
                <a:sym typeface="Times New Roman" pitchFamily="18" charset="0"/>
              </a:rPr>
              <a:t>pruebas de aprobaci</a:t>
            </a:r>
            <a:r>
              <a:rPr lang="es-ES_tradnl" sz="900" smtClean="0">
                <a:solidFill>
                  <a:srgbClr val="000000"/>
                </a:solidFill>
                <a:latin typeface="Times New Roman" pitchFamily="18" charset="0"/>
                <a:cs typeface="Arial" charset="0"/>
                <a:sym typeface="Times New Roman" pitchFamily="18" charset="0"/>
              </a:rPr>
              <a:t>ó</a:t>
            </a:r>
            <a:r>
              <a:rPr lang="es-ES_tradnl" sz="900" smtClean="0">
                <a:solidFill>
                  <a:srgbClr val="000000"/>
                </a:solidFill>
                <a:cs typeface="Arial" charset="0"/>
                <a:sym typeface="Times New Roman" pitchFamily="18" charset="0"/>
              </a:rPr>
              <a:t>n referente al polvo </a:t>
            </a:r>
            <a:r>
              <a:rPr lang="en-US" sz="900" smtClean="0">
                <a:solidFill>
                  <a:srgbClr val="000000"/>
                </a:solidFill>
                <a:cs typeface="Arial" charset="0"/>
                <a:sym typeface="Times New Roman" pitchFamily="18" charset="0"/>
              </a:rPr>
              <a:t>al finalizar una renovaci</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n. En esos casos, </a:t>
            </a:r>
            <a:r>
              <a:rPr lang="en-US" sz="900" smtClean="0">
                <a:solidFill>
                  <a:srgbClr val="000000"/>
                </a:solidFill>
                <a:cs typeface="Times New Roman" pitchFamily="18" charset="0"/>
                <a:sym typeface="Times New Roman" pitchFamily="18" charset="0"/>
              </a:rPr>
              <a:t>la</a:t>
            </a:r>
            <a:r>
              <a:rPr lang="es-ES_tradnl" sz="900" smtClean="0">
                <a:solidFill>
                  <a:srgbClr val="000000"/>
                </a:solidFill>
                <a:cs typeface="Times New Roman" pitchFamily="18" charset="0"/>
                <a:sym typeface="Times New Roman" pitchFamily="18" charset="0"/>
              </a:rPr>
              <a:t>s</a:t>
            </a:r>
            <a:r>
              <a:rPr lang="en-US" sz="900" smtClean="0">
                <a:solidFill>
                  <a:srgbClr val="000000"/>
                </a:solidFill>
                <a:cs typeface="Times New Roman" pitchFamily="18" charset="0"/>
                <a:sym typeface="Times New Roman" pitchFamily="18" charset="0"/>
              </a:rPr>
              <a:t> </a:t>
            </a:r>
            <a:r>
              <a:rPr lang="es-ES_tradnl" sz="900" smtClean="0">
                <a:solidFill>
                  <a:srgbClr val="000000"/>
                </a:solidFill>
                <a:cs typeface="Times New Roman" pitchFamily="18" charset="0"/>
                <a:sym typeface="Times New Roman" pitchFamily="18" charset="0"/>
              </a:rPr>
              <a:t>pruebas </a:t>
            </a:r>
            <a:r>
              <a:rPr lang="en-US" sz="900" smtClean="0">
                <a:solidFill>
                  <a:srgbClr val="000000"/>
                </a:solidFill>
                <a:cs typeface="Times New Roman" pitchFamily="18" charset="0"/>
                <a:sym typeface="Times New Roman" pitchFamily="18" charset="0"/>
              </a:rPr>
              <a:t>de </a:t>
            </a:r>
            <a:r>
              <a:rPr lang="es-ES_tradnl" sz="900" smtClean="0">
                <a:solidFill>
                  <a:srgbClr val="000000"/>
                </a:solidFill>
                <a:cs typeface="Times New Roman" pitchFamily="18" charset="0"/>
                <a:sym typeface="Times New Roman" pitchFamily="18" charset="0"/>
              </a:rPr>
              <a:t>aprobaci</a:t>
            </a:r>
            <a:r>
              <a:rPr lang="es-ES_tradnl" sz="900" smtClean="0">
                <a:solidFill>
                  <a:srgbClr val="000000"/>
                </a:solidFill>
                <a:latin typeface="Times New Roman" pitchFamily="18" charset="0"/>
                <a:cs typeface="Times New Roman" pitchFamily="18" charset="0"/>
                <a:sym typeface="Times New Roman" pitchFamily="18" charset="0"/>
              </a:rPr>
              <a:t>ó</a:t>
            </a:r>
            <a:r>
              <a:rPr lang="es-ES_tradnl" sz="900" smtClean="0">
                <a:solidFill>
                  <a:srgbClr val="000000"/>
                </a:solidFill>
                <a:cs typeface="Times New Roman" pitchFamily="18" charset="0"/>
                <a:sym typeface="Times New Roman" pitchFamily="18" charset="0"/>
              </a:rPr>
              <a:t>n referente al </a:t>
            </a:r>
            <a:r>
              <a:rPr lang="en-US" sz="900" smtClean="0">
                <a:solidFill>
                  <a:srgbClr val="000000"/>
                </a:solidFill>
                <a:cs typeface="Times New Roman" pitchFamily="18" charset="0"/>
                <a:sym typeface="Times New Roman" pitchFamily="18" charset="0"/>
              </a:rPr>
              <a:t> polvo </a:t>
            </a:r>
            <a:r>
              <a:rPr lang="en-US" sz="900" smtClean="0">
                <a:solidFill>
                  <a:srgbClr val="000000"/>
                </a:solidFill>
                <a:cs typeface="Arial" charset="0"/>
                <a:sym typeface="Times New Roman" pitchFamily="18" charset="0"/>
              </a:rPr>
              <a:t>s</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lo la</a:t>
            </a:r>
            <a:r>
              <a:rPr lang="es-ES_tradnl" sz="900" smtClean="0">
                <a:solidFill>
                  <a:srgbClr val="000000"/>
                </a:solidFill>
                <a:cs typeface="Arial" charset="0"/>
                <a:sym typeface="Times New Roman" pitchFamily="18" charset="0"/>
              </a:rPr>
              <a:t>s</a:t>
            </a:r>
            <a:r>
              <a:rPr lang="en-US" sz="900" smtClean="0">
                <a:solidFill>
                  <a:srgbClr val="000000"/>
                </a:solidFill>
                <a:cs typeface="Arial" charset="0"/>
                <a:sym typeface="Times New Roman" pitchFamily="18" charset="0"/>
              </a:rPr>
              <a:t> puede realizar un inspector de plomo certificado, </a:t>
            </a:r>
            <a:r>
              <a:rPr lang="es-ES_tradnl" sz="900" smtClean="0">
                <a:solidFill>
                  <a:srgbClr val="000000"/>
                </a:solidFill>
                <a:cs typeface="Arial" charset="0"/>
                <a:sym typeface="Times New Roman" pitchFamily="18" charset="0"/>
              </a:rPr>
              <a:t>un </a:t>
            </a:r>
            <a:r>
              <a:rPr lang="en-US" sz="900" smtClean="0">
                <a:solidFill>
                  <a:srgbClr val="000000"/>
                </a:solidFill>
                <a:cs typeface="Arial" charset="0"/>
                <a:sym typeface="Times New Roman" pitchFamily="18" charset="0"/>
              </a:rPr>
              <a:t>evaluador de riesgo</a:t>
            </a:r>
            <a:r>
              <a:rPr lang="es-ES_tradnl" sz="900" smtClean="0">
                <a:solidFill>
                  <a:srgbClr val="000000"/>
                </a:solidFill>
                <a:cs typeface="Arial" charset="0"/>
                <a:sym typeface="Times New Roman" pitchFamily="18" charset="0"/>
              </a:rPr>
              <a:t>s</a:t>
            </a:r>
            <a:r>
              <a:rPr lang="en-US" sz="900" smtClean="0">
                <a:solidFill>
                  <a:srgbClr val="000000"/>
                </a:solidFill>
                <a:cs typeface="Arial" charset="0"/>
                <a:sym typeface="Times New Roman" pitchFamily="18" charset="0"/>
              </a:rPr>
              <a:t> o t</a:t>
            </a:r>
            <a:r>
              <a:rPr lang="en-US" sz="900" smtClean="0">
                <a:solidFill>
                  <a:srgbClr val="000000"/>
                </a:solidFill>
                <a:latin typeface="Times New Roman" pitchFamily="18" charset="0"/>
                <a:cs typeface="Arial" charset="0"/>
                <a:sym typeface="Times New Roman" pitchFamily="18" charset="0"/>
              </a:rPr>
              <a:t>é</a:t>
            </a:r>
            <a:r>
              <a:rPr lang="en-US" sz="900" smtClean="0">
                <a:solidFill>
                  <a:srgbClr val="000000"/>
                </a:solidFill>
                <a:cs typeface="Arial" charset="0"/>
                <a:sym typeface="Times New Roman" pitchFamily="18" charset="0"/>
              </a:rPr>
              <a:t>cnico </a:t>
            </a:r>
            <a:r>
              <a:rPr lang="es-ES_tradnl" sz="900" smtClean="0">
                <a:solidFill>
                  <a:srgbClr val="000000"/>
                </a:solidFill>
                <a:cs typeface="Arial" charset="0"/>
                <a:sym typeface="Times New Roman" pitchFamily="18" charset="0"/>
              </a:rPr>
              <a:t>de </a:t>
            </a:r>
            <a:r>
              <a:rPr lang="en-US" sz="900" smtClean="0">
                <a:solidFill>
                  <a:srgbClr val="000000"/>
                </a:solidFill>
                <a:cs typeface="Arial" charset="0"/>
                <a:sym typeface="Times New Roman" pitchFamily="18" charset="0"/>
              </a:rPr>
              <a:t>muestreo de polvo. Se requiere que la empresa renovadora certificada vuelva a limpiar el </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rea de trabajo hasta que </a:t>
            </a:r>
            <a:r>
              <a:rPr lang="en-US" sz="900" smtClean="0">
                <a:solidFill>
                  <a:srgbClr val="000000"/>
                </a:solidFill>
                <a:cs typeface="Times New Roman" pitchFamily="18" charset="0"/>
                <a:sym typeface="Times New Roman" pitchFamily="18" charset="0"/>
              </a:rPr>
              <a:t>los niveles de polvo </a:t>
            </a:r>
            <a:r>
              <a:rPr lang="es-ES_tradnl" sz="900" smtClean="0">
                <a:solidFill>
                  <a:srgbClr val="000000"/>
                </a:solidFill>
                <a:cs typeface="Times New Roman" pitchFamily="18" charset="0"/>
                <a:sym typeface="Times New Roman" pitchFamily="18" charset="0"/>
              </a:rPr>
              <a:t>de </a:t>
            </a:r>
            <a:r>
              <a:rPr lang="en-US" sz="900" smtClean="0">
                <a:solidFill>
                  <a:srgbClr val="000000"/>
                </a:solidFill>
                <a:cs typeface="Times New Roman" pitchFamily="18" charset="0"/>
                <a:sym typeface="Times New Roman" pitchFamily="18" charset="0"/>
              </a:rPr>
              <a:t>plomo en </a:t>
            </a:r>
            <a:r>
              <a:rPr lang="en-US" sz="900" smtClean="0">
                <a:solidFill>
                  <a:srgbClr val="000000"/>
                </a:solidFill>
                <a:cs typeface="Arial" charset="0"/>
                <a:sym typeface="Times New Roman" pitchFamily="18" charset="0"/>
              </a:rPr>
              <a:t>el </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rea de trabajo cumplan los est</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ndares de</a:t>
            </a:r>
            <a:r>
              <a:rPr lang="es-ES_tradnl" sz="900" smtClean="0">
                <a:solidFill>
                  <a:srgbClr val="000000"/>
                </a:solidFill>
                <a:cs typeface="Arial" charset="0"/>
                <a:sym typeface="Times New Roman" pitchFamily="18" charset="0"/>
              </a:rPr>
              <a:t> </a:t>
            </a:r>
            <a:r>
              <a:rPr lang="en-US" sz="900" smtClean="0">
                <a:solidFill>
                  <a:srgbClr val="000000"/>
                </a:solidFill>
                <a:cs typeface="Arial" charset="0"/>
                <a:sym typeface="Times New Roman" pitchFamily="18" charset="0"/>
              </a:rPr>
              <a:t>l</a:t>
            </a:r>
            <a:r>
              <a:rPr lang="es-ES_tradnl" sz="900" smtClean="0">
                <a:solidFill>
                  <a:srgbClr val="000000"/>
                </a:solidFill>
                <a:cs typeface="Arial" charset="0"/>
                <a:sym typeface="Times New Roman" pitchFamily="18" charset="0"/>
              </a:rPr>
              <a:t>a</a:t>
            </a:r>
            <a:r>
              <a:rPr lang="en-US" sz="900" smtClean="0">
                <a:solidFill>
                  <a:srgbClr val="000000"/>
                </a:solidFill>
                <a:cs typeface="Arial" charset="0"/>
                <a:sym typeface="Times New Roman" pitchFamily="18" charset="0"/>
              </a:rPr>
              <a:t> </a:t>
            </a:r>
            <a:r>
              <a:rPr lang="es-ES_tradnl" sz="900" smtClean="0">
                <a:solidFill>
                  <a:srgbClr val="000000"/>
                </a:solidFill>
                <a:cs typeface="Arial" charset="0"/>
                <a:sym typeface="Times New Roman" pitchFamily="18" charset="0"/>
              </a:rPr>
              <a:t>aprobaci</a:t>
            </a:r>
            <a:r>
              <a:rPr lang="es-ES_tradnl" sz="900" smtClean="0">
                <a:solidFill>
                  <a:srgbClr val="000000"/>
                </a:solidFill>
                <a:latin typeface="Times New Roman" pitchFamily="18" charset="0"/>
                <a:cs typeface="Arial" charset="0"/>
                <a:sym typeface="Times New Roman" pitchFamily="18" charset="0"/>
              </a:rPr>
              <a:t>ó</a:t>
            </a:r>
            <a:r>
              <a:rPr lang="es-ES_tradnl" sz="900" smtClean="0">
                <a:solidFill>
                  <a:srgbClr val="000000"/>
                </a:solidFill>
                <a:cs typeface="Arial" charset="0"/>
                <a:sym typeface="Times New Roman" pitchFamily="18" charset="0"/>
              </a:rPr>
              <a:t>n</a:t>
            </a:r>
            <a:r>
              <a:rPr lang="en-US" sz="900" smtClean="0">
                <a:solidFill>
                  <a:srgbClr val="000000"/>
                </a:solidFill>
                <a:cs typeface="Arial" charset="0"/>
                <a:sym typeface="Times New Roman" pitchFamily="18" charset="0"/>
              </a:rPr>
              <a:t>. Algunas leyes estatales, locales y tribales pueden requerir un </a:t>
            </a:r>
            <a:r>
              <a:rPr lang="es-ES_tradnl" sz="900" smtClean="0">
                <a:solidFill>
                  <a:srgbClr val="000000"/>
                </a:solidFill>
                <a:cs typeface="Arial" charset="0"/>
                <a:sym typeface="Times New Roman" pitchFamily="18" charset="0"/>
              </a:rPr>
              <a:t>examen de aprobaci</a:t>
            </a:r>
            <a:r>
              <a:rPr lang="es-ES_tradnl" sz="900" smtClean="0">
                <a:solidFill>
                  <a:srgbClr val="000000"/>
                </a:solidFill>
                <a:latin typeface="Times New Roman" pitchFamily="18" charset="0"/>
                <a:cs typeface="Arial" charset="0"/>
                <a:sym typeface="Times New Roman" pitchFamily="18" charset="0"/>
              </a:rPr>
              <a:t>ó</a:t>
            </a:r>
            <a:r>
              <a:rPr lang="es-ES_tradnl" sz="900" smtClean="0">
                <a:solidFill>
                  <a:srgbClr val="000000"/>
                </a:solidFill>
                <a:cs typeface="Arial" charset="0"/>
                <a:sym typeface="Times New Roman" pitchFamily="18" charset="0"/>
              </a:rPr>
              <a:t>n despu</a:t>
            </a:r>
            <a:r>
              <a:rPr lang="es-ES_tradnl" sz="900" smtClean="0">
                <a:solidFill>
                  <a:srgbClr val="000000"/>
                </a:solidFill>
                <a:latin typeface="Times New Roman" pitchFamily="18" charset="0"/>
                <a:cs typeface="Arial" charset="0"/>
                <a:sym typeface="Times New Roman" pitchFamily="18" charset="0"/>
              </a:rPr>
              <a:t>é</a:t>
            </a:r>
            <a:r>
              <a:rPr lang="es-ES_tradnl" sz="900" smtClean="0">
                <a:solidFill>
                  <a:srgbClr val="000000"/>
                </a:solidFill>
                <a:cs typeface="Arial" charset="0"/>
                <a:sym typeface="Times New Roman" pitchFamily="18" charset="0"/>
              </a:rPr>
              <a:t>s de </a:t>
            </a:r>
            <a:r>
              <a:rPr lang="en-US" sz="900" smtClean="0">
                <a:solidFill>
                  <a:srgbClr val="000000"/>
                </a:solidFill>
                <a:cs typeface="Arial" charset="0"/>
                <a:sym typeface="Times New Roman" pitchFamily="18" charset="0"/>
              </a:rPr>
              <a:t>un trabajo de renovaci</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n y remodelaci</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n, </a:t>
            </a:r>
            <a:r>
              <a:rPr lang="es-ES_tradnl" sz="900" smtClean="0">
                <a:solidFill>
                  <a:srgbClr val="000000"/>
                </a:solidFill>
                <a:cs typeface="Arial" charset="0"/>
                <a:sym typeface="Times New Roman" pitchFamily="18" charset="0"/>
              </a:rPr>
              <a:t>a </a:t>
            </a:r>
            <a:r>
              <a:rPr lang="en-US" sz="900" smtClean="0">
                <a:solidFill>
                  <a:srgbClr val="000000"/>
                </a:solidFill>
                <a:cs typeface="Arial" charset="0"/>
                <a:sym typeface="Times New Roman" pitchFamily="18" charset="0"/>
              </a:rPr>
              <a:t>niveles distintos de los est</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ndares de permiso federales. La selecci</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n de una CV o de un </a:t>
            </a:r>
            <a:r>
              <a:rPr lang="es-ES_tradnl" sz="900" smtClean="0">
                <a:solidFill>
                  <a:srgbClr val="000000"/>
                </a:solidFill>
                <a:cs typeface="Arial" charset="0"/>
                <a:sym typeface="Times New Roman" pitchFamily="18" charset="0"/>
              </a:rPr>
              <a:t>examen de parobaci</a:t>
            </a:r>
            <a:r>
              <a:rPr lang="es-ES_tradnl" sz="900" smtClean="0">
                <a:solidFill>
                  <a:srgbClr val="000000"/>
                </a:solidFill>
                <a:latin typeface="Times New Roman" pitchFamily="18" charset="0"/>
                <a:cs typeface="Arial" charset="0"/>
                <a:sym typeface="Times New Roman" pitchFamily="18" charset="0"/>
              </a:rPr>
              <a:t>ó</a:t>
            </a:r>
            <a:r>
              <a:rPr lang="es-ES_tradnl" sz="900" smtClean="0">
                <a:solidFill>
                  <a:srgbClr val="000000"/>
                </a:solidFill>
                <a:cs typeface="Arial" charset="0"/>
                <a:sym typeface="Times New Roman" pitchFamily="18" charset="0"/>
              </a:rPr>
              <a:t>n se </a:t>
            </a:r>
            <a:r>
              <a:rPr lang="en-US" sz="900" smtClean="0">
                <a:solidFill>
                  <a:srgbClr val="000000"/>
                </a:solidFill>
                <a:cs typeface="Arial" charset="0"/>
                <a:sym typeface="Times New Roman" pitchFamily="18" charset="0"/>
              </a:rPr>
              <a:t>basar</a:t>
            </a:r>
            <a:r>
              <a:rPr lang="en-US" sz="900" smtClean="0">
                <a:solidFill>
                  <a:srgbClr val="000000"/>
                </a:solidFill>
                <a:latin typeface="Times New Roman" pitchFamily="18" charset="0"/>
                <a:cs typeface="Arial" charset="0"/>
                <a:sym typeface="Times New Roman" pitchFamily="18" charset="0"/>
              </a:rPr>
              <a:t>á</a:t>
            </a:r>
            <a:r>
              <a:rPr lang="en-US" sz="900" smtClean="0">
                <a:solidFill>
                  <a:srgbClr val="000000"/>
                </a:solidFill>
                <a:cs typeface="Arial" charset="0"/>
                <a:sym typeface="Times New Roman" pitchFamily="18" charset="0"/>
              </a:rPr>
              <a:t>n en los requisitos normativos o en el contrato de renovaci</a:t>
            </a:r>
            <a:r>
              <a:rPr lang="en-US" sz="900" smtClean="0">
                <a:solidFill>
                  <a:srgbClr val="000000"/>
                </a:solidFill>
                <a:latin typeface="Times New Roman" pitchFamily="18" charset="0"/>
                <a:cs typeface="Arial" charset="0"/>
                <a:sym typeface="Times New Roman" pitchFamily="18" charset="0"/>
              </a:rPr>
              <a:t>ó</a:t>
            </a:r>
            <a:r>
              <a:rPr lang="en-US" sz="900" smtClean="0">
                <a:solidFill>
                  <a:srgbClr val="000000"/>
                </a:solidFill>
                <a:cs typeface="Arial" charset="0"/>
                <a:sym typeface="Times New Roman" pitchFamily="18" charset="0"/>
              </a:rPr>
              <a:t>n.</a:t>
            </a:r>
          </a:p>
        </p:txBody>
      </p:sp>
      <p:sp>
        <p:nvSpPr>
          <p:cNvPr id="20487" name="Text Box 4"/>
          <p:cNvSpPr txBox="1">
            <a:spLocks noChangeArrowheads="1"/>
          </p:cNvSpPr>
          <p:nvPr/>
        </p:nvSpPr>
        <p:spPr bwMode="auto">
          <a:xfrm>
            <a:off x="838200" y="6870700"/>
            <a:ext cx="5475288" cy="1930400"/>
          </a:xfrm>
          <a:prstGeom prst="rect">
            <a:avLst/>
          </a:prstGeom>
          <a:solidFill>
            <a:srgbClr val="EAEAEA"/>
          </a:solidFill>
          <a:ln w="9525">
            <a:solidFill>
              <a:schemeClr val="tx1"/>
            </a:solidFill>
            <a:miter lim="800000"/>
            <a:headEnd/>
            <a:tailEnd/>
          </a:ln>
        </p:spPr>
        <p:txBody>
          <a:bodyPr lIns="0" tIns="46577" rIns="88119" bIns="46577">
            <a:spAutoFit/>
          </a:bodyPr>
          <a:lstStyle/>
          <a:p>
            <a:pPr marL="931863" lvl="2" algn="l" defTabSz="931863">
              <a:spcBef>
                <a:spcPct val="50000"/>
              </a:spcBef>
              <a:buSzPct val="100000"/>
            </a:pPr>
            <a:r>
              <a:rPr lang="es-ES_tradnl" sz="1000" b="1">
                <a:solidFill>
                  <a:srgbClr val="000000"/>
                </a:solidFill>
                <a:cs typeface="Times New Roman" pitchFamily="18" charset="0"/>
                <a:sym typeface="Times New Roman" pitchFamily="18" charset="0"/>
              </a:rPr>
              <a:t>La aprobaci</a:t>
            </a:r>
            <a:r>
              <a:rPr lang="es-ES_tradnl" sz="1000" b="1">
                <a:solidFill>
                  <a:srgbClr val="000000"/>
                </a:solidFill>
                <a:latin typeface="Times New Roman" pitchFamily="18" charset="0"/>
                <a:cs typeface="Times New Roman" pitchFamily="18" charset="0"/>
                <a:sym typeface="Times New Roman" pitchFamily="18" charset="0"/>
              </a:rPr>
              <a:t>ó</a:t>
            </a:r>
            <a:r>
              <a:rPr lang="es-ES_tradnl" sz="1000" b="1">
                <a:solidFill>
                  <a:srgbClr val="000000"/>
                </a:solidFill>
                <a:cs typeface="Times New Roman" pitchFamily="18" charset="0"/>
                <a:sym typeface="Times New Roman" pitchFamily="18" charset="0"/>
              </a:rPr>
              <a:t>n </a:t>
            </a:r>
            <a:r>
              <a:rPr lang="en-US" sz="1000" b="1">
                <a:solidFill>
                  <a:srgbClr val="000000"/>
                </a:solidFill>
                <a:cs typeface="Times New Roman" pitchFamily="18" charset="0"/>
                <a:sym typeface="Times New Roman" pitchFamily="18" charset="0"/>
              </a:rPr>
              <a:t>es un requisito para muchas propiedades anteriores a 1978 que reciben asistencia federal para la vivienda.</a:t>
            </a:r>
            <a:r>
              <a:rPr lang="en-US" sz="1000">
                <a:solidFill>
                  <a:srgbClr val="000000"/>
                </a:solidFill>
                <a:cs typeface="Times New Roman" pitchFamily="18" charset="0"/>
                <a:sym typeface="Times New Roman" pitchFamily="18" charset="0"/>
              </a:rPr>
              <a:t> La agencia que administra la asistencia puede programar </a:t>
            </a:r>
            <a:r>
              <a:rPr lang="es-ES_tradnl" sz="1000">
                <a:solidFill>
                  <a:srgbClr val="000000"/>
                </a:solidFill>
                <a:cs typeface="Times New Roman" pitchFamily="18" charset="0"/>
                <a:sym typeface="Times New Roman" pitchFamily="18" charset="0"/>
              </a:rPr>
              <a:t>e</a:t>
            </a:r>
            <a:r>
              <a:rPr lang="en-US" sz="1000">
                <a:solidFill>
                  <a:srgbClr val="000000"/>
                </a:solidFill>
                <a:cs typeface="Times New Roman" pitchFamily="18" charset="0"/>
                <a:sym typeface="Times New Roman" pitchFamily="18" charset="0"/>
              </a:rPr>
              <a:t>l </a:t>
            </a:r>
            <a:r>
              <a:rPr lang="es-ES_tradnl" sz="1000">
                <a:solidFill>
                  <a:srgbClr val="000000"/>
                </a:solidFill>
                <a:cs typeface="Times New Roman" pitchFamily="18" charset="0"/>
                <a:sym typeface="Times New Roman" pitchFamily="18" charset="0"/>
              </a:rPr>
              <a:t>examen de aprobaci</a:t>
            </a:r>
            <a:r>
              <a:rPr lang="es-ES_tradnl" sz="1000">
                <a:solidFill>
                  <a:srgbClr val="000000"/>
                </a:solidFill>
                <a:latin typeface="Times New Roman" pitchFamily="18" charset="0"/>
                <a:cs typeface="Times New Roman" pitchFamily="18" charset="0"/>
                <a:sym typeface="Times New Roman" pitchFamily="18" charset="0"/>
              </a:rPr>
              <a:t>ó</a:t>
            </a:r>
            <a:r>
              <a:rPr lang="es-ES_tradnl" sz="1000">
                <a:solidFill>
                  <a:srgbClr val="000000"/>
                </a:solidFill>
                <a:cs typeface="Times New Roman" pitchFamily="18" charset="0"/>
                <a:sym typeface="Times New Roman" pitchFamily="18" charset="0"/>
              </a:rPr>
              <a:t>n</a:t>
            </a:r>
            <a:r>
              <a:rPr lang="en-US" sz="1000">
                <a:solidFill>
                  <a:srgbClr val="000000"/>
                </a:solidFill>
                <a:cs typeface="Times New Roman" pitchFamily="18" charset="0"/>
                <a:sym typeface="Times New Roman" pitchFamily="18" charset="0"/>
              </a:rPr>
              <a:t>. La persona que realice </a:t>
            </a:r>
            <a:r>
              <a:rPr lang="es-ES_tradnl" sz="1000">
                <a:solidFill>
                  <a:srgbClr val="000000"/>
                </a:solidFill>
                <a:cs typeface="Times New Roman" pitchFamily="18" charset="0"/>
                <a:sym typeface="Times New Roman" pitchFamily="18" charset="0"/>
              </a:rPr>
              <a:t>este examen debe </a:t>
            </a:r>
            <a:r>
              <a:rPr lang="en-US" sz="1000">
                <a:solidFill>
                  <a:srgbClr val="000000"/>
                </a:solidFill>
                <a:cs typeface="Times New Roman" pitchFamily="18" charset="0"/>
                <a:sym typeface="Times New Roman" pitchFamily="18" charset="0"/>
              </a:rPr>
              <a:t>ser </a:t>
            </a:r>
            <a:r>
              <a:rPr lang="en-US" sz="1000" u="sng">
                <a:solidFill>
                  <a:srgbClr val="000000"/>
                </a:solidFill>
                <a:cs typeface="Times New Roman" pitchFamily="18" charset="0"/>
                <a:sym typeface="Times New Roman" pitchFamily="18" charset="0"/>
              </a:rPr>
              <a:t>independiente</a:t>
            </a:r>
            <a:r>
              <a:rPr lang="en-US" sz="1000">
                <a:solidFill>
                  <a:srgbClr val="000000"/>
                </a:solidFill>
                <a:cs typeface="Times New Roman" pitchFamily="18" charset="0"/>
                <a:sym typeface="Times New Roman" pitchFamily="18" charset="0"/>
              </a:rPr>
              <a:t> de la empresa de renovaci</a:t>
            </a:r>
            <a:r>
              <a:rPr lang="en-US" sz="1000">
                <a:solidFill>
                  <a:srgbClr val="000000"/>
                </a:solidFill>
                <a:latin typeface="Times New Roman" pitchFamily="18" charset="0"/>
                <a:cs typeface="Times New Roman" pitchFamily="18" charset="0"/>
                <a:sym typeface="Times New Roman" pitchFamily="18" charset="0"/>
              </a:rPr>
              <a:t>ó</a:t>
            </a:r>
            <a:r>
              <a:rPr lang="en-US" sz="1000">
                <a:solidFill>
                  <a:srgbClr val="000000"/>
                </a:solidFill>
                <a:cs typeface="Times New Roman" pitchFamily="18" charset="0"/>
                <a:sym typeface="Times New Roman" pitchFamily="18" charset="0"/>
              </a:rPr>
              <a:t>n que realice el trabajo. Consulte con su cliente o comun</a:t>
            </a:r>
            <a:r>
              <a:rPr lang="en-US" sz="1000">
                <a:solidFill>
                  <a:srgbClr val="000000"/>
                </a:solidFill>
                <a:latin typeface="Times New Roman" pitchFamily="18" charset="0"/>
                <a:cs typeface="Times New Roman" pitchFamily="18" charset="0"/>
                <a:sym typeface="Times New Roman" pitchFamily="18" charset="0"/>
              </a:rPr>
              <a:t>í</a:t>
            </a:r>
            <a:r>
              <a:rPr lang="en-US" sz="1000">
                <a:solidFill>
                  <a:srgbClr val="000000"/>
                </a:solidFill>
                <a:cs typeface="Times New Roman" pitchFamily="18" charset="0"/>
                <a:sym typeface="Times New Roman" pitchFamily="18" charset="0"/>
              </a:rPr>
              <a:t>quese con la agencia que administre la asistencia a la propiedad para averiguar si se necesitar</a:t>
            </a:r>
            <a:r>
              <a:rPr lang="en-US" sz="1000">
                <a:solidFill>
                  <a:srgbClr val="000000"/>
                </a:solidFill>
                <a:latin typeface="Times New Roman" pitchFamily="18" charset="0"/>
                <a:cs typeface="Times New Roman" pitchFamily="18" charset="0"/>
                <a:sym typeface="Times New Roman" pitchFamily="18" charset="0"/>
              </a:rPr>
              <a:t>á</a:t>
            </a:r>
            <a:r>
              <a:rPr lang="en-US" sz="1000">
                <a:solidFill>
                  <a:srgbClr val="000000"/>
                </a:solidFill>
                <a:cs typeface="Times New Roman" pitchFamily="18" charset="0"/>
                <a:sym typeface="Times New Roman" pitchFamily="18" charset="0"/>
              </a:rPr>
              <a:t> un </a:t>
            </a:r>
            <a:r>
              <a:rPr lang="es-ES_tradnl" sz="1000">
                <a:solidFill>
                  <a:srgbClr val="000000"/>
                </a:solidFill>
                <a:cs typeface="Times New Roman" pitchFamily="18" charset="0"/>
                <a:sym typeface="Times New Roman" pitchFamily="18" charset="0"/>
              </a:rPr>
              <a:t>examen de parobaci</a:t>
            </a:r>
            <a:r>
              <a:rPr lang="es-ES_tradnl" sz="1000">
                <a:solidFill>
                  <a:srgbClr val="000000"/>
                </a:solidFill>
                <a:latin typeface="Times New Roman" pitchFamily="18" charset="0"/>
                <a:cs typeface="Times New Roman" pitchFamily="18" charset="0"/>
                <a:sym typeface="Times New Roman" pitchFamily="18" charset="0"/>
              </a:rPr>
              <a:t>ó</a:t>
            </a:r>
            <a:r>
              <a:rPr lang="es-ES_tradnl" sz="1000">
                <a:solidFill>
                  <a:srgbClr val="000000"/>
                </a:solidFill>
                <a:cs typeface="Times New Roman" pitchFamily="18" charset="0"/>
                <a:sym typeface="Times New Roman" pitchFamily="18" charset="0"/>
              </a:rPr>
              <a:t>n </a:t>
            </a:r>
            <a:r>
              <a:rPr lang="en-US" sz="1000">
                <a:solidFill>
                  <a:srgbClr val="000000"/>
                </a:solidFill>
                <a:cs typeface="Times New Roman" pitchFamily="18" charset="0"/>
                <a:sym typeface="Times New Roman" pitchFamily="18" charset="0"/>
              </a:rPr>
              <a:t>al terminar el trabajo y qui</a:t>
            </a:r>
            <a:r>
              <a:rPr lang="en-US" sz="1000">
                <a:solidFill>
                  <a:srgbClr val="000000"/>
                </a:solidFill>
                <a:latin typeface="Times New Roman" pitchFamily="18" charset="0"/>
                <a:cs typeface="Times New Roman" pitchFamily="18" charset="0"/>
                <a:sym typeface="Times New Roman" pitchFamily="18" charset="0"/>
              </a:rPr>
              <a:t>é</a:t>
            </a:r>
            <a:r>
              <a:rPr lang="en-US" sz="1000">
                <a:solidFill>
                  <a:srgbClr val="000000"/>
                </a:solidFill>
                <a:cs typeface="Times New Roman" pitchFamily="18" charset="0"/>
                <a:sym typeface="Times New Roman" pitchFamily="18" charset="0"/>
              </a:rPr>
              <a:t>n la programar</a:t>
            </a:r>
            <a:r>
              <a:rPr lang="en-US" sz="1000">
                <a:solidFill>
                  <a:srgbClr val="000000"/>
                </a:solidFill>
                <a:latin typeface="Times New Roman" pitchFamily="18" charset="0"/>
                <a:cs typeface="Times New Roman" pitchFamily="18" charset="0"/>
                <a:sym typeface="Times New Roman" pitchFamily="18" charset="0"/>
              </a:rPr>
              <a:t>á</a:t>
            </a:r>
            <a:r>
              <a:rPr lang="en-US" sz="1000">
                <a:solidFill>
                  <a:srgbClr val="000000"/>
                </a:solidFill>
                <a:cs typeface="Times New Roman" pitchFamily="18" charset="0"/>
                <a:sym typeface="Times New Roman" pitchFamily="18" charset="0"/>
              </a:rPr>
              <a:t>. Recuerde: si la propiedad no </a:t>
            </a:r>
            <a:r>
              <a:rPr lang="es-ES_tradnl" sz="1000">
                <a:solidFill>
                  <a:srgbClr val="000000"/>
                </a:solidFill>
                <a:cs typeface="Times New Roman" pitchFamily="18" charset="0"/>
                <a:sym typeface="Times New Roman" pitchFamily="18" charset="0"/>
              </a:rPr>
              <a:t>pasa la aprobaci</a:t>
            </a:r>
            <a:r>
              <a:rPr lang="es-ES_tradnl" sz="1000">
                <a:solidFill>
                  <a:srgbClr val="000000"/>
                </a:solidFill>
                <a:latin typeface="Times New Roman" pitchFamily="18" charset="0"/>
                <a:cs typeface="Times New Roman" pitchFamily="18" charset="0"/>
                <a:sym typeface="Times New Roman" pitchFamily="18" charset="0"/>
              </a:rPr>
              <a:t>ó</a:t>
            </a:r>
            <a:r>
              <a:rPr lang="es-ES_tradnl" sz="1000">
                <a:solidFill>
                  <a:srgbClr val="000000"/>
                </a:solidFill>
                <a:cs typeface="Times New Roman" pitchFamily="18" charset="0"/>
                <a:sym typeface="Times New Roman" pitchFamily="18" charset="0"/>
              </a:rPr>
              <a:t>n,</a:t>
            </a:r>
            <a:r>
              <a:rPr lang="en-US" sz="1000">
                <a:solidFill>
                  <a:srgbClr val="000000"/>
                </a:solidFill>
                <a:cs typeface="Times New Roman" pitchFamily="18" charset="0"/>
                <a:sym typeface="Times New Roman" pitchFamily="18" charset="0"/>
              </a:rPr>
              <a:t> ser</a:t>
            </a:r>
            <a:r>
              <a:rPr lang="en-US" sz="1000">
                <a:solidFill>
                  <a:srgbClr val="000000"/>
                </a:solidFill>
                <a:latin typeface="Times New Roman" pitchFamily="18" charset="0"/>
                <a:cs typeface="Times New Roman" pitchFamily="18" charset="0"/>
                <a:sym typeface="Times New Roman" pitchFamily="18" charset="0"/>
              </a:rPr>
              <a:t>á</a:t>
            </a:r>
            <a:r>
              <a:rPr lang="en-US" sz="1000">
                <a:solidFill>
                  <a:srgbClr val="000000"/>
                </a:solidFill>
                <a:cs typeface="Times New Roman" pitchFamily="18" charset="0"/>
                <a:sym typeface="Times New Roman" pitchFamily="18" charset="0"/>
              </a:rPr>
              <a:t> necesario volver a limpiar la unidad y realizar otr</a:t>
            </a:r>
            <a:r>
              <a:rPr lang="es-ES_tradnl" sz="1000">
                <a:solidFill>
                  <a:srgbClr val="000000"/>
                </a:solidFill>
                <a:cs typeface="Times New Roman" pitchFamily="18" charset="0"/>
                <a:sym typeface="Times New Roman" pitchFamily="18" charset="0"/>
              </a:rPr>
              <a:t>o</a:t>
            </a:r>
            <a:r>
              <a:rPr lang="en-US" sz="1000">
                <a:solidFill>
                  <a:srgbClr val="000000"/>
                </a:solidFill>
                <a:cs typeface="Times New Roman" pitchFamily="18" charset="0"/>
                <a:sym typeface="Times New Roman" pitchFamily="18" charset="0"/>
              </a:rPr>
              <a:t> </a:t>
            </a:r>
            <a:r>
              <a:rPr lang="es-ES_tradnl" sz="1000">
                <a:solidFill>
                  <a:srgbClr val="000000"/>
                </a:solidFill>
                <a:cs typeface="Times New Roman" pitchFamily="18" charset="0"/>
                <a:sym typeface="Times New Roman" pitchFamily="18" charset="0"/>
              </a:rPr>
              <a:t>examen de aprobaci</a:t>
            </a:r>
            <a:r>
              <a:rPr lang="es-ES_tradnl" sz="1000">
                <a:solidFill>
                  <a:srgbClr val="000000"/>
                </a:solidFill>
                <a:latin typeface="Times New Roman" pitchFamily="18" charset="0"/>
                <a:cs typeface="Times New Roman" pitchFamily="18" charset="0"/>
                <a:sym typeface="Times New Roman" pitchFamily="18" charset="0"/>
              </a:rPr>
              <a:t>ó</a:t>
            </a:r>
            <a:r>
              <a:rPr lang="es-ES_tradnl" sz="1000">
                <a:solidFill>
                  <a:srgbClr val="000000"/>
                </a:solidFill>
                <a:cs typeface="Times New Roman" pitchFamily="18" charset="0"/>
                <a:sym typeface="Times New Roman" pitchFamily="18" charset="0"/>
              </a:rPr>
              <a:t>n.</a:t>
            </a:r>
            <a:r>
              <a:rPr lang="en-US" sz="1000">
                <a:solidFill>
                  <a:srgbClr val="000000"/>
                </a:solidFill>
                <a:cs typeface="Times New Roman" pitchFamily="18" charset="0"/>
                <a:sym typeface="Times New Roman" pitchFamily="18" charset="0"/>
              </a:rPr>
              <a:t> En algunos casos, el costo de volver a limpiar y realizar un </a:t>
            </a:r>
            <a:r>
              <a:rPr lang="es-ES_tradnl" sz="1000">
                <a:solidFill>
                  <a:srgbClr val="000000"/>
                </a:solidFill>
                <a:cs typeface="Times New Roman" pitchFamily="18" charset="0"/>
                <a:sym typeface="Times New Roman" pitchFamily="18" charset="0"/>
              </a:rPr>
              <a:t>examen de aprobaci</a:t>
            </a:r>
            <a:r>
              <a:rPr lang="es-ES_tradnl" sz="1000">
                <a:solidFill>
                  <a:srgbClr val="000000"/>
                </a:solidFill>
                <a:latin typeface="Times New Roman" pitchFamily="18" charset="0"/>
                <a:cs typeface="Times New Roman" pitchFamily="18" charset="0"/>
                <a:sym typeface="Times New Roman" pitchFamily="18" charset="0"/>
              </a:rPr>
              <a:t>ó</a:t>
            </a:r>
            <a:r>
              <a:rPr lang="es-ES_tradnl" sz="1000">
                <a:solidFill>
                  <a:srgbClr val="000000"/>
                </a:solidFill>
                <a:cs typeface="Times New Roman" pitchFamily="18" charset="0"/>
                <a:sym typeface="Times New Roman" pitchFamily="18" charset="0"/>
              </a:rPr>
              <a:t>n </a:t>
            </a:r>
            <a:r>
              <a:rPr lang="en-US" sz="1000">
                <a:solidFill>
                  <a:srgbClr val="000000"/>
                </a:solidFill>
                <a:cs typeface="Times New Roman" pitchFamily="18" charset="0"/>
                <a:sym typeface="Times New Roman" pitchFamily="18" charset="0"/>
              </a:rPr>
              <a:t>adicional ser</a:t>
            </a:r>
            <a:r>
              <a:rPr lang="en-US" sz="1000">
                <a:solidFill>
                  <a:srgbClr val="000000"/>
                </a:solidFill>
                <a:latin typeface="Times New Roman" pitchFamily="18" charset="0"/>
                <a:cs typeface="Times New Roman" pitchFamily="18" charset="0"/>
                <a:sym typeface="Times New Roman" pitchFamily="18" charset="0"/>
              </a:rPr>
              <a:t>á</a:t>
            </a:r>
            <a:r>
              <a:rPr lang="en-US" sz="1000">
                <a:solidFill>
                  <a:srgbClr val="000000"/>
                </a:solidFill>
                <a:cs typeface="Times New Roman" pitchFamily="18" charset="0"/>
                <a:sym typeface="Times New Roman" pitchFamily="18" charset="0"/>
              </a:rPr>
              <a:t> responsabilidad del contratista. </a:t>
            </a:r>
            <a:r>
              <a:rPr lang="es-ES_tradnl" sz="1000">
                <a:solidFill>
                  <a:srgbClr val="000000"/>
                </a:solidFill>
                <a:cs typeface="Times New Roman" pitchFamily="18" charset="0"/>
                <a:sym typeface="Times New Roman" pitchFamily="18" charset="0"/>
              </a:rPr>
              <a:t>Una buena </a:t>
            </a:r>
            <a:r>
              <a:rPr lang="en-US" sz="1000">
                <a:solidFill>
                  <a:srgbClr val="000000"/>
                </a:solidFill>
                <a:cs typeface="Times New Roman" pitchFamily="18" charset="0"/>
                <a:sym typeface="Times New Roman" pitchFamily="18" charset="0"/>
              </a:rPr>
              <a:t>limpieza la primera vez ahorrar</a:t>
            </a:r>
            <a:r>
              <a:rPr lang="en-US" sz="1000">
                <a:solidFill>
                  <a:srgbClr val="000000"/>
                </a:solidFill>
                <a:latin typeface="Times New Roman" pitchFamily="18" charset="0"/>
                <a:cs typeface="Times New Roman" pitchFamily="18" charset="0"/>
                <a:sym typeface="Times New Roman" pitchFamily="18" charset="0"/>
              </a:rPr>
              <a:t>á</a:t>
            </a:r>
            <a:r>
              <a:rPr lang="en-US" sz="1000">
                <a:solidFill>
                  <a:srgbClr val="000000"/>
                </a:solidFill>
                <a:cs typeface="Times New Roman" pitchFamily="18" charset="0"/>
                <a:sym typeface="Times New Roman" pitchFamily="18" charset="0"/>
              </a:rPr>
              <a:t> tiempo y dinero.</a:t>
            </a:r>
          </a:p>
        </p:txBody>
      </p:sp>
      <p:pic>
        <p:nvPicPr>
          <p:cNvPr id="20488" name="Picture 5" descr="HUD-seal-color 300 DPI"/>
          <p:cNvPicPr>
            <a:picLocks noChangeAspect="1" noChangeArrowheads="1"/>
          </p:cNvPicPr>
          <p:nvPr/>
        </p:nvPicPr>
        <p:blipFill>
          <a:blip r:embed="rId3"/>
          <a:srcRect/>
          <a:stretch>
            <a:fillRect/>
          </a:stretch>
        </p:blipFill>
        <p:spPr bwMode="auto">
          <a:xfrm>
            <a:off x="949325" y="7091363"/>
            <a:ext cx="731838" cy="701675"/>
          </a:xfrm>
          <a:prstGeom prst="rect">
            <a:avLst/>
          </a:prstGeom>
          <a:noFill/>
          <a:ln w="9525">
            <a:noFill/>
            <a:miter lim="800000"/>
            <a:headEnd/>
            <a:tailEnd/>
          </a:ln>
        </p:spPr>
      </p:pic>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xfrm>
            <a:off x="292100" y="200025"/>
            <a:ext cx="6184900" cy="463550"/>
          </a:xfrm>
          <a:noFill/>
        </p:spPr>
        <p:txBody>
          <a:bodyPr/>
          <a:lstStyle/>
          <a:p>
            <a:r>
              <a:rPr lang="es-ES_tradnl" smtClean="0"/>
              <a:t>Prácticas seguras para trabajar con el plomo</a:t>
            </a:r>
            <a:r>
              <a:rPr lang="en-US" smtClean="0"/>
              <a:t> en labores de renovación, reparación y pintura</a:t>
            </a:r>
          </a:p>
        </p:txBody>
      </p:sp>
      <p:sp>
        <p:nvSpPr>
          <p:cNvPr id="21507" name="Rectangle 3"/>
          <p:cNvSpPr>
            <a:spLocks noGrp="1" noChangeArrowheads="1"/>
          </p:cNvSpPr>
          <p:nvPr>
            <p:ph type="dt" sz="quarter" idx="1"/>
          </p:nvPr>
        </p:nvSpPr>
        <p:spPr>
          <a:noFill/>
        </p:spPr>
        <p:txBody>
          <a:bodyPr/>
          <a:lstStyle/>
          <a:p>
            <a:r>
              <a:rPr lang="en-US" smtClean="0"/>
              <a:t>Octubre de 2011</a:t>
            </a:r>
          </a:p>
        </p:txBody>
      </p:sp>
      <p:sp>
        <p:nvSpPr>
          <p:cNvPr id="21508" name="Rectangle 7"/>
          <p:cNvSpPr>
            <a:spLocks noGrp="1" noChangeArrowheads="1"/>
          </p:cNvSpPr>
          <p:nvPr>
            <p:ph type="sldNum" sz="quarter" idx="5"/>
          </p:nvPr>
        </p:nvSpPr>
        <p:spPr>
          <a:noFill/>
        </p:spPr>
        <p:txBody>
          <a:bodyPr/>
          <a:lstStyle/>
          <a:p>
            <a:r>
              <a:rPr lang="en-US" smtClean="0"/>
              <a:t>6-</a:t>
            </a:r>
            <a:fld id="{7E817245-E202-49AB-9959-83CE4C4C85D8}" type="slidenum">
              <a:rPr lang="en-US" smtClean="0"/>
              <a:pPr/>
              <a:t>7</a:t>
            </a:fld>
            <a:endParaRPr lang="en-US" smtClean="0"/>
          </a:p>
        </p:txBody>
      </p:sp>
      <p:sp>
        <p:nvSpPr>
          <p:cNvPr id="21509" name="Rectangle 2"/>
          <p:cNvSpPr>
            <a:spLocks noGrp="1" noRot="1" noChangeAspect="1" noChangeArrowheads="1" noTextEdit="1"/>
          </p:cNvSpPr>
          <p:nvPr>
            <p:ph type="sldImg"/>
          </p:nvPr>
        </p:nvSpPr>
        <p:spPr>
          <a:xfrm>
            <a:off x="1290638" y="663575"/>
            <a:ext cx="4648200" cy="3486150"/>
          </a:xfrm>
          <a:ln/>
        </p:spPr>
      </p:sp>
      <p:sp>
        <p:nvSpPr>
          <p:cNvPr id="21510" name="Rectangle 3"/>
          <p:cNvSpPr>
            <a:spLocks noGrp="1" noChangeArrowheads="1"/>
          </p:cNvSpPr>
          <p:nvPr>
            <p:ph type="body" idx="1"/>
          </p:nvPr>
        </p:nvSpPr>
        <p:spPr>
          <a:xfrm>
            <a:off x="828675" y="4206875"/>
            <a:ext cx="5381625" cy="4327525"/>
          </a:xfrm>
          <a:noFill/>
          <a:ln/>
        </p:spPr>
        <p:txBody>
          <a:bodyPr/>
          <a:lstStyle/>
          <a:p>
            <a:pPr>
              <a:spcBef>
                <a:spcPct val="10000"/>
              </a:spcBef>
            </a:pPr>
            <a:r>
              <a:rPr lang="en-US" sz="1100" b="1" smtClean="0">
                <a:solidFill>
                  <a:srgbClr val="000000"/>
                </a:solidFill>
                <a:cs typeface="Arial" charset="0"/>
                <a:sym typeface="Times New Roman" pitchFamily="18" charset="0"/>
              </a:rPr>
              <a:t>Trabajos exteriores específicos</a:t>
            </a:r>
          </a:p>
          <a:p>
            <a:pPr>
              <a:spcBef>
                <a:spcPct val="10000"/>
              </a:spcBef>
              <a:buFontTx/>
              <a:buChar char="•"/>
            </a:pPr>
            <a:r>
              <a:rPr lang="en-US" sz="900" smtClean="0">
                <a:solidFill>
                  <a:srgbClr val="000000"/>
                </a:solidFill>
                <a:cs typeface="Arial" charset="0"/>
                <a:sym typeface="Times New Roman" pitchFamily="18" charset="0"/>
              </a:rPr>
              <a:t>En el caso que el trabajo se realice en una escalera o en un p</a:t>
            </a:r>
            <a:r>
              <a:rPr lang="es-ES_tradnl" sz="900" smtClean="0">
                <a:solidFill>
                  <a:srgbClr val="000000"/>
                </a:solidFill>
                <a:cs typeface="Arial" charset="0"/>
                <a:sym typeface="Times New Roman" pitchFamily="18" charset="0"/>
              </a:rPr>
              <a:t>orche </a:t>
            </a:r>
            <a:r>
              <a:rPr lang="en-US" sz="900" smtClean="0">
                <a:solidFill>
                  <a:srgbClr val="000000"/>
                </a:solidFill>
                <a:cs typeface="Arial" charset="0"/>
                <a:sym typeface="Times New Roman" pitchFamily="18" charset="0"/>
              </a:rPr>
              <a:t>exterior, debe utilizar una aspiradora aprobada por HEPA, </a:t>
            </a:r>
            <a:r>
              <a:rPr lang="es-ES_tradnl" sz="900" smtClean="0">
                <a:solidFill>
                  <a:srgbClr val="000000"/>
                </a:solidFill>
                <a:cs typeface="Arial" charset="0"/>
                <a:sym typeface="Times New Roman" pitchFamily="18" charset="0"/>
              </a:rPr>
              <a:t>hacer </a:t>
            </a:r>
            <a:r>
              <a:rPr lang="en-US" sz="900" smtClean="0">
                <a:solidFill>
                  <a:srgbClr val="000000"/>
                </a:solidFill>
                <a:cs typeface="Arial" charset="0"/>
                <a:sym typeface="Times New Roman" pitchFamily="18" charset="0"/>
              </a:rPr>
              <a:t>una limpieza húmeda con </a:t>
            </a:r>
            <a:r>
              <a:rPr lang="es-ES_tradnl" sz="900" smtClean="0">
                <a:solidFill>
                  <a:srgbClr val="000000"/>
                </a:solidFill>
                <a:cs typeface="Arial" charset="0"/>
                <a:sym typeface="Times New Roman" pitchFamily="18" charset="0"/>
              </a:rPr>
              <a:t>un trapeador</a:t>
            </a:r>
            <a:r>
              <a:rPr lang="en-US" sz="900" smtClean="0">
                <a:solidFill>
                  <a:srgbClr val="000000"/>
                </a:solidFill>
                <a:cs typeface="Arial" charset="0"/>
                <a:sym typeface="Times New Roman" pitchFamily="18" charset="0"/>
              </a:rPr>
              <a:t>, además de realizar una meticulosa inspección visual. Para estos trabajos, la limpieza puede ser similar a la que se realiza en trabajos interiores. Recoja y elimine todo el polvo y los escombros con el resto de sus desechos.</a:t>
            </a:r>
          </a:p>
          <a:p>
            <a:pPr>
              <a:spcBef>
                <a:spcPct val="10000"/>
              </a:spcBef>
            </a:pPr>
            <a:endParaRPr lang="en-US" sz="900" smtClean="0">
              <a:solidFill>
                <a:srgbClr val="000000"/>
              </a:solidFill>
              <a:cs typeface="Arial" charset="0"/>
              <a:sym typeface="Times New Roman" pitchFamily="18" charset="0"/>
            </a:endParaRPr>
          </a:p>
          <a:p>
            <a:pPr>
              <a:spcBef>
                <a:spcPct val="10000"/>
              </a:spcBef>
            </a:pPr>
            <a:r>
              <a:rPr lang="en-US" sz="1100" b="1" smtClean="0">
                <a:solidFill>
                  <a:srgbClr val="000000"/>
                </a:solidFill>
                <a:cs typeface="Arial" charset="0"/>
                <a:sym typeface="Times New Roman" pitchFamily="18" charset="0"/>
              </a:rPr>
              <a:t>Recuerde</a:t>
            </a:r>
            <a:r>
              <a:rPr lang="en-US" sz="1100" smtClean="0">
                <a:solidFill>
                  <a:srgbClr val="000000"/>
                </a:solidFill>
                <a:cs typeface="Arial" charset="0"/>
                <a:sym typeface="Times New Roman" pitchFamily="18" charset="0"/>
              </a:rPr>
              <a:t> </a:t>
            </a:r>
          </a:p>
          <a:p>
            <a:pPr>
              <a:spcBef>
                <a:spcPct val="10000"/>
              </a:spcBef>
              <a:buFontTx/>
              <a:buChar char="•"/>
            </a:pPr>
            <a:r>
              <a:rPr lang="en-US" sz="900" smtClean="0">
                <a:solidFill>
                  <a:srgbClr val="000000"/>
                </a:solidFill>
                <a:cs typeface="Arial" charset="0"/>
                <a:sym typeface="Times New Roman" pitchFamily="18" charset="0"/>
              </a:rPr>
              <a:t>El suelo contaminado con plomo puede envenenar a los niños.  </a:t>
            </a:r>
          </a:p>
          <a:p>
            <a:pPr>
              <a:spcBef>
                <a:spcPct val="10000"/>
              </a:spcBef>
              <a:buFontTx/>
              <a:buChar char="•"/>
            </a:pPr>
            <a:r>
              <a:rPr lang="en-US" sz="900" smtClean="0">
                <a:solidFill>
                  <a:srgbClr val="000000"/>
                </a:solidFill>
                <a:cs typeface="Arial" charset="0"/>
                <a:sym typeface="Times New Roman" pitchFamily="18" charset="0"/>
              </a:rPr>
              <a:t>Evite rastrillar y palear en seco, y dispersar el polvo.  Sin embargo, es apropiado rastrillar y palear el suelo si éste se ha rociado con agua previamente.</a:t>
            </a:r>
          </a:p>
          <a:p>
            <a:pPr>
              <a:spcBef>
                <a:spcPct val="10000"/>
              </a:spcBef>
            </a:pPr>
            <a:endParaRPr lang="en-US" sz="900" smtClean="0">
              <a:solidFill>
                <a:srgbClr val="000000"/>
              </a:solidFill>
              <a:cs typeface="Arial" charset="0"/>
              <a:sym typeface="Times New Roman" pitchFamily="18" charset="0"/>
            </a:endParaRPr>
          </a:p>
          <a:p>
            <a:pPr>
              <a:spcBef>
                <a:spcPct val="10000"/>
              </a:spcBef>
            </a:pPr>
            <a:r>
              <a:rPr lang="en-US" sz="1100" b="1" smtClean="0">
                <a:solidFill>
                  <a:srgbClr val="000000"/>
                </a:solidFill>
                <a:cs typeface="Arial" charset="0"/>
                <a:sym typeface="Times New Roman" pitchFamily="18" charset="0"/>
              </a:rPr>
              <a:t>Uso de láminas protectoras </a:t>
            </a:r>
          </a:p>
          <a:p>
            <a:pPr>
              <a:spcBef>
                <a:spcPct val="10000"/>
              </a:spcBef>
              <a:buFontTx/>
              <a:buChar char="•"/>
            </a:pPr>
            <a:r>
              <a:rPr lang="en-US" sz="900" smtClean="0">
                <a:solidFill>
                  <a:srgbClr val="000000"/>
                </a:solidFill>
                <a:cs typeface="Arial" charset="0"/>
                <a:sym typeface="Times New Roman" pitchFamily="18" charset="0"/>
              </a:rPr>
              <a:t>Recoja el polvo y los escombros en la lámina, y colóquelos en bolsas plásticas.</a:t>
            </a:r>
          </a:p>
          <a:p>
            <a:pPr>
              <a:spcBef>
                <a:spcPct val="10000"/>
              </a:spcBef>
              <a:buFontTx/>
              <a:buChar char="•"/>
            </a:pPr>
            <a:r>
              <a:rPr lang="en-US" sz="900" smtClean="0">
                <a:solidFill>
                  <a:srgbClr val="000000"/>
                </a:solidFill>
                <a:cs typeface="Arial" charset="0"/>
                <a:sym typeface="Times New Roman" pitchFamily="18" charset="0"/>
              </a:rPr>
              <a:t>Rocíe agua en la lámina, doble el lado suci</a:t>
            </a:r>
            <a:r>
              <a:rPr lang="es-ES_tradnl" sz="900" smtClean="0">
                <a:solidFill>
                  <a:srgbClr val="000000"/>
                </a:solidFill>
                <a:cs typeface="Arial" charset="0"/>
                <a:sym typeface="Times New Roman" pitchFamily="18" charset="0"/>
              </a:rPr>
              <a:t>o </a:t>
            </a:r>
            <a:r>
              <a:rPr lang="en-US" sz="900" smtClean="0">
                <a:solidFill>
                  <a:srgbClr val="000000"/>
                </a:solidFill>
                <a:cs typeface="Arial" charset="0"/>
                <a:sym typeface="Times New Roman" pitchFamily="18" charset="0"/>
              </a:rPr>
              <a:t>hacia </a:t>
            </a:r>
            <a:r>
              <a:rPr lang="es-ES_tradnl" sz="900" smtClean="0">
                <a:solidFill>
                  <a:srgbClr val="000000"/>
                </a:solidFill>
                <a:cs typeface="Arial" charset="0"/>
                <a:sym typeface="Times New Roman" pitchFamily="18" charset="0"/>
              </a:rPr>
              <a:t>a</a:t>
            </a:r>
            <a:r>
              <a:rPr lang="en-US" sz="900" smtClean="0">
                <a:solidFill>
                  <a:srgbClr val="000000"/>
                </a:solidFill>
                <a:cs typeface="Arial" charset="0"/>
                <a:sym typeface="Times New Roman" pitchFamily="18" charset="0"/>
              </a:rPr>
              <a:t>dentro y elimine como desecho. Esto es particularmente importante, debido a que no limpiará el suelo con posterioridad. Recuerde que usted es responsable de que no queden polvo ni escombros.</a:t>
            </a:r>
          </a:p>
          <a:p>
            <a:pPr>
              <a:spcBef>
                <a:spcPct val="10000"/>
              </a:spcBef>
              <a:buFontTx/>
              <a:buChar char="•"/>
            </a:pPr>
            <a:r>
              <a:rPr lang="en-US" sz="900" smtClean="0">
                <a:solidFill>
                  <a:srgbClr val="000000"/>
                </a:solidFill>
                <a:cs typeface="Arial" charset="0"/>
                <a:sym typeface="Times New Roman" pitchFamily="18" charset="0"/>
              </a:rPr>
              <a:t>El renovador certificado debe inspeccionar el plástico después de limpiar, en búsqueda de polvo y escombros. Recuerde que el renovador certificado debe certificar que el área de trabajo se haya limpiado apropiadamente al finalizar el trabajo.</a:t>
            </a:r>
          </a:p>
          <a:p>
            <a:pPr>
              <a:spcBef>
                <a:spcPct val="10000"/>
              </a:spcBef>
              <a:buFontTx/>
              <a:buChar char="•"/>
            </a:pPr>
            <a:r>
              <a:rPr lang="en-US" sz="900" smtClean="0">
                <a:solidFill>
                  <a:srgbClr val="000000"/>
                </a:solidFill>
                <a:cs typeface="Arial" charset="0"/>
                <a:sym typeface="Times New Roman" pitchFamily="18" charset="0"/>
              </a:rPr>
              <a:t>Las láminas protectoras se deben eliminar como desecho.</a:t>
            </a:r>
          </a:p>
          <a:p>
            <a:pPr>
              <a:spcBef>
                <a:spcPct val="10000"/>
              </a:spcBef>
            </a:pPr>
            <a:endParaRPr lang="en-US" sz="900" smtClean="0">
              <a:solidFill>
                <a:srgbClr val="000000"/>
              </a:solidFill>
              <a:cs typeface="Arial" charset="0"/>
              <a:sym typeface="Times New Roman" pitchFamily="18" charset="0"/>
            </a:endParaRPr>
          </a:p>
          <a:p>
            <a:pPr>
              <a:spcBef>
                <a:spcPct val="10000"/>
              </a:spcBef>
            </a:pPr>
            <a:r>
              <a:rPr lang="en-US" sz="1100" b="1" smtClean="0">
                <a:solidFill>
                  <a:srgbClr val="000000"/>
                </a:solidFill>
                <a:cs typeface="Arial" charset="0"/>
                <a:sym typeface="Times New Roman" pitchFamily="18" charset="0"/>
              </a:rPr>
              <a:t>Inspección visual</a:t>
            </a:r>
          </a:p>
          <a:p>
            <a:pPr>
              <a:spcBef>
                <a:spcPct val="10000"/>
              </a:spcBef>
              <a:buFontTx/>
              <a:buChar char="•"/>
            </a:pPr>
            <a:r>
              <a:rPr lang="en-US" sz="900" smtClean="0">
                <a:solidFill>
                  <a:srgbClr val="000000"/>
                </a:solidFill>
                <a:cs typeface="Arial" charset="0"/>
                <a:sym typeface="Times New Roman" pitchFamily="18" charset="0"/>
              </a:rPr>
              <a:t>Se debe realizar una meticulosa inspección visual del área de trabajo, después de cualquier trabajo en exteriores</a:t>
            </a:r>
            <a:r>
              <a:rPr lang="es-ES_tradnl" sz="900" smtClean="0">
                <a:solidFill>
                  <a:srgbClr val="000000"/>
                </a:solidFill>
                <a:cs typeface="Arial" charset="0"/>
                <a:sym typeface="Times New Roman" pitchFamily="18" charset="0"/>
              </a:rPr>
              <a:t>.</a:t>
            </a:r>
            <a:r>
              <a:rPr lang="en-US" sz="900" smtClean="0">
                <a:solidFill>
                  <a:srgbClr val="000000"/>
                </a:solidFill>
                <a:cs typeface="Arial" charset="0"/>
                <a:sym typeface="Times New Roman" pitchFamily="18" charset="0"/>
              </a:rPr>
              <a:t> Todas las cáscaras de pintura, astillas y otros escombros visibles del área de trabajo se deben recoger y eliminar con el resto de sus desechos.  </a:t>
            </a:r>
          </a:p>
          <a:p>
            <a:pPr>
              <a:spcBef>
                <a:spcPct val="10000"/>
              </a:spcBef>
              <a:buFontTx/>
              <a:buChar char="•"/>
            </a:pPr>
            <a:r>
              <a:rPr lang="en-US" sz="900" smtClean="0">
                <a:solidFill>
                  <a:srgbClr val="000000"/>
                </a:solidFill>
                <a:cs typeface="Arial" charset="0"/>
                <a:sym typeface="Times New Roman" pitchFamily="18" charset="0"/>
              </a:rPr>
              <a:t>Centre su inspección visual en áreas como los </a:t>
            </a:r>
            <a:r>
              <a:rPr lang="es-ES_tradnl" sz="900" smtClean="0">
                <a:solidFill>
                  <a:srgbClr val="000000"/>
                </a:solidFill>
                <a:cs typeface="Arial" charset="0"/>
                <a:sym typeface="Times New Roman" pitchFamily="18" charset="0"/>
              </a:rPr>
              <a:t>porches</a:t>
            </a:r>
            <a:r>
              <a:rPr lang="en-US" sz="900" smtClean="0">
                <a:solidFill>
                  <a:srgbClr val="000000"/>
                </a:solidFill>
                <a:cs typeface="Arial" charset="0"/>
                <a:sym typeface="Times New Roman" pitchFamily="18" charset="0"/>
              </a:rPr>
              <a:t> exteriores, áreas de juego del exterior, </a:t>
            </a:r>
            <a:r>
              <a:rPr lang="es-ES_tradnl" sz="900" smtClean="0">
                <a:solidFill>
                  <a:srgbClr val="000000"/>
                </a:solidFill>
                <a:cs typeface="Arial" charset="0"/>
                <a:sym typeface="Times New Roman" pitchFamily="18" charset="0"/>
              </a:rPr>
              <a:t>suelos y terrenos sin cubrir</a:t>
            </a:r>
            <a:r>
              <a:rPr lang="en-US" sz="900" smtClean="0">
                <a:solidFill>
                  <a:srgbClr val="000000"/>
                </a:solidFill>
                <a:cs typeface="Arial" charset="0"/>
                <a:sym typeface="Times New Roman" pitchFamily="18" charset="0"/>
              </a:rPr>
              <a:t>, y antepechos de ventanas, pero no ignore otras áreas.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a:xfrm>
            <a:off x="292100" y="200025"/>
            <a:ext cx="6184900" cy="463550"/>
          </a:xfrm>
          <a:noFill/>
        </p:spPr>
        <p:txBody>
          <a:bodyPr/>
          <a:lstStyle/>
          <a:p>
            <a:r>
              <a:rPr lang="es-ES_tradnl" smtClean="0"/>
              <a:t>Prácticas seguras para trabajar con el plomo</a:t>
            </a:r>
            <a:r>
              <a:rPr lang="en-US" smtClean="0"/>
              <a:t> en labores de renovación, reparación y pintura</a:t>
            </a:r>
          </a:p>
        </p:txBody>
      </p:sp>
      <p:sp>
        <p:nvSpPr>
          <p:cNvPr id="22531" name="Rectangle 3"/>
          <p:cNvSpPr>
            <a:spLocks noGrp="1" noChangeArrowheads="1"/>
          </p:cNvSpPr>
          <p:nvPr>
            <p:ph type="dt" sz="quarter" idx="1"/>
          </p:nvPr>
        </p:nvSpPr>
        <p:spPr>
          <a:noFill/>
        </p:spPr>
        <p:txBody>
          <a:bodyPr/>
          <a:lstStyle/>
          <a:p>
            <a:r>
              <a:rPr lang="en-US" smtClean="0"/>
              <a:t>Octubre de 2011</a:t>
            </a:r>
          </a:p>
        </p:txBody>
      </p:sp>
      <p:sp>
        <p:nvSpPr>
          <p:cNvPr id="22532" name="Rectangle 7"/>
          <p:cNvSpPr>
            <a:spLocks noGrp="1" noChangeArrowheads="1"/>
          </p:cNvSpPr>
          <p:nvPr>
            <p:ph type="sldNum" sz="quarter" idx="5"/>
          </p:nvPr>
        </p:nvSpPr>
        <p:spPr>
          <a:noFill/>
        </p:spPr>
        <p:txBody>
          <a:bodyPr/>
          <a:lstStyle/>
          <a:p>
            <a:r>
              <a:rPr lang="en-US" smtClean="0"/>
              <a:t>6-</a:t>
            </a:r>
            <a:fld id="{A0C5A1EC-3FC1-4537-AD9A-0FB481B55018}" type="slidenum">
              <a:rPr lang="en-US" smtClean="0"/>
              <a:pPr/>
              <a:t>8</a:t>
            </a:fld>
            <a:endParaRPr lang="en-US" smtClean="0"/>
          </a:p>
        </p:txBody>
      </p:sp>
      <p:sp>
        <p:nvSpPr>
          <p:cNvPr id="22533" name="Rectangle 2"/>
          <p:cNvSpPr>
            <a:spLocks noGrp="1" noRot="1" noChangeAspect="1" noChangeArrowheads="1" noTextEdit="1"/>
          </p:cNvSpPr>
          <p:nvPr>
            <p:ph type="sldImg"/>
          </p:nvPr>
        </p:nvSpPr>
        <p:spPr>
          <a:xfrm>
            <a:off x="1217613" y="663575"/>
            <a:ext cx="4648200" cy="3486150"/>
          </a:xfrm>
          <a:ln/>
        </p:spPr>
      </p:sp>
      <p:sp>
        <p:nvSpPr>
          <p:cNvPr id="22534" name="Rectangle 3"/>
          <p:cNvSpPr>
            <a:spLocks noGrp="1" noChangeArrowheads="1"/>
          </p:cNvSpPr>
          <p:nvPr>
            <p:ph type="body" idx="1"/>
          </p:nvPr>
        </p:nvSpPr>
        <p:spPr>
          <a:xfrm>
            <a:off x="828675" y="4357688"/>
            <a:ext cx="5503863" cy="2578100"/>
          </a:xfrm>
          <a:noFill/>
          <a:ln/>
        </p:spPr>
        <p:txBody>
          <a:bodyPr/>
          <a:lstStyle/>
          <a:p>
            <a:pPr>
              <a:spcBef>
                <a:spcPct val="10000"/>
              </a:spcBef>
            </a:pPr>
            <a:r>
              <a:rPr lang="en-US" b="1" smtClean="0">
                <a:solidFill>
                  <a:srgbClr val="000000"/>
                </a:solidFill>
                <a:cs typeface="Arial" charset="0"/>
                <a:sym typeface="Times New Roman" pitchFamily="18" charset="0"/>
              </a:rPr>
              <a:t>Verificación del trabajo</a:t>
            </a:r>
          </a:p>
          <a:p>
            <a:pPr>
              <a:spcBef>
                <a:spcPct val="10000"/>
              </a:spcBef>
              <a:buFontTx/>
              <a:buChar char="•"/>
            </a:pPr>
            <a:r>
              <a:rPr lang="en-US" sz="1000" smtClean="0">
                <a:solidFill>
                  <a:srgbClr val="000000"/>
                </a:solidFill>
                <a:cs typeface="Arial" charset="0"/>
                <a:sym typeface="Times New Roman" pitchFamily="18" charset="0"/>
              </a:rPr>
              <a:t>La parte más importante de la verificación de su limpieza después de un trabajo en exteriores es una meticulosa inspección visual. Debe recoger y eliminar todas las cáscaras de pintura, astillas y escombros que se encuentren durante la inspección visual.  </a:t>
            </a:r>
          </a:p>
          <a:p>
            <a:pPr>
              <a:spcBef>
                <a:spcPct val="10000"/>
              </a:spcBef>
              <a:buFontTx/>
              <a:buChar char="•"/>
            </a:pPr>
            <a:r>
              <a:rPr lang="en-US" sz="1000" smtClean="0">
                <a:solidFill>
                  <a:srgbClr val="000000"/>
                </a:solidFill>
                <a:cs typeface="Arial" charset="0"/>
                <a:sym typeface="Times New Roman" pitchFamily="18" charset="0"/>
              </a:rPr>
              <a:t>La inspección visual </a:t>
            </a:r>
            <a:r>
              <a:rPr lang="es-ES_tradnl" sz="1000" smtClean="0">
                <a:solidFill>
                  <a:srgbClr val="000000"/>
                </a:solidFill>
                <a:cs typeface="Arial" charset="0"/>
                <a:sym typeface="Times New Roman" pitchFamily="18" charset="0"/>
              </a:rPr>
              <a:t>debe </a:t>
            </a:r>
            <a:r>
              <a:rPr lang="en-US" sz="1000" smtClean="0">
                <a:solidFill>
                  <a:srgbClr val="000000"/>
                </a:solidFill>
                <a:cs typeface="Arial" charset="0"/>
                <a:sym typeface="Times New Roman" pitchFamily="18" charset="0"/>
              </a:rPr>
              <a:t>realiza</a:t>
            </a:r>
            <a:r>
              <a:rPr lang="es-ES_tradnl" sz="1000" smtClean="0">
                <a:solidFill>
                  <a:srgbClr val="000000"/>
                </a:solidFill>
                <a:cs typeface="Arial" charset="0"/>
                <a:sym typeface="Times New Roman" pitchFamily="18" charset="0"/>
              </a:rPr>
              <a:t>rse</a:t>
            </a:r>
            <a:r>
              <a:rPr lang="en-US" sz="1000" smtClean="0">
                <a:solidFill>
                  <a:srgbClr val="000000"/>
                </a:solidFill>
                <a:cs typeface="Arial" charset="0"/>
                <a:sym typeface="Times New Roman" pitchFamily="18" charset="0"/>
              </a:rPr>
              <a:t> después de completar la limpieza, para verificar su trabajo. </a:t>
            </a:r>
          </a:p>
          <a:p>
            <a:pPr>
              <a:spcBef>
                <a:spcPct val="10000"/>
              </a:spcBef>
              <a:buFontTx/>
              <a:buChar char="•"/>
            </a:pPr>
            <a:r>
              <a:rPr lang="en-US" sz="1000" smtClean="0">
                <a:solidFill>
                  <a:srgbClr val="000000"/>
                </a:solidFill>
                <a:cs typeface="Arial" charset="0"/>
                <a:sym typeface="Times New Roman" pitchFamily="18" charset="0"/>
              </a:rPr>
              <a:t>El renovador certificado debe realizar la inspección visual para determinar si existe la presencia de polvo, escombros o residuos en el área de trabajo o bajo ella, lo que incluye los antepechos de ventanas y el suelo.</a:t>
            </a:r>
          </a:p>
          <a:p>
            <a:pPr>
              <a:spcBef>
                <a:spcPct val="10000"/>
              </a:spcBef>
              <a:buFontTx/>
              <a:buChar char="•"/>
            </a:pPr>
            <a:r>
              <a:rPr lang="en-US" sz="1000" smtClean="0">
                <a:solidFill>
                  <a:srgbClr val="000000"/>
                </a:solidFill>
                <a:cs typeface="Arial" charset="0"/>
                <a:sym typeface="Times New Roman" pitchFamily="18" charset="0"/>
              </a:rPr>
              <a:t>Si hubiese polvo o residuos, limpie nuevamente y repita la inspección visual.</a:t>
            </a:r>
          </a:p>
          <a:p>
            <a:pPr>
              <a:spcBef>
                <a:spcPct val="10000"/>
              </a:spcBef>
              <a:buFontTx/>
              <a:buChar char="•"/>
            </a:pPr>
            <a:r>
              <a:rPr lang="en-US" sz="1000" smtClean="0">
                <a:solidFill>
                  <a:srgbClr val="000000"/>
                </a:solidFill>
                <a:cs typeface="Arial" charset="0"/>
                <a:sym typeface="Times New Roman" pitchFamily="18" charset="0"/>
              </a:rPr>
              <a:t>Los letreros de advertencia se pueden quitar después de aprobar una inspección visual.</a:t>
            </a:r>
          </a:p>
        </p:txBody>
      </p:sp>
      <p:sp>
        <p:nvSpPr>
          <p:cNvPr id="22535" name="Text Box 4"/>
          <p:cNvSpPr txBox="1">
            <a:spLocks noChangeArrowheads="1"/>
          </p:cNvSpPr>
          <p:nvPr/>
        </p:nvSpPr>
        <p:spPr bwMode="auto">
          <a:xfrm>
            <a:off x="876300" y="7561263"/>
            <a:ext cx="5330825" cy="1031875"/>
          </a:xfrm>
          <a:prstGeom prst="rect">
            <a:avLst/>
          </a:prstGeom>
          <a:solidFill>
            <a:srgbClr val="EAEAEA"/>
          </a:solidFill>
          <a:ln w="9525">
            <a:solidFill>
              <a:schemeClr val="tx1"/>
            </a:solidFill>
            <a:miter lim="800000"/>
            <a:headEnd/>
            <a:tailEnd/>
          </a:ln>
        </p:spPr>
        <p:txBody>
          <a:bodyPr lIns="93151" tIns="46577" rIns="93151" bIns="46577">
            <a:spAutoFit/>
          </a:bodyPr>
          <a:lstStyle/>
          <a:p>
            <a:pPr marL="931863" lvl="2" algn="l" defTabSz="931863">
              <a:spcBef>
                <a:spcPct val="50000"/>
              </a:spcBef>
              <a:buSzPct val="100000"/>
            </a:pPr>
            <a:r>
              <a:rPr lang="en-US" sz="1000" b="1">
                <a:solidFill>
                  <a:srgbClr val="000000"/>
                </a:solidFill>
                <a:cs typeface="Arial" charset="0"/>
                <a:sym typeface="Times New Roman" pitchFamily="18" charset="0"/>
              </a:rPr>
              <a:t>Permisos para trabajos en exteriores.</a:t>
            </a:r>
            <a:r>
              <a:rPr lang="en-US" sz="1000">
                <a:solidFill>
                  <a:srgbClr val="000000"/>
                </a:solidFill>
                <a:cs typeface="Arial" charset="0"/>
                <a:sym typeface="Times New Roman" pitchFamily="18" charset="0"/>
              </a:rPr>
              <a:t>  Para aprobar permisos de trabajos en exteriores, el Departamento de Vivienda y Urbanismo necesita sólo una evaluación visual del área de trabajo. No se necesitan pruebas de polvo ni de suelo. Si usted sigue los procedimientos que se enseñan en este curso, cumplirá </a:t>
            </a:r>
            <a:r>
              <a:rPr lang="es-ES_tradnl" sz="1000">
                <a:solidFill>
                  <a:srgbClr val="000000"/>
                </a:solidFill>
                <a:cs typeface="Arial" charset="0"/>
                <a:sym typeface="Times New Roman" pitchFamily="18" charset="0"/>
              </a:rPr>
              <a:t>con </a:t>
            </a:r>
            <a:r>
              <a:rPr lang="en-US" sz="1000">
                <a:solidFill>
                  <a:srgbClr val="000000"/>
                </a:solidFill>
                <a:cs typeface="Arial" charset="0"/>
                <a:sym typeface="Times New Roman" pitchFamily="18" charset="0"/>
              </a:rPr>
              <a:t>los requisitos del Departamento de Vivienda y Urbanismo.</a:t>
            </a:r>
            <a:r>
              <a:rPr lang="en-US" sz="1100">
                <a:solidFill>
                  <a:srgbClr val="000000"/>
                </a:solidFill>
                <a:cs typeface="Arial" charset="0"/>
                <a:sym typeface="Times New Roman" pitchFamily="18" charset="0"/>
              </a:rPr>
              <a:t> </a:t>
            </a:r>
          </a:p>
        </p:txBody>
      </p:sp>
      <p:pic>
        <p:nvPicPr>
          <p:cNvPr id="22536" name="Picture 6" descr="HUD-seal-color 300 DPI"/>
          <p:cNvPicPr>
            <a:picLocks noChangeAspect="1" noChangeArrowheads="1"/>
          </p:cNvPicPr>
          <p:nvPr/>
        </p:nvPicPr>
        <p:blipFill>
          <a:blip r:embed="rId3"/>
          <a:srcRect/>
          <a:stretch>
            <a:fillRect/>
          </a:stretch>
        </p:blipFill>
        <p:spPr bwMode="auto">
          <a:xfrm>
            <a:off x="1095375" y="7708900"/>
            <a:ext cx="365125" cy="368300"/>
          </a:xfrm>
          <a:prstGeom prst="rect">
            <a:avLst/>
          </a:prstGeom>
          <a:noFill/>
          <a:ln w="9525">
            <a:noFill/>
            <a:miter lim="800000"/>
            <a:headEnd/>
            <a:tailEnd/>
          </a:ln>
        </p:spPr>
      </p:pic>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xfrm>
            <a:off x="292100" y="200025"/>
            <a:ext cx="6261100" cy="463550"/>
          </a:xfrm>
          <a:noFill/>
        </p:spPr>
        <p:txBody>
          <a:bodyPr/>
          <a:lstStyle/>
          <a:p>
            <a:r>
              <a:rPr lang="es-ES_tradnl" smtClean="0"/>
              <a:t>Prácticas seguras para trabajar con el plomo</a:t>
            </a:r>
            <a:r>
              <a:rPr lang="en-US" smtClean="0"/>
              <a:t> en labores de renovación, reparación y pintura</a:t>
            </a:r>
          </a:p>
        </p:txBody>
      </p:sp>
      <p:sp>
        <p:nvSpPr>
          <p:cNvPr id="23555" name="Rectangle 3"/>
          <p:cNvSpPr>
            <a:spLocks noGrp="1" noChangeArrowheads="1"/>
          </p:cNvSpPr>
          <p:nvPr>
            <p:ph type="dt" sz="quarter" idx="1"/>
          </p:nvPr>
        </p:nvSpPr>
        <p:spPr>
          <a:noFill/>
        </p:spPr>
        <p:txBody>
          <a:bodyPr/>
          <a:lstStyle/>
          <a:p>
            <a:r>
              <a:rPr lang="en-US" smtClean="0"/>
              <a:t>Octubre de 2011</a:t>
            </a:r>
          </a:p>
        </p:txBody>
      </p:sp>
      <p:sp>
        <p:nvSpPr>
          <p:cNvPr id="23556" name="Rectangle 7"/>
          <p:cNvSpPr>
            <a:spLocks noGrp="1" noChangeArrowheads="1"/>
          </p:cNvSpPr>
          <p:nvPr>
            <p:ph type="sldNum" sz="quarter" idx="5"/>
          </p:nvPr>
        </p:nvSpPr>
        <p:spPr>
          <a:noFill/>
        </p:spPr>
        <p:txBody>
          <a:bodyPr/>
          <a:lstStyle/>
          <a:p>
            <a:r>
              <a:rPr lang="en-US" smtClean="0"/>
              <a:t>6-</a:t>
            </a:r>
            <a:fld id="{3A5D9D3C-8337-4D07-9926-61F61EBEE49E}" type="slidenum">
              <a:rPr lang="en-US" smtClean="0"/>
              <a:pPr/>
              <a:t>9</a:t>
            </a:fld>
            <a:endParaRPr lang="en-US" smtClean="0"/>
          </a:p>
        </p:txBody>
      </p:sp>
      <p:sp>
        <p:nvSpPr>
          <p:cNvPr id="23557" name="Rectangle 2"/>
          <p:cNvSpPr>
            <a:spLocks noGrp="1" noRot="1" noChangeAspect="1" noChangeArrowheads="1" noTextEdit="1"/>
          </p:cNvSpPr>
          <p:nvPr>
            <p:ph type="sldImg"/>
          </p:nvPr>
        </p:nvSpPr>
        <p:spPr>
          <a:xfrm>
            <a:off x="1217613" y="663575"/>
            <a:ext cx="4648200" cy="3486150"/>
          </a:xfrm>
          <a:ln/>
        </p:spPr>
      </p:sp>
      <p:sp>
        <p:nvSpPr>
          <p:cNvPr id="23558" name="Rectangle 3"/>
          <p:cNvSpPr>
            <a:spLocks noGrp="1" noChangeArrowheads="1"/>
          </p:cNvSpPr>
          <p:nvPr>
            <p:ph type="body" idx="1"/>
          </p:nvPr>
        </p:nvSpPr>
        <p:spPr>
          <a:xfrm>
            <a:off x="698500" y="4178300"/>
            <a:ext cx="5715000" cy="4483100"/>
          </a:xfrm>
          <a:noFill/>
          <a:ln/>
        </p:spPr>
        <p:txBody>
          <a:bodyPr/>
          <a:lstStyle/>
          <a:p>
            <a:r>
              <a:rPr lang="en-US" sz="900" b="1" dirty="0" smtClean="0">
                <a:solidFill>
                  <a:srgbClr val="000000"/>
                </a:solidFill>
                <a:cs typeface="Times New Roman" pitchFamily="18" charset="0"/>
                <a:sym typeface="Times New Roman" pitchFamily="18" charset="0"/>
              </a:rPr>
              <a:t>En la </a:t>
            </a:r>
            <a:r>
              <a:rPr lang="en-US" sz="900" b="1" dirty="0" err="1" smtClean="0">
                <a:solidFill>
                  <a:srgbClr val="000000"/>
                </a:solidFill>
                <a:cs typeface="Times New Roman" pitchFamily="18" charset="0"/>
                <a:sym typeface="Times New Roman" pitchFamily="18" charset="0"/>
              </a:rPr>
              <a:t>obra</a:t>
            </a:r>
            <a:r>
              <a:rPr lang="en-US" sz="900" b="1" dirty="0" smtClean="0">
                <a:solidFill>
                  <a:srgbClr val="000000"/>
                </a:solidFill>
                <a:cs typeface="Times New Roman" pitchFamily="18" charset="0"/>
                <a:sym typeface="Times New Roman" pitchFamily="18" charset="0"/>
              </a:rPr>
              <a:t>  </a:t>
            </a:r>
          </a:p>
          <a:p>
            <a:pPr>
              <a:buFontTx/>
              <a:buChar char="•"/>
            </a:pPr>
            <a:r>
              <a:rPr lang="en-US" sz="900" dirty="0" err="1" smtClean="0">
                <a:solidFill>
                  <a:srgbClr val="000000"/>
                </a:solidFill>
                <a:cs typeface="Times New Roman" pitchFamily="18" charset="0"/>
                <a:sym typeface="Times New Roman" pitchFamily="18" charset="0"/>
              </a:rPr>
              <a:t>Recoja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siempre</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todos</a:t>
            </a:r>
            <a:r>
              <a:rPr lang="en-US" sz="900" dirty="0" smtClean="0">
                <a:solidFill>
                  <a:srgbClr val="000000"/>
                </a:solidFill>
                <a:cs typeface="Times New Roman" pitchFamily="18" charset="0"/>
                <a:sym typeface="Times New Roman" pitchFamily="18" charset="0"/>
              </a:rPr>
              <a:t> los </a:t>
            </a:r>
            <a:r>
              <a:rPr lang="en-US" sz="900" dirty="0" err="1" smtClean="0">
                <a:solidFill>
                  <a:srgbClr val="000000"/>
                </a:solidFill>
                <a:cs typeface="Times New Roman" pitchFamily="18" charset="0"/>
                <a:sym typeface="Times New Roman" pitchFamily="18" charset="0"/>
              </a:rPr>
              <a:t>desperdicios</a:t>
            </a:r>
            <a:r>
              <a:rPr lang="en-US" sz="900" dirty="0" smtClean="0">
                <a:solidFill>
                  <a:srgbClr val="000000"/>
                </a:solidFill>
                <a:cs typeface="Times New Roman" pitchFamily="18" charset="0"/>
                <a:sym typeface="Times New Roman" pitchFamily="18" charset="0"/>
              </a:rPr>
              <a:t> en la </a:t>
            </a:r>
            <a:r>
              <a:rPr lang="en-US" sz="900" dirty="0" err="1" smtClean="0">
                <a:solidFill>
                  <a:srgbClr val="000000"/>
                </a:solidFill>
                <a:cs typeface="Times New Roman" pitchFamily="18" charset="0"/>
                <a:sym typeface="Times New Roman" pitchFamily="18" charset="0"/>
              </a:rPr>
              <a:t>obra</a:t>
            </a:r>
            <a:r>
              <a:rPr lang="en-US" sz="900" dirty="0" smtClean="0">
                <a:solidFill>
                  <a:srgbClr val="000000"/>
                </a:solidFill>
                <a:cs typeface="Times New Roman" pitchFamily="18" charset="0"/>
                <a:sym typeface="Times New Roman" pitchFamily="18" charset="0"/>
              </a:rPr>
              <a:t> y en el </a:t>
            </a:r>
            <a:r>
              <a:rPr lang="en-US" sz="900" dirty="0" err="1" smtClean="0">
                <a:solidFill>
                  <a:srgbClr val="000000"/>
                </a:solidFill>
                <a:latin typeface="Times New Roman" pitchFamily="18" charset="0"/>
                <a:cs typeface="Times New Roman" pitchFamily="18" charset="0"/>
                <a:sym typeface="Times New Roman" pitchFamily="18" charset="0"/>
              </a:rPr>
              <a:t>á</a:t>
            </a:r>
            <a:r>
              <a:rPr lang="en-US" sz="900" dirty="0" err="1" smtClean="0">
                <a:solidFill>
                  <a:srgbClr val="000000"/>
                </a:solidFill>
                <a:cs typeface="Times New Roman" pitchFamily="18" charset="0"/>
                <a:sym typeface="Times New Roman" pitchFamily="18" charset="0"/>
              </a:rPr>
              <a:t>rea</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trabajo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col</a:t>
            </a:r>
            <a:r>
              <a:rPr lang="en-US" sz="900" dirty="0" err="1" smtClean="0">
                <a:solidFill>
                  <a:srgbClr val="000000"/>
                </a:solidFill>
                <a:latin typeface="Times New Roman" pitchFamily="18" charset="0"/>
                <a:cs typeface="Times New Roman" pitchFamily="18" charset="0"/>
                <a:sym typeface="Times New Roman" pitchFamily="18" charset="0"/>
              </a:rPr>
              <a:t>ó</a:t>
            </a:r>
            <a:r>
              <a:rPr lang="en-US" sz="900" dirty="0" err="1" smtClean="0">
                <a:solidFill>
                  <a:srgbClr val="000000"/>
                </a:solidFill>
                <a:cs typeface="Times New Roman" pitchFamily="18" charset="0"/>
                <a:sym typeface="Times New Roman" pitchFamily="18" charset="0"/>
              </a:rPr>
              <a:t>quelos</a:t>
            </a:r>
            <a:r>
              <a:rPr lang="en-US" sz="900" dirty="0" smtClean="0">
                <a:solidFill>
                  <a:srgbClr val="000000"/>
                </a:solidFill>
                <a:cs typeface="Times New Roman" pitchFamily="18" charset="0"/>
                <a:sym typeface="Times New Roman" pitchFamily="18" charset="0"/>
              </a:rPr>
              <a:t> en </a:t>
            </a:r>
            <a:r>
              <a:rPr lang="en-US" sz="900" dirty="0" err="1" smtClean="0">
                <a:solidFill>
                  <a:srgbClr val="000000"/>
                </a:solidFill>
                <a:cs typeface="Times New Roman" pitchFamily="18" charset="0"/>
                <a:sym typeface="Times New Roman" pitchFamily="18" charset="0"/>
              </a:rPr>
              <a:t>una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bolsa</a:t>
            </a:r>
            <a:r>
              <a:rPr lang="en-US" sz="900" dirty="0" smtClean="0">
                <a:solidFill>
                  <a:srgbClr val="000000"/>
                </a:solidFill>
                <a:cs typeface="Times New Roman" pitchFamily="18" charset="0"/>
                <a:sym typeface="Times New Roman" pitchFamily="18" charset="0"/>
              </a:rPr>
              <a:t> y </a:t>
            </a:r>
            <a:r>
              <a:rPr lang="en-US" sz="900" dirty="0" err="1" smtClean="0">
                <a:solidFill>
                  <a:srgbClr val="000000"/>
                </a:solidFill>
                <a:cs typeface="Times New Roman" pitchFamily="18" charset="0"/>
                <a:sym typeface="Times New Roman" pitchFamily="18" charset="0"/>
              </a:rPr>
              <a:t>s</a:t>
            </a:r>
            <a:r>
              <a:rPr lang="en-US" sz="900" dirty="0" err="1" smtClean="0">
                <a:solidFill>
                  <a:srgbClr val="000000"/>
                </a:solidFill>
                <a:latin typeface="Times New Roman" pitchFamily="18" charset="0"/>
                <a:cs typeface="Times New Roman" pitchFamily="18" charset="0"/>
                <a:sym typeface="Times New Roman" pitchFamily="18" charset="0"/>
              </a:rPr>
              <a:t>é</a:t>
            </a:r>
            <a:r>
              <a:rPr lang="en-US" sz="900" dirty="0" err="1" smtClean="0">
                <a:solidFill>
                  <a:srgbClr val="000000"/>
                </a:solidFill>
                <a:cs typeface="Times New Roman" pitchFamily="18" charset="0"/>
                <a:sym typeface="Times New Roman" pitchFamily="18" charset="0"/>
              </a:rPr>
              <a:t>llela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Limpie</a:t>
            </a:r>
            <a:r>
              <a:rPr lang="en-US" sz="900" dirty="0" smtClean="0">
                <a:solidFill>
                  <a:srgbClr val="000000"/>
                </a:solidFill>
                <a:cs typeface="Times New Roman" pitchFamily="18" charset="0"/>
                <a:sym typeface="Times New Roman" pitchFamily="18" charset="0"/>
              </a:rPr>
              <a:t> el exterior de </a:t>
            </a:r>
            <a:r>
              <a:rPr lang="en-US" sz="900" dirty="0" err="1" smtClean="0">
                <a:solidFill>
                  <a:srgbClr val="000000"/>
                </a:solidFill>
                <a:cs typeface="Times New Roman" pitchFamily="18" charset="0"/>
                <a:sym typeface="Times New Roman" pitchFamily="18" charset="0"/>
              </a:rPr>
              <a:t>las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bolsas</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desperdicio</a:t>
            </a:r>
            <a:r>
              <a:rPr lang="en-US" sz="900" dirty="0" smtClean="0">
                <a:solidFill>
                  <a:srgbClr val="000000"/>
                </a:solidFill>
                <a:cs typeface="Times New Roman" pitchFamily="18" charset="0"/>
                <a:sym typeface="Times New Roman" pitchFamily="18" charset="0"/>
              </a:rPr>
              <a:t> con </a:t>
            </a:r>
            <a:r>
              <a:rPr lang="en-US" sz="900" dirty="0" err="1" smtClean="0">
                <a:solidFill>
                  <a:srgbClr val="000000"/>
                </a:solidFill>
                <a:cs typeface="Times New Roman" pitchFamily="18" charset="0"/>
                <a:sym typeface="Times New Roman" pitchFamily="18" charset="0"/>
              </a:rPr>
              <a:t>una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aspiradora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aprobada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por</a:t>
            </a:r>
            <a:r>
              <a:rPr lang="en-US" sz="900" dirty="0" smtClean="0">
                <a:solidFill>
                  <a:srgbClr val="000000"/>
                </a:solidFill>
                <a:cs typeface="Times New Roman" pitchFamily="18" charset="0"/>
                <a:sym typeface="Times New Roman" pitchFamily="18" charset="0"/>
              </a:rPr>
              <a:t> HEPA o con un </a:t>
            </a:r>
            <a:r>
              <a:rPr lang="en-US" sz="900" dirty="0" err="1" smtClean="0">
                <a:solidFill>
                  <a:srgbClr val="000000"/>
                </a:solidFill>
                <a:cs typeface="Times New Roman" pitchFamily="18" charset="0"/>
                <a:sym typeface="Times New Roman" pitchFamily="18" charset="0"/>
              </a:rPr>
              <a:t>pa</a:t>
            </a:r>
            <a:r>
              <a:rPr lang="en-US" sz="900" dirty="0" err="1" smtClean="0">
                <a:solidFill>
                  <a:srgbClr val="000000"/>
                </a:solidFill>
                <a:latin typeface="Times New Roman" pitchFamily="18" charset="0"/>
                <a:cs typeface="Times New Roman" pitchFamily="18" charset="0"/>
                <a:sym typeface="Times New Roman" pitchFamily="18" charset="0"/>
              </a:rPr>
              <a:t>ñ</a:t>
            </a:r>
            <a:r>
              <a:rPr lang="en-US" sz="900" dirty="0" err="1" smtClean="0">
                <a:solidFill>
                  <a:srgbClr val="000000"/>
                </a:solidFill>
                <a:cs typeface="Times New Roman" pitchFamily="18" charset="0"/>
                <a:sym typeface="Times New Roman" pitchFamily="18" charset="0"/>
              </a:rPr>
              <a:t>o</a:t>
            </a:r>
            <a:r>
              <a:rPr lang="en-US" sz="900" dirty="0" smtClean="0">
                <a:solidFill>
                  <a:srgbClr val="000000"/>
                </a:solidFill>
                <a:cs typeface="Times New Roman" pitchFamily="18" charset="0"/>
                <a:sym typeface="Times New Roman" pitchFamily="18" charset="0"/>
              </a:rPr>
              <a:t> antes de </a:t>
            </a:r>
            <a:r>
              <a:rPr lang="en-US" sz="900" dirty="0" err="1" smtClean="0">
                <a:solidFill>
                  <a:srgbClr val="000000"/>
                </a:solidFill>
                <a:cs typeface="Times New Roman" pitchFamily="18" charset="0"/>
                <a:sym typeface="Times New Roman" pitchFamily="18" charset="0"/>
              </a:rPr>
              <a:t>sacarlas</a:t>
            </a:r>
            <a:r>
              <a:rPr lang="en-US" sz="900" dirty="0" smtClean="0">
                <a:solidFill>
                  <a:srgbClr val="000000"/>
                </a:solidFill>
                <a:cs typeface="Times New Roman" pitchFamily="18" charset="0"/>
                <a:sym typeface="Times New Roman" pitchFamily="18" charset="0"/>
              </a:rPr>
              <a:t> del </a:t>
            </a:r>
            <a:r>
              <a:rPr lang="en-US" sz="900" dirty="0" err="1" smtClean="0">
                <a:solidFill>
                  <a:srgbClr val="000000"/>
                </a:solidFill>
                <a:latin typeface="Times New Roman" pitchFamily="18" charset="0"/>
                <a:cs typeface="Times New Roman" pitchFamily="18" charset="0"/>
                <a:sym typeface="Times New Roman" pitchFamily="18" charset="0"/>
              </a:rPr>
              <a:t>á</a:t>
            </a:r>
            <a:r>
              <a:rPr lang="en-US" sz="900" dirty="0" err="1" smtClean="0">
                <a:solidFill>
                  <a:srgbClr val="000000"/>
                </a:solidFill>
                <a:cs typeface="Times New Roman" pitchFamily="18" charset="0"/>
                <a:sym typeface="Times New Roman" pitchFamily="18" charset="0"/>
              </a:rPr>
              <a:t>rea</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trabajo</a:t>
            </a:r>
            <a:r>
              <a:rPr lang="en-US" sz="900" dirty="0" smtClean="0">
                <a:solidFill>
                  <a:srgbClr val="000000"/>
                </a:solidFill>
                <a:cs typeface="Times New Roman" pitchFamily="18" charset="0"/>
                <a:sym typeface="Times New Roman" pitchFamily="18" charset="0"/>
              </a:rPr>
              <a:t>. No </a:t>
            </a:r>
            <a:r>
              <a:rPr lang="en-US" sz="900" dirty="0" err="1" smtClean="0">
                <a:solidFill>
                  <a:srgbClr val="000000"/>
                </a:solidFill>
                <a:cs typeface="Times New Roman" pitchFamily="18" charset="0"/>
                <a:sym typeface="Times New Roman" pitchFamily="18" charset="0"/>
              </a:rPr>
              <a:t>lleve</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sus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desperdicios</a:t>
            </a:r>
            <a:r>
              <a:rPr lang="en-US" sz="900" dirty="0" smtClean="0">
                <a:solidFill>
                  <a:srgbClr val="000000"/>
                </a:solidFill>
                <a:cs typeface="Times New Roman" pitchFamily="18" charset="0"/>
                <a:sym typeface="Times New Roman" pitchFamily="18" charset="0"/>
              </a:rPr>
              <a:t> a </a:t>
            </a:r>
            <a:r>
              <a:rPr lang="en-US" sz="900" dirty="0" err="1" smtClean="0">
                <a:solidFill>
                  <a:srgbClr val="000000"/>
                </a:solidFill>
                <a:cs typeface="Times New Roman" pitchFamily="18" charset="0"/>
                <a:sym typeface="Times New Roman" pitchFamily="18" charset="0"/>
              </a:rPr>
              <a:t>otra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habitaci</a:t>
            </a:r>
            <a:r>
              <a:rPr lang="en-US" sz="900" dirty="0" err="1" smtClean="0">
                <a:solidFill>
                  <a:srgbClr val="000000"/>
                </a:solidFill>
                <a:latin typeface="Times New Roman" pitchFamily="18" charset="0"/>
                <a:cs typeface="Times New Roman" pitchFamily="18" charset="0"/>
                <a:sym typeface="Times New Roman" pitchFamily="18" charset="0"/>
              </a:rPr>
              <a:t>ó</a:t>
            </a:r>
            <a:r>
              <a:rPr lang="en-US" sz="900" dirty="0" err="1" smtClean="0">
                <a:solidFill>
                  <a:srgbClr val="000000"/>
                </a:solidFill>
                <a:cs typeface="Times New Roman" pitchFamily="18" charset="0"/>
                <a:sym typeface="Times New Roman" pitchFamily="18" charset="0"/>
              </a:rPr>
              <a:t>n</a:t>
            </a:r>
            <a:r>
              <a:rPr lang="en-US" sz="900" dirty="0" smtClean="0">
                <a:solidFill>
                  <a:srgbClr val="000000"/>
                </a:solidFill>
                <a:cs typeface="Times New Roman" pitchFamily="18" charset="0"/>
                <a:sym typeface="Times New Roman" pitchFamily="18" charset="0"/>
              </a:rPr>
              <a:t> o </a:t>
            </a:r>
            <a:r>
              <a:rPr lang="en-US" sz="900" dirty="0" err="1" smtClean="0">
                <a:solidFill>
                  <a:srgbClr val="000000"/>
                </a:solidFill>
                <a:latin typeface="Times New Roman" pitchFamily="18" charset="0"/>
                <a:cs typeface="Times New Roman" pitchFamily="18" charset="0"/>
                <a:sym typeface="Times New Roman" pitchFamily="18" charset="0"/>
              </a:rPr>
              <a:t>á</a:t>
            </a:r>
            <a:r>
              <a:rPr lang="en-US" sz="900" dirty="0" err="1" smtClean="0">
                <a:solidFill>
                  <a:srgbClr val="000000"/>
                </a:solidFill>
                <a:cs typeface="Times New Roman" pitchFamily="18" charset="0"/>
                <a:sym typeface="Times New Roman" pitchFamily="18" charset="0"/>
              </a:rPr>
              <a:t>rea</a:t>
            </a:r>
            <a:r>
              <a:rPr lang="en-US" sz="900" dirty="0" smtClean="0">
                <a:solidFill>
                  <a:srgbClr val="000000"/>
                </a:solidFill>
                <a:cs typeface="Times New Roman" pitchFamily="18" charset="0"/>
                <a:sym typeface="Times New Roman" pitchFamily="18" charset="0"/>
              </a:rPr>
              <a:t> antes de </a:t>
            </a:r>
            <a:r>
              <a:rPr lang="en-US" sz="900" dirty="0" err="1" smtClean="0">
                <a:solidFill>
                  <a:srgbClr val="000000"/>
                </a:solidFill>
                <a:cs typeface="Times New Roman" pitchFamily="18" charset="0"/>
                <a:sym typeface="Times New Roman" pitchFamily="18" charset="0"/>
              </a:rPr>
              <a:t>envolverlos</a:t>
            </a:r>
            <a:r>
              <a:rPr lang="en-US" sz="900" dirty="0" smtClean="0">
                <a:solidFill>
                  <a:srgbClr val="000000"/>
                </a:solidFill>
                <a:cs typeface="Times New Roman" pitchFamily="18" charset="0"/>
                <a:sym typeface="Times New Roman" pitchFamily="18" charset="0"/>
              </a:rPr>
              <a:t> en </a:t>
            </a:r>
            <a:r>
              <a:rPr lang="en-US" sz="900" dirty="0" err="1" smtClean="0">
                <a:solidFill>
                  <a:srgbClr val="000000"/>
                </a:solidFill>
                <a:cs typeface="Times New Roman" pitchFamily="18" charset="0"/>
                <a:sym typeface="Times New Roman" pitchFamily="18" charset="0"/>
              </a:rPr>
              <a:t>una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bolsa</a:t>
            </a:r>
            <a:r>
              <a:rPr lang="en-US" sz="900" dirty="0" smtClean="0">
                <a:solidFill>
                  <a:srgbClr val="000000"/>
                </a:solidFill>
                <a:cs typeface="Times New Roman" pitchFamily="18" charset="0"/>
                <a:sym typeface="Times New Roman" pitchFamily="18" charset="0"/>
              </a:rPr>
              <a:t> y </a:t>
            </a:r>
            <a:r>
              <a:rPr lang="en-US" sz="900" dirty="0" err="1" smtClean="0">
                <a:solidFill>
                  <a:srgbClr val="000000"/>
                </a:solidFill>
                <a:cs typeface="Times New Roman" pitchFamily="18" charset="0"/>
                <a:sym typeface="Times New Roman" pitchFamily="18" charset="0"/>
              </a:rPr>
              <a:t>sellarla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Acumule</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todos</a:t>
            </a:r>
            <a:r>
              <a:rPr lang="en-US" sz="900" dirty="0" smtClean="0">
                <a:solidFill>
                  <a:srgbClr val="000000"/>
                </a:solidFill>
                <a:cs typeface="Times New Roman" pitchFamily="18" charset="0"/>
                <a:sym typeface="Times New Roman" pitchFamily="18" charset="0"/>
              </a:rPr>
              <a:t> los </a:t>
            </a:r>
            <a:r>
              <a:rPr lang="en-US" sz="900" dirty="0" err="1" smtClean="0">
                <a:solidFill>
                  <a:srgbClr val="000000"/>
                </a:solidFill>
                <a:cs typeface="Times New Roman" pitchFamily="18" charset="0"/>
                <a:sym typeface="Times New Roman" pitchFamily="18" charset="0"/>
              </a:rPr>
              <a:t>desechos</a:t>
            </a:r>
            <a:r>
              <a:rPr lang="en-US" sz="900" dirty="0" smtClean="0">
                <a:solidFill>
                  <a:srgbClr val="000000"/>
                </a:solidFill>
                <a:cs typeface="Times New Roman" pitchFamily="18" charset="0"/>
                <a:sym typeface="Times New Roman" pitchFamily="18" charset="0"/>
              </a:rPr>
              <a:t> en un </a:t>
            </a:r>
            <a:r>
              <a:rPr lang="en-US" sz="900" dirty="0" err="1" smtClean="0">
                <a:solidFill>
                  <a:srgbClr val="000000"/>
                </a:solidFill>
                <a:cs typeface="Times New Roman" pitchFamily="18" charset="0"/>
                <a:sym typeface="Times New Roman" pitchFamily="18" charset="0"/>
              </a:rPr>
              <a:t>recipiente</a:t>
            </a:r>
            <a:r>
              <a:rPr lang="en-US" sz="900" dirty="0" smtClean="0">
                <a:solidFill>
                  <a:srgbClr val="000000"/>
                </a:solidFill>
                <a:cs typeface="Times New Roman" pitchFamily="18" charset="0"/>
                <a:sym typeface="Times New Roman" pitchFamily="18" charset="0"/>
              </a:rPr>
              <a:t> o </a:t>
            </a:r>
            <a:r>
              <a:rPr lang="en-US" sz="900" dirty="0" err="1" smtClean="0">
                <a:solidFill>
                  <a:srgbClr val="000000"/>
                </a:solidFill>
                <a:cs typeface="Times New Roman" pitchFamily="18" charset="0"/>
                <a:sym typeface="Times New Roman" pitchFamily="18" charset="0"/>
              </a:rPr>
              <a:t>contenedor</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escombros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seguro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hasta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su</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eliminaci</a:t>
            </a:r>
            <a:r>
              <a:rPr lang="en-US" sz="900" dirty="0" err="1" smtClean="0">
                <a:solidFill>
                  <a:srgbClr val="000000"/>
                </a:solidFill>
                <a:latin typeface="Times New Roman" pitchFamily="18" charset="0"/>
                <a:cs typeface="Times New Roman" pitchFamily="18" charset="0"/>
                <a:sym typeface="Times New Roman" pitchFamily="18" charset="0"/>
              </a:rPr>
              <a:t>ó</a:t>
            </a:r>
            <a:r>
              <a:rPr lang="en-US" sz="900" dirty="0" err="1" smtClean="0">
                <a:solidFill>
                  <a:srgbClr val="000000"/>
                </a:solidFill>
                <a:cs typeface="Times New Roman" pitchFamily="18" charset="0"/>
                <a:sym typeface="Times New Roman" pitchFamily="18" charset="0"/>
              </a:rPr>
              <a:t>n</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Limite</a:t>
            </a:r>
            <a:r>
              <a:rPr lang="en-US" sz="900" dirty="0" smtClean="0">
                <a:solidFill>
                  <a:srgbClr val="000000"/>
                </a:solidFill>
                <a:cs typeface="Times New Roman" pitchFamily="18" charset="0"/>
                <a:sym typeface="Times New Roman" pitchFamily="18" charset="0"/>
              </a:rPr>
              <a:t> el </a:t>
            </a:r>
            <a:r>
              <a:rPr lang="en-US" sz="900" dirty="0" err="1" smtClean="0">
                <a:solidFill>
                  <a:srgbClr val="000000"/>
                </a:solidFill>
                <a:cs typeface="Times New Roman" pitchFamily="18" charset="0"/>
                <a:sym typeface="Times New Roman" pitchFamily="18" charset="0"/>
              </a:rPr>
              <a:t>tiempo</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almacenamiento</a:t>
            </a:r>
            <a:r>
              <a:rPr lang="en-US" sz="900" dirty="0" smtClean="0">
                <a:solidFill>
                  <a:srgbClr val="000000"/>
                </a:solidFill>
                <a:cs typeface="Times New Roman" pitchFamily="18" charset="0"/>
                <a:sym typeface="Times New Roman" pitchFamily="18" charset="0"/>
              </a:rPr>
              <a:t> en la </a:t>
            </a:r>
            <a:r>
              <a:rPr lang="en-US" sz="900" dirty="0" err="1" smtClean="0">
                <a:solidFill>
                  <a:srgbClr val="000000"/>
                </a:solidFill>
                <a:cs typeface="Times New Roman" pitchFamily="18" charset="0"/>
                <a:sym typeface="Times New Roman" pitchFamily="18" charset="0"/>
              </a:rPr>
              <a:t>obra</a:t>
            </a:r>
            <a:r>
              <a:rPr lang="en-US" sz="900" dirty="0" smtClean="0">
                <a:solidFill>
                  <a:srgbClr val="000000"/>
                </a:solidFill>
                <a:cs typeface="Times New Roman" pitchFamily="18" charset="0"/>
                <a:sym typeface="Times New Roman" pitchFamily="18" charset="0"/>
              </a:rPr>
              <a:t>. </a:t>
            </a:r>
            <a:r>
              <a:rPr lang="es-ES_tradnl" sz="900" dirty="0" smtClean="0">
                <a:solidFill>
                  <a:srgbClr val="000000"/>
                </a:solidFill>
                <a:cs typeface="Times New Roman" pitchFamily="18" charset="0"/>
                <a:sym typeface="Times New Roman" pitchFamily="18" charset="0"/>
              </a:rPr>
              <a:t>No </a:t>
            </a:r>
            <a:r>
              <a:rPr lang="en-US" sz="900" dirty="0" smtClean="0">
                <a:solidFill>
                  <a:srgbClr val="000000"/>
                </a:solidFill>
                <a:cs typeface="Times New Roman" pitchFamily="18" charset="0"/>
                <a:sym typeface="Times New Roman" pitchFamily="18" charset="0"/>
              </a:rPr>
              <a:t>transport</a:t>
            </a:r>
            <a:r>
              <a:rPr lang="es-ES_tradnl" sz="900" dirty="0" smtClean="0">
                <a:solidFill>
                  <a:srgbClr val="000000"/>
                </a:solidFill>
                <a:cs typeface="Times New Roman" pitchFamily="18" charset="0"/>
                <a:sym typeface="Times New Roman" pitchFamily="18" charset="0"/>
              </a:rPr>
              <a:t>e</a:t>
            </a:r>
            <a:r>
              <a:rPr lang="en-US" sz="900" dirty="0" smtClean="0">
                <a:solidFill>
                  <a:srgbClr val="000000"/>
                </a:solidFill>
                <a:cs typeface="Times New Roman" pitchFamily="18" charset="0"/>
                <a:sym typeface="Times New Roman" pitchFamily="18" charset="0"/>
              </a:rPr>
              <a:t> </a:t>
            </a:r>
            <a:r>
              <a:rPr lang="es-ES_tradnl" sz="900" dirty="0" smtClean="0">
                <a:solidFill>
                  <a:srgbClr val="000000"/>
                </a:solidFill>
                <a:cs typeface="Times New Roman" pitchFamily="18" charset="0"/>
                <a:sym typeface="Times New Roman" pitchFamily="18" charset="0"/>
              </a:rPr>
              <a:t>los </a:t>
            </a:r>
            <a:r>
              <a:rPr lang="en-US" sz="900" dirty="0" err="1" smtClean="0">
                <a:solidFill>
                  <a:srgbClr val="000000"/>
                </a:solidFill>
                <a:cs typeface="Times New Roman" pitchFamily="18" charset="0"/>
                <a:sym typeface="Times New Roman" pitchFamily="18" charset="0"/>
              </a:rPr>
              <a:t>desperdicios</a:t>
            </a:r>
            <a:r>
              <a:rPr lang="en-US" sz="900" dirty="0" smtClean="0">
                <a:solidFill>
                  <a:srgbClr val="000000"/>
                </a:solidFill>
                <a:cs typeface="Times New Roman" pitchFamily="18" charset="0"/>
                <a:sym typeface="Times New Roman" pitchFamily="18" charset="0"/>
              </a:rPr>
              <a:t> en un </a:t>
            </a:r>
            <a:r>
              <a:rPr lang="en-US" sz="900" dirty="0" err="1" smtClean="0">
                <a:solidFill>
                  <a:srgbClr val="000000"/>
                </a:solidFill>
                <a:cs typeface="Times New Roman" pitchFamily="18" charset="0"/>
                <a:sym typeface="Times New Roman" pitchFamily="18" charset="0"/>
              </a:rPr>
              <a:t>cami</a:t>
            </a:r>
            <a:r>
              <a:rPr lang="en-US" sz="900" dirty="0" err="1" smtClean="0">
                <a:solidFill>
                  <a:srgbClr val="000000"/>
                </a:solidFill>
                <a:latin typeface="Times New Roman" pitchFamily="18" charset="0"/>
                <a:cs typeface="Times New Roman" pitchFamily="18" charset="0"/>
                <a:sym typeface="Times New Roman" pitchFamily="18" charset="0"/>
              </a:rPr>
              <a:t>ó</a:t>
            </a:r>
            <a:r>
              <a:rPr lang="en-US" sz="900" dirty="0" err="1" smtClean="0">
                <a:solidFill>
                  <a:srgbClr val="000000"/>
                </a:solidFill>
                <a:cs typeface="Times New Roman" pitchFamily="18" charset="0"/>
                <a:sym typeface="Times New Roman" pitchFamily="18" charset="0"/>
              </a:rPr>
              <a:t>n</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abierto</a:t>
            </a:r>
            <a:r>
              <a:rPr lang="en-US" sz="900" dirty="0" smtClean="0">
                <a:solidFill>
                  <a:srgbClr val="000000"/>
                </a:solidFill>
                <a:cs typeface="Times New Roman" pitchFamily="18" charset="0"/>
                <a:sym typeface="Times New Roman" pitchFamily="18" charset="0"/>
              </a:rPr>
              <a:t> o en un </a:t>
            </a:r>
            <a:r>
              <a:rPr lang="en-US" sz="900" dirty="0" err="1" smtClean="0">
                <a:solidFill>
                  <a:srgbClr val="000000"/>
                </a:solidFill>
                <a:cs typeface="Times New Roman" pitchFamily="18" charset="0"/>
                <a:sym typeface="Times New Roman" pitchFamily="18" charset="0"/>
              </a:rPr>
              <a:t>veh</a:t>
            </a:r>
            <a:r>
              <a:rPr lang="en-US" sz="900" dirty="0" err="1" smtClean="0">
                <a:solidFill>
                  <a:srgbClr val="000000"/>
                </a:solidFill>
                <a:latin typeface="Times New Roman" pitchFamily="18" charset="0"/>
                <a:cs typeface="Times New Roman" pitchFamily="18" charset="0"/>
                <a:sym typeface="Times New Roman" pitchFamily="18" charset="0"/>
              </a:rPr>
              <a:t>í</a:t>
            </a:r>
            <a:r>
              <a:rPr lang="en-US" sz="900" dirty="0" err="1" smtClean="0">
                <a:solidFill>
                  <a:srgbClr val="000000"/>
                </a:solidFill>
                <a:cs typeface="Times New Roman" pitchFamily="18" charset="0"/>
                <a:sym typeface="Times New Roman" pitchFamily="18" charset="0"/>
              </a:rPr>
              <a:t>culo</a:t>
            </a:r>
            <a:r>
              <a:rPr lang="en-US" sz="900" dirty="0" smtClean="0">
                <a:solidFill>
                  <a:srgbClr val="000000"/>
                </a:solidFill>
                <a:cs typeface="Times New Roman" pitchFamily="18" charset="0"/>
                <a:sym typeface="Times New Roman" pitchFamily="18" charset="0"/>
              </a:rPr>
              <a:t> personal. </a:t>
            </a:r>
            <a:r>
              <a:rPr lang="en-US" sz="900" dirty="0" err="1" smtClean="0">
                <a:solidFill>
                  <a:srgbClr val="000000"/>
                </a:solidFill>
                <a:cs typeface="Times New Roman" pitchFamily="18" charset="0"/>
                <a:sym typeface="Times New Roman" pitchFamily="18" charset="0"/>
              </a:rPr>
              <a:t>Algunos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ejemplos</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desperdicios</a:t>
            </a:r>
            <a:r>
              <a:rPr lang="en-US" sz="900" dirty="0" smtClean="0">
                <a:solidFill>
                  <a:srgbClr val="000000"/>
                </a:solidFill>
                <a:cs typeface="Times New Roman" pitchFamily="18" charset="0"/>
                <a:sym typeface="Times New Roman" pitchFamily="18" charset="0"/>
              </a:rPr>
              <a:t> son </a:t>
            </a:r>
            <a:r>
              <a:rPr lang="en-US" sz="900" dirty="0" err="1" smtClean="0">
                <a:solidFill>
                  <a:srgbClr val="000000"/>
                </a:solidFill>
                <a:cs typeface="Times New Roman" pitchFamily="18" charset="0"/>
                <a:sym typeface="Times New Roman" pitchFamily="18" charset="0"/>
              </a:rPr>
              <a:t>las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l</a:t>
            </a:r>
            <a:r>
              <a:rPr lang="en-US" sz="900" dirty="0" err="1" smtClean="0">
                <a:solidFill>
                  <a:srgbClr val="000000"/>
                </a:solidFill>
                <a:latin typeface="Times New Roman" pitchFamily="18" charset="0"/>
                <a:cs typeface="Times New Roman" pitchFamily="18" charset="0"/>
                <a:sym typeface="Times New Roman" pitchFamily="18" charset="0"/>
              </a:rPr>
              <a:t>á</a:t>
            </a:r>
            <a:r>
              <a:rPr lang="en-US" sz="900" dirty="0" err="1" smtClean="0">
                <a:solidFill>
                  <a:srgbClr val="000000"/>
                </a:solidFill>
                <a:cs typeface="Times New Roman" pitchFamily="18" charset="0"/>
                <a:sym typeface="Times New Roman" pitchFamily="18" charset="0"/>
              </a:rPr>
              <a:t>minas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protectoras</a:t>
            </a:r>
            <a:r>
              <a:rPr lang="en-US" sz="900" dirty="0" smtClean="0">
                <a:solidFill>
                  <a:srgbClr val="000000"/>
                </a:solidFill>
                <a:cs typeface="Times New Roman" pitchFamily="18" charset="0"/>
                <a:sym typeface="Times New Roman" pitchFamily="18" charset="0"/>
              </a:rPr>
              <a:t>, los </a:t>
            </a:r>
            <a:r>
              <a:rPr lang="en-US" sz="900" dirty="0" err="1" smtClean="0">
                <a:solidFill>
                  <a:srgbClr val="000000"/>
                </a:solidFill>
                <a:cs typeface="Times New Roman" pitchFamily="18" charset="0"/>
                <a:sym typeface="Times New Roman" pitchFamily="18" charset="0"/>
              </a:rPr>
              <a:t>filtros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aprobados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por</a:t>
            </a:r>
            <a:r>
              <a:rPr lang="en-US" sz="900" dirty="0" smtClean="0">
                <a:solidFill>
                  <a:srgbClr val="000000"/>
                </a:solidFill>
                <a:cs typeface="Times New Roman" pitchFamily="18" charset="0"/>
                <a:sym typeface="Times New Roman" pitchFamily="18" charset="0"/>
              </a:rPr>
              <a:t> HEPA, </a:t>
            </a:r>
            <a:r>
              <a:rPr lang="en-US" sz="900" dirty="0" err="1" smtClean="0">
                <a:solidFill>
                  <a:srgbClr val="000000"/>
                </a:solidFill>
                <a:cs typeface="Times New Roman" pitchFamily="18" charset="0"/>
                <a:sym typeface="Times New Roman" pitchFamily="18" charset="0"/>
              </a:rPr>
              <a:t>c</a:t>
            </a:r>
            <a:r>
              <a:rPr lang="en-US" sz="900" dirty="0" err="1" smtClean="0">
                <a:solidFill>
                  <a:srgbClr val="000000"/>
                </a:solidFill>
                <a:latin typeface="Times New Roman" pitchFamily="18" charset="0"/>
                <a:cs typeface="Times New Roman" pitchFamily="18" charset="0"/>
                <a:sym typeface="Times New Roman" pitchFamily="18" charset="0"/>
              </a:rPr>
              <a:t>á</a:t>
            </a:r>
            <a:r>
              <a:rPr lang="en-US" sz="900" dirty="0" err="1" smtClean="0">
                <a:solidFill>
                  <a:srgbClr val="000000"/>
                </a:solidFill>
                <a:cs typeface="Times New Roman" pitchFamily="18" charset="0"/>
                <a:sym typeface="Times New Roman" pitchFamily="18" charset="0"/>
              </a:rPr>
              <a:t>scaras</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pintura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polvo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agua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sucia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pa</a:t>
            </a:r>
            <a:r>
              <a:rPr lang="en-US" sz="900" dirty="0" err="1" smtClean="0">
                <a:solidFill>
                  <a:srgbClr val="000000"/>
                </a:solidFill>
                <a:latin typeface="Times New Roman" pitchFamily="18" charset="0"/>
                <a:cs typeface="Times New Roman" pitchFamily="18" charset="0"/>
                <a:sym typeface="Times New Roman" pitchFamily="18" charset="0"/>
              </a:rPr>
              <a:t>ñ</a:t>
            </a:r>
            <a:r>
              <a:rPr lang="en-US" sz="900" dirty="0" err="1" smtClean="0">
                <a:solidFill>
                  <a:srgbClr val="000000"/>
                </a:solidFill>
                <a:cs typeface="Times New Roman" pitchFamily="18" charset="0"/>
                <a:sym typeface="Times New Roman" pitchFamily="18" charset="0"/>
              </a:rPr>
              <a:t>os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usados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cabezas</a:t>
            </a:r>
            <a:r>
              <a:rPr lang="en-US" sz="900" dirty="0" smtClean="0">
                <a:solidFill>
                  <a:srgbClr val="000000"/>
                </a:solidFill>
                <a:cs typeface="Times New Roman" pitchFamily="18" charset="0"/>
                <a:sym typeface="Times New Roman" pitchFamily="18" charset="0"/>
              </a:rPr>
              <a:t> de </a:t>
            </a:r>
            <a:r>
              <a:rPr lang="es-ES_tradnl" sz="900" dirty="0" smtClean="0">
                <a:solidFill>
                  <a:srgbClr val="000000"/>
                </a:solidFill>
                <a:cs typeface="Times New Roman" pitchFamily="18" charset="0"/>
                <a:sym typeface="Times New Roman" pitchFamily="18" charset="0"/>
              </a:rPr>
              <a:t>trapeador</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usad</a:t>
            </a:r>
            <a:r>
              <a:rPr lang="es-ES_tradnl" sz="900" dirty="0" smtClean="0">
                <a:solidFill>
                  <a:srgbClr val="000000"/>
                </a:solidFill>
                <a:cs typeface="Times New Roman" pitchFamily="18" charset="0"/>
                <a:sym typeface="Times New Roman" pitchFamily="18" charset="0"/>
              </a:rPr>
              <a:t>a</a:t>
            </a:r>
            <a:r>
              <a:rPr lang="en-US" sz="900" dirty="0" smtClean="0">
                <a:solidFill>
                  <a:srgbClr val="000000"/>
                </a:solidFill>
                <a:cs typeface="Times New Roman" pitchFamily="18" charset="0"/>
                <a:sym typeface="Times New Roman" pitchFamily="18" charset="0"/>
              </a:rPr>
              <a:t>s, </a:t>
            </a:r>
            <a:r>
              <a:rPr lang="en-US" sz="900" dirty="0" err="1" smtClean="0">
                <a:solidFill>
                  <a:srgbClr val="000000"/>
                </a:solidFill>
                <a:cs typeface="Times New Roman" pitchFamily="18" charset="0"/>
                <a:sym typeface="Times New Roman" pitchFamily="18" charset="0"/>
              </a:rPr>
              <a:t>prendas</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vestir</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protectoras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mascarillas</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respiraci</a:t>
            </a:r>
            <a:r>
              <a:rPr lang="en-US" sz="900" dirty="0" err="1" smtClean="0">
                <a:solidFill>
                  <a:srgbClr val="000000"/>
                </a:solidFill>
                <a:latin typeface="Times New Roman" pitchFamily="18" charset="0"/>
                <a:cs typeface="Times New Roman" pitchFamily="18" charset="0"/>
                <a:sym typeface="Times New Roman" pitchFamily="18" charset="0"/>
              </a:rPr>
              <a:t>ó</a:t>
            </a:r>
            <a:r>
              <a:rPr lang="en-US" sz="900" dirty="0" err="1" smtClean="0">
                <a:solidFill>
                  <a:srgbClr val="000000"/>
                </a:solidFill>
                <a:cs typeface="Times New Roman" pitchFamily="18" charset="0"/>
                <a:sym typeface="Times New Roman" pitchFamily="18" charset="0"/>
              </a:rPr>
              <a:t>n</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usadas</a:t>
            </a:r>
            <a:r>
              <a:rPr lang="en-US" sz="900" dirty="0" smtClean="0">
                <a:solidFill>
                  <a:srgbClr val="000000"/>
                </a:solidFill>
                <a:cs typeface="Times New Roman" pitchFamily="18" charset="0"/>
                <a:sym typeface="Times New Roman" pitchFamily="18" charset="0"/>
              </a:rPr>
              <a:t> y </a:t>
            </a:r>
            <a:r>
              <a:rPr lang="en-US" sz="900" dirty="0" err="1" smtClean="0">
                <a:solidFill>
                  <a:srgbClr val="000000"/>
                </a:solidFill>
                <a:cs typeface="Times New Roman" pitchFamily="18" charset="0"/>
                <a:sym typeface="Times New Roman" pitchFamily="18" charset="0"/>
              </a:rPr>
              <a:t>componentes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arquitect</a:t>
            </a:r>
            <a:r>
              <a:rPr lang="en-US" sz="900" dirty="0" err="1" smtClean="0">
                <a:solidFill>
                  <a:srgbClr val="000000"/>
                </a:solidFill>
                <a:latin typeface="Times New Roman" pitchFamily="18" charset="0"/>
                <a:cs typeface="Times New Roman" pitchFamily="18" charset="0"/>
                <a:sym typeface="Times New Roman" pitchFamily="18" charset="0"/>
              </a:rPr>
              <a:t>ó</a:t>
            </a:r>
            <a:r>
              <a:rPr lang="en-US" sz="900" dirty="0" err="1" smtClean="0">
                <a:solidFill>
                  <a:srgbClr val="000000"/>
                </a:solidFill>
                <a:cs typeface="Times New Roman" pitchFamily="18" charset="0"/>
                <a:sym typeface="Times New Roman" pitchFamily="18" charset="0"/>
              </a:rPr>
              <a:t>nicos</a:t>
            </a:r>
            <a:r>
              <a:rPr lang="en-US" sz="900" dirty="0" smtClean="0">
                <a:solidFill>
                  <a:srgbClr val="000000"/>
                </a:solidFill>
                <a:cs typeface="Times New Roman" pitchFamily="18" charset="0"/>
                <a:sym typeface="Times New Roman" pitchFamily="18" charset="0"/>
              </a:rPr>
              <a:t>. Los </a:t>
            </a:r>
            <a:r>
              <a:rPr lang="en-US" sz="900" dirty="0" err="1" smtClean="0">
                <a:solidFill>
                  <a:srgbClr val="000000"/>
                </a:solidFill>
                <a:cs typeface="Times New Roman" pitchFamily="18" charset="0"/>
                <a:sym typeface="Times New Roman" pitchFamily="18" charset="0"/>
              </a:rPr>
              <a:t>componentes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arquitect</a:t>
            </a:r>
            <a:r>
              <a:rPr lang="en-US" sz="900" dirty="0" err="1" smtClean="0">
                <a:solidFill>
                  <a:srgbClr val="000000"/>
                </a:solidFill>
                <a:latin typeface="Times New Roman" pitchFamily="18" charset="0"/>
                <a:cs typeface="Times New Roman" pitchFamily="18" charset="0"/>
                <a:sym typeface="Times New Roman" pitchFamily="18" charset="0"/>
              </a:rPr>
              <a:t>ó</a:t>
            </a:r>
            <a:r>
              <a:rPr lang="en-US" sz="900" dirty="0" err="1" smtClean="0">
                <a:solidFill>
                  <a:srgbClr val="000000"/>
                </a:solidFill>
                <a:cs typeface="Times New Roman" pitchFamily="18" charset="0"/>
                <a:sym typeface="Times New Roman" pitchFamily="18" charset="0"/>
              </a:rPr>
              <a:t>nicos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que</a:t>
            </a:r>
            <a:r>
              <a:rPr lang="en-US" sz="900" dirty="0" smtClean="0">
                <a:solidFill>
                  <a:srgbClr val="000000"/>
                </a:solidFill>
                <a:cs typeface="Times New Roman" pitchFamily="18" charset="0"/>
                <a:sym typeface="Times New Roman" pitchFamily="18" charset="0"/>
              </a:rPr>
              <a:t> son </a:t>
            </a:r>
            <a:r>
              <a:rPr lang="en-US" sz="900" dirty="0" err="1" smtClean="0">
                <a:solidFill>
                  <a:srgbClr val="000000"/>
                </a:solidFill>
                <a:cs typeface="Times New Roman" pitchFamily="18" charset="0"/>
                <a:sym typeface="Times New Roman" pitchFamily="18" charset="0"/>
              </a:rPr>
              <a:t>demasiado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grandes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como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para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colocar</a:t>
            </a:r>
            <a:r>
              <a:rPr lang="en-US" sz="900" dirty="0" smtClean="0">
                <a:solidFill>
                  <a:srgbClr val="000000"/>
                </a:solidFill>
                <a:cs typeface="Times New Roman" pitchFamily="18" charset="0"/>
                <a:sym typeface="Times New Roman" pitchFamily="18" charset="0"/>
              </a:rPr>
              <a:t> en </a:t>
            </a:r>
            <a:r>
              <a:rPr lang="en-US" sz="900" dirty="0" err="1" smtClean="0">
                <a:solidFill>
                  <a:srgbClr val="000000"/>
                </a:solidFill>
                <a:cs typeface="Times New Roman" pitchFamily="18" charset="0"/>
                <a:sym typeface="Times New Roman" pitchFamily="18" charset="0"/>
              </a:rPr>
              <a:t>bolsas</a:t>
            </a:r>
            <a:r>
              <a:rPr lang="en-US" sz="900" dirty="0" smtClean="0">
                <a:solidFill>
                  <a:srgbClr val="000000"/>
                </a:solidFill>
                <a:cs typeface="Times New Roman" pitchFamily="18" charset="0"/>
                <a:sym typeface="Times New Roman" pitchFamily="18" charset="0"/>
              </a:rPr>
              <a:t> se </a:t>
            </a:r>
            <a:r>
              <a:rPr lang="en-US" sz="900" dirty="0" err="1" smtClean="0">
                <a:solidFill>
                  <a:srgbClr val="000000"/>
                </a:solidFill>
                <a:cs typeface="Times New Roman" pitchFamily="18" charset="0"/>
                <a:sym typeface="Times New Roman" pitchFamily="18" charset="0"/>
              </a:rPr>
              <a:t>deben</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envolver</a:t>
            </a:r>
            <a:r>
              <a:rPr lang="en-US" sz="900" dirty="0" smtClean="0">
                <a:solidFill>
                  <a:srgbClr val="000000"/>
                </a:solidFill>
                <a:cs typeface="Times New Roman" pitchFamily="18" charset="0"/>
                <a:sym typeface="Times New Roman" pitchFamily="18" charset="0"/>
              </a:rPr>
              <a:t> en </a:t>
            </a:r>
            <a:r>
              <a:rPr lang="en-US" sz="900" dirty="0" err="1" smtClean="0">
                <a:solidFill>
                  <a:srgbClr val="000000"/>
                </a:solidFill>
                <a:cs typeface="Times New Roman" pitchFamily="18" charset="0"/>
                <a:sym typeface="Times New Roman" pitchFamily="18" charset="0"/>
              </a:rPr>
              <a:t>pl</a:t>
            </a:r>
            <a:r>
              <a:rPr lang="en-US" sz="900" dirty="0" err="1" smtClean="0">
                <a:solidFill>
                  <a:srgbClr val="000000"/>
                </a:solidFill>
                <a:latin typeface="Times New Roman" pitchFamily="18" charset="0"/>
                <a:cs typeface="Times New Roman" pitchFamily="18" charset="0"/>
                <a:sym typeface="Times New Roman" pitchFamily="18" charset="0"/>
              </a:rPr>
              <a:t>á</a:t>
            </a:r>
            <a:r>
              <a:rPr lang="en-US" sz="900" dirty="0" err="1" smtClean="0">
                <a:solidFill>
                  <a:srgbClr val="000000"/>
                </a:solidFill>
                <a:cs typeface="Times New Roman" pitchFamily="18" charset="0"/>
                <a:sym typeface="Times New Roman" pitchFamily="18" charset="0"/>
              </a:rPr>
              <a:t>stico</a:t>
            </a:r>
            <a:r>
              <a:rPr lang="en-US" sz="900" dirty="0" smtClean="0">
                <a:solidFill>
                  <a:srgbClr val="000000"/>
                </a:solidFill>
                <a:cs typeface="Times New Roman" pitchFamily="18" charset="0"/>
                <a:sym typeface="Times New Roman" pitchFamily="18" charset="0"/>
              </a:rPr>
              <a:t> y </a:t>
            </a:r>
            <a:r>
              <a:rPr lang="en-US" sz="900" dirty="0" err="1" smtClean="0">
                <a:solidFill>
                  <a:srgbClr val="000000"/>
                </a:solidFill>
                <a:cs typeface="Times New Roman" pitchFamily="18" charset="0"/>
                <a:sym typeface="Times New Roman" pitchFamily="18" charset="0"/>
              </a:rPr>
              <a:t>sellar</a:t>
            </a:r>
            <a:r>
              <a:rPr lang="en-US" sz="900" dirty="0" smtClean="0">
                <a:solidFill>
                  <a:srgbClr val="000000"/>
                </a:solidFill>
                <a:cs typeface="Times New Roman" pitchFamily="18" charset="0"/>
                <a:sym typeface="Times New Roman" pitchFamily="18" charset="0"/>
              </a:rPr>
              <a:t> con </a:t>
            </a:r>
            <a:r>
              <a:rPr lang="en-US" sz="900" dirty="0" err="1" smtClean="0">
                <a:solidFill>
                  <a:srgbClr val="000000"/>
                </a:solidFill>
                <a:cs typeface="Times New Roman" pitchFamily="18" charset="0"/>
                <a:sym typeface="Times New Roman" pitchFamily="18" charset="0"/>
              </a:rPr>
              <a:t>cinta</a:t>
            </a:r>
            <a:r>
              <a:rPr lang="en-US" sz="900" dirty="0" smtClean="0">
                <a:solidFill>
                  <a:srgbClr val="000000"/>
                </a:solidFill>
                <a:cs typeface="Times New Roman" pitchFamily="18" charset="0"/>
                <a:sym typeface="Times New Roman" pitchFamily="18" charset="0"/>
              </a:rPr>
              <a:t> antes de </a:t>
            </a:r>
            <a:r>
              <a:rPr lang="en-US" sz="900" dirty="0" err="1" smtClean="0">
                <a:solidFill>
                  <a:srgbClr val="000000"/>
                </a:solidFill>
                <a:cs typeface="Times New Roman" pitchFamily="18" charset="0"/>
                <a:sym typeface="Times New Roman" pitchFamily="18" charset="0"/>
              </a:rPr>
              <a:t>sacarlos</a:t>
            </a:r>
            <a:r>
              <a:rPr lang="en-US" sz="900" dirty="0" smtClean="0">
                <a:solidFill>
                  <a:srgbClr val="000000"/>
                </a:solidFill>
                <a:cs typeface="Times New Roman" pitchFamily="18" charset="0"/>
                <a:sym typeface="Times New Roman" pitchFamily="18" charset="0"/>
              </a:rPr>
              <a:t> del </a:t>
            </a:r>
            <a:r>
              <a:rPr lang="en-US" sz="900" dirty="0" err="1" smtClean="0">
                <a:solidFill>
                  <a:srgbClr val="000000"/>
                </a:solidFill>
                <a:latin typeface="Times New Roman" pitchFamily="18" charset="0"/>
                <a:cs typeface="Times New Roman" pitchFamily="18" charset="0"/>
                <a:sym typeface="Times New Roman" pitchFamily="18" charset="0"/>
              </a:rPr>
              <a:t>á</a:t>
            </a:r>
            <a:r>
              <a:rPr lang="en-US" sz="900" dirty="0" err="1" smtClean="0">
                <a:solidFill>
                  <a:srgbClr val="000000"/>
                </a:solidFill>
                <a:cs typeface="Times New Roman" pitchFamily="18" charset="0"/>
                <a:sym typeface="Times New Roman" pitchFamily="18" charset="0"/>
              </a:rPr>
              <a:t>rea</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trabajo</a:t>
            </a:r>
            <a:r>
              <a:rPr lang="en-US" sz="900" dirty="0" smtClean="0">
                <a:solidFill>
                  <a:srgbClr val="000000"/>
                </a:solidFill>
                <a:cs typeface="Times New Roman" pitchFamily="18" charset="0"/>
                <a:sym typeface="Times New Roman" pitchFamily="18" charset="0"/>
              </a:rPr>
              <a:t>. Si </a:t>
            </a:r>
            <a:r>
              <a:rPr lang="en-US" sz="900" dirty="0" err="1" smtClean="0">
                <a:solidFill>
                  <a:srgbClr val="000000"/>
                </a:solidFill>
                <a:cs typeface="Times New Roman" pitchFamily="18" charset="0"/>
                <a:sym typeface="Times New Roman" pitchFamily="18" charset="0"/>
              </a:rPr>
              <a:t>es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necesario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utilice</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bolsas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dobles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para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depositar</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sus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desechos</a:t>
            </a:r>
            <a:r>
              <a:rPr lang="en-US" sz="900" dirty="0" smtClean="0">
                <a:solidFill>
                  <a:srgbClr val="000000"/>
                </a:solidFill>
                <a:cs typeface="Times New Roman" pitchFamily="18" charset="0"/>
                <a:sym typeface="Times New Roman" pitchFamily="18" charset="0"/>
              </a:rPr>
              <a:t> y </a:t>
            </a:r>
            <a:r>
              <a:rPr lang="en-US" sz="900" dirty="0" err="1" smtClean="0">
                <a:solidFill>
                  <a:srgbClr val="000000"/>
                </a:solidFill>
                <a:cs typeface="Times New Roman" pitchFamily="18" charset="0"/>
                <a:sym typeface="Times New Roman" pitchFamily="18" charset="0"/>
              </a:rPr>
              <a:t>evitar</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que</a:t>
            </a:r>
            <a:r>
              <a:rPr lang="en-US" sz="900" dirty="0" smtClean="0">
                <a:solidFill>
                  <a:srgbClr val="000000"/>
                </a:solidFill>
                <a:cs typeface="Times New Roman" pitchFamily="18" charset="0"/>
                <a:sym typeface="Times New Roman" pitchFamily="18" charset="0"/>
              </a:rPr>
              <a:t> se </a:t>
            </a:r>
            <a:r>
              <a:rPr lang="en-US" sz="900" dirty="0" err="1" smtClean="0">
                <a:solidFill>
                  <a:srgbClr val="000000"/>
                </a:solidFill>
                <a:cs typeface="Times New Roman" pitchFamily="18" charset="0"/>
                <a:sym typeface="Times New Roman" pitchFamily="18" charset="0"/>
              </a:rPr>
              <a:t>escapen</a:t>
            </a:r>
            <a:r>
              <a:rPr lang="en-US" sz="900" dirty="0" smtClean="0">
                <a:solidFill>
                  <a:srgbClr val="000000"/>
                </a:solidFill>
                <a:cs typeface="Times New Roman" pitchFamily="18" charset="0"/>
                <a:sym typeface="Times New Roman" pitchFamily="18" charset="0"/>
              </a:rPr>
              <a:t> en </a:t>
            </a:r>
            <a:r>
              <a:rPr lang="en-US" sz="900" dirty="0" err="1" smtClean="0">
                <a:solidFill>
                  <a:srgbClr val="000000"/>
                </a:solidFill>
                <a:cs typeface="Times New Roman" pitchFamily="18" charset="0"/>
                <a:sym typeface="Times New Roman" pitchFamily="18" charset="0"/>
              </a:rPr>
              <a:t>caso</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que</a:t>
            </a:r>
            <a:r>
              <a:rPr lang="en-US" sz="900" dirty="0" smtClean="0">
                <a:solidFill>
                  <a:srgbClr val="000000"/>
                </a:solidFill>
                <a:cs typeface="Times New Roman" pitchFamily="18" charset="0"/>
                <a:sym typeface="Times New Roman" pitchFamily="18" charset="0"/>
              </a:rPr>
              <a:t> la </a:t>
            </a:r>
            <a:r>
              <a:rPr lang="en-US" sz="900" dirty="0" err="1" smtClean="0">
                <a:solidFill>
                  <a:srgbClr val="000000"/>
                </a:solidFill>
                <a:cs typeface="Times New Roman" pitchFamily="18" charset="0"/>
                <a:sym typeface="Times New Roman" pitchFamily="18" charset="0"/>
              </a:rPr>
              <a:t>bolsa</a:t>
            </a:r>
            <a:r>
              <a:rPr lang="en-US" sz="900" dirty="0" smtClean="0">
                <a:solidFill>
                  <a:srgbClr val="000000"/>
                </a:solidFill>
                <a:cs typeface="Times New Roman" pitchFamily="18" charset="0"/>
                <a:sym typeface="Times New Roman" pitchFamily="18" charset="0"/>
              </a:rPr>
              <a:t> se </a:t>
            </a:r>
            <a:r>
              <a:rPr lang="en-US" sz="900" dirty="0" err="1" smtClean="0">
                <a:solidFill>
                  <a:srgbClr val="000000"/>
                </a:solidFill>
                <a:cs typeface="Times New Roman" pitchFamily="18" charset="0"/>
                <a:sym typeface="Times New Roman" pitchFamily="18" charset="0"/>
              </a:rPr>
              <a:t>corte</a:t>
            </a:r>
            <a:r>
              <a:rPr lang="en-US" sz="900" dirty="0" smtClean="0">
                <a:solidFill>
                  <a:srgbClr val="000000"/>
                </a:solidFill>
                <a:cs typeface="Times New Roman" pitchFamily="18" charset="0"/>
                <a:sym typeface="Times New Roman" pitchFamily="18" charset="0"/>
              </a:rPr>
              <a:t> o se </a:t>
            </a:r>
            <a:r>
              <a:rPr lang="en-US" sz="900" dirty="0" err="1" smtClean="0">
                <a:solidFill>
                  <a:srgbClr val="000000"/>
                </a:solidFill>
                <a:cs typeface="Times New Roman" pitchFamily="18" charset="0"/>
                <a:sym typeface="Times New Roman" pitchFamily="18" charset="0"/>
              </a:rPr>
              <a:t>rasgue</a:t>
            </a:r>
            <a:r>
              <a:rPr lang="en-US" sz="900" dirty="0" smtClean="0">
                <a:solidFill>
                  <a:srgbClr val="000000"/>
                </a:solidFill>
                <a:cs typeface="Times New Roman" pitchFamily="18" charset="0"/>
                <a:sym typeface="Times New Roman" pitchFamily="18" charset="0"/>
              </a:rPr>
              <a:t>.</a:t>
            </a:r>
          </a:p>
          <a:p>
            <a:endParaRPr lang="en-US" sz="900" dirty="0" smtClean="0">
              <a:solidFill>
                <a:srgbClr val="000000"/>
              </a:solidFill>
              <a:cs typeface="Times New Roman" pitchFamily="18" charset="0"/>
              <a:sym typeface="Times New Roman" pitchFamily="18" charset="0"/>
            </a:endParaRPr>
          </a:p>
          <a:p>
            <a:r>
              <a:rPr lang="en-US" sz="900" b="1" dirty="0" err="1" smtClean="0">
                <a:solidFill>
                  <a:srgbClr val="000000"/>
                </a:solidFill>
                <a:cs typeface="Times New Roman" pitchFamily="18" charset="0"/>
                <a:sym typeface="Times New Roman" pitchFamily="18" charset="0"/>
              </a:rPr>
              <a:t>Aguas</a:t>
            </a:r>
            <a:r>
              <a:rPr lang="en-US" sz="900" b="1" dirty="0" smtClean="0">
                <a:solidFill>
                  <a:srgbClr val="000000"/>
                </a:solidFill>
                <a:cs typeface="Times New Roman" pitchFamily="18" charset="0"/>
                <a:sym typeface="Times New Roman" pitchFamily="18" charset="0"/>
              </a:rPr>
              <a:t> </a:t>
            </a:r>
            <a:r>
              <a:rPr lang="en-US" sz="900" b="1" dirty="0" err="1" smtClean="0">
                <a:solidFill>
                  <a:srgbClr val="000000"/>
                </a:solidFill>
                <a:cs typeface="Times New Roman" pitchFamily="18" charset="0"/>
                <a:sym typeface="Times New Roman" pitchFamily="18" charset="0"/>
              </a:rPr>
              <a:t>residuales</a:t>
            </a:r>
            <a:r>
              <a:rPr lang="en-US" sz="900" b="1" dirty="0" smtClean="0">
                <a:solidFill>
                  <a:srgbClr val="000000"/>
                </a:solidFill>
                <a:cs typeface="Times New Roman" pitchFamily="18" charset="0"/>
                <a:sym typeface="Times New Roman" pitchFamily="18" charset="0"/>
              </a:rPr>
              <a:t> </a:t>
            </a:r>
          </a:p>
          <a:p>
            <a:pPr>
              <a:buFontTx/>
              <a:buChar char="•"/>
            </a:pPr>
            <a:r>
              <a:rPr lang="en-US" sz="900" dirty="0" smtClean="0">
                <a:solidFill>
                  <a:srgbClr val="000000"/>
                </a:solidFill>
                <a:cs typeface="Times New Roman" pitchFamily="18" charset="0"/>
                <a:sym typeface="Times New Roman" pitchFamily="18" charset="0"/>
              </a:rPr>
              <a:t>Las </a:t>
            </a:r>
            <a:r>
              <a:rPr lang="en-US" sz="900" dirty="0" err="1" smtClean="0">
                <a:solidFill>
                  <a:srgbClr val="000000"/>
                </a:solidFill>
                <a:cs typeface="Times New Roman" pitchFamily="18" charset="0"/>
                <a:sym typeface="Times New Roman" pitchFamily="18" charset="0"/>
              </a:rPr>
              <a:t>aguas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que</a:t>
            </a:r>
            <a:r>
              <a:rPr lang="en-US" sz="900" dirty="0" smtClean="0">
                <a:solidFill>
                  <a:srgbClr val="000000"/>
                </a:solidFill>
                <a:cs typeface="Times New Roman" pitchFamily="18" charset="0"/>
                <a:sym typeface="Times New Roman" pitchFamily="18" charset="0"/>
              </a:rPr>
              <a:t> se </a:t>
            </a:r>
            <a:r>
              <a:rPr lang="en-US" sz="900" dirty="0" err="1" smtClean="0">
                <a:solidFill>
                  <a:srgbClr val="000000"/>
                </a:solidFill>
                <a:cs typeface="Times New Roman" pitchFamily="18" charset="0"/>
                <a:sym typeface="Times New Roman" pitchFamily="18" charset="0"/>
              </a:rPr>
              <a:t>utilizaron</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durante</a:t>
            </a:r>
            <a:r>
              <a:rPr lang="en-US" sz="900" dirty="0" smtClean="0">
                <a:solidFill>
                  <a:srgbClr val="000000"/>
                </a:solidFill>
                <a:cs typeface="Times New Roman" pitchFamily="18" charset="0"/>
                <a:sym typeface="Times New Roman" pitchFamily="18" charset="0"/>
              </a:rPr>
              <a:t> la </a:t>
            </a:r>
            <a:r>
              <a:rPr lang="en-US" sz="900" dirty="0" err="1" smtClean="0">
                <a:solidFill>
                  <a:srgbClr val="000000"/>
                </a:solidFill>
                <a:cs typeface="Times New Roman" pitchFamily="18" charset="0"/>
                <a:sym typeface="Times New Roman" pitchFamily="18" charset="0"/>
              </a:rPr>
              <a:t>limpieza</a:t>
            </a:r>
            <a:r>
              <a:rPr lang="en-US" sz="900" dirty="0" smtClean="0">
                <a:solidFill>
                  <a:srgbClr val="000000"/>
                </a:solidFill>
                <a:cs typeface="Times New Roman" pitchFamily="18" charset="0"/>
                <a:sym typeface="Times New Roman" pitchFamily="18" charset="0"/>
              </a:rPr>
              <a:t> se </a:t>
            </a:r>
            <a:r>
              <a:rPr lang="en-US" sz="900" dirty="0" err="1" smtClean="0">
                <a:solidFill>
                  <a:srgbClr val="000000"/>
                </a:solidFill>
                <a:cs typeface="Times New Roman" pitchFamily="18" charset="0"/>
                <a:sym typeface="Times New Roman" pitchFamily="18" charset="0"/>
              </a:rPr>
              <a:t>deben</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filtrar</a:t>
            </a:r>
            <a:r>
              <a:rPr lang="en-US" sz="900" dirty="0" smtClean="0">
                <a:solidFill>
                  <a:srgbClr val="000000"/>
                </a:solidFill>
                <a:cs typeface="Times New Roman" pitchFamily="18" charset="0"/>
                <a:sym typeface="Times New Roman" pitchFamily="18" charset="0"/>
              </a:rPr>
              <a:t> y </a:t>
            </a:r>
            <a:r>
              <a:rPr lang="en-US" sz="900" dirty="0" err="1" smtClean="0">
                <a:solidFill>
                  <a:srgbClr val="000000"/>
                </a:solidFill>
                <a:cs typeface="Times New Roman" pitchFamily="18" charset="0"/>
                <a:sym typeface="Times New Roman" pitchFamily="18" charset="0"/>
              </a:rPr>
              <a:t>verter</a:t>
            </a:r>
            <a:r>
              <a:rPr lang="en-US" sz="900" dirty="0" smtClean="0">
                <a:solidFill>
                  <a:srgbClr val="000000"/>
                </a:solidFill>
                <a:cs typeface="Times New Roman" pitchFamily="18" charset="0"/>
                <a:sym typeface="Times New Roman" pitchFamily="18" charset="0"/>
              </a:rPr>
              <a:t> en un </a:t>
            </a:r>
            <a:r>
              <a:rPr lang="en-US" sz="900" dirty="0" err="1" smtClean="0">
                <a:solidFill>
                  <a:srgbClr val="000000"/>
                </a:solidFill>
                <a:cs typeface="Times New Roman" pitchFamily="18" charset="0"/>
                <a:sym typeface="Times New Roman" pitchFamily="18" charset="0"/>
              </a:rPr>
              <a:t>inodoro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si</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as</a:t>
            </a:r>
            <a:r>
              <a:rPr lang="en-US" sz="900" dirty="0" err="1" smtClean="0">
                <a:solidFill>
                  <a:srgbClr val="000000"/>
                </a:solidFill>
                <a:latin typeface="Times New Roman" pitchFamily="18" charset="0"/>
                <a:cs typeface="Times New Roman" pitchFamily="18" charset="0"/>
                <a:sym typeface="Times New Roman" pitchFamily="18" charset="0"/>
              </a:rPr>
              <a:t>í</a:t>
            </a:r>
            <a:r>
              <a:rPr lang="en-US" sz="900" dirty="0" smtClean="0">
                <a:solidFill>
                  <a:srgbClr val="000000"/>
                </a:solidFill>
                <a:cs typeface="Times New Roman" pitchFamily="18" charset="0"/>
                <a:sym typeface="Times New Roman" pitchFamily="18" charset="0"/>
              </a:rPr>
              <a:t> lo </a:t>
            </a:r>
            <a:r>
              <a:rPr lang="en-US" sz="900" dirty="0" err="1" smtClean="0">
                <a:solidFill>
                  <a:srgbClr val="000000"/>
                </a:solidFill>
                <a:cs typeface="Times New Roman" pitchFamily="18" charset="0"/>
                <a:sym typeface="Times New Roman" pitchFamily="18" charset="0"/>
              </a:rPr>
              <a:t>permiten</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las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reglas</a:t>
            </a:r>
            <a:r>
              <a:rPr lang="en-US" sz="900" dirty="0" smtClean="0">
                <a:solidFill>
                  <a:srgbClr val="000000"/>
                </a:solidFill>
                <a:cs typeface="Times New Roman" pitchFamily="18" charset="0"/>
                <a:sym typeface="Times New Roman" pitchFamily="18" charset="0"/>
              </a:rPr>
              <a:t> locales. </a:t>
            </a:r>
            <a:r>
              <a:rPr lang="es-ES_tradnl" sz="900" dirty="0" smtClean="0">
                <a:solidFill>
                  <a:srgbClr val="000000"/>
                </a:solidFill>
                <a:cs typeface="Times New Roman" pitchFamily="18" charset="0"/>
                <a:sym typeface="Times New Roman" pitchFamily="18" charset="0"/>
              </a:rPr>
              <a:t>No vierta n</a:t>
            </a:r>
            <a:r>
              <a:rPr lang="en-US" sz="900" dirty="0" err="1" smtClean="0">
                <a:solidFill>
                  <a:srgbClr val="000000"/>
                </a:solidFill>
                <a:cs typeface="Times New Roman" pitchFamily="18" charset="0"/>
                <a:sym typeface="Times New Roman" pitchFamily="18" charset="0"/>
              </a:rPr>
              <a:t>unca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estas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aguas</a:t>
            </a:r>
            <a:r>
              <a:rPr lang="en-US" sz="900" dirty="0" smtClean="0">
                <a:solidFill>
                  <a:srgbClr val="000000"/>
                </a:solidFill>
                <a:cs typeface="Times New Roman" pitchFamily="18" charset="0"/>
                <a:sym typeface="Times New Roman" pitchFamily="18" charset="0"/>
              </a:rPr>
              <a:t> en un </a:t>
            </a:r>
            <a:r>
              <a:rPr lang="en-US" sz="900" dirty="0" err="1" smtClean="0">
                <a:solidFill>
                  <a:srgbClr val="000000"/>
                </a:solidFill>
                <a:cs typeface="Times New Roman" pitchFamily="18" charset="0"/>
                <a:sym typeface="Times New Roman" pitchFamily="18" charset="0"/>
              </a:rPr>
              <a:t>sumidero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tina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desag</a:t>
            </a:r>
            <a:r>
              <a:rPr lang="en-US" sz="900" dirty="0" err="1" smtClean="0">
                <a:solidFill>
                  <a:srgbClr val="000000"/>
                </a:solidFill>
                <a:latin typeface="Times New Roman" pitchFamily="18" charset="0"/>
                <a:cs typeface="Times New Roman" pitchFamily="18" charset="0"/>
                <a:sym typeface="Times New Roman" pitchFamily="18" charset="0"/>
              </a:rPr>
              <a:t>ü</a:t>
            </a:r>
            <a:r>
              <a:rPr lang="en-US" sz="900" dirty="0" err="1" smtClean="0">
                <a:solidFill>
                  <a:srgbClr val="000000"/>
                </a:solidFill>
                <a:cs typeface="Times New Roman" pitchFamily="18" charset="0"/>
                <a:sym typeface="Times New Roman" pitchFamily="18" charset="0"/>
              </a:rPr>
              <a:t>e</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aguas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pluviales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ni</a:t>
            </a:r>
            <a:r>
              <a:rPr lang="en-US" sz="900" dirty="0" smtClean="0">
                <a:solidFill>
                  <a:srgbClr val="000000"/>
                </a:solidFill>
                <a:cs typeface="Times New Roman" pitchFamily="18" charset="0"/>
                <a:sym typeface="Times New Roman" pitchFamily="18" charset="0"/>
              </a:rPr>
              <a:t> en el </a:t>
            </a:r>
            <a:r>
              <a:rPr lang="en-US" sz="900" dirty="0" err="1" smtClean="0">
                <a:solidFill>
                  <a:srgbClr val="000000"/>
                </a:solidFill>
                <a:cs typeface="Times New Roman" pitchFamily="18" charset="0"/>
                <a:sym typeface="Times New Roman" pitchFamily="18" charset="0"/>
              </a:rPr>
              <a:t>suelo</a:t>
            </a:r>
            <a:r>
              <a:rPr lang="en-US" sz="900" dirty="0" smtClean="0">
                <a:solidFill>
                  <a:srgbClr val="000000"/>
                </a:solidFill>
                <a:cs typeface="Times New Roman" pitchFamily="18" charset="0"/>
                <a:sym typeface="Times New Roman" pitchFamily="18" charset="0"/>
              </a:rPr>
              <a:t>. En el </a:t>
            </a:r>
            <a:r>
              <a:rPr lang="en-US" sz="900" dirty="0" err="1" smtClean="0">
                <a:solidFill>
                  <a:srgbClr val="000000"/>
                </a:solidFill>
                <a:cs typeface="Times New Roman" pitchFamily="18" charset="0"/>
                <a:sym typeface="Times New Roman" pitchFamily="18" charset="0"/>
              </a:rPr>
              <a:t>caso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que</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pueda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existir</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una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contaminaci</a:t>
            </a:r>
            <a:r>
              <a:rPr lang="en-US" sz="900" dirty="0" err="1" smtClean="0">
                <a:solidFill>
                  <a:srgbClr val="000000"/>
                </a:solidFill>
                <a:latin typeface="Times New Roman" pitchFamily="18" charset="0"/>
                <a:cs typeface="Times New Roman" pitchFamily="18" charset="0"/>
                <a:sym typeface="Times New Roman" pitchFamily="18" charset="0"/>
              </a:rPr>
              <a:t>ó</a:t>
            </a:r>
            <a:r>
              <a:rPr lang="en-US" sz="900" dirty="0" err="1" smtClean="0">
                <a:solidFill>
                  <a:srgbClr val="000000"/>
                </a:solidFill>
                <a:cs typeface="Times New Roman" pitchFamily="18" charset="0"/>
                <a:sym typeface="Times New Roman" pitchFamily="18" charset="0"/>
              </a:rPr>
              <a:t>n</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plomo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como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c</a:t>
            </a:r>
            <a:r>
              <a:rPr lang="en-US" sz="900" dirty="0" err="1" smtClean="0">
                <a:solidFill>
                  <a:srgbClr val="000000"/>
                </a:solidFill>
                <a:latin typeface="Times New Roman" pitchFamily="18" charset="0"/>
                <a:cs typeface="Times New Roman" pitchFamily="18" charset="0"/>
                <a:sym typeface="Times New Roman" pitchFamily="18" charset="0"/>
              </a:rPr>
              <a:t>á</a:t>
            </a:r>
            <a:r>
              <a:rPr lang="en-US" sz="900" dirty="0" err="1" smtClean="0">
                <a:solidFill>
                  <a:srgbClr val="000000"/>
                </a:solidFill>
                <a:cs typeface="Times New Roman" pitchFamily="18" charset="0"/>
                <a:sym typeface="Times New Roman" pitchFamily="18" charset="0"/>
              </a:rPr>
              <a:t>scaras</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pintura</a:t>
            </a:r>
            <a:r>
              <a:rPr lang="en-US" sz="900" dirty="0" smtClean="0">
                <a:solidFill>
                  <a:srgbClr val="000000"/>
                </a:solidFill>
                <a:cs typeface="Times New Roman" pitchFamily="18" charset="0"/>
                <a:sym typeface="Times New Roman" pitchFamily="18" charset="0"/>
              </a:rPr>
              <a:t> y </a:t>
            </a:r>
            <a:r>
              <a:rPr lang="en-US" sz="900" dirty="0" err="1" smtClean="0">
                <a:solidFill>
                  <a:srgbClr val="000000"/>
                </a:solidFill>
                <a:cs typeface="Times New Roman" pitchFamily="18" charset="0"/>
                <a:sym typeface="Times New Roman" pitchFamily="18" charset="0"/>
              </a:rPr>
              <a:t>polvo</a:t>
            </a:r>
            <a:r>
              <a:rPr lang="en-US" sz="900" dirty="0" smtClean="0">
                <a:solidFill>
                  <a:srgbClr val="000000"/>
                </a:solidFill>
                <a:cs typeface="Times New Roman" pitchFamily="18" charset="0"/>
                <a:sym typeface="Times New Roman" pitchFamily="18" charset="0"/>
              </a:rPr>
              <a:t>) en el </a:t>
            </a:r>
            <a:r>
              <a:rPr lang="en-US" sz="900" dirty="0" err="1" smtClean="0">
                <a:solidFill>
                  <a:srgbClr val="000000"/>
                </a:solidFill>
                <a:cs typeface="Times New Roman" pitchFamily="18" charset="0"/>
                <a:sym typeface="Times New Roman" pitchFamily="18" charset="0"/>
              </a:rPr>
              <a:t>agua</a:t>
            </a:r>
            <a:r>
              <a:rPr lang="en-US" sz="900" dirty="0" smtClean="0">
                <a:solidFill>
                  <a:srgbClr val="000000"/>
                </a:solidFill>
                <a:cs typeface="Times New Roman" pitchFamily="18" charset="0"/>
                <a:sym typeface="Times New Roman" pitchFamily="18" charset="0"/>
              </a:rPr>
              <a:t>, </a:t>
            </a:r>
            <a:r>
              <a:rPr lang="es-ES_tradnl" sz="900" dirty="0" smtClean="0">
                <a:solidFill>
                  <a:srgbClr val="000000"/>
                </a:solidFill>
                <a:cs typeface="Times New Roman" pitchFamily="18" charset="0"/>
                <a:sym typeface="Times New Roman" pitchFamily="18" charset="0"/>
              </a:rPr>
              <a:t>tal vez</a:t>
            </a:r>
            <a:r>
              <a:rPr lang="en-US" sz="900" dirty="0" smtClean="0">
                <a:solidFill>
                  <a:srgbClr val="000000"/>
                </a:solidFill>
                <a:cs typeface="Times New Roman" pitchFamily="18" charset="0"/>
                <a:sym typeface="Times New Roman" pitchFamily="18" charset="0"/>
              </a:rPr>
              <a:t> se</a:t>
            </a:r>
            <a:r>
              <a:rPr lang="es-ES_tradnl" sz="900" dirty="0" smtClean="0">
                <a:solidFill>
                  <a:srgbClr val="000000"/>
                </a:solidFill>
                <a:cs typeface="Times New Roman" pitchFamily="18" charset="0"/>
                <a:sym typeface="Times New Roman" pitchFamily="18" charset="0"/>
              </a:rPr>
              <a:t>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necesario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filtrar</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las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aguas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residuales</a:t>
            </a:r>
            <a:r>
              <a:rPr lang="en-US" sz="900" dirty="0" smtClean="0">
                <a:solidFill>
                  <a:srgbClr val="000000"/>
                </a:solidFill>
                <a:cs typeface="Times New Roman" pitchFamily="18" charset="0"/>
                <a:sym typeface="Times New Roman" pitchFamily="18" charset="0"/>
              </a:rPr>
              <a:t> con un </a:t>
            </a:r>
            <a:r>
              <a:rPr lang="en-US" sz="900" dirty="0" err="1" smtClean="0">
                <a:solidFill>
                  <a:srgbClr val="000000"/>
                </a:solidFill>
                <a:cs typeface="Times New Roman" pitchFamily="18" charset="0"/>
                <a:sym typeface="Times New Roman" pitchFamily="18" charset="0"/>
              </a:rPr>
              <a:t>filtro</a:t>
            </a:r>
            <a:r>
              <a:rPr lang="en-US" sz="900" dirty="0" smtClean="0">
                <a:solidFill>
                  <a:srgbClr val="000000"/>
                </a:solidFill>
                <a:cs typeface="Times New Roman" pitchFamily="18" charset="0"/>
                <a:sym typeface="Times New Roman" pitchFamily="18" charset="0"/>
              </a:rPr>
              <a:t> de 5 </a:t>
            </a:r>
            <a:r>
              <a:rPr lang="en-US" sz="900" dirty="0" err="1" smtClean="0">
                <a:solidFill>
                  <a:srgbClr val="000000"/>
                </a:solidFill>
                <a:cs typeface="Times New Roman" pitchFamily="18" charset="0"/>
                <a:sym typeface="Times New Roman" pitchFamily="18" charset="0"/>
              </a:rPr>
              <a:t>micr</a:t>
            </a:r>
            <a:r>
              <a:rPr lang="es-ES_tradnl" sz="900" dirty="0" smtClean="0">
                <a:solidFill>
                  <a:srgbClr val="000000"/>
                </a:solidFill>
                <a:cs typeface="Times New Roman" pitchFamily="18" charset="0"/>
                <a:sym typeface="Times New Roman" pitchFamily="18" charset="0"/>
              </a:rPr>
              <a:t>a</a:t>
            </a:r>
            <a:r>
              <a:rPr lang="en-US" sz="900" dirty="0" smtClean="0">
                <a:solidFill>
                  <a:srgbClr val="000000"/>
                </a:solidFill>
                <a:cs typeface="Times New Roman" pitchFamily="18" charset="0"/>
                <a:sym typeface="Times New Roman" pitchFamily="18" charset="0"/>
              </a:rPr>
              <a:t>.</a:t>
            </a:r>
            <a:r>
              <a:rPr lang="en-US" sz="900" b="1" dirty="0" smtClean="0">
                <a:solidFill>
                  <a:srgbClr val="000000"/>
                </a:solidFill>
                <a:cs typeface="Times New Roman" pitchFamily="18" charset="0"/>
                <a:sym typeface="Times New Roman" pitchFamily="18" charset="0"/>
              </a:rPr>
              <a:t> Para mayor </a:t>
            </a:r>
            <a:r>
              <a:rPr lang="en-US" sz="900" b="1" dirty="0" err="1" smtClean="0">
                <a:solidFill>
                  <a:srgbClr val="000000"/>
                </a:solidFill>
                <a:cs typeface="Times New Roman" pitchFamily="18" charset="0"/>
                <a:sym typeface="Times New Roman" pitchFamily="18" charset="0"/>
              </a:rPr>
              <a:t>informaci</a:t>
            </a:r>
            <a:r>
              <a:rPr lang="en-US" sz="900" b="1" dirty="0" err="1" smtClean="0">
                <a:solidFill>
                  <a:srgbClr val="000000"/>
                </a:solidFill>
                <a:latin typeface="Times New Roman" pitchFamily="18" charset="0"/>
                <a:cs typeface="Times New Roman" pitchFamily="18" charset="0"/>
                <a:sym typeface="Times New Roman" pitchFamily="18" charset="0"/>
              </a:rPr>
              <a:t>ó</a:t>
            </a:r>
            <a:r>
              <a:rPr lang="en-US" sz="900" b="1" dirty="0" err="1" smtClean="0">
                <a:solidFill>
                  <a:srgbClr val="000000"/>
                </a:solidFill>
                <a:cs typeface="Times New Roman" pitchFamily="18" charset="0"/>
                <a:sym typeface="Times New Roman" pitchFamily="18" charset="0"/>
              </a:rPr>
              <a:t>n</a:t>
            </a:r>
            <a:r>
              <a:rPr lang="en-US" sz="900" b="1" dirty="0" smtClean="0">
                <a:solidFill>
                  <a:srgbClr val="000000"/>
                </a:solidFill>
                <a:cs typeface="Times New Roman" pitchFamily="18" charset="0"/>
                <a:sym typeface="Times New Roman" pitchFamily="18" charset="0"/>
              </a:rPr>
              <a:t>, </a:t>
            </a:r>
            <a:r>
              <a:rPr lang="en-US" sz="900" b="1" dirty="0" err="1" smtClean="0">
                <a:solidFill>
                  <a:srgbClr val="000000"/>
                </a:solidFill>
                <a:cs typeface="Times New Roman" pitchFamily="18" charset="0"/>
                <a:sym typeface="Times New Roman" pitchFamily="18" charset="0"/>
              </a:rPr>
              <a:t>consulte</a:t>
            </a:r>
            <a:r>
              <a:rPr lang="en-US" sz="900" b="1" dirty="0" smtClean="0">
                <a:solidFill>
                  <a:srgbClr val="000000"/>
                </a:solidFill>
                <a:cs typeface="Times New Roman" pitchFamily="18" charset="0"/>
                <a:sym typeface="Times New Roman" pitchFamily="18" charset="0"/>
              </a:rPr>
              <a:t> con </a:t>
            </a:r>
            <a:r>
              <a:rPr lang="en-US" sz="900" b="1" dirty="0" err="1" smtClean="0">
                <a:solidFill>
                  <a:srgbClr val="000000"/>
                </a:solidFill>
                <a:cs typeface="Times New Roman" pitchFamily="18" charset="0"/>
                <a:sym typeface="Times New Roman" pitchFamily="18" charset="0"/>
              </a:rPr>
              <a:t>su</a:t>
            </a:r>
            <a:r>
              <a:rPr lang="en-US" sz="900" b="1" dirty="0" smtClean="0">
                <a:solidFill>
                  <a:srgbClr val="000000"/>
                </a:solidFill>
                <a:cs typeface="Times New Roman" pitchFamily="18" charset="0"/>
                <a:sym typeface="Times New Roman" pitchFamily="18" charset="0"/>
              </a:rPr>
              <a:t> </a:t>
            </a:r>
            <a:r>
              <a:rPr lang="en-US" sz="900" b="1" dirty="0" err="1" smtClean="0">
                <a:solidFill>
                  <a:srgbClr val="000000"/>
                </a:solidFill>
                <a:cs typeface="Times New Roman" pitchFamily="18" charset="0"/>
                <a:sym typeface="Times New Roman" pitchFamily="18" charset="0"/>
              </a:rPr>
              <a:t>autoridad</a:t>
            </a:r>
            <a:r>
              <a:rPr lang="en-US" sz="900" b="1" dirty="0" smtClean="0">
                <a:solidFill>
                  <a:srgbClr val="000000"/>
                </a:solidFill>
                <a:cs typeface="Times New Roman" pitchFamily="18" charset="0"/>
                <a:sym typeface="Times New Roman" pitchFamily="18" charset="0"/>
              </a:rPr>
              <a:t> local de </a:t>
            </a:r>
            <a:r>
              <a:rPr lang="en-US" sz="900" b="1" dirty="0" err="1" smtClean="0">
                <a:solidFill>
                  <a:srgbClr val="000000"/>
                </a:solidFill>
                <a:cs typeface="Times New Roman" pitchFamily="18" charset="0"/>
                <a:sym typeface="Times New Roman" pitchFamily="18" charset="0"/>
              </a:rPr>
              <a:t>tratamiento</a:t>
            </a:r>
            <a:r>
              <a:rPr lang="en-US" sz="900" b="1" dirty="0" smtClean="0">
                <a:solidFill>
                  <a:srgbClr val="000000"/>
                </a:solidFill>
                <a:cs typeface="Times New Roman" pitchFamily="18" charset="0"/>
                <a:sym typeface="Times New Roman" pitchFamily="18" charset="0"/>
              </a:rPr>
              <a:t> de </a:t>
            </a:r>
            <a:r>
              <a:rPr lang="en-US" sz="900" b="1" dirty="0" err="1" smtClean="0">
                <a:solidFill>
                  <a:srgbClr val="000000"/>
                </a:solidFill>
                <a:cs typeface="Times New Roman" pitchFamily="18" charset="0"/>
                <a:sym typeface="Times New Roman" pitchFamily="18" charset="0"/>
              </a:rPr>
              <a:t>aguas</a:t>
            </a:r>
            <a:r>
              <a:rPr lang="en-US" sz="900" b="1" dirty="0" smtClean="0">
                <a:solidFill>
                  <a:srgbClr val="000000"/>
                </a:solidFill>
                <a:cs typeface="Times New Roman" pitchFamily="18" charset="0"/>
                <a:sym typeface="Times New Roman" pitchFamily="18" charset="0"/>
              </a:rPr>
              <a:t> y en los </a:t>
            </a:r>
            <a:r>
              <a:rPr lang="en-US" sz="900" b="1" dirty="0" err="1" smtClean="0">
                <a:solidFill>
                  <a:srgbClr val="000000"/>
                </a:solidFill>
                <a:cs typeface="Times New Roman" pitchFamily="18" charset="0"/>
                <a:sym typeface="Times New Roman" pitchFamily="18" charset="0"/>
              </a:rPr>
              <a:t>reglamentos</a:t>
            </a:r>
            <a:r>
              <a:rPr lang="en-US" sz="900" b="1" dirty="0" smtClean="0">
                <a:solidFill>
                  <a:srgbClr val="000000"/>
                </a:solidFill>
                <a:cs typeface="Times New Roman" pitchFamily="18" charset="0"/>
                <a:sym typeface="Times New Roman" pitchFamily="18" charset="0"/>
              </a:rPr>
              <a:t> </a:t>
            </a:r>
            <a:r>
              <a:rPr lang="en-US" sz="900" b="1" dirty="0" err="1" smtClean="0">
                <a:solidFill>
                  <a:srgbClr val="000000"/>
                </a:solidFill>
                <a:cs typeface="Times New Roman" pitchFamily="18" charset="0"/>
                <a:sym typeface="Times New Roman" pitchFamily="18" charset="0"/>
              </a:rPr>
              <a:t>federales</a:t>
            </a:r>
            <a:r>
              <a:rPr lang="en-US" sz="900" b="1" dirty="0" smtClean="0">
                <a:solidFill>
                  <a:srgbClr val="000000"/>
                </a:solidFill>
                <a:cs typeface="Times New Roman" pitchFamily="18" charset="0"/>
                <a:sym typeface="Times New Roman" pitchFamily="18" charset="0"/>
              </a:rPr>
              <a:t> y </a:t>
            </a:r>
            <a:r>
              <a:rPr lang="en-US" sz="900" b="1" dirty="0" err="1" smtClean="0">
                <a:solidFill>
                  <a:srgbClr val="000000"/>
                </a:solidFill>
                <a:cs typeface="Times New Roman" pitchFamily="18" charset="0"/>
                <a:sym typeface="Times New Roman" pitchFamily="18" charset="0"/>
              </a:rPr>
              <a:t>estatales</a:t>
            </a:r>
            <a:r>
              <a:rPr lang="en-US" sz="900" b="1" dirty="0" smtClean="0">
                <a:solidFill>
                  <a:srgbClr val="000000"/>
                </a:solidFill>
                <a:cs typeface="Times New Roman" pitchFamily="18" charset="0"/>
                <a:sym typeface="Times New Roman" pitchFamily="18" charset="0"/>
              </a:rPr>
              <a:t>.</a:t>
            </a:r>
          </a:p>
          <a:p>
            <a:endParaRPr lang="en-US" sz="900" b="1" dirty="0" smtClean="0">
              <a:solidFill>
                <a:srgbClr val="000000"/>
              </a:solidFill>
              <a:cs typeface="Times New Roman" pitchFamily="18" charset="0"/>
              <a:sym typeface="Times New Roman" pitchFamily="18" charset="0"/>
            </a:endParaRPr>
          </a:p>
          <a:p>
            <a:r>
              <a:rPr lang="es-ES_tradnl" sz="900" b="1" u="sng" dirty="0" smtClean="0">
                <a:solidFill>
                  <a:srgbClr val="000000"/>
                </a:solidFill>
                <a:cs typeface="Times New Roman" pitchFamily="18" charset="0"/>
                <a:sym typeface="Times New Roman" pitchFamily="18" charset="0"/>
              </a:rPr>
              <a:t>E</a:t>
            </a:r>
            <a:r>
              <a:rPr lang="en-US" sz="900" b="1" u="sng" dirty="0" err="1" smtClean="0">
                <a:solidFill>
                  <a:srgbClr val="000000"/>
                </a:solidFill>
                <a:cs typeface="Times New Roman" pitchFamily="18" charset="0"/>
                <a:sym typeface="Times New Roman" pitchFamily="18" charset="0"/>
              </a:rPr>
              <a:t>limine</a:t>
            </a:r>
            <a:r>
              <a:rPr lang="en-US" sz="900" b="1" u="sng" dirty="0" smtClean="0">
                <a:solidFill>
                  <a:srgbClr val="000000"/>
                </a:solidFill>
                <a:cs typeface="Times New Roman" pitchFamily="18" charset="0"/>
                <a:sym typeface="Times New Roman" pitchFamily="18" charset="0"/>
              </a:rPr>
              <a:t> </a:t>
            </a:r>
            <a:r>
              <a:rPr lang="es-ES_tradnl" sz="900" b="1" u="sng" dirty="0" smtClean="0">
                <a:solidFill>
                  <a:srgbClr val="000000"/>
                </a:solidFill>
                <a:cs typeface="Times New Roman" pitchFamily="18" charset="0"/>
                <a:sym typeface="Times New Roman" pitchFamily="18" charset="0"/>
              </a:rPr>
              <a:t>siempre </a:t>
            </a:r>
            <a:r>
              <a:rPr lang="en-US" sz="900" b="1" u="sng" dirty="0" err="1" smtClean="0">
                <a:solidFill>
                  <a:srgbClr val="000000"/>
                </a:solidFill>
                <a:cs typeface="Times New Roman" pitchFamily="18" charset="0"/>
                <a:sym typeface="Times New Roman" pitchFamily="18" charset="0"/>
              </a:rPr>
              <a:t>las</a:t>
            </a:r>
            <a:r>
              <a:rPr lang="en-US" sz="900" b="1" u="sng" dirty="0" smtClean="0">
                <a:solidFill>
                  <a:srgbClr val="000000"/>
                </a:solidFill>
                <a:cs typeface="Times New Roman" pitchFamily="18" charset="0"/>
                <a:sym typeface="Times New Roman" pitchFamily="18" charset="0"/>
              </a:rPr>
              <a:t> </a:t>
            </a:r>
            <a:r>
              <a:rPr lang="en-US" sz="900" b="1" u="sng" dirty="0" err="1" smtClean="0">
                <a:solidFill>
                  <a:srgbClr val="000000"/>
                </a:solidFill>
                <a:cs typeface="Times New Roman" pitchFamily="18" charset="0"/>
                <a:sym typeface="Times New Roman" pitchFamily="18" charset="0"/>
              </a:rPr>
              <a:t>aguas</a:t>
            </a:r>
            <a:r>
              <a:rPr lang="en-US" sz="900" b="1" u="sng" dirty="0" smtClean="0">
                <a:solidFill>
                  <a:srgbClr val="000000"/>
                </a:solidFill>
                <a:cs typeface="Times New Roman" pitchFamily="18" charset="0"/>
                <a:sym typeface="Times New Roman" pitchFamily="18" charset="0"/>
              </a:rPr>
              <a:t> </a:t>
            </a:r>
            <a:r>
              <a:rPr lang="en-US" sz="900" b="1" u="sng" dirty="0" err="1" smtClean="0">
                <a:solidFill>
                  <a:srgbClr val="000000"/>
                </a:solidFill>
                <a:cs typeface="Times New Roman" pitchFamily="18" charset="0"/>
                <a:sym typeface="Times New Roman" pitchFamily="18" charset="0"/>
              </a:rPr>
              <a:t>residuales</a:t>
            </a:r>
            <a:r>
              <a:rPr lang="en-US" sz="900" b="1" u="sng" dirty="0" smtClean="0">
                <a:solidFill>
                  <a:srgbClr val="000000"/>
                </a:solidFill>
                <a:cs typeface="Times New Roman" pitchFamily="18" charset="0"/>
                <a:sym typeface="Times New Roman" pitchFamily="18" charset="0"/>
              </a:rPr>
              <a:t> de </a:t>
            </a:r>
            <a:r>
              <a:rPr lang="en-US" sz="900" b="1" u="sng" dirty="0" err="1" smtClean="0">
                <a:solidFill>
                  <a:srgbClr val="000000"/>
                </a:solidFill>
                <a:cs typeface="Times New Roman" pitchFamily="18" charset="0"/>
                <a:sym typeface="Times New Roman" pitchFamily="18" charset="0"/>
              </a:rPr>
              <a:t>acuerdo</a:t>
            </a:r>
            <a:r>
              <a:rPr lang="en-US" sz="900" b="1" u="sng" dirty="0" smtClean="0">
                <a:solidFill>
                  <a:srgbClr val="000000"/>
                </a:solidFill>
                <a:cs typeface="Times New Roman" pitchFamily="18" charset="0"/>
                <a:sym typeface="Times New Roman" pitchFamily="18" charset="0"/>
              </a:rPr>
              <a:t> con los </a:t>
            </a:r>
            <a:r>
              <a:rPr lang="en-US" sz="900" b="1" u="sng" dirty="0" err="1" smtClean="0">
                <a:solidFill>
                  <a:srgbClr val="000000"/>
                </a:solidFill>
                <a:cs typeface="Times New Roman" pitchFamily="18" charset="0"/>
                <a:sym typeface="Times New Roman" pitchFamily="18" charset="0"/>
              </a:rPr>
              <a:t>reglamentos</a:t>
            </a:r>
            <a:r>
              <a:rPr lang="en-US" sz="900" b="1" u="sng" dirty="0" smtClean="0">
                <a:solidFill>
                  <a:srgbClr val="000000"/>
                </a:solidFill>
                <a:cs typeface="Times New Roman" pitchFamily="18" charset="0"/>
                <a:sym typeface="Times New Roman" pitchFamily="18" charset="0"/>
              </a:rPr>
              <a:t> </a:t>
            </a:r>
            <a:r>
              <a:rPr lang="en-US" sz="900" b="1" u="sng" dirty="0" err="1" smtClean="0">
                <a:solidFill>
                  <a:srgbClr val="000000"/>
                </a:solidFill>
                <a:cs typeface="Times New Roman" pitchFamily="18" charset="0"/>
                <a:sym typeface="Times New Roman" pitchFamily="18" charset="0"/>
              </a:rPr>
              <a:t>federales</a:t>
            </a:r>
            <a:r>
              <a:rPr lang="en-US" sz="900" b="1" u="sng" dirty="0" smtClean="0">
                <a:solidFill>
                  <a:srgbClr val="000000"/>
                </a:solidFill>
                <a:cs typeface="Times New Roman" pitchFamily="18" charset="0"/>
                <a:sym typeface="Times New Roman" pitchFamily="18" charset="0"/>
              </a:rPr>
              <a:t>, </a:t>
            </a:r>
            <a:r>
              <a:rPr lang="en-US" sz="900" b="1" u="sng" dirty="0" err="1" smtClean="0">
                <a:solidFill>
                  <a:srgbClr val="000000"/>
                </a:solidFill>
                <a:cs typeface="Times New Roman" pitchFamily="18" charset="0"/>
                <a:sym typeface="Times New Roman" pitchFamily="18" charset="0"/>
              </a:rPr>
              <a:t>estatales</a:t>
            </a:r>
            <a:r>
              <a:rPr lang="en-US" sz="900" b="1" u="sng" dirty="0" smtClean="0">
                <a:solidFill>
                  <a:srgbClr val="000000"/>
                </a:solidFill>
                <a:cs typeface="Times New Roman" pitchFamily="18" charset="0"/>
                <a:sym typeface="Times New Roman" pitchFamily="18" charset="0"/>
              </a:rPr>
              <a:t> y</a:t>
            </a:r>
            <a:r>
              <a:rPr lang="en-US" sz="900" u="sng" dirty="0" smtClean="0">
                <a:solidFill>
                  <a:srgbClr val="000000"/>
                </a:solidFill>
                <a:cs typeface="Times New Roman" pitchFamily="18" charset="0"/>
                <a:sym typeface="Times New Roman" pitchFamily="18" charset="0"/>
              </a:rPr>
              <a:t> </a:t>
            </a:r>
            <a:r>
              <a:rPr lang="en-US" sz="900" b="1" u="sng" dirty="0" smtClean="0">
                <a:solidFill>
                  <a:srgbClr val="000000"/>
                </a:solidFill>
                <a:cs typeface="Times New Roman" pitchFamily="18" charset="0"/>
                <a:sym typeface="Times New Roman" pitchFamily="18" charset="0"/>
              </a:rPr>
              <a:t>locales. </a:t>
            </a:r>
          </a:p>
        </p:txBody>
      </p:sp>
      <p:sp>
        <p:nvSpPr>
          <p:cNvPr id="23559" name="Text Box 8"/>
          <p:cNvSpPr txBox="1">
            <a:spLocks noChangeArrowheads="1"/>
          </p:cNvSpPr>
          <p:nvPr/>
        </p:nvSpPr>
        <p:spPr bwMode="auto">
          <a:xfrm>
            <a:off x="803275" y="7967663"/>
            <a:ext cx="5330825" cy="647700"/>
          </a:xfrm>
          <a:prstGeom prst="rect">
            <a:avLst/>
          </a:prstGeom>
          <a:solidFill>
            <a:srgbClr val="EAEAEA"/>
          </a:solidFill>
          <a:ln w="9525">
            <a:solidFill>
              <a:schemeClr val="tx1"/>
            </a:solidFill>
            <a:miter lim="800000"/>
            <a:headEnd/>
            <a:tailEnd/>
          </a:ln>
        </p:spPr>
        <p:txBody>
          <a:bodyPr lIns="93151" tIns="46577" rIns="93151" bIns="46577">
            <a:spAutoFit/>
          </a:bodyPr>
          <a:lstStyle/>
          <a:p>
            <a:pPr marL="931863" lvl="2" algn="l" defTabSz="931863">
              <a:spcBef>
                <a:spcPct val="50000"/>
              </a:spcBef>
              <a:buSzPct val="100000"/>
            </a:pPr>
            <a:r>
              <a:rPr lang="en-US" sz="900">
                <a:solidFill>
                  <a:srgbClr val="000000"/>
                </a:solidFill>
                <a:cs typeface="Times New Roman" pitchFamily="18" charset="0"/>
                <a:sym typeface="Times New Roman" pitchFamily="18" charset="0"/>
              </a:rPr>
              <a:t>El Departamento de Vivienda y Urbanismo recomienda que si los componentes de construcci</a:t>
            </a:r>
            <a:r>
              <a:rPr lang="en-US" sz="900">
                <a:solidFill>
                  <a:srgbClr val="000000"/>
                </a:solidFill>
                <a:latin typeface="Times New Roman" pitchFamily="18" charset="0"/>
                <a:cs typeface="Times New Roman" pitchFamily="18" charset="0"/>
                <a:sym typeface="Times New Roman" pitchFamily="18" charset="0"/>
              </a:rPr>
              <a:t>ó</a:t>
            </a:r>
            <a:r>
              <a:rPr lang="en-US" sz="900">
                <a:solidFill>
                  <a:srgbClr val="000000"/>
                </a:solidFill>
                <a:cs typeface="Times New Roman" pitchFamily="18" charset="0"/>
                <a:sym typeface="Times New Roman" pitchFamily="18" charset="0"/>
              </a:rPr>
              <a:t>n se reciclan o venden, los que se hayan pintado se deben lavar antes de su reinstalaci</a:t>
            </a:r>
            <a:r>
              <a:rPr lang="en-US" sz="900">
                <a:solidFill>
                  <a:srgbClr val="000000"/>
                </a:solidFill>
                <a:latin typeface="Times New Roman" pitchFamily="18" charset="0"/>
                <a:cs typeface="Times New Roman" pitchFamily="18" charset="0"/>
                <a:sym typeface="Times New Roman" pitchFamily="18" charset="0"/>
              </a:rPr>
              <a:t>ó</a:t>
            </a:r>
            <a:r>
              <a:rPr lang="en-US" sz="900">
                <a:solidFill>
                  <a:srgbClr val="000000"/>
                </a:solidFill>
                <a:cs typeface="Times New Roman" pitchFamily="18" charset="0"/>
                <a:sym typeface="Times New Roman" pitchFamily="18" charset="0"/>
              </a:rPr>
              <a:t>n. Si no se lavan los componentes, nunca se debieran reinstalar en una vivienda.</a:t>
            </a:r>
          </a:p>
        </p:txBody>
      </p:sp>
      <p:pic>
        <p:nvPicPr>
          <p:cNvPr id="23560" name="Picture 11" descr="HUD-seal-color 300 DPI"/>
          <p:cNvPicPr>
            <a:picLocks noChangeAspect="1" noChangeArrowheads="1"/>
          </p:cNvPicPr>
          <p:nvPr/>
        </p:nvPicPr>
        <p:blipFill>
          <a:blip r:embed="rId3"/>
          <a:srcRect/>
          <a:stretch>
            <a:fillRect/>
          </a:stretch>
        </p:blipFill>
        <p:spPr bwMode="auto">
          <a:xfrm>
            <a:off x="1095375" y="8042275"/>
            <a:ext cx="365125" cy="366713"/>
          </a:xfrm>
          <a:prstGeom prst="rect">
            <a:avLst/>
          </a:prstGeom>
          <a:noFill/>
          <a:ln w="9525">
            <a:noFill/>
            <a:miter lim="800000"/>
            <a:headEnd/>
            <a:tailEnd/>
          </a:ln>
        </p:spPr>
      </p:pic>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6-</a:t>
            </a:r>
            <a:fld id="{55119ED6-A895-4E84-965D-76FC422CDD0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6-</a:t>
            </a:r>
            <a:fld id="{034B0B6C-62B6-402B-9E1B-BD9C0978C66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1145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304800"/>
            <a:ext cx="61912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6-</a:t>
            </a:r>
            <a:fld id="{4C78EF62-F641-4D13-A9CF-007D3F7A99E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4582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304800" y="1981200"/>
            <a:ext cx="4152900" cy="4114800"/>
          </a:xfrm>
        </p:spPr>
        <p:txBody>
          <a:bodyPr/>
          <a:lstStyle/>
          <a:p>
            <a:pPr lvl="0"/>
            <a:endParaRPr lang="en-US" noProof="0" smtClean="0"/>
          </a:p>
        </p:txBody>
      </p:sp>
      <p:sp>
        <p:nvSpPr>
          <p:cNvPr id="4" name="Text Placeholder 3"/>
          <p:cNvSpPr>
            <a:spLocks noGrp="1"/>
          </p:cNvSpPr>
          <p:nvPr>
            <p:ph type="body" sz="half" idx="2"/>
          </p:nvPr>
        </p:nvSpPr>
        <p:spPr>
          <a:xfrm>
            <a:off x="4610100" y="1981200"/>
            <a:ext cx="41529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6-</a:t>
            </a:r>
            <a:fld id="{59A0DA74-2AD4-42DE-90E5-EEE93753ABD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6-</a:t>
            </a:r>
            <a:fld id="{A96E20A5-69B4-4B1C-AD39-04B646503AE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6-</a:t>
            </a:r>
            <a:fld id="{A0CA5536-5E24-4221-9110-B574797636C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6-</a:t>
            </a:r>
            <a:fld id="{EC2B2B8D-1345-470F-BF3B-017520C4C9D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6-</a:t>
            </a:r>
            <a:fld id="{95181B4A-488A-458F-B490-51168E30840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6-</a:t>
            </a:r>
            <a:fld id="{2D2DB2EE-C5C7-4AAB-8338-E9A711A73BD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6-</a:t>
            </a:r>
            <a:fld id="{2EBCC0C8-7A74-4A89-9483-DC1425F0AF3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6-</a:t>
            </a:r>
            <a:fld id="{AF94BBBF-2626-4C21-A363-A55A95884DC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Feb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Repaso preliminar 1 – No cite ni haga referencias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6-</a:t>
            </a:r>
            <a:fld id="{487664B6-9D54-4637-826B-37B6993B3CD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04800" y="3048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40 pt Arial Bold - Dark Blue</a:t>
            </a:r>
          </a:p>
        </p:txBody>
      </p:sp>
      <p:sp>
        <p:nvSpPr>
          <p:cNvPr id="1029" name="Rectangle 3"/>
          <p:cNvSpPr>
            <a:spLocks noGrp="1" noChangeArrowheads="1"/>
          </p:cNvSpPr>
          <p:nvPr>
            <p:ph type="body" idx="1"/>
          </p:nvPr>
        </p:nvSpPr>
        <p:spPr bwMode="auto">
          <a:xfrm>
            <a:off x="304800" y="19812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2" name="Rectangle 4"/>
          <p:cNvSpPr>
            <a:spLocks noGrp="1" noChangeArrowheads="1"/>
          </p:cNvSpPr>
          <p:nvPr>
            <p:ph type="dt" sz="half" idx="2"/>
          </p:nvPr>
        </p:nvSpPr>
        <p:spPr bwMode="auto">
          <a:xfrm>
            <a:off x="304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60000"/>
              </a:lnSpc>
              <a:defRPr sz="1200">
                <a:solidFill>
                  <a:srgbClr val="000099"/>
                </a:solidFill>
                <a:latin typeface="Arial" charset="0"/>
              </a:defRPr>
            </a:lvl1pPr>
          </a:lstStyle>
          <a:p>
            <a:pPr>
              <a:defRPr/>
            </a:pPr>
            <a:r>
              <a:rPr lang="en-US"/>
              <a:t>Feb 09</a:t>
            </a:r>
          </a:p>
        </p:txBody>
      </p:sp>
      <p:sp>
        <p:nvSpPr>
          <p:cNvPr id="3"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70000"/>
              </a:lnSpc>
              <a:defRPr sz="1200">
                <a:solidFill>
                  <a:srgbClr val="000099"/>
                </a:solidFill>
                <a:latin typeface="Arial" charset="0"/>
              </a:defRPr>
            </a:lvl1pPr>
          </a:lstStyle>
          <a:p>
            <a:pPr>
              <a:defRPr/>
            </a:pPr>
            <a:r>
              <a:rPr lang="en-US"/>
              <a:t>Repaso preliminar 1 – No cite ni haga referencias</a:t>
            </a:r>
          </a:p>
        </p:txBody>
      </p:sp>
      <p:sp>
        <p:nvSpPr>
          <p:cNvPr id="1030" name="Rectangle 6"/>
          <p:cNvSpPr>
            <a:spLocks noGrp="1" noChangeArrowheads="1"/>
          </p:cNvSpPr>
          <p:nvPr>
            <p:ph type="sldNum" sz="quarter" idx="4"/>
          </p:nvPr>
        </p:nvSpPr>
        <p:spPr bwMode="auto">
          <a:xfrm>
            <a:off x="6858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70000"/>
              </a:lnSpc>
              <a:defRPr sz="1200">
                <a:solidFill>
                  <a:srgbClr val="000099"/>
                </a:solidFill>
                <a:latin typeface="Arial" charset="0"/>
              </a:defRPr>
            </a:lvl1pPr>
          </a:lstStyle>
          <a:p>
            <a:pPr>
              <a:defRPr/>
            </a:pPr>
            <a:r>
              <a:rPr lang="en-US"/>
              <a:t>6-</a:t>
            </a:r>
            <a:fld id="{7E1876A8-4D61-4DA9-A835-6A5FA4F76F4C}" type="slidenum">
              <a:rPr lang="en-US"/>
              <a:pPr>
                <a:defRPr/>
              </a:pPr>
              <a:t>‹#›</a:t>
            </a:fld>
            <a:endParaRPr lang="en-US"/>
          </a:p>
        </p:txBody>
      </p:sp>
      <p:sp>
        <p:nvSpPr>
          <p:cNvPr id="1031" name="Line 7"/>
          <p:cNvSpPr>
            <a:spLocks noChangeShapeType="1"/>
          </p:cNvSpPr>
          <p:nvPr/>
        </p:nvSpPr>
        <p:spPr bwMode="auto">
          <a:xfrm>
            <a:off x="304800" y="1676400"/>
            <a:ext cx="8458200" cy="0"/>
          </a:xfrm>
          <a:prstGeom prst="line">
            <a:avLst/>
          </a:prstGeom>
          <a:noFill/>
          <a:ln w="38100">
            <a:solidFill>
              <a:srgbClr val="000099"/>
            </a:solidFill>
            <a:round/>
            <a:headEnd/>
            <a:tailEnd/>
          </a:ln>
        </p:spPr>
        <p:txBody>
          <a:bodyPr wrap="none" anchor="ctr"/>
          <a:lstStyle/>
          <a:p>
            <a:pPr>
              <a:defRPr/>
            </a:pPr>
            <a:endParaRPr lang="de-DE"/>
          </a:p>
        </p:txBody>
      </p:sp>
      <p:pic>
        <p:nvPicPr>
          <p:cNvPr id="1034" name="Picture 9" descr="HUD-seal-color 300 DPI"/>
          <p:cNvPicPr>
            <a:picLocks noChangeAspect="1" noChangeArrowheads="1"/>
          </p:cNvPicPr>
          <p:nvPr/>
        </p:nvPicPr>
        <p:blipFill>
          <a:blip r:embed="rId15" cstate="print"/>
          <a:srcRect/>
          <a:stretch>
            <a:fillRect/>
          </a:stretch>
        </p:blipFill>
        <p:spPr bwMode="auto">
          <a:xfrm>
            <a:off x="8153400" y="5715000"/>
            <a:ext cx="762000" cy="736600"/>
          </a:xfrm>
          <a:prstGeom prst="rect">
            <a:avLst/>
          </a:prstGeom>
          <a:noFill/>
          <a:ln w="9525">
            <a:noFill/>
            <a:miter lim="800000"/>
            <a:headEnd/>
            <a:tailEnd/>
          </a:ln>
        </p:spPr>
      </p:pic>
      <p:graphicFrame>
        <p:nvGraphicFramePr>
          <p:cNvPr id="1026" name="Object 11"/>
          <p:cNvGraphicFramePr>
            <a:graphicFrameLocks noChangeAspect="1"/>
          </p:cNvGraphicFramePr>
          <p:nvPr/>
        </p:nvGraphicFramePr>
        <p:xfrm>
          <a:off x="6477000" y="5749925"/>
          <a:ext cx="1563688" cy="736600"/>
        </p:xfrm>
        <a:graphic>
          <a:graphicData uri="http://schemas.openxmlformats.org/presentationml/2006/ole">
            <p:oleObj spid="_x0000_s1026" name="Photo Editor Photo" r:id="rId16" imgW="1638529" imgH="771429" progId="">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p:txStyles>
    <p:titleStyle>
      <a:lvl1pPr algn="l" rtl="0" eaLnBrk="0" fontAlgn="base" hangingPunct="0">
        <a:spcBef>
          <a:spcPct val="0"/>
        </a:spcBef>
        <a:spcAft>
          <a:spcPct val="0"/>
        </a:spcAft>
        <a:defRPr sz="4000" b="1">
          <a:solidFill>
            <a:srgbClr val="000099"/>
          </a:solidFill>
          <a:latin typeface="+mj-lt"/>
          <a:ea typeface="+mj-ea"/>
          <a:cs typeface="+mj-cs"/>
        </a:defRPr>
      </a:lvl1pPr>
      <a:lvl2pPr algn="l" rtl="0" eaLnBrk="0" fontAlgn="base" hangingPunct="0">
        <a:spcBef>
          <a:spcPct val="0"/>
        </a:spcBef>
        <a:spcAft>
          <a:spcPct val="0"/>
        </a:spcAft>
        <a:defRPr sz="4000" b="1">
          <a:solidFill>
            <a:srgbClr val="000099"/>
          </a:solidFill>
          <a:latin typeface="Arial" charset="0"/>
        </a:defRPr>
      </a:lvl2pPr>
      <a:lvl3pPr algn="l" rtl="0" eaLnBrk="0" fontAlgn="base" hangingPunct="0">
        <a:spcBef>
          <a:spcPct val="0"/>
        </a:spcBef>
        <a:spcAft>
          <a:spcPct val="0"/>
        </a:spcAft>
        <a:defRPr sz="4000" b="1">
          <a:solidFill>
            <a:srgbClr val="000099"/>
          </a:solidFill>
          <a:latin typeface="Arial" charset="0"/>
        </a:defRPr>
      </a:lvl3pPr>
      <a:lvl4pPr algn="l" rtl="0" eaLnBrk="0" fontAlgn="base" hangingPunct="0">
        <a:spcBef>
          <a:spcPct val="0"/>
        </a:spcBef>
        <a:spcAft>
          <a:spcPct val="0"/>
        </a:spcAft>
        <a:defRPr sz="4000" b="1">
          <a:solidFill>
            <a:srgbClr val="000099"/>
          </a:solidFill>
          <a:latin typeface="Arial" charset="0"/>
        </a:defRPr>
      </a:lvl4pPr>
      <a:lvl5pPr algn="l" rtl="0" eaLnBrk="0" fontAlgn="base" hangingPunct="0">
        <a:spcBef>
          <a:spcPct val="0"/>
        </a:spcBef>
        <a:spcAft>
          <a:spcPct val="0"/>
        </a:spcAft>
        <a:defRPr sz="4000" b="1">
          <a:solidFill>
            <a:srgbClr val="000099"/>
          </a:solidFill>
          <a:latin typeface="Arial" charset="0"/>
        </a:defRPr>
      </a:lvl5pPr>
      <a:lvl6pPr marL="457200" algn="l" rtl="0" eaLnBrk="0" fontAlgn="base" hangingPunct="0">
        <a:spcBef>
          <a:spcPct val="0"/>
        </a:spcBef>
        <a:spcAft>
          <a:spcPct val="0"/>
        </a:spcAft>
        <a:defRPr sz="4000" b="1">
          <a:solidFill>
            <a:srgbClr val="000099"/>
          </a:solidFill>
          <a:latin typeface="Arial" charset="0"/>
        </a:defRPr>
      </a:lvl6pPr>
      <a:lvl7pPr marL="914400" algn="l" rtl="0" eaLnBrk="0" fontAlgn="base" hangingPunct="0">
        <a:spcBef>
          <a:spcPct val="0"/>
        </a:spcBef>
        <a:spcAft>
          <a:spcPct val="0"/>
        </a:spcAft>
        <a:defRPr sz="4000" b="1">
          <a:solidFill>
            <a:srgbClr val="000099"/>
          </a:solidFill>
          <a:latin typeface="Arial" charset="0"/>
        </a:defRPr>
      </a:lvl7pPr>
      <a:lvl8pPr marL="1371600" algn="l" rtl="0" eaLnBrk="0" fontAlgn="base" hangingPunct="0">
        <a:spcBef>
          <a:spcPct val="0"/>
        </a:spcBef>
        <a:spcAft>
          <a:spcPct val="0"/>
        </a:spcAft>
        <a:defRPr sz="4000" b="1">
          <a:solidFill>
            <a:srgbClr val="000099"/>
          </a:solidFill>
          <a:latin typeface="Arial" charset="0"/>
        </a:defRPr>
      </a:lvl8pPr>
      <a:lvl9pPr marL="1828800" algn="l" rtl="0" eaLnBrk="0" fontAlgn="base" hangingPunct="0">
        <a:spcBef>
          <a:spcPct val="0"/>
        </a:spcBef>
        <a:spcAft>
          <a:spcPct val="0"/>
        </a:spcAft>
        <a:defRPr sz="4000" b="1">
          <a:solidFill>
            <a:srgbClr val="000099"/>
          </a:solidFill>
          <a:latin typeface="Arial" charset="0"/>
        </a:defRPr>
      </a:lvl9pPr>
    </p:titleStyle>
    <p:bodyStyle>
      <a:lvl1pPr marL="342900" indent="-342900" algn="l" rtl="0" eaLnBrk="0" fontAlgn="base" hangingPunct="0">
        <a:spcBef>
          <a:spcPct val="20000"/>
        </a:spcBef>
        <a:spcAft>
          <a:spcPct val="0"/>
        </a:spcAft>
        <a:buSzPct val="95000"/>
        <a:buChar char="•"/>
        <a:defRPr sz="2800" b="1">
          <a:solidFill>
            <a:srgbClr val="000099"/>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0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Octubre de 2011</a:t>
            </a:r>
          </a:p>
        </p:txBody>
      </p:sp>
      <p:sp>
        <p:nvSpPr>
          <p:cNvPr id="3075" name="Slide Number Placeholder 5"/>
          <p:cNvSpPr>
            <a:spLocks noGrp="1"/>
          </p:cNvSpPr>
          <p:nvPr>
            <p:ph type="sldNum" sz="quarter" idx="12"/>
          </p:nvPr>
        </p:nvSpPr>
        <p:spPr>
          <a:noFill/>
        </p:spPr>
        <p:txBody>
          <a:bodyPr/>
          <a:lstStyle/>
          <a:p>
            <a:r>
              <a:rPr lang="en-US" smtClean="0"/>
              <a:t>6-</a:t>
            </a:r>
            <a:fld id="{4F075399-2252-4EC2-800E-817D8E5CDE2C}" type="slidenum">
              <a:rPr lang="en-US" smtClean="0"/>
              <a:pPr/>
              <a:t>1</a:t>
            </a:fld>
            <a:endParaRPr lang="en-US" smtClean="0"/>
          </a:p>
        </p:txBody>
      </p:sp>
      <p:sp>
        <p:nvSpPr>
          <p:cNvPr id="3076" name="Rectangle 1026"/>
          <p:cNvSpPr>
            <a:spLocks noGrp="1" noChangeArrowheads="1"/>
          </p:cNvSpPr>
          <p:nvPr>
            <p:ph type="title"/>
          </p:nvPr>
        </p:nvSpPr>
        <p:spPr/>
        <p:txBody>
          <a:bodyPr/>
          <a:lstStyle/>
          <a:p>
            <a:r>
              <a:rPr lang="en-US" sz="3600" smtClean="0">
                <a:cs typeface="Times New Roman" pitchFamily="18" charset="0"/>
                <a:sym typeface="Times New Roman" pitchFamily="18" charset="0"/>
              </a:rPr>
              <a:t>Módulo 6: Actividades de limpieza y verificación del trabajo</a:t>
            </a:r>
          </a:p>
        </p:txBody>
      </p:sp>
      <p:sp>
        <p:nvSpPr>
          <p:cNvPr id="3077" name="Rectangle 1027"/>
          <p:cNvSpPr>
            <a:spLocks noGrp="1" noChangeArrowheads="1"/>
          </p:cNvSpPr>
          <p:nvPr>
            <p:ph type="body" idx="1"/>
          </p:nvPr>
        </p:nvSpPr>
        <p:spPr/>
        <p:txBody>
          <a:bodyPr/>
          <a:lstStyle/>
          <a:p>
            <a:pPr>
              <a:lnSpc>
                <a:spcPct val="90000"/>
              </a:lnSpc>
              <a:buFontTx/>
              <a:buNone/>
            </a:pPr>
            <a:r>
              <a:rPr lang="en-US" sz="3200" smtClean="0">
                <a:cs typeface="Times New Roman" pitchFamily="18" charset="0"/>
                <a:sym typeface="Times New Roman" pitchFamily="18" charset="0"/>
              </a:rPr>
              <a:t>Descripción general</a:t>
            </a:r>
            <a:r>
              <a:rPr lang="en-US" smtClean="0">
                <a:cs typeface="Times New Roman" pitchFamily="18" charset="0"/>
                <a:sym typeface="Times New Roman" pitchFamily="18" charset="0"/>
              </a:rPr>
              <a:t> </a:t>
            </a:r>
          </a:p>
          <a:p>
            <a:pPr>
              <a:lnSpc>
                <a:spcPct val="90000"/>
              </a:lnSpc>
            </a:pPr>
            <a:r>
              <a:rPr lang="en-US" smtClean="0">
                <a:cs typeface="Times New Roman" pitchFamily="18" charset="0"/>
                <a:sym typeface="Times New Roman" pitchFamily="18" charset="0"/>
              </a:rPr>
              <a:t>¿Qué es una limpieza eficaz?</a:t>
            </a:r>
          </a:p>
          <a:p>
            <a:pPr>
              <a:lnSpc>
                <a:spcPct val="90000"/>
              </a:lnSpc>
            </a:pPr>
            <a:r>
              <a:rPr lang="en-US" smtClean="0">
                <a:cs typeface="Times New Roman" pitchFamily="18" charset="0"/>
                <a:sym typeface="Times New Roman" pitchFamily="18" charset="0"/>
              </a:rPr>
              <a:t>Técnicas de limpieza de interiores.</a:t>
            </a:r>
          </a:p>
          <a:p>
            <a:pPr>
              <a:lnSpc>
                <a:spcPct val="90000"/>
              </a:lnSpc>
            </a:pPr>
            <a:r>
              <a:rPr lang="en-US" smtClean="0">
                <a:cs typeface="Times New Roman" pitchFamily="18" charset="0"/>
                <a:sym typeface="Times New Roman" pitchFamily="18" charset="0"/>
              </a:rPr>
              <a:t>Técnicas de limpieza de exteriores.</a:t>
            </a:r>
          </a:p>
          <a:p>
            <a:pPr>
              <a:lnSpc>
                <a:spcPct val="90000"/>
              </a:lnSpc>
            </a:pPr>
            <a:r>
              <a:rPr lang="en-US" smtClean="0">
                <a:cs typeface="Times New Roman" pitchFamily="18" charset="0"/>
                <a:sym typeface="Times New Roman" pitchFamily="18" charset="0"/>
              </a:rPr>
              <a:t>Cómo verificar su trabajo.</a:t>
            </a:r>
          </a:p>
          <a:p>
            <a:pPr>
              <a:lnSpc>
                <a:spcPct val="90000"/>
              </a:lnSpc>
            </a:pPr>
            <a:r>
              <a:rPr lang="en-US" smtClean="0">
                <a:cs typeface="Times New Roman" pitchFamily="18" charset="0"/>
                <a:sym typeface="Times New Roman" pitchFamily="18" charset="0"/>
              </a:rPr>
              <a:t>Procedimiento de verificación de limpieza.</a:t>
            </a:r>
          </a:p>
          <a:p>
            <a:pPr>
              <a:lnSpc>
                <a:spcPct val="90000"/>
              </a:lnSpc>
            </a:pPr>
            <a:r>
              <a:rPr lang="es-ES_tradnl" smtClean="0">
                <a:cs typeface="Times New Roman" pitchFamily="18" charset="0"/>
                <a:sym typeface="Times New Roman" pitchFamily="18" charset="0"/>
              </a:rPr>
              <a:t>Examen de aprobación</a:t>
            </a:r>
            <a:r>
              <a:rPr lang="en-US" smtClean="0">
                <a:cs typeface="Times New Roman" pitchFamily="18" charset="0"/>
                <a:sym typeface="Times New Roman" pitchFamily="18" charset="0"/>
              </a:rPr>
              <a:t>.</a:t>
            </a:r>
          </a:p>
          <a:p>
            <a:pPr>
              <a:lnSpc>
                <a:spcPct val="90000"/>
              </a:lnSpc>
            </a:pPr>
            <a:r>
              <a:rPr lang="en-US" smtClean="0">
                <a:cs typeface="Times New Roman" pitchFamily="18" charset="0"/>
                <a:sym typeface="Times New Roman" pitchFamily="18" charset="0"/>
              </a:rPr>
              <a:t>Prácticas seguras de eliminación.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p:spPr>
        <p:txBody>
          <a:bodyPr/>
          <a:lstStyle/>
          <a:p>
            <a:r>
              <a:rPr lang="en-US" smtClean="0"/>
              <a:t>Octubre de 2011</a:t>
            </a:r>
          </a:p>
        </p:txBody>
      </p:sp>
      <p:sp>
        <p:nvSpPr>
          <p:cNvPr id="12291" name="Slide Number Placeholder 5"/>
          <p:cNvSpPr>
            <a:spLocks noGrp="1"/>
          </p:cNvSpPr>
          <p:nvPr>
            <p:ph type="sldNum" sz="quarter" idx="12"/>
          </p:nvPr>
        </p:nvSpPr>
        <p:spPr>
          <a:noFill/>
        </p:spPr>
        <p:txBody>
          <a:bodyPr/>
          <a:lstStyle/>
          <a:p>
            <a:r>
              <a:rPr lang="en-US" smtClean="0"/>
              <a:t>6-</a:t>
            </a:r>
            <a:fld id="{A413BC01-D5D0-4859-85D7-51AA1D90DE29}" type="slidenum">
              <a:rPr lang="en-US" smtClean="0"/>
              <a:pPr/>
              <a:t>10</a:t>
            </a:fld>
            <a:endParaRPr lang="en-US" smtClean="0"/>
          </a:p>
        </p:txBody>
      </p:sp>
      <p:sp>
        <p:nvSpPr>
          <p:cNvPr id="12292" name="Rectangle 2"/>
          <p:cNvSpPr>
            <a:spLocks noGrp="1" noChangeArrowheads="1"/>
          </p:cNvSpPr>
          <p:nvPr>
            <p:ph type="title"/>
          </p:nvPr>
        </p:nvSpPr>
        <p:spPr/>
        <p:txBody>
          <a:bodyPr/>
          <a:lstStyle/>
          <a:p>
            <a:r>
              <a:rPr lang="en-US" smtClean="0">
                <a:cs typeface="Times New Roman" pitchFamily="18" charset="0"/>
                <a:sym typeface="Times New Roman" pitchFamily="18" charset="0"/>
              </a:rPr>
              <a:t>Eliminación – Información federal, estatal y local</a:t>
            </a:r>
          </a:p>
        </p:txBody>
      </p:sp>
      <p:sp>
        <p:nvSpPr>
          <p:cNvPr id="12293" name="Rectangle 3"/>
          <p:cNvSpPr>
            <a:spLocks noGrp="1" noChangeArrowheads="1"/>
          </p:cNvSpPr>
          <p:nvPr>
            <p:ph type="body" idx="1"/>
          </p:nvPr>
        </p:nvSpPr>
        <p:spPr/>
        <p:txBody>
          <a:bodyPr/>
          <a:lstStyle/>
          <a:p>
            <a:r>
              <a:rPr lang="en-US" b="0" smtClean="0">
                <a:cs typeface="Times New Roman" pitchFamily="18" charset="0"/>
                <a:sym typeface="Times New Roman" pitchFamily="18" charset="0"/>
              </a:rPr>
              <a:t>De acuerdo con la ley federal:</a:t>
            </a:r>
          </a:p>
          <a:p>
            <a:pPr lvl="1"/>
            <a:r>
              <a:rPr lang="en-US" smtClean="0">
                <a:cs typeface="Times New Roman" pitchFamily="18" charset="0"/>
                <a:sym typeface="Times New Roman" pitchFamily="18" charset="0"/>
              </a:rPr>
              <a:t>En las viviendas: Los desperdicios se deben eliminar como desechos domésticos normales.</a:t>
            </a:r>
          </a:p>
          <a:p>
            <a:pPr lvl="1"/>
            <a:r>
              <a:rPr lang="en-US" smtClean="0">
                <a:cs typeface="Times New Roman" pitchFamily="18" charset="0"/>
                <a:sym typeface="Times New Roman" pitchFamily="18" charset="0"/>
              </a:rPr>
              <a:t>En instalaciones no residenciales habitadas por niños: Si los desperdicios superan las 220 lb, los escombros se deben considerar como peligrosos.</a:t>
            </a:r>
          </a:p>
          <a:p>
            <a:r>
              <a:rPr lang="en-US" b="0" smtClean="0">
                <a:cs typeface="Times New Roman" pitchFamily="18" charset="0"/>
                <a:sym typeface="Times New Roman" pitchFamily="18" charset="0"/>
              </a:rPr>
              <a:t>¡</a:t>
            </a:r>
            <a:r>
              <a:rPr lang="es-ES_tradnl" b="0" smtClean="0">
                <a:cs typeface="Times New Roman" pitchFamily="18" charset="0"/>
                <a:sym typeface="Times New Roman" pitchFamily="18" charset="0"/>
              </a:rPr>
              <a:t>Verifique s</a:t>
            </a:r>
            <a:r>
              <a:rPr lang="en-US" b="0" smtClean="0">
                <a:cs typeface="Times New Roman" pitchFamily="18" charset="0"/>
                <a:sym typeface="Times New Roman" pitchFamily="18" charset="0"/>
              </a:rPr>
              <a:t>iempre los requisitos locales!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p:spPr>
        <p:txBody>
          <a:bodyPr/>
          <a:lstStyle/>
          <a:p>
            <a:r>
              <a:rPr lang="en-US" smtClean="0"/>
              <a:t>Octubre de 2011</a:t>
            </a:r>
          </a:p>
        </p:txBody>
      </p:sp>
      <p:sp>
        <p:nvSpPr>
          <p:cNvPr id="13315" name="Slide Number Placeholder 5"/>
          <p:cNvSpPr>
            <a:spLocks noGrp="1"/>
          </p:cNvSpPr>
          <p:nvPr>
            <p:ph type="sldNum" sz="quarter" idx="12"/>
          </p:nvPr>
        </p:nvSpPr>
        <p:spPr>
          <a:noFill/>
        </p:spPr>
        <p:txBody>
          <a:bodyPr/>
          <a:lstStyle/>
          <a:p>
            <a:r>
              <a:rPr lang="en-US" smtClean="0"/>
              <a:t>6-</a:t>
            </a:r>
            <a:fld id="{1153A7DC-9A4B-4E45-BFDE-5BC101A68D96}" type="slidenum">
              <a:rPr lang="en-US" smtClean="0"/>
              <a:pPr/>
              <a:t>11</a:t>
            </a:fld>
            <a:endParaRPr lang="en-US" smtClean="0"/>
          </a:p>
        </p:txBody>
      </p:sp>
      <p:sp>
        <p:nvSpPr>
          <p:cNvPr id="13316" name="Rectangle 5"/>
          <p:cNvSpPr>
            <a:spLocks noChangeArrowheads="1"/>
          </p:cNvSpPr>
          <p:nvPr/>
        </p:nvSpPr>
        <p:spPr bwMode="auto">
          <a:xfrm>
            <a:off x="228600" y="457200"/>
            <a:ext cx="8686800" cy="1143000"/>
          </a:xfrm>
          <a:prstGeom prst="rect">
            <a:avLst/>
          </a:prstGeom>
          <a:noFill/>
          <a:ln w="9525">
            <a:noFill/>
            <a:miter lim="800000"/>
            <a:headEnd/>
            <a:tailEnd/>
          </a:ln>
        </p:spPr>
        <p:txBody>
          <a:bodyPr anchor="ctr"/>
          <a:lstStyle/>
          <a:p>
            <a:pPr algn="l"/>
            <a:r>
              <a:rPr lang="en-US" sz="3600" b="1">
                <a:solidFill>
                  <a:srgbClr val="000099"/>
                </a:solidFill>
                <a:cs typeface="Times New Roman" pitchFamily="18" charset="0"/>
                <a:sym typeface="Times New Roman" pitchFamily="18" charset="0"/>
              </a:rPr>
              <a:t>Ejercicio: Procedimiento de limpieza y verificación de la limpieza</a:t>
            </a:r>
          </a:p>
        </p:txBody>
      </p:sp>
      <p:sp>
        <p:nvSpPr>
          <p:cNvPr id="13317" name="Rectangle 6"/>
          <p:cNvSpPr>
            <a:spLocks noChangeArrowheads="1"/>
          </p:cNvSpPr>
          <p:nvPr/>
        </p:nvSpPr>
        <p:spPr bwMode="auto">
          <a:xfrm>
            <a:off x="457200" y="1828800"/>
            <a:ext cx="8458200" cy="4419600"/>
          </a:xfrm>
          <a:prstGeom prst="rect">
            <a:avLst/>
          </a:prstGeom>
          <a:noFill/>
          <a:ln w="9525">
            <a:noFill/>
            <a:miter lim="800000"/>
            <a:headEnd/>
            <a:tailEnd/>
          </a:ln>
        </p:spPr>
        <p:txBody>
          <a:bodyPr/>
          <a:lstStyle/>
          <a:p>
            <a:pPr marL="342900" indent="-342900" algn="l">
              <a:spcBef>
                <a:spcPct val="20000"/>
              </a:spcBef>
              <a:buSzPct val="95000"/>
              <a:buFontTx/>
              <a:buChar char="•"/>
            </a:pPr>
            <a:r>
              <a:rPr lang="en-US" sz="2400">
                <a:solidFill>
                  <a:srgbClr val="000099"/>
                </a:solidFill>
                <a:cs typeface="Times New Roman" pitchFamily="18" charset="0"/>
                <a:sym typeface="Times New Roman" pitchFamily="18" charset="0"/>
              </a:rPr>
              <a:t>Trabaje en grupos de 2 a 6 personas.</a:t>
            </a:r>
          </a:p>
          <a:p>
            <a:pPr marL="342900" indent="-342900" algn="l">
              <a:spcBef>
                <a:spcPct val="20000"/>
              </a:spcBef>
              <a:buSzPct val="95000"/>
              <a:buFontTx/>
              <a:buChar char="•"/>
            </a:pPr>
            <a:r>
              <a:rPr lang="en-US" sz="2400">
                <a:solidFill>
                  <a:srgbClr val="000099"/>
                </a:solidFill>
                <a:cs typeface="Times New Roman" pitchFamily="18" charset="0"/>
                <a:sym typeface="Times New Roman" pitchFamily="18" charset="0"/>
              </a:rPr>
              <a:t>Tareas:</a:t>
            </a:r>
          </a:p>
          <a:p>
            <a:pPr marL="742950" lvl="1" indent="-285750" algn="l">
              <a:spcBef>
                <a:spcPct val="20000"/>
              </a:spcBef>
              <a:buFontTx/>
              <a:buChar char="•"/>
            </a:pPr>
            <a:r>
              <a:rPr lang="en-US" sz="1600" b="1">
                <a:solidFill>
                  <a:srgbClr val="000099"/>
                </a:solidFill>
                <a:cs typeface="Times New Roman" pitchFamily="18" charset="0"/>
                <a:sym typeface="Times New Roman" pitchFamily="18" charset="0"/>
              </a:rPr>
              <a:t>Conjunto de destrezas N° 7: Limpieza final interior</a:t>
            </a:r>
          </a:p>
          <a:p>
            <a:pPr marL="742950" lvl="1" indent="-285750" algn="l">
              <a:spcBef>
                <a:spcPct val="20000"/>
              </a:spcBef>
              <a:buFontTx/>
              <a:buChar char="•"/>
            </a:pPr>
            <a:r>
              <a:rPr lang="en-US" sz="1600" b="1">
                <a:solidFill>
                  <a:srgbClr val="000099"/>
                </a:solidFill>
                <a:cs typeface="Times New Roman" pitchFamily="18" charset="0"/>
                <a:sym typeface="Times New Roman" pitchFamily="18" charset="0"/>
              </a:rPr>
              <a:t>Conjunto de destrezas N° 8: Limpieza final exterior</a:t>
            </a:r>
          </a:p>
          <a:p>
            <a:pPr marL="742950" lvl="1" indent="-285750" algn="l">
              <a:spcBef>
                <a:spcPct val="20000"/>
              </a:spcBef>
              <a:buFontTx/>
              <a:buChar char="•"/>
            </a:pPr>
            <a:r>
              <a:rPr lang="en-US" sz="1600" b="1">
                <a:solidFill>
                  <a:srgbClr val="000099"/>
                </a:solidFill>
                <a:cs typeface="Times New Roman" pitchFamily="18" charset="0"/>
                <a:sym typeface="Times New Roman" pitchFamily="18" charset="0"/>
              </a:rPr>
              <a:t>Conjunto de destrezas N° 9: Reco</a:t>
            </a:r>
            <a:r>
              <a:rPr lang="es-ES_tradnl" sz="1600" b="1">
                <a:solidFill>
                  <a:srgbClr val="000099"/>
                </a:solidFill>
                <a:cs typeface="Times New Roman" pitchFamily="18" charset="0"/>
                <a:sym typeface="Times New Roman" pitchFamily="18" charset="0"/>
              </a:rPr>
              <a:t>gida </a:t>
            </a:r>
            <a:r>
              <a:rPr lang="en-US" sz="1600" b="1">
                <a:solidFill>
                  <a:srgbClr val="000099"/>
                </a:solidFill>
                <a:cs typeface="Times New Roman" pitchFamily="18" charset="0"/>
                <a:sym typeface="Times New Roman" pitchFamily="18" charset="0"/>
              </a:rPr>
              <a:t>de desechos en bolsas</a:t>
            </a:r>
          </a:p>
          <a:p>
            <a:pPr marL="742950" lvl="1" indent="-285750" algn="l">
              <a:spcBef>
                <a:spcPct val="20000"/>
              </a:spcBef>
              <a:buFontTx/>
              <a:buChar char="•"/>
            </a:pPr>
            <a:r>
              <a:rPr lang="en-US" sz="1600" b="1">
                <a:solidFill>
                  <a:srgbClr val="000099"/>
                </a:solidFill>
                <a:cs typeface="Times New Roman" pitchFamily="18" charset="0"/>
                <a:sym typeface="Times New Roman" pitchFamily="18" charset="0"/>
              </a:rPr>
              <a:t>Conjunto de destrezas N° 10: Inspección visual</a:t>
            </a:r>
          </a:p>
          <a:p>
            <a:pPr marL="742950" lvl="1" indent="-285750" algn="l">
              <a:spcBef>
                <a:spcPct val="20000"/>
              </a:spcBef>
              <a:buFontTx/>
              <a:buChar char="•"/>
            </a:pPr>
            <a:r>
              <a:rPr lang="en-US" sz="1600" b="1">
                <a:solidFill>
                  <a:srgbClr val="000099"/>
                </a:solidFill>
                <a:cs typeface="Times New Roman" pitchFamily="18" charset="0"/>
                <a:sym typeface="Times New Roman" pitchFamily="18" charset="0"/>
              </a:rPr>
              <a:t>Conjunto de destrezas N° 11: Procedimiento de verificación de limpieza</a:t>
            </a:r>
          </a:p>
          <a:p>
            <a:pPr marL="342900" indent="-342900" algn="l">
              <a:spcBef>
                <a:spcPct val="20000"/>
              </a:spcBef>
              <a:buSzPct val="95000"/>
              <a:buFontTx/>
              <a:buChar char="•"/>
            </a:pPr>
            <a:r>
              <a:rPr lang="en-US" sz="2400">
                <a:solidFill>
                  <a:srgbClr val="000099"/>
                </a:solidFill>
                <a:cs typeface="Times New Roman" pitchFamily="18" charset="0"/>
                <a:sym typeface="Times New Roman" pitchFamily="18" charset="0"/>
              </a:rPr>
              <a:t>Seleccione las herramientas y los suministros que necesite para limpiar el área de trabajo.</a:t>
            </a:r>
          </a:p>
          <a:p>
            <a:pPr marL="342900" indent="-342900" algn="l">
              <a:spcBef>
                <a:spcPct val="20000"/>
              </a:spcBef>
              <a:buSzPct val="95000"/>
              <a:buFontTx/>
              <a:buChar char="•"/>
            </a:pPr>
            <a:r>
              <a:rPr lang="en-US" sz="2400">
                <a:solidFill>
                  <a:srgbClr val="000099"/>
                </a:solidFill>
                <a:cs typeface="Times New Roman" pitchFamily="18" charset="0"/>
                <a:sym typeface="Times New Roman" pitchFamily="18" charset="0"/>
              </a:rPr>
              <a:t>Limpie su área de trabajo.</a:t>
            </a:r>
          </a:p>
          <a:p>
            <a:pPr marL="342900" indent="-342900" algn="l">
              <a:spcBef>
                <a:spcPct val="20000"/>
              </a:spcBef>
              <a:buSzPct val="95000"/>
              <a:buFontTx/>
              <a:buChar char="•"/>
            </a:pPr>
            <a:r>
              <a:rPr lang="en-US" sz="2400">
                <a:solidFill>
                  <a:srgbClr val="000099"/>
                </a:solidFill>
                <a:cs typeface="Times New Roman" pitchFamily="18" charset="0"/>
                <a:sym typeface="Times New Roman" pitchFamily="18" charset="0"/>
              </a:rPr>
              <a:t>Tiene 40 minutos.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Date Placeholder 3"/>
          <p:cNvSpPr>
            <a:spLocks noGrp="1"/>
          </p:cNvSpPr>
          <p:nvPr>
            <p:ph type="dt" sz="quarter" idx="10"/>
          </p:nvPr>
        </p:nvSpPr>
        <p:spPr>
          <a:noFill/>
        </p:spPr>
        <p:txBody>
          <a:bodyPr/>
          <a:lstStyle/>
          <a:p>
            <a:r>
              <a:rPr lang="en-US" smtClean="0"/>
              <a:t>Octubre de 2011</a:t>
            </a:r>
          </a:p>
        </p:txBody>
      </p:sp>
      <p:sp>
        <p:nvSpPr>
          <p:cNvPr id="2052" name="Slide Number Placeholder 5"/>
          <p:cNvSpPr>
            <a:spLocks noGrp="1"/>
          </p:cNvSpPr>
          <p:nvPr>
            <p:ph type="sldNum" sz="quarter" idx="12"/>
          </p:nvPr>
        </p:nvSpPr>
        <p:spPr>
          <a:noFill/>
        </p:spPr>
        <p:txBody>
          <a:bodyPr/>
          <a:lstStyle/>
          <a:p>
            <a:r>
              <a:rPr lang="en-US" smtClean="0"/>
              <a:t>6-</a:t>
            </a:r>
            <a:fld id="{346FC595-EFBA-4DA8-B900-7C28FD1744BC}" type="slidenum">
              <a:rPr lang="en-US" smtClean="0"/>
              <a:pPr/>
              <a:t>12</a:t>
            </a:fld>
            <a:endParaRPr lang="en-US" smtClean="0"/>
          </a:p>
        </p:txBody>
      </p:sp>
      <p:sp>
        <p:nvSpPr>
          <p:cNvPr id="2053" name="Rectangle 2"/>
          <p:cNvSpPr>
            <a:spLocks noGrp="1" noChangeArrowheads="1"/>
          </p:cNvSpPr>
          <p:nvPr>
            <p:ph type="title"/>
          </p:nvPr>
        </p:nvSpPr>
        <p:spPr/>
        <p:txBody>
          <a:bodyPr/>
          <a:lstStyle/>
          <a:p>
            <a:r>
              <a:rPr lang="en-US" smtClean="0">
                <a:cs typeface="Times New Roman" pitchFamily="18" charset="0"/>
                <a:sym typeface="Times New Roman" pitchFamily="18" charset="0"/>
              </a:rPr>
              <a:t>Ahora ya saben...</a:t>
            </a:r>
          </a:p>
        </p:txBody>
      </p:sp>
      <p:sp>
        <p:nvSpPr>
          <p:cNvPr id="2054" name="Rectangle 3"/>
          <p:cNvSpPr>
            <a:spLocks noGrp="1" noChangeArrowheads="1"/>
          </p:cNvSpPr>
          <p:nvPr>
            <p:ph type="body" idx="1"/>
          </p:nvPr>
        </p:nvSpPr>
        <p:spPr>
          <a:xfrm>
            <a:off x="304800" y="1752600"/>
            <a:ext cx="8458200" cy="4572000"/>
          </a:xfrm>
        </p:spPr>
        <p:txBody>
          <a:bodyPr/>
          <a:lstStyle/>
          <a:p>
            <a:r>
              <a:rPr lang="en-US" sz="2400" smtClean="0">
                <a:cs typeface="Times New Roman" pitchFamily="18" charset="0"/>
                <a:sym typeface="Times New Roman" pitchFamily="18" charset="0"/>
              </a:rPr>
              <a:t>Cómo limpiar el área de trabajo sistemáticamente.</a:t>
            </a:r>
          </a:p>
          <a:p>
            <a:r>
              <a:rPr lang="en-US" sz="2400" smtClean="0">
                <a:cs typeface="Times New Roman" pitchFamily="18" charset="0"/>
                <a:sym typeface="Times New Roman" pitchFamily="18" charset="0"/>
              </a:rPr>
              <a:t>Cómo verificar la efectividad de la limpieza.</a:t>
            </a:r>
          </a:p>
          <a:p>
            <a:r>
              <a:rPr lang="en-US" sz="2400" smtClean="0">
                <a:cs typeface="Times New Roman" pitchFamily="18" charset="0"/>
                <a:sym typeface="Times New Roman" pitchFamily="18" charset="0"/>
              </a:rPr>
              <a:t>Cómo realizar una inspección visual del área de trabajo. </a:t>
            </a:r>
          </a:p>
          <a:p>
            <a:r>
              <a:rPr lang="en-US" sz="2400" smtClean="0">
                <a:cs typeface="Times New Roman" pitchFamily="18" charset="0"/>
                <a:sym typeface="Times New Roman" pitchFamily="18" charset="0"/>
              </a:rPr>
              <a:t>Cómo realizar el procedimiento de verificación de la limpieza.</a:t>
            </a:r>
          </a:p>
          <a:p>
            <a:r>
              <a:rPr lang="en-US" sz="2400" smtClean="0">
                <a:cs typeface="Times New Roman" pitchFamily="18" charset="0"/>
                <a:sym typeface="Times New Roman" pitchFamily="18" charset="0"/>
              </a:rPr>
              <a:t>Cómo preparar el área de trabajo para la</a:t>
            </a:r>
            <a:r>
              <a:rPr lang="es-ES_tradnl" sz="2400" smtClean="0">
                <a:cs typeface="Times New Roman" pitchFamily="18" charset="0"/>
                <a:sym typeface="Times New Roman" pitchFamily="18" charset="0"/>
              </a:rPr>
              <a:t>s</a:t>
            </a:r>
            <a:r>
              <a:rPr lang="en-US" sz="2400" smtClean="0">
                <a:cs typeface="Times New Roman" pitchFamily="18" charset="0"/>
                <a:sym typeface="Times New Roman" pitchFamily="18" charset="0"/>
              </a:rPr>
              <a:t> </a:t>
            </a:r>
            <a:r>
              <a:rPr lang="es-ES_tradnl" sz="2400" smtClean="0">
                <a:cs typeface="Times New Roman" pitchFamily="18" charset="0"/>
                <a:sym typeface="Times New Roman" pitchFamily="18" charset="0"/>
              </a:rPr>
              <a:t>pruebas de apro</a:t>
            </a:r>
            <a:r>
              <a:rPr lang="en-US" sz="2400" smtClean="0">
                <a:cs typeface="Times New Roman" pitchFamily="18" charset="0"/>
                <a:sym typeface="Times New Roman" pitchFamily="18" charset="0"/>
              </a:rPr>
              <a:t>bación.</a:t>
            </a:r>
          </a:p>
          <a:p>
            <a:r>
              <a:rPr lang="en-US" sz="2400" smtClean="0">
                <a:cs typeface="Times New Roman" pitchFamily="18" charset="0"/>
                <a:sym typeface="Times New Roman" pitchFamily="18" charset="0"/>
              </a:rPr>
              <a:t>Cómo eliminar los desechos de manera apropiada.</a:t>
            </a:r>
          </a:p>
        </p:txBody>
      </p:sp>
      <p:graphicFrame>
        <p:nvGraphicFramePr>
          <p:cNvPr id="2050" name="AutoShape 4"/>
          <p:cNvGraphicFramePr>
            <a:graphicFrameLocks noChangeAspect="1"/>
          </p:cNvGraphicFramePr>
          <p:nvPr>
            <p:ph type="clipArt" sz="half" idx="4294967295"/>
          </p:nvPr>
        </p:nvGraphicFramePr>
        <p:xfrm>
          <a:off x="0" y="4038600"/>
          <a:ext cx="4152900" cy="0"/>
        </p:xfrm>
        <a:graphic>
          <a:graphicData uri="http://schemas.openxmlformats.org/presentationml/2006/ole">
            <p:oleObj spid="_x0000_s2050" name="Clip" r:id="rId4" imgW="0" imgH="0" progId="">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p:spPr>
        <p:txBody>
          <a:bodyPr/>
          <a:lstStyle/>
          <a:p>
            <a:r>
              <a:rPr lang="en-US" smtClean="0"/>
              <a:t>Octubre de 2011</a:t>
            </a:r>
          </a:p>
        </p:txBody>
      </p:sp>
      <p:sp>
        <p:nvSpPr>
          <p:cNvPr id="4099" name="Slide Number Placeholder 5"/>
          <p:cNvSpPr>
            <a:spLocks noGrp="1"/>
          </p:cNvSpPr>
          <p:nvPr>
            <p:ph type="sldNum" sz="quarter" idx="12"/>
          </p:nvPr>
        </p:nvSpPr>
        <p:spPr>
          <a:noFill/>
        </p:spPr>
        <p:txBody>
          <a:bodyPr/>
          <a:lstStyle/>
          <a:p>
            <a:r>
              <a:rPr lang="en-US" smtClean="0"/>
              <a:t>6-</a:t>
            </a:r>
            <a:fld id="{405ABE9C-7169-408E-AA2C-45542EA8341C}" type="slidenum">
              <a:rPr lang="en-US" smtClean="0"/>
              <a:pPr/>
              <a:t>2</a:t>
            </a:fld>
            <a:endParaRPr lang="en-US" smtClean="0"/>
          </a:p>
        </p:txBody>
      </p:sp>
      <p:sp>
        <p:nvSpPr>
          <p:cNvPr id="4100" name="Rectangle 2"/>
          <p:cNvSpPr>
            <a:spLocks noGrp="1" noChangeArrowheads="1"/>
          </p:cNvSpPr>
          <p:nvPr>
            <p:ph type="title"/>
          </p:nvPr>
        </p:nvSpPr>
        <p:spPr/>
        <p:txBody>
          <a:bodyPr/>
          <a:lstStyle/>
          <a:p>
            <a:r>
              <a:rPr lang="en-US" smtClean="0">
                <a:cs typeface="Times New Roman" pitchFamily="18" charset="0"/>
                <a:sym typeface="Times New Roman" pitchFamily="18" charset="0"/>
              </a:rPr>
              <a:t>¿Qué es una limpieza eficaz?</a:t>
            </a:r>
          </a:p>
        </p:txBody>
      </p:sp>
      <p:sp>
        <p:nvSpPr>
          <p:cNvPr id="4101" name="Rectangle 3"/>
          <p:cNvSpPr>
            <a:spLocks noGrp="1" noChangeArrowheads="1"/>
          </p:cNvSpPr>
          <p:nvPr>
            <p:ph type="body" idx="1"/>
          </p:nvPr>
        </p:nvSpPr>
        <p:spPr/>
        <p:txBody>
          <a:bodyPr/>
          <a:lstStyle/>
          <a:p>
            <a:pPr>
              <a:lnSpc>
                <a:spcPct val="90000"/>
              </a:lnSpc>
              <a:buSzTx/>
            </a:pPr>
            <a:r>
              <a:rPr lang="en-US" smtClean="0">
                <a:cs typeface="Times New Roman" pitchFamily="18" charset="0"/>
                <a:sym typeface="Times New Roman" pitchFamily="18" charset="0"/>
              </a:rPr>
              <a:t>Evitar que el polvo regrese a áreas que ya se han limpiado.</a:t>
            </a:r>
          </a:p>
          <a:p>
            <a:pPr>
              <a:lnSpc>
                <a:spcPct val="90000"/>
              </a:lnSpc>
              <a:buSzTx/>
            </a:pPr>
            <a:r>
              <a:rPr lang="en-US" smtClean="0">
                <a:cs typeface="Times New Roman" pitchFamily="18" charset="0"/>
                <a:sym typeface="Times New Roman" pitchFamily="18" charset="0"/>
              </a:rPr>
              <a:t>Utilizar técnicas de limpieza apropiadas.</a:t>
            </a:r>
          </a:p>
          <a:p>
            <a:pPr>
              <a:lnSpc>
                <a:spcPct val="90000"/>
              </a:lnSpc>
              <a:buSzTx/>
            </a:pPr>
            <a:r>
              <a:rPr lang="en-US" smtClean="0">
                <a:cs typeface="Times New Roman" pitchFamily="18" charset="0"/>
                <a:sym typeface="Times New Roman" pitchFamily="18" charset="0"/>
              </a:rPr>
              <a:t>Limpiar todas las superficies, herramientas y prendas de vestir.</a:t>
            </a:r>
          </a:p>
          <a:p>
            <a:pPr>
              <a:lnSpc>
                <a:spcPct val="90000"/>
              </a:lnSpc>
              <a:buSzTx/>
            </a:pPr>
            <a:r>
              <a:rPr lang="en-US" smtClean="0">
                <a:cs typeface="Times New Roman" pitchFamily="18" charset="0"/>
                <a:sym typeface="Times New Roman" pitchFamily="18" charset="0"/>
              </a:rPr>
              <a:t>Verificación de su trabajo. </a:t>
            </a:r>
          </a:p>
          <a:p>
            <a:pPr lvl="1">
              <a:lnSpc>
                <a:spcPct val="90000"/>
              </a:lnSpc>
            </a:pPr>
            <a:r>
              <a:rPr lang="es-ES_tradnl" b="1" smtClean="0">
                <a:solidFill>
                  <a:srgbClr val="00009B"/>
                </a:solidFill>
                <a:cs typeface="Times New Roman" pitchFamily="18" charset="0"/>
                <a:sym typeface="Times New Roman" pitchFamily="18" charset="0"/>
              </a:rPr>
              <a:t>Normalmente </a:t>
            </a:r>
            <a:r>
              <a:rPr lang="en-US" b="1" smtClean="0">
                <a:solidFill>
                  <a:srgbClr val="00009B"/>
                </a:solidFill>
                <a:cs typeface="Times New Roman" pitchFamily="18" charset="0"/>
                <a:sym typeface="Times New Roman" pitchFamily="18" charset="0"/>
              </a:rPr>
              <a:t>inclu</a:t>
            </a:r>
            <a:r>
              <a:rPr lang="es-ES_tradnl" b="1" smtClean="0">
                <a:solidFill>
                  <a:srgbClr val="00009B"/>
                </a:solidFill>
                <a:cs typeface="Times New Roman" pitchFamily="18" charset="0"/>
                <a:sym typeface="Times New Roman" pitchFamily="18" charset="0"/>
              </a:rPr>
              <a:t>ye u</a:t>
            </a:r>
            <a:r>
              <a:rPr lang="en-US" b="1" smtClean="0">
                <a:solidFill>
                  <a:srgbClr val="00009B"/>
                </a:solidFill>
                <a:cs typeface="Times New Roman" pitchFamily="18" charset="0"/>
                <a:sym typeface="Times New Roman" pitchFamily="18" charset="0"/>
              </a:rPr>
              <a:t>na verificación de limpieza.</a:t>
            </a:r>
          </a:p>
          <a:p>
            <a:pPr lvl="1">
              <a:lnSpc>
                <a:spcPct val="90000"/>
              </a:lnSpc>
            </a:pPr>
            <a:r>
              <a:rPr lang="en-US" b="1" smtClean="0">
                <a:cs typeface="Times New Roman" pitchFamily="18" charset="0"/>
                <a:sym typeface="Times New Roman" pitchFamily="18" charset="0"/>
              </a:rPr>
              <a:t>Podría incluir un </a:t>
            </a:r>
            <a:r>
              <a:rPr lang="es-ES_tradnl" b="1" smtClean="0">
                <a:cs typeface="Times New Roman" pitchFamily="18" charset="0"/>
                <a:sym typeface="Times New Roman" pitchFamily="18" charset="0"/>
              </a:rPr>
              <a:t>examen de aprobación</a:t>
            </a:r>
            <a:r>
              <a:rPr lang="en-US" b="1" smtClean="0">
                <a:cs typeface="Times New Roman" pitchFamily="18" charset="0"/>
                <a:sym typeface="Times New Roman" pitchFamily="18" charset="0"/>
              </a:rPr>
              <a:t>.</a:t>
            </a:r>
          </a:p>
          <a:p>
            <a:pPr>
              <a:lnSpc>
                <a:spcPct val="90000"/>
              </a:lnSpc>
              <a:buSzTx/>
            </a:pPr>
            <a:r>
              <a:rPr lang="en-US" smtClean="0">
                <a:cs typeface="Times New Roman" pitchFamily="18" charset="0"/>
                <a:sym typeface="Times New Roman" pitchFamily="18" charset="0"/>
              </a:rPr>
              <a:t>Eliminación segura de desechos.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a:noFill/>
        </p:spPr>
        <p:txBody>
          <a:bodyPr/>
          <a:lstStyle/>
          <a:p>
            <a:r>
              <a:rPr lang="en-US" smtClean="0"/>
              <a:t>Octubre de 2011</a:t>
            </a:r>
          </a:p>
        </p:txBody>
      </p:sp>
      <p:sp>
        <p:nvSpPr>
          <p:cNvPr id="5123" name="Slide Number Placeholder 6"/>
          <p:cNvSpPr>
            <a:spLocks noGrp="1"/>
          </p:cNvSpPr>
          <p:nvPr>
            <p:ph type="sldNum" sz="quarter" idx="12"/>
          </p:nvPr>
        </p:nvSpPr>
        <p:spPr>
          <a:noFill/>
        </p:spPr>
        <p:txBody>
          <a:bodyPr/>
          <a:lstStyle/>
          <a:p>
            <a:r>
              <a:rPr lang="en-US" smtClean="0"/>
              <a:t>6-</a:t>
            </a:r>
            <a:fld id="{4A6DA031-EAEF-4612-AB3B-0894552AF016}" type="slidenum">
              <a:rPr lang="en-US" smtClean="0"/>
              <a:pPr/>
              <a:t>3</a:t>
            </a:fld>
            <a:endParaRPr lang="en-US" smtClean="0"/>
          </a:p>
        </p:txBody>
      </p:sp>
      <p:sp>
        <p:nvSpPr>
          <p:cNvPr id="5124" name="Rectangle 2"/>
          <p:cNvSpPr>
            <a:spLocks noGrp="1" noChangeArrowheads="1"/>
          </p:cNvSpPr>
          <p:nvPr>
            <p:ph type="title"/>
          </p:nvPr>
        </p:nvSpPr>
        <p:spPr>
          <a:xfrm>
            <a:off x="304800" y="304800"/>
            <a:ext cx="7620000" cy="1143000"/>
          </a:xfrm>
        </p:spPr>
        <p:txBody>
          <a:bodyPr/>
          <a:lstStyle/>
          <a:p>
            <a:r>
              <a:rPr lang="en-US" smtClean="0">
                <a:cs typeface="Times New Roman" pitchFamily="18" charset="0"/>
                <a:sym typeface="Times New Roman" pitchFamily="18" charset="0"/>
              </a:rPr>
              <a:t>Requisitos de limpieza </a:t>
            </a:r>
            <a:r>
              <a:rPr lang="es-ES_tradnl" smtClean="0">
                <a:cs typeface="Times New Roman" pitchFamily="18" charset="0"/>
                <a:sym typeface="Times New Roman" pitchFamily="18" charset="0"/>
              </a:rPr>
              <a:t/>
            </a:r>
            <a:br>
              <a:rPr lang="es-ES_tradnl" smtClean="0">
                <a:cs typeface="Times New Roman" pitchFamily="18" charset="0"/>
                <a:sym typeface="Times New Roman" pitchFamily="18" charset="0"/>
              </a:rPr>
            </a:br>
            <a:r>
              <a:rPr lang="es-ES_tradnl" smtClean="0">
                <a:cs typeface="Times New Roman" pitchFamily="18" charset="0"/>
                <a:sym typeface="Times New Roman" pitchFamily="18" charset="0"/>
              </a:rPr>
              <a:t>de </a:t>
            </a:r>
            <a:r>
              <a:rPr lang="en-US" smtClean="0">
                <a:cs typeface="Times New Roman" pitchFamily="18" charset="0"/>
                <a:sym typeface="Times New Roman" pitchFamily="18" charset="0"/>
              </a:rPr>
              <a:t>interior</a:t>
            </a:r>
            <a:r>
              <a:rPr lang="es-ES_tradnl" smtClean="0">
                <a:cs typeface="Times New Roman" pitchFamily="18" charset="0"/>
                <a:sym typeface="Times New Roman" pitchFamily="18" charset="0"/>
              </a:rPr>
              <a:t>es</a:t>
            </a:r>
            <a:endParaRPr lang="en-US" smtClean="0">
              <a:cs typeface="Times New Roman" pitchFamily="18" charset="0"/>
              <a:sym typeface="Times New Roman" pitchFamily="18" charset="0"/>
            </a:endParaRPr>
          </a:p>
        </p:txBody>
      </p:sp>
      <p:sp>
        <p:nvSpPr>
          <p:cNvPr id="5125" name="Rectangle 3"/>
          <p:cNvSpPr>
            <a:spLocks noGrp="1" noChangeArrowheads="1"/>
          </p:cNvSpPr>
          <p:nvPr>
            <p:ph type="body" sz="half" idx="2"/>
          </p:nvPr>
        </p:nvSpPr>
        <p:spPr>
          <a:xfrm>
            <a:off x="228600" y="1657350"/>
            <a:ext cx="8610600" cy="4667250"/>
          </a:xfrm>
        </p:spPr>
        <p:txBody>
          <a:bodyPr/>
          <a:lstStyle/>
          <a:p>
            <a:pPr marL="228600" indent="-228600"/>
            <a:r>
              <a:rPr lang="en-US" sz="1600" smtClean="0">
                <a:cs typeface="Times New Roman" pitchFamily="18" charset="0"/>
                <a:sym typeface="Times New Roman" pitchFamily="18" charset="0"/>
              </a:rPr>
              <a:t>Recoja todas las cáscaras de pintura y los escombros, y séllelos en bolsas plásticas de alta resistencia.</a:t>
            </a:r>
          </a:p>
          <a:p>
            <a:pPr marL="228600" indent="-228600"/>
            <a:r>
              <a:rPr lang="en-US" sz="1600" smtClean="0">
                <a:cs typeface="Times New Roman" pitchFamily="18" charset="0"/>
                <a:sym typeface="Times New Roman" pitchFamily="18" charset="0"/>
              </a:rPr>
              <a:t>Rocíe agua, quite, doble (el lado suci</a:t>
            </a:r>
            <a:r>
              <a:rPr lang="es-ES_tradnl" sz="1600" smtClean="0">
                <a:cs typeface="Times New Roman" pitchFamily="18" charset="0"/>
                <a:sym typeface="Times New Roman" pitchFamily="18" charset="0"/>
              </a:rPr>
              <a:t>o </a:t>
            </a:r>
            <a:r>
              <a:rPr lang="en-US" sz="1600" smtClean="0">
                <a:cs typeface="Times New Roman" pitchFamily="18" charset="0"/>
                <a:sym typeface="Times New Roman" pitchFamily="18" charset="0"/>
              </a:rPr>
              <a:t>hacia </a:t>
            </a:r>
            <a:r>
              <a:rPr lang="es-ES_tradnl" sz="1600" smtClean="0">
                <a:cs typeface="Times New Roman" pitchFamily="18" charset="0"/>
                <a:sym typeface="Times New Roman" pitchFamily="18" charset="0"/>
              </a:rPr>
              <a:t>a</a:t>
            </a:r>
            <a:r>
              <a:rPr lang="en-US" sz="1600" smtClean="0">
                <a:cs typeface="Times New Roman" pitchFamily="18" charset="0"/>
                <a:sym typeface="Times New Roman" pitchFamily="18" charset="0"/>
              </a:rPr>
              <a:t>dentro) y cierre con cinta adhesiva o selle la lámina protectora. Elimine la lámina como si fuera desecho. </a:t>
            </a:r>
          </a:p>
          <a:p>
            <a:pPr marL="228600" indent="-228600"/>
            <a:r>
              <a:rPr lang="en-US" sz="1600" smtClean="0">
                <a:cs typeface="Times New Roman" pitchFamily="18" charset="0"/>
                <a:sym typeface="Times New Roman" pitchFamily="18" charset="0"/>
              </a:rPr>
              <a:t>Las láminas plásticas que estén entre habitaciones no contaminadas y áreas de trabajo deben permanecer en su lugar hasta después de la limpieza y remoción de otras láminas.</a:t>
            </a:r>
          </a:p>
          <a:p>
            <a:pPr marL="228600" indent="-228600">
              <a:buSzTx/>
            </a:pPr>
            <a:r>
              <a:rPr lang="en-US" sz="1600" smtClean="0">
                <a:solidFill>
                  <a:srgbClr val="00009B"/>
                </a:solidFill>
                <a:cs typeface="Times New Roman" pitchFamily="18" charset="0"/>
                <a:sym typeface="Times New Roman" pitchFamily="18" charset="0"/>
              </a:rPr>
              <a:t>Limpie las paredes con una aspiradora aprobada por HEPA o con un paño húmedo y, posteriormente, limpie las demás superficies con estos mismos elementos.</a:t>
            </a:r>
            <a:r>
              <a:rPr lang="en-US" sz="1600" smtClean="0">
                <a:cs typeface="Times New Roman" pitchFamily="18" charset="0"/>
                <a:sym typeface="Times New Roman" pitchFamily="18" charset="0"/>
              </a:rPr>
              <a:t> </a:t>
            </a:r>
          </a:p>
          <a:p>
            <a:pPr marL="228600" indent="-228600"/>
            <a:r>
              <a:rPr lang="en-US" sz="1600" smtClean="0">
                <a:solidFill>
                  <a:srgbClr val="00009B"/>
                </a:solidFill>
                <a:cs typeface="Arial" charset="0"/>
                <a:sym typeface="Times New Roman" pitchFamily="18" charset="0"/>
              </a:rPr>
              <a:t>Limpie 2 pies más allá del área de trabajo contenida.</a:t>
            </a:r>
          </a:p>
          <a:p>
            <a:pPr marL="228600" indent="-228600"/>
            <a:r>
              <a:rPr lang="en-US" sz="1600" smtClean="0">
                <a:solidFill>
                  <a:srgbClr val="00009B"/>
                </a:solidFill>
                <a:cs typeface="Times New Roman" pitchFamily="18" charset="0"/>
                <a:sym typeface="Times New Roman" pitchFamily="18" charset="0"/>
              </a:rPr>
              <a:t>Utilice paños desechables o cambie los paños frecuentemente.</a:t>
            </a:r>
          </a:p>
          <a:p>
            <a:pPr marL="228600" indent="-228600"/>
            <a:r>
              <a:rPr lang="en-US" sz="1600" smtClean="0">
                <a:solidFill>
                  <a:srgbClr val="00009B"/>
                </a:solidFill>
                <a:cs typeface="Times New Roman" pitchFamily="18" charset="0"/>
                <a:sym typeface="Times New Roman" pitchFamily="18" charset="0"/>
              </a:rPr>
              <a:t>Para </a:t>
            </a:r>
            <a:r>
              <a:rPr lang="es-ES_tradnl" sz="1600" smtClean="0">
                <a:solidFill>
                  <a:srgbClr val="00009B"/>
                </a:solidFill>
                <a:cs typeface="Times New Roman" pitchFamily="18" charset="0"/>
                <a:sym typeface="Times New Roman" pitchFamily="18" charset="0"/>
              </a:rPr>
              <a:t>alfombrado</a:t>
            </a:r>
            <a:r>
              <a:rPr lang="en-US" sz="1600" smtClean="0">
                <a:solidFill>
                  <a:srgbClr val="00009B"/>
                </a:solidFill>
                <a:cs typeface="Times New Roman" pitchFamily="18" charset="0"/>
                <a:sym typeface="Times New Roman" pitchFamily="18" charset="0"/>
              </a:rPr>
              <a:t>, utilice la aspiradora aprobada por HEPA con una barra sacudidora.</a:t>
            </a:r>
          </a:p>
          <a:p>
            <a:pPr marL="228600" indent="-228600"/>
            <a:r>
              <a:rPr lang="en-US" sz="1600" smtClean="0">
                <a:solidFill>
                  <a:srgbClr val="00009B"/>
                </a:solidFill>
                <a:cs typeface="Times New Roman" pitchFamily="18" charset="0"/>
                <a:sym typeface="Times New Roman" pitchFamily="18" charset="0"/>
              </a:rPr>
              <a:t>Limpie los pisos sin alfombrar con una aspiradora aprobada por HEPA y con una </a:t>
            </a:r>
            <a:r>
              <a:rPr lang="es-ES_tradnl" sz="1600" smtClean="0">
                <a:solidFill>
                  <a:srgbClr val="00009B"/>
                </a:solidFill>
                <a:cs typeface="Times New Roman" pitchFamily="18" charset="0"/>
                <a:sym typeface="Times New Roman" pitchFamily="18" charset="0"/>
              </a:rPr>
              <a:t>trapeadora </a:t>
            </a:r>
            <a:r>
              <a:rPr lang="en-US" sz="1600" smtClean="0">
                <a:solidFill>
                  <a:srgbClr val="00009B"/>
                </a:solidFill>
                <a:cs typeface="Times New Roman" pitchFamily="18" charset="0"/>
                <a:sym typeface="Times New Roman" pitchFamily="18" charset="0"/>
              </a:rPr>
              <a:t>húmeda, utilizando un sistema de limpieza de dos baldes o un sistema de limpieza húmedo.</a:t>
            </a:r>
          </a:p>
        </p:txBody>
      </p:sp>
      <p:pic>
        <p:nvPicPr>
          <p:cNvPr id="5126" name="Picture 9" descr="Este dibujo muestra a dos trabajadores usando procedimientos de limpieza interior apropiados"/>
          <p:cNvPicPr>
            <a:picLocks noChangeAspect="1" noChangeArrowheads="1"/>
          </p:cNvPicPr>
          <p:nvPr/>
        </p:nvPicPr>
        <p:blipFill>
          <a:blip r:embed="rId3" cstate="print"/>
          <a:srcRect/>
          <a:stretch>
            <a:fillRect/>
          </a:stretch>
        </p:blipFill>
        <p:spPr bwMode="auto">
          <a:xfrm>
            <a:off x="7162800" y="228600"/>
            <a:ext cx="1752600" cy="1227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Octubre de 2011</a:t>
            </a:r>
          </a:p>
        </p:txBody>
      </p:sp>
      <p:sp>
        <p:nvSpPr>
          <p:cNvPr id="6147" name="Slide Number Placeholder 5"/>
          <p:cNvSpPr>
            <a:spLocks noGrp="1"/>
          </p:cNvSpPr>
          <p:nvPr>
            <p:ph type="sldNum" sz="quarter" idx="12"/>
          </p:nvPr>
        </p:nvSpPr>
        <p:spPr>
          <a:noFill/>
        </p:spPr>
        <p:txBody>
          <a:bodyPr/>
          <a:lstStyle/>
          <a:p>
            <a:r>
              <a:rPr lang="en-US" smtClean="0"/>
              <a:t>6-</a:t>
            </a:r>
            <a:fld id="{CDC6BE66-6160-48A7-9575-DE93311E52EF}" type="slidenum">
              <a:rPr lang="en-US" smtClean="0"/>
              <a:pPr/>
              <a:t>4</a:t>
            </a:fld>
            <a:endParaRPr lang="en-US" smtClean="0"/>
          </a:p>
        </p:txBody>
      </p:sp>
      <p:sp>
        <p:nvSpPr>
          <p:cNvPr id="6148" name="Rectangle 2"/>
          <p:cNvSpPr>
            <a:spLocks noGrp="1" noChangeArrowheads="1"/>
          </p:cNvSpPr>
          <p:nvPr>
            <p:ph type="title"/>
          </p:nvPr>
        </p:nvSpPr>
        <p:spPr/>
        <p:txBody>
          <a:bodyPr/>
          <a:lstStyle/>
          <a:p>
            <a:r>
              <a:rPr lang="en-US" smtClean="0">
                <a:cs typeface="Times New Roman" pitchFamily="18" charset="0"/>
                <a:sym typeface="Times New Roman" pitchFamily="18" charset="0"/>
              </a:rPr>
              <a:t>Procedimiento de inspección visual</a:t>
            </a:r>
          </a:p>
        </p:txBody>
      </p:sp>
      <p:sp>
        <p:nvSpPr>
          <p:cNvPr id="6149" name="Rectangle 3"/>
          <p:cNvSpPr>
            <a:spLocks noGrp="1" noChangeArrowheads="1"/>
          </p:cNvSpPr>
          <p:nvPr>
            <p:ph type="body" idx="1"/>
          </p:nvPr>
        </p:nvSpPr>
        <p:spPr>
          <a:xfrm>
            <a:off x="171450" y="1714500"/>
            <a:ext cx="8458200" cy="4572000"/>
          </a:xfrm>
        </p:spPr>
        <p:txBody>
          <a:bodyPr/>
          <a:lstStyle/>
          <a:p>
            <a:pPr marL="457200" indent="-457200">
              <a:lnSpc>
                <a:spcPct val="80000"/>
              </a:lnSpc>
              <a:buFontTx/>
              <a:buAutoNum type="arabicPeriod"/>
            </a:pPr>
            <a:r>
              <a:rPr lang="en-US" sz="1900" smtClean="0">
                <a:cs typeface="Times New Roman" pitchFamily="18" charset="0"/>
                <a:sym typeface="Times New Roman" pitchFamily="18" charset="0"/>
              </a:rPr>
              <a:t>Realizada por un renovador certificado.</a:t>
            </a:r>
          </a:p>
          <a:p>
            <a:pPr marL="457200" indent="-457200">
              <a:lnSpc>
                <a:spcPct val="80000"/>
              </a:lnSpc>
              <a:buFontTx/>
              <a:buAutoNum type="arabicPeriod"/>
            </a:pPr>
            <a:r>
              <a:rPr lang="en-US" sz="1900" smtClean="0">
                <a:cs typeface="Times New Roman" pitchFamily="18" charset="0"/>
                <a:sym typeface="Times New Roman" pitchFamily="18" charset="0"/>
              </a:rPr>
              <a:t>Póngase cubrezapatos desechables antes de entrar en el área de trabajo.</a:t>
            </a:r>
          </a:p>
          <a:p>
            <a:pPr marL="457200" indent="-457200">
              <a:lnSpc>
                <a:spcPct val="80000"/>
              </a:lnSpc>
              <a:buFontTx/>
              <a:buAutoNum type="arabicPeriod"/>
            </a:pPr>
            <a:r>
              <a:rPr lang="en-US" sz="1900" smtClean="0">
                <a:cs typeface="Times New Roman" pitchFamily="18" charset="0"/>
                <a:sym typeface="Times New Roman" pitchFamily="18" charset="0"/>
              </a:rPr>
              <a:t>Asegúrese de que la iluminación del área de trabajo sea adecuada. </a:t>
            </a:r>
          </a:p>
          <a:p>
            <a:pPr marL="838200" lvl="1" indent="-381000">
              <a:lnSpc>
                <a:spcPct val="80000"/>
              </a:lnSpc>
            </a:pPr>
            <a:r>
              <a:rPr lang="en-US" sz="1900" b="1" smtClean="0">
                <a:cs typeface="Times New Roman" pitchFamily="18" charset="0"/>
                <a:sym typeface="Times New Roman" pitchFamily="18" charset="0"/>
              </a:rPr>
              <a:t>Encienda todas las luces o utilice una linterna brillante de luz blanca</a:t>
            </a:r>
            <a:r>
              <a:rPr lang="en-US" sz="1900" smtClean="0">
                <a:cs typeface="Times New Roman" pitchFamily="18" charset="0"/>
                <a:sym typeface="Times New Roman" pitchFamily="18" charset="0"/>
              </a:rPr>
              <a:t>.</a:t>
            </a:r>
          </a:p>
          <a:p>
            <a:pPr marL="457200" indent="-457200">
              <a:lnSpc>
                <a:spcPct val="80000"/>
              </a:lnSpc>
              <a:buFontTx/>
              <a:buAutoNum type="arabicPeriod"/>
            </a:pPr>
            <a:r>
              <a:rPr lang="en-US" sz="1900" smtClean="0">
                <a:cs typeface="Times New Roman" pitchFamily="18" charset="0"/>
                <a:sym typeface="Times New Roman" pitchFamily="18" charset="0"/>
              </a:rPr>
              <a:t>Busque sistemáticamente polvo y escombros en cada superficie horizontal en el área de trabajo y 2 pies más allá.</a:t>
            </a:r>
          </a:p>
          <a:p>
            <a:pPr marL="838200" lvl="1" indent="-381000">
              <a:lnSpc>
                <a:spcPct val="80000"/>
              </a:lnSpc>
            </a:pPr>
            <a:r>
              <a:rPr lang="en-US" sz="1900" b="1" smtClean="0">
                <a:cs typeface="Times New Roman" pitchFamily="18" charset="0"/>
                <a:sym typeface="Times New Roman" pitchFamily="18" charset="0"/>
              </a:rPr>
              <a:t>Trabaje desde el área más alejada hacia la entrada.</a:t>
            </a:r>
          </a:p>
          <a:p>
            <a:pPr marL="838200" lvl="1" indent="-381000">
              <a:lnSpc>
                <a:spcPct val="80000"/>
              </a:lnSpc>
            </a:pPr>
            <a:r>
              <a:rPr lang="en-US" sz="1900" b="1" smtClean="0">
                <a:cs typeface="Times New Roman" pitchFamily="18" charset="0"/>
                <a:sym typeface="Times New Roman" pitchFamily="18" charset="0"/>
              </a:rPr>
              <a:t>Revise cuidadosamente cada superficie.</a:t>
            </a:r>
            <a:r>
              <a:rPr lang="en-US" sz="1900" smtClean="0">
                <a:cs typeface="Times New Roman" pitchFamily="18" charset="0"/>
                <a:sym typeface="Times New Roman" pitchFamily="18" charset="0"/>
              </a:rPr>
              <a:t> </a:t>
            </a:r>
          </a:p>
          <a:p>
            <a:pPr marL="457200" indent="-457200">
              <a:lnSpc>
                <a:spcPct val="80000"/>
              </a:lnSpc>
              <a:buFontTx/>
              <a:buAutoNum type="arabicPeriod"/>
            </a:pPr>
            <a:r>
              <a:rPr lang="en-US" sz="1900" smtClean="0">
                <a:cs typeface="Times New Roman" pitchFamily="18" charset="0"/>
                <a:sym typeface="Times New Roman" pitchFamily="18" charset="0"/>
              </a:rPr>
              <a:t>En caso de que encuentre polvo o escombros visibles, vuelva a limpiar el área de trabajo y repita el paso 4.</a:t>
            </a:r>
          </a:p>
          <a:p>
            <a:pPr marL="457200" indent="-457200">
              <a:lnSpc>
                <a:spcPct val="80000"/>
              </a:lnSpc>
              <a:buFontTx/>
              <a:buAutoNum type="arabicPeriod"/>
            </a:pPr>
            <a:r>
              <a:rPr lang="es-ES_tradnl" sz="1900" smtClean="0">
                <a:cs typeface="Times New Roman" pitchFamily="18" charset="0"/>
                <a:sym typeface="Times New Roman" pitchFamily="18" charset="0"/>
              </a:rPr>
              <a:t>Después de </a:t>
            </a:r>
            <a:r>
              <a:rPr lang="en-US" sz="1900" smtClean="0">
                <a:cs typeface="Times New Roman" pitchFamily="18" charset="0"/>
                <a:sym typeface="Times New Roman" pitchFamily="18" charset="0"/>
              </a:rPr>
              <a:t>que haya observado cuidadosamente todas las superficies y no haya encontrado polvo ni escombros, continúe con el procedimiento de verificación de limpieza o </a:t>
            </a:r>
            <a:r>
              <a:rPr lang="es-ES_tradnl" sz="1900" smtClean="0">
                <a:cs typeface="Times New Roman" pitchFamily="18" charset="0"/>
                <a:sym typeface="Times New Roman" pitchFamily="18" charset="0"/>
              </a:rPr>
              <a:t>aprobación.</a:t>
            </a:r>
            <a:endParaRPr lang="en-US" sz="1900" smtClean="0">
              <a:cs typeface="Times New Roman" pitchFamily="18" charset="0"/>
              <a:sym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p:spPr>
        <p:txBody>
          <a:bodyPr/>
          <a:lstStyle/>
          <a:p>
            <a:r>
              <a:rPr lang="en-US" smtClean="0"/>
              <a:t>Octubre de 2011</a:t>
            </a:r>
          </a:p>
        </p:txBody>
      </p:sp>
      <p:sp>
        <p:nvSpPr>
          <p:cNvPr id="7171" name="Slide Number Placeholder 5"/>
          <p:cNvSpPr>
            <a:spLocks noGrp="1"/>
          </p:cNvSpPr>
          <p:nvPr>
            <p:ph type="sldNum" sz="quarter" idx="12"/>
          </p:nvPr>
        </p:nvSpPr>
        <p:spPr>
          <a:noFill/>
        </p:spPr>
        <p:txBody>
          <a:bodyPr/>
          <a:lstStyle/>
          <a:p>
            <a:r>
              <a:rPr lang="en-US" smtClean="0"/>
              <a:t>6-</a:t>
            </a:r>
            <a:fld id="{46DE0D0D-E6C0-4A07-B334-45F5D571C9D9}" type="slidenum">
              <a:rPr lang="en-US" smtClean="0"/>
              <a:pPr/>
              <a:t>5</a:t>
            </a:fld>
            <a:endParaRPr lang="en-US" smtClean="0"/>
          </a:p>
        </p:txBody>
      </p:sp>
      <p:sp>
        <p:nvSpPr>
          <p:cNvPr id="7172" name="Rectangle 1026"/>
          <p:cNvSpPr>
            <a:spLocks noGrp="1" noChangeArrowheads="1"/>
          </p:cNvSpPr>
          <p:nvPr>
            <p:ph type="title"/>
          </p:nvPr>
        </p:nvSpPr>
        <p:spPr/>
        <p:txBody>
          <a:bodyPr/>
          <a:lstStyle/>
          <a:p>
            <a:r>
              <a:rPr lang="en-US" smtClean="0">
                <a:solidFill>
                  <a:srgbClr val="000080"/>
                </a:solidFill>
                <a:cs typeface="Times New Roman" pitchFamily="18" charset="0"/>
                <a:sym typeface="Times New Roman" pitchFamily="18" charset="0"/>
              </a:rPr>
              <a:t>Procedimiento de verificación de la limpieza (CV)</a:t>
            </a:r>
          </a:p>
        </p:txBody>
      </p:sp>
      <p:sp>
        <p:nvSpPr>
          <p:cNvPr id="7173" name="Rectangle 1027"/>
          <p:cNvSpPr>
            <a:spLocks noGrp="1" noChangeArrowheads="1"/>
          </p:cNvSpPr>
          <p:nvPr>
            <p:ph type="body" idx="1"/>
          </p:nvPr>
        </p:nvSpPr>
        <p:spPr>
          <a:xfrm>
            <a:off x="228600" y="1676400"/>
            <a:ext cx="8610600" cy="4495800"/>
          </a:xfrm>
        </p:spPr>
        <p:txBody>
          <a:bodyPr/>
          <a:lstStyle/>
          <a:p>
            <a:pPr marL="231775" indent="-231775"/>
            <a:r>
              <a:rPr lang="en-US" sz="1800" smtClean="0">
                <a:solidFill>
                  <a:srgbClr val="000080"/>
                </a:solidFill>
                <a:cs typeface="Arial" charset="0"/>
                <a:sym typeface="Times New Roman" pitchFamily="18" charset="0"/>
              </a:rPr>
              <a:t>Limpie con un paño los antepechos de las ventanas del área de trabajo. Utilice un paño húmedo desechable por cada antepecho de ventana.</a:t>
            </a:r>
          </a:p>
          <a:p>
            <a:pPr marL="231775" indent="-231775"/>
            <a:r>
              <a:rPr lang="en-US" sz="1800" smtClean="0">
                <a:solidFill>
                  <a:srgbClr val="000080"/>
                </a:solidFill>
                <a:cs typeface="Arial" charset="0"/>
                <a:sym typeface="Times New Roman" pitchFamily="18" charset="0"/>
              </a:rPr>
              <a:t>Limpie los pisos sin alfombrar y las encimeras con paños húmedos desechables. Limpie hasta 40 pies</a:t>
            </a:r>
            <a:r>
              <a:rPr lang="en-US" sz="1800" baseline="30000" smtClean="0">
                <a:solidFill>
                  <a:srgbClr val="000080"/>
                </a:solidFill>
                <a:cs typeface="Arial" charset="0"/>
                <a:sym typeface="Times New Roman" pitchFamily="18" charset="0"/>
              </a:rPr>
              <a:t>2</a:t>
            </a:r>
            <a:r>
              <a:rPr lang="en-US" sz="1800" smtClean="0">
                <a:solidFill>
                  <a:srgbClr val="000080"/>
                </a:solidFill>
                <a:cs typeface="Arial" charset="0"/>
                <a:sym typeface="Times New Roman" pitchFamily="18" charset="0"/>
              </a:rPr>
              <a:t> por paño. </a:t>
            </a:r>
          </a:p>
          <a:p>
            <a:pPr marL="231775" indent="-231775"/>
            <a:r>
              <a:rPr lang="en-US" sz="1800" smtClean="0">
                <a:solidFill>
                  <a:srgbClr val="000080"/>
                </a:solidFill>
                <a:cs typeface="Arial" charset="0"/>
                <a:sym typeface="Times New Roman" pitchFamily="18" charset="0"/>
              </a:rPr>
              <a:t>Compare cada paño con la tarjeta CV (verificación de limpieza). Si el paño está igual o más claro que la tarjeta CV, la superficie ha </a:t>
            </a:r>
            <a:r>
              <a:rPr lang="es-ES_tradnl" sz="1800" smtClean="0">
                <a:solidFill>
                  <a:srgbClr val="000080"/>
                </a:solidFill>
                <a:cs typeface="Arial" charset="0"/>
                <a:sym typeface="Times New Roman" pitchFamily="18" charset="0"/>
              </a:rPr>
              <a:t>pasado </a:t>
            </a:r>
            <a:r>
              <a:rPr lang="en-US" sz="1800" smtClean="0">
                <a:solidFill>
                  <a:srgbClr val="000080"/>
                </a:solidFill>
                <a:cs typeface="Arial" charset="0"/>
                <a:sym typeface="Times New Roman" pitchFamily="18" charset="0"/>
              </a:rPr>
              <a:t>la verificación de limpieza y no se deben </a:t>
            </a:r>
            <a:r>
              <a:rPr lang="es-ES_tradnl" sz="1800" smtClean="0">
                <a:solidFill>
                  <a:srgbClr val="000080"/>
                </a:solidFill>
                <a:cs typeface="Arial" charset="0"/>
                <a:sym typeface="Times New Roman" pitchFamily="18" charset="0"/>
              </a:rPr>
              <a:t>llevar a cabo </a:t>
            </a:r>
            <a:r>
              <a:rPr lang="en-US" sz="1800" smtClean="0">
                <a:solidFill>
                  <a:srgbClr val="000080"/>
                </a:solidFill>
                <a:cs typeface="Arial" charset="0"/>
                <a:sym typeface="Times New Roman" pitchFamily="18" charset="0"/>
              </a:rPr>
              <a:t>más acciones. </a:t>
            </a:r>
          </a:p>
          <a:p>
            <a:pPr marL="231775" indent="-231775"/>
            <a:r>
              <a:rPr lang="en-US" sz="1800" smtClean="0">
                <a:solidFill>
                  <a:srgbClr val="000080"/>
                </a:solidFill>
                <a:cs typeface="Arial" charset="0"/>
                <a:sym typeface="Times New Roman" pitchFamily="18" charset="0"/>
              </a:rPr>
              <a:t>Si el paño está más oscuro que la tarjeta CV, vuelva a limpiar y repita el proceso de CV.</a:t>
            </a:r>
          </a:p>
          <a:p>
            <a:pPr marL="231775" indent="-231775"/>
            <a:r>
              <a:rPr lang="en-US" sz="1800" smtClean="0">
                <a:solidFill>
                  <a:srgbClr val="000080"/>
                </a:solidFill>
                <a:cs typeface="Arial" charset="0"/>
                <a:sym typeface="Times New Roman" pitchFamily="18" charset="0"/>
              </a:rPr>
              <a:t>Si el segundo paño húmedo no arroja resultados positivos, espere 1 hora o hasta que las superficies estén secas y limpie con un paño desechable de limpieza blanco cargado con electricidad estática, diseñado para </a:t>
            </a:r>
            <a:r>
              <a:rPr lang="es-ES_tradnl" sz="1800" smtClean="0">
                <a:solidFill>
                  <a:srgbClr val="000080"/>
                </a:solidFill>
                <a:cs typeface="Arial" charset="0"/>
                <a:sym typeface="Times New Roman" pitchFamily="18" charset="0"/>
              </a:rPr>
              <a:t>ser utilizado </a:t>
            </a:r>
            <a:r>
              <a:rPr lang="en-US" sz="1800" smtClean="0">
                <a:solidFill>
                  <a:srgbClr val="000080"/>
                </a:solidFill>
                <a:cs typeface="Arial" charset="0"/>
                <a:sym typeface="Times New Roman" pitchFamily="18" charset="0"/>
              </a:rPr>
              <a:t>en superficies difíciles de limpiar</a:t>
            </a:r>
            <a:r>
              <a:rPr lang="en-US" sz="1800" smtClean="0">
                <a:cs typeface="Times New Roman" pitchFamily="18" charset="0"/>
                <a:sym typeface="Times New Roman" pitchFamily="18" charset="0"/>
              </a:rPr>
              <a:t>. Así se completa</a:t>
            </a:r>
            <a:r>
              <a:rPr lang="es-ES_tradnl" sz="1800" smtClean="0">
                <a:cs typeface="Times New Roman" pitchFamily="18" charset="0"/>
                <a:sym typeface="Times New Roman" pitchFamily="18" charset="0"/>
              </a:rPr>
              <a:t>rá</a:t>
            </a:r>
            <a:r>
              <a:rPr lang="en-US" sz="1800" smtClean="0">
                <a:cs typeface="Times New Roman" pitchFamily="18" charset="0"/>
                <a:sym typeface="Times New Roman" pitchFamily="18" charset="0"/>
              </a:rPr>
              <a:t> la verificación de la limpieza.</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Octubre de 2011</a:t>
            </a:r>
          </a:p>
        </p:txBody>
      </p:sp>
      <p:sp>
        <p:nvSpPr>
          <p:cNvPr id="8195" name="Slide Number Placeholder 5"/>
          <p:cNvSpPr>
            <a:spLocks noGrp="1"/>
          </p:cNvSpPr>
          <p:nvPr>
            <p:ph type="sldNum" sz="quarter" idx="12"/>
          </p:nvPr>
        </p:nvSpPr>
        <p:spPr>
          <a:noFill/>
        </p:spPr>
        <p:txBody>
          <a:bodyPr/>
          <a:lstStyle/>
          <a:p>
            <a:r>
              <a:rPr lang="en-US" smtClean="0"/>
              <a:t>6-</a:t>
            </a:r>
            <a:fld id="{7455E823-813F-4095-B377-8AFC305BBBB6}" type="slidenum">
              <a:rPr lang="en-US" smtClean="0"/>
              <a:pPr/>
              <a:t>6</a:t>
            </a:fld>
            <a:endParaRPr lang="en-US" smtClean="0"/>
          </a:p>
        </p:txBody>
      </p:sp>
      <p:sp>
        <p:nvSpPr>
          <p:cNvPr id="8196" name="Rectangle 1026"/>
          <p:cNvSpPr>
            <a:spLocks noGrp="1" noChangeArrowheads="1"/>
          </p:cNvSpPr>
          <p:nvPr>
            <p:ph type="title"/>
          </p:nvPr>
        </p:nvSpPr>
        <p:spPr/>
        <p:txBody>
          <a:bodyPr/>
          <a:lstStyle/>
          <a:p>
            <a:r>
              <a:rPr lang="es-ES_tradnl" sz="3600" smtClean="0">
                <a:cs typeface="Times New Roman" pitchFamily="18" charset="0"/>
                <a:sym typeface="Times New Roman" pitchFamily="18" charset="0"/>
              </a:rPr>
              <a:t>Examen de aprobación referente al </a:t>
            </a:r>
            <a:r>
              <a:rPr lang="en-US" sz="3600" smtClean="0">
                <a:cs typeface="Times New Roman" pitchFamily="18" charset="0"/>
                <a:sym typeface="Times New Roman" pitchFamily="18" charset="0"/>
              </a:rPr>
              <a:t> polvo</a:t>
            </a:r>
          </a:p>
        </p:txBody>
      </p:sp>
      <p:sp>
        <p:nvSpPr>
          <p:cNvPr id="8197" name="Rectangle 1027"/>
          <p:cNvSpPr>
            <a:spLocks noGrp="1" noChangeArrowheads="1"/>
          </p:cNvSpPr>
          <p:nvPr>
            <p:ph type="body" idx="1"/>
          </p:nvPr>
        </p:nvSpPr>
        <p:spPr>
          <a:xfrm>
            <a:off x="304800" y="1657350"/>
            <a:ext cx="8458200" cy="4114800"/>
          </a:xfrm>
        </p:spPr>
        <p:txBody>
          <a:bodyPr/>
          <a:lstStyle/>
          <a:p>
            <a:pPr marL="0" indent="0">
              <a:buFontTx/>
              <a:buNone/>
              <a:tabLst>
                <a:tab pos="342900" algn="l"/>
              </a:tabLst>
            </a:pPr>
            <a:r>
              <a:rPr lang="en-US" sz="2400" smtClean="0">
                <a:cs typeface="Times New Roman" pitchFamily="18" charset="0"/>
                <a:sym typeface="Times New Roman" pitchFamily="18" charset="0"/>
              </a:rPr>
              <a:t>Se puede realizar un </a:t>
            </a:r>
            <a:r>
              <a:rPr lang="es-ES_tradnl" sz="2400" smtClean="0">
                <a:cs typeface="Times New Roman" pitchFamily="18" charset="0"/>
                <a:sym typeface="Times New Roman" pitchFamily="18" charset="0"/>
              </a:rPr>
              <a:t>examen de aprobación referente al </a:t>
            </a:r>
            <a:r>
              <a:rPr lang="en-US" sz="2400" smtClean="0">
                <a:cs typeface="Times New Roman" pitchFamily="18" charset="0"/>
                <a:sym typeface="Times New Roman" pitchFamily="18" charset="0"/>
              </a:rPr>
              <a:t> polvo en lugar de una verificación de limpieza.</a:t>
            </a:r>
          </a:p>
          <a:p>
            <a:pPr marL="342900" lvl="1" indent="-228600">
              <a:tabLst>
                <a:tab pos="342900" algn="l"/>
              </a:tabLst>
            </a:pPr>
            <a:r>
              <a:rPr lang="en-US" b="1" u="sng" smtClean="0">
                <a:cs typeface="Times New Roman" pitchFamily="18" charset="0"/>
                <a:sym typeface="Times New Roman" pitchFamily="18" charset="0"/>
              </a:rPr>
              <a:t>Quienes pueden realizar un </a:t>
            </a:r>
            <a:r>
              <a:rPr lang="es-ES_tradnl" b="1" u="sng" smtClean="0">
                <a:cs typeface="Times New Roman" pitchFamily="18" charset="0"/>
                <a:sym typeface="Times New Roman" pitchFamily="18" charset="0"/>
              </a:rPr>
              <a:t>examen de aprobación </a:t>
            </a:r>
            <a:r>
              <a:rPr lang="en-US" b="1" u="sng" smtClean="0">
                <a:cs typeface="Times New Roman" pitchFamily="18" charset="0"/>
                <a:sym typeface="Times New Roman" pitchFamily="18" charset="0"/>
              </a:rPr>
              <a:t> son: un inspector de plomo certificado, un evaluador de riesgo</a:t>
            </a:r>
            <a:r>
              <a:rPr lang="es-ES_tradnl" b="1" u="sng" smtClean="0">
                <a:cs typeface="Times New Roman" pitchFamily="18" charset="0"/>
                <a:sym typeface="Times New Roman" pitchFamily="18" charset="0"/>
              </a:rPr>
              <a:t>s</a:t>
            </a:r>
            <a:r>
              <a:rPr lang="en-US" b="1" u="sng" smtClean="0">
                <a:cs typeface="Times New Roman" pitchFamily="18" charset="0"/>
                <a:sym typeface="Times New Roman" pitchFamily="18" charset="0"/>
              </a:rPr>
              <a:t> o un técnico en muestreo de polvo.</a:t>
            </a:r>
            <a:r>
              <a:rPr lang="en-US" b="1" smtClean="0">
                <a:cs typeface="Times New Roman" pitchFamily="18" charset="0"/>
                <a:sym typeface="Times New Roman" pitchFamily="18" charset="0"/>
              </a:rPr>
              <a:t> </a:t>
            </a:r>
          </a:p>
          <a:p>
            <a:pPr marL="342900" lvl="1" indent="-228600">
              <a:tabLst>
                <a:tab pos="342900" algn="l"/>
              </a:tabLst>
            </a:pPr>
            <a:r>
              <a:rPr lang="en-US" b="1" smtClean="0">
                <a:cs typeface="Times New Roman" pitchFamily="18" charset="0"/>
                <a:sym typeface="Times New Roman" pitchFamily="18" charset="0"/>
              </a:rPr>
              <a:t>En el caso </a:t>
            </a:r>
            <a:r>
              <a:rPr lang="es-ES_tradnl" b="1" smtClean="0">
                <a:cs typeface="Times New Roman" pitchFamily="18" charset="0"/>
                <a:sym typeface="Times New Roman" pitchFamily="18" charset="0"/>
              </a:rPr>
              <a:t>de </a:t>
            </a:r>
            <a:r>
              <a:rPr lang="en-US" b="1" smtClean="0">
                <a:cs typeface="Times New Roman" pitchFamily="18" charset="0"/>
                <a:sym typeface="Times New Roman" pitchFamily="18" charset="0"/>
              </a:rPr>
              <a:t>que </a:t>
            </a:r>
            <a:r>
              <a:rPr lang="es-ES_tradnl" b="1" smtClean="0">
                <a:cs typeface="Times New Roman" pitchFamily="18" charset="0"/>
                <a:sym typeface="Times New Roman" pitchFamily="18" charset="0"/>
              </a:rPr>
              <a:t>no se pase el examen de aprobación</a:t>
            </a:r>
            <a:r>
              <a:rPr lang="en-US" b="1" smtClean="0">
                <a:cs typeface="Times New Roman" pitchFamily="18" charset="0"/>
                <a:sym typeface="Times New Roman" pitchFamily="18" charset="0"/>
              </a:rPr>
              <a:t>, la empresa de renovación debe volver a limpiar el área de trabajo hasta que los estándares de polvo cumplan </a:t>
            </a:r>
            <a:r>
              <a:rPr lang="es-ES_tradnl" b="1" smtClean="0">
                <a:cs typeface="Times New Roman" pitchFamily="18" charset="0"/>
                <a:sym typeface="Times New Roman" pitchFamily="18" charset="0"/>
              </a:rPr>
              <a:t>con </a:t>
            </a:r>
            <a:r>
              <a:rPr lang="en-US" b="1" smtClean="0">
                <a:cs typeface="Times New Roman" pitchFamily="18" charset="0"/>
                <a:sym typeface="Times New Roman" pitchFamily="18" charset="0"/>
              </a:rPr>
              <a:t>los estándares estatales, territoriales, tribales y locales.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4"/>
          <p:cNvSpPr>
            <a:spLocks noGrp="1"/>
          </p:cNvSpPr>
          <p:nvPr>
            <p:ph type="dt" sz="quarter" idx="10"/>
          </p:nvPr>
        </p:nvSpPr>
        <p:spPr>
          <a:noFill/>
        </p:spPr>
        <p:txBody>
          <a:bodyPr/>
          <a:lstStyle/>
          <a:p>
            <a:r>
              <a:rPr lang="en-US" smtClean="0"/>
              <a:t>Octubre de 2011</a:t>
            </a:r>
          </a:p>
        </p:txBody>
      </p:sp>
      <p:sp>
        <p:nvSpPr>
          <p:cNvPr id="9219" name="Slide Number Placeholder 6"/>
          <p:cNvSpPr>
            <a:spLocks noGrp="1"/>
          </p:cNvSpPr>
          <p:nvPr>
            <p:ph type="sldNum" sz="quarter" idx="12"/>
          </p:nvPr>
        </p:nvSpPr>
        <p:spPr>
          <a:noFill/>
        </p:spPr>
        <p:txBody>
          <a:bodyPr/>
          <a:lstStyle/>
          <a:p>
            <a:r>
              <a:rPr lang="en-US" smtClean="0"/>
              <a:t>6-</a:t>
            </a:r>
            <a:fld id="{00CFA2AE-0EFA-4414-8958-94C5FE04BD33}" type="slidenum">
              <a:rPr lang="en-US" smtClean="0"/>
              <a:pPr/>
              <a:t>7</a:t>
            </a:fld>
            <a:endParaRPr lang="en-US" smtClean="0"/>
          </a:p>
        </p:txBody>
      </p:sp>
      <p:sp>
        <p:nvSpPr>
          <p:cNvPr id="9220" name="Rectangle 2"/>
          <p:cNvSpPr>
            <a:spLocks noGrp="1" noChangeArrowheads="1"/>
          </p:cNvSpPr>
          <p:nvPr>
            <p:ph type="title"/>
          </p:nvPr>
        </p:nvSpPr>
        <p:spPr/>
        <p:txBody>
          <a:bodyPr/>
          <a:lstStyle/>
          <a:p>
            <a:r>
              <a:rPr lang="en-US" smtClean="0">
                <a:cs typeface="Times New Roman" pitchFamily="18" charset="0"/>
                <a:sym typeface="Times New Roman" pitchFamily="18" charset="0"/>
              </a:rPr>
              <a:t>Requisitos de limpieza </a:t>
            </a:r>
            <a:r>
              <a:rPr lang="es-ES_tradnl" smtClean="0">
                <a:cs typeface="Times New Roman" pitchFamily="18" charset="0"/>
                <a:sym typeface="Times New Roman" pitchFamily="18" charset="0"/>
              </a:rPr>
              <a:t>de </a:t>
            </a:r>
            <a:r>
              <a:rPr lang="en-US" smtClean="0">
                <a:cs typeface="Times New Roman" pitchFamily="18" charset="0"/>
                <a:sym typeface="Times New Roman" pitchFamily="18" charset="0"/>
              </a:rPr>
              <a:t>exterior</a:t>
            </a:r>
            <a:r>
              <a:rPr lang="es-ES_tradnl" smtClean="0">
                <a:cs typeface="Times New Roman" pitchFamily="18" charset="0"/>
                <a:sym typeface="Times New Roman" pitchFamily="18" charset="0"/>
              </a:rPr>
              <a:t>es</a:t>
            </a:r>
            <a:endParaRPr lang="en-US" smtClean="0">
              <a:cs typeface="Times New Roman" pitchFamily="18" charset="0"/>
              <a:sym typeface="Times New Roman" pitchFamily="18" charset="0"/>
            </a:endParaRPr>
          </a:p>
        </p:txBody>
      </p:sp>
      <p:sp>
        <p:nvSpPr>
          <p:cNvPr id="9221" name="Rectangle 3"/>
          <p:cNvSpPr>
            <a:spLocks noGrp="1" noChangeArrowheads="1"/>
          </p:cNvSpPr>
          <p:nvPr>
            <p:ph type="body" sz="half" idx="2"/>
          </p:nvPr>
        </p:nvSpPr>
        <p:spPr>
          <a:xfrm>
            <a:off x="228600" y="1752600"/>
            <a:ext cx="8458200" cy="4572000"/>
          </a:xfrm>
        </p:spPr>
        <p:txBody>
          <a:bodyPr/>
          <a:lstStyle/>
          <a:p>
            <a:pPr>
              <a:buSzTx/>
            </a:pPr>
            <a:r>
              <a:rPr lang="en-US" sz="2200" smtClean="0">
                <a:solidFill>
                  <a:srgbClr val="00009B"/>
                </a:solidFill>
                <a:cs typeface="Arial" charset="0"/>
                <a:sym typeface="Times New Roman" pitchFamily="18" charset="0"/>
              </a:rPr>
              <a:t>Limpie todas las superficies en el área de trabajo hasta que no hayan polvo, escombros ni residuos visibles.</a:t>
            </a:r>
          </a:p>
          <a:p>
            <a:pPr>
              <a:buSzTx/>
            </a:pPr>
            <a:r>
              <a:rPr lang="en-US" sz="2200" smtClean="0">
                <a:solidFill>
                  <a:srgbClr val="00009B"/>
                </a:solidFill>
                <a:cs typeface="Arial" charset="0"/>
                <a:sym typeface="Times New Roman" pitchFamily="18" charset="0"/>
              </a:rPr>
              <a:t>Recoja las cáscaras de pintura y los escombros sin dispersarlos y séllelos en bolsas plásticas de alta resistencia.</a:t>
            </a:r>
          </a:p>
          <a:p>
            <a:pPr>
              <a:buSzTx/>
            </a:pPr>
            <a:r>
              <a:rPr lang="en-US" sz="2200" smtClean="0">
                <a:solidFill>
                  <a:srgbClr val="00009B"/>
                </a:solidFill>
                <a:cs typeface="Times New Roman" pitchFamily="18" charset="0"/>
                <a:sym typeface="Times New Roman" pitchFamily="18" charset="0"/>
              </a:rPr>
              <a:t>Quite la lámina plástica protectora y rocíe agua en ella antes de doblarla (el lado suci</a:t>
            </a:r>
            <a:r>
              <a:rPr lang="es-ES_tradnl" sz="2200" smtClean="0">
                <a:solidFill>
                  <a:srgbClr val="00009B"/>
                </a:solidFill>
                <a:cs typeface="Times New Roman" pitchFamily="18" charset="0"/>
                <a:sym typeface="Times New Roman" pitchFamily="18" charset="0"/>
              </a:rPr>
              <a:t>o </a:t>
            </a:r>
            <a:r>
              <a:rPr lang="en-US" sz="2200" smtClean="0">
                <a:solidFill>
                  <a:srgbClr val="00009B"/>
                </a:solidFill>
                <a:cs typeface="Times New Roman" pitchFamily="18" charset="0"/>
                <a:sym typeface="Times New Roman" pitchFamily="18" charset="0"/>
              </a:rPr>
              <a:t>hacia </a:t>
            </a:r>
            <a:r>
              <a:rPr lang="es-ES_tradnl" sz="2200" smtClean="0">
                <a:solidFill>
                  <a:srgbClr val="00009B"/>
                </a:solidFill>
                <a:cs typeface="Times New Roman" pitchFamily="18" charset="0"/>
                <a:sym typeface="Times New Roman" pitchFamily="18" charset="0"/>
              </a:rPr>
              <a:t>a</a:t>
            </a:r>
            <a:r>
              <a:rPr lang="en-US" sz="2200" smtClean="0">
                <a:solidFill>
                  <a:srgbClr val="00009B"/>
                </a:solidFill>
                <a:cs typeface="Times New Roman" pitchFamily="18" charset="0"/>
                <a:sym typeface="Times New Roman" pitchFamily="18" charset="0"/>
              </a:rPr>
              <a:t>dentro). </a:t>
            </a:r>
          </a:p>
          <a:p>
            <a:pPr>
              <a:buSzTx/>
            </a:pPr>
            <a:r>
              <a:rPr lang="en-US" sz="2200" smtClean="0">
                <a:solidFill>
                  <a:srgbClr val="00009B"/>
                </a:solidFill>
                <a:cs typeface="Times New Roman" pitchFamily="18" charset="0"/>
                <a:sym typeface="Times New Roman" pitchFamily="18" charset="0"/>
              </a:rPr>
              <a:t>Verifique su trabajo.</a:t>
            </a:r>
          </a:p>
          <a:p>
            <a:pPr lvl="1"/>
            <a:r>
              <a:rPr lang="en-US" sz="2200" b="1" smtClean="0">
                <a:solidFill>
                  <a:srgbClr val="00009B"/>
                </a:solidFill>
                <a:cs typeface="Arial" charset="0"/>
                <a:sym typeface="Times New Roman" pitchFamily="18" charset="0"/>
              </a:rPr>
              <a:t>Concéntrese en áreas como los antepechos de ventanas, suelo </a:t>
            </a:r>
            <a:r>
              <a:rPr lang="es-ES_tradnl" sz="2200" b="1" smtClean="0">
                <a:solidFill>
                  <a:srgbClr val="00009B"/>
                </a:solidFill>
                <a:cs typeface="Arial" charset="0"/>
                <a:sym typeface="Times New Roman" pitchFamily="18" charset="0"/>
              </a:rPr>
              <a:t>sin cubrir </a:t>
            </a:r>
            <a:r>
              <a:rPr lang="en-US" sz="2200" b="1" smtClean="0">
                <a:solidFill>
                  <a:srgbClr val="00009B"/>
                </a:solidFill>
                <a:cs typeface="Arial" charset="0"/>
                <a:sym typeface="Times New Roman" pitchFamily="18" charset="0"/>
              </a:rPr>
              <a:t>y áreas de juegos para niños.</a:t>
            </a:r>
          </a:p>
          <a:p>
            <a:pPr lvl="1"/>
            <a:r>
              <a:rPr lang="en-US" sz="2200" b="1" smtClean="0">
                <a:solidFill>
                  <a:srgbClr val="00009B"/>
                </a:solidFill>
                <a:cs typeface="Arial" charset="0"/>
                <a:sym typeface="Times New Roman" pitchFamily="18" charset="0"/>
              </a:rPr>
              <a:t>Busque polvo, escombros y cáscaras de pintura.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p:spPr>
        <p:txBody>
          <a:bodyPr/>
          <a:lstStyle/>
          <a:p>
            <a:r>
              <a:rPr lang="en-US" smtClean="0"/>
              <a:t>Octubre de 2011</a:t>
            </a:r>
          </a:p>
        </p:txBody>
      </p:sp>
      <p:sp>
        <p:nvSpPr>
          <p:cNvPr id="10243" name="Slide Number Placeholder 5"/>
          <p:cNvSpPr>
            <a:spLocks noGrp="1"/>
          </p:cNvSpPr>
          <p:nvPr>
            <p:ph type="sldNum" sz="quarter" idx="12"/>
          </p:nvPr>
        </p:nvSpPr>
        <p:spPr>
          <a:noFill/>
        </p:spPr>
        <p:txBody>
          <a:bodyPr/>
          <a:lstStyle/>
          <a:p>
            <a:r>
              <a:rPr lang="en-US" smtClean="0"/>
              <a:t>6-</a:t>
            </a:r>
            <a:fld id="{0584B8A0-906C-4411-A8E2-E86D4907339E}" type="slidenum">
              <a:rPr lang="en-US" smtClean="0"/>
              <a:pPr/>
              <a:t>8</a:t>
            </a:fld>
            <a:endParaRPr lang="en-US" smtClean="0"/>
          </a:p>
        </p:txBody>
      </p:sp>
      <p:sp>
        <p:nvSpPr>
          <p:cNvPr id="10244" name="Rectangle 2"/>
          <p:cNvSpPr>
            <a:spLocks noGrp="1" noChangeArrowheads="1"/>
          </p:cNvSpPr>
          <p:nvPr>
            <p:ph type="title"/>
          </p:nvPr>
        </p:nvSpPr>
        <p:spPr/>
        <p:txBody>
          <a:bodyPr/>
          <a:lstStyle/>
          <a:p>
            <a:r>
              <a:rPr lang="en-US" smtClean="0">
                <a:cs typeface="Times New Roman" pitchFamily="18" charset="0"/>
                <a:sym typeface="Times New Roman" pitchFamily="18" charset="0"/>
              </a:rPr>
              <a:t>Exterior </a:t>
            </a:r>
            <a:r>
              <a:rPr lang="en-US" smtClean="0">
                <a:latin typeface="Times New Roman" pitchFamily="18" charset="0"/>
                <a:cs typeface="Times New Roman" pitchFamily="18" charset="0"/>
                <a:sym typeface="Times New Roman" pitchFamily="18" charset="0"/>
              </a:rPr>
              <a:t>–</a:t>
            </a:r>
            <a:r>
              <a:rPr lang="en-US" smtClean="0">
                <a:cs typeface="Times New Roman" pitchFamily="18" charset="0"/>
                <a:sym typeface="Times New Roman" pitchFamily="18" charset="0"/>
              </a:rPr>
              <a:t> Verifique la eficacia de la limpieza</a:t>
            </a:r>
          </a:p>
        </p:txBody>
      </p:sp>
      <p:sp>
        <p:nvSpPr>
          <p:cNvPr id="10245" name="Rectangle 3"/>
          <p:cNvSpPr>
            <a:spLocks noGrp="1" noChangeArrowheads="1"/>
          </p:cNvSpPr>
          <p:nvPr>
            <p:ph type="body" idx="1"/>
          </p:nvPr>
        </p:nvSpPr>
        <p:spPr>
          <a:xfrm>
            <a:off x="304800" y="1752600"/>
            <a:ext cx="8458200" cy="4114800"/>
          </a:xfrm>
        </p:spPr>
        <p:txBody>
          <a:bodyPr/>
          <a:lstStyle/>
          <a:p>
            <a:pPr>
              <a:buSzTx/>
            </a:pPr>
            <a:r>
              <a:rPr lang="en-US" sz="2000" smtClean="0">
                <a:cs typeface="Times New Roman" pitchFamily="18" charset="0"/>
                <a:sym typeface="Times New Roman" pitchFamily="18" charset="0"/>
              </a:rPr>
              <a:t>Inspección visual</a:t>
            </a:r>
          </a:p>
          <a:p>
            <a:pPr lvl="1"/>
            <a:r>
              <a:rPr lang="en-US" sz="2000" b="1" smtClean="0">
                <a:cs typeface="Times New Roman" pitchFamily="18" charset="0"/>
                <a:sym typeface="Times New Roman" pitchFamily="18" charset="0"/>
              </a:rPr>
              <a:t>Un renovador certificado </a:t>
            </a:r>
            <a:r>
              <a:rPr lang="es-ES_tradnl" sz="2000" b="1" smtClean="0">
                <a:cs typeface="Times New Roman" pitchFamily="18" charset="0"/>
                <a:sym typeface="Times New Roman" pitchFamily="18" charset="0"/>
              </a:rPr>
              <a:t>debe </a:t>
            </a:r>
            <a:r>
              <a:rPr lang="en-US" sz="2000" b="1" smtClean="0">
                <a:cs typeface="Times New Roman" pitchFamily="18" charset="0"/>
                <a:sym typeface="Times New Roman" pitchFamily="18" charset="0"/>
              </a:rPr>
              <a:t>realiza</a:t>
            </a:r>
            <a:r>
              <a:rPr lang="es-ES_tradnl" sz="2000" b="1" smtClean="0">
                <a:cs typeface="Times New Roman" pitchFamily="18" charset="0"/>
                <a:sym typeface="Times New Roman" pitchFamily="18" charset="0"/>
              </a:rPr>
              <a:t>r</a:t>
            </a:r>
            <a:r>
              <a:rPr lang="en-US" sz="2000" b="1" smtClean="0">
                <a:cs typeface="Times New Roman" pitchFamily="18" charset="0"/>
                <a:sym typeface="Times New Roman" pitchFamily="18" charset="0"/>
              </a:rPr>
              <a:t> una inspección visual después de cualquier limpieza.</a:t>
            </a:r>
          </a:p>
          <a:p>
            <a:pPr lvl="1"/>
            <a:r>
              <a:rPr lang="en-US" sz="2000" b="1" smtClean="0">
                <a:cs typeface="Times New Roman" pitchFamily="18" charset="0"/>
                <a:sym typeface="Times New Roman" pitchFamily="18" charset="0"/>
              </a:rPr>
              <a:t>Determina si existen polvo o escombros visibles en el área de trabajo y más allá de sus límites.</a:t>
            </a:r>
          </a:p>
          <a:p>
            <a:pPr>
              <a:buSzTx/>
            </a:pPr>
            <a:r>
              <a:rPr lang="en-US" sz="2000" smtClean="0">
                <a:cs typeface="Times New Roman" pitchFamily="18" charset="0"/>
                <a:sym typeface="Times New Roman" pitchFamily="18" charset="0"/>
              </a:rPr>
              <a:t>En caso de que encuentre polvo o escombros, recoja y elimine todas las cáscaras de pintura, el polvo y los escombros que se identifiquen durante la inspección visual. </a:t>
            </a:r>
          </a:p>
          <a:p>
            <a:pPr>
              <a:buSzTx/>
            </a:pPr>
            <a:r>
              <a:rPr lang="en-US" sz="2000" smtClean="0">
                <a:cs typeface="Times New Roman" pitchFamily="18" charset="0"/>
                <a:sym typeface="Times New Roman" pitchFamily="18" charset="0"/>
              </a:rPr>
              <a:t>Después de volver a limpiar, el renovador certificado </a:t>
            </a:r>
            <a:r>
              <a:rPr lang="es-ES_tradnl" sz="2000" smtClean="0">
                <a:cs typeface="Times New Roman" pitchFamily="18" charset="0"/>
                <a:sym typeface="Times New Roman" pitchFamily="18" charset="0"/>
              </a:rPr>
              <a:t>debe </a:t>
            </a:r>
            <a:r>
              <a:rPr lang="en-US" sz="2000" smtClean="0">
                <a:cs typeface="Times New Roman" pitchFamily="18" charset="0"/>
                <a:sym typeface="Times New Roman" pitchFamily="18" charset="0"/>
              </a:rPr>
              <a:t>realiza</a:t>
            </a:r>
            <a:r>
              <a:rPr lang="es-ES_tradnl" sz="2000" smtClean="0">
                <a:cs typeface="Times New Roman" pitchFamily="18" charset="0"/>
                <a:sym typeface="Times New Roman" pitchFamily="18" charset="0"/>
              </a:rPr>
              <a:t>r</a:t>
            </a:r>
            <a:r>
              <a:rPr lang="en-US" sz="2000" smtClean="0">
                <a:cs typeface="Times New Roman" pitchFamily="18" charset="0"/>
                <a:sym typeface="Times New Roman" pitchFamily="18" charset="0"/>
              </a:rPr>
              <a:t> otra inspección visual.</a:t>
            </a:r>
          </a:p>
          <a:p>
            <a:pPr>
              <a:buSzTx/>
            </a:pPr>
            <a:r>
              <a:rPr lang="es-ES_tradnl" sz="2000" smtClean="0">
                <a:cs typeface="Times New Roman" pitchFamily="18" charset="0"/>
                <a:sym typeface="Times New Roman" pitchFamily="18" charset="0"/>
              </a:rPr>
              <a:t>Después de q</a:t>
            </a:r>
            <a:r>
              <a:rPr lang="en-US" sz="2000" smtClean="0">
                <a:cs typeface="Times New Roman" pitchFamily="18" charset="0"/>
                <a:sym typeface="Times New Roman" pitchFamily="18" charset="0"/>
              </a:rPr>
              <a:t>ue se hayan aprobado todas las áreas, se pueden quitar los letreros de advertencia.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4"/>
          <p:cNvSpPr>
            <a:spLocks noGrp="1"/>
          </p:cNvSpPr>
          <p:nvPr>
            <p:ph type="dt" sz="quarter" idx="10"/>
          </p:nvPr>
        </p:nvSpPr>
        <p:spPr>
          <a:noFill/>
        </p:spPr>
        <p:txBody>
          <a:bodyPr/>
          <a:lstStyle/>
          <a:p>
            <a:r>
              <a:rPr lang="en-US" smtClean="0"/>
              <a:t>Octubre de 2011</a:t>
            </a:r>
          </a:p>
        </p:txBody>
      </p:sp>
      <p:sp>
        <p:nvSpPr>
          <p:cNvPr id="11267" name="Slide Number Placeholder 6"/>
          <p:cNvSpPr>
            <a:spLocks noGrp="1"/>
          </p:cNvSpPr>
          <p:nvPr>
            <p:ph type="sldNum" sz="quarter" idx="12"/>
          </p:nvPr>
        </p:nvSpPr>
        <p:spPr>
          <a:noFill/>
        </p:spPr>
        <p:txBody>
          <a:bodyPr/>
          <a:lstStyle/>
          <a:p>
            <a:r>
              <a:rPr lang="en-US" smtClean="0"/>
              <a:t>6-</a:t>
            </a:r>
            <a:fld id="{7CD9569B-8697-4CC4-959D-DDFE055F6A3E}" type="slidenum">
              <a:rPr lang="en-US" smtClean="0"/>
              <a:pPr/>
              <a:t>9</a:t>
            </a:fld>
            <a:endParaRPr lang="en-US" smtClean="0"/>
          </a:p>
        </p:txBody>
      </p:sp>
      <p:pic>
        <p:nvPicPr>
          <p:cNvPr id="11268" name="Picture 7" descr="En este dibujo se ve una bolsa de basura atada con un sello de “cuello de cisne”."/>
          <p:cNvPicPr>
            <a:picLocks noChangeAspect="1" noChangeArrowheads="1"/>
          </p:cNvPicPr>
          <p:nvPr/>
        </p:nvPicPr>
        <p:blipFill>
          <a:blip r:embed="rId3" cstate="print"/>
          <a:srcRect/>
          <a:stretch>
            <a:fillRect/>
          </a:stretch>
        </p:blipFill>
        <p:spPr bwMode="auto">
          <a:xfrm>
            <a:off x="6705600" y="1981200"/>
            <a:ext cx="2438400" cy="2487613"/>
          </a:xfrm>
          <a:prstGeom prst="rect">
            <a:avLst/>
          </a:prstGeom>
          <a:noFill/>
          <a:ln w="9525">
            <a:noFill/>
            <a:miter lim="800000"/>
            <a:headEnd/>
            <a:tailEnd/>
          </a:ln>
        </p:spPr>
      </p:pic>
      <p:sp>
        <p:nvSpPr>
          <p:cNvPr id="11269" name="Rectangle 2"/>
          <p:cNvSpPr>
            <a:spLocks noGrp="1" noChangeArrowheads="1"/>
          </p:cNvSpPr>
          <p:nvPr>
            <p:ph type="title"/>
          </p:nvPr>
        </p:nvSpPr>
        <p:spPr/>
        <p:txBody>
          <a:bodyPr/>
          <a:lstStyle/>
          <a:p>
            <a:r>
              <a:rPr lang="en-US" smtClean="0">
                <a:cs typeface="Times New Roman" pitchFamily="18" charset="0"/>
                <a:sym typeface="Times New Roman" pitchFamily="18" charset="0"/>
              </a:rPr>
              <a:t>Eliminación</a:t>
            </a:r>
          </a:p>
        </p:txBody>
      </p:sp>
      <p:sp>
        <p:nvSpPr>
          <p:cNvPr id="11270" name="Rectangle 3"/>
          <p:cNvSpPr>
            <a:spLocks noGrp="1" noChangeArrowheads="1"/>
          </p:cNvSpPr>
          <p:nvPr>
            <p:ph type="body" sz="half" idx="2"/>
          </p:nvPr>
        </p:nvSpPr>
        <p:spPr>
          <a:xfrm>
            <a:off x="228600" y="1695450"/>
            <a:ext cx="6781800" cy="4724400"/>
          </a:xfrm>
        </p:spPr>
        <p:txBody>
          <a:bodyPr/>
          <a:lstStyle/>
          <a:p>
            <a:pPr>
              <a:lnSpc>
                <a:spcPct val="90000"/>
              </a:lnSpc>
              <a:buSzTx/>
            </a:pPr>
            <a:r>
              <a:rPr lang="en-US" sz="2400" b="0" dirty="0" smtClean="0">
                <a:cs typeface="Times New Roman" pitchFamily="18" charset="0"/>
                <a:sym typeface="Times New Roman" pitchFamily="18" charset="0"/>
              </a:rPr>
              <a:t>¿</a:t>
            </a:r>
            <a:r>
              <a:rPr lang="en-US" sz="2400" b="0" dirty="0" err="1" smtClean="0">
                <a:cs typeface="Times New Roman" pitchFamily="18" charset="0"/>
                <a:sym typeface="Times New Roman" pitchFamily="18" charset="0"/>
              </a:rPr>
              <a:t>Qué</a:t>
            </a:r>
            <a:r>
              <a:rPr lang="en-US" sz="2400" b="0" dirty="0" smtClean="0">
                <a:cs typeface="Times New Roman" pitchFamily="18" charset="0"/>
                <a:sym typeface="Times New Roman" pitchFamily="18" charset="0"/>
              </a:rPr>
              <a:t> </a:t>
            </a:r>
            <a:r>
              <a:rPr lang="en-US" sz="2400" b="0" dirty="0" err="1" smtClean="0">
                <a:cs typeface="Times New Roman" pitchFamily="18" charset="0"/>
                <a:sym typeface="Times New Roman" pitchFamily="18" charset="0"/>
              </a:rPr>
              <a:t>debo</a:t>
            </a:r>
            <a:r>
              <a:rPr lang="en-US" sz="2400" b="0" dirty="0" smtClean="0">
                <a:cs typeface="Times New Roman" pitchFamily="18" charset="0"/>
                <a:sym typeface="Times New Roman" pitchFamily="18" charset="0"/>
              </a:rPr>
              <a:t> </a:t>
            </a:r>
            <a:r>
              <a:rPr lang="en-US" sz="2400" b="0" dirty="0" err="1" smtClean="0">
                <a:cs typeface="Times New Roman" pitchFamily="18" charset="0"/>
                <a:sym typeface="Times New Roman" pitchFamily="18" charset="0"/>
              </a:rPr>
              <a:t>hacer</a:t>
            </a:r>
            <a:r>
              <a:rPr lang="en-US" sz="2400" b="0" dirty="0" smtClean="0">
                <a:cs typeface="Times New Roman" pitchFamily="18" charset="0"/>
                <a:sym typeface="Times New Roman" pitchFamily="18" charset="0"/>
              </a:rPr>
              <a:t> con </a:t>
            </a:r>
            <a:r>
              <a:rPr lang="en-US" sz="2400" b="0" dirty="0" err="1" smtClean="0">
                <a:cs typeface="Times New Roman" pitchFamily="18" charset="0"/>
                <a:sym typeface="Times New Roman" pitchFamily="18" charset="0"/>
              </a:rPr>
              <a:t>mis</a:t>
            </a:r>
            <a:r>
              <a:rPr lang="en-US" sz="2400" b="0" dirty="0" smtClean="0">
                <a:cs typeface="Times New Roman" pitchFamily="18" charset="0"/>
                <a:sym typeface="Times New Roman" pitchFamily="18" charset="0"/>
              </a:rPr>
              <a:t> </a:t>
            </a:r>
            <a:r>
              <a:rPr lang="en-US" sz="2400" b="0" dirty="0" err="1" smtClean="0">
                <a:cs typeface="Times New Roman" pitchFamily="18" charset="0"/>
                <a:sym typeface="Times New Roman" pitchFamily="18" charset="0"/>
              </a:rPr>
              <a:t>desechos</a:t>
            </a:r>
            <a:r>
              <a:rPr lang="en-US" sz="2400" b="0" dirty="0" smtClean="0">
                <a:cs typeface="Times New Roman" pitchFamily="18" charset="0"/>
                <a:sym typeface="Times New Roman" pitchFamily="18" charset="0"/>
              </a:rPr>
              <a:t>?</a:t>
            </a:r>
          </a:p>
          <a:p>
            <a:pPr>
              <a:lnSpc>
                <a:spcPct val="90000"/>
              </a:lnSpc>
              <a:buSzTx/>
            </a:pPr>
            <a:r>
              <a:rPr lang="en-US" sz="2400" b="0" dirty="0" smtClean="0">
                <a:cs typeface="Times New Roman" pitchFamily="18" charset="0"/>
                <a:sym typeface="Times New Roman" pitchFamily="18" charset="0"/>
              </a:rPr>
              <a:t>En la </a:t>
            </a:r>
            <a:r>
              <a:rPr lang="en-US" sz="2400" b="0" dirty="0" err="1" smtClean="0">
                <a:cs typeface="Times New Roman" pitchFamily="18" charset="0"/>
                <a:sym typeface="Times New Roman" pitchFamily="18" charset="0"/>
              </a:rPr>
              <a:t>obra</a:t>
            </a:r>
            <a:r>
              <a:rPr lang="en-US" sz="2400" b="0" dirty="0" smtClean="0">
                <a:cs typeface="Times New Roman" pitchFamily="18" charset="0"/>
                <a:sym typeface="Times New Roman" pitchFamily="18" charset="0"/>
              </a:rPr>
              <a:t>:</a:t>
            </a:r>
          </a:p>
          <a:p>
            <a:pPr lvl="1">
              <a:lnSpc>
                <a:spcPct val="90000"/>
              </a:lnSpc>
            </a:pPr>
            <a:r>
              <a:rPr lang="en-US" sz="2000" b="1" dirty="0" err="1" smtClean="0">
                <a:cs typeface="Times New Roman" pitchFamily="18" charset="0"/>
                <a:sym typeface="Times New Roman" pitchFamily="18" charset="0"/>
              </a:rPr>
              <a:t>Coloque</a:t>
            </a:r>
            <a:r>
              <a:rPr lang="en-US" sz="2000" b="1" dirty="0" smtClean="0">
                <a:cs typeface="Times New Roman" pitchFamily="18" charset="0"/>
                <a:sym typeface="Times New Roman" pitchFamily="18" charset="0"/>
              </a:rPr>
              <a:t> los </a:t>
            </a:r>
            <a:r>
              <a:rPr lang="en-US" sz="2000" b="1" dirty="0" err="1" smtClean="0">
                <a:cs typeface="Times New Roman" pitchFamily="18" charset="0"/>
                <a:sym typeface="Times New Roman" pitchFamily="18" charset="0"/>
              </a:rPr>
              <a:t>desechos</a:t>
            </a:r>
            <a:r>
              <a:rPr lang="en-US" sz="2000" b="1" dirty="0" smtClean="0">
                <a:cs typeface="Times New Roman" pitchFamily="18" charset="0"/>
                <a:sym typeface="Times New Roman" pitchFamily="18" charset="0"/>
              </a:rPr>
              <a:t> en </a:t>
            </a:r>
            <a:r>
              <a:rPr lang="en-US" sz="2000" b="1" dirty="0" err="1" smtClean="0">
                <a:cs typeface="Times New Roman" pitchFamily="18" charset="0"/>
                <a:sym typeface="Times New Roman" pitchFamily="18" charset="0"/>
              </a:rPr>
              <a:t>bolsas</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plásticas</a:t>
            </a:r>
            <a:r>
              <a:rPr lang="en-US" sz="2000" b="1" dirty="0" smtClean="0">
                <a:cs typeface="Times New Roman" pitchFamily="18" charset="0"/>
                <a:sym typeface="Times New Roman" pitchFamily="18" charset="0"/>
              </a:rPr>
              <a:t> de </a:t>
            </a:r>
            <a:r>
              <a:rPr lang="en-US" sz="2000" b="1" dirty="0" err="1" smtClean="0">
                <a:cs typeface="Times New Roman" pitchFamily="18" charset="0"/>
                <a:sym typeface="Times New Roman" pitchFamily="18" charset="0"/>
              </a:rPr>
              <a:t>alta</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resistencia</a:t>
            </a:r>
            <a:r>
              <a:rPr lang="en-US" sz="2000" b="1" dirty="0" smtClean="0">
                <a:cs typeface="Times New Roman" pitchFamily="18" charset="0"/>
                <a:sym typeface="Times New Roman" pitchFamily="18" charset="0"/>
              </a:rPr>
              <a:t>.</a:t>
            </a:r>
          </a:p>
          <a:p>
            <a:pPr lvl="1">
              <a:lnSpc>
                <a:spcPct val="90000"/>
              </a:lnSpc>
            </a:pPr>
            <a:r>
              <a:rPr lang="en-US" sz="2000" b="1" dirty="0" err="1" smtClean="0">
                <a:cs typeface="Times New Roman" pitchFamily="18" charset="0"/>
                <a:sym typeface="Times New Roman" pitchFamily="18" charset="0"/>
              </a:rPr>
              <a:t>Aplique</a:t>
            </a:r>
            <a:r>
              <a:rPr lang="en-US" sz="2000" b="1" dirty="0" smtClean="0">
                <a:cs typeface="Times New Roman" pitchFamily="18" charset="0"/>
                <a:sym typeface="Times New Roman" pitchFamily="18" charset="0"/>
              </a:rPr>
              <a:t> un </a:t>
            </a:r>
            <a:r>
              <a:rPr lang="en-US" sz="2000" b="1" dirty="0" err="1" smtClean="0">
                <a:cs typeface="Times New Roman" pitchFamily="18" charset="0"/>
                <a:sym typeface="Times New Roman" pitchFamily="18" charset="0"/>
              </a:rPr>
              <a:t>sello</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cuello</a:t>
            </a:r>
            <a:r>
              <a:rPr lang="en-US" sz="2000" b="1" dirty="0" smtClean="0">
                <a:cs typeface="Times New Roman" pitchFamily="18" charset="0"/>
                <a:sym typeface="Times New Roman" pitchFamily="18" charset="0"/>
              </a:rPr>
              <a:t> de </a:t>
            </a:r>
            <a:r>
              <a:rPr lang="en-US" sz="2000" b="1" dirty="0" err="1" smtClean="0">
                <a:cs typeface="Times New Roman" pitchFamily="18" charset="0"/>
                <a:sym typeface="Times New Roman" pitchFamily="18" charset="0"/>
              </a:rPr>
              <a:t>cisne</a:t>
            </a:r>
            <a:r>
              <a:rPr lang="en-US" sz="2000" b="1" dirty="0" smtClean="0">
                <a:cs typeface="Times New Roman" pitchFamily="18" charset="0"/>
                <a:sym typeface="Times New Roman" pitchFamily="18" charset="0"/>
              </a:rPr>
              <a:t> a la </a:t>
            </a:r>
            <a:r>
              <a:rPr lang="en-US" sz="2000" b="1" dirty="0" err="1" smtClean="0">
                <a:cs typeface="Times New Roman" pitchFamily="18" charset="0"/>
                <a:sym typeface="Times New Roman" pitchFamily="18" charset="0"/>
              </a:rPr>
              <a:t>bolsa</a:t>
            </a:r>
            <a:r>
              <a:rPr lang="en-US" sz="2000" b="1" dirty="0" smtClean="0">
                <a:cs typeface="Times New Roman" pitchFamily="18" charset="0"/>
                <a:sym typeface="Times New Roman" pitchFamily="18" charset="0"/>
              </a:rPr>
              <a:t> con </a:t>
            </a:r>
            <a:r>
              <a:rPr lang="en-US" sz="2000" b="1" dirty="0" err="1" smtClean="0">
                <a:cs typeface="Times New Roman" pitchFamily="18" charset="0"/>
                <a:sym typeface="Times New Roman" pitchFamily="18" charset="0"/>
              </a:rPr>
              <a:t>cinta</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para</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conductos</a:t>
            </a:r>
            <a:r>
              <a:rPr lang="en-US" sz="2000" b="1" dirty="0" smtClean="0">
                <a:cs typeface="Times New Roman" pitchFamily="18" charset="0"/>
                <a:sym typeface="Times New Roman" pitchFamily="18" charset="0"/>
              </a:rPr>
              <a:t>.</a:t>
            </a:r>
          </a:p>
          <a:p>
            <a:pPr lvl="1">
              <a:lnSpc>
                <a:spcPct val="90000"/>
              </a:lnSpc>
            </a:pPr>
            <a:r>
              <a:rPr lang="en-US" sz="2000" b="1" dirty="0" err="1" smtClean="0">
                <a:cs typeface="Times New Roman" pitchFamily="18" charset="0"/>
                <a:sym typeface="Times New Roman" pitchFamily="18" charset="0"/>
              </a:rPr>
              <a:t>Limpie</a:t>
            </a:r>
            <a:r>
              <a:rPr lang="en-US" sz="2000" b="1" dirty="0" smtClean="0">
                <a:cs typeface="Times New Roman" pitchFamily="18" charset="0"/>
                <a:sym typeface="Times New Roman" pitchFamily="18" charset="0"/>
              </a:rPr>
              <a:t> el exterior de la </a:t>
            </a:r>
            <a:r>
              <a:rPr lang="en-US" sz="2000" b="1" dirty="0" err="1" smtClean="0">
                <a:cs typeface="Times New Roman" pitchFamily="18" charset="0"/>
                <a:sym typeface="Times New Roman" pitchFamily="18" charset="0"/>
              </a:rPr>
              <a:t>bolsa</a:t>
            </a:r>
            <a:r>
              <a:rPr lang="en-US" sz="2000" b="1" dirty="0" smtClean="0">
                <a:cs typeface="Times New Roman" pitchFamily="18" charset="0"/>
                <a:sym typeface="Times New Roman" pitchFamily="18" charset="0"/>
              </a:rPr>
              <a:t> de </a:t>
            </a:r>
            <a:r>
              <a:rPr lang="en-US" sz="2000" b="1" dirty="0" err="1" smtClean="0">
                <a:cs typeface="Times New Roman" pitchFamily="18" charset="0"/>
                <a:sym typeface="Times New Roman" pitchFamily="18" charset="0"/>
              </a:rPr>
              <a:t>desperdicio</a:t>
            </a:r>
            <a:r>
              <a:rPr lang="en-US" sz="2000" b="1" dirty="0" smtClean="0">
                <a:cs typeface="Times New Roman" pitchFamily="18" charset="0"/>
                <a:sym typeface="Times New Roman" pitchFamily="18" charset="0"/>
              </a:rPr>
              <a:t> con </a:t>
            </a:r>
            <a:r>
              <a:rPr lang="en-US" sz="2000" b="1" dirty="0" err="1" smtClean="0">
                <a:cs typeface="Times New Roman" pitchFamily="18" charset="0"/>
                <a:sym typeface="Times New Roman" pitchFamily="18" charset="0"/>
              </a:rPr>
              <a:t>una</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aspiradora</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aprobada</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por</a:t>
            </a:r>
            <a:r>
              <a:rPr lang="en-US" sz="2000" b="1" dirty="0" smtClean="0">
                <a:cs typeface="Times New Roman" pitchFamily="18" charset="0"/>
                <a:sym typeface="Times New Roman" pitchFamily="18" charset="0"/>
              </a:rPr>
              <a:t> HEPA antes de </a:t>
            </a:r>
            <a:r>
              <a:rPr lang="en-US" sz="2000" b="1" dirty="0" err="1" smtClean="0">
                <a:cs typeface="Times New Roman" pitchFamily="18" charset="0"/>
                <a:sym typeface="Times New Roman" pitchFamily="18" charset="0"/>
              </a:rPr>
              <a:t>sacarla</a:t>
            </a:r>
            <a:r>
              <a:rPr lang="en-US" sz="2000" b="1" dirty="0" smtClean="0">
                <a:cs typeface="Times New Roman" pitchFamily="18" charset="0"/>
                <a:sym typeface="Times New Roman" pitchFamily="18" charset="0"/>
              </a:rPr>
              <a:t> del </a:t>
            </a:r>
            <a:r>
              <a:rPr lang="en-US" sz="2000" b="1" dirty="0" err="1" smtClean="0">
                <a:cs typeface="Times New Roman" pitchFamily="18" charset="0"/>
                <a:sym typeface="Times New Roman" pitchFamily="18" charset="0"/>
              </a:rPr>
              <a:t>área</a:t>
            </a:r>
            <a:r>
              <a:rPr lang="en-US" sz="2000" b="1" dirty="0" smtClean="0">
                <a:cs typeface="Times New Roman" pitchFamily="18" charset="0"/>
                <a:sym typeface="Times New Roman" pitchFamily="18" charset="0"/>
              </a:rPr>
              <a:t> de </a:t>
            </a:r>
            <a:r>
              <a:rPr lang="en-US" sz="2000" b="1" dirty="0" err="1" smtClean="0">
                <a:cs typeface="Times New Roman" pitchFamily="18" charset="0"/>
                <a:sym typeface="Times New Roman" pitchFamily="18" charset="0"/>
              </a:rPr>
              <a:t>trabajo</a:t>
            </a:r>
            <a:r>
              <a:rPr lang="en-US" sz="2000" b="1" dirty="0" smtClean="0">
                <a:cs typeface="Times New Roman" pitchFamily="18" charset="0"/>
                <a:sym typeface="Times New Roman" pitchFamily="18" charset="0"/>
              </a:rPr>
              <a:t>. </a:t>
            </a:r>
            <a:endParaRPr lang="en-US" sz="2000" b="1" dirty="0" smtClean="0">
              <a:cs typeface="Times New Roman" pitchFamily="18" charset="0"/>
              <a:sym typeface="Times New Roman" pitchFamily="18" charset="0"/>
            </a:endParaRPr>
          </a:p>
          <a:p>
            <a:pPr lvl="1">
              <a:lnSpc>
                <a:spcPct val="90000"/>
              </a:lnSpc>
            </a:pPr>
            <a:r>
              <a:rPr lang="en-US" sz="2000" b="1" dirty="0" err="1" smtClean="0">
                <a:cs typeface="Times New Roman" pitchFamily="18" charset="0"/>
                <a:sym typeface="Times New Roman" pitchFamily="18" charset="0"/>
              </a:rPr>
              <a:t>Acumule</a:t>
            </a:r>
            <a:r>
              <a:rPr lang="en-US" sz="2000" b="1" dirty="0" smtClean="0">
                <a:cs typeface="Times New Roman" pitchFamily="18" charset="0"/>
                <a:sym typeface="Times New Roman" pitchFamily="18" charset="0"/>
              </a:rPr>
              <a:t> los </a:t>
            </a:r>
            <a:r>
              <a:rPr lang="en-US" sz="2000" b="1" dirty="0" err="1" smtClean="0">
                <a:cs typeface="Times New Roman" pitchFamily="18" charset="0"/>
                <a:sym typeface="Times New Roman" pitchFamily="18" charset="0"/>
              </a:rPr>
              <a:t>desechos</a:t>
            </a:r>
            <a:r>
              <a:rPr lang="en-US" sz="2000" b="1" dirty="0" smtClean="0">
                <a:cs typeface="Times New Roman" pitchFamily="18" charset="0"/>
                <a:sym typeface="Times New Roman" pitchFamily="18" charset="0"/>
              </a:rPr>
              <a:t> en un </a:t>
            </a:r>
            <a:r>
              <a:rPr lang="en-US" sz="2000" b="1" dirty="0" err="1" smtClean="0">
                <a:cs typeface="Times New Roman" pitchFamily="18" charset="0"/>
                <a:sym typeface="Times New Roman" pitchFamily="18" charset="0"/>
              </a:rPr>
              <a:t>área</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segura</a:t>
            </a:r>
            <a:r>
              <a:rPr lang="en-US" sz="2000" b="1" dirty="0" smtClean="0">
                <a:cs typeface="Times New Roman" pitchFamily="18" charset="0"/>
                <a:sym typeface="Times New Roman" pitchFamily="18" charset="0"/>
              </a:rPr>
              <a:t>.</a:t>
            </a:r>
          </a:p>
          <a:p>
            <a:pPr lvl="1">
              <a:lnSpc>
                <a:spcPct val="90000"/>
              </a:lnSpc>
            </a:pPr>
            <a:r>
              <a:rPr lang="en-US" sz="2000" b="1" dirty="0" err="1" smtClean="0">
                <a:cs typeface="Times New Roman" pitchFamily="18" charset="0"/>
                <a:sym typeface="Times New Roman" pitchFamily="18" charset="0"/>
              </a:rPr>
              <a:t>Elimine</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cuidadosamente</a:t>
            </a:r>
            <a:r>
              <a:rPr lang="en-US" sz="2000" b="1" dirty="0" smtClean="0">
                <a:cs typeface="Times New Roman" pitchFamily="18" charset="0"/>
                <a:sym typeface="Times New Roman" pitchFamily="18" charset="0"/>
              </a:rPr>
              <a:t> los </a:t>
            </a:r>
            <a:r>
              <a:rPr lang="en-US" sz="2000" b="1" dirty="0" err="1" smtClean="0">
                <a:cs typeface="Times New Roman" pitchFamily="18" charset="0"/>
                <a:sym typeface="Times New Roman" pitchFamily="18" charset="0"/>
              </a:rPr>
              <a:t>desechos</a:t>
            </a:r>
            <a:r>
              <a:rPr lang="en-US" sz="2000" b="1" dirty="0" smtClean="0">
                <a:cs typeface="Times New Roman" pitchFamily="18" charset="0"/>
                <a:sym typeface="Times New Roman" pitchFamily="18" charset="0"/>
              </a:rPr>
              <a:t> de </a:t>
            </a:r>
            <a:r>
              <a:rPr lang="en-US" sz="2000" b="1" dirty="0" err="1" smtClean="0">
                <a:cs typeface="Times New Roman" pitchFamily="18" charset="0"/>
                <a:sym typeface="Times New Roman" pitchFamily="18" charset="0"/>
              </a:rPr>
              <a:t>acuerdo</a:t>
            </a:r>
            <a:r>
              <a:rPr lang="en-US" sz="2000" b="1" dirty="0" smtClean="0">
                <a:cs typeface="Times New Roman" pitchFamily="18" charset="0"/>
                <a:sym typeface="Times New Roman" pitchFamily="18" charset="0"/>
              </a:rPr>
              <a:t> con los </a:t>
            </a:r>
            <a:r>
              <a:rPr lang="en-US" sz="2000" b="1" dirty="0" err="1" smtClean="0">
                <a:cs typeface="Times New Roman" pitchFamily="18" charset="0"/>
                <a:sym typeface="Times New Roman" pitchFamily="18" charset="0"/>
              </a:rPr>
              <a:t>reglamentos</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federales</a:t>
            </a:r>
            <a:r>
              <a:rPr lang="en-US" sz="2000" b="1" dirty="0" smtClean="0">
                <a:cs typeface="Times New Roman" pitchFamily="18" charset="0"/>
                <a:sym typeface="Times New Roman" pitchFamily="18" charset="0"/>
              </a:rPr>
              <a:t> y </a:t>
            </a:r>
            <a:r>
              <a:rPr lang="en-US" sz="2000" b="1" dirty="0" err="1" smtClean="0">
                <a:cs typeface="Times New Roman" pitchFamily="18" charset="0"/>
                <a:sym typeface="Times New Roman" pitchFamily="18" charset="0"/>
              </a:rPr>
              <a:t>otros</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que</a:t>
            </a:r>
            <a:r>
              <a:rPr lang="en-US" sz="2000" b="1" dirty="0" smtClean="0">
                <a:cs typeface="Times New Roman" pitchFamily="18" charset="0"/>
                <a:sym typeface="Times New Roman" pitchFamily="18" charset="0"/>
              </a:rPr>
              <a:t> </a:t>
            </a:r>
            <a:r>
              <a:rPr lang="en-US" sz="2000" b="1" dirty="0" err="1" smtClean="0">
                <a:cs typeface="Times New Roman" pitchFamily="18" charset="0"/>
                <a:sym typeface="Times New Roman" pitchFamily="18" charset="0"/>
              </a:rPr>
              <a:t>correspondan</a:t>
            </a:r>
            <a:r>
              <a:rPr lang="en-US" sz="2000" b="1" dirty="0" smtClean="0">
                <a:cs typeface="Times New Roman" pitchFamily="18" charset="0"/>
                <a:sym typeface="Times New Roman" pitchFamily="18" charset="0"/>
              </a:rPr>
              <a:t>.</a:t>
            </a:r>
          </a:p>
          <a:p>
            <a:pPr lvl="1">
              <a:lnSpc>
                <a:spcPct val="90000"/>
              </a:lnSpc>
            </a:pPr>
            <a:r>
              <a:rPr lang="en-US" sz="2000" b="1" dirty="0" err="1" smtClean="0"/>
              <a:t>Siempre</a:t>
            </a:r>
            <a:r>
              <a:rPr lang="en-US" sz="2000" b="1" dirty="0" smtClean="0"/>
              <a:t> </a:t>
            </a:r>
            <a:r>
              <a:rPr lang="en-US" sz="2000" b="1" dirty="0" err="1" smtClean="0"/>
              <a:t>verifique</a:t>
            </a:r>
            <a:r>
              <a:rPr lang="en-US" sz="2000" b="1" dirty="0" smtClean="0"/>
              <a:t> los </a:t>
            </a:r>
            <a:r>
              <a:rPr lang="en-US" sz="2000" b="1" dirty="0" err="1" smtClean="0"/>
              <a:t>requisitos</a:t>
            </a:r>
            <a:r>
              <a:rPr lang="en-US" sz="2000" b="1" dirty="0" smtClean="0"/>
              <a:t> locales de </a:t>
            </a:r>
            <a:r>
              <a:rPr lang="en-US" sz="2000" b="1" dirty="0" err="1" smtClean="0"/>
              <a:t>desechos</a:t>
            </a:r>
            <a:endParaRPr lang="en-US" sz="2000" b="1"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2021-03-10T05:58:08+00:00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8CB812E1-869C-4B8D-AAC4-5939F34D1497}"/>
</file>

<file path=customXml/itemProps2.xml><?xml version="1.0" encoding="utf-8"?>
<ds:datastoreItem xmlns:ds="http://schemas.openxmlformats.org/officeDocument/2006/customXml" ds:itemID="{FDEFB610-C609-4DC2-BB71-9FF48E16AF8E}"/>
</file>

<file path=customXml/itemProps3.xml><?xml version="1.0" encoding="utf-8"?>
<ds:datastoreItem xmlns:ds="http://schemas.openxmlformats.org/officeDocument/2006/customXml" ds:itemID="{A16CE924-9590-481F-A397-5011F0A3442E}"/>
</file>

<file path=customXml/itemProps4.xml><?xml version="1.0" encoding="utf-8"?>
<ds:datastoreItem xmlns:ds="http://schemas.openxmlformats.org/officeDocument/2006/customXml" ds:itemID="{B8C043E9-B76A-441D-93F2-C6217597E840}"/>
</file>

<file path=docProps/app.xml><?xml version="1.0" encoding="utf-8"?>
<Properties xmlns="http://schemas.openxmlformats.org/officeDocument/2006/extended-properties" xmlns:vt="http://schemas.openxmlformats.org/officeDocument/2006/docPropsVTypes">
  <TotalTime>12311</TotalTime>
  <Words>5040</Words>
  <Application>Microsoft Office PowerPoint</Application>
  <PresentationFormat>On-screen Show (4:3)</PresentationFormat>
  <Paragraphs>261</Paragraphs>
  <Slides>12</Slides>
  <Notes>12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12</vt:i4>
      </vt:variant>
    </vt:vector>
  </HeadingPairs>
  <TitlesOfParts>
    <vt:vector size="15" baseType="lpstr">
      <vt:lpstr>Default Design</vt:lpstr>
      <vt:lpstr>Photo Editor Photo</vt:lpstr>
      <vt:lpstr>Clip</vt:lpstr>
      <vt:lpstr>Módulo 6: Actividades de limpieza y verificación del trabajo</vt:lpstr>
      <vt:lpstr>¿Qué es una limpieza eficaz?</vt:lpstr>
      <vt:lpstr>Requisitos de limpieza  de interiores</vt:lpstr>
      <vt:lpstr>Procedimiento de inspección visual</vt:lpstr>
      <vt:lpstr>Procedimiento de verificación de la limpieza (CV)</vt:lpstr>
      <vt:lpstr>Examen de aprobación referente al  polvo</vt:lpstr>
      <vt:lpstr>Requisitos de limpieza de exteriores</vt:lpstr>
      <vt:lpstr>Exterior – Verifique la eficacia de la limpieza</vt:lpstr>
      <vt:lpstr>Eliminación</vt:lpstr>
      <vt:lpstr>Eliminación – Información federal, estatal y local</vt:lpstr>
      <vt:lpstr>Slide 11</vt:lpstr>
      <vt:lpstr>Ahora ya saben...</vt:lpstr>
    </vt:vector>
  </TitlesOfParts>
  <Company>ICF Kaiser International,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Initial Course</dc:title>
  <dc:subject>Module 6</dc:subject>
  <dc:creator>EPA</dc:creator>
  <cp:keywords>lead poisoning, renovation, spanish</cp:keywords>
  <cp:lastModifiedBy>Pivetz, Timothy</cp:lastModifiedBy>
  <cp:revision>443</cp:revision>
  <cp:lastPrinted>2000-12-03T23:37:19Z</cp:lastPrinted>
  <dcterms:created xsi:type="dcterms:W3CDTF">2000-02-11T22:43:26Z</dcterms:created>
  <dcterms:modified xsi:type="dcterms:W3CDTF">2012-07-26T14:24:05Z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ies>
</file>