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58" r:id="rId6"/>
    <p:sldId id="259" r:id="rId7"/>
    <p:sldId id="269" r:id="rId8"/>
    <p:sldId id="270" r:id="rId9"/>
    <p:sldId id="271" r:id="rId10"/>
    <p:sldId id="283" r:id="rId11"/>
    <p:sldId id="280" r:id="rId12"/>
    <p:sldId id="281" r:id="rId13"/>
    <p:sldId id="282" r:id="rId1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F0000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588" autoAdjust="0"/>
    <p:restoredTop sz="60996" autoAdjust="0"/>
  </p:normalViewPr>
  <p:slideViewPr>
    <p:cSldViewPr showGuides="1">
      <p:cViewPr varScale="1">
        <p:scale>
          <a:sx n="40" d="100"/>
          <a:sy n="40" d="100"/>
        </p:scale>
        <p:origin x="217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-936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80" d="100"/>
          <a:sy n="80" d="100"/>
        </p:scale>
        <p:origin x="2220" y="-15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7.xml"/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sse, Claire" userId="62eb7f4f-25cd-442b-a170-fbc3de1c2968" providerId="ADAL" clId="{166F3296-05F7-4E0B-B52F-2184989A855F}"/>
    <pc:docChg chg="modSld">
      <pc:chgData name="Brisse, Claire" userId="62eb7f4f-25cd-442b-a170-fbc3de1c2968" providerId="ADAL" clId="{166F3296-05F7-4E0B-B52F-2184989A855F}" dt="2021-02-10T16:09:49.792" v="5" actId="20577"/>
      <pc:docMkLst>
        <pc:docMk/>
      </pc:docMkLst>
      <pc:sldChg chg="modNotesTx">
        <pc:chgData name="Brisse, Claire" userId="62eb7f4f-25cd-442b-a170-fbc3de1c2968" providerId="ADAL" clId="{166F3296-05F7-4E0B-B52F-2184989A855F}" dt="2021-02-10T16:09:49.792" v="5" actId="20577"/>
        <pc:sldMkLst>
          <pc:docMk/>
          <pc:sldMk cId="0" sldId="283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766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marL="84138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_tradnl"/>
              <a:t>Prácticas seguras para trabajar con el plomo</a:t>
            </a:r>
            <a:r>
              <a:rPr lang="en-US"/>
              <a:t> en </a:t>
            </a:r>
            <a:r>
              <a:rPr lang="en-US" err="1"/>
              <a:t>labores</a:t>
            </a:r>
            <a:r>
              <a:rPr lang="en-US"/>
              <a:t> de </a:t>
            </a:r>
            <a:r>
              <a:rPr lang="en-US" err="1"/>
              <a:t>renovación</a:t>
            </a:r>
            <a:r>
              <a:rPr lang="en-US"/>
              <a:t>, </a:t>
            </a:r>
            <a:r>
              <a:rPr lang="en-US" err="1"/>
              <a:t>reparación</a:t>
            </a:r>
            <a:r>
              <a:rPr lang="en-US"/>
              <a:t> y </a:t>
            </a:r>
            <a:r>
              <a:rPr lang="en-US" err="1"/>
              <a:t>pintura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26D3745-24E4-4E0B-950F-04E962378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1175" y="295275"/>
            <a:ext cx="60610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defTabSz="931863">
              <a:defRPr sz="1100" b="1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s-ES_tradnl"/>
              <a:t>Prácticas seguras para trabajar con el plomo</a:t>
            </a:r>
            <a:r>
              <a:rPr lang="en-US"/>
              <a:t> en </a:t>
            </a:r>
            <a:r>
              <a:rPr lang="en-US" err="1"/>
              <a:t>labores</a:t>
            </a:r>
            <a:r>
              <a:rPr lang="en-US"/>
              <a:t> de </a:t>
            </a:r>
            <a:r>
              <a:rPr lang="en-US" err="1"/>
              <a:t>renovación</a:t>
            </a:r>
            <a:r>
              <a:rPr lang="en-US"/>
              <a:t>, </a:t>
            </a:r>
            <a:r>
              <a:rPr lang="en-US" err="1"/>
              <a:t>reparación</a:t>
            </a:r>
            <a:r>
              <a:rPr lang="en-US"/>
              <a:t> y </a:t>
            </a:r>
            <a:r>
              <a:rPr lang="en-US" err="1"/>
              <a:t>pintura</a:t>
            </a:r>
            <a:endParaRPr lang="en-US"/>
          </a:p>
        </p:txBody>
      </p:sp>
      <p:sp>
        <p:nvSpPr>
          <p:cNvPr id="1126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92100" y="4427538"/>
            <a:ext cx="6465888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Arial 12 pt</a:t>
            </a:r>
          </a:p>
          <a:p>
            <a:pPr lvl="1"/>
            <a:r>
              <a:rPr lang="en-US" noProof="0"/>
              <a:t>Arial 10 pt</a:t>
            </a:r>
          </a:p>
          <a:p>
            <a:pPr lvl="2"/>
            <a:r>
              <a:rPr lang="en-US" noProof="0"/>
              <a:t>Arial 10 pt</a:t>
            </a:r>
          </a:p>
          <a:p>
            <a:pPr lvl="3"/>
            <a:r>
              <a:rPr lang="en-US" noProof="0"/>
              <a:t>Arial 10 pt</a:t>
            </a:r>
          </a:p>
          <a:p>
            <a:pPr lvl="4"/>
            <a:r>
              <a:rPr lang="en-US" noProof="0"/>
              <a:t>Arial 10 pt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440238" y="8780463"/>
            <a:ext cx="2570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863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38150" y="8705850"/>
            <a:ext cx="14795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863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AE25E9F4-FBB7-4678-A613-91AA994AC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idx="1"/>
          </p:nvPr>
        </p:nvSpPr>
        <p:spPr bwMode="auto">
          <a:xfrm>
            <a:off x="2628900" y="8705850"/>
            <a:ext cx="16764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ctr" defTabSz="912813">
              <a:lnSpc>
                <a:spcPct val="280000"/>
              </a:lnSpc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B1D2723D-8518-43D5-9127-35C6BA0A32C1}" type="slidenum">
              <a:rPr lang="en-US" smtClean="0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sp>
        <p:nvSpPr>
          <p:cNvPr id="12292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22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738188"/>
            <a:ext cx="4648200" cy="3486150"/>
          </a:xfrm>
          <a:ln/>
        </p:spPr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803275" y="4427538"/>
            <a:ext cx="5184775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139" tIns="44070" rIns="88139" bIns="44070">
            <a:spAutoFit/>
          </a:bodyPr>
          <a:lstStyle/>
          <a:p>
            <a:pPr marL="220663" indent="-220663" defTabSz="881063">
              <a:spcBef>
                <a:spcPct val="50000"/>
              </a:spcBef>
              <a:buSzPct val="100000"/>
            </a:pPr>
            <a:r>
              <a:rPr lang="en-US" sz="12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Despu</a:t>
            </a:r>
            <a:r>
              <a:rPr lang="es-ES_tradnl" sz="1200" b="1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2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de finalizar este módulo podrá explicar: </a:t>
            </a:r>
          </a:p>
          <a:p>
            <a:pPr marL="220663" indent="-220663" defTabSz="881063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 que es la pintura a base de plomo y por qu</a:t>
            </a:r>
            <a:r>
              <a:rPr lang="en-US" sz="10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es un problema para los renovadores.</a:t>
            </a:r>
          </a:p>
          <a:p>
            <a:pPr marL="220663" indent="-220663" defTabSz="881063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riesgos del plomo para la salud de ni</a:t>
            </a:r>
            <a:r>
              <a:rPr lang="en-US" sz="1000">
                <a:solidFill>
                  <a:srgbClr val="000000"/>
                </a:solidFill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y adultos. </a:t>
            </a:r>
          </a:p>
          <a:p>
            <a:pPr marL="220663" indent="-220663" defTabSz="881063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motivo por el cual nos preocupamos por el polvo contaminado con plomo.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E36A6C8B-9AD3-4700-BFF3-A7A524EA6CA3}" type="slidenum">
              <a:rPr lang="en-US" smtClean="0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13316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3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609600"/>
            <a:ext cx="4648200" cy="3486150"/>
          </a:xfrm>
          <a:ln/>
        </p:spPr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3275" y="4205288"/>
            <a:ext cx="5292725" cy="47958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Las normas federales definen la pintura a base de plomo.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 u="sng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 pintura a base de plomo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es cualquier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pintura o revestimiento de superficie que contenga plomo igual a 1.0 miligramo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s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 por cent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í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metro cuadrado, o en exceso de esta medida, o un porcentaje mayor que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el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0.5 por peso. 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La pintura con concentraciones de plomo menores que la definici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n antes mencionada, tambi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é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n puede provocar problemas para la salud. Incluso la pintura con una peque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a cantidad de plomo puede constituir gran parte del polvo en el aire o que est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depositado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.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En el m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dulo 3 se proporciona informaci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n sobre la forma de determinar si una propiedad contiene pintura a base de plomo.</a:t>
            </a:r>
          </a:p>
          <a:p>
            <a:pPr>
              <a:spcBef>
                <a:spcPct val="0"/>
              </a:spcBef>
            </a:pPr>
            <a:endParaRPr lang="en-US" sz="900">
              <a:solidFill>
                <a:srgbClr val="000000"/>
              </a:solidFill>
              <a:latin typeface="Arial" charset="0"/>
              <a:cs typeface="Times New Roman" pitchFamily="18" charset="0"/>
              <a:sym typeface="WP MathA" pitchFamily="2" charset="2"/>
            </a:endParaRPr>
          </a:p>
          <a:p>
            <a:pPr>
              <a:spcBef>
                <a:spcPct val="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WP MathA" pitchFamily="2" charset="2"/>
              </a:rPr>
              <a:t>Algunos estados y localidades norman la pintura fijando concentraciones de plomo menores.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Debe verificar si los departamentos de salud estatales y locales cuentan con requisitos m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estrictos que los requisitos federales. </a:t>
            </a:r>
          </a:p>
          <a:p>
            <a:pPr>
              <a:spcBef>
                <a:spcPct val="0"/>
              </a:spcBef>
            </a:pPr>
            <a:endParaRPr lang="en-US" sz="90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¿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Por qu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se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s-ES_tradnl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ad</a:t>
            </a:r>
            <a:r>
              <a:rPr lang="es-ES_tradnl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plomo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pintura?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plomo se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ad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para mejorar el color y la durabilidad.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Tambi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se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ad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algunos revestimientos de superficie, como barnices o tintes.</a:t>
            </a:r>
          </a:p>
          <a:p>
            <a:pPr>
              <a:spcBef>
                <a:spcPct val="0"/>
              </a:spcBef>
            </a:pPr>
            <a:endParaRPr lang="en-US" sz="90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1978 se prohibi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uso residencial de la pintura a base de plomo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1978, la Comisi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de Seguridad de Productos del Consumidor prohibi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venta de pinturas a base de plomo para uso residencial. En la pr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ctica, esto quiere decir que las viviendas construid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en 1978 a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podr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 tener pintura a base de plomo, ya que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ú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podr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 haber estado disponibles existencias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pintura con plomo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</a:p>
          <a:p>
            <a:pPr marL="228600" lvl="1" indent="-114300">
              <a:spcBef>
                <a:spcPct val="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 por esto que el a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 de construcci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es un asunto muy importante a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tener en cuenta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CF0F586A-D1D5-4085-969B-4EC16ABEAAA9}" type="slidenum">
              <a:rPr lang="en-US" smtClean="0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14340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4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7613" y="663575"/>
            <a:ext cx="4648200" cy="3486150"/>
          </a:xfrm>
          <a:ln/>
        </p:spPr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4279900"/>
            <a:ext cx="5330825" cy="4483100"/>
          </a:xfrm>
          <a:noFill/>
          <a:ln/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ni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menores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seis a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son los que est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en m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riesgo debido a peque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as cantidades de plomo.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ni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corren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mayor riesgo que los adultos, debido a que sus cuerpos est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desarrollo. Durante las actividades de juego normales y frecuentes, o cuando se llevan las manos a la boca, los ni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pueden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ingerir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o inhalar polvo de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las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manos, juguetes, alimentos u otros objetos. 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los ni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os, el plomo puede provocar:</a:t>
            </a: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Da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el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sistema nervioso y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los ri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ones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</a:t>
            </a: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Disminuci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de la inteligencia, trastorno por d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ficit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atenci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discapacidades del aprendizaje.</a:t>
            </a: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Problemas de habla,  lenguaje y comportamiento.</a:t>
            </a:r>
          </a:p>
          <a:p>
            <a:pPr marL="228600" lvl="1" indent="-114300">
              <a:spcBef>
                <a:spcPct val="10000"/>
              </a:spcBef>
            </a:pPr>
            <a:endParaRPr lang="en-US" sz="90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Entre los adultos,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especialmente 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las mujeres embarazadas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corren 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riesgo debido a la exposici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a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plomo.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plomo pasa de la madre al feto y puede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causar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:</a:t>
            </a: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Abortos espont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neos</a:t>
            </a: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Nacimientos prematuros</a:t>
            </a: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Da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 el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cerebr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</a:t>
            </a:r>
            <a:endParaRPr lang="en-US" sz="90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 marL="457200" lvl="2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Bajo peso al nacer</a:t>
            </a:r>
          </a:p>
          <a:p>
            <a:pPr marL="457200" lvl="2" indent="-114300">
              <a:spcBef>
                <a:spcPct val="10000"/>
              </a:spcBef>
            </a:pPr>
            <a:endParaRPr lang="en-US" sz="900" b="1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>
              <a:spcBef>
                <a:spcPct val="1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Entre los efectos del plomo en la salud de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adultos se incluye: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Hipertensi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Problemas de fertilidad en hombres y mujeres.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Problemas digestivos.				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Trastornos nerviosos.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Problemas de la memoria y la concentraci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Trastornos sexuales.</a:t>
            </a:r>
          </a:p>
          <a:p>
            <a:pPr marL="2286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Dolores musculares o de articulaciones.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7F2BDE92-C931-4CB8-BAD7-4FC4D223AE68}" type="slidenum">
              <a:rPr lang="en-US" smtClean="0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15364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53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7613" y="663575"/>
            <a:ext cx="4648200" cy="3486150"/>
          </a:xfrm>
          <a:ln/>
        </p:spPr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3275" y="4279900"/>
            <a:ext cx="5403850" cy="4635500"/>
          </a:xfrm>
          <a:noFill/>
          <a:ln/>
        </p:spPr>
        <p:txBody>
          <a:bodyPr/>
          <a:lstStyle/>
          <a:p>
            <a:pPr marL="114300" indent="-114300">
              <a:spcBef>
                <a:spcPct val="1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envenenamiento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plomo no siempre tiene s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ntomas obvios.</a:t>
            </a:r>
          </a:p>
          <a:p>
            <a:pPr marL="114300" indent="-1143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Por lo general, los s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ntomas del envenenamiento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plomo no son espec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ficos y se atribuyen con frecuencia a otras causas.</a:t>
            </a:r>
          </a:p>
          <a:p>
            <a:pPr marL="114300" indent="-1143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menudo, las personas expuestas a plomo se quejan de s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ntomas espec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ficos que incluyen:</a:t>
            </a:r>
          </a:p>
          <a:p>
            <a:pPr marL="3429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Dolor de cabeza</a:t>
            </a:r>
          </a:p>
          <a:p>
            <a:pPr marL="3429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Dolor 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</a:t>
            </a:r>
            <a:r>
              <a:rPr lang="es-ES_tradnl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s-ES_tradnl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mago</a:t>
            </a:r>
            <a:endParaRPr lang="en-US" sz="90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 marL="3429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Irritabilidad</a:t>
            </a:r>
          </a:p>
          <a:p>
            <a:pPr marL="3429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Fatiga</a:t>
            </a:r>
          </a:p>
          <a:p>
            <a:pPr marL="3429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</a:t>
            </a:r>
            <a:r>
              <a:rPr lang="en-US" sz="9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rdida del apetito</a:t>
            </a:r>
          </a:p>
          <a:p>
            <a:pPr marL="342900" lvl="1" indent="-114300">
              <a:spcBef>
                <a:spcPct val="10000"/>
              </a:spcBef>
              <a:buFontTx/>
              <a:buChar char="•"/>
            </a:pPr>
            <a:r>
              <a:rPr lang="en-US" sz="9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Dolores musculares o de articulaciones</a:t>
            </a:r>
          </a:p>
          <a:p>
            <a:pPr marL="114300" indent="-1143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Ya que muchos s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ntomas no son espec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ficos o son parecidos a los s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ntomas de la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gripe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es posible que los padres no est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alerta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y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obten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gan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atenci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dica inmediata para sus hijos. Esto es cr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tico para ni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os, ya que mientras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mayor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sea el tiempo sin tratamiento, mayor es el riesgo de que se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produzcan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da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cerebrales permanentes.</a:t>
            </a:r>
          </a:p>
          <a:p>
            <a:pPr marL="114300" indent="-1143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trabajadores con una exposici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ocupacional al plomo necesitan informarlo a sus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dicos, a fin de proporcionarles todos los antecedentes necesarios para una evaluaci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de s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ntomas adecuada, ya que posiblemente est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relacionados con la exposici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al plomo.</a:t>
            </a:r>
          </a:p>
          <a:p>
            <a:pPr marL="114300" indent="-1143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 mejor manera de determinar si hay plomo presente en el cuerpo es mediante un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</a:t>
            </a:r>
            <a:r>
              <a:rPr lang="es-ES_tradnl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lisis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sangre.  </a:t>
            </a:r>
          </a:p>
          <a:p>
            <a:pPr marL="114300" indent="-1143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 cantidad de plomo en la sangre se mide en microgramos por decilitro (</a:t>
            </a:r>
            <a:r>
              <a:rPr lang="el-GR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μ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g/dl) de sangre, una unidad de medida muy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a. Un microgramo es la millon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sima parte de un gramo. Es igual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que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sacar un centavo de US$10.000.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Como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referencia, un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sujetapapeles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tama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 est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ndar pesa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casi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un gramo o un mill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de veces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que un microgramo. Un microgramo en una cantidad muy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de plomo. Recuerde lo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que es esta cantidad de plomo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cuando se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apli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que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la limpieza del polvo cuando lleguemos al </a:t>
            </a:r>
            <a:r>
              <a:rPr lang="en-US" sz="1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dulo 4: Contención del polvo mientras trabaja, </a:t>
            </a:r>
            <a:r>
              <a:rPr lang="es-ES_tradnl" sz="1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ódulo 5: Mientras trabaja y </a:t>
            </a:r>
            <a:r>
              <a:rPr lang="es-ES_tradnl" sz="1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ódulo 6: Actividades de limpieza y verificación del trabajo.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C47BF7FA-234C-4E7D-8785-F2BBE3863B6A}" type="slidenum">
              <a:rPr lang="en-US" smtClean="0">
                <a:latin typeface="Arial" charset="0"/>
              </a:rPr>
              <a:pPr/>
              <a:t>5</a:t>
            </a:fld>
            <a:endParaRPr lang="en-US">
              <a:latin typeface="Arial" charset="0"/>
            </a:endParaRPr>
          </a:p>
        </p:txBody>
      </p:sp>
      <p:sp>
        <p:nvSpPr>
          <p:cNvPr id="16388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3275" y="4279900"/>
            <a:ext cx="5330825" cy="4575175"/>
          </a:xfrm>
          <a:noFill/>
          <a:ln/>
        </p:spPr>
        <p:txBody>
          <a:bodyPr/>
          <a:lstStyle/>
          <a:p>
            <a:pPr marL="228600" indent="-228600">
              <a:spcBef>
                <a:spcPct val="1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polvo y los escombros de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trabajos de renovaci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n, reparaci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y pintura en viviendas e instalaciones habitadas por ni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construidas antes de 1978 pueden contener plomo.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 pintura previa a 1978 puede contener plomo.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trabajos de renovaci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n, reparaci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y pintura alteran la pintura que pued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contener plomo. Cualquier actividad que implique la preparaci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de superficies puede generar polvo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plomo, como por ejemplo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al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raspar con la mano, utilizar lijadoras el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ctricas, pistolas de aire caliente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por encima de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1100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°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Fahrenheit y soldar con soplete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llama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Las tareas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complicadas, como retirar componentes de construcciones y demoler paredes pueden generar mucho polvo.</a:t>
            </a:r>
          </a:p>
          <a:p>
            <a:pPr marL="228600" indent="-228600">
              <a:spcBef>
                <a:spcPct val="10000"/>
              </a:spcBef>
            </a:pPr>
            <a:r>
              <a:rPr lang="en-US" sz="5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</a:p>
          <a:p>
            <a:pPr marL="228600" indent="-228600">
              <a:spcBef>
                <a:spcPct val="1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Las cantidades peque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as de polvo contaminado con plomo pueden envenenar a ni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y adultos.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Una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 cantidad de plomo puede ser sumamente da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ina. 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Por lo general, las part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culas de polvo con plomo son tan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as que no las puede ver, no obstante puede respirarlas 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ingerirlas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Estas part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culas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peque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as, ya sean inhaladas 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ingeridas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son absorbidas por el cuerpo con mayor facilidad que las part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culas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grandes y, por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tanto, pueden envenena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 con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f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acilidad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ni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os, residentes y trabajadores pueden respirar 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ingerir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polvo con plomo. 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ni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os pueden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ingerir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o inhalar el polvo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las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manos, juguetes, alimentos u otros objetos durante las actividades normales cuando se llev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las manos a la boca.  Tambi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pueden ingerir c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scaras de pintura.</a:t>
            </a:r>
          </a:p>
          <a:p>
            <a:pPr marL="228600" indent="-228600">
              <a:spcBef>
                <a:spcPct val="1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adultos pueden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ingerir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o respirar polvo durante las actividades laborales.  </a:t>
            </a:r>
          </a:p>
          <a:p>
            <a:pPr marL="571500" lvl="1" indent="-228600">
              <a:spcBef>
                <a:spcPct val="10000"/>
              </a:spcBef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Se genera polvo cuando los trabajadores desempe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 actividades tales como raspado y lijado con la mano, o utilizan una lijadora el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ctrica o una herramienta para rectificar. El polvo se mezcla con el aire que respiran. </a:t>
            </a:r>
          </a:p>
          <a:p>
            <a:pPr marL="571500" lvl="1" indent="-228600">
              <a:spcBef>
                <a:spcPct val="10000"/>
              </a:spcBef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 los trabajadores comen, beben, fuman o colocan cualquier cosa en </a:t>
            </a:r>
            <a:r>
              <a:rPr lang="es-ES_tradnl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boca sin lavarse las manos primero, </a:t>
            </a:r>
            <a:r>
              <a:rPr lang="es-ES_tradnl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 posible que ingieran </a:t>
            </a: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 con plomo.</a:t>
            </a:r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730250" y="4568825"/>
            <a:ext cx="620395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64" tIns="46582" rIns="93164" bIns="46582"/>
          <a:lstStyle/>
          <a:p>
            <a:pPr marL="228600" indent="-228600">
              <a:spcBef>
                <a:spcPct val="30000"/>
              </a:spcBef>
            </a:pPr>
            <a:endParaRPr lang="es-ES_tradnl" sz="10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5E490BCF-B968-4421-BE01-6CF8AC510E6E}" type="slidenum">
              <a:rPr lang="en-US" smtClean="0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17412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74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648200" cy="3486150"/>
          </a:xfrm>
          <a:ln/>
        </p:spPr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3275" y="4279900"/>
            <a:ext cx="5330825" cy="4559300"/>
          </a:xfrm>
          <a:noFill/>
          <a:ln/>
        </p:spPr>
        <p:txBody>
          <a:bodyPr/>
          <a:lstStyle/>
          <a:p>
            <a:pPr marL="228600" indent="-228600"/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Una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peque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cantidad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recorrer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largas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distancias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228600" indent="-228600">
              <a:buFontTx/>
              <a:buChar char="•"/>
            </a:pP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No se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ver.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Incluso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un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piso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que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parece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limpio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tener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 plomo. 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Solamente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un examen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laboratorio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asegurarle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un 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contaminada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 plomo.</a:t>
            </a:r>
          </a:p>
          <a:p>
            <a:pPr marL="228600" indent="-228600">
              <a:buFontTx/>
              <a:buChar char="•"/>
            </a:pP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dif</a:t>
            </a:r>
            <a:r>
              <a:rPr lang="en-US" sz="1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cil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barrer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 Los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todos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limpieza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normales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no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recoger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todo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un 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trabajo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Barrer no es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suficiente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Se n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ecesita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usar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agua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detergente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aspiradora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HEPA para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limpiar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 forma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eficaz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228600" indent="-228600">
              <a:buFontTx/>
              <a:buChar char="•"/>
            </a:pP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Recorre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distancias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 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vez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que se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genera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es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cil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pisarlo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llevarlo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dentro y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fuera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del 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trabajo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Adem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un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trabajo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pintura exterior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contaminar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interior de 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vivienda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medida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que 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las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scaras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el suelo con plomo se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llevan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al interior con la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pisadas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228600" indent="-228600"/>
            <a:endParaRPr lang="en-US" sz="1000" dirty="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 marL="228600" indent="-228600"/>
            <a:r>
              <a:rPr lang="en-US" sz="8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	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adelante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curso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analizaremos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detalle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las normas de la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Agencia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Protecci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Ambiental (EPA, por sus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siglas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ingl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) y 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Departamento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Vivienda y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Urbanismo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(HUD, por sus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siglas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ingl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) sobre los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procesos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aprobaci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los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peligros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polvo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 plomo.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Aqu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incluyen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los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mites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para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reforzar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idea de que 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cantidad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muy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peque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ñ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plomo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causar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problemas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para la salud. Est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cifras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representan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cantidad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plomo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medid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microgramos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(1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millon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sim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un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gramo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) que se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permite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un 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un pie de ancho por un pie de largo (un pie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cuadrado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). M</a:t>
            </a:r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cantidad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plomo en las 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espec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ficas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peligroso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pPr marL="228600" indent="-228600"/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	</a:t>
            </a:r>
          </a:p>
          <a:p>
            <a:pPr marL="228600" indent="-228600"/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EPA y HUD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utilizan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estas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normas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cuando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se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realiza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aprobaci</a:t>
            </a:r>
            <a:r>
              <a:rPr lang="en-US" sz="1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:</a:t>
            </a:r>
          </a:p>
          <a:p>
            <a:pPr marL="647700" lvl="1" indent="-190500">
              <a:lnSpc>
                <a:spcPct val="60000"/>
              </a:lnSpc>
              <a:buFontTx/>
              <a:buChar char="•"/>
            </a:pPr>
            <a:r>
              <a:rPr lang="en-US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Pisos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  		  	10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μ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g/pie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2</a:t>
            </a:r>
            <a:br>
              <a:rPr lang="en-US" baseline="30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</a:br>
            <a:endParaRPr lang="en-US" baseline="30000" dirty="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 marL="647700" lvl="1" indent="-190500">
              <a:lnSpc>
                <a:spcPct val="60000"/>
              </a:lnSpc>
              <a:buFontTx/>
              <a:buChar char="•"/>
            </a:pPr>
            <a:r>
              <a:rPr lang="en-US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Antepechos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interiores de </a:t>
            </a:r>
            <a:r>
              <a:rPr lang="en-US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ventanas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 		100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μ 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g/pie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2</a:t>
            </a:r>
            <a:br>
              <a:rPr lang="en-US" baseline="30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</a:br>
            <a:endParaRPr lang="en-US" baseline="30000" dirty="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 marL="647700" lvl="1" indent="-190500">
              <a:lnSpc>
                <a:spcPct val="60000"/>
              </a:lnSpc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Canales de </a:t>
            </a:r>
            <a:r>
              <a:rPr lang="en-US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ventanas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		400 </a:t>
            </a:r>
            <a:r>
              <a:rPr lang="el-G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μ 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g/pie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2</a:t>
            </a:r>
          </a:p>
          <a:p>
            <a:pPr marL="228600" indent="-228600">
              <a:spcBef>
                <a:spcPct val="0"/>
              </a:spcBef>
            </a:pPr>
            <a:endParaRPr lang="en-US" sz="1000" baseline="30000" dirty="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pPr marL="647700" lvl="1" indent="-190500">
              <a:spcBef>
                <a:spcPct val="0"/>
              </a:spcBef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NOTA: Los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estados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las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localidades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pueden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hacer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cumplir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normas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menores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68DE57DB-1C0D-4AE4-A1FF-A1FC8967C8E0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18436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685800"/>
            <a:ext cx="4648200" cy="3486150"/>
          </a:xfrm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4427538"/>
            <a:ext cx="5476875" cy="4183062"/>
          </a:xfrm>
          <a:noFill/>
          <a:ln/>
        </p:spPr>
        <p:txBody>
          <a:bodyPr/>
          <a:lstStyle/>
          <a:p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contratista analiza c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mo las pr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cticas de trabajo seguras con el plomo hubiesen protegido a sus hijos contra el envenenamiento </a:t>
            </a:r>
            <a:r>
              <a:rPr lang="es-ES_tradnl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</a:t>
            </a:r>
            <a:r>
              <a:rPr lang="en-US" b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plomo.</a:t>
            </a:r>
          </a:p>
          <a:p>
            <a:endParaRPr lang="en-US" b="1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video que se muestra en este punto del curso es sobre Kevin Sheehan, un contratista que trabaja con plomo, que analiza c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mo envenen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 su familia mientras trabajaba en viviendas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antiguas que conten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 pintura a base de plomo. Kevin analiza la necesidad de </a:t>
            </a:r>
            <a:r>
              <a:rPr lang="es-ES_tradnl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tomar 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precauciones seguras con relaci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al plomo durante el trabajo de renovaci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n, comparte la lecci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 que ha aprendido y revela lo que se puede hacer para mantener a las personas seguras durante un trabajo en casas m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á</a:t>
            </a:r>
            <a:r>
              <a:rPr lang="en-US" sz="100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antiguas con pintura a base de plomo.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A357F0CE-32F5-4EC2-BD77-6A51F081599A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9460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7613" y="663575"/>
            <a:ext cx="4648200" cy="34861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4427538"/>
            <a:ext cx="5549900" cy="4183062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La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madre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analiza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tratamiento de la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menor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envenenada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por un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trabajo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renovaci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 video que se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muestra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este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punto del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curso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es sobre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Maurci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Jackson, 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madre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cuya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hija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envenen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 plomo.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naliza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lo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dif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í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cil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que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fue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ver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 su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hija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someterse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tratamientos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"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quelaci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" para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eliminar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plomo de su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cuerpo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Maurci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comparte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sus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temores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acerca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la salud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futura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su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hija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despu</a:t>
            </a:r>
            <a:r>
              <a:rPr lang="es-ES_tradnl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 de 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haber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sido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envenenada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 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plomo y su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frustraci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sobre 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envenenamiento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ya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que es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completamente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prevenible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si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los 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que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alteran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pintura a base de plomo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consideraran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las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consecuencias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trabajar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 plomo de forma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incorrecta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nfatiza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la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necesidad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tomar 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precauciones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y </a:t>
            </a:r>
            <a:r>
              <a:rPr lang="es-ES_tradnl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hacer 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planificaci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segura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con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relaci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al plomo para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evitar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envenenamiento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  <a:p>
            <a:endParaRPr lang="en-US" sz="1000" dirty="0">
              <a:solidFill>
                <a:srgbClr val="000000"/>
              </a:solidFill>
              <a:latin typeface="Arial" charset="0"/>
              <a:cs typeface="Times New Roman" pitchFamily="18" charset="0"/>
              <a:sym typeface="Times New Roman" pitchFamily="18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Nota: El tratamiento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quelaci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ó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n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es una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serie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de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procedimientos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m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é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dicos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para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eliminar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 el plomo del </a:t>
            </a:r>
            <a:r>
              <a:rPr lang="en-US" sz="1000" dirty="0" err="1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cuerpo</a:t>
            </a:r>
            <a:r>
              <a:rPr lang="en-US" sz="1000" dirty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>
                <a:latin typeface="Arial" charset="0"/>
              </a:rPr>
              <a:t>Prácticas seguras para trabajar con el plomo</a:t>
            </a:r>
            <a:r>
              <a:rPr lang="en-US">
                <a:latin typeface="Arial" charset="0"/>
              </a:rPr>
              <a:t> en labores de renovación, reparación y pintura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1-</a:t>
            </a:r>
            <a:fld id="{E350F0BB-8A70-4E2C-A4D5-29532B3AA82F}" type="slidenum">
              <a:rPr lang="en-US" smtClean="0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20484" name="Rectangle 8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Octubre de 2011</a:t>
            </a:r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F53E3BBA-CCF6-449D-8331-5B99B8FFC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3D00D01-A837-4471-A268-DFB261C9D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1336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81000"/>
            <a:ext cx="62484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75FDF53B-BE38-46A8-B0E6-A33AF1114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8600" y="381000"/>
            <a:ext cx="8534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DB9DB2E-3C8D-446A-80A8-A4D4D7C50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6BF441F8-8C21-409E-88FE-FB30F46DC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99AAA9D-E074-4651-85E1-6F53F0ABA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52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4152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FE90D7F6-6705-4FA7-BD5C-52A0D72B06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F26E66A-2C52-4218-8069-BE51BA234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AB109852-FE1D-4E1E-8883-7740CCD8E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1AE160AB-AE04-468C-8668-CEC160791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A3AB486-2B6B-4598-91D8-2ACD4660E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16106F6C-CEC1-4E91-811F-C60500BDB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9" descr="HUD-seal-color 300 DPI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53400" y="5715000"/>
            <a:ext cx="7620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810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40 pt Arial Bold - Dark Blue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28 pt Arial Bold - Dark Blue</a:t>
            </a:r>
          </a:p>
          <a:p>
            <a:pPr lvl="1"/>
            <a:r>
              <a:rPr lang="en-US"/>
              <a:t>24 pt Arial - Dark Blue</a:t>
            </a:r>
          </a:p>
          <a:p>
            <a:pPr lvl="2"/>
            <a:r>
              <a:rPr lang="en-US"/>
              <a:t>20 pt Arial - Dark Blue</a:t>
            </a:r>
          </a:p>
          <a:p>
            <a:pPr lvl="3"/>
            <a:r>
              <a:rPr lang="en-US"/>
              <a:t>20 pt Arial Dark Blue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60000"/>
              </a:lnSpc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Feb 09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70000"/>
              </a:lnSpc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Repaso preliminar 1 – No cite ni haga referencias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70000"/>
              </a:lnSpc>
              <a:defRPr sz="12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2EEF649B-005D-41CE-A5DD-A7EDF5DC6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04800" y="1676400"/>
            <a:ext cx="845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6477000" y="5751513"/>
          <a:ext cx="156210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hoto Editor Photo" r:id="rId16" imgW="1638529" imgH="771429" progId="MSPhotoEd.3">
                  <p:embed/>
                </p:oleObj>
              </mc:Choice>
              <mc:Fallback>
                <p:oleObj name="Photo Editor Photo" r:id="rId16" imgW="1638529" imgH="771429" progId="MSPhotoEd.3">
                  <p:embed/>
                  <p:pic>
                    <p:nvPicPr>
                      <p:cNvPr id="102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5751513"/>
                        <a:ext cx="1562100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5000"/>
        <a:buFont typeface="WP IconicSymbolsA" pitchFamily="2" charset="2"/>
        <a:buChar char=""/>
        <a:defRPr sz="28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website%20-%20new%20template\pubs\rrp_video_contractor.mpg" TargetMode="Externa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website%20-%20new%20template\pubs\rrp_video_parent.mpg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B91991D8-1B5E-43B3-9C64-529E14DC55C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r>
              <a:rPr lang="en-US" sz="3200">
                <a:cs typeface="Times New Roman" pitchFamily="18" charset="0"/>
                <a:sym typeface="Times New Roman" pitchFamily="18" charset="0"/>
              </a:rPr>
              <a:t>Módulo 1: ¿Por qué hay que preocuparse por la pintura a base de plomo?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>
                <a:cs typeface="Times New Roman" pitchFamily="18" charset="0"/>
                <a:sym typeface="Times New Roman" pitchFamily="18" charset="0"/>
              </a:rPr>
              <a:t>Descripción general</a:t>
            </a:r>
          </a:p>
          <a:p>
            <a:pPr>
              <a:buFontTx/>
              <a:buChar char="•"/>
            </a:pPr>
            <a:r>
              <a:rPr lang="en-US" b="0">
                <a:cs typeface="Times New Roman" pitchFamily="18" charset="0"/>
                <a:sym typeface="Times New Roman" pitchFamily="18" charset="0"/>
              </a:rPr>
              <a:t>¿Qué es la pintura a base de plomo?</a:t>
            </a:r>
          </a:p>
          <a:p>
            <a:pPr>
              <a:buFontTx/>
              <a:buChar char="•"/>
            </a:pPr>
            <a:r>
              <a:rPr lang="en-US" b="0">
                <a:cs typeface="Times New Roman" pitchFamily="18" charset="0"/>
                <a:sym typeface="Times New Roman" pitchFamily="18" charset="0"/>
              </a:rPr>
              <a:t>¿Qué riesgos y efectos para la salud están relacionados con la exposición al plomo? </a:t>
            </a:r>
          </a:p>
          <a:p>
            <a:pPr>
              <a:buFontTx/>
              <a:buChar char="•"/>
            </a:pPr>
            <a:r>
              <a:rPr lang="en-US" b="0">
                <a:cs typeface="Times New Roman" pitchFamily="18" charset="0"/>
                <a:sym typeface="Times New Roman" pitchFamily="18" charset="0"/>
              </a:rPr>
              <a:t>¿Por qué es un problema el polvo contaminado con plomo?</a:t>
            </a:r>
          </a:p>
          <a:p>
            <a:pPr>
              <a:buFontTx/>
              <a:buChar char="•"/>
            </a:pPr>
            <a:endParaRPr lang="en-US" b="0"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69C3781F-156D-47F7-9B06-C87456372BB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  <a:sym typeface="Times New Roman" pitchFamily="18" charset="0"/>
              </a:rPr>
              <a:t>¿Qué es la pintura a base de plomo?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10600" cy="4114800"/>
          </a:xfrm>
        </p:spPr>
        <p:txBody>
          <a:bodyPr/>
          <a:lstStyle/>
          <a:p>
            <a:pPr marL="228600" indent="-228600">
              <a:lnSpc>
                <a:spcPct val="90000"/>
              </a:lnSpc>
              <a:buSzTx/>
              <a:buFontTx/>
              <a:buChar char="•"/>
            </a:pPr>
            <a:r>
              <a:rPr lang="en-US" sz="2400">
                <a:cs typeface="Times New Roman" pitchFamily="18" charset="0"/>
                <a:sym typeface="WP MathA" pitchFamily="2" charset="2"/>
              </a:rPr>
              <a:t>Las normas federales definen la pintura a base de plomo como:</a:t>
            </a:r>
          </a:p>
          <a:p>
            <a:pPr marL="571500" lvl="1" indent="-228600">
              <a:lnSpc>
                <a:spcPct val="90000"/>
              </a:lnSpc>
              <a:buFontTx/>
              <a:buChar char="•"/>
            </a:pPr>
            <a:r>
              <a:rPr lang="en-US" sz="2000" b="1">
                <a:cs typeface="Times New Roman" pitchFamily="18" charset="0"/>
                <a:sym typeface="WP MathA" pitchFamily="2" charset="2"/>
              </a:rPr>
              <a:t>Cualquier pintura o revestimiento de superficie que contenga plomo igual a 1.0 miligramo</a:t>
            </a:r>
            <a:r>
              <a:rPr lang="es-ES_tradnl" sz="2000" b="1">
                <a:cs typeface="Times New Roman" pitchFamily="18" charset="0"/>
                <a:sym typeface="WP MathA" pitchFamily="2" charset="2"/>
              </a:rPr>
              <a:t>s</a:t>
            </a:r>
            <a:r>
              <a:rPr lang="en-US" sz="2000" b="1">
                <a:cs typeface="Times New Roman" pitchFamily="18" charset="0"/>
                <a:sym typeface="WP MathA" pitchFamily="2" charset="2"/>
              </a:rPr>
              <a:t> por centímetro cuadrado, o en exceso de esta medida, o un porcentaje mayor que </a:t>
            </a:r>
            <a:r>
              <a:rPr lang="es-ES_tradnl" sz="2000" b="1">
                <a:cs typeface="Times New Roman" pitchFamily="18" charset="0"/>
                <a:sym typeface="WP MathA" pitchFamily="2" charset="2"/>
              </a:rPr>
              <a:t>el </a:t>
            </a:r>
            <a:r>
              <a:rPr lang="en-US" sz="2000" b="1">
                <a:cs typeface="Times New Roman" pitchFamily="18" charset="0"/>
                <a:sym typeface="WP MathA" pitchFamily="2" charset="2"/>
              </a:rPr>
              <a:t>0.5 por peso. </a:t>
            </a:r>
          </a:p>
          <a:p>
            <a:pPr marL="571500" lvl="1" indent="-228600">
              <a:lnSpc>
                <a:spcPct val="90000"/>
              </a:lnSpc>
              <a:buFontTx/>
              <a:buChar char="•"/>
            </a:pPr>
            <a:r>
              <a:rPr lang="en-US" sz="2000" b="1">
                <a:cs typeface="Times New Roman" pitchFamily="18" charset="0"/>
                <a:sym typeface="Times New Roman" pitchFamily="18" charset="0"/>
              </a:rPr>
              <a:t>Algunos estados y localidades norman la pintura fijando concentraciones de plomo menores.</a:t>
            </a:r>
          </a:p>
          <a:p>
            <a:pPr marL="571500" lvl="1" indent="-228600">
              <a:lnSpc>
                <a:spcPct val="90000"/>
              </a:lnSpc>
              <a:buFontTx/>
              <a:buChar char="•"/>
            </a:pPr>
            <a:r>
              <a:rPr lang="en-US" sz="2000" b="1">
                <a:cs typeface="Times New Roman" pitchFamily="18" charset="0"/>
                <a:sym typeface="Times New Roman" pitchFamily="18" charset="0"/>
              </a:rPr>
              <a:t>Es </a:t>
            </a:r>
            <a:r>
              <a:rPr lang="es-ES_tradnl" sz="2000" b="1">
                <a:cs typeface="Times New Roman" pitchFamily="18" charset="0"/>
                <a:sym typeface="Times New Roman" pitchFamily="18" charset="0"/>
              </a:rPr>
              <a:t>el origen </a:t>
            </a:r>
            <a:r>
              <a:rPr lang="en-US" sz="2000" b="1">
                <a:cs typeface="Times New Roman" pitchFamily="18" charset="0"/>
                <a:sym typeface="Times New Roman" pitchFamily="18" charset="0"/>
              </a:rPr>
              <a:t>principal de polvo contaminado con plomo en las viviendas.</a:t>
            </a:r>
          </a:p>
          <a:p>
            <a:pPr marL="228600" indent="-228600">
              <a:lnSpc>
                <a:spcPct val="90000"/>
              </a:lnSpc>
              <a:buSzTx/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¿Por qué se utilizaba plomo en la pintura?</a:t>
            </a:r>
          </a:p>
          <a:p>
            <a:pPr marL="571500" lvl="1" indent="-228600">
              <a:lnSpc>
                <a:spcPct val="90000"/>
              </a:lnSpc>
            </a:pPr>
            <a:r>
              <a:rPr lang="en-US" sz="2000" b="1">
                <a:cs typeface="Times New Roman" pitchFamily="18" charset="0"/>
                <a:sym typeface="Times New Roman" pitchFamily="18" charset="0"/>
              </a:rPr>
              <a:t>El plomo se </a:t>
            </a:r>
            <a:r>
              <a:rPr lang="es-ES_tradnl" sz="2000" b="1">
                <a:cs typeface="Times New Roman" pitchFamily="18" charset="0"/>
                <a:sym typeface="Times New Roman" pitchFamily="18" charset="0"/>
              </a:rPr>
              <a:t>añadía</a:t>
            </a:r>
            <a:r>
              <a:rPr lang="en-US" sz="2000" b="1">
                <a:cs typeface="Times New Roman" pitchFamily="18" charset="0"/>
                <a:sym typeface="Times New Roman" pitchFamily="18" charset="0"/>
              </a:rPr>
              <a:t> para mejorar el color y la durabilidad.</a:t>
            </a:r>
          </a:p>
          <a:p>
            <a:pPr marL="228600" indent="-228600">
              <a:lnSpc>
                <a:spcPct val="90000"/>
              </a:lnSpc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La pintura a base de plomo se prohibió                          en 1978.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89DD1268-3840-42A4-BB4F-A1BA1FEB1778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  <a:sym typeface="Times New Roman" pitchFamily="18" charset="0"/>
              </a:rPr>
              <a:t>Riesgos del plomo para la salud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534400" cy="4343400"/>
          </a:xfrm>
        </p:spPr>
        <p:txBody>
          <a:bodyPr/>
          <a:lstStyle/>
          <a:p>
            <a:pPr>
              <a:lnSpc>
                <a:spcPct val="80000"/>
              </a:lnSpc>
              <a:buSzTx/>
              <a:buFontTx/>
              <a:buChar char="•"/>
            </a:pPr>
            <a:r>
              <a:rPr lang="en-US" sz="2200">
                <a:cs typeface="Times New Roman" pitchFamily="18" charset="0"/>
                <a:sym typeface="Times New Roman" pitchFamily="18" charset="0"/>
              </a:rPr>
              <a:t>Muy peligroso para niños.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Daña el cerebro y el sistema nervioso central; puede disminu</a:t>
            </a:r>
            <a:r>
              <a:rPr lang="es-ES_tradnl" sz="1800" b="1">
                <a:cs typeface="Times New Roman" pitchFamily="18" charset="0"/>
                <a:sym typeface="Times New Roman" pitchFamily="18" charset="0"/>
              </a:rPr>
              <a:t>ir </a:t>
            </a:r>
            <a:r>
              <a:rPr lang="en-US" sz="1800" b="1">
                <a:cs typeface="Times New Roman" pitchFamily="18" charset="0"/>
                <a:sym typeface="Times New Roman" pitchFamily="18" charset="0"/>
              </a:rPr>
              <a:t>la inteligencia, </a:t>
            </a:r>
            <a:r>
              <a:rPr lang="es-ES_tradnl" sz="1800" b="1">
                <a:cs typeface="Times New Roman" pitchFamily="18" charset="0"/>
                <a:sym typeface="Times New Roman" pitchFamily="18" charset="0"/>
              </a:rPr>
              <a:t>causar </a:t>
            </a:r>
            <a:r>
              <a:rPr lang="en-US" sz="1800" b="1">
                <a:cs typeface="Times New Roman" pitchFamily="18" charset="0"/>
                <a:sym typeface="Times New Roman" pitchFamily="18" charset="0"/>
              </a:rPr>
              <a:t>dificultades para leer y aprender, problemas de comportamiento e hiperactividad.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Los daños pueden ser irreversibles, lo que afectaría a los niños toda su vida.</a:t>
            </a:r>
          </a:p>
          <a:p>
            <a:pPr>
              <a:lnSpc>
                <a:spcPct val="80000"/>
              </a:lnSpc>
              <a:buSzTx/>
              <a:buFontTx/>
              <a:buChar char="•"/>
            </a:pPr>
            <a:r>
              <a:rPr lang="en-US" sz="2200">
                <a:cs typeface="Times New Roman" pitchFamily="18" charset="0"/>
                <a:sym typeface="Times New Roman" pitchFamily="18" charset="0"/>
              </a:rPr>
              <a:t>Es peligroso para mujeres embarazadas.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Daños al feto.</a:t>
            </a:r>
          </a:p>
          <a:p>
            <a:pPr>
              <a:lnSpc>
                <a:spcPct val="80000"/>
              </a:lnSpc>
              <a:buSzTx/>
              <a:buFontTx/>
              <a:buChar char="•"/>
            </a:pPr>
            <a:r>
              <a:rPr lang="en-US" sz="2200">
                <a:cs typeface="Times New Roman" pitchFamily="18" charset="0"/>
                <a:sym typeface="Times New Roman" pitchFamily="18" charset="0"/>
              </a:rPr>
              <a:t>También es peligroso para los trabajadores y otros adultos.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Hipertensión.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Pérdida </a:t>
            </a:r>
            <a:r>
              <a:rPr lang="es-ES_tradnl" sz="1800" b="1">
                <a:cs typeface="Times New Roman" pitchFamily="18" charset="0"/>
                <a:sym typeface="Times New Roman" pitchFamily="18" charset="0"/>
              </a:rPr>
              <a:t>de libido </a:t>
            </a:r>
            <a:r>
              <a:rPr lang="en-US" sz="1800" b="1">
                <a:cs typeface="Times New Roman" pitchFamily="18" charset="0"/>
                <a:sym typeface="Times New Roman" pitchFamily="18" charset="0"/>
              </a:rPr>
              <a:t>o capacidad sexual.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Fatiga física.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200">
                <a:cs typeface="Times New Roman" pitchFamily="18" charset="0"/>
                <a:sym typeface="Times New Roman" pitchFamily="18" charset="0"/>
              </a:rPr>
              <a:t>La exposición al plomo produce daños permanentes.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380F1BE7-A346-4C25-9574-72A9B50E40FB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cs typeface="Times New Roman" pitchFamily="18" charset="0"/>
                <a:sym typeface="Times New Roman" pitchFamily="18" charset="0"/>
              </a:rPr>
              <a:t>Los síntomas del envenenamiento con plomo no siempre son obvios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</a:pPr>
            <a:endParaRPr lang="en-US" sz="2400">
              <a:cs typeface="Times New Roman" pitchFamily="18" charset="0"/>
              <a:sym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b="1">
                <a:cs typeface="Times New Roman" pitchFamily="18" charset="0"/>
                <a:sym typeface="Times New Roman" pitchFamily="18" charset="0"/>
              </a:rPr>
              <a:t>El personal médico puede malinterpretar fácilmente los síntomas, </a:t>
            </a:r>
            <a:r>
              <a:rPr lang="es-ES_tradnl" b="1">
                <a:cs typeface="Times New Roman" pitchFamily="18" charset="0"/>
                <a:sym typeface="Times New Roman" pitchFamily="18" charset="0"/>
              </a:rPr>
              <a:t>retrasando así </a:t>
            </a:r>
            <a:r>
              <a:rPr lang="en-US" b="1">
                <a:cs typeface="Times New Roman" pitchFamily="18" charset="0"/>
                <a:sym typeface="Times New Roman" pitchFamily="18" charset="0"/>
              </a:rPr>
              <a:t>un tratamiento eficaz y aumenta</a:t>
            </a:r>
            <a:r>
              <a:rPr lang="es-ES_tradnl" b="1">
                <a:cs typeface="Times New Roman" pitchFamily="18" charset="0"/>
                <a:sym typeface="Times New Roman" pitchFamily="18" charset="0"/>
              </a:rPr>
              <a:t>ndo</a:t>
            </a:r>
            <a:r>
              <a:rPr lang="en-US" b="1">
                <a:cs typeface="Times New Roman" pitchFamily="18" charset="0"/>
                <a:sym typeface="Times New Roman" pitchFamily="18" charset="0"/>
              </a:rPr>
              <a:t> la posibilidad de daños permanentes tanto físicos como mentales.</a:t>
            </a:r>
          </a:p>
          <a:p>
            <a:pPr lvl="1">
              <a:buFontTx/>
              <a:buChar char="•"/>
            </a:pPr>
            <a:r>
              <a:rPr lang="en-US" b="1">
                <a:cs typeface="Times New Roman" pitchFamily="18" charset="0"/>
                <a:sym typeface="Times New Roman" pitchFamily="18" charset="0"/>
              </a:rPr>
              <a:t>La única forma de determinar el envenenamiento </a:t>
            </a:r>
            <a:r>
              <a:rPr lang="es-ES_tradnl" b="1">
                <a:cs typeface="Times New Roman" pitchFamily="18" charset="0"/>
                <a:sym typeface="Times New Roman" pitchFamily="18" charset="0"/>
              </a:rPr>
              <a:t>con </a:t>
            </a:r>
            <a:r>
              <a:rPr lang="en-US" b="1">
                <a:cs typeface="Times New Roman" pitchFamily="18" charset="0"/>
                <a:sym typeface="Times New Roman" pitchFamily="18" charset="0"/>
              </a:rPr>
              <a:t>plomo es </a:t>
            </a:r>
            <a:r>
              <a:rPr lang="es-ES_tradnl" b="1">
                <a:cs typeface="Times New Roman" pitchFamily="18" charset="0"/>
                <a:sym typeface="Times New Roman" pitchFamily="18" charset="0"/>
              </a:rPr>
              <a:t>hacer un análisis </a:t>
            </a:r>
            <a:r>
              <a:rPr lang="en-US" b="1">
                <a:cs typeface="Times New Roman" pitchFamily="18" charset="0"/>
                <a:sym typeface="Times New Roman" pitchFamily="18" charset="0"/>
              </a:rPr>
              <a:t>del nivel de plomo en la sangre (BLL, por sus siglas en inglés).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EC6FCB06-44ED-428E-92F2-C1D66331B157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cs typeface="Times New Roman" pitchFamily="18" charset="0"/>
                <a:sym typeface="Times New Roman" pitchFamily="18" charset="0"/>
              </a:rPr>
              <a:t>¿Por qué el polvo y los escombros constituyen un problema?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Tx/>
              <a:buFontTx/>
              <a:buChar char="•"/>
            </a:pPr>
            <a:r>
              <a:rPr lang="en-US" sz="2000">
                <a:cs typeface="Times New Roman" pitchFamily="18" charset="0"/>
                <a:sym typeface="Times New Roman" pitchFamily="18" charset="0"/>
              </a:rPr>
              <a:t>Las actividades de renovación que alteran la pintura a base de plomo generan polvo y escombros.  Los escombros se convierten en polvo.</a:t>
            </a:r>
          </a:p>
          <a:p>
            <a:pPr>
              <a:buSzTx/>
              <a:buFontTx/>
              <a:buChar char="•"/>
            </a:pPr>
            <a:r>
              <a:rPr lang="en-US" sz="2000">
                <a:cs typeface="Times New Roman" pitchFamily="18" charset="0"/>
                <a:sym typeface="Times New Roman" pitchFamily="18" charset="0"/>
              </a:rPr>
              <a:t>El polvo contaminado con plomo es venenoso.</a:t>
            </a:r>
          </a:p>
          <a:p>
            <a:pPr>
              <a:buSzTx/>
              <a:buFontTx/>
              <a:buChar char="•"/>
            </a:pPr>
            <a:r>
              <a:rPr lang="en-US" sz="2000">
                <a:cs typeface="Times New Roman" pitchFamily="18" charset="0"/>
                <a:sym typeface="Times New Roman" pitchFamily="18" charset="0"/>
              </a:rPr>
              <a:t>Las cantidades muy pequeñas de polvo contaminado con plomo pueden envenenar a niños y adultos.</a:t>
            </a:r>
          </a:p>
          <a:p>
            <a:pPr lvl="1"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Los niños </a:t>
            </a:r>
            <a:r>
              <a:rPr lang="es-ES_tradnl" sz="1800" b="1">
                <a:cs typeface="Times New Roman" pitchFamily="18" charset="0"/>
                <a:sym typeface="Times New Roman" pitchFamily="18" charset="0"/>
              </a:rPr>
              <a:t>ingieren </a:t>
            </a:r>
            <a:r>
              <a:rPr lang="en-US" sz="1800" b="1">
                <a:cs typeface="Times New Roman" pitchFamily="18" charset="0"/>
                <a:sym typeface="Times New Roman" pitchFamily="18" charset="0"/>
              </a:rPr>
              <a:t>polvo durante sus actividades de juego normales. </a:t>
            </a:r>
          </a:p>
          <a:p>
            <a:pPr lvl="1">
              <a:buFontTx/>
              <a:buChar char="•"/>
            </a:pPr>
            <a:r>
              <a:rPr lang="en-US" sz="1800" b="1">
                <a:cs typeface="Times New Roman" pitchFamily="18" charset="0"/>
                <a:sym typeface="Times New Roman" pitchFamily="18" charset="0"/>
              </a:rPr>
              <a:t>Los adultos </a:t>
            </a:r>
            <a:r>
              <a:rPr lang="es-ES_tradnl" sz="1800" b="1">
                <a:cs typeface="Times New Roman" pitchFamily="18" charset="0"/>
                <a:sym typeface="Times New Roman" pitchFamily="18" charset="0"/>
              </a:rPr>
              <a:t>ingieren </a:t>
            </a:r>
            <a:r>
              <a:rPr lang="en-US" sz="1800" b="1">
                <a:cs typeface="Times New Roman" pitchFamily="18" charset="0"/>
                <a:sym typeface="Times New Roman" pitchFamily="18" charset="0"/>
              </a:rPr>
              <a:t>o respiran polvo durante las actividades laborales. </a:t>
            </a:r>
          </a:p>
          <a:p>
            <a:pPr>
              <a:buSzTx/>
              <a:buFontTx/>
              <a:buChar char="•"/>
            </a:pPr>
            <a:r>
              <a:rPr lang="en-US" sz="2000">
                <a:cs typeface="Times New Roman" pitchFamily="18" charset="0"/>
                <a:sym typeface="Times New Roman" pitchFamily="18" charset="0"/>
              </a:rPr>
              <a:t>Los trabajadores pueden llevar polvo contaminado con plomo a sus hogares y envenenar a sus familias.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CA2DF2C9-9231-47F5-AE34-C822264B9EE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  <a:sym typeface="Times New Roman" pitchFamily="18" charset="0"/>
              </a:rPr>
              <a:t>Una pequeña cantidad de polvo puede recorrer largas distancias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4419600" cy="20574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>
                <a:cs typeface="Times New Roman" pitchFamily="18" charset="0"/>
                <a:sym typeface="Times New Roman" pitchFamily="18" charset="0"/>
              </a:rPr>
              <a:t> No se puede ver.</a:t>
            </a:r>
          </a:p>
          <a:p>
            <a:pPr>
              <a:buFontTx/>
              <a:buChar char="•"/>
            </a:pPr>
            <a:r>
              <a:rPr lang="en-US">
                <a:cs typeface="Times New Roman" pitchFamily="18" charset="0"/>
                <a:sym typeface="Times New Roman" pitchFamily="18" charset="0"/>
              </a:rPr>
              <a:t> Es difícil de barrer.</a:t>
            </a:r>
          </a:p>
          <a:p>
            <a:pPr>
              <a:buFontTx/>
              <a:buChar char="•"/>
            </a:pPr>
            <a:r>
              <a:rPr lang="en-US">
                <a:cs typeface="Times New Roman" pitchFamily="18" charset="0"/>
                <a:sym typeface="Times New Roman" pitchFamily="18" charset="0"/>
              </a:rPr>
              <a:t> Además, recorre distancias.</a:t>
            </a: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304800" y="41910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sz="3200" b="1">
                <a:solidFill>
                  <a:srgbClr val="000099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¡Un gramo de pintura a base de plomo puede contaminar una gran área!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F3AADF22-A182-4FD8-B85D-9BBE9C60F0DD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101397" name="rrp_video_contractor.mpg" descr="Imagen de un video de la madre de una niña envenenada en un trabajo de renovación.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9600" y="228600"/>
            <a:ext cx="7848600" cy="5349875"/>
          </a:xfrm>
        </p:spPr>
      </p:pic>
      <p:sp>
        <p:nvSpPr>
          <p:cNvPr id="8197" name="Text Box 1041"/>
          <p:cNvSpPr txBox="1">
            <a:spLocks noChangeArrowheads="1"/>
          </p:cNvSpPr>
          <p:nvPr/>
        </p:nvSpPr>
        <p:spPr bwMode="auto">
          <a:xfrm>
            <a:off x="1295400" y="4191000"/>
            <a:ext cx="632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SzPct val="100000"/>
            </a:pPr>
            <a:r>
              <a:rPr lang="en-US" b="1">
                <a:solidFill>
                  <a:srgbClr val="FFFFFF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Video sobre un contratista que envenenó a sus propios hijos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1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13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39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139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32B10BA4-00E8-4C4C-8630-46BFF92D5497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109575" name="rrp_video_parent.mpg" descr="Imagen de un video de la madre de una niña envenenada en un trabajo de renovación.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04800"/>
            <a:ext cx="7620000" cy="51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838200" y="41910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  <a:buSzPct val="100000"/>
            </a:pPr>
            <a:r>
              <a:rPr lang="en-US" b="1">
                <a:solidFill>
                  <a:srgbClr val="FFFFFF"/>
                </a:solidFill>
                <a:latin typeface="Arial" charset="0"/>
                <a:cs typeface="Times New Roman" pitchFamily="18" charset="0"/>
                <a:sym typeface="Times New Roman" pitchFamily="18" charset="0"/>
              </a:rPr>
              <a:t>Video sobre la madre de una menor envenenada por un trabajo de renovación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9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95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7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957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Octubre</a:t>
            </a:r>
            <a:r>
              <a:rPr lang="en-US" dirty="0"/>
              <a:t> de 2011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4F26B772-F82B-4F19-911D-DEC68F1EA817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  <a:sym typeface="Times New Roman" pitchFamily="18" charset="0"/>
              </a:rPr>
              <a:t>Ahora ya saben...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Lo que es la pintura a base de plomo y los efectos adversos del plomo para la salud.</a:t>
            </a:r>
          </a:p>
          <a:p>
            <a:pPr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Que el polvo es el problema.</a:t>
            </a:r>
          </a:p>
          <a:p>
            <a:pPr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Que el envenenamiento por plomo es difícil de identificar y que los efectos pueden llegar a ser permanentes.</a:t>
            </a:r>
          </a:p>
          <a:p>
            <a:pPr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Que los niños son los que están en el mayor riesgo de envenenarse por plomo.</a:t>
            </a:r>
          </a:p>
          <a:p>
            <a:pPr>
              <a:buFontTx/>
              <a:buChar char="•"/>
            </a:pPr>
            <a:r>
              <a:rPr lang="en-US" sz="2400">
                <a:cs typeface="Times New Roman" pitchFamily="18" charset="0"/>
                <a:sym typeface="Times New Roman" pitchFamily="18" charset="0"/>
              </a:rPr>
              <a:t>Que el envenenamiento por plomo se puede evitar.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29f62856-1543-49d4-a736-4569d363f533" ContentTypeId="0x0101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1E088FA68B8D4BB57461763A47F1F8" ma:contentTypeVersion="36" ma:contentTypeDescription="Create a new document." ma:contentTypeScope="" ma:versionID="8fde82b573489aae265209c5574f45cf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fecc2597-e8fd-4279-ac06-bd7c891938be" xmlns:ns6="6408b95a-4633-4e9c-bd13-86181e6768eb" targetNamespace="http://schemas.microsoft.com/office/2006/metadata/properties" ma:root="true" ma:fieldsID="6b00e1f8f39c4eda368f4b614bc762cc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fecc2597-e8fd-4279-ac06-bd7c891938be"/>
    <xsd:import namespace="6408b95a-4633-4e9c-bd13-86181e6768eb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2:e3f09c3df709400db2417a7161762d62" minOccurs="0"/>
                <xsd:element ref="ns5:SharedWithUsers" minOccurs="0"/>
                <xsd:element ref="ns5:SharedWithDetails" minOccurs="0"/>
                <xsd:element ref="ns6:MediaServiceMetadata" minOccurs="0"/>
                <xsd:element ref="ns6:MediaServiceFastMetadata" minOccurs="0"/>
                <xsd:element ref="ns6:MediaServiceDateTaken" minOccurs="0"/>
                <xsd:element ref="ns6:MediaServiceAutoTags" minOccurs="0"/>
                <xsd:element ref="ns6:MediaServiceOCR" minOccurs="0"/>
                <xsd:element ref="ns6:MediaServiceEventHashCode" minOccurs="0"/>
                <xsd:element ref="ns6:MediaServiceGenerationTime" minOccurs="0"/>
                <xsd:element ref="ns6:MediaServiceLocation" minOccurs="0"/>
                <xsd:element ref="ns1:_ip_UnifiedCompliancePolicyProperties" minOccurs="0"/>
                <xsd:element ref="ns1:_ip_UnifiedCompliancePolicyUIAction" minOccurs="0"/>
                <xsd:element ref="ns6:MediaServiceAutoKeyPoints" minOccurs="0"/>
                <xsd:element ref="ns6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  <xsd:element name="_ip_UnifiedCompliancePolicyProperties" ma:index="3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description="" ma:hidden="true" ma:list="{160cad11-562a-4490-8456-b2fd6f157897}" ma:internalName="TaxCatchAllLabel" ma:readOnly="true" ma:showField="CatchAllDataLabel" ma:web="fecc2597-e8fd-4279-ac06-bd7c891938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description="" ma:hidden="true" ma:list="{160cad11-562a-4490-8456-b2fd6f157897}" ma:internalName="TaxCatchAll" ma:showField="CatchAllData" ma:web="fecc2597-e8fd-4279-ac06-bd7c891938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3f09c3df709400db2417a7161762d62" ma:index="28" nillable="true" ma:taxonomy="true" ma:internalName="e3f09c3df709400db2417a7161762d62" ma:taxonomyFieldName="EPA_x0020_Subject" ma:displayName="EPA Subject" ma:readOnly="false" ma:default="" ma:fieldId="{e3f09c3d-f709-400d-b241-7a7161762d62}" ma:taxonomyMulti="true" ma:sspId="29f62856-1543-49d4-a736-4569d363f533" ma:termSetId="7a3d4ae0-7e62-45a2-a406-c6a8a6a8eee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c2597-e8fd-4279-ac06-bd7c891938be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08b95a-4633-4e9c-bd13-86181e6768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4" nillable="true" ma:displayName="MediaServiceAutoTags" ma:internalName="MediaServiceAutoTags" ma:readOnly="true">
      <xsd:simpleType>
        <xsd:restriction base="dms:Text"/>
      </xsd:simpleType>
    </xsd:element>
    <xsd:element name="MediaServiceOCR" ma:index="3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38" nillable="true" ma:displayName="Location" ma:internalName="MediaServiceLocation" ma:readOnly="true">
      <xsd:simpleType>
        <xsd:restriction base="dms:Text"/>
      </xsd:simpleType>
    </xsd:element>
    <xsd:element name="MediaServiceAutoKeyPoints" ma:index="4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_ip_UnifiedCompliancePolicyUIAction xmlns="http://schemas.microsoft.com/sharepoint/v3" xsi:nil="true"/>
    <j747ac98061d40f0aa7bd47e1db5675d xmlns="4ffa91fb-a0ff-4ac5-b2db-65c790d184a4">
      <Terms xmlns="http://schemas.microsoft.com/office/infopath/2007/PartnerControls"/>
    </j747ac98061d40f0aa7bd47e1db5675d>
    <e3f09c3df709400db2417a7161762d62 xmlns="4ffa91fb-a0ff-4ac5-b2db-65c790d184a4">
      <Terms xmlns="http://schemas.microsoft.com/office/infopath/2007/PartnerControls"/>
    </e3f09c3df709400db2417a7161762d62>
    <External_x0020_Contributor xmlns="4ffa91fb-a0ff-4ac5-b2db-65c790d184a4" xsi:nil="true"/>
    <TaxKeywordTaxHTField xmlns="4ffa91fb-a0ff-4ac5-b2db-65c790d184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lead poisoning</TermName>
          <TermId xmlns="http://schemas.microsoft.com/office/infopath/2007/PartnerControls">6526c03e-00f6-4cbf-80ff-1084a6ae35f8</TermId>
        </TermInfo>
        <TermInfo xmlns="http://schemas.microsoft.com/office/infopath/2007/PartnerControls">
          <TermName xmlns="http://schemas.microsoft.com/office/infopath/2007/PartnerControls">renovation</TermName>
          <TermId xmlns="http://schemas.microsoft.com/office/infopath/2007/PartnerControls">d1b928a5-f521-4e27-89c7-8a11205aca74</TermId>
        </TermInfo>
      </Terms>
    </TaxKeywordTaxHTField>
    <Record xmlns="4ffa91fb-a0ff-4ac5-b2db-65c790d184a4">Shared</Record>
    <_ip_UnifiedCompliancePolicyProperties xmlns="http://schemas.microsoft.com/sharepoint/v3" xsi:nil="true"/>
    <Rights xmlns="4ffa91fb-a0ff-4ac5-b2db-65c790d184a4" xsi:nil="true"/>
    <Document_x0020_Creation_x0020_Date xmlns="4ffa91fb-a0ff-4ac5-b2db-65c790d184a4">2021-02-10T15:33:13+00:00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>
      <Value>1348</Value>
      <Value>1347</Value>
    </TaxCatchAl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EF0FE3-FCA9-4B51-BEE2-8DAC39E4696F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A0E8350D-E00F-4C75-8186-ED0EA35716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ffa91fb-a0ff-4ac5-b2db-65c790d184a4"/>
    <ds:schemaRef ds:uri="http://schemas.microsoft.com/sharepoint.v3"/>
    <ds:schemaRef ds:uri="http://schemas.microsoft.com/sharepoint/v3/fields"/>
    <ds:schemaRef ds:uri="fecc2597-e8fd-4279-ac06-bd7c891938be"/>
    <ds:schemaRef ds:uri="6408b95a-4633-4e9c-bd13-86181e6768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3F5546F-1DA5-4178-A40B-CEE97332C928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  <ds:schemaRef ds:uri="http://schemas.microsoft.com/sharepoint/v3"/>
    <ds:schemaRef ds:uri="4ffa91fb-a0ff-4ac5-b2db-65c790d184a4"/>
    <ds:schemaRef ds:uri="http://schemas.microsoft.com/sharepoint.v3"/>
  </ds:schemaRefs>
</ds:datastoreItem>
</file>

<file path=customXml/itemProps4.xml><?xml version="1.0" encoding="utf-8"?>
<ds:datastoreItem xmlns:ds="http://schemas.openxmlformats.org/officeDocument/2006/customXml" ds:itemID="{FDB8F1A4-C711-48B9-ADC7-DE83ABA45F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8697</TotalTime>
  <Words>2599</Words>
  <Application>Microsoft Office PowerPoint</Application>
  <PresentationFormat>On-screen Show (4:3)</PresentationFormat>
  <Paragraphs>179</Paragraphs>
  <Slides>9</Slides>
  <Notes>9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Symbol</vt:lpstr>
      <vt:lpstr>Times New Roman</vt:lpstr>
      <vt:lpstr>WP IconicSymbolsA</vt:lpstr>
      <vt:lpstr>Default Design</vt:lpstr>
      <vt:lpstr>Photo Editor Photo</vt:lpstr>
      <vt:lpstr>Módulo 1: ¿Por qué hay que preocuparse por la pintura a base de plomo?</vt:lpstr>
      <vt:lpstr>¿Qué es la pintura a base de plomo?</vt:lpstr>
      <vt:lpstr>Riesgos del plomo para la salud</vt:lpstr>
      <vt:lpstr>Los síntomas del envenenamiento con plomo no siempre son obvios</vt:lpstr>
      <vt:lpstr>¿Por qué el polvo y los escombros constituyen un problema?</vt:lpstr>
      <vt:lpstr>Una pequeña cantidad de polvo puede recorrer largas distancias</vt:lpstr>
      <vt:lpstr>PowerPoint Presentation</vt:lpstr>
      <vt:lpstr>PowerPoint Presentation</vt:lpstr>
      <vt:lpstr>Ahora ya saben...</vt:lpstr>
    </vt:vector>
  </TitlesOfParts>
  <Company>ICF Kaiser International,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 Safety for Renovation, Repair, and Painting: Initial Course</dc:title>
  <dc:subject>Module 1</dc:subject>
  <dc:creator>EPA</dc:creator>
  <cp:keywords>lead poisoning, renovation</cp:keywords>
  <cp:lastModifiedBy>Brisse, Claire</cp:lastModifiedBy>
  <cp:revision>346</cp:revision>
  <cp:lastPrinted>2001-04-20T18:38:32Z</cp:lastPrinted>
  <dcterms:created xsi:type="dcterms:W3CDTF">2000-02-11T22:43:26Z</dcterms:created>
  <dcterms:modified xsi:type="dcterms:W3CDTF">2021-02-10T16:10:24Z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0x010100AB1E088FA68B8D4BB57461763A47F1F8</vt:lpwstr>
  </property>
  <property fmtid="{D5CDD505-2E9C-101B-9397-08002B2CF9AE}" pid="3" name="TaxKeyword">
    <vt:lpwstr>1348;#lead poisoning|6526c03e-00f6-4cbf-80ff-1084a6ae35f8;#1347;#renovation|d1b928a5-f521-4e27-89c7-8a11205aca74</vt:lpwstr>
  </property>
  <property fmtid="{D5CDD505-2E9C-101B-9397-08002B2CF9AE}" pid="4" name="EPA Subject">
    <vt:lpwstr/>
  </property>
  <property fmtid="{D5CDD505-2E9C-101B-9397-08002B2CF9AE}" pid="5" name="Document Type">
    <vt:lpwstr/>
  </property>
</Properties>
</file>