
<file path=[Content_Types].xml><?xml version="1.0" encoding="utf-8"?>
<Types xmlns="http://schemas.openxmlformats.org/package/2006/content-types">
  <Default Extension="png" ContentType="image/png"/>
  <Default Extension="bin" ContentType="application/vnd.openxmlformats-officedocument.oleObject"/>
  <Default Extension="rels" ContentType="application/vnd.openxmlformats-package.relationships+xml"/>
  <Default Extension="jpeg" ContentType="image/jpeg"/>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s/slide15.xml" ContentType="application/vnd.openxmlformats-officedocument.presentationml.slide+xml"/>
  <Override PartName="/ppt/slides/slide7.xml" ContentType="application/vnd.openxmlformats-officedocument.presentationml.slide+xml"/>
  <Override PartName="/ppt/slides/slide16.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7.xml" ContentType="application/vnd.openxmlformats-officedocument.presentationml.slide+xml"/>
  <Override PartName="/ppt/slides/slide6.xml" ContentType="application/vnd.openxmlformats-officedocument.presentationml.slide+xml"/>
  <Override PartName="/ppt/slides/slide8.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Masters/slideMaster1.xml" ContentType="application/vnd.openxmlformats-officedocument.presentationml.slideMaster+xml"/>
  <Override PartName="/ppt/notesSlides/notesSlide1.xml" ContentType="application/vnd.openxmlformats-officedocument.presentationml.notesSlide+xml"/>
  <Override PartName="/ppt/slideLayouts/slideLayout9.xml" ContentType="application/vnd.openxmlformats-officedocument.presentationml.slideLayout+xml"/>
  <Override PartName="/ppt/notesSlides/notesSlide8.xml" ContentType="application/vnd.openxmlformats-officedocument.presentationml.notesSlide+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notesSlides/notesSlide9.xml" ContentType="application/vnd.openxmlformats-officedocument.presentationml.notesSlide+xml"/>
  <Override PartName="/ppt/notesSlides/notesSlide7.xml" ContentType="application/vnd.openxmlformats-officedocument.presentationml.notesSlide+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slideLayouts/slideLayout11.xml" ContentType="application/vnd.openxmlformats-officedocument.presentationml.slideLayout+xml"/>
  <Override PartName="/ppt/notesSlides/notesSlide5.xml" ContentType="application/vnd.openxmlformats-officedocument.presentationml.notesSlide+xml"/>
  <Override PartName="/ppt/slideLayouts/slideLayout12.xml" ContentType="application/vnd.openxmlformats-officedocument.presentationml.slideLayout+xml"/>
  <Override PartName="/ppt/slideLayouts/slideLayout6.xml" ContentType="application/vnd.openxmlformats-officedocument.presentationml.slideLayout+xml"/>
  <Override PartName="/ppt/notesSlides/notesSlide11.xml" ContentType="application/vnd.openxmlformats-officedocument.presentationml.notesSlide+xml"/>
  <Override PartName="/ppt/notesSlides/notesSlide17.xml" ContentType="application/vnd.openxmlformats-officedocument.presentationml.notesSlide+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notesSlides/notesSlide10.xml" ContentType="application/vnd.openxmlformats-officedocument.presentationml.notesSlide+xml"/>
  <Override PartName="/ppt/notesSlides/notesSlide16.xml" ContentType="application/vnd.openxmlformats-officedocument.presentationml.notesSlide+xml"/>
  <Override PartName="/ppt/notesSlides/notesSlide14.xml" ContentType="application/vnd.openxmlformats-officedocument.presentationml.notesSlide+xml"/>
  <Override PartName="/ppt/slideLayouts/slideLayout5.xml" ContentType="application/vnd.openxmlformats-officedocument.presentationml.slideLayout+xml"/>
  <Override PartName="/ppt/notesSlides/notesSlide15.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slideLayouts/slideLayout4.xml" ContentType="application/vnd.openxmlformats-officedocument.presentationml.slideLayout+xml"/>
  <Override PartName="/ppt/theme/theme1.xml" ContentType="application/vnd.openxmlformats-officedocument.them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theme/theme3.xml" ContentType="application/vnd.openxmlformats-officedocument.theme+xml"/>
  <Override PartName="/ppt/theme/theme2.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9"/>
  </p:notesMasterIdLst>
  <p:handoutMasterIdLst>
    <p:handoutMasterId r:id="rId20"/>
  </p:handoutMasterIdLst>
  <p:sldIdLst>
    <p:sldId id="258" r:id="rId2"/>
    <p:sldId id="259" r:id="rId3"/>
    <p:sldId id="314" r:id="rId4"/>
    <p:sldId id="315" r:id="rId5"/>
    <p:sldId id="272" r:id="rId6"/>
    <p:sldId id="299" r:id="rId7"/>
    <p:sldId id="300" r:id="rId8"/>
    <p:sldId id="301" r:id="rId9"/>
    <p:sldId id="312" r:id="rId10"/>
    <p:sldId id="306" r:id="rId11"/>
    <p:sldId id="282" r:id="rId12"/>
    <p:sldId id="298" r:id="rId13"/>
    <p:sldId id="316" r:id="rId14"/>
    <p:sldId id="307" r:id="rId15"/>
    <p:sldId id="308" r:id="rId16"/>
    <p:sldId id="309" r:id="rId17"/>
    <p:sldId id="310" r:id="rId18"/>
  </p:sldIdLst>
  <p:sldSz cx="9144000" cy="6858000" type="screen4x3"/>
  <p:notesSz cx="7010400" cy="9296400"/>
  <p:defaultTextStyle>
    <a:defPPr>
      <a:defRPr lang="en-US"/>
    </a:defPPr>
    <a:lvl1pPr algn="l" rtl="0" eaLnBrk="0" fontAlgn="base" hangingPunct="0">
      <a:spcBef>
        <a:spcPct val="10000"/>
      </a:spcBef>
      <a:spcAft>
        <a:spcPct val="0"/>
      </a:spcAft>
      <a:buChar char="•"/>
      <a:defRPr sz="1000" kern="1200">
        <a:solidFill>
          <a:srgbClr val="000000"/>
        </a:solidFill>
        <a:latin typeface="Arial" charset="0"/>
        <a:ea typeface="+mn-ea"/>
        <a:cs typeface="Arial" charset="0"/>
      </a:defRPr>
    </a:lvl1pPr>
    <a:lvl2pPr marL="457200" algn="l" rtl="0" eaLnBrk="0" fontAlgn="base" hangingPunct="0">
      <a:spcBef>
        <a:spcPct val="10000"/>
      </a:spcBef>
      <a:spcAft>
        <a:spcPct val="0"/>
      </a:spcAft>
      <a:buChar char="•"/>
      <a:defRPr sz="1000" kern="1200">
        <a:solidFill>
          <a:srgbClr val="000000"/>
        </a:solidFill>
        <a:latin typeface="Arial" charset="0"/>
        <a:ea typeface="+mn-ea"/>
        <a:cs typeface="Arial" charset="0"/>
      </a:defRPr>
    </a:lvl2pPr>
    <a:lvl3pPr marL="914400" algn="l" rtl="0" eaLnBrk="0" fontAlgn="base" hangingPunct="0">
      <a:spcBef>
        <a:spcPct val="10000"/>
      </a:spcBef>
      <a:spcAft>
        <a:spcPct val="0"/>
      </a:spcAft>
      <a:buChar char="•"/>
      <a:defRPr sz="1000" kern="1200">
        <a:solidFill>
          <a:srgbClr val="000000"/>
        </a:solidFill>
        <a:latin typeface="Arial" charset="0"/>
        <a:ea typeface="+mn-ea"/>
        <a:cs typeface="Arial" charset="0"/>
      </a:defRPr>
    </a:lvl3pPr>
    <a:lvl4pPr marL="1371600" algn="l" rtl="0" eaLnBrk="0" fontAlgn="base" hangingPunct="0">
      <a:spcBef>
        <a:spcPct val="10000"/>
      </a:spcBef>
      <a:spcAft>
        <a:spcPct val="0"/>
      </a:spcAft>
      <a:buChar char="•"/>
      <a:defRPr sz="1000" kern="1200">
        <a:solidFill>
          <a:srgbClr val="000000"/>
        </a:solidFill>
        <a:latin typeface="Arial" charset="0"/>
        <a:ea typeface="+mn-ea"/>
        <a:cs typeface="Arial" charset="0"/>
      </a:defRPr>
    </a:lvl4pPr>
    <a:lvl5pPr marL="1828800" algn="l" rtl="0" eaLnBrk="0" fontAlgn="base" hangingPunct="0">
      <a:spcBef>
        <a:spcPct val="10000"/>
      </a:spcBef>
      <a:spcAft>
        <a:spcPct val="0"/>
      </a:spcAft>
      <a:buChar char="•"/>
      <a:defRPr sz="1000" kern="1200">
        <a:solidFill>
          <a:srgbClr val="000000"/>
        </a:solidFill>
        <a:latin typeface="Arial" charset="0"/>
        <a:ea typeface="+mn-ea"/>
        <a:cs typeface="Arial" charset="0"/>
      </a:defRPr>
    </a:lvl5pPr>
    <a:lvl6pPr marL="2286000" algn="l" defTabSz="914400" rtl="0" eaLnBrk="1" latinLnBrk="0" hangingPunct="1">
      <a:defRPr sz="1000" kern="1200">
        <a:solidFill>
          <a:srgbClr val="000000"/>
        </a:solidFill>
        <a:latin typeface="Arial" charset="0"/>
        <a:ea typeface="+mn-ea"/>
        <a:cs typeface="Arial" charset="0"/>
      </a:defRPr>
    </a:lvl6pPr>
    <a:lvl7pPr marL="2743200" algn="l" defTabSz="914400" rtl="0" eaLnBrk="1" latinLnBrk="0" hangingPunct="1">
      <a:defRPr sz="1000" kern="1200">
        <a:solidFill>
          <a:srgbClr val="000000"/>
        </a:solidFill>
        <a:latin typeface="Arial" charset="0"/>
        <a:ea typeface="+mn-ea"/>
        <a:cs typeface="Arial" charset="0"/>
      </a:defRPr>
    </a:lvl7pPr>
    <a:lvl8pPr marL="3200400" algn="l" defTabSz="914400" rtl="0" eaLnBrk="1" latinLnBrk="0" hangingPunct="1">
      <a:defRPr sz="1000" kern="1200">
        <a:solidFill>
          <a:srgbClr val="000000"/>
        </a:solidFill>
        <a:latin typeface="Arial" charset="0"/>
        <a:ea typeface="+mn-ea"/>
        <a:cs typeface="Arial" charset="0"/>
      </a:defRPr>
    </a:lvl8pPr>
    <a:lvl9pPr marL="3657600" algn="l" defTabSz="914400" rtl="0" eaLnBrk="1" latinLnBrk="0" hangingPunct="1">
      <a:defRPr sz="1000" kern="1200">
        <a:solidFill>
          <a:srgbClr val="000000"/>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srgbClr val="FF0000"/>
    </p:penClr>
  </p:showPr>
  <p:clrMru>
    <a:srgbClr val="FF9900"/>
    <a:srgbClr val="FFFF00"/>
    <a:srgbClr val="CC0000"/>
    <a:srgbClr val="EAEAEA"/>
    <a:srgbClr val="DDDDDD"/>
    <a:srgbClr val="000099"/>
    <a:srgbClr val="3333CC"/>
    <a:srgbClr val="FF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81" autoAdjust="0"/>
    <p:restoredTop sz="70018" autoAdjust="0"/>
  </p:normalViewPr>
  <p:slideViewPr>
    <p:cSldViewPr showGuides="1">
      <p:cViewPr varScale="1">
        <p:scale>
          <a:sx n="72" d="100"/>
          <a:sy n="72" d="100"/>
        </p:scale>
        <p:origin x="-1740" y="-96"/>
      </p:cViewPr>
      <p:guideLst>
        <p:guide orient="horz" pos="2160"/>
        <p:guide pos="2880"/>
      </p:guideLst>
    </p:cSldViewPr>
  </p:slideViewPr>
  <p:outlineViewPr>
    <p:cViewPr>
      <p:scale>
        <a:sx n="33" d="100"/>
        <a:sy n="33" d="100"/>
      </p:scale>
      <p:origin x="246" y="297672"/>
    </p:cViewPr>
  </p:outlineViewPr>
  <p:notesTextViewPr>
    <p:cViewPr>
      <p:scale>
        <a:sx n="100" d="100"/>
        <a:sy n="100" d="100"/>
      </p:scale>
      <p:origin x="0" y="0"/>
    </p:cViewPr>
  </p:notesTextViewPr>
  <p:sorterViewPr>
    <p:cViewPr>
      <p:scale>
        <a:sx n="100" d="100"/>
        <a:sy n="100" d="100"/>
      </p:scale>
      <p:origin x="0" y="0"/>
    </p:cViewPr>
  </p:sorterViewPr>
  <p:notesViewPr>
    <p:cSldViewPr showGuides="1">
      <p:cViewPr varScale="1">
        <p:scale>
          <a:sx n="78" d="100"/>
          <a:sy n="78" d="100"/>
        </p:scale>
        <p:origin x="-1986" y="-90"/>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ustomXml" Target="../customXml/item2.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28" Type="http://schemas.openxmlformats.org/officeDocument/2006/relationships/customXml" Target="../customXml/item4.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 Id="rId27" Type="http://schemas.openxmlformats.org/officeDocument/2006/relationships/customXml" Target="../customXml/item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3276600" cy="463550"/>
          </a:xfrm>
          <a:prstGeom prst="rect">
            <a:avLst/>
          </a:prstGeom>
          <a:noFill/>
          <a:ln w="9525">
            <a:noFill/>
            <a:miter lim="800000"/>
            <a:headEnd/>
            <a:tailEnd/>
          </a:ln>
          <a:effectLst/>
        </p:spPr>
        <p:txBody>
          <a:bodyPr vert="horz" wrap="square" lIns="93138" tIns="46569" rIns="93138" bIns="46569" numCol="1" anchor="t" anchorCtr="0" compatLnSpc="1">
            <a:prstTxWarp prst="textNoShape">
              <a:avLst/>
            </a:prstTxWarp>
          </a:bodyPr>
          <a:lstStyle>
            <a:lvl1pPr marL="84138" defTabSz="931863">
              <a:spcBef>
                <a:spcPct val="0"/>
              </a:spcBef>
              <a:buFontTx/>
              <a:buNone/>
              <a:defRPr sz="1300">
                <a:solidFill>
                  <a:schemeClr val="tx1"/>
                </a:solidFill>
                <a:latin typeface="Times New Roman" charset="0"/>
                <a:cs typeface="Arial" charset="0"/>
              </a:defRPr>
            </a:lvl1pPr>
          </a:lstStyle>
          <a:p>
            <a:pPr>
              <a:defRPr/>
            </a:pPr>
            <a:r>
              <a:rPr lang="es-ES_tradnl"/>
              <a:t>Prácticas seguras con relación al plomo</a:t>
            </a:r>
            <a:r>
              <a:rPr lang="en-US"/>
              <a:t> en </a:t>
            </a:r>
            <a:r>
              <a:rPr lang="en-US" err="1"/>
              <a:t>labores</a:t>
            </a:r>
            <a:r>
              <a:rPr lang="en-US"/>
              <a:t> de </a:t>
            </a:r>
            <a:r>
              <a:rPr lang="en-US" err="1"/>
              <a:t>renovación</a:t>
            </a:r>
            <a:r>
              <a:rPr lang="en-US"/>
              <a:t>, </a:t>
            </a:r>
            <a:r>
              <a:rPr lang="en-US" err="1"/>
              <a:t>reparación</a:t>
            </a:r>
            <a:r>
              <a:rPr lang="en-US"/>
              <a:t> y </a:t>
            </a:r>
            <a:r>
              <a:rPr lang="en-US" err="1"/>
              <a:t>pintura</a:t>
            </a:r>
            <a:endParaRPr lang="en-US"/>
          </a:p>
        </p:txBody>
      </p:sp>
      <p:sp>
        <p:nvSpPr>
          <p:cNvPr id="34819" name="Rectangle 3"/>
          <p:cNvSpPr>
            <a:spLocks noGrp="1" noChangeArrowheads="1"/>
          </p:cNvSpPr>
          <p:nvPr>
            <p:ph type="dt" sz="quarter" idx="1"/>
          </p:nvPr>
        </p:nvSpPr>
        <p:spPr bwMode="auto">
          <a:xfrm>
            <a:off x="3971925" y="0"/>
            <a:ext cx="3038475" cy="463550"/>
          </a:xfrm>
          <a:prstGeom prst="rect">
            <a:avLst/>
          </a:prstGeom>
          <a:noFill/>
          <a:ln w="9525">
            <a:noFill/>
            <a:miter lim="800000"/>
            <a:headEnd/>
            <a:tailEnd/>
          </a:ln>
          <a:effectLst/>
        </p:spPr>
        <p:txBody>
          <a:bodyPr vert="horz" wrap="square" lIns="93138" tIns="46569" rIns="93138" bIns="46569" numCol="1" anchor="t" anchorCtr="0" compatLnSpc="1">
            <a:prstTxWarp prst="textNoShape">
              <a:avLst/>
            </a:prstTxWarp>
          </a:bodyPr>
          <a:lstStyle>
            <a:lvl1pPr algn="r" defTabSz="931863">
              <a:spcBef>
                <a:spcPct val="0"/>
              </a:spcBef>
              <a:buFontTx/>
              <a:buNone/>
              <a:defRPr sz="1300">
                <a:solidFill>
                  <a:schemeClr val="tx1"/>
                </a:solidFill>
                <a:latin typeface="Times New Roman" charset="0"/>
                <a:cs typeface="Arial" charset="0"/>
              </a:defRPr>
            </a:lvl1pPr>
          </a:lstStyle>
          <a:p>
            <a:pPr>
              <a:defRPr/>
            </a:pPr>
            <a:r>
              <a:rPr lang="en-US"/>
              <a:t>Feb 09</a:t>
            </a:r>
          </a:p>
        </p:txBody>
      </p:sp>
      <p:sp>
        <p:nvSpPr>
          <p:cNvPr id="34820" name="Rectangle 4"/>
          <p:cNvSpPr>
            <a:spLocks noGrp="1" noChangeArrowheads="1"/>
          </p:cNvSpPr>
          <p:nvPr>
            <p:ph type="ftr" sz="quarter" idx="2"/>
          </p:nvPr>
        </p:nvSpPr>
        <p:spPr bwMode="auto">
          <a:xfrm>
            <a:off x="0" y="8832850"/>
            <a:ext cx="3038475" cy="463550"/>
          </a:xfrm>
          <a:prstGeom prst="rect">
            <a:avLst/>
          </a:prstGeom>
          <a:noFill/>
          <a:ln w="9525">
            <a:noFill/>
            <a:miter lim="800000"/>
            <a:headEnd/>
            <a:tailEnd/>
          </a:ln>
          <a:effectLst/>
        </p:spPr>
        <p:txBody>
          <a:bodyPr vert="horz" wrap="square" lIns="93138" tIns="46569" rIns="93138" bIns="46569" numCol="1" anchor="b" anchorCtr="0" compatLnSpc="1">
            <a:prstTxWarp prst="textNoShape">
              <a:avLst/>
            </a:prstTxWarp>
          </a:bodyPr>
          <a:lstStyle>
            <a:lvl1pPr defTabSz="931863">
              <a:spcBef>
                <a:spcPct val="0"/>
              </a:spcBef>
              <a:buFontTx/>
              <a:buNone/>
              <a:defRPr sz="1300">
                <a:solidFill>
                  <a:schemeClr val="tx1"/>
                </a:solidFill>
                <a:latin typeface="Times New Roman" charset="0"/>
                <a:cs typeface="Arial" charset="0"/>
              </a:defRPr>
            </a:lvl1pPr>
          </a:lstStyle>
          <a:p>
            <a:pPr>
              <a:defRPr/>
            </a:pPr>
            <a:r>
              <a:rPr lang="en-US"/>
              <a:t>Repaso preliminar 08/28/08 – No cite ni haga referencias</a:t>
            </a:r>
          </a:p>
        </p:txBody>
      </p:sp>
      <p:sp>
        <p:nvSpPr>
          <p:cNvPr id="34821" name="Rectangle 5"/>
          <p:cNvSpPr>
            <a:spLocks noGrp="1" noChangeArrowheads="1"/>
          </p:cNvSpPr>
          <p:nvPr>
            <p:ph type="sldNum" sz="quarter" idx="3"/>
          </p:nvPr>
        </p:nvSpPr>
        <p:spPr bwMode="auto">
          <a:xfrm>
            <a:off x="3971925" y="8832850"/>
            <a:ext cx="3038475" cy="463550"/>
          </a:xfrm>
          <a:prstGeom prst="rect">
            <a:avLst/>
          </a:prstGeom>
          <a:noFill/>
          <a:ln w="9525">
            <a:noFill/>
            <a:miter lim="800000"/>
            <a:headEnd/>
            <a:tailEnd/>
          </a:ln>
          <a:effectLst/>
        </p:spPr>
        <p:txBody>
          <a:bodyPr vert="horz" wrap="square" lIns="93138" tIns="46569" rIns="93138" bIns="46569" numCol="1" anchor="b" anchorCtr="0" compatLnSpc="1">
            <a:prstTxWarp prst="textNoShape">
              <a:avLst/>
            </a:prstTxWarp>
          </a:bodyPr>
          <a:lstStyle>
            <a:lvl1pPr algn="r" defTabSz="931863">
              <a:spcBef>
                <a:spcPct val="0"/>
              </a:spcBef>
              <a:buFontTx/>
              <a:buNone/>
              <a:defRPr sz="1300">
                <a:solidFill>
                  <a:schemeClr val="tx1"/>
                </a:solidFill>
                <a:latin typeface="Times New Roman" charset="0"/>
                <a:cs typeface="Arial" charset="0"/>
              </a:defRPr>
            </a:lvl1pPr>
          </a:lstStyle>
          <a:p>
            <a:pPr>
              <a:defRPr/>
            </a:pPr>
            <a:fld id="{223ADB9E-D446-4EF9-B4A9-6BEFDE202DC9}"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4"/>
          <p:cNvSpPr>
            <a:spLocks noChangeArrowheads="1" noTextEdit="1"/>
          </p:cNvSpPr>
          <p:nvPr>
            <p:ph type="sldImg" idx="2"/>
          </p:nvPr>
        </p:nvSpPr>
        <p:spPr bwMode="auto">
          <a:xfrm>
            <a:off x="1182688" y="698500"/>
            <a:ext cx="4649787" cy="3487738"/>
          </a:xfrm>
          <a:prstGeom prst="rect">
            <a:avLst/>
          </a:prstGeom>
          <a:noFill/>
          <a:ln w="12700">
            <a:solidFill>
              <a:srgbClr val="000000"/>
            </a:solidFill>
            <a:miter lim="800000"/>
            <a:headEnd/>
            <a:tailEnd/>
          </a:ln>
        </p:spPr>
      </p:sp>
      <p:sp>
        <p:nvSpPr>
          <p:cNvPr id="3080" name="Rectangle 8"/>
          <p:cNvSpPr>
            <a:spLocks noGrp="1" noChangeArrowheads="1"/>
          </p:cNvSpPr>
          <p:nvPr>
            <p:ph type="body" sz="quarter" idx="3"/>
          </p:nvPr>
        </p:nvSpPr>
        <p:spPr bwMode="auto">
          <a:xfrm>
            <a:off x="949325" y="4279900"/>
            <a:ext cx="5184775" cy="4318000"/>
          </a:xfrm>
          <a:prstGeom prst="rect">
            <a:avLst/>
          </a:prstGeom>
          <a:noFill/>
          <a:ln w="9525">
            <a:noFill/>
            <a:miter lim="800000"/>
            <a:headEnd/>
            <a:tailEnd/>
          </a:ln>
          <a:effectLst/>
        </p:spPr>
        <p:txBody>
          <a:bodyPr vert="horz" wrap="square" lIns="93138" tIns="46569" rIns="93138" bIns="46569" numCol="1" anchor="t" anchorCtr="0" compatLnSpc="1">
            <a:prstTxWarp prst="textNoShape">
              <a:avLst/>
            </a:prstTxWarp>
          </a:bodyPr>
          <a:lstStyle/>
          <a:p>
            <a:pPr lvl="0"/>
            <a:r>
              <a:rPr lang="en-US" noProof="0" smtClean="0"/>
              <a:t>Arial 10 pt</a:t>
            </a:r>
          </a:p>
          <a:p>
            <a:pPr lvl="1"/>
            <a:r>
              <a:rPr lang="en-US" noProof="0" smtClean="0"/>
              <a:t>Arial 10 pt</a:t>
            </a:r>
          </a:p>
          <a:p>
            <a:pPr lvl="2"/>
            <a:r>
              <a:rPr lang="en-US" noProof="0" smtClean="0"/>
              <a:t>Arial 10 pt</a:t>
            </a:r>
          </a:p>
          <a:p>
            <a:pPr lvl="3"/>
            <a:r>
              <a:rPr lang="en-US" noProof="0" smtClean="0"/>
              <a:t>Arial 10 pt</a:t>
            </a:r>
          </a:p>
          <a:p>
            <a:pPr lvl="4"/>
            <a:r>
              <a:rPr lang="en-US" noProof="0" smtClean="0"/>
              <a:t>Arial 10 pt</a:t>
            </a:r>
          </a:p>
        </p:txBody>
      </p:sp>
      <p:sp>
        <p:nvSpPr>
          <p:cNvPr id="3081" name="Rectangle 9"/>
          <p:cNvSpPr>
            <a:spLocks noGrp="1" noChangeArrowheads="1"/>
          </p:cNvSpPr>
          <p:nvPr>
            <p:ph type="ftr" sz="quarter" idx="4"/>
          </p:nvPr>
        </p:nvSpPr>
        <p:spPr bwMode="auto">
          <a:xfrm>
            <a:off x="4308475" y="8853488"/>
            <a:ext cx="1825625" cy="295275"/>
          </a:xfrm>
          <a:prstGeom prst="rect">
            <a:avLst/>
          </a:prstGeom>
          <a:noFill/>
          <a:ln w="9525">
            <a:noFill/>
            <a:miter lim="800000"/>
            <a:headEnd/>
            <a:tailEnd/>
          </a:ln>
          <a:effectLst/>
        </p:spPr>
        <p:txBody>
          <a:bodyPr vert="horz" wrap="square" lIns="93138" tIns="46569" rIns="93138" bIns="46569" numCol="1" anchor="b" anchorCtr="0" compatLnSpc="1">
            <a:prstTxWarp prst="textNoShape">
              <a:avLst/>
            </a:prstTxWarp>
          </a:bodyPr>
          <a:lstStyle>
            <a:lvl1pPr defTabSz="931863">
              <a:spcBef>
                <a:spcPct val="0"/>
              </a:spcBef>
              <a:buFontTx/>
              <a:buNone/>
              <a:defRPr>
                <a:solidFill>
                  <a:schemeClr val="tx1"/>
                </a:solidFill>
                <a:latin typeface="Arial" charset="0"/>
                <a:cs typeface="Arial" charset="0"/>
              </a:defRPr>
            </a:lvl1pPr>
          </a:lstStyle>
          <a:p>
            <a:pPr>
              <a:defRPr/>
            </a:pPr>
            <a:r>
              <a:rPr lang="en-US"/>
              <a:t>Repaso preliminar 08/28/08 – No cite ni haga referencias</a:t>
            </a:r>
          </a:p>
        </p:txBody>
      </p:sp>
      <p:sp>
        <p:nvSpPr>
          <p:cNvPr id="3083" name="Rectangle 11"/>
          <p:cNvSpPr>
            <a:spLocks noGrp="1" noChangeArrowheads="1"/>
          </p:cNvSpPr>
          <p:nvPr>
            <p:ph type="sldNum" sz="quarter" idx="5"/>
          </p:nvPr>
        </p:nvSpPr>
        <p:spPr bwMode="auto">
          <a:xfrm>
            <a:off x="949325" y="8853488"/>
            <a:ext cx="1479550" cy="295275"/>
          </a:xfrm>
          <a:prstGeom prst="rect">
            <a:avLst/>
          </a:prstGeom>
          <a:noFill/>
          <a:ln w="9525">
            <a:noFill/>
            <a:miter lim="800000"/>
            <a:headEnd/>
            <a:tailEnd/>
          </a:ln>
          <a:effectLst/>
        </p:spPr>
        <p:txBody>
          <a:bodyPr vert="horz" wrap="square" lIns="93138" tIns="46569" rIns="93138" bIns="46569" numCol="1" anchor="b" anchorCtr="0" compatLnSpc="1">
            <a:prstTxWarp prst="textNoShape">
              <a:avLst/>
            </a:prstTxWarp>
          </a:bodyPr>
          <a:lstStyle>
            <a:lvl1pPr defTabSz="931863">
              <a:spcBef>
                <a:spcPct val="0"/>
              </a:spcBef>
              <a:buFontTx/>
              <a:buNone/>
              <a:defRPr>
                <a:solidFill>
                  <a:schemeClr val="tx1"/>
                </a:solidFill>
                <a:latin typeface="Arial" charset="0"/>
                <a:cs typeface="Arial" charset="0"/>
              </a:defRPr>
            </a:lvl1pPr>
          </a:lstStyle>
          <a:p>
            <a:pPr>
              <a:defRPr/>
            </a:pPr>
            <a:r>
              <a:rPr lang="en-US"/>
              <a:t>4-</a:t>
            </a:r>
            <a:fld id="{5F3891CB-EF33-41E3-AE2B-643E1ABE67ED}" type="slidenum">
              <a:rPr lang="en-US"/>
              <a:pPr>
                <a:defRPr/>
              </a:pPr>
              <a:t>‹#›</a:t>
            </a:fld>
            <a:endParaRPr lang="en-US"/>
          </a:p>
        </p:txBody>
      </p:sp>
      <p:sp>
        <p:nvSpPr>
          <p:cNvPr id="3084" name="Rectangle 12"/>
          <p:cNvSpPr>
            <a:spLocks noGrp="1" noChangeArrowheads="1"/>
          </p:cNvSpPr>
          <p:nvPr>
            <p:ph type="hdr" sz="quarter"/>
          </p:nvPr>
        </p:nvSpPr>
        <p:spPr bwMode="auto">
          <a:xfrm>
            <a:off x="0" y="0"/>
            <a:ext cx="7010400" cy="463550"/>
          </a:xfrm>
          <a:prstGeom prst="rect">
            <a:avLst/>
          </a:prstGeom>
          <a:noFill/>
          <a:ln w="9525">
            <a:noFill/>
            <a:miter lim="800000"/>
            <a:headEnd/>
            <a:tailEnd/>
          </a:ln>
          <a:effectLst/>
        </p:spPr>
        <p:txBody>
          <a:bodyPr vert="horz" wrap="square" lIns="93138" tIns="46569" rIns="93138" bIns="46569" numCol="1" anchor="t" anchorCtr="0" compatLnSpc="1">
            <a:prstTxWarp prst="textNoShape">
              <a:avLst/>
            </a:prstTxWarp>
          </a:bodyPr>
          <a:lstStyle>
            <a:lvl1pPr defTabSz="931863">
              <a:spcBef>
                <a:spcPct val="0"/>
              </a:spcBef>
              <a:buFontTx/>
              <a:buNone/>
              <a:defRPr sz="1200" b="1">
                <a:solidFill>
                  <a:schemeClr val="tx1"/>
                </a:solidFill>
                <a:latin typeface="Arial" charset="0"/>
                <a:cs typeface="Arial" charset="0"/>
              </a:defRPr>
            </a:lvl1pPr>
          </a:lstStyle>
          <a:p>
            <a:pPr>
              <a:defRPr/>
            </a:pPr>
            <a:endParaRPr lang="en-US"/>
          </a:p>
          <a:p>
            <a:pPr>
              <a:defRPr/>
            </a:pPr>
            <a:r>
              <a:rPr lang="en-US"/>
              <a:t>     </a:t>
            </a:r>
            <a:r>
              <a:rPr lang="es-ES_tradnl"/>
              <a:t>Prácticas seguras con relación al plomo</a:t>
            </a:r>
            <a:r>
              <a:rPr lang="en-US"/>
              <a:t> en </a:t>
            </a:r>
            <a:r>
              <a:rPr lang="en-US" err="1"/>
              <a:t>labores</a:t>
            </a:r>
            <a:r>
              <a:rPr lang="en-US"/>
              <a:t> de </a:t>
            </a:r>
            <a:r>
              <a:rPr lang="en-US" err="1"/>
              <a:t>renovación</a:t>
            </a:r>
            <a:r>
              <a:rPr lang="en-US"/>
              <a:t>, </a:t>
            </a:r>
            <a:r>
              <a:rPr lang="en-US" err="1"/>
              <a:t>reparación</a:t>
            </a:r>
            <a:r>
              <a:rPr lang="en-US"/>
              <a:t> y </a:t>
            </a:r>
            <a:r>
              <a:rPr lang="en-US" err="1"/>
              <a:t>pintura</a:t>
            </a:r>
            <a:endParaRPr lang="en-US"/>
          </a:p>
        </p:txBody>
      </p:sp>
      <p:sp>
        <p:nvSpPr>
          <p:cNvPr id="3085" name="Rectangle 13"/>
          <p:cNvSpPr>
            <a:spLocks noGrp="1" noChangeArrowheads="1"/>
          </p:cNvSpPr>
          <p:nvPr>
            <p:ph type="dt" idx="1"/>
          </p:nvPr>
        </p:nvSpPr>
        <p:spPr bwMode="auto">
          <a:xfrm>
            <a:off x="2555875" y="8705850"/>
            <a:ext cx="1676400" cy="442913"/>
          </a:xfrm>
          <a:prstGeom prst="rect">
            <a:avLst/>
          </a:prstGeom>
          <a:noFill/>
          <a:ln w="9525">
            <a:noFill/>
            <a:miter lim="800000"/>
            <a:headEnd/>
            <a:tailEnd/>
          </a:ln>
          <a:effectLst/>
        </p:spPr>
        <p:txBody>
          <a:bodyPr vert="horz" wrap="square" lIns="91407" tIns="45702" rIns="91407" bIns="45702" numCol="1" anchor="t" anchorCtr="0" compatLnSpc="1">
            <a:prstTxWarp prst="textNoShape">
              <a:avLst/>
            </a:prstTxWarp>
          </a:bodyPr>
          <a:lstStyle>
            <a:lvl1pPr algn="ctr" defTabSz="911225">
              <a:lnSpc>
                <a:spcPct val="280000"/>
              </a:lnSpc>
              <a:spcBef>
                <a:spcPct val="0"/>
              </a:spcBef>
              <a:buFontTx/>
              <a:buNone/>
              <a:defRPr>
                <a:solidFill>
                  <a:schemeClr val="tx1"/>
                </a:solidFill>
                <a:latin typeface="Arial" charset="0"/>
                <a:cs typeface="Arial" charset="0"/>
              </a:defRPr>
            </a:lvl1pPr>
          </a:lstStyle>
          <a:p>
            <a:pPr>
              <a:defRPr/>
            </a:pPr>
            <a:r>
              <a:rPr lang="en-US"/>
              <a:t>Feb 09</a:t>
            </a:r>
          </a:p>
        </p:txBody>
      </p:sp>
    </p:spTree>
  </p:cSld>
  <p:clrMap bg1="lt1" tx1="dk1" bg2="lt2" tx2="dk2" accent1="accent1" accent2="accent2" accent3="accent3" accent4="accent4" accent5="accent5" accent6="accent6" hlink="hlink" folHlink="folHlink"/>
  <p:hf ftr="0"/>
  <p:notesStyle>
    <a:lvl1pPr algn="l" rtl="0" eaLnBrk="0" fontAlgn="base" hangingPunct="0">
      <a:spcBef>
        <a:spcPct val="30000"/>
      </a:spcBef>
      <a:spcAft>
        <a:spcPct val="0"/>
      </a:spcAft>
      <a:defRPr sz="1200" b="1" kern="1200">
        <a:solidFill>
          <a:schemeClr val="tx1"/>
        </a:solidFill>
        <a:latin typeface="Arial" charset="0"/>
        <a:ea typeface="+mn-ea"/>
        <a:cs typeface="+mn-cs"/>
      </a:defRPr>
    </a:lvl1pPr>
    <a:lvl2pPr marL="228600" indent="-114300" algn="l" rtl="0" eaLnBrk="0" fontAlgn="base" hangingPunct="0">
      <a:spcBef>
        <a:spcPct val="30000"/>
      </a:spcBef>
      <a:spcAft>
        <a:spcPct val="0"/>
      </a:spcAft>
      <a:buChar char="•"/>
      <a:defRPr sz="1200" kern="1200">
        <a:solidFill>
          <a:schemeClr val="tx1"/>
        </a:solidFill>
        <a:latin typeface="Arial" charset="0"/>
        <a:ea typeface="+mn-ea"/>
        <a:cs typeface="+mn-cs"/>
      </a:defRPr>
    </a:lvl2pPr>
    <a:lvl3pPr marL="457200" indent="-114300" algn="l" rtl="0" eaLnBrk="0" fontAlgn="base" hangingPunct="0">
      <a:spcBef>
        <a:spcPct val="30000"/>
      </a:spcBef>
      <a:spcAft>
        <a:spcPct val="0"/>
      </a:spcAft>
      <a:buChar char="•"/>
      <a:defRPr sz="1200" kern="1200">
        <a:solidFill>
          <a:schemeClr val="tx1"/>
        </a:solidFill>
        <a:latin typeface="Arial" charset="0"/>
        <a:ea typeface="+mn-ea"/>
        <a:cs typeface="+mn-cs"/>
      </a:defRPr>
    </a:lvl3pPr>
    <a:lvl4pPr marL="685800" indent="-114300" algn="l" rtl="0" eaLnBrk="0" fontAlgn="base" hangingPunct="0">
      <a:spcBef>
        <a:spcPct val="30000"/>
      </a:spcBef>
      <a:spcAft>
        <a:spcPct val="0"/>
      </a:spcAft>
      <a:buChar char="•"/>
      <a:defRPr sz="1200" kern="1200">
        <a:solidFill>
          <a:schemeClr val="tx1"/>
        </a:solidFill>
        <a:latin typeface="Arial" charset="0"/>
        <a:ea typeface="+mn-ea"/>
        <a:cs typeface="+mn-cs"/>
      </a:defRPr>
    </a:lvl4pPr>
    <a:lvl5pPr marL="914400" indent="-114300" algn="l" rtl="0" eaLnBrk="0" fontAlgn="base" hangingPunct="0">
      <a:spcBef>
        <a:spcPct val="30000"/>
      </a:spcBef>
      <a:spcAft>
        <a:spcPct val="0"/>
      </a:spcAft>
      <a:buChar char="•"/>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a:spLocks noGrp="1" noChangeArrowheads="1"/>
          </p:cNvSpPr>
          <p:nvPr>
            <p:ph type="sldNum" sz="quarter" idx="5"/>
          </p:nvPr>
        </p:nvSpPr>
        <p:spPr>
          <a:noFill/>
        </p:spPr>
        <p:txBody>
          <a:bodyPr/>
          <a:lstStyle/>
          <a:p>
            <a:r>
              <a:rPr lang="en-US" smtClean="0"/>
              <a:t>4-</a:t>
            </a:r>
            <a:fld id="{77077CB9-BF0D-4B0E-B96A-3BC8B145B1CC}" type="slidenum">
              <a:rPr lang="en-US" smtClean="0"/>
              <a:pPr/>
              <a:t>1</a:t>
            </a:fld>
            <a:endParaRPr lang="en-US" smtClean="0"/>
          </a:p>
        </p:txBody>
      </p:sp>
      <p:sp>
        <p:nvSpPr>
          <p:cNvPr id="20483" name="Rectangle 12"/>
          <p:cNvSpPr>
            <a:spLocks noGrp="1" noChangeArrowheads="1"/>
          </p:cNvSpPr>
          <p:nvPr>
            <p:ph type="hdr" sz="quarter"/>
          </p:nvPr>
        </p:nvSpPr>
        <p:spPr>
          <a:noFill/>
        </p:spPr>
        <p:txBody>
          <a:bodyPr/>
          <a:lstStyle/>
          <a:p>
            <a:endParaRPr lang="en-US" smtClean="0"/>
          </a:p>
          <a:p>
            <a:r>
              <a:rPr lang="en-US" smtClean="0"/>
              <a:t>     </a:t>
            </a:r>
            <a:r>
              <a:rPr lang="es-ES_tradnl" smtClean="0"/>
              <a:t>Prácticas seguras con relación al plomo</a:t>
            </a:r>
            <a:r>
              <a:rPr lang="en-US" smtClean="0"/>
              <a:t> en labores de renovación, reparación y pintura</a:t>
            </a:r>
          </a:p>
        </p:txBody>
      </p:sp>
      <p:sp>
        <p:nvSpPr>
          <p:cNvPr id="20484" name="Rectangle 13"/>
          <p:cNvSpPr>
            <a:spLocks noGrp="1" noChangeArrowheads="1"/>
          </p:cNvSpPr>
          <p:nvPr>
            <p:ph type="dt" sz="quarter" idx="1"/>
          </p:nvPr>
        </p:nvSpPr>
        <p:spPr>
          <a:noFill/>
        </p:spPr>
        <p:txBody>
          <a:bodyPr/>
          <a:lstStyle/>
          <a:p>
            <a:r>
              <a:rPr lang="en-US" smtClean="0"/>
              <a:t>Octubre de 2011</a:t>
            </a:r>
          </a:p>
        </p:txBody>
      </p:sp>
      <p:sp>
        <p:nvSpPr>
          <p:cNvPr id="20485" name="Rectangle 6"/>
          <p:cNvSpPr>
            <a:spLocks noChangeArrowheads="1" noTextEdit="1"/>
          </p:cNvSpPr>
          <p:nvPr>
            <p:ph type="sldImg"/>
          </p:nvPr>
        </p:nvSpPr>
        <p:spPr>
          <a:xfrm>
            <a:off x="1219200" y="685800"/>
            <a:ext cx="4649788" cy="3487738"/>
          </a:xfrm>
          <a:ln/>
        </p:spPr>
      </p:sp>
      <p:sp>
        <p:nvSpPr>
          <p:cNvPr id="20486" name="Rectangle 7"/>
          <p:cNvSpPr>
            <a:spLocks noChangeArrowheads="1"/>
          </p:cNvSpPr>
          <p:nvPr>
            <p:ph type="body" idx="1"/>
          </p:nvPr>
        </p:nvSpPr>
        <p:spPr>
          <a:xfrm>
            <a:off x="950913" y="4279900"/>
            <a:ext cx="5329237" cy="4425950"/>
          </a:xfrm>
          <a:noFill/>
          <a:ln/>
        </p:spPr>
        <p:txBody>
          <a:bodyPr/>
          <a:lstStyle/>
          <a:p>
            <a:pPr>
              <a:spcBef>
                <a:spcPct val="10000"/>
              </a:spcBef>
            </a:pPr>
            <a:r>
              <a:rPr lang="en-US" smtClean="0">
                <a:solidFill>
                  <a:srgbClr val="000000"/>
                </a:solidFill>
                <a:cs typeface="Arial" charset="0"/>
                <a:sym typeface="Times New Roman" pitchFamily="18" charset="0"/>
              </a:rPr>
              <a:t>Al finalizar este módulo podrá:</a:t>
            </a:r>
          </a:p>
          <a:p>
            <a:pPr lvl="1">
              <a:spcBef>
                <a:spcPct val="10000"/>
              </a:spcBef>
            </a:pPr>
            <a:r>
              <a:rPr lang="en-US" sz="1000" smtClean="0">
                <a:solidFill>
                  <a:srgbClr val="000000"/>
                </a:solidFill>
                <a:cs typeface="Arial" charset="0"/>
                <a:sym typeface="Times New Roman" pitchFamily="18" charset="0"/>
              </a:rPr>
              <a:t>Establecer sistemas de contención que mantengan el polvo dentro del área de trabajo para permitir una limpieza más eficaz al final del día y al finalizar el trabajo;</a:t>
            </a:r>
          </a:p>
          <a:p>
            <a:pPr lvl="1">
              <a:spcBef>
                <a:spcPct val="10000"/>
              </a:spcBef>
            </a:pPr>
            <a:r>
              <a:rPr lang="en-US" sz="1000" smtClean="0">
                <a:solidFill>
                  <a:srgbClr val="000000"/>
                </a:solidFill>
                <a:cs typeface="Arial" charset="0"/>
                <a:sym typeface="Times New Roman" pitchFamily="18" charset="0"/>
              </a:rPr>
              <a:t>Identificar los requisitos de contención para renovaciones internas; e</a:t>
            </a:r>
          </a:p>
          <a:p>
            <a:pPr lvl="1">
              <a:spcBef>
                <a:spcPct val="10000"/>
              </a:spcBef>
            </a:pPr>
            <a:r>
              <a:rPr lang="en-US" sz="1000" smtClean="0">
                <a:solidFill>
                  <a:srgbClr val="000000"/>
                </a:solidFill>
                <a:cs typeface="Arial" charset="0"/>
                <a:sym typeface="Times New Roman" pitchFamily="18" charset="0"/>
              </a:rPr>
              <a:t>Identificar los requisitos de contención para renovaciones externas.</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11"/>
          <p:cNvSpPr>
            <a:spLocks noGrp="1" noChangeArrowheads="1"/>
          </p:cNvSpPr>
          <p:nvPr>
            <p:ph type="sldNum" sz="quarter" idx="5"/>
          </p:nvPr>
        </p:nvSpPr>
        <p:spPr>
          <a:noFill/>
        </p:spPr>
        <p:txBody>
          <a:bodyPr/>
          <a:lstStyle/>
          <a:p>
            <a:r>
              <a:rPr lang="en-US" smtClean="0"/>
              <a:t>4-</a:t>
            </a:r>
            <a:fld id="{C0AC5453-0CB9-4396-B209-581B65B7A9E6}" type="slidenum">
              <a:rPr lang="en-US" smtClean="0"/>
              <a:pPr/>
              <a:t>10</a:t>
            </a:fld>
            <a:endParaRPr lang="en-US" smtClean="0"/>
          </a:p>
        </p:txBody>
      </p:sp>
      <p:sp>
        <p:nvSpPr>
          <p:cNvPr id="29699" name="Rectangle 12"/>
          <p:cNvSpPr>
            <a:spLocks noGrp="1" noChangeArrowheads="1"/>
          </p:cNvSpPr>
          <p:nvPr>
            <p:ph type="hdr" sz="quarter"/>
          </p:nvPr>
        </p:nvSpPr>
        <p:spPr>
          <a:noFill/>
        </p:spPr>
        <p:txBody>
          <a:bodyPr/>
          <a:lstStyle/>
          <a:p>
            <a:endParaRPr lang="en-US" smtClean="0"/>
          </a:p>
          <a:p>
            <a:r>
              <a:rPr lang="en-US" smtClean="0"/>
              <a:t>     </a:t>
            </a:r>
            <a:r>
              <a:rPr lang="es-ES_tradnl" smtClean="0"/>
              <a:t>Prácticas seguras con relación al plomo</a:t>
            </a:r>
            <a:r>
              <a:rPr lang="en-US" smtClean="0"/>
              <a:t> en labores de renovación, reparación y pintura</a:t>
            </a:r>
          </a:p>
        </p:txBody>
      </p:sp>
      <p:sp>
        <p:nvSpPr>
          <p:cNvPr id="29700" name="Rectangle 13"/>
          <p:cNvSpPr>
            <a:spLocks noGrp="1" noChangeArrowheads="1"/>
          </p:cNvSpPr>
          <p:nvPr>
            <p:ph type="dt" sz="quarter" idx="1"/>
          </p:nvPr>
        </p:nvSpPr>
        <p:spPr>
          <a:noFill/>
        </p:spPr>
        <p:txBody>
          <a:bodyPr/>
          <a:lstStyle/>
          <a:p>
            <a:r>
              <a:rPr lang="en-US" smtClean="0"/>
              <a:t>Octubre de 2011</a:t>
            </a:r>
          </a:p>
        </p:txBody>
      </p:sp>
      <p:sp>
        <p:nvSpPr>
          <p:cNvPr id="29701" name="Rectangle 2"/>
          <p:cNvSpPr>
            <a:spLocks noChangeArrowheads="1" noTextEdit="1"/>
          </p:cNvSpPr>
          <p:nvPr>
            <p:ph type="sldImg"/>
          </p:nvPr>
        </p:nvSpPr>
        <p:spPr>
          <a:xfrm>
            <a:off x="1217613" y="663575"/>
            <a:ext cx="4649787" cy="3487738"/>
          </a:xfrm>
          <a:ln/>
        </p:spPr>
      </p:sp>
      <p:sp>
        <p:nvSpPr>
          <p:cNvPr id="29702" name="Rectangle 3"/>
          <p:cNvSpPr>
            <a:spLocks noGrp="1" noChangeArrowheads="1"/>
          </p:cNvSpPr>
          <p:nvPr>
            <p:ph type="body" idx="1"/>
          </p:nvPr>
        </p:nvSpPr>
        <p:spPr>
          <a:xfrm>
            <a:off x="950913" y="4279900"/>
            <a:ext cx="5183187" cy="4500563"/>
          </a:xfrm>
          <a:noFill/>
          <a:ln/>
        </p:spPr>
        <p:txBody>
          <a:bodyPr/>
          <a:lstStyle/>
          <a:p>
            <a:pPr>
              <a:spcBef>
                <a:spcPct val="10000"/>
              </a:spcBef>
            </a:pPr>
            <a:r>
              <a:rPr lang="en-US" smtClean="0">
                <a:solidFill>
                  <a:srgbClr val="000000"/>
                </a:solidFill>
                <a:cs typeface="Arial" charset="0"/>
                <a:sym typeface="Times New Roman" pitchFamily="18" charset="0"/>
              </a:rPr>
              <a:t>La regla RRP: Requisitos generales para la contención interior:</a:t>
            </a:r>
          </a:p>
          <a:p>
            <a:pPr lvl="1">
              <a:spcBef>
                <a:spcPct val="10000"/>
              </a:spcBef>
            </a:pPr>
            <a:r>
              <a:rPr lang="en-US" sz="1000" u="sng" smtClean="0">
                <a:solidFill>
                  <a:srgbClr val="000000"/>
                </a:solidFill>
                <a:cs typeface="Arial" charset="0"/>
                <a:sym typeface="Times New Roman" pitchFamily="18" charset="0"/>
              </a:rPr>
              <a:t>Letreros instalados:</a:t>
            </a:r>
            <a:r>
              <a:rPr lang="en-US" sz="1000" smtClean="0">
                <a:solidFill>
                  <a:srgbClr val="000000"/>
                </a:solidFill>
                <a:cs typeface="Arial" charset="0"/>
                <a:sym typeface="Times New Roman" pitchFamily="18" charset="0"/>
              </a:rPr>
              <a:t> Deben instalarse en todos los costados del área de trabajo para definir ésta última, deben estar en el idioma principal de los ocupantes, deben publicarse antes del comienzo de la renovación y permanecer hasta finalizada la verificación de limpieza.</a:t>
            </a:r>
          </a:p>
          <a:p>
            <a:pPr lvl="1">
              <a:spcBef>
                <a:spcPct val="10000"/>
              </a:spcBef>
            </a:pPr>
            <a:r>
              <a:rPr lang="en-US" sz="1000" u="sng" smtClean="0">
                <a:solidFill>
                  <a:srgbClr val="000000"/>
                </a:solidFill>
                <a:cs typeface="Arial" charset="0"/>
                <a:sym typeface="Times New Roman" pitchFamily="18" charset="0"/>
              </a:rPr>
              <a:t>Contener el área de trabajo:</a:t>
            </a:r>
            <a:r>
              <a:rPr lang="en-US" sz="1000" smtClean="0">
                <a:solidFill>
                  <a:srgbClr val="000000"/>
                </a:solidFill>
                <a:cs typeface="Arial" charset="0"/>
                <a:sym typeface="Times New Roman" pitchFamily="18" charset="0"/>
              </a:rPr>
              <a:t> Antes de la renovación, aísle el área de trabajo para impedir que se escape el polvo. Durante el trabajo, mantenga la integridad de la contención y asegúrese de que ésta no interfiera con </a:t>
            </a:r>
            <a:r>
              <a:rPr lang="es-ES_tradnl" sz="1000" smtClean="0">
                <a:solidFill>
                  <a:srgbClr val="000000"/>
                </a:solidFill>
                <a:cs typeface="Arial" charset="0"/>
                <a:sym typeface="Times New Roman" pitchFamily="18" charset="0"/>
              </a:rPr>
              <a:t>la salida de </a:t>
            </a:r>
            <a:r>
              <a:rPr lang="en-US" sz="1000" smtClean="0">
                <a:solidFill>
                  <a:srgbClr val="000000"/>
                </a:solidFill>
                <a:cs typeface="Arial" charset="0"/>
                <a:sym typeface="Times New Roman" pitchFamily="18" charset="0"/>
              </a:rPr>
              <a:t>ocupantes y trabajadores desde el hogar o área de trabajo.</a:t>
            </a:r>
          </a:p>
          <a:p>
            <a:pPr lvl="1">
              <a:spcBef>
                <a:spcPct val="10000"/>
              </a:spcBef>
            </a:pPr>
            <a:r>
              <a:rPr lang="en-US" sz="1000" u="sng" smtClean="0">
                <a:solidFill>
                  <a:srgbClr val="000000"/>
                </a:solidFill>
                <a:cs typeface="Arial" charset="0"/>
                <a:sym typeface="Times New Roman" pitchFamily="18" charset="0"/>
              </a:rPr>
              <a:t>Retirar o cubrir muebles u objetos:</a:t>
            </a:r>
            <a:r>
              <a:rPr lang="en-US" sz="1000" smtClean="0">
                <a:solidFill>
                  <a:srgbClr val="000000"/>
                </a:solidFill>
                <a:cs typeface="Arial" charset="0"/>
                <a:sym typeface="Times New Roman" pitchFamily="18" charset="0"/>
              </a:rPr>
              <a:t> Retire (prefer</a:t>
            </a:r>
            <a:r>
              <a:rPr lang="es-ES_tradnl" sz="1000" smtClean="0">
                <a:solidFill>
                  <a:srgbClr val="000000"/>
                </a:solidFill>
                <a:cs typeface="Arial" charset="0"/>
                <a:sym typeface="Times New Roman" pitchFamily="18" charset="0"/>
              </a:rPr>
              <a:t>iblemente</a:t>
            </a:r>
            <a:r>
              <a:rPr lang="en-US" sz="1000" smtClean="0">
                <a:solidFill>
                  <a:srgbClr val="000000"/>
                </a:solidFill>
                <a:cs typeface="Arial" charset="0"/>
                <a:sym typeface="Times New Roman" pitchFamily="18" charset="0"/>
              </a:rPr>
              <a:t>) los objetos como muebles, </a:t>
            </a:r>
            <a:r>
              <a:rPr lang="es-ES_tradnl" sz="1000" smtClean="0">
                <a:solidFill>
                  <a:srgbClr val="000000"/>
                </a:solidFill>
                <a:cs typeface="Arial" charset="0"/>
                <a:sym typeface="Times New Roman" pitchFamily="18" charset="0"/>
              </a:rPr>
              <a:t>alfombras</a:t>
            </a:r>
            <a:r>
              <a:rPr lang="en-US" sz="1000" smtClean="0">
                <a:solidFill>
                  <a:srgbClr val="000000"/>
                </a:solidFill>
                <a:cs typeface="Arial" charset="0"/>
                <a:sym typeface="Times New Roman" pitchFamily="18" charset="0"/>
              </a:rPr>
              <a:t>, cortinas o cúbralas con láminas plásticas con todas las juntas y bordes sellados con cinta adhesiva.</a:t>
            </a:r>
          </a:p>
          <a:p>
            <a:pPr lvl="1">
              <a:spcBef>
                <a:spcPct val="10000"/>
              </a:spcBef>
            </a:pPr>
            <a:r>
              <a:rPr lang="en-US" sz="1000" u="sng" smtClean="0">
                <a:solidFill>
                  <a:srgbClr val="000000"/>
                </a:solidFill>
                <a:cs typeface="Arial" charset="0"/>
                <a:sym typeface="Times New Roman" pitchFamily="18" charset="0"/>
              </a:rPr>
              <a:t>Cubrir los pisos:</a:t>
            </a:r>
            <a:r>
              <a:rPr lang="en-US" sz="1000" smtClean="0">
                <a:solidFill>
                  <a:srgbClr val="000000"/>
                </a:solidFill>
                <a:cs typeface="Arial" charset="0"/>
                <a:sym typeface="Times New Roman" pitchFamily="18" charset="0"/>
              </a:rPr>
              <a:t> Cubra los pisos y las alfombras del área de trabajo con láminas plásticas selladas con cintas adhesivas u otro material impermeable 6 pies más allá del perímetro de las superficies que se someten a renovación o a una distancia suficiente como para contener el polvo, </a:t>
            </a:r>
            <a:r>
              <a:rPr lang="es-ES_tradnl" sz="1000" smtClean="0">
                <a:solidFill>
                  <a:srgbClr val="000000"/>
                </a:solidFill>
                <a:cs typeface="Arial" charset="0"/>
                <a:sym typeface="Times New Roman" pitchFamily="18" charset="0"/>
              </a:rPr>
              <a:t>la distancia </a:t>
            </a:r>
            <a:r>
              <a:rPr lang="en-US" sz="1000" smtClean="0">
                <a:solidFill>
                  <a:srgbClr val="000000"/>
                </a:solidFill>
                <a:cs typeface="Arial" charset="0"/>
                <a:sym typeface="Times New Roman" pitchFamily="18" charset="0"/>
              </a:rPr>
              <a:t>que sea mayor.</a:t>
            </a:r>
          </a:p>
          <a:p>
            <a:pPr lvl="1">
              <a:spcBef>
                <a:spcPct val="10000"/>
              </a:spcBef>
            </a:pPr>
            <a:r>
              <a:rPr lang="en-US" sz="1000" u="sng" smtClean="0">
                <a:solidFill>
                  <a:srgbClr val="000000"/>
                </a:solidFill>
                <a:cs typeface="Arial" charset="0"/>
                <a:sym typeface="Times New Roman" pitchFamily="18" charset="0"/>
              </a:rPr>
              <a:t>Cerrar y sellar puertas de acceso y ventanas:</a:t>
            </a:r>
            <a:r>
              <a:rPr lang="en-US" sz="1000" smtClean="0">
                <a:solidFill>
                  <a:srgbClr val="000000"/>
                </a:solidFill>
                <a:cs typeface="Arial" charset="0"/>
                <a:sym typeface="Times New Roman" pitchFamily="18" charset="0"/>
              </a:rPr>
              <a:t> Cierre y selle las puertas de acceso al área de trabajo con láminas plásticas u otros materiales impermeables. Las puertas que se usen como ingreso al área de trabajo deben cubrirse con láminas plásticas que permitan a los trabajadores pasar a través de </a:t>
            </a:r>
            <a:r>
              <a:rPr lang="es-ES_tradnl" sz="1000" smtClean="0">
                <a:solidFill>
                  <a:srgbClr val="000000"/>
                </a:solidFill>
                <a:cs typeface="Arial" charset="0"/>
                <a:sym typeface="Times New Roman" pitchFamily="18" charset="0"/>
              </a:rPr>
              <a:t>las mismas</a:t>
            </a:r>
            <a:r>
              <a:rPr lang="en-US" sz="1000" smtClean="0">
                <a:solidFill>
                  <a:srgbClr val="000000"/>
                </a:solidFill>
                <a:cs typeface="Arial" charset="0"/>
                <a:sym typeface="Times New Roman" pitchFamily="18" charset="0"/>
              </a:rPr>
              <a:t> y </a:t>
            </a:r>
            <a:r>
              <a:rPr lang="es-ES_tradnl" sz="1000" smtClean="0">
                <a:solidFill>
                  <a:srgbClr val="000000"/>
                </a:solidFill>
                <a:cs typeface="Arial" charset="0"/>
                <a:sym typeface="Times New Roman" pitchFamily="18" charset="0"/>
              </a:rPr>
              <a:t>confinar </a:t>
            </a:r>
            <a:r>
              <a:rPr lang="en-US" sz="1000" smtClean="0">
                <a:solidFill>
                  <a:srgbClr val="000000"/>
                </a:solidFill>
                <a:cs typeface="Arial" charset="0"/>
                <a:sym typeface="Times New Roman" pitchFamily="18" charset="0"/>
              </a:rPr>
              <a:t>el polvo en el área de trabajo.</a:t>
            </a:r>
          </a:p>
          <a:p>
            <a:pPr lvl="1">
              <a:spcBef>
                <a:spcPct val="10000"/>
              </a:spcBef>
            </a:pPr>
            <a:r>
              <a:rPr lang="en-US" sz="1000" u="sng" smtClean="0">
                <a:solidFill>
                  <a:srgbClr val="000000"/>
                </a:solidFill>
                <a:cs typeface="Arial" charset="0"/>
                <a:sym typeface="Times New Roman" pitchFamily="18" charset="0"/>
              </a:rPr>
              <a:t>Cubrir las aberturas de </a:t>
            </a:r>
            <a:r>
              <a:rPr lang="es-ES_tradnl" sz="1000" u="sng" smtClean="0">
                <a:solidFill>
                  <a:srgbClr val="000000"/>
                </a:solidFill>
                <a:cs typeface="Arial" charset="0"/>
                <a:sym typeface="Times New Roman" pitchFamily="18" charset="0"/>
              </a:rPr>
              <a:t>con</a:t>
            </a:r>
            <a:r>
              <a:rPr lang="en-US" sz="1000" u="sng" smtClean="0">
                <a:solidFill>
                  <a:srgbClr val="000000"/>
                </a:solidFill>
                <a:cs typeface="Arial" charset="0"/>
                <a:sym typeface="Times New Roman" pitchFamily="18" charset="0"/>
              </a:rPr>
              <a:t>ductos:</a:t>
            </a:r>
            <a:r>
              <a:rPr lang="en-US" sz="1000" smtClean="0">
                <a:solidFill>
                  <a:srgbClr val="000000"/>
                </a:solidFill>
                <a:cs typeface="Arial" charset="0"/>
                <a:sym typeface="Times New Roman" pitchFamily="18" charset="0"/>
              </a:rPr>
              <a:t> Cierre y cubra todas los conductos HVAC del área de trabajo con láminas plásticas selladas con cintas adhesivas u otro material impermeable (por ejemplo, cubiertas magnéticas).</a:t>
            </a:r>
          </a:p>
          <a:p>
            <a:pPr lvl="1">
              <a:spcBef>
                <a:spcPct val="10000"/>
              </a:spcBef>
            </a:pPr>
            <a:r>
              <a:rPr lang="en-US" sz="1000" u="sng" smtClean="0">
                <a:solidFill>
                  <a:srgbClr val="000000"/>
                </a:solidFill>
                <a:cs typeface="Arial" charset="0"/>
                <a:sym typeface="Times New Roman" pitchFamily="18" charset="0"/>
              </a:rPr>
              <a:t>Retirar el polvo y los escombros de todo lo que salga del área de trabajo:</a:t>
            </a:r>
            <a:r>
              <a:rPr lang="en-US" sz="1000" smtClean="0">
                <a:solidFill>
                  <a:srgbClr val="000000"/>
                </a:solidFill>
                <a:cs typeface="Arial" charset="0"/>
                <a:sym typeface="Times New Roman" pitchFamily="18" charset="0"/>
              </a:rPr>
              <a:t> </a:t>
            </a:r>
            <a:r>
              <a:rPr lang="es-ES_tradnl" sz="1000" smtClean="0">
                <a:solidFill>
                  <a:srgbClr val="000000"/>
                </a:solidFill>
                <a:cs typeface="Arial" charset="0"/>
                <a:sym typeface="Times New Roman" pitchFamily="18" charset="0"/>
              </a:rPr>
              <a:t>Use </a:t>
            </a:r>
            <a:r>
              <a:rPr lang="en-US" sz="1000" smtClean="0">
                <a:solidFill>
                  <a:srgbClr val="000000"/>
                </a:solidFill>
                <a:cs typeface="Arial" charset="0"/>
                <a:sym typeface="Times New Roman" pitchFamily="18" charset="0"/>
              </a:rPr>
              <a:t> precauciones para garantizar que todo el personal, herramientas y otros elementos no tengan polvo ni escombros antes de retirarlos del área de trabajo.</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11"/>
          <p:cNvSpPr>
            <a:spLocks noGrp="1" noChangeArrowheads="1"/>
          </p:cNvSpPr>
          <p:nvPr>
            <p:ph type="sldNum" sz="quarter" idx="5"/>
          </p:nvPr>
        </p:nvSpPr>
        <p:spPr>
          <a:noFill/>
        </p:spPr>
        <p:txBody>
          <a:bodyPr/>
          <a:lstStyle/>
          <a:p>
            <a:r>
              <a:rPr lang="en-US" smtClean="0"/>
              <a:t>4-</a:t>
            </a:r>
            <a:fld id="{BC8E7426-A6F9-4D19-B872-52727F6FB870}" type="slidenum">
              <a:rPr lang="en-US" smtClean="0"/>
              <a:pPr/>
              <a:t>11</a:t>
            </a:fld>
            <a:endParaRPr lang="en-US" smtClean="0"/>
          </a:p>
        </p:txBody>
      </p:sp>
      <p:sp>
        <p:nvSpPr>
          <p:cNvPr id="30723" name="Rectangle 12"/>
          <p:cNvSpPr>
            <a:spLocks noGrp="1" noChangeArrowheads="1"/>
          </p:cNvSpPr>
          <p:nvPr>
            <p:ph type="hdr" sz="quarter"/>
          </p:nvPr>
        </p:nvSpPr>
        <p:spPr>
          <a:noFill/>
        </p:spPr>
        <p:txBody>
          <a:bodyPr/>
          <a:lstStyle/>
          <a:p>
            <a:endParaRPr lang="en-US" smtClean="0"/>
          </a:p>
          <a:p>
            <a:r>
              <a:rPr lang="en-US" smtClean="0"/>
              <a:t>     </a:t>
            </a:r>
            <a:r>
              <a:rPr lang="es-ES_tradnl" smtClean="0"/>
              <a:t>Prácticas seguras con relación al plomo</a:t>
            </a:r>
            <a:r>
              <a:rPr lang="en-US" smtClean="0"/>
              <a:t> en labores de renovación, reparación y pintura</a:t>
            </a:r>
          </a:p>
        </p:txBody>
      </p:sp>
      <p:sp>
        <p:nvSpPr>
          <p:cNvPr id="30724" name="Rectangle 13"/>
          <p:cNvSpPr>
            <a:spLocks noGrp="1" noChangeArrowheads="1"/>
          </p:cNvSpPr>
          <p:nvPr>
            <p:ph type="dt" sz="quarter" idx="1"/>
          </p:nvPr>
        </p:nvSpPr>
        <p:spPr>
          <a:noFill/>
        </p:spPr>
        <p:txBody>
          <a:bodyPr/>
          <a:lstStyle/>
          <a:p>
            <a:r>
              <a:rPr lang="en-US" smtClean="0"/>
              <a:t>Octubre de 2011</a:t>
            </a:r>
          </a:p>
        </p:txBody>
      </p:sp>
      <p:sp>
        <p:nvSpPr>
          <p:cNvPr id="30725" name="Rectangle 4"/>
          <p:cNvSpPr>
            <a:spLocks noChangeArrowheads="1" noTextEdit="1"/>
          </p:cNvSpPr>
          <p:nvPr>
            <p:ph type="sldImg"/>
          </p:nvPr>
        </p:nvSpPr>
        <p:spPr>
          <a:xfrm>
            <a:off x="1217613" y="663575"/>
            <a:ext cx="4649787" cy="3487738"/>
          </a:xfrm>
          <a:ln/>
        </p:spPr>
      </p:sp>
      <p:sp>
        <p:nvSpPr>
          <p:cNvPr id="30726" name="Rectangle 5"/>
          <p:cNvSpPr>
            <a:spLocks noGrp="1" noChangeArrowheads="1"/>
          </p:cNvSpPr>
          <p:nvPr>
            <p:ph type="body" idx="1"/>
          </p:nvPr>
        </p:nvSpPr>
        <p:spPr>
          <a:xfrm>
            <a:off x="803275" y="4205288"/>
            <a:ext cx="5622925" cy="4557712"/>
          </a:xfrm>
          <a:ln/>
          <a:extLst/>
        </p:spPr>
        <p:txBody>
          <a:bodyPr/>
          <a:lstStyle/>
          <a:p>
            <a:pPr>
              <a:lnSpc>
                <a:spcPct val="90000"/>
              </a:lnSpc>
              <a:spcBef>
                <a:spcPct val="10000"/>
              </a:spcBef>
              <a:defRPr/>
            </a:pPr>
            <a:r>
              <a:rPr lang="en-US" sz="1050" dirty="0" err="1" smtClean="0">
                <a:solidFill>
                  <a:srgbClr val="000000"/>
                </a:solidFill>
                <a:latin typeface="Arial" pitchFamily="34" charset="0"/>
                <a:cs typeface="Arial" pitchFamily="34" charset="0"/>
                <a:sym typeface="Times New Roman" pitchFamily="18" charset="0"/>
              </a:rPr>
              <a:t>Cubra</a:t>
            </a:r>
            <a:r>
              <a:rPr lang="en-US" sz="1050" dirty="0" smtClean="0">
                <a:solidFill>
                  <a:srgbClr val="000000"/>
                </a:solidFill>
                <a:latin typeface="Arial" pitchFamily="34" charset="0"/>
                <a:cs typeface="Arial" pitchFamily="34" charset="0"/>
                <a:sym typeface="Times New Roman" pitchFamily="18" charset="0"/>
              </a:rPr>
              <a:t> el </a:t>
            </a:r>
            <a:r>
              <a:rPr lang="en-US" sz="1050" dirty="0" err="1" smtClean="0">
                <a:solidFill>
                  <a:srgbClr val="000000"/>
                </a:solidFill>
                <a:latin typeface="Arial" pitchFamily="34" charset="0"/>
                <a:cs typeface="Arial" pitchFamily="34" charset="0"/>
                <a:sym typeface="Times New Roman" pitchFamily="18" charset="0"/>
              </a:rPr>
              <a:t>piso</a:t>
            </a:r>
            <a:r>
              <a:rPr lang="en-US" sz="1050" dirty="0" smtClean="0">
                <a:solidFill>
                  <a:srgbClr val="000000"/>
                </a:solidFill>
                <a:latin typeface="Arial" pitchFamily="34" charset="0"/>
                <a:cs typeface="Arial" pitchFamily="34" charset="0"/>
                <a:sym typeface="Times New Roman" pitchFamily="18" charset="0"/>
              </a:rPr>
              <a:t> con </a:t>
            </a:r>
            <a:r>
              <a:rPr lang="en-US" sz="1050" dirty="0" err="1" smtClean="0">
                <a:solidFill>
                  <a:srgbClr val="000000"/>
                </a:solidFill>
                <a:latin typeface="Arial" pitchFamily="34" charset="0"/>
                <a:cs typeface="Arial" pitchFamily="34" charset="0"/>
                <a:sym typeface="Times New Roman" pitchFamily="18" charset="0"/>
              </a:rPr>
              <a:t>láminas</a:t>
            </a:r>
            <a:r>
              <a:rPr lang="en-US" sz="1050" dirty="0" smtClean="0">
                <a:solidFill>
                  <a:srgbClr val="000000"/>
                </a:solidFill>
                <a:latin typeface="Arial" pitchFamily="34" charset="0"/>
                <a:cs typeface="Arial" pitchFamily="34" charset="0"/>
                <a:sym typeface="Times New Roman" pitchFamily="18" charset="0"/>
              </a:rPr>
              <a:t> </a:t>
            </a:r>
            <a:r>
              <a:rPr lang="en-US" sz="1050" dirty="0" err="1" smtClean="0">
                <a:solidFill>
                  <a:srgbClr val="000000"/>
                </a:solidFill>
                <a:latin typeface="Arial" pitchFamily="34" charset="0"/>
                <a:cs typeface="Arial" pitchFamily="34" charset="0"/>
                <a:sym typeface="Times New Roman" pitchFamily="18" charset="0"/>
              </a:rPr>
              <a:t>protectoras</a:t>
            </a:r>
            <a:endParaRPr lang="en-US" sz="1050" dirty="0" smtClean="0">
              <a:solidFill>
                <a:srgbClr val="000000"/>
              </a:solidFill>
              <a:latin typeface="Arial" pitchFamily="34" charset="0"/>
              <a:cs typeface="Arial" pitchFamily="34" charset="0"/>
              <a:sym typeface="Times New Roman" pitchFamily="18" charset="0"/>
            </a:endParaRPr>
          </a:p>
          <a:p>
            <a:pPr lvl="1">
              <a:lnSpc>
                <a:spcPct val="90000"/>
              </a:lnSpc>
              <a:spcBef>
                <a:spcPct val="10000"/>
              </a:spcBef>
              <a:defRPr/>
            </a:pPr>
            <a:r>
              <a:rPr lang="en-US" sz="800" dirty="0" err="1">
                <a:solidFill>
                  <a:srgbClr val="000000"/>
                </a:solidFill>
                <a:latin typeface="Arial" pitchFamily="34" charset="0"/>
                <a:cs typeface="Arial" pitchFamily="34" charset="0"/>
                <a:sym typeface="Times New Roman" pitchFamily="18" charset="0"/>
              </a:rPr>
              <a:t>E</a:t>
            </a:r>
            <a:r>
              <a:rPr lang="en-US" sz="800" dirty="0" err="1" smtClean="0">
                <a:solidFill>
                  <a:srgbClr val="000000"/>
                </a:solidFill>
                <a:latin typeface="Arial" pitchFamily="34" charset="0"/>
                <a:cs typeface="Arial" pitchFamily="34" charset="0"/>
                <a:sym typeface="Times New Roman" pitchFamily="18" charset="0"/>
              </a:rPr>
              <a:t>xtienda</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una</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lámina</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protectora</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sobre</a:t>
            </a:r>
            <a:r>
              <a:rPr lang="en-US" sz="800" dirty="0" smtClean="0">
                <a:solidFill>
                  <a:srgbClr val="000000"/>
                </a:solidFill>
                <a:latin typeface="Arial" pitchFamily="34" charset="0"/>
                <a:cs typeface="Arial" pitchFamily="34" charset="0"/>
                <a:sym typeface="Times New Roman" pitchFamily="18" charset="0"/>
              </a:rPr>
              <a:t> el </a:t>
            </a:r>
            <a:r>
              <a:rPr lang="en-US" sz="800" dirty="0" err="1" smtClean="0">
                <a:solidFill>
                  <a:srgbClr val="000000"/>
                </a:solidFill>
                <a:latin typeface="Arial" pitchFamily="34" charset="0"/>
                <a:cs typeface="Arial" pitchFamily="34" charset="0"/>
                <a:sym typeface="Times New Roman" pitchFamily="18" charset="0"/>
              </a:rPr>
              <a:t>piso</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debajo</a:t>
            </a:r>
            <a:r>
              <a:rPr lang="en-US" sz="800" dirty="0" smtClean="0">
                <a:solidFill>
                  <a:srgbClr val="000000"/>
                </a:solidFill>
                <a:latin typeface="Arial" pitchFamily="34" charset="0"/>
                <a:cs typeface="Arial" pitchFamily="34" charset="0"/>
                <a:sym typeface="Times New Roman" pitchFamily="18" charset="0"/>
              </a:rPr>
              <a:t> del </a:t>
            </a:r>
            <a:r>
              <a:rPr lang="en-US" sz="800" dirty="0" err="1" smtClean="0">
                <a:solidFill>
                  <a:srgbClr val="000000"/>
                </a:solidFill>
                <a:latin typeface="Arial" pitchFamily="34" charset="0"/>
                <a:cs typeface="Arial" pitchFamily="34" charset="0"/>
                <a:sym typeface="Times New Roman" pitchFamily="18" charset="0"/>
              </a:rPr>
              <a:t>área</a:t>
            </a:r>
            <a:r>
              <a:rPr lang="en-US" sz="800" dirty="0" smtClean="0">
                <a:solidFill>
                  <a:srgbClr val="000000"/>
                </a:solidFill>
                <a:latin typeface="Arial" pitchFamily="34" charset="0"/>
                <a:cs typeface="Arial" pitchFamily="34" charset="0"/>
                <a:sym typeface="Times New Roman" pitchFamily="18" charset="0"/>
              </a:rPr>
              <a:t> de </a:t>
            </a:r>
            <a:r>
              <a:rPr lang="en-US" sz="800" dirty="0" err="1" smtClean="0">
                <a:solidFill>
                  <a:srgbClr val="000000"/>
                </a:solidFill>
                <a:latin typeface="Arial" pitchFamily="34" charset="0"/>
                <a:cs typeface="Arial" pitchFamily="34" charset="0"/>
                <a:sym typeface="Times New Roman" pitchFamily="18" charset="0"/>
              </a:rPr>
              <a:t>trabajo</a:t>
            </a:r>
            <a:r>
              <a:rPr lang="en-US" sz="800" dirty="0" smtClean="0">
                <a:solidFill>
                  <a:srgbClr val="000000"/>
                </a:solidFill>
                <a:latin typeface="Arial" pitchFamily="34" charset="0"/>
                <a:cs typeface="Arial" pitchFamily="34" charset="0"/>
                <a:sym typeface="Times New Roman" pitchFamily="18" charset="0"/>
              </a:rPr>
              <a:t> hasta al </a:t>
            </a:r>
            <a:r>
              <a:rPr lang="en-US" sz="800" dirty="0" err="1" smtClean="0">
                <a:solidFill>
                  <a:srgbClr val="000000"/>
                </a:solidFill>
                <a:latin typeface="Arial" pitchFamily="34" charset="0"/>
                <a:cs typeface="Arial" pitchFamily="34" charset="0"/>
                <a:sym typeface="Times New Roman" pitchFamily="18" charset="0"/>
              </a:rPr>
              <a:t>menos</a:t>
            </a:r>
            <a:r>
              <a:rPr lang="en-US" sz="800" dirty="0" smtClean="0">
                <a:solidFill>
                  <a:srgbClr val="000000"/>
                </a:solidFill>
                <a:latin typeface="Arial" pitchFamily="34" charset="0"/>
                <a:cs typeface="Arial" pitchFamily="34" charset="0"/>
                <a:sym typeface="Times New Roman" pitchFamily="18" charset="0"/>
              </a:rPr>
              <a:t> 10 pies de </a:t>
            </a:r>
            <a:r>
              <a:rPr lang="en-US" sz="800" dirty="0" err="1" smtClean="0">
                <a:solidFill>
                  <a:srgbClr val="000000"/>
                </a:solidFill>
                <a:latin typeface="Arial" pitchFamily="34" charset="0"/>
                <a:cs typeface="Arial" pitchFamily="34" charset="0"/>
                <a:sym typeface="Times New Roman" pitchFamily="18" charset="0"/>
              </a:rPr>
              <a:t>distancia</a:t>
            </a:r>
            <a:r>
              <a:rPr lang="en-US" sz="800" dirty="0" smtClean="0">
                <a:solidFill>
                  <a:srgbClr val="000000"/>
                </a:solidFill>
                <a:latin typeface="Arial" pitchFamily="34" charset="0"/>
                <a:cs typeface="Arial" pitchFamily="34" charset="0"/>
                <a:sym typeface="Times New Roman" pitchFamily="18" charset="0"/>
              </a:rPr>
              <a:t> de la </a:t>
            </a:r>
            <a:r>
              <a:rPr lang="en-US" sz="800" dirty="0" err="1" smtClean="0">
                <a:solidFill>
                  <a:srgbClr val="000000"/>
                </a:solidFill>
                <a:latin typeface="Arial" pitchFamily="34" charset="0"/>
                <a:cs typeface="Arial" pitchFamily="34" charset="0"/>
                <a:sym typeface="Times New Roman" pitchFamily="18" charset="0"/>
              </a:rPr>
              <a:t>vivienda</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Esto</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crea</a:t>
            </a:r>
            <a:r>
              <a:rPr lang="en-US" sz="800" dirty="0" smtClean="0">
                <a:solidFill>
                  <a:srgbClr val="000000"/>
                </a:solidFill>
                <a:latin typeface="Arial" pitchFamily="34" charset="0"/>
                <a:cs typeface="Arial" pitchFamily="34" charset="0"/>
                <a:sym typeface="Times New Roman" pitchFamily="18" charset="0"/>
              </a:rPr>
              <a:t> un </a:t>
            </a:r>
            <a:r>
              <a:rPr lang="en-US" sz="800" dirty="0" err="1" smtClean="0">
                <a:solidFill>
                  <a:srgbClr val="000000"/>
                </a:solidFill>
                <a:latin typeface="Arial" pitchFamily="34" charset="0"/>
                <a:cs typeface="Arial" pitchFamily="34" charset="0"/>
                <a:sym typeface="Times New Roman" pitchFamily="18" charset="0"/>
              </a:rPr>
              <a:t>área</a:t>
            </a:r>
            <a:r>
              <a:rPr lang="en-US" sz="800" dirty="0" smtClean="0">
                <a:solidFill>
                  <a:srgbClr val="000000"/>
                </a:solidFill>
                <a:latin typeface="Arial" pitchFamily="34" charset="0"/>
                <a:cs typeface="Arial" pitchFamily="34" charset="0"/>
                <a:sym typeface="Times New Roman" pitchFamily="18" charset="0"/>
              </a:rPr>
              <a:t> de </a:t>
            </a:r>
            <a:r>
              <a:rPr lang="en-US" sz="800" dirty="0" err="1" smtClean="0">
                <a:solidFill>
                  <a:srgbClr val="000000"/>
                </a:solidFill>
                <a:latin typeface="Arial" pitchFamily="34" charset="0"/>
                <a:cs typeface="Arial" pitchFamily="34" charset="0"/>
                <a:sym typeface="Times New Roman" pitchFamily="18" charset="0"/>
              </a:rPr>
              <a:t>trabajo</a:t>
            </a:r>
            <a:r>
              <a:rPr lang="en-US" sz="800" dirty="0" smtClean="0">
                <a:solidFill>
                  <a:srgbClr val="000000"/>
                </a:solidFill>
                <a:latin typeface="Arial" pitchFamily="34" charset="0"/>
                <a:cs typeface="Arial" pitchFamily="34" charset="0"/>
                <a:sym typeface="Times New Roman" pitchFamily="18" charset="0"/>
              </a:rPr>
              <a:t> visible y </a:t>
            </a:r>
            <a:r>
              <a:rPr lang="en-US" sz="800" dirty="0" err="1" smtClean="0">
                <a:solidFill>
                  <a:srgbClr val="000000"/>
                </a:solidFill>
                <a:latin typeface="Arial" pitchFamily="34" charset="0"/>
                <a:cs typeface="Arial" pitchFamily="34" charset="0"/>
                <a:sym typeface="Times New Roman" pitchFamily="18" charset="0"/>
              </a:rPr>
              <a:t>ayuda</a:t>
            </a:r>
            <a:r>
              <a:rPr lang="en-US" sz="800" dirty="0" smtClean="0">
                <a:solidFill>
                  <a:srgbClr val="000000"/>
                </a:solidFill>
                <a:latin typeface="Arial" pitchFamily="34" charset="0"/>
                <a:cs typeface="Arial" pitchFamily="34" charset="0"/>
                <a:sym typeface="Times New Roman" pitchFamily="18" charset="0"/>
              </a:rPr>
              <a:t> a </a:t>
            </a:r>
            <a:r>
              <a:rPr lang="en-US" sz="800" dirty="0" err="1" smtClean="0">
                <a:solidFill>
                  <a:srgbClr val="000000"/>
                </a:solidFill>
                <a:latin typeface="Arial" pitchFamily="34" charset="0"/>
                <a:cs typeface="Arial" pitchFamily="34" charset="0"/>
                <a:sym typeface="Times New Roman" pitchFamily="18" charset="0"/>
              </a:rPr>
              <a:t>recordar</a:t>
            </a:r>
            <a:r>
              <a:rPr lang="en-US" sz="800" dirty="0" smtClean="0">
                <a:solidFill>
                  <a:srgbClr val="000000"/>
                </a:solidFill>
                <a:latin typeface="Arial" pitchFamily="34" charset="0"/>
                <a:cs typeface="Arial" pitchFamily="34" charset="0"/>
                <a:sym typeface="Times New Roman" pitchFamily="18" charset="0"/>
              </a:rPr>
              <a:t> a los </a:t>
            </a:r>
            <a:r>
              <a:rPr lang="en-US" sz="800" dirty="0" err="1" smtClean="0">
                <a:solidFill>
                  <a:srgbClr val="000000"/>
                </a:solidFill>
                <a:latin typeface="Arial" pitchFamily="34" charset="0"/>
                <a:cs typeface="Arial" pitchFamily="34" charset="0"/>
                <a:sym typeface="Times New Roman" pitchFamily="18" charset="0"/>
              </a:rPr>
              <a:t>residentes</a:t>
            </a:r>
            <a:r>
              <a:rPr lang="en-US" sz="800" dirty="0" smtClean="0">
                <a:solidFill>
                  <a:srgbClr val="000000"/>
                </a:solidFill>
                <a:latin typeface="Arial" pitchFamily="34" charset="0"/>
                <a:cs typeface="Arial" pitchFamily="34" charset="0"/>
                <a:sym typeface="Times New Roman" pitchFamily="18" charset="0"/>
              </a:rPr>
              <a:t> y </a:t>
            </a:r>
            <a:r>
              <a:rPr lang="en-US" sz="800" dirty="0" err="1" smtClean="0">
                <a:solidFill>
                  <a:srgbClr val="000000"/>
                </a:solidFill>
                <a:latin typeface="Arial" pitchFamily="34" charset="0"/>
                <a:cs typeface="Arial" pitchFamily="34" charset="0"/>
                <a:sym typeface="Times New Roman" pitchFamily="18" charset="0"/>
              </a:rPr>
              <a:t>transeúntes</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que</a:t>
            </a:r>
            <a:r>
              <a:rPr lang="en-US" sz="800" dirty="0" smtClean="0">
                <a:solidFill>
                  <a:srgbClr val="000000"/>
                </a:solidFill>
                <a:latin typeface="Arial" pitchFamily="34" charset="0"/>
                <a:cs typeface="Arial" pitchFamily="34" charset="0"/>
                <a:sym typeface="Times New Roman" pitchFamily="18" charset="0"/>
              </a:rPr>
              <a:t> no </a:t>
            </a:r>
            <a:r>
              <a:rPr lang="en-US" sz="800" dirty="0" err="1" smtClean="0">
                <a:solidFill>
                  <a:srgbClr val="000000"/>
                </a:solidFill>
                <a:latin typeface="Arial" pitchFamily="34" charset="0"/>
                <a:cs typeface="Arial" pitchFamily="34" charset="0"/>
                <a:sym typeface="Times New Roman" pitchFamily="18" charset="0"/>
              </a:rPr>
              <a:t>deben</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ingresar</a:t>
            </a:r>
            <a:r>
              <a:rPr lang="en-US" sz="800" dirty="0" smtClean="0">
                <a:solidFill>
                  <a:srgbClr val="000000"/>
                </a:solidFill>
                <a:latin typeface="Arial" pitchFamily="34" charset="0"/>
                <a:cs typeface="Arial" pitchFamily="34" charset="0"/>
                <a:sym typeface="Times New Roman" pitchFamily="18" charset="0"/>
              </a:rPr>
              <a:t> </a:t>
            </a:r>
            <a:r>
              <a:rPr lang="es-ES_tradnl" sz="800" dirty="0" smtClean="0">
                <a:solidFill>
                  <a:srgbClr val="000000"/>
                </a:solidFill>
                <a:latin typeface="Arial" pitchFamily="34" charset="0"/>
                <a:cs typeface="Arial" pitchFamily="34" charset="0"/>
                <a:sym typeface="Times New Roman" pitchFamily="18" charset="0"/>
              </a:rPr>
              <a:t>en el </a:t>
            </a:r>
            <a:r>
              <a:rPr lang="en-US" sz="800" dirty="0" err="1" smtClean="0">
                <a:solidFill>
                  <a:srgbClr val="000000"/>
                </a:solidFill>
                <a:latin typeface="Arial" pitchFamily="34" charset="0"/>
                <a:cs typeface="Arial" pitchFamily="34" charset="0"/>
                <a:sym typeface="Times New Roman" pitchFamily="18" charset="0"/>
              </a:rPr>
              <a:t>área</a:t>
            </a:r>
            <a:r>
              <a:rPr lang="en-US" sz="800" dirty="0" smtClean="0">
                <a:solidFill>
                  <a:srgbClr val="000000"/>
                </a:solidFill>
                <a:latin typeface="Arial" pitchFamily="34" charset="0"/>
                <a:cs typeface="Arial" pitchFamily="34" charset="0"/>
                <a:sym typeface="Times New Roman" pitchFamily="18" charset="0"/>
              </a:rPr>
              <a:t> de </a:t>
            </a:r>
            <a:r>
              <a:rPr lang="en-US" sz="800" dirty="0" err="1" smtClean="0">
                <a:solidFill>
                  <a:srgbClr val="000000"/>
                </a:solidFill>
                <a:latin typeface="Arial" pitchFamily="34" charset="0"/>
                <a:cs typeface="Arial" pitchFamily="34" charset="0"/>
                <a:sym typeface="Times New Roman" pitchFamily="18" charset="0"/>
              </a:rPr>
              <a:t>trabajo</a:t>
            </a:r>
            <a:r>
              <a:rPr lang="en-US" sz="800" dirty="0" smtClean="0">
                <a:solidFill>
                  <a:srgbClr val="000000"/>
                </a:solidFill>
                <a:latin typeface="Arial" pitchFamily="34" charset="0"/>
                <a:cs typeface="Arial" pitchFamily="34" charset="0"/>
                <a:sym typeface="Times New Roman" pitchFamily="18" charset="0"/>
              </a:rPr>
              <a:t> a </a:t>
            </a:r>
            <a:r>
              <a:rPr lang="en-US" sz="800" dirty="0" err="1" smtClean="0">
                <a:solidFill>
                  <a:srgbClr val="000000"/>
                </a:solidFill>
                <a:latin typeface="Arial" pitchFamily="34" charset="0"/>
                <a:cs typeface="Arial" pitchFamily="34" charset="0"/>
                <a:sym typeface="Times New Roman" pitchFamily="18" charset="0"/>
              </a:rPr>
              <a:t>menos</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que</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tengan</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una</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necesidad</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imperiosa</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Extienda</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aún</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más</a:t>
            </a:r>
            <a:r>
              <a:rPr lang="en-US" sz="800" dirty="0" smtClean="0">
                <a:solidFill>
                  <a:srgbClr val="000000"/>
                </a:solidFill>
                <a:latin typeface="Arial" pitchFamily="34" charset="0"/>
                <a:cs typeface="Arial" pitchFamily="34" charset="0"/>
                <a:sym typeface="Times New Roman" pitchFamily="18" charset="0"/>
              </a:rPr>
              <a:t> el </a:t>
            </a:r>
            <a:r>
              <a:rPr lang="en-US" sz="800" dirty="0" err="1" smtClean="0">
                <a:solidFill>
                  <a:srgbClr val="000000"/>
                </a:solidFill>
                <a:latin typeface="Arial" pitchFamily="34" charset="0"/>
                <a:cs typeface="Arial" pitchFamily="34" charset="0"/>
                <a:sym typeface="Times New Roman" pitchFamily="18" charset="0"/>
              </a:rPr>
              <a:t>área</a:t>
            </a:r>
            <a:r>
              <a:rPr lang="en-US" sz="800" dirty="0" smtClean="0">
                <a:solidFill>
                  <a:srgbClr val="000000"/>
                </a:solidFill>
                <a:latin typeface="Arial" pitchFamily="34" charset="0"/>
                <a:cs typeface="Arial" pitchFamily="34" charset="0"/>
                <a:sym typeface="Times New Roman" pitchFamily="18" charset="0"/>
              </a:rPr>
              <a:t> de </a:t>
            </a:r>
            <a:r>
              <a:rPr lang="en-US" sz="800" dirty="0" err="1" smtClean="0">
                <a:solidFill>
                  <a:srgbClr val="000000"/>
                </a:solidFill>
                <a:latin typeface="Arial" pitchFamily="34" charset="0"/>
                <a:cs typeface="Arial" pitchFamily="34" charset="0"/>
                <a:sym typeface="Times New Roman" pitchFamily="18" charset="0"/>
              </a:rPr>
              <a:t>trabajo</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si</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es</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necesario</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para</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recoger</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polvo</a:t>
            </a:r>
            <a:r>
              <a:rPr lang="en-US" sz="800" dirty="0" smtClean="0">
                <a:solidFill>
                  <a:srgbClr val="000000"/>
                </a:solidFill>
                <a:latin typeface="Arial" pitchFamily="34" charset="0"/>
                <a:cs typeface="Arial" pitchFamily="34" charset="0"/>
                <a:sym typeface="Times New Roman" pitchFamily="18" charset="0"/>
              </a:rPr>
              <a:t> y </a:t>
            </a:r>
            <a:r>
              <a:rPr lang="en-US" sz="800" dirty="0" err="1" smtClean="0">
                <a:solidFill>
                  <a:srgbClr val="000000"/>
                </a:solidFill>
                <a:latin typeface="Arial" pitchFamily="34" charset="0"/>
                <a:cs typeface="Arial" pitchFamily="34" charset="0"/>
                <a:sym typeface="Times New Roman" pitchFamily="18" charset="0"/>
              </a:rPr>
              <a:t>escombros</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por</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ejemplo</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cuando</a:t>
            </a:r>
            <a:r>
              <a:rPr lang="en-US" sz="800" dirty="0" smtClean="0">
                <a:solidFill>
                  <a:srgbClr val="000000"/>
                </a:solidFill>
                <a:latin typeface="Arial" pitchFamily="34" charset="0"/>
                <a:cs typeface="Arial" pitchFamily="34" charset="0"/>
                <a:sym typeface="Times New Roman" pitchFamily="18" charset="0"/>
              </a:rPr>
              <a:t> se </a:t>
            </a:r>
            <a:r>
              <a:rPr lang="en-US" sz="800" dirty="0" err="1" smtClean="0">
                <a:solidFill>
                  <a:srgbClr val="000000"/>
                </a:solidFill>
                <a:latin typeface="Arial" pitchFamily="34" charset="0"/>
                <a:cs typeface="Arial" pitchFamily="34" charset="0"/>
                <a:sym typeface="Times New Roman" pitchFamily="18" charset="0"/>
              </a:rPr>
              <a:t>altera</a:t>
            </a:r>
            <a:r>
              <a:rPr lang="en-US" sz="800" dirty="0" smtClean="0">
                <a:solidFill>
                  <a:srgbClr val="000000"/>
                </a:solidFill>
                <a:latin typeface="Arial" pitchFamily="34" charset="0"/>
                <a:cs typeface="Arial" pitchFamily="34" charset="0"/>
                <a:sym typeface="Times New Roman" pitchFamily="18" charset="0"/>
              </a:rPr>
              <a:t> la </a:t>
            </a:r>
            <a:r>
              <a:rPr lang="en-US" sz="800" dirty="0" err="1" smtClean="0">
                <a:solidFill>
                  <a:srgbClr val="000000"/>
                </a:solidFill>
                <a:latin typeface="Arial" pitchFamily="34" charset="0"/>
                <a:cs typeface="Arial" pitchFamily="34" charset="0"/>
                <a:sym typeface="Times New Roman" pitchFamily="18" charset="0"/>
              </a:rPr>
              <a:t>pintura</a:t>
            </a:r>
            <a:r>
              <a:rPr lang="en-US" sz="800" dirty="0" smtClean="0">
                <a:solidFill>
                  <a:srgbClr val="000000"/>
                </a:solidFill>
                <a:latin typeface="Arial" pitchFamily="34" charset="0"/>
                <a:cs typeface="Arial" pitchFamily="34" charset="0"/>
                <a:sym typeface="Times New Roman" pitchFamily="18" charset="0"/>
              </a:rPr>
              <a:t> del </a:t>
            </a:r>
            <a:r>
              <a:rPr lang="en-US" sz="800" dirty="0" err="1" smtClean="0">
                <a:solidFill>
                  <a:srgbClr val="000000"/>
                </a:solidFill>
                <a:latin typeface="Arial" pitchFamily="34" charset="0"/>
                <a:cs typeface="Arial" pitchFamily="34" charset="0"/>
                <a:sym typeface="Times New Roman" pitchFamily="18" charset="0"/>
              </a:rPr>
              <a:t>segundo</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piso</a:t>
            </a:r>
            <a:r>
              <a:rPr lang="en-US" sz="800" dirty="0" smtClean="0">
                <a:solidFill>
                  <a:srgbClr val="000000"/>
                </a:solidFill>
                <a:latin typeface="Arial" pitchFamily="34" charset="0"/>
                <a:cs typeface="Arial" pitchFamily="34" charset="0"/>
                <a:sym typeface="Times New Roman" pitchFamily="18" charset="0"/>
              </a:rPr>
              <a:t> de un </a:t>
            </a:r>
            <a:r>
              <a:rPr lang="en-US" sz="800" dirty="0" err="1" smtClean="0">
                <a:solidFill>
                  <a:srgbClr val="000000"/>
                </a:solidFill>
                <a:latin typeface="Arial" pitchFamily="34" charset="0"/>
                <a:cs typeface="Arial" pitchFamily="34" charset="0"/>
                <a:sym typeface="Times New Roman" pitchFamily="18" charset="0"/>
              </a:rPr>
              <a:t>edificio</a:t>
            </a:r>
            <a:r>
              <a:rPr lang="en-US" sz="800" dirty="0" smtClean="0">
                <a:solidFill>
                  <a:srgbClr val="000000"/>
                </a:solidFill>
                <a:latin typeface="Arial" pitchFamily="34" charset="0"/>
                <a:cs typeface="Arial" pitchFamily="34" charset="0"/>
                <a:sym typeface="Times New Roman" pitchFamily="18" charset="0"/>
              </a:rPr>
              <a:t>. Nota: Las </a:t>
            </a:r>
            <a:r>
              <a:rPr lang="en-US" sz="800" dirty="0" err="1" smtClean="0">
                <a:solidFill>
                  <a:srgbClr val="000000"/>
                </a:solidFill>
                <a:latin typeface="Arial" pitchFamily="34" charset="0"/>
                <a:cs typeface="Arial" pitchFamily="34" charset="0"/>
                <a:sym typeface="Times New Roman" pitchFamily="18" charset="0"/>
              </a:rPr>
              <a:t>láminas</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protectoras</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negras</a:t>
            </a:r>
            <a:r>
              <a:rPr lang="en-US" sz="800" dirty="0" smtClean="0">
                <a:solidFill>
                  <a:srgbClr val="000000"/>
                </a:solidFill>
                <a:latin typeface="Arial" pitchFamily="34" charset="0"/>
                <a:cs typeface="Arial" pitchFamily="34" charset="0"/>
                <a:sym typeface="Times New Roman" pitchFamily="18" charset="0"/>
              </a:rPr>
              <a:t> y </a:t>
            </a:r>
            <a:r>
              <a:rPr lang="en-US" sz="800" dirty="0" err="1" smtClean="0">
                <a:solidFill>
                  <a:srgbClr val="000000"/>
                </a:solidFill>
                <a:latin typeface="Arial" pitchFamily="34" charset="0"/>
                <a:cs typeface="Arial" pitchFamily="34" charset="0"/>
                <a:sym typeface="Times New Roman" pitchFamily="18" charset="0"/>
              </a:rPr>
              <a:t>transparentes</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pueden</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acabar</a:t>
            </a:r>
            <a:r>
              <a:rPr lang="en-US" sz="800" dirty="0" smtClean="0">
                <a:solidFill>
                  <a:srgbClr val="000000"/>
                </a:solidFill>
                <a:latin typeface="Arial" pitchFamily="34" charset="0"/>
                <a:cs typeface="Arial" pitchFamily="34" charset="0"/>
                <a:sym typeface="Times New Roman" pitchFamily="18" charset="0"/>
              </a:rPr>
              <a:t> con la </a:t>
            </a:r>
            <a:r>
              <a:rPr lang="en-US" sz="800" dirty="0" err="1" smtClean="0">
                <a:solidFill>
                  <a:srgbClr val="000000"/>
                </a:solidFill>
                <a:latin typeface="Arial" pitchFamily="34" charset="0"/>
                <a:cs typeface="Arial" pitchFamily="34" charset="0"/>
                <a:sym typeface="Times New Roman" pitchFamily="18" charset="0"/>
              </a:rPr>
              <a:t>vida</a:t>
            </a:r>
            <a:r>
              <a:rPr lang="en-US" sz="800" dirty="0" smtClean="0">
                <a:solidFill>
                  <a:srgbClr val="000000"/>
                </a:solidFill>
                <a:latin typeface="Arial" pitchFamily="34" charset="0"/>
                <a:cs typeface="Arial" pitchFamily="34" charset="0"/>
                <a:sym typeface="Times New Roman" pitchFamily="18" charset="0"/>
              </a:rPr>
              <a:t> de </a:t>
            </a:r>
            <a:r>
              <a:rPr lang="en-US" sz="800" dirty="0" err="1" smtClean="0">
                <a:solidFill>
                  <a:srgbClr val="000000"/>
                </a:solidFill>
                <a:latin typeface="Arial" pitchFamily="34" charset="0"/>
                <a:cs typeface="Arial" pitchFamily="34" charset="0"/>
                <a:sym typeface="Times New Roman" pitchFamily="18" charset="0"/>
              </a:rPr>
              <a:t>las</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plantas</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debido</a:t>
            </a:r>
            <a:r>
              <a:rPr lang="en-US" sz="800" dirty="0" smtClean="0">
                <a:solidFill>
                  <a:srgbClr val="000000"/>
                </a:solidFill>
                <a:latin typeface="Arial" pitchFamily="34" charset="0"/>
                <a:cs typeface="Arial" pitchFamily="34" charset="0"/>
                <a:sym typeface="Times New Roman" pitchFamily="18" charset="0"/>
              </a:rPr>
              <a:t> al </a:t>
            </a:r>
            <a:r>
              <a:rPr lang="en-US" sz="800" dirty="0" err="1" smtClean="0">
                <a:solidFill>
                  <a:srgbClr val="000000"/>
                </a:solidFill>
                <a:latin typeface="Arial" pitchFamily="34" charset="0"/>
                <a:cs typeface="Arial" pitchFamily="34" charset="0"/>
                <a:sym typeface="Times New Roman" pitchFamily="18" charset="0"/>
              </a:rPr>
              <a:t>calentamiento</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excesivo</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Considere</a:t>
            </a:r>
            <a:r>
              <a:rPr lang="en-US" sz="800" dirty="0" smtClean="0">
                <a:solidFill>
                  <a:srgbClr val="000000"/>
                </a:solidFill>
                <a:latin typeface="Arial" pitchFamily="34" charset="0"/>
                <a:cs typeface="Arial" pitchFamily="34" charset="0"/>
                <a:sym typeface="Times New Roman" pitchFamily="18" charset="0"/>
              </a:rPr>
              <a:t> </a:t>
            </a:r>
            <a:r>
              <a:rPr lang="es-ES_tradnl" sz="800" dirty="0" smtClean="0">
                <a:solidFill>
                  <a:srgbClr val="000000"/>
                </a:solidFill>
                <a:latin typeface="Arial" pitchFamily="34" charset="0"/>
                <a:cs typeface="Arial" pitchFamily="34" charset="0"/>
                <a:sym typeface="Times New Roman" pitchFamily="18" charset="0"/>
              </a:rPr>
              <a:t>el uso de </a:t>
            </a:r>
            <a:r>
              <a:rPr lang="en-US" sz="800" dirty="0" err="1" smtClean="0">
                <a:solidFill>
                  <a:srgbClr val="000000"/>
                </a:solidFill>
                <a:latin typeface="Arial" pitchFamily="34" charset="0"/>
                <a:cs typeface="Arial" pitchFamily="34" charset="0"/>
                <a:sym typeface="Times New Roman" pitchFamily="18" charset="0"/>
              </a:rPr>
              <a:t>láminas</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plásticas</a:t>
            </a:r>
            <a:r>
              <a:rPr lang="en-US" sz="800" dirty="0" smtClean="0">
                <a:solidFill>
                  <a:srgbClr val="000000"/>
                </a:solidFill>
                <a:latin typeface="Arial" pitchFamily="34" charset="0"/>
                <a:cs typeface="Arial" pitchFamily="34" charset="0"/>
                <a:sym typeface="Times New Roman" pitchFamily="18" charset="0"/>
              </a:rPr>
              <a:t> de color </a:t>
            </a:r>
            <a:r>
              <a:rPr lang="en-US" sz="800" dirty="0" err="1" smtClean="0">
                <a:solidFill>
                  <a:srgbClr val="000000"/>
                </a:solidFill>
                <a:latin typeface="Arial" pitchFamily="34" charset="0"/>
                <a:cs typeface="Arial" pitchFamily="34" charset="0"/>
                <a:sym typeface="Times New Roman" pitchFamily="18" charset="0"/>
              </a:rPr>
              <a:t>blanco</a:t>
            </a:r>
            <a:r>
              <a:rPr lang="en-US" sz="800" dirty="0" smtClean="0">
                <a:solidFill>
                  <a:srgbClr val="000000"/>
                </a:solidFill>
                <a:latin typeface="Arial" pitchFamily="34" charset="0"/>
                <a:cs typeface="Arial" pitchFamily="34" charset="0"/>
                <a:sym typeface="Times New Roman" pitchFamily="18" charset="0"/>
              </a:rPr>
              <a:t> en </a:t>
            </a:r>
            <a:r>
              <a:rPr lang="en-US" sz="800" dirty="0" err="1" smtClean="0">
                <a:solidFill>
                  <a:srgbClr val="000000"/>
                </a:solidFill>
                <a:latin typeface="Arial" pitchFamily="34" charset="0"/>
                <a:cs typeface="Arial" pitchFamily="34" charset="0"/>
                <a:sym typeface="Times New Roman" pitchFamily="18" charset="0"/>
              </a:rPr>
              <a:t>su</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lugar</a:t>
            </a:r>
            <a:r>
              <a:rPr lang="en-US" sz="800" dirty="0" smtClean="0">
                <a:solidFill>
                  <a:srgbClr val="000000"/>
                </a:solidFill>
                <a:latin typeface="Arial" pitchFamily="34" charset="0"/>
                <a:cs typeface="Arial" pitchFamily="34" charset="0"/>
                <a:sym typeface="Times New Roman" pitchFamily="18" charset="0"/>
              </a:rPr>
              <a:t>.</a:t>
            </a:r>
          </a:p>
          <a:p>
            <a:pPr lvl="1">
              <a:lnSpc>
                <a:spcPct val="90000"/>
              </a:lnSpc>
              <a:spcBef>
                <a:spcPct val="10000"/>
              </a:spcBef>
              <a:defRPr/>
            </a:pPr>
            <a:r>
              <a:rPr lang="en-US" sz="800" b="1" dirty="0" err="1" smtClean="0">
                <a:solidFill>
                  <a:srgbClr val="000000"/>
                </a:solidFill>
                <a:latin typeface="Arial" pitchFamily="34" charset="0"/>
                <a:cs typeface="Arial" pitchFamily="34" charset="0"/>
                <a:sym typeface="Times New Roman" pitchFamily="18" charset="0"/>
              </a:rPr>
              <a:t>Recuerde</a:t>
            </a:r>
            <a:r>
              <a:rPr lang="en-US" sz="800" b="1" dirty="0" smtClean="0">
                <a:solidFill>
                  <a:srgbClr val="000000"/>
                </a:solidFill>
                <a:latin typeface="Arial" pitchFamily="34" charset="0"/>
                <a:cs typeface="Arial" pitchFamily="34" charset="0"/>
                <a:sym typeface="Times New Roman" pitchFamily="18" charset="0"/>
              </a:rPr>
              <a:t> </a:t>
            </a:r>
            <a:r>
              <a:rPr lang="en-US" sz="800" b="1" dirty="0" err="1" smtClean="0">
                <a:solidFill>
                  <a:srgbClr val="000000"/>
                </a:solidFill>
                <a:latin typeface="Arial" pitchFamily="34" charset="0"/>
                <a:cs typeface="Arial" pitchFamily="34" charset="0"/>
                <a:sym typeface="Times New Roman" pitchFamily="18" charset="0"/>
              </a:rPr>
              <a:t>que</a:t>
            </a:r>
            <a:r>
              <a:rPr lang="en-US" sz="800" b="1" dirty="0" smtClean="0">
                <a:solidFill>
                  <a:srgbClr val="000000"/>
                </a:solidFill>
                <a:latin typeface="Arial" pitchFamily="34" charset="0"/>
                <a:cs typeface="Arial" pitchFamily="34" charset="0"/>
                <a:sym typeface="Times New Roman" pitchFamily="18" charset="0"/>
              </a:rPr>
              <a:t> los </a:t>
            </a:r>
            <a:r>
              <a:rPr lang="en-US" sz="800" b="1" dirty="0" err="1" smtClean="0">
                <a:solidFill>
                  <a:srgbClr val="000000"/>
                </a:solidFill>
                <a:latin typeface="Arial" pitchFamily="34" charset="0"/>
                <a:cs typeface="Arial" pitchFamily="34" charset="0"/>
                <a:sym typeface="Times New Roman" pitchFamily="18" charset="0"/>
              </a:rPr>
              <a:t>niños</a:t>
            </a:r>
            <a:r>
              <a:rPr lang="en-US" sz="800" b="1" dirty="0" smtClean="0">
                <a:solidFill>
                  <a:srgbClr val="000000"/>
                </a:solidFill>
                <a:latin typeface="Arial" pitchFamily="34" charset="0"/>
                <a:cs typeface="Arial" pitchFamily="34" charset="0"/>
                <a:sym typeface="Times New Roman" pitchFamily="18" charset="0"/>
              </a:rPr>
              <a:t> </a:t>
            </a:r>
            <a:r>
              <a:rPr lang="en-US" sz="800" b="1" dirty="0" err="1" smtClean="0">
                <a:solidFill>
                  <a:srgbClr val="000000"/>
                </a:solidFill>
                <a:latin typeface="Arial" pitchFamily="34" charset="0"/>
                <a:cs typeface="Arial" pitchFamily="34" charset="0"/>
                <a:sym typeface="Times New Roman" pitchFamily="18" charset="0"/>
              </a:rPr>
              <a:t>generalmente</a:t>
            </a:r>
            <a:r>
              <a:rPr lang="en-US" sz="800" b="1" dirty="0" smtClean="0">
                <a:solidFill>
                  <a:srgbClr val="000000"/>
                </a:solidFill>
                <a:latin typeface="Arial" pitchFamily="34" charset="0"/>
                <a:cs typeface="Arial" pitchFamily="34" charset="0"/>
                <a:sym typeface="Times New Roman" pitchFamily="18" charset="0"/>
              </a:rPr>
              <a:t> </a:t>
            </a:r>
            <a:r>
              <a:rPr lang="en-US" sz="800" b="1" dirty="0" err="1" smtClean="0">
                <a:solidFill>
                  <a:srgbClr val="000000"/>
                </a:solidFill>
                <a:latin typeface="Arial" pitchFamily="34" charset="0"/>
                <a:cs typeface="Arial" pitchFamily="34" charset="0"/>
                <a:sym typeface="Times New Roman" pitchFamily="18" charset="0"/>
              </a:rPr>
              <a:t>juegan</a:t>
            </a:r>
            <a:r>
              <a:rPr lang="en-US" sz="800" b="1" dirty="0" smtClean="0">
                <a:solidFill>
                  <a:srgbClr val="000000"/>
                </a:solidFill>
                <a:latin typeface="Arial" pitchFamily="34" charset="0"/>
                <a:cs typeface="Arial" pitchFamily="34" charset="0"/>
                <a:sym typeface="Times New Roman" pitchFamily="18" charset="0"/>
              </a:rPr>
              <a:t> en la </a:t>
            </a:r>
            <a:r>
              <a:rPr lang="en-US" sz="800" b="1" dirty="0" err="1" smtClean="0">
                <a:solidFill>
                  <a:srgbClr val="000000"/>
                </a:solidFill>
                <a:latin typeface="Arial" pitchFamily="34" charset="0"/>
                <a:cs typeface="Arial" pitchFamily="34" charset="0"/>
                <a:sym typeface="Times New Roman" pitchFamily="18" charset="0"/>
              </a:rPr>
              <a:t>tierra</a:t>
            </a:r>
            <a:r>
              <a:rPr lang="en-US" sz="800" b="1" dirty="0" smtClean="0">
                <a:solidFill>
                  <a:srgbClr val="000000"/>
                </a:solidFill>
                <a:latin typeface="Arial" pitchFamily="34" charset="0"/>
                <a:cs typeface="Arial" pitchFamily="34" charset="0"/>
                <a:sym typeface="Times New Roman" pitchFamily="18" charset="0"/>
              </a:rPr>
              <a:t> </a:t>
            </a:r>
            <a:r>
              <a:rPr lang="en-US" sz="800" dirty="0" smtClean="0">
                <a:solidFill>
                  <a:srgbClr val="000000"/>
                </a:solidFill>
                <a:latin typeface="Arial" pitchFamily="34" charset="0"/>
                <a:cs typeface="Arial" pitchFamily="34" charset="0"/>
                <a:sym typeface="Times New Roman" pitchFamily="18" charset="0"/>
              </a:rPr>
              <a:t>y </a:t>
            </a:r>
            <a:r>
              <a:rPr lang="en-US" sz="800" dirty="0" err="1" smtClean="0">
                <a:solidFill>
                  <a:srgbClr val="000000"/>
                </a:solidFill>
                <a:latin typeface="Arial" pitchFamily="34" charset="0"/>
                <a:cs typeface="Arial" pitchFamily="34" charset="0"/>
                <a:sym typeface="Times New Roman" pitchFamily="18" charset="0"/>
              </a:rPr>
              <a:t>que</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pueden</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llevarse</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las</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manos</a:t>
            </a:r>
            <a:r>
              <a:rPr lang="en-US" sz="800" dirty="0" smtClean="0">
                <a:solidFill>
                  <a:srgbClr val="000000"/>
                </a:solidFill>
                <a:latin typeface="Arial" pitchFamily="34" charset="0"/>
                <a:cs typeface="Arial" pitchFamily="34" charset="0"/>
                <a:sym typeface="Times New Roman" pitchFamily="18" charset="0"/>
              </a:rPr>
              <a:t> a la </a:t>
            </a:r>
            <a:r>
              <a:rPr lang="en-US" sz="800" dirty="0" err="1" smtClean="0">
                <a:solidFill>
                  <a:srgbClr val="000000"/>
                </a:solidFill>
                <a:latin typeface="Arial" pitchFamily="34" charset="0"/>
                <a:cs typeface="Arial" pitchFamily="34" charset="0"/>
                <a:sym typeface="Times New Roman" pitchFamily="18" charset="0"/>
              </a:rPr>
              <a:t>boca</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mientras</a:t>
            </a:r>
            <a:r>
              <a:rPr lang="en-US" sz="800" dirty="0" smtClean="0">
                <a:solidFill>
                  <a:srgbClr val="000000"/>
                </a:solidFill>
                <a:latin typeface="Arial" pitchFamily="34" charset="0"/>
                <a:cs typeface="Arial" pitchFamily="34" charset="0"/>
                <a:sym typeface="Times New Roman" pitchFamily="18" charset="0"/>
              </a:rPr>
              <a:t> lo </a:t>
            </a:r>
            <a:r>
              <a:rPr lang="en-US" sz="800" dirty="0" err="1" smtClean="0">
                <a:solidFill>
                  <a:srgbClr val="000000"/>
                </a:solidFill>
                <a:latin typeface="Arial" pitchFamily="34" charset="0"/>
                <a:cs typeface="Arial" pitchFamily="34" charset="0"/>
                <a:sym typeface="Times New Roman" pitchFamily="18" charset="0"/>
              </a:rPr>
              <a:t>hacen</a:t>
            </a:r>
            <a:r>
              <a:rPr lang="en-US" sz="800" dirty="0" smtClean="0">
                <a:solidFill>
                  <a:srgbClr val="000000"/>
                </a:solidFill>
                <a:latin typeface="Arial" pitchFamily="34" charset="0"/>
                <a:cs typeface="Arial" pitchFamily="34" charset="0"/>
                <a:sym typeface="Times New Roman" pitchFamily="18" charset="0"/>
              </a:rPr>
              <a:t>. La </a:t>
            </a:r>
            <a:r>
              <a:rPr lang="en-US" sz="800" dirty="0" err="1" smtClean="0">
                <a:solidFill>
                  <a:srgbClr val="000000"/>
                </a:solidFill>
                <a:latin typeface="Arial" pitchFamily="34" charset="0"/>
                <a:cs typeface="Arial" pitchFamily="34" charset="0"/>
                <a:sym typeface="Times New Roman" pitchFamily="18" charset="0"/>
              </a:rPr>
              <a:t>tierra</a:t>
            </a:r>
            <a:r>
              <a:rPr lang="en-US" sz="800" dirty="0" smtClean="0">
                <a:solidFill>
                  <a:srgbClr val="000000"/>
                </a:solidFill>
                <a:latin typeface="Arial" pitchFamily="34" charset="0"/>
                <a:cs typeface="Arial" pitchFamily="34" charset="0"/>
                <a:sym typeface="Times New Roman" pitchFamily="18" charset="0"/>
              </a:rPr>
              <a:t>, el </a:t>
            </a:r>
            <a:r>
              <a:rPr lang="en-US" sz="800" dirty="0" err="1" smtClean="0">
                <a:solidFill>
                  <a:srgbClr val="000000"/>
                </a:solidFill>
                <a:latin typeface="Arial" pitchFamily="34" charset="0"/>
                <a:cs typeface="Arial" pitchFamily="34" charset="0"/>
                <a:sym typeface="Times New Roman" pitchFamily="18" charset="0"/>
              </a:rPr>
              <a:t>polvo</a:t>
            </a:r>
            <a:r>
              <a:rPr lang="en-US" sz="800" dirty="0" smtClean="0">
                <a:solidFill>
                  <a:srgbClr val="000000"/>
                </a:solidFill>
                <a:latin typeface="Arial" pitchFamily="34" charset="0"/>
                <a:cs typeface="Arial" pitchFamily="34" charset="0"/>
                <a:sym typeface="Times New Roman" pitchFamily="18" charset="0"/>
              </a:rPr>
              <a:t> o los </a:t>
            </a:r>
            <a:r>
              <a:rPr lang="en-US" sz="800" dirty="0" err="1" smtClean="0">
                <a:solidFill>
                  <a:srgbClr val="000000"/>
                </a:solidFill>
                <a:latin typeface="Arial" pitchFamily="34" charset="0"/>
                <a:cs typeface="Arial" pitchFamily="34" charset="0"/>
                <a:sym typeface="Times New Roman" pitchFamily="18" charset="0"/>
              </a:rPr>
              <a:t>escombros</a:t>
            </a:r>
            <a:r>
              <a:rPr lang="en-US" sz="800" dirty="0" smtClean="0">
                <a:solidFill>
                  <a:srgbClr val="000000"/>
                </a:solidFill>
                <a:latin typeface="Arial" pitchFamily="34" charset="0"/>
                <a:cs typeface="Arial" pitchFamily="34" charset="0"/>
                <a:sym typeface="Times New Roman" pitchFamily="18" charset="0"/>
              </a:rPr>
              <a:t> en </a:t>
            </a:r>
            <a:r>
              <a:rPr lang="es-ES_tradnl" sz="800" dirty="0" smtClean="0">
                <a:solidFill>
                  <a:srgbClr val="000000"/>
                </a:solidFill>
                <a:latin typeface="Arial" pitchFamily="34" charset="0"/>
                <a:cs typeface="Arial" pitchFamily="34" charset="0"/>
                <a:sym typeface="Times New Roman" pitchFamily="18" charset="0"/>
              </a:rPr>
              <a:t>las </a:t>
            </a:r>
            <a:r>
              <a:rPr lang="en-US" sz="800" dirty="0" err="1" smtClean="0">
                <a:solidFill>
                  <a:srgbClr val="000000"/>
                </a:solidFill>
                <a:latin typeface="Arial" pitchFamily="34" charset="0"/>
                <a:cs typeface="Arial" pitchFamily="34" charset="0"/>
                <a:sym typeface="Times New Roman" pitchFamily="18" charset="0"/>
              </a:rPr>
              <a:t>manos</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llegará</a:t>
            </a:r>
            <a:r>
              <a:rPr lang="es-ES_tradnl" sz="800" dirty="0" smtClean="0">
                <a:solidFill>
                  <a:srgbClr val="000000"/>
                </a:solidFill>
                <a:latin typeface="Arial" pitchFamily="34" charset="0"/>
                <a:cs typeface="Arial" pitchFamily="34" charset="0"/>
                <a:sym typeface="Times New Roman" pitchFamily="18" charset="0"/>
              </a:rPr>
              <a:t>n</a:t>
            </a:r>
            <a:r>
              <a:rPr lang="en-US" sz="800" dirty="0" smtClean="0">
                <a:solidFill>
                  <a:srgbClr val="000000"/>
                </a:solidFill>
                <a:latin typeface="Arial" pitchFamily="34" charset="0"/>
                <a:cs typeface="Arial" pitchFamily="34" charset="0"/>
                <a:sym typeface="Times New Roman" pitchFamily="18" charset="0"/>
              </a:rPr>
              <a:t> a </a:t>
            </a:r>
            <a:r>
              <a:rPr lang="es-ES_tradnl" sz="800" dirty="0" smtClean="0">
                <a:solidFill>
                  <a:srgbClr val="000000"/>
                </a:solidFill>
                <a:latin typeface="Arial" pitchFamily="34" charset="0"/>
                <a:cs typeface="Arial" pitchFamily="34" charset="0"/>
                <a:sym typeface="Times New Roman" pitchFamily="18" charset="0"/>
              </a:rPr>
              <a:t>la</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boca</a:t>
            </a:r>
            <a:r>
              <a:rPr lang="en-US" sz="800" dirty="0" smtClean="0">
                <a:solidFill>
                  <a:srgbClr val="000000"/>
                </a:solidFill>
                <a:latin typeface="Arial" pitchFamily="34" charset="0"/>
                <a:cs typeface="Arial" pitchFamily="34" charset="0"/>
                <a:sym typeface="Times New Roman" pitchFamily="18" charset="0"/>
              </a:rPr>
              <a:t> y </a:t>
            </a:r>
            <a:r>
              <a:rPr lang="es-ES_tradnl" sz="800" dirty="0" smtClean="0">
                <a:solidFill>
                  <a:srgbClr val="000000"/>
                </a:solidFill>
                <a:latin typeface="Arial" pitchFamily="34" charset="0"/>
                <a:cs typeface="Arial" pitchFamily="34" charset="0"/>
                <a:sym typeface="Times New Roman" pitchFamily="18" charset="0"/>
              </a:rPr>
              <a:t>podrán ingerirse</a:t>
            </a:r>
            <a:r>
              <a:rPr lang="en-US" sz="800" dirty="0" smtClean="0">
                <a:solidFill>
                  <a:srgbClr val="000000"/>
                </a:solidFill>
                <a:latin typeface="Arial" pitchFamily="34" charset="0"/>
                <a:cs typeface="Arial" pitchFamily="34" charset="0"/>
                <a:sym typeface="Times New Roman" pitchFamily="18" charset="0"/>
              </a:rPr>
              <a:t>.</a:t>
            </a:r>
          </a:p>
          <a:p>
            <a:pPr lvl="1">
              <a:lnSpc>
                <a:spcPct val="90000"/>
              </a:lnSpc>
              <a:spcBef>
                <a:spcPct val="10000"/>
              </a:spcBef>
              <a:defRPr/>
            </a:pPr>
            <a:r>
              <a:rPr lang="en-US" sz="800" b="1" dirty="0" smtClean="0">
                <a:solidFill>
                  <a:srgbClr val="000000"/>
                </a:solidFill>
                <a:latin typeface="Arial" pitchFamily="34" charset="0"/>
                <a:cs typeface="Arial" pitchFamily="34" charset="0"/>
                <a:sym typeface="Times New Roman" pitchFamily="18" charset="0"/>
              </a:rPr>
              <a:t>Retire los </a:t>
            </a:r>
            <a:r>
              <a:rPr lang="en-US" sz="800" b="1" dirty="0" err="1" smtClean="0">
                <a:solidFill>
                  <a:srgbClr val="000000"/>
                </a:solidFill>
                <a:latin typeface="Arial" pitchFamily="34" charset="0"/>
                <a:cs typeface="Arial" pitchFamily="34" charset="0"/>
                <a:sym typeface="Times New Roman" pitchFamily="18" charset="0"/>
              </a:rPr>
              <a:t>juguetes</a:t>
            </a:r>
            <a:r>
              <a:rPr lang="en-US" sz="800" b="1" dirty="0" smtClean="0">
                <a:solidFill>
                  <a:srgbClr val="000000"/>
                </a:solidFill>
                <a:latin typeface="Arial" pitchFamily="34" charset="0"/>
                <a:cs typeface="Arial" pitchFamily="34" charset="0"/>
                <a:sym typeface="Times New Roman" pitchFamily="18" charset="0"/>
              </a:rPr>
              <a:t> y </a:t>
            </a:r>
            <a:r>
              <a:rPr lang="en-US" sz="800" b="1" dirty="0" err="1" smtClean="0">
                <a:solidFill>
                  <a:srgbClr val="000000"/>
                </a:solidFill>
                <a:latin typeface="Arial" pitchFamily="34" charset="0"/>
                <a:cs typeface="Arial" pitchFamily="34" charset="0"/>
                <a:sym typeface="Times New Roman" pitchFamily="18" charset="0"/>
              </a:rPr>
              <a:t>otros</a:t>
            </a:r>
            <a:r>
              <a:rPr lang="en-US" sz="800" b="1" dirty="0" smtClean="0">
                <a:solidFill>
                  <a:srgbClr val="000000"/>
                </a:solidFill>
                <a:latin typeface="Arial" pitchFamily="34" charset="0"/>
                <a:cs typeface="Arial" pitchFamily="34" charset="0"/>
                <a:sym typeface="Times New Roman" pitchFamily="18" charset="0"/>
              </a:rPr>
              <a:t> </a:t>
            </a:r>
            <a:r>
              <a:rPr lang="en-US" sz="800" b="1" dirty="0" err="1" smtClean="0">
                <a:solidFill>
                  <a:srgbClr val="000000"/>
                </a:solidFill>
                <a:latin typeface="Arial" pitchFamily="34" charset="0"/>
                <a:cs typeface="Arial" pitchFamily="34" charset="0"/>
                <a:sym typeface="Times New Roman" pitchFamily="18" charset="0"/>
              </a:rPr>
              <a:t>elementos</a:t>
            </a:r>
            <a:r>
              <a:rPr lang="en-US" sz="800" b="1" dirty="0" smtClean="0">
                <a:solidFill>
                  <a:srgbClr val="000000"/>
                </a:solidFill>
                <a:latin typeface="Arial" pitchFamily="34" charset="0"/>
                <a:cs typeface="Arial" pitchFamily="34" charset="0"/>
                <a:sym typeface="Times New Roman" pitchFamily="18" charset="0"/>
              </a:rPr>
              <a:t> del </a:t>
            </a:r>
            <a:r>
              <a:rPr lang="en-US" sz="800" b="1" dirty="0" err="1" smtClean="0">
                <a:solidFill>
                  <a:srgbClr val="000000"/>
                </a:solidFill>
                <a:latin typeface="Arial" pitchFamily="34" charset="0"/>
                <a:cs typeface="Arial" pitchFamily="34" charset="0"/>
                <a:sym typeface="Times New Roman" pitchFamily="18" charset="0"/>
              </a:rPr>
              <a:t>área</a:t>
            </a:r>
            <a:r>
              <a:rPr lang="en-US" sz="800" b="1" dirty="0" smtClean="0">
                <a:solidFill>
                  <a:srgbClr val="000000"/>
                </a:solidFill>
                <a:latin typeface="Arial" pitchFamily="34" charset="0"/>
                <a:cs typeface="Arial" pitchFamily="34" charset="0"/>
                <a:sym typeface="Times New Roman" pitchFamily="18" charset="0"/>
              </a:rPr>
              <a:t> de </a:t>
            </a:r>
            <a:r>
              <a:rPr lang="en-US" sz="800" b="1" dirty="0" err="1" smtClean="0">
                <a:solidFill>
                  <a:srgbClr val="000000"/>
                </a:solidFill>
                <a:latin typeface="Arial" pitchFamily="34" charset="0"/>
                <a:cs typeface="Arial" pitchFamily="34" charset="0"/>
                <a:sym typeface="Times New Roman" pitchFamily="18" charset="0"/>
              </a:rPr>
              <a:t>trabajo</a:t>
            </a:r>
            <a:r>
              <a:rPr lang="es-ES_tradnl" sz="800" b="1" dirty="0" smtClean="0">
                <a:solidFill>
                  <a:srgbClr val="000000"/>
                </a:solidFill>
                <a:latin typeface="Arial" pitchFamily="34" charset="0"/>
                <a:cs typeface="Arial" pitchFamily="34" charset="0"/>
                <a:sym typeface="Times New Roman" pitchFamily="18" charset="0"/>
              </a:rPr>
              <a:t> </a:t>
            </a:r>
            <a:r>
              <a:rPr lang="en-US" sz="800" dirty="0" smtClean="0">
                <a:solidFill>
                  <a:srgbClr val="000000"/>
                </a:solidFill>
                <a:latin typeface="Arial" pitchFamily="34" charset="0"/>
                <a:cs typeface="Arial" pitchFamily="34" charset="0"/>
                <a:sym typeface="Times New Roman" pitchFamily="18" charset="0"/>
              </a:rPr>
              <a:t>y </a:t>
            </a:r>
            <a:r>
              <a:rPr lang="en-US" sz="800" dirty="0" err="1" smtClean="0">
                <a:solidFill>
                  <a:srgbClr val="000000"/>
                </a:solidFill>
                <a:latin typeface="Arial" pitchFamily="34" charset="0"/>
                <a:cs typeface="Arial" pitchFamily="34" charset="0"/>
                <a:sym typeface="Times New Roman" pitchFamily="18" charset="0"/>
              </a:rPr>
              <a:t>cubra</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todas</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las</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áreas</a:t>
            </a:r>
            <a:r>
              <a:rPr lang="en-US" sz="800" dirty="0" smtClean="0">
                <a:solidFill>
                  <a:srgbClr val="000000"/>
                </a:solidFill>
                <a:latin typeface="Arial" pitchFamily="34" charset="0"/>
                <a:cs typeface="Arial" pitchFamily="34" charset="0"/>
                <a:sym typeface="Times New Roman" pitchFamily="18" charset="0"/>
              </a:rPr>
              <a:t> de </a:t>
            </a:r>
            <a:r>
              <a:rPr lang="en-US" sz="800" dirty="0" err="1" smtClean="0">
                <a:solidFill>
                  <a:srgbClr val="000000"/>
                </a:solidFill>
                <a:latin typeface="Arial" pitchFamily="34" charset="0"/>
                <a:cs typeface="Arial" pitchFamily="34" charset="0"/>
                <a:sym typeface="Times New Roman" pitchFamily="18" charset="0"/>
              </a:rPr>
              <a:t>juego</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incluidas</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las</a:t>
            </a:r>
            <a:r>
              <a:rPr lang="en-US" sz="800" dirty="0" smtClean="0">
                <a:solidFill>
                  <a:srgbClr val="000000"/>
                </a:solidFill>
                <a:latin typeface="Arial" pitchFamily="34" charset="0"/>
                <a:cs typeface="Arial" pitchFamily="34" charset="0"/>
                <a:sym typeface="Times New Roman" pitchFamily="18" charset="0"/>
              </a:rPr>
              <a:t> </a:t>
            </a:r>
            <a:r>
              <a:rPr lang="es-ES_tradnl" sz="800" dirty="0" smtClean="0">
                <a:solidFill>
                  <a:srgbClr val="000000"/>
                </a:solidFill>
                <a:latin typeface="Arial" pitchFamily="34" charset="0"/>
                <a:cs typeface="Arial" pitchFamily="34" charset="0"/>
                <a:sym typeface="Times New Roman" pitchFamily="18" charset="0"/>
              </a:rPr>
              <a:t>áreas de </a:t>
            </a:r>
            <a:r>
              <a:rPr lang="en-US" sz="800" dirty="0" smtClean="0">
                <a:solidFill>
                  <a:srgbClr val="000000"/>
                </a:solidFill>
                <a:latin typeface="Arial" pitchFamily="34" charset="0"/>
                <a:cs typeface="Arial" pitchFamily="34" charset="0"/>
                <a:sym typeface="Times New Roman" pitchFamily="18" charset="0"/>
              </a:rPr>
              <a:t>arena</a:t>
            </a:r>
            <a:r>
              <a:rPr lang="es-ES_tradnl" sz="800" dirty="0" smtClean="0">
                <a:solidFill>
                  <a:srgbClr val="000000"/>
                </a:solidFill>
                <a:latin typeface="Arial" pitchFamily="34" charset="0"/>
                <a:cs typeface="Arial" pitchFamily="34" charset="0"/>
                <a:sym typeface="Times New Roman" pitchFamily="18" charset="0"/>
              </a:rPr>
              <a:t> para jugar</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Proteja</a:t>
            </a:r>
            <a:r>
              <a:rPr lang="en-US" sz="800" dirty="0" smtClean="0">
                <a:solidFill>
                  <a:srgbClr val="000000"/>
                </a:solidFill>
                <a:latin typeface="Arial" pitchFamily="34" charset="0"/>
                <a:cs typeface="Arial" pitchFamily="34" charset="0"/>
                <a:sym typeface="Times New Roman" pitchFamily="18" charset="0"/>
              </a:rPr>
              <a:t> los </a:t>
            </a:r>
            <a:r>
              <a:rPr lang="en-US" sz="800" dirty="0" err="1" smtClean="0">
                <a:solidFill>
                  <a:srgbClr val="000000"/>
                </a:solidFill>
                <a:latin typeface="Arial" pitchFamily="34" charset="0"/>
                <a:cs typeface="Arial" pitchFamily="34" charset="0"/>
                <a:sym typeface="Times New Roman" pitchFamily="18" charset="0"/>
              </a:rPr>
              <a:t>elementos</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que</a:t>
            </a:r>
            <a:r>
              <a:rPr lang="en-US" sz="800" dirty="0" smtClean="0">
                <a:solidFill>
                  <a:srgbClr val="000000"/>
                </a:solidFill>
                <a:latin typeface="Arial" pitchFamily="34" charset="0"/>
                <a:cs typeface="Arial" pitchFamily="34" charset="0"/>
                <a:sym typeface="Times New Roman" pitchFamily="18" charset="0"/>
              </a:rPr>
              <a:t> no </a:t>
            </a:r>
            <a:r>
              <a:rPr lang="en-US" sz="800" dirty="0" err="1" smtClean="0">
                <a:solidFill>
                  <a:srgbClr val="000000"/>
                </a:solidFill>
                <a:latin typeface="Arial" pitchFamily="34" charset="0"/>
                <a:cs typeface="Arial" pitchFamily="34" charset="0"/>
                <a:sym typeface="Times New Roman" pitchFamily="18" charset="0"/>
              </a:rPr>
              <a:t>pueden</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trasladarse</a:t>
            </a:r>
            <a:r>
              <a:rPr lang="en-US" sz="800" dirty="0" smtClean="0">
                <a:solidFill>
                  <a:srgbClr val="000000"/>
                </a:solidFill>
                <a:latin typeface="Arial" pitchFamily="34" charset="0"/>
                <a:cs typeface="Arial" pitchFamily="34" charset="0"/>
                <a:sym typeface="Times New Roman" pitchFamily="18" charset="0"/>
              </a:rPr>
              <a:t> con </a:t>
            </a:r>
            <a:r>
              <a:rPr lang="en-US" sz="800" dirty="0" err="1" smtClean="0">
                <a:solidFill>
                  <a:srgbClr val="000000"/>
                </a:solidFill>
                <a:latin typeface="Arial" pitchFamily="34" charset="0"/>
                <a:cs typeface="Arial" pitchFamily="34" charset="0"/>
                <a:sym typeface="Times New Roman" pitchFamily="18" charset="0"/>
              </a:rPr>
              <a:t>láminas</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plásticas</a:t>
            </a:r>
            <a:r>
              <a:rPr lang="en-US" sz="800" dirty="0" smtClean="0">
                <a:solidFill>
                  <a:srgbClr val="000000"/>
                </a:solidFill>
                <a:latin typeface="Arial" pitchFamily="34" charset="0"/>
                <a:cs typeface="Arial" pitchFamily="34" charset="0"/>
                <a:sym typeface="Times New Roman" pitchFamily="18" charset="0"/>
              </a:rPr>
              <a:t>.</a:t>
            </a:r>
          </a:p>
          <a:p>
            <a:pPr lvl="1">
              <a:lnSpc>
                <a:spcPct val="90000"/>
              </a:lnSpc>
              <a:spcBef>
                <a:spcPct val="10000"/>
              </a:spcBef>
              <a:defRPr/>
            </a:pPr>
            <a:r>
              <a:rPr lang="en-US" sz="800" b="1" dirty="0" err="1" smtClean="0">
                <a:solidFill>
                  <a:srgbClr val="000000"/>
                </a:solidFill>
                <a:latin typeface="Arial" pitchFamily="34" charset="0"/>
                <a:cs typeface="Arial" pitchFamily="34" charset="0"/>
                <a:sym typeface="Times New Roman" pitchFamily="18" charset="0"/>
              </a:rPr>
              <a:t>Engrape</a:t>
            </a:r>
            <a:r>
              <a:rPr lang="en-US" sz="800" b="1" dirty="0" smtClean="0">
                <a:solidFill>
                  <a:srgbClr val="000000"/>
                </a:solidFill>
                <a:latin typeface="Arial" pitchFamily="34" charset="0"/>
                <a:cs typeface="Arial" pitchFamily="34" charset="0"/>
                <a:sym typeface="Times New Roman" pitchFamily="18" charset="0"/>
              </a:rPr>
              <a:t> o </a:t>
            </a:r>
            <a:r>
              <a:rPr lang="en-US" sz="800" b="1" dirty="0" err="1" smtClean="0">
                <a:solidFill>
                  <a:srgbClr val="000000"/>
                </a:solidFill>
                <a:latin typeface="Arial" pitchFamily="34" charset="0"/>
                <a:cs typeface="Arial" pitchFamily="34" charset="0"/>
                <a:sym typeface="Times New Roman" pitchFamily="18" charset="0"/>
              </a:rPr>
              <a:t>selle</a:t>
            </a:r>
            <a:r>
              <a:rPr lang="en-US" sz="800" b="1" dirty="0" smtClean="0">
                <a:solidFill>
                  <a:srgbClr val="000000"/>
                </a:solidFill>
                <a:latin typeface="Arial" pitchFamily="34" charset="0"/>
                <a:cs typeface="Arial" pitchFamily="34" charset="0"/>
                <a:sym typeface="Times New Roman" pitchFamily="18" charset="0"/>
              </a:rPr>
              <a:t> con </a:t>
            </a:r>
            <a:r>
              <a:rPr lang="en-US" sz="800" b="1" dirty="0" err="1" smtClean="0">
                <a:solidFill>
                  <a:srgbClr val="000000"/>
                </a:solidFill>
                <a:latin typeface="Arial" pitchFamily="34" charset="0"/>
                <a:cs typeface="Arial" pitchFamily="34" charset="0"/>
                <a:sym typeface="Times New Roman" pitchFamily="18" charset="0"/>
              </a:rPr>
              <a:t>cinta</a:t>
            </a:r>
            <a:r>
              <a:rPr lang="en-US" sz="800" b="1" dirty="0" smtClean="0">
                <a:solidFill>
                  <a:srgbClr val="000000"/>
                </a:solidFill>
                <a:latin typeface="Arial" pitchFamily="34" charset="0"/>
                <a:cs typeface="Arial" pitchFamily="34" charset="0"/>
                <a:sym typeface="Times New Roman" pitchFamily="18" charset="0"/>
              </a:rPr>
              <a:t> </a:t>
            </a:r>
            <a:r>
              <a:rPr lang="en-US" sz="800" b="1" dirty="0" err="1" smtClean="0">
                <a:solidFill>
                  <a:srgbClr val="000000"/>
                </a:solidFill>
                <a:latin typeface="Arial" pitchFamily="34" charset="0"/>
                <a:cs typeface="Arial" pitchFamily="34" charset="0"/>
                <a:sym typeface="Times New Roman" pitchFamily="18" charset="0"/>
              </a:rPr>
              <a:t>adhesiva</a:t>
            </a:r>
            <a:r>
              <a:rPr lang="en-US" sz="800" b="1" dirty="0" smtClean="0">
                <a:solidFill>
                  <a:srgbClr val="000000"/>
                </a:solidFill>
                <a:latin typeface="Arial" pitchFamily="34" charset="0"/>
                <a:cs typeface="Arial" pitchFamily="34" charset="0"/>
                <a:sym typeface="Times New Roman" pitchFamily="18" charset="0"/>
              </a:rPr>
              <a:t> la </a:t>
            </a:r>
            <a:r>
              <a:rPr lang="en-US" sz="800" b="1" dirty="0" err="1" smtClean="0">
                <a:solidFill>
                  <a:srgbClr val="000000"/>
                </a:solidFill>
                <a:latin typeface="Arial" pitchFamily="34" charset="0"/>
                <a:cs typeface="Arial" pitchFamily="34" charset="0"/>
                <a:sym typeface="Times New Roman" pitchFamily="18" charset="0"/>
              </a:rPr>
              <a:t>lámina</a:t>
            </a:r>
            <a:r>
              <a:rPr lang="en-US" sz="800" b="1" dirty="0" smtClean="0">
                <a:solidFill>
                  <a:srgbClr val="000000"/>
                </a:solidFill>
                <a:latin typeface="Arial" pitchFamily="34" charset="0"/>
                <a:cs typeface="Arial" pitchFamily="34" charset="0"/>
                <a:sym typeface="Times New Roman" pitchFamily="18" charset="0"/>
              </a:rPr>
              <a:t> </a:t>
            </a:r>
            <a:r>
              <a:rPr lang="en-US" sz="800" b="1" dirty="0" err="1" smtClean="0">
                <a:solidFill>
                  <a:srgbClr val="000000"/>
                </a:solidFill>
                <a:latin typeface="Arial" pitchFamily="34" charset="0"/>
                <a:cs typeface="Arial" pitchFamily="34" charset="0"/>
                <a:sym typeface="Times New Roman" pitchFamily="18" charset="0"/>
              </a:rPr>
              <a:t>protectora</a:t>
            </a:r>
            <a:r>
              <a:rPr lang="en-US" sz="800" b="1" dirty="0" smtClean="0">
                <a:solidFill>
                  <a:srgbClr val="000000"/>
                </a:solidFill>
                <a:latin typeface="Arial" pitchFamily="34" charset="0"/>
                <a:cs typeface="Arial" pitchFamily="34" charset="0"/>
                <a:sym typeface="Times New Roman" pitchFamily="18" charset="0"/>
              </a:rPr>
              <a:t> a la pared </a:t>
            </a:r>
            <a:r>
              <a:rPr lang="en-US" sz="800" dirty="0" smtClean="0">
                <a:solidFill>
                  <a:srgbClr val="000000"/>
                </a:solidFill>
                <a:latin typeface="Arial" pitchFamily="34" charset="0"/>
                <a:cs typeface="Arial" pitchFamily="34" charset="0"/>
                <a:sym typeface="Times New Roman" pitchFamily="18" charset="0"/>
              </a:rPr>
              <a:t>de la </a:t>
            </a:r>
            <a:r>
              <a:rPr lang="en-US" sz="800" dirty="0" err="1" smtClean="0">
                <a:solidFill>
                  <a:srgbClr val="000000"/>
                </a:solidFill>
                <a:latin typeface="Arial" pitchFamily="34" charset="0"/>
                <a:cs typeface="Arial" pitchFamily="34" charset="0"/>
                <a:sym typeface="Times New Roman" pitchFamily="18" charset="0"/>
              </a:rPr>
              <a:t>construcción</a:t>
            </a:r>
            <a:r>
              <a:rPr lang="en-US" sz="800" dirty="0" smtClean="0">
                <a:solidFill>
                  <a:srgbClr val="000000"/>
                </a:solidFill>
                <a:latin typeface="Arial" pitchFamily="34" charset="0"/>
                <a:cs typeface="Arial" pitchFamily="34" charset="0"/>
                <a:sym typeface="Times New Roman" pitchFamily="18" charset="0"/>
              </a:rPr>
              <a:t> o use </a:t>
            </a:r>
            <a:r>
              <a:rPr lang="en-US" sz="800" dirty="0" err="1" smtClean="0">
                <a:solidFill>
                  <a:srgbClr val="000000"/>
                </a:solidFill>
                <a:latin typeface="Arial" pitchFamily="34" charset="0"/>
                <a:cs typeface="Arial" pitchFamily="34" charset="0"/>
                <a:sym typeface="Times New Roman" pitchFamily="18" charset="0"/>
              </a:rPr>
              <a:t>una</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envoltura</a:t>
            </a:r>
            <a:r>
              <a:rPr lang="en-US" sz="800" dirty="0" smtClean="0">
                <a:solidFill>
                  <a:srgbClr val="000000"/>
                </a:solidFill>
                <a:latin typeface="Arial" pitchFamily="34" charset="0"/>
                <a:cs typeface="Arial" pitchFamily="34" charset="0"/>
                <a:sym typeface="Times New Roman" pitchFamily="18" charset="0"/>
              </a:rPr>
              <a:t> de un </a:t>
            </a:r>
            <a:r>
              <a:rPr lang="en-US" sz="800" dirty="0" err="1" smtClean="0">
                <a:solidFill>
                  <a:srgbClr val="000000"/>
                </a:solidFill>
                <a:latin typeface="Arial" pitchFamily="34" charset="0"/>
                <a:cs typeface="Arial" pitchFamily="34" charset="0"/>
                <a:sym typeface="Times New Roman" pitchFamily="18" charset="0"/>
              </a:rPr>
              <a:t>listón</a:t>
            </a:r>
            <a:r>
              <a:rPr lang="en-US" sz="800" dirty="0" smtClean="0">
                <a:solidFill>
                  <a:srgbClr val="000000"/>
                </a:solidFill>
                <a:latin typeface="Arial" pitchFamily="34" charset="0"/>
                <a:cs typeface="Arial" pitchFamily="34" charset="0"/>
                <a:sym typeface="Times New Roman" pitchFamily="18" charset="0"/>
              </a:rPr>
              <a:t> de 2x4 en la </a:t>
            </a:r>
            <a:r>
              <a:rPr lang="en-US" sz="800" dirty="0" err="1" smtClean="0">
                <a:solidFill>
                  <a:srgbClr val="000000"/>
                </a:solidFill>
                <a:latin typeface="Arial" pitchFamily="34" charset="0"/>
                <a:cs typeface="Arial" pitchFamily="34" charset="0"/>
                <a:sym typeface="Times New Roman" pitchFamily="18" charset="0"/>
              </a:rPr>
              <a:t>lámina</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protectora</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para</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contener</a:t>
            </a:r>
            <a:r>
              <a:rPr lang="en-US" sz="800" dirty="0" smtClean="0">
                <a:solidFill>
                  <a:srgbClr val="000000"/>
                </a:solidFill>
                <a:latin typeface="Arial" pitchFamily="34" charset="0"/>
                <a:cs typeface="Arial" pitchFamily="34" charset="0"/>
                <a:sym typeface="Times New Roman" pitchFamily="18" charset="0"/>
              </a:rPr>
              <a:t> el material </a:t>
            </a:r>
            <a:r>
              <a:rPr lang="en-US" sz="800" dirty="0" err="1" smtClean="0">
                <a:solidFill>
                  <a:srgbClr val="000000"/>
                </a:solidFill>
                <a:latin typeface="Arial" pitchFamily="34" charset="0"/>
                <a:cs typeface="Arial" pitchFamily="34" charset="0"/>
                <a:sym typeface="Times New Roman" pitchFamily="18" charset="0"/>
              </a:rPr>
              <a:t>cerca</a:t>
            </a:r>
            <a:r>
              <a:rPr lang="en-US" sz="800" dirty="0" smtClean="0">
                <a:solidFill>
                  <a:srgbClr val="000000"/>
                </a:solidFill>
                <a:latin typeface="Arial" pitchFamily="34" charset="0"/>
                <a:cs typeface="Arial" pitchFamily="34" charset="0"/>
                <a:sym typeface="Times New Roman" pitchFamily="18" charset="0"/>
              </a:rPr>
              <a:t> a la pared. Use </a:t>
            </a:r>
            <a:r>
              <a:rPr lang="en-US" sz="800" dirty="0" err="1" smtClean="0">
                <a:solidFill>
                  <a:srgbClr val="000000"/>
                </a:solidFill>
                <a:latin typeface="Arial" pitchFamily="34" charset="0"/>
                <a:cs typeface="Arial" pitchFamily="34" charset="0"/>
                <a:sym typeface="Times New Roman" pitchFamily="18" charset="0"/>
              </a:rPr>
              <a:t>objetos</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pesados</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por</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ejemplo</a:t>
            </a:r>
            <a:r>
              <a:rPr lang="en-US" sz="800" dirty="0" smtClean="0">
                <a:solidFill>
                  <a:srgbClr val="000000"/>
                </a:solidFill>
                <a:latin typeface="Arial" pitchFamily="34" charset="0"/>
                <a:cs typeface="Arial" pitchFamily="34" charset="0"/>
                <a:sym typeface="Times New Roman" pitchFamily="18" charset="0"/>
              </a:rPr>
              <a:t>, </a:t>
            </a:r>
            <a:r>
              <a:rPr lang="es-ES_tradnl" sz="800" dirty="0" smtClean="0">
                <a:solidFill>
                  <a:srgbClr val="000000"/>
                </a:solidFill>
                <a:latin typeface="Arial" pitchFamily="34" charset="0"/>
                <a:cs typeface="Arial" pitchFamily="34" charset="0"/>
                <a:sym typeface="Times New Roman" pitchFamily="18" charset="0"/>
              </a:rPr>
              <a:t>piedras</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latin typeface="Arial" pitchFamily="34" charset="0"/>
                <a:cs typeface="Arial" pitchFamily="34" charset="0"/>
                <a:sym typeface="Times New Roman" pitchFamily="18" charset="0"/>
              </a:rPr>
              <a:t>para</a:t>
            </a:r>
            <a:r>
              <a:rPr lang="en-US" sz="800" dirty="0" smtClean="0">
                <a:latin typeface="Arial" pitchFamily="34" charset="0"/>
                <a:cs typeface="Arial" pitchFamily="34" charset="0"/>
                <a:sym typeface="Times New Roman" pitchFamily="18" charset="0"/>
              </a:rPr>
              <a:t> </a:t>
            </a:r>
            <a:r>
              <a:rPr lang="en-US" sz="800" dirty="0" err="1" smtClean="0">
                <a:latin typeface="Arial" pitchFamily="34" charset="0"/>
                <a:cs typeface="Arial" pitchFamily="34" charset="0"/>
                <a:sym typeface="Times New Roman" pitchFamily="18" charset="0"/>
              </a:rPr>
              <a:t>cargar</a:t>
            </a:r>
            <a:r>
              <a:rPr lang="en-US" sz="800" dirty="0" smtClean="0">
                <a:latin typeface="Arial" pitchFamily="34" charset="0"/>
                <a:cs typeface="Arial" pitchFamily="34" charset="0"/>
                <a:sym typeface="Times New Roman" pitchFamily="18" charset="0"/>
              </a:rPr>
              <a:t> </a:t>
            </a:r>
            <a:r>
              <a:rPr lang="en-US" sz="800" dirty="0" smtClean="0">
                <a:solidFill>
                  <a:srgbClr val="000000"/>
                </a:solidFill>
                <a:latin typeface="Arial" pitchFamily="34" charset="0"/>
                <a:cs typeface="Arial" pitchFamily="34" charset="0"/>
                <a:sym typeface="Times New Roman" pitchFamily="18" charset="0"/>
              </a:rPr>
              <a:t>los </a:t>
            </a:r>
            <a:r>
              <a:rPr lang="en-US" sz="800" dirty="0" err="1" smtClean="0">
                <a:solidFill>
                  <a:srgbClr val="000000"/>
                </a:solidFill>
                <a:latin typeface="Arial" pitchFamily="34" charset="0"/>
                <a:cs typeface="Arial" pitchFamily="34" charset="0"/>
                <a:sym typeface="Times New Roman" pitchFamily="18" charset="0"/>
              </a:rPr>
              <a:t>demás</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bordes</a:t>
            </a:r>
            <a:r>
              <a:rPr lang="en-US" sz="800" dirty="0" smtClean="0">
                <a:solidFill>
                  <a:srgbClr val="000000"/>
                </a:solidFill>
                <a:latin typeface="Arial" pitchFamily="34" charset="0"/>
                <a:cs typeface="Arial" pitchFamily="34" charset="0"/>
                <a:sym typeface="Times New Roman" pitchFamily="18" charset="0"/>
              </a:rPr>
              <a:t> de la </a:t>
            </a:r>
            <a:r>
              <a:rPr lang="en-US" sz="800" dirty="0" err="1" smtClean="0">
                <a:solidFill>
                  <a:srgbClr val="000000"/>
                </a:solidFill>
                <a:latin typeface="Arial" pitchFamily="34" charset="0"/>
                <a:cs typeface="Arial" pitchFamily="34" charset="0"/>
                <a:sym typeface="Times New Roman" pitchFamily="18" charset="0"/>
              </a:rPr>
              <a:t>lámina</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protectora</a:t>
            </a:r>
            <a:r>
              <a:rPr lang="en-US" sz="800" dirty="0" smtClean="0">
                <a:solidFill>
                  <a:srgbClr val="000000"/>
                </a:solidFill>
                <a:latin typeface="Arial" pitchFamily="34" charset="0"/>
                <a:cs typeface="Arial" pitchFamily="34" charset="0"/>
                <a:sym typeface="Times New Roman" pitchFamily="18" charset="0"/>
              </a:rPr>
              <a:t>, de </a:t>
            </a:r>
            <a:r>
              <a:rPr lang="en-US" sz="800" dirty="0" err="1" smtClean="0">
                <a:solidFill>
                  <a:srgbClr val="000000"/>
                </a:solidFill>
                <a:latin typeface="Arial" pitchFamily="34" charset="0"/>
                <a:cs typeface="Arial" pitchFamily="34" charset="0"/>
                <a:sym typeface="Times New Roman" pitchFamily="18" charset="0"/>
              </a:rPr>
              <a:t>modo</a:t>
            </a:r>
            <a:r>
              <a:rPr lang="en-US" sz="800" dirty="0" smtClean="0">
                <a:solidFill>
                  <a:srgbClr val="000000"/>
                </a:solidFill>
                <a:latin typeface="Arial" pitchFamily="34" charset="0"/>
                <a:cs typeface="Arial" pitchFamily="34" charset="0"/>
                <a:sym typeface="Times New Roman" pitchFamily="18" charset="0"/>
              </a:rPr>
              <a:t> de </a:t>
            </a:r>
            <a:r>
              <a:rPr lang="en-US" sz="800" dirty="0" err="1" smtClean="0">
                <a:solidFill>
                  <a:srgbClr val="000000"/>
                </a:solidFill>
                <a:latin typeface="Arial" pitchFamily="34" charset="0"/>
                <a:cs typeface="Arial" pitchFamily="34" charset="0"/>
                <a:sym typeface="Times New Roman" pitchFamily="18" charset="0"/>
              </a:rPr>
              <a:t>que</a:t>
            </a:r>
            <a:r>
              <a:rPr lang="en-US" sz="800" dirty="0" smtClean="0">
                <a:solidFill>
                  <a:srgbClr val="000000"/>
                </a:solidFill>
                <a:latin typeface="Arial" pitchFamily="34" charset="0"/>
                <a:cs typeface="Arial" pitchFamily="34" charset="0"/>
                <a:sym typeface="Times New Roman" pitchFamily="18" charset="0"/>
              </a:rPr>
              <a:t> el </a:t>
            </a:r>
            <a:r>
              <a:rPr lang="en-US" sz="800" dirty="0" err="1" smtClean="0">
                <a:solidFill>
                  <a:srgbClr val="000000"/>
                </a:solidFill>
                <a:latin typeface="Arial" pitchFamily="34" charset="0"/>
                <a:cs typeface="Arial" pitchFamily="34" charset="0"/>
                <a:sym typeface="Times New Roman" pitchFamily="18" charset="0"/>
              </a:rPr>
              <a:t>viento</a:t>
            </a:r>
            <a:r>
              <a:rPr lang="en-US" sz="800" dirty="0" smtClean="0">
                <a:solidFill>
                  <a:srgbClr val="000000"/>
                </a:solidFill>
                <a:latin typeface="Arial" pitchFamily="34" charset="0"/>
                <a:cs typeface="Arial" pitchFamily="34" charset="0"/>
                <a:sym typeface="Times New Roman" pitchFamily="18" charset="0"/>
              </a:rPr>
              <a:t> no la </a:t>
            </a:r>
            <a:r>
              <a:rPr lang="en-US" sz="800" dirty="0" err="1" smtClean="0">
                <a:solidFill>
                  <a:srgbClr val="000000"/>
                </a:solidFill>
                <a:latin typeface="Arial" pitchFamily="34" charset="0"/>
                <a:cs typeface="Arial" pitchFamily="34" charset="0"/>
                <a:sym typeface="Times New Roman" pitchFamily="18" charset="0"/>
              </a:rPr>
              <a:t>levante</a:t>
            </a:r>
            <a:r>
              <a:rPr lang="en-US" sz="800" dirty="0" smtClean="0">
                <a:solidFill>
                  <a:srgbClr val="000000"/>
                </a:solidFill>
                <a:latin typeface="Arial" pitchFamily="34" charset="0"/>
                <a:cs typeface="Arial" pitchFamily="34" charset="0"/>
                <a:sym typeface="Times New Roman" pitchFamily="18" charset="0"/>
              </a:rPr>
              <a:t>.</a:t>
            </a:r>
          </a:p>
          <a:p>
            <a:pPr lvl="1">
              <a:lnSpc>
                <a:spcPct val="90000"/>
              </a:lnSpc>
              <a:spcBef>
                <a:spcPct val="10000"/>
              </a:spcBef>
              <a:defRPr/>
            </a:pPr>
            <a:r>
              <a:rPr lang="en-US" sz="800" b="1" dirty="0" err="1" smtClean="0">
                <a:solidFill>
                  <a:srgbClr val="000000"/>
                </a:solidFill>
                <a:latin typeface="Arial" pitchFamily="34" charset="0"/>
                <a:cs typeface="Arial" pitchFamily="34" charset="0"/>
                <a:sym typeface="Times New Roman" pitchFamily="18" charset="0"/>
              </a:rPr>
              <a:t>Cuando</a:t>
            </a:r>
            <a:r>
              <a:rPr lang="en-US" sz="800" b="1" dirty="0" smtClean="0">
                <a:solidFill>
                  <a:srgbClr val="000000"/>
                </a:solidFill>
                <a:latin typeface="Arial" pitchFamily="34" charset="0"/>
                <a:cs typeface="Arial" pitchFamily="34" charset="0"/>
                <a:sym typeface="Times New Roman" pitchFamily="18" charset="0"/>
              </a:rPr>
              <a:t> use </a:t>
            </a:r>
            <a:r>
              <a:rPr lang="en-US" sz="800" b="1" dirty="0" err="1" smtClean="0">
                <a:solidFill>
                  <a:srgbClr val="000000"/>
                </a:solidFill>
                <a:latin typeface="Arial" pitchFamily="34" charset="0"/>
                <a:cs typeface="Arial" pitchFamily="34" charset="0"/>
                <a:sym typeface="Times New Roman" pitchFamily="18" charset="0"/>
              </a:rPr>
              <a:t>escaleras</a:t>
            </a:r>
            <a:r>
              <a:rPr lang="en-US" sz="800" b="1" dirty="0" smtClean="0">
                <a:solidFill>
                  <a:srgbClr val="000000"/>
                </a:solidFill>
                <a:latin typeface="Arial" pitchFamily="34" charset="0"/>
                <a:cs typeface="Arial" pitchFamily="34" charset="0"/>
                <a:sym typeface="Times New Roman" pitchFamily="18" charset="0"/>
              </a:rPr>
              <a:t> </a:t>
            </a:r>
            <a:r>
              <a:rPr lang="en-US" sz="800" b="1" dirty="0" err="1" smtClean="0">
                <a:solidFill>
                  <a:srgbClr val="000000"/>
                </a:solidFill>
                <a:latin typeface="Arial" pitchFamily="34" charset="0"/>
                <a:cs typeface="Arial" pitchFamily="34" charset="0"/>
                <a:sym typeface="Times New Roman" pitchFamily="18" charset="0"/>
              </a:rPr>
              <a:t>sobre</a:t>
            </a:r>
            <a:r>
              <a:rPr lang="en-US" sz="800" b="1" dirty="0" smtClean="0">
                <a:solidFill>
                  <a:srgbClr val="000000"/>
                </a:solidFill>
                <a:latin typeface="Arial" pitchFamily="34" charset="0"/>
                <a:cs typeface="Arial" pitchFamily="34" charset="0"/>
                <a:sym typeface="Times New Roman" pitchFamily="18" charset="0"/>
              </a:rPr>
              <a:t> la </a:t>
            </a:r>
            <a:r>
              <a:rPr lang="en-US" sz="800" b="1" dirty="0" err="1" smtClean="0">
                <a:solidFill>
                  <a:srgbClr val="000000"/>
                </a:solidFill>
                <a:latin typeface="Arial" pitchFamily="34" charset="0"/>
                <a:cs typeface="Arial" pitchFamily="34" charset="0"/>
                <a:sym typeface="Times New Roman" pitchFamily="18" charset="0"/>
              </a:rPr>
              <a:t>lámina</a:t>
            </a:r>
            <a:r>
              <a:rPr lang="en-US" sz="800" b="1" dirty="0" smtClean="0">
                <a:solidFill>
                  <a:srgbClr val="000000"/>
                </a:solidFill>
                <a:latin typeface="Arial" pitchFamily="34" charset="0"/>
                <a:cs typeface="Arial" pitchFamily="34" charset="0"/>
                <a:sym typeface="Times New Roman" pitchFamily="18" charset="0"/>
              </a:rPr>
              <a:t> </a:t>
            </a:r>
            <a:r>
              <a:rPr lang="en-US" sz="800" b="1" dirty="0" err="1" smtClean="0">
                <a:solidFill>
                  <a:srgbClr val="000000"/>
                </a:solidFill>
                <a:latin typeface="Arial" pitchFamily="34" charset="0"/>
                <a:cs typeface="Arial" pitchFamily="34" charset="0"/>
                <a:sym typeface="Times New Roman" pitchFamily="18" charset="0"/>
              </a:rPr>
              <a:t>plástica</a:t>
            </a:r>
            <a:r>
              <a:rPr lang="en-US" sz="800" b="1"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considere</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colocar</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una</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pieza</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resistente</a:t>
            </a:r>
            <a:r>
              <a:rPr lang="en-US" sz="800" dirty="0" smtClean="0">
                <a:solidFill>
                  <a:srgbClr val="000000"/>
                </a:solidFill>
                <a:latin typeface="Arial" pitchFamily="34" charset="0"/>
                <a:cs typeface="Arial" pitchFamily="34" charset="0"/>
                <a:sym typeface="Times New Roman" pitchFamily="18" charset="0"/>
              </a:rPr>
              <a:t> de </a:t>
            </a:r>
            <a:r>
              <a:rPr lang="es-ES_tradnl" sz="800" dirty="0" smtClean="0">
                <a:solidFill>
                  <a:srgbClr val="000000"/>
                </a:solidFill>
                <a:latin typeface="Arial" pitchFamily="34" charset="0"/>
                <a:cs typeface="Arial" pitchFamily="34" charset="0"/>
                <a:sym typeface="Times New Roman" pitchFamily="18" charset="0"/>
              </a:rPr>
              <a:t>madera </a:t>
            </a:r>
            <a:r>
              <a:rPr lang="en-US" sz="800" dirty="0" err="1" smtClean="0">
                <a:solidFill>
                  <a:srgbClr val="000000"/>
                </a:solidFill>
                <a:latin typeface="Arial" pitchFamily="34" charset="0"/>
                <a:cs typeface="Arial" pitchFamily="34" charset="0"/>
                <a:sym typeface="Times New Roman" pitchFamily="18" charset="0"/>
              </a:rPr>
              <a:t>contrachapad</a:t>
            </a:r>
            <a:r>
              <a:rPr lang="es-ES_tradnl" sz="800" dirty="0" smtClean="0">
                <a:solidFill>
                  <a:srgbClr val="000000"/>
                </a:solidFill>
                <a:latin typeface="Arial" pitchFamily="34" charset="0"/>
                <a:cs typeface="Arial" pitchFamily="34" charset="0"/>
                <a:sym typeface="Times New Roman" pitchFamily="18" charset="0"/>
              </a:rPr>
              <a:t>a</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sobre</a:t>
            </a:r>
            <a:r>
              <a:rPr lang="en-US" sz="800" dirty="0" smtClean="0">
                <a:solidFill>
                  <a:srgbClr val="000000"/>
                </a:solidFill>
                <a:latin typeface="Arial" pitchFamily="34" charset="0"/>
                <a:cs typeface="Arial" pitchFamily="34" charset="0"/>
                <a:sym typeface="Times New Roman" pitchFamily="18" charset="0"/>
              </a:rPr>
              <a:t> el </a:t>
            </a:r>
            <a:r>
              <a:rPr lang="en-US" sz="800" dirty="0" err="1" smtClean="0">
                <a:solidFill>
                  <a:srgbClr val="000000"/>
                </a:solidFill>
                <a:latin typeface="Arial" pitchFamily="34" charset="0"/>
                <a:cs typeface="Arial" pitchFamily="34" charset="0"/>
                <a:sym typeface="Times New Roman" pitchFamily="18" charset="0"/>
              </a:rPr>
              <a:t>plástico</a:t>
            </a:r>
            <a:r>
              <a:rPr lang="en-US" sz="800" dirty="0" smtClean="0">
                <a:solidFill>
                  <a:srgbClr val="000000"/>
                </a:solidFill>
                <a:latin typeface="Arial" pitchFamily="34" charset="0"/>
                <a:cs typeface="Arial" pitchFamily="34" charset="0"/>
                <a:sym typeface="Times New Roman" pitchFamily="18" charset="0"/>
              </a:rPr>
              <a:t> y </a:t>
            </a:r>
            <a:r>
              <a:rPr lang="en-US" sz="800" dirty="0" err="1" smtClean="0">
                <a:solidFill>
                  <a:srgbClr val="000000"/>
                </a:solidFill>
                <a:latin typeface="Arial" pitchFamily="34" charset="0"/>
                <a:cs typeface="Arial" pitchFamily="34" charset="0"/>
                <a:sym typeface="Times New Roman" pitchFamily="18" charset="0"/>
              </a:rPr>
              <a:t>luego</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instale</a:t>
            </a:r>
            <a:r>
              <a:rPr lang="en-US" sz="800" dirty="0" smtClean="0">
                <a:solidFill>
                  <a:srgbClr val="000000"/>
                </a:solidFill>
                <a:latin typeface="Arial" pitchFamily="34" charset="0"/>
                <a:cs typeface="Arial" pitchFamily="34" charset="0"/>
                <a:sym typeface="Times New Roman" pitchFamily="18" charset="0"/>
              </a:rPr>
              <a:t> la </a:t>
            </a:r>
            <a:r>
              <a:rPr lang="en-US" sz="800" dirty="0" err="1" smtClean="0">
                <a:solidFill>
                  <a:srgbClr val="000000"/>
                </a:solidFill>
                <a:latin typeface="Arial" pitchFamily="34" charset="0"/>
                <a:cs typeface="Arial" pitchFamily="34" charset="0"/>
                <a:sym typeface="Times New Roman" pitchFamily="18" charset="0"/>
              </a:rPr>
              <a:t>escalera</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sobre</a:t>
            </a:r>
            <a:r>
              <a:rPr lang="en-US" sz="800" dirty="0" smtClean="0">
                <a:solidFill>
                  <a:srgbClr val="000000"/>
                </a:solidFill>
                <a:latin typeface="Arial" pitchFamily="34" charset="0"/>
                <a:cs typeface="Arial" pitchFamily="34" charset="0"/>
                <a:sym typeface="Times New Roman" pitchFamily="18" charset="0"/>
              </a:rPr>
              <a:t> l</a:t>
            </a:r>
            <a:r>
              <a:rPr lang="es-ES_tradnl" sz="800" dirty="0" smtClean="0">
                <a:solidFill>
                  <a:srgbClr val="000000"/>
                </a:solidFill>
                <a:latin typeface="Arial" pitchFamily="34" charset="0"/>
                <a:cs typeface="Arial" pitchFamily="34" charset="0"/>
                <a:sym typeface="Times New Roman" pitchFamily="18" charset="0"/>
              </a:rPr>
              <a:t>a</a:t>
            </a:r>
            <a:r>
              <a:rPr lang="en-US" sz="800" dirty="0" smtClean="0">
                <a:solidFill>
                  <a:srgbClr val="000000"/>
                </a:solidFill>
                <a:latin typeface="Arial" pitchFamily="34" charset="0"/>
                <a:cs typeface="Arial" pitchFamily="34" charset="0"/>
                <a:sym typeface="Times New Roman" pitchFamily="18" charset="0"/>
              </a:rPr>
              <a:t> </a:t>
            </a:r>
            <a:r>
              <a:rPr lang="es-ES_tradnl" sz="800" dirty="0" smtClean="0">
                <a:solidFill>
                  <a:srgbClr val="000000"/>
                </a:solidFill>
                <a:latin typeface="Arial" pitchFamily="34" charset="0"/>
                <a:cs typeface="Arial" pitchFamily="34" charset="0"/>
                <a:sym typeface="Times New Roman" pitchFamily="18" charset="0"/>
              </a:rPr>
              <a:t>madera </a:t>
            </a:r>
            <a:r>
              <a:rPr lang="en-US" sz="800" dirty="0" err="1" smtClean="0">
                <a:solidFill>
                  <a:srgbClr val="000000"/>
                </a:solidFill>
                <a:latin typeface="Arial" pitchFamily="34" charset="0"/>
                <a:cs typeface="Arial" pitchFamily="34" charset="0"/>
                <a:sym typeface="Times New Roman" pitchFamily="18" charset="0"/>
              </a:rPr>
              <a:t>contrachapad</a:t>
            </a:r>
            <a:r>
              <a:rPr lang="es-ES_tradnl" sz="800" dirty="0" smtClean="0">
                <a:solidFill>
                  <a:srgbClr val="000000"/>
                </a:solidFill>
                <a:latin typeface="Arial" pitchFamily="34" charset="0"/>
                <a:cs typeface="Arial" pitchFamily="34" charset="0"/>
                <a:sym typeface="Times New Roman" pitchFamily="18" charset="0"/>
              </a:rPr>
              <a:t>a</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Esto</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evitará</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que</a:t>
            </a:r>
            <a:r>
              <a:rPr lang="en-US" sz="800" dirty="0" smtClean="0">
                <a:solidFill>
                  <a:srgbClr val="000000"/>
                </a:solidFill>
                <a:latin typeface="Arial" pitchFamily="34" charset="0"/>
                <a:cs typeface="Arial" pitchFamily="34" charset="0"/>
                <a:sym typeface="Times New Roman" pitchFamily="18" charset="0"/>
              </a:rPr>
              <a:t> la </a:t>
            </a:r>
            <a:r>
              <a:rPr lang="en-US" sz="800" dirty="0" err="1" smtClean="0">
                <a:solidFill>
                  <a:srgbClr val="000000"/>
                </a:solidFill>
                <a:latin typeface="Arial" pitchFamily="34" charset="0"/>
                <a:cs typeface="Arial" pitchFamily="34" charset="0"/>
                <a:sym typeface="Times New Roman" pitchFamily="18" charset="0"/>
              </a:rPr>
              <a:t>escalera</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perfore</a:t>
            </a:r>
            <a:r>
              <a:rPr lang="en-US" sz="800" dirty="0" smtClean="0">
                <a:solidFill>
                  <a:srgbClr val="000000"/>
                </a:solidFill>
                <a:latin typeface="Arial" pitchFamily="34" charset="0"/>
                <a:cs typeface="Arial" pitchFamily="34" charset="0"/>
                <a:sym typeface="Times New Roman" pitchFamily="18" charset="0"/>
              </a:rPr>
              <a:t> el </a:t>
            </a:r>
            <a:r>
              <a:rPr lang="en-US" sz="800" dirty="0" err="1" smtClean="0">
                <a:solidFill>
                  <a:srgbClr val="000000"/>
                </a:solidFill>
                <a:latin typeface="Arial" pitchFamily="34" charset="0"/>
                <a:cs typeface="Arial" pitchFamily="34" charset="0"/>
                <a:sym typeface="Times New Roman" pitchFamily="18" charset="0"/>
              </a:rPr>
              <a:t>plástico</a:t>
            </a:r>
            <a:r>
              <a:rPr lang="en-US" sz="800" dirty="0" smtClean="0">
                <a:solidFill>
                  <a:srgbClr val="000000"/>
                </a:solidFill>
                <a:latin typeface="Arial" pitchFamily="34" charset="0"/>
                <a:cs typeface="Arial" pitchFamily="34" charset="0"/>
                <a:sym typeface="Times New Roman" pitchFamily="18" charset="0"/>
              </a:rPr>
              <a:t> y </a:t>
            </a:r>
            <a:r>
              <a:rPr lang="en-US" sz="800" dirty="0" err="1" smtClean="0">
                <a:solidFill>
                  <a:srgbClr val="000000"/>
                </a:solidFill>
                <a:latin typeface="Arial" pitchFamily="34" charset="0"/>
                <a:cs typeface="Arial" pitchFamily="34" charset="0"/>
                <a:sym typeface="Times New Roman" pitchFamily="18" charset="0"/>
              </a:rPr>
              <a:t>proporcionará</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una</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superficie</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estable</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para</a:t>
            </a:r>
            <a:r>
              <a:rPr lang="en-US" sz="800" dirty="0" smtClean="0">
                <a:solidFill>
                  <a:srgbClr val="000000"/>
                </a:solidFill>
                <a:latin typeface="Arial" pitchFamily="34" charset="0"/>
                <a:cs typeface="Arial" pitchFamily="34" charset="0"/>
                <a:sym typeface="Times New Roman" pitchFamily="18" charset="0"/>
              </a:rPr>
              <a:t> la </a:t>
            </a:r>
            <a:r>
              <a:rPr lang="es-ES_tradnl" sz="800" dirty="0" smtClean="0">
                <a:solidFill>
                  <a:srgbClr val="000000"/>
                </a:solidFill>
                <a:latin typeface="Arial" pitchFamily="34" charset="0"/>
                <a:cs typeface="Arial" pitchFamily="34" charset="0"/>
                <a:sym typeface="Times New Roman" pitchFamily="18" charset="0"/>
              </a:rPr>
              <a:t>misma</a:t>
            </a:r>
            <a:r>
              <a:rPr lang="en-US" sz="800" dirty="0" smtClean="0">
                <a:solidFill>
                  <a:srgbClr val="000000"/>
                </a:solidFill>
                <a:latin typeface="Arial" pitchFamily="34" charset="0"/>
                <a:cs typeface="Arial" pitchFamily="34" charset="0"/>
                <a:sym typeface="Times New Roman" pitchFamily="18" charset="0"/>
              </a:rPr>
              <a:t>. Si </a:t>
            </a:r>
            <a:r>
              <a:rPr lang="en-US" sz="800" dirty="0" err="1" smtClean="0">
                <a:solidFill>
                  <a:srgbClr val="000000"/>
                </a:solidFill>
                <a:latin typeface="Arial" pitchFamily="34" charset="0"/>
                <a:cs typeface="Arial" pitchFamily="34" charset="0"/>
                <a:sym typeface="Times New Roman" pitchFamily="18" charset="0"/>
              </a:rPr>
              <a:t>usa</a:t>
            </a:r>
            <a:r>
              <a:rPr lang="en-US" sz="800" dirty="0" smtClean="0">
                <a:solidFill>
                  <a:srgbClr val="000000"/>
                </a:solidFill>
                <a:latin typeface="Arial" pitchFamily="34" charset="0"/>
                <a:cs typeface="Arial" pitchFamily="34" charset="0"/>
                <a:sym typeface="Times New Roman" pitchFamily="18" charset="0"/>
              </a:rPr>
              <a:t> </a:t>
            </a:r>
            <a:r>
              <a:rPr lang="es-ES_tradnl" sz="800" dirty="0" smtClean="0">
                <a:solidFill>
                  <a:srgbClr val="000000"/>
                </a:solidFill>
                <a:latin typeface="Arial" pitchFamily="34" charset="0"/>
                <a:cs typeface="Arial" pitchFamily="34" charset="0"/>
                <a:sym typeface="Times New Roman" pitchFamily="18" charset="0"/>
              </a:rPr>
              <a:t>madera </a:t>
            </a:r>
            <a:r>
              <a:rPr lang="en-US" sz="800" dirty="0" err="1" smtClean="0">
                <a:solidFill>
                  <a:srgbClr val="000000"/>
                </a:solidFill>
                <a:latin typeface="Arial" pitchFamily="34" charset="0"/>
                <a:cs typeface="Arial" pitchFamily="34" charset="0"/>
                <a:sym typeface="Times New Roman" pitchFamily="18" charset="0"/>
              </a:rPr>
              <a:t>contrachapad</a:t>
            </a:r>
            <a:r>
              <a:rPr lang="es-ES_tradnl" sz="800" dirty="0" smtClean="0">
                <a:solidFill>
                  <a:srgbClr val="000000"/>
                </a:solidFill>
                <a:latin typeface="Arial" pitchFamily="34" charset="0"/>
                <a:cs typeface="Arial" pitchFamily="34" charset="0"/>
                <a:sym typeface="Times New Roman" pitchFamily="18" charset="0"/>
              </a:rPr>
              <a:t>a</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tenga</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cuidado</a:t>
            </a:r>
            <a:r>
              <a:rPr lang="en-US" sz="800" dirty="0" smtClean="0">
                <a:solidFill>
                  <a:srgbClr val="000000"/>
                </a:solidFill>
                <a:latin typeface="Arial" pitchFamily="34" charset="0"/>
                <a:cs typeface="Arial" pitchFamily="34" charset="0"/>
                <a:sym typeface="Times New Roman" pitchFamily="18" charset="0"/>
              </a:rPr>
              <a:t> especial de </a:t>
            </a:r>
            <a:r>
              <a:rPr lang="es-ES_tradnl" sz="800" dirty="0" smtClean="0">
                <a:solidFill>
                  <a:srgbClr val="000000"/>
                </a:solidFill>
                <a:latin typeface="Arial" pitchFamily="34" charset="0"/>
                <a:cs typeface="Arial" pitchFamily="34" charset="0"/>
                <a:sym typeface="Times New Roman" pitchFamily="18" charset="0"/>
              </a:rPr>
              <a:t>fijarla </a:t>
            </a:r>
            <a:r>
              <a:rPr lang="en-US" sz="800" dirty="0" smtClean="0">
                <a:solidFill>
                  <a:srgbClr val="000000"/>
                </a:solidFill>
                <a:latin typeface="Arial" pitchFamily="34" charset="0"/>
                <a:cs typeface="Arial" pitchFamily="34" charset="0"/>
                <a:sym typeface="Times New Roman" pitchFamily="18" charset="0"/>
              </a:rPr>
              <a:t> al </a:t>
            </a:r>
            <a:r>
              <a:rPr lang="en-US" sz="800" dirty="0" err="1" smtClean="0">
                <a:solidFill>
                  <a:srgbClr val="000000"/>
                </a:solidFill>
                <a:latin typeface="Arial" pitchFamily="34" charset="0"/>
                <a:cs typeface="Arial" pitchFamily="34" charset="0"/>
                <a:sym typeface="Times New Roman" pitchFamily="18" charset="0"/>
              </a:rPr>
              <a:t>piso</a:t>
            </a:r>
            <a:r>
              <a:rPr lang="en-US" sz="800" dirty="0" smtClean="0">
                <a:solidFill>
                  <a:srgbClr val="000000"/>
                </a:solidFill>
                <a:latin typeface="Arial" pitchFamily="34" charset="0"/>
                <a:cs typeface="Arial" pitchFamily="34" charset="0"/>
                <a:sym typeface="Times New Roman" pitchFamily="18" charset="0"/>
              </a:rPr>
              <a:t>, de </a:t>
            </a:r>
            <a:r>
              <a:rPr lang="en-US" sz="800" dirty="0" err="1" smtClean="0">
                <a:solidFill>
                  <a:srgbClr val="000000"/>
                </a:solidFill>
                <a:latin typeface="Arial" pitchFamily="34" charset="0"/>
                <a:cs typeface="Arial" pitchFamily="34" charset="0"/>
                <a:sym typeface="Times New Roman" pitchFamily="18" charset="0"/>
              </a:rPr>
              <a:t>modo</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que</a:t>
            </a:r>
            <a:r>
              <a:rPr lang="en-US" sz="800" dirty="0" smtClean="0">
                <a:solidFill>
                  <a:srgbClr val="000000"/>
                </a:solidFill>
                <a:latin typeface="Arial" pitchFamily="34" charset="0"/>
                <a:cs typeface="Arial" pitchFamily="34" charset="0"/>
                <a:sym typeface="Times New Roman" pitchFamily="18" charset="0"/>
              </a:rPr>
              <a:t> no se </a:t>
            </a:r>
            <a:r>
              <a:rPr lang="en-US" sz="800" dirty="0" err="1" smtClean="0">
                <a:solidFill>
                  <a:srgbClr val="000000"/>
                </a:solidFill>
                <a:latin typeface="Arial" pitchFamily="34" charset="0"/>
                <a:cs typeface="Arial" pitchFamily="34" charset="0"/>
                <a:sym typeface="Times New Roman" pitchFamily="18" charset="0"/>
              </a:rPr>
              <a:t>mueva</a:t>
            </a:r>
            <a:r>
              <a:rPr lang="en-US" sz="800" dirty="0" smtClean="0">
                <a:solidFill>
                  <a:srgbClr val="000000"/>
                </a:solidFill>
                <a:latin typeface="Arial" pitchFamily="34" charset="0"/>
                <a:cs typeface="Arial" pitchFamily="34" charset="0"/>
                <a:sym typeface="Times New Roman" pitchFamily="18" charset="0"/>
              </a:rPr>
              <a:t>. Para </a:t>
            </a:r>
            <a:r>
              <a:rPr lang="en-US" sz="800" dirty="0" err="1" smtClean="0">
                <a:solidFill>
                  <a:srgbClr val="000000"/>
                </a:solidFill>
                <a:latin typeface="Arial" pitchFamily="34" charset="0"/>
                <a:cs typeface="Arial" pitchFamily="34" charset="0"/>
                <a:sym typeface="Times New Roman" pitchFamily="18" charset="0"/>
              </a:rPr>
              <a:t>ello</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fíjel</a:t>
            </a:r>
            <a:r>
              <a:rPr lang="es-ES_tradnl" sz="800" dirty="0" smtClean="0">
                <a:solidFill>
                  <a:srgbClr val="000000"/>
                </a:solidFill>
                <a:latin typeface="Arial" pitchFamily="34" charset="0"/>
                <a:cs typeface="Arial" pitchFamily="34" charset="0"/>
                <a:sym typeface="Times New Roman" pitchFamily="18" charset="0"/>
              </a:rPr>
              <a:t>a</a:t>
            </a:r>
            <a:r>
              <a:rPr lang="en-US" sz="800" dirty="0" smtClean="0">
                <a:solidFill>
                  <a:srgbClr val="000000"/>
                </a:solidFill>
                <a:latin typeface="Arial" pitchFamily="34" charset="0"/>
                <a:cs typeface="Arial" pitchFamily="34" charset="0"/>
                <a:sym typeface="Times New Roman" pitchFamily="18" charset="0"/>
              </a:rPr>
              <a:t> con </a:t>
            </a:r>
            <a:r>
              <a:rPr lang="en-US" sz="800" dirty="0" err="1" smtClean="0">
                <a:solidFill>
                  <a:srgbClr val="000000"/>
                </a:solidFill>
                <a:latin typeface="Arial" pitchFamily="34" charset="0"/>
                <a:cs typeface="Arial" pitchFamily="34" charset="0"/>
                <a:sym typeface="Times New Roman" pitchFamily="18" charset="0"/>
              </a:rPr>
              <a:t>estacas</a:t>
            </a:r>
            <a:r>
              <a:rPr lang="en-US" sz="800" dirty="0" smtClean="0">
                <a:solidFill>
                  <a:srgbClr val="000000"/>
                </a:solidFill>
                <a:latin typeface="Arial" pitchFamily="34" charset="0"/>
                <a:cs typeface="Arial" pitchFamily="34" charset="0"/>
                <a:sym typeface="Times New Roman" pitchFamily="18" charset="0"/>
              </a:rPr>
              <a:t> y </a:t>
            </a:r>
            <a:r>
              <a:rPr lang="en-US" sz="800" dirty="0" err="1" smtClean="0">
                <a:solidFill>
                  <a:srgbClr val="000000"/>
                </a:solidFill>
                <a:latin typeface="Arial" pitchFamily="34" charset="0"/>
                <a:cs typeface="Arial" pitchFamily="34" charset="0"/>
                <a:sym typeface="Times New Roman" pitchFamily="18" charset="0"/>
              </a:rPr>
              <a:t>posteriormente</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selle</a:t>
            </a:r>
            <a:r>
              <a:rPr lang="en-US" sz="800" dirty="0" smtClean="0">
                <a:solidFill>
                  <a:srgbClr val="000000"/>
                </a:solidFill>
                <a:latin typeface="Arial" pitchFamily="34" charset="0"/>
                <a:cs typeface="Arial" pitchFamily="34" charset="0"/>
                <a:sym typeface="Times New Roman" pitchFamily="18" charset="0"/>
              </a:rPr>
              <a:t> los </a:t>
            </a:r>
            <a:r>
              <a:rPr lang="en-US" sz="800" dirty="0" err="1" smtClean="0">
                <a:solidFill>
                  <a:srgbClr val="000000"/>
                </a:solidFill>
                <a:latin typeface="Arial" pitchFamily="34" charset="0"/>
                <a:cs typeface="Arial" pitchFamily="34" charset="0"/>
                <a:sym typeface="Times New Roman" pitchFamily="18" charset="0"/>
              </a:rPr>
              <a:t>orificios</a:t>
            </a:r>
            <a:r>
              <a:rPr lang="en-US" sz="800" dirty="0" smtClean="0">
                <a:solidFill>
                  <a:srgbClr val="000000"/>
                </a:solidFill>
                <a:latin typeface="Arial" pitchFamily="34" charset="0"/>
                <a:cs typeface="Arial" pitchFamily="34" charset="0"/>
                <a:sym typeface="Times New Roman" pitchFamily="18" charset="0"/>
              </a:rPr>
              <a:t> del </a:t>
            </a:r>
            <a:r>
              <a:rPr lang="en-US" sz="800" dirty="0" err="1" smtClean="0">
                <a:solidFill>
                  <a:srgbClr val="000000"/>
                </a:solidFill>
                <a:latin typeface="Arial" pitchFamily="34" charset="0"/>
                <a:cs typeface="Arial" pitchFamily="34" charset="0"/>
                <a:sym typeface="Times New Roman" pitchFamily="18" charset="0"/>
              </a:rPr>
              <a:t>plástico</a:t>
            </a:r>
            <a:r>
              <a:rPr lang="en-US" sz="800" dirty="0" smtClean="0">
                <a:solidFill>
                  <a:srgbClr val="000000"/>
                </a:solidFill>
                <a:latin typeface="Arial" pitchFamily="34" charset="0"/>
                <a:cs typeface="Arial" pitchFamily="34" charset="0"/>
                <a:sym typeface="Times New Roman" pitchFamily="18" charset="0"/>
              </a:rPr>
              <a:t> con </a:t>
            </a:r>
            <a:r>
              <a:rPr lang="en-US" sz="800" dirty="0" err="1" smtClean="0">
                <a:solidFill>
                  <a:srgbClr val="000000"/>
                </a:solidFill>
                <a:latin typeface="Arial" pitchFamily="34" charset="0"/>
                <a:cs typeface="Arial" pitchFamily="34" charset="0"/>
                <a:sym typeface="Times New Roman" pitchFamily="18" charset="0"/>
              </a:rPr>
              <a:t>cinta</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para</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conductos</a:t>
            </a:r>
            <a:r>
              <a:rPr lang="en-US" sz="800" dirty="0" smtClean="0">
                <a:solidFill>
                  <a:srgbClr val="000000"/>
                </a:solidFill>
                <a:latin typeface="Arial" pitchFamily="34" charset="0"/>
                <a:cs typeface="Arial" pitchFamily="34" charset="0"/>
                <a:sym typeface="Times New Roman" pitchFamily="18" charset="0"/>
              </a:rPr>
              <a:t>.</a:t>
            </a:r>
          </a:p>
          <a:p>
            <a:pPr>
              <a:lnSpc>
                <a:spcPct val="90000"/>
              </a:lnSpc>
              <a:spcBef>
                <a:spcPct val="10000"/>
              </a:spcBef>
              <a:defRPr/>
            </a:pPr>
            <a:endParaRPr lang="en-US" sz="800" dirty="0" smtClean="0">
              <a:solidFill>
                <a:srgbClr val="000000"/>
              </a:solidFill>
              <a:latin typeface="Arial" pitchFamily="34" charset="0"/>
              <a:cs typeface="Arial" pitchFamily="34" charset="0"/>
              <a:sym typeface="Times New Roman" pitchFamily="18" charset="0"/>
            </a:endParaRPr>
          </a:p>
          <a:p>
            <a:pPr>
              <a:lnSpc>
                <a:spcPct val="90000"/>
              </a:lnSpc>
              <a:spcBef>
                <a:spcPct val="10000"/>
              </a:spcBef>
              <a:defRPr/>
            </a:pPr>
            <a:r>
              <a:rPr lang="en-US" sz="1050" dirty="0" err="1" smtClean="0">
                <a:solidFill>
                  <a:srgbClr val="000000"/>
                </a:solidFill>
                <a:latin typeface="Arial" pitchFamily="34" charset="0"/>
                <a:cs typeface="Arial" pitchFamily="34" charset="0"/>
                <a:sym typeface="Times New Roman" pitchFamily="18" charset="0"/>
              </a:rPr>
              <a:t>Limite</a:t>
            </a:r>
            <a:r>
              <a:rPr lang="en-US" sz="1050" dirty="0" smtClean="0">
                <a:solidFill>
                  <a:srgbClr val="000000"/>
                </a:solidFill>
                <a:latin typeface="Arial" pitchFamily="34" charset="0"/>
                <a:cs typeface="Arial" pitchFamily="34" charset="0"/>
                <a:sym typeface="Times New Roman" pitchFamily="18" charset="0"/>
              </a:rPr>
              <a:t> el </a:t>
            </a:r>
            <a:r>
              <a:rPr lang="en-US" sz="1050" dirty="0" err="1" smtClean="0">
                <a:solidFill>
                  <a:srgbClr val="000000"/>
                </a:solidFill>
                <a:latin typeface="Arial" pitchFamily="34" charset="0"/>
                <a:cs typeface="Arial" pitchFamily="34" charset="0"/>
                <a:sym typeface="Times New Roman" pitchFamily="18" charset="0"/>
              </a:rPr>
              <a:t>acceso</a:t>
            </a:r>
            <a:r>
              <a:rPr lang="en-US" sz="1050" dirty="0" smtClean="0">
                <a:solidFill>
                  <a:srgbClr val="000000"/>
                </a:solidFill>
                <a:latin typeface="Arial" pitchFamily="34" charset="0"/>
                <a:cs typeface="Arial" pitchFamily="34" charset="0"/>
                <a:sym typeface="Times New Roman" pitchFamily="18" charset="0"/>
              </a:rPr>
              <a:t> a </a:t>
            </a:r>
            <a:r>
              <a:rPr lang="en-US" sz="1050" dirty="0" err="1" smtClean="0">
                <a:solidFill>
                  <a:srgbClr val="000000"/>
                </a:solidFill>
                <a:latin typeface="Arial" pitchFamily="34" charset="0"/>
                <a:cs typeface="Arial" pitchFamily="34" charset="0"/>
                <a:sym typeface="Times New Roman" pitchFamily="18" charset="0"/>
              </a:rPr>
              <a:t>las</a:t>
            </a:r>
            <a:r>
              <a:rPr lang="en-US" sz="1050" dirty="0" smtClean="0">
                <a:solidFill>
                  <a:srgbClr val="000000"/>
                </a:solidFill>
                <a:latin typeface="Arial" pitchFamily="34" charset="0"/>
                <a:cs typeface="Arial" pitchFamily="34" charset="0"/>
                <a:sym typeface="Times New Roman" pitchFamily="18" charset="0"/>
              </a:rPr>
              <a:t> </a:t>
            </a:r>
            <a:r>
              <a:rPr lang="en-US" sz="1050" dirty="0" err="1" smtClean="0">
                <a:solidFill>
                  <a:srgbClr val="000000"/>
                </a:solidFill>
                <a:latin typeface="Arial" pitchFamily="34" charset="0"/>
                <a:cs typeface="Arial" pitchFamily="34" charset="0"/>
                <a:sym typeface="Times New Roman" pitchFamily="18" charset="0"/>
              </a:rPr>
              <a:t>áreas</a:t>
            </a:r>
            <a:r>
              <a:rPr lang="en-US" sz="1050" dirty="0" smtClean="0">
                <a:solidFill>
                  <a:srgbClr val="000000"/>
                </a:solidFill>
                <a:latin typeface="Arial" pitchFamily="34" charset="0"/>
                <a:cs typeface="Arial" pitchFamily="34" charset="0"/>
                <a:sym typeface="Times New Roman" pitchFamily="18" charset="0"/>
              </a:rPr>
              <a:t> de </a:t>
            </a:r>
            <a:r>
              <a:rPr lang="en-US" sz="1050" dirty="0" err="1" smtClean="0">
                <a:solidFill>
                  <a:srgbClr val="000000"/>
                </a:solidFill>
                <a:latin typeface="Arial" pitchFamily="34" charset="0"/>
                <a:cs typeface="Arial" pitchFamily="34" charset="0"/>
                <a:sym typeface="Times New Roman" pitchFamily="18" charset="0"/>
              </a:rPr>
              <a:t>trabajo</a:t>
            </a:r>
            <a:endParaRPr lang="en-US" sz="1050" dirty="0" smtClean="0">
              <a:solidFill>
                <a:srgbClr val="000000"/>
              </a:solidFill>
              <a:latin typeface="Arial" pitchFamily="34" charset="0"/>
              <a:cs typeface="Arial" pitchFamily="34" charset="0"/>
              <a:sym typeface="Times New Roman" pitchFamily="18" charset="0"/>
            </a:endParaRPr>
          </a:p>
          <a:p>
            <a:pPr lvl="1">
              <a:lnSpc>
                <a:spcPct val="90000"/>
              </a:lnSpc>
              <a:spcBef>
                <a:spcPct val="10000"/>
              </a:spcBef>
              <a:defRPr/>
            </a:pPr>
            <a:r>
              <a:rPr lang="en-US" sz="800" dirty="0" err="1" smtClean="0">
                <a:solidFill>
                  <a:srgbClr val="000000"/>
                </a:solidFill>
                <a:latin typeface="Arial" pitchFamily="34" charset="0"/>
                <a:cs typeface="Arial" pitchFamily="34" charset="0"/>
                <a:sym typeface="Times New Roman" pitchFamily="18" charset="0"/>
              </a:rPr>
              <a:t>Limite</a:t>
            </a:r>
            <a:r>
              <a:rPr lang="en-US" sz="800" dirty="0" smtClean="0">
                <a:solidFill>
                  <a:srgbClr val="000000"/>
                </a:solidFill>
                <a:latin typeface="Arial" pitchFamily="34" charset="0"/>
                <a:cs typeface="Arial" pitchFamily="34" charset="0"/>
                <a:sym typeface="Times New Roman" pitchFamily="18" charset="0"/>
              </a:rPr>
              <a:t> el </a:t>
            </a:r>
            <a:r>
              <a:rPr lang="en-US" sz="800" dirty="0" err="1" smtClean="0">
                <a:solidFill>
                  <a:srgbClr val="000000"/>
                </a:solidFill>
                <a:latin typeface="Arial" pitchFamily="34" charset="0"/>
                <a:cs typeface="Arial" pitchFamily="34" charset="0"/>
                <a:sym typeface="Times New Roman" pitchFamily="18" charset="0"/>
              </a:rPr>
              <a:t>acceso</a:t>
            </a:r>
            <a:r>
              <a:rPr lang="en-US" sz="800" dirty="0" smtClean="0">
                <a:solidFill>
                  <a:srgbClr val="000000"/>
                </a:solidFill>
                <a:latin typeface="Arial" pitchFamily="34" charset="0"/>
                <a:cs typeface="Arial" pitchFamily="34" charset="0"/>
                <a:sym typeface="Times New Roman" pitchFamily="18" charset="0"/>
              </a:rPr>
              <a:t> al </a:t>
            </a:r>
            <a:r>
              <a:rPr lang="en-US" sz="800" dirty="0" err="1" smtClean="0">
                <a:solidFill>
                  <a:srgbClr val="000000"/>
                </a:solidFill>
                <a:latin typeface="Arial" pitchFamily="34" charset="0"/>
                <a:cs typeface="Arial" pitchFamily="34" charset="0"/>
                <a:sym typeface="Times New Roman" pitchFamily="18" charset="0"/>
              </a:rPr>
              <a:t>área</a:t>
            </a:r>
            <a:r>
              <a:rPr lang="en-US" sz="800" dirty="0" smtClean="0">
                <a:solidFill>
                  <a:srgbClr val="000000"/>
                </a:solidFill>
                <a:latin typeface="Arial" pitchFamily="34" charset="0"/>
                <a:cs typeface="Arial" pitchFamily="34" charset="0"/>
                <a:sym typeface="Times New Roman" pitchFamily="18" charset="0"/>
              </a:rPr>
              <a:t> de </a:t>
            </a:r>
            <a:r>
              <a:rPr lang="en-US" sz="800" dirty="0" err="1" smtClean="0">
                <a:solidFill>
                  <a:srgbClr val="000000"/>
                </a:solidFill>
                <a:latin typeface="Arial" pitchFamily="34" charset="0"/>
                <a:cs typeface="Arial" pitchFamily="34" charset="0"/>
                <a:sym typeface="Times New Roman" pitchFamily="18" charset="0"/>
              </a:rPr>
              <a:t>trabajo</a:t>
            </a:r>
            <a:r>
              <a:rPr lang="en-US" sz="800" dirty="0" smtClean="0">
                <a:solidFill>
                  <a:srgbClr val="000000"/>
                </a:solidFill>
                <a:latin typeface="Arial" pitchFamily="34" charset="0"/>
                <a:cs typeface="Arial" pitchFamily="34" charset="0"/>
                <a:sym typeface="Times New Roman" pitchFamily="18" charset="0"/>
              </a:rPr>
              <a:t> con </a:t>
            </a:r>
            <a:r>
              <a:rPr lang="en-US" sz="800" dirty="0" err="1" smtClean="0">
                <a:solidFill>
                  <a:srgbClr val="000000"/>
                </a:solidFill>
                <a:latin typeface="Arial" pitchFamily="34" charset="0"/>
                <a:cs typeface="Arial" pitchFamily="34" charset="0"/>
                <a:sym typeface="Times New Roman" pitchFamily="18" charset="0"/>
              </a:rPr>
              <a:t>conos</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anaranjados</a:t>
            </a:r>
            <a:r>
              <a:rPr lang="en-US" sz="800" dirty="0" smtClean="0">
                <a:solidFill>
                  <a:srgbClr val="000000"/>
                </a:solidFill>
                <a:latin typeface="Arial" pitchFamily="34" charset="0"/>
                <a:cs typeface="Arial" pitchFamily="34" charset="0"/>
                <a:sym typeface="Times New Roman" pitchFamily="18" charset="0"/>
              </a:rPr>
              <a:t> o </a:t>
            </a:r>
            <a:r>
              <a:rPr lang="en-US" sz="800" dirty="0" err="1" smtClean="0">
                <a:solidFill>
                  <a:srgbClr val="000000"/>
                </a:solidFill>
                <a:latin typeface="Arial" pitchFamily="34" charset="0"/>
                <a:cs typeface="Arial" pitchFamily="34" charset="0"/>
                <a:sym typeface="Times New Roman" pitchFamily="18" charset="0"/>
              </a:rPr>
              <a:t>caballetes</a:t>
            </a:r>
            <a:r>
              <a:rPr lang="en-US" sz="800" dirty="0" smtClean="0">
                <a:solidFill>
                  <a:srgbClr val="000000"/>
                </a:solidFill>
                <a:latin typeface="Arial" pitchFamily="34" charset="0"/>
                <a:cs typeface="Arial" pitchFamily="34" charset="0"/>
                <a:sym typeface="Times New Roman" pitchFamily="18" charset="0"/>
              </a:rPr>
              <a:t> y </a:t>
            </a:r>
            <a:r>
              <a:rPr lang="en-US" sz="800" dirty="0" err="1" smtClean="0">
                <a:solidFill>
                  <a:srgbClr val="000000"/>
                </a:solidFill>
                <a:latin typeface="Arial" pitchFamily="34" charset="0"/>
                <a:cs typeface="Arial" pitchFamily="34" charset="0"/>
                <a:sym typeface="Times New Roman" pitchFamily="18" charset="0"/>
              </a:rPr>
              <a:t>cinta</a:t>
            </a:r>
            <a:r>
              <a:rPr lang="en-US" sz="800" dirty="0" smtClean="0">
                <a:solidFill>
                  <a:srgbClr val="000000"/>
                </a:solidFill>
                <a:latin typeface="Arial" pitchFamily="34" charset="0"/>
                <a:cs typeface="Arial" pitchFamily="34" charset="0"/>
                <a:sym typeface="Times New Roman" pitchFamily="18" charset="0"/>
              </a:rPr>
              <a:t> de </a:t>
            </a:r>
            <a:r>
              <a:rPr lang="en-US" sz="800" dirty="0" err="1" smtClean="0">
                <a:solidFill>
                  <a:srgbClr val="000000"/>
                </a:solidFill>
                <a:latin typeface="Arial" pitchFamily="34" charset="0"/>
                <a:cs typeface="Arial" pitchFamily="34" charset="0"/>
                <a:sym typeface="Times New Roman" pitchFamily="18" charset="0"/>
              </a:rPr>
              <a:t>advertencia</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alrededor</a:t>
            </a:r>
            <a:r>
              <a:rPr lang="en-US" sz="800" dirty="0" smtClean="0">
                <a:solidFill>
                  <a:srgbClr val="000000"/>
                </a:solidFill>
                <a:latin typeface="Arial" pitchFamily="34" charset="0"/>
                <a:cs typeface="Arial" pitchFamily="34" charset="0"/>
                <a:sym typeface="Times New Roman" pitchFamily="18" charset="0"/>
              </a:rPr>
              <a:t> de un </a:t>
            </a:r>
            <a:r>
              <a:rPr lang="en-US" sz="800" dirty="0" err="1" smtClean="0">
                <a:solidFill>
                  <a:srgbClr val="000000"/>
                </a:solidFill>
                <a:latin typeface="Arial" pitchFamily="34" charset="0"/>
                <a:cs typeface="Arial" pitchFamily="34" charset="0"/>
                <a:sym typeface="Times New Roman" pitchFamily="18" charset="0"/>
              </a:rPr>
              <a:t>perímetro</a:t>
            </a:r>
            <a:r>
              <a:rPr lang="en-US" sz="800" dirty="0" smtClean="0">
                <a:solidFill>
                  <a:srgbClr val="000000"/>
                </a:solidFill>
                <a:latin typeface="Arial" pitchFamily="34" charset="0"/>
                <a:cs typeface="Arial" pitchFamily="34" charset="0"/>
                <a:sym typeface="Times New Roman" pitchFamily="18" charset="0"/>
              </a:rPr>
              <a:t> de 20 pies del </a:t>
            </a:r>
            <a:r>
              <a:rPr lang="en-US" sz="800" dirty="0" err="1" smtClean="0">
                <a:solidFill>
                  <a:srgbClr val="000000"/>
                </a:solidFill>
                <a:latin typeface="Arial" pitchFamily="34" charset="0"/>
                <a:cs typeface="Arial" pitchFamily="34" charset="0"/>
                <a:sym typeface="Times New Roman" pitchFamily="18" charset="0"/>
              </a:rPr>
              <a:t>área</a:t>
            </a:r>
            <a:r>
              <a:rPr lang="en-US" sz="800" dirty="0" smtClean="0">
                <a:solidFill>
                  <a:srgbClr val="000000"/>
                </a:solidFill>
                <a:latin typeface="Arial" pitchFamily="34" charset="0"/>
                <a:cs typeface="Arial" pitchFamily="34" charset="0"/>
                <a:sym typeface="Times New Roman" pitchFamily="18" charset="0"/>
              </a:rPr>
              <a:t> de </a:t>
            </a:r>
            <a:r>
              <a:rPr lang="en-US" sz="800" dirty="0" err="1" smtClean="0">
                <a:solidFill>
                  <a:srgbClr val="000000"/>
                </a:solidFill>
                <a:latin typeface="Arial" pitchFamily="34" charset="0"/>
                <a:cs typeface="Arial" pitchFamily="34" charset="0"/>
                <a:sym typeface="Times New Roman" pitchFamily="18" charset="0"/>
              </a:rPr>
              <a:t>trabajo</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También</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puede</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usar</a:t>
            </a:r>
            <a:r>
              <a:rPr lang="en-US" sz="800" dirty="0" smtClean="0">
                <a:solidFill>
                  <a:srgbClr val="000000"/>
                </a:solidFill>
                <a:latin typeface="Arial" pitchFamily="34" charset="0"/>
                <a:cs typeface="Arial" pitchFamily="34" charset="0"/>
                <a:sym typeface="Times New Roman" pitchFamily="18" charset="0"/>
              </a:rPr>
              <a:t> </a:t>
            </a:r>
            <a:r>
              <a:rPr lang="es-ES_tradnl" sz="800" dirty="0" smtClean="0">
                <a:solidFill>
                  <a:srgbClr val="000000"/>
                </a:solidFill>
                <a:latin typeface="Arial" pitchFamily="34" charset="0"/>
                <a:cs typeface="Arial" pitchFamily="34" charset="0"/>
                <a:sym typeface="Times New Roman" pitchFamily="18" charset="0"/>
              </a:rPr>
              <a:t>cuerdas </a:t>
            </a:r>
            <a:r>
              <a:rPr lang="en-US" sz="800" dirty="0" smtClean="0">
                <a:solidFill>
                  <a:srgbClr val="000000"/>
                </a:solidFill>
                <a:latin typeface="Arial" pitchFamily="34" charset="0"/>
                <a:cs typeface="Arial" pitchFamily="34" charset="0"/>
                <a:sym typeface="Times New Roman" pitchFamily="18" charset="0"/>
              </a:rPr>
              <a:t>con </a:t>
            </a:r>
            <a:r>
              <a:rPr lang="en-US" sz="800" dirty="0" err="1" smtClean="0">
                <a:solidFill>
                  <a:srgbClr val="000000"/>
                </a:solidFill>
                <a:latin typeface="Arial" pitchFamily="34" charset="0"/>
                <a:cs typeface="Arial" pitchFamily="34" charset="0"/>
                <a:sym typeface="Times New Roman" pitchFamily="18" charset="0"/>
              </a:rPr>
              <a:t>letreros</a:t>
            </a:r>
            <a:r>
              <a:rPr lang="en-US" sz="800" dirty="0" smtClean="0">
                <a:solidFill>
                  <a:srgbClr val="000000"/>
                </a:solidFill>
                <a:latin typeface="Arial" pitchFamily="34" charset="0"/>
                <a:cs typeface="Arial" pitchFamily="34" charset="0"/>
                <a:sym typeface="Times New Roman" pitchFamily="18" charset="0"/>
              </a:rPr>
              <a:t> a </a:t>
            </a:r>
            <a:r>
              <a:rPr lang="en-US" sz="800" dirty="0" err="1" smtClean="0">
                <a:solidFill>
                  <a:srgbClr val="000000"/>
                </a:solidFill>
                <a:latin typeface="Arial" pitchFamily="34" charset="0"/>
                <a:cs typeface="Arial" pitchFamily="34" charset="0"/>
                <a:sym typeface="Times New Roman" pitchFamily="18" charset="0"/>
              </a:rPr>
              <a:t>intervalos</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regulares</a:t>
            </a:r>
            <a:r>
              <a:rPr lang="en-US" sz="800" dirty="0" smtClean="0">
                <a:solidFill>
                  <a:srgbClr val="000000"/>
                </a:solidFill>
                <a:latin typeface="Arial" pitchFamily="34" charset="0"/>
                <a:cs typeface="Arial" pitchFamily="34" charset="0"/>
                <a:sym typeface="Times New Roman" pitchFamily="18" charset="0"/>
              </a:rPr>
              <a:t> en </a:t>
            </a:r>
            <a:r>
              <a:rPr lang="en-US" sz="800" dirty="0" err="1" smtClean="0">
                <a:solidFill>
                  <a:srgbClr val="000000"/>
                </a:solidFill>
                <a:latin typeface="Arial" pitchFamily="34" charset="0"/>
                <a:cs typeface="Arial" pitchFamily="34" charset="0"/>
                <a:sym typeface="Times New Roman" pitchFamily="18" charset="0"/>
              </a:rPr>
              <a:t>lugar</a:t>
            </a:r>
            <a:r>
              <a:rPr lang="en-US" sz="800" dirty="0" smtClean="0">
                <a:solidFill>
                  <a:srgbClr val="000000"/>
                </a:solidFill>
                <a:latin typeface="Arial" pitchFamily="34" charset="0"/>
                <a:cs typeface="Arial" pitchFamily="34" charset="0"/>
                <a:sym typeface="Times New Roman" pitchFamily="18" charset="0"/>
              </a:rPr>
              <a:t> de </a:t>
            </a:r>
            <a:r>
              <a:rPr lang="en-US" sz="800" dirty="0" err="1" smtClean="0">
                <a:solidFill>
                  <a:srgbClr val="000000"/>
                </a:solidFill>
                <a:latin typeface="Arial" pitchFamily="34" charset="0"/>
                <a:cs typeface="Arial" pitchFamily="34" charset="0"/>
                <a:sym typeface="Times New Roman" pitchFamily="18" charset="0"/>
              </a:rPr>
              <a:t>cinta</a:t>
            </a:r>
            <a:r>
              <a:rPr lang="en-US" sz="800" dirty="0" smtClean="0">
                <a:solidFill>
                  <a:srgbClr val="000000"/>
                </a:solidFill>
                <a:latin typeface="Arial" pitchFamily="34" charset="0"/>
                <a:cs typeface="Arial" pitchFamily="34" charset="0"/>
                <a:sym typeface="Times New Roman" pitchFamily="18" charset="0"/>
              </a:rPr>
              <a:t> de </a:t>
            </a:r>
            <a:r>
              <a:rPr lang="en-US" sz="800" dirty="0" err="1" smtClean="0">
                <a:solidFill>
                  <a:srgbClr val="000000"/>
                </a:solidFill>
                <a:latin typeface="Arial" pitchFamily="34" charset="0"/>
                <a:cs typeface="Arial" pitchFamily="34" charset="0"/>
                <a:sym typeface="Times New Roman" pitchFamily="18" charset="0"/>
              </a:rPr>
              <a:t>barrera</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Esto</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ayudará</a:t>
            </a:r>
            <a:r>
              <a:rPr lang="en-US" sz="800" dirty="0" smtClean="0">
                <a:solidFill>
                  <a:srgbClr val="000000"/>
                </a:solidFill>
                <a:latin typeface="Arial" pitchFamily="34" charset="0"/>
                <a:cs typeface="Arial" pitchFamily="34" charset="0"/>
                <a:sym typeface="Times New Roman" pitchFamily="18" charset="0"/>
              </a:rPr>
              <a:t> a </a:t>
            </a:r>
            <a:r>
              <a:rPr lang="en-US" sz="800" dirty="0" err="1" smtClean="0">
                <a:solidFill>
                  <a:srgbClr val="000000"/>
                </a:solidFill>
                <a:latin typeface="Arial" pitchFamily="34" charset="0"/>
                <a:cs typeface="Arial" pitchFamily="34" charset="0"/>
                <a:sym typeface="Times New Roman" pitchFamily="18" charset="0"/>
              </a:rPr>
              <a:t>disuadir</a:t>
            </a:r>
            <a:r>
              <a:rPr lang="en-US" sz="800" dirty="0" smtClean="0">
                <a:solidFill>
                  <a:srgbClr val="000000"/>
                </a:solidFill>
                <a:latin typeface="Arial" pitchFamily="34" charset="0"/>
                <a:cs typeface="Arial" pitchFamily="34" charset="0"/>
                <a:sym typeface="Times New Roman" pitchFamily="18" charset="0"/>
              </a:rPr>
              <a:t> a los </a:t>
            </a:r>
            <a:r>
              <a:rPr lang="en-US" sz="800" dirty="0" err="1" smtClean="0">
                <a:solidFill>
                  <a:srgbClr val="000000"/>
                </a:solidFill>
                <a:latin typeface="Arial" pitchFamily="34" charset="0"/>
                <a:cs typeface="Arial" pitchFamily="34" charset="0"/>
                <a:sym typeface="Times New Roman" pitchFamily="18" charset="0"/>
              </a:rPr>
              <a:t>residentes</a:t>
            </a:r>
            <a:r>
              <a:rPr lang="en-US" sz="800" dirty="0" smtClean="0">
                <a:solidFill>
                  <a:srgbClr val="000000"/>
                </a:solidFill>
                <a:latin typeface="Arial" pitchFamily="34" charset="0"/>
                <a:cs typeface="Arial" pitchFamily="34" charset="0"/>
                <a:sym typeface="Times New Roman" pitchFamily="18" charset="0"/>
              </a:rPr>
              <a:t> y </a:t>
            </a:r>
            <a:r>
              <a:rPr lang="en-US" sz="800" dirty="0" err="1" smtClean="0">
                <a:solidFill>
                  <a:srgbClr val="000000"/>
                </a:solidFill>
                <a:latin typeface="Arial" pitchFamily="34" charset="0"/>
                <a:cs typeface="Arial" pitchFamily="34" charset="0"/>
                <a:sym typeface="Times New Roman" pitchFamily="18" charset="0"/>
              </a:rPr>
              <a:t>transeúntes</a:t>
            </a:r>
            <a:r>
              <a:rPr lang="en-US" sz="800" dirty="0" smtClean="0">
                <a:solidFill>
                  <a:srgbClr val="000000"/>
                </a:solidFill>
                <a:latin typeface="Arial" pitchFamily="34" charset="0"/>
                <a:cs typeface="Arial" pitchFamily="34" charset="0"/>
                <a:sym typeface="Times New Roman" pitchFamily="18" charset="0"/>
              </a:rPr>
              <a:t> de </a:t>
            </a:r>
            <a:r>
              <a:rPr lang="en-US" sz="800" dirty="0" err="1" smtClean="0">
                <a:solidFill>
                  <a:srgbClr val="000000"/>
                </a:solidFill>
                <a:latin typeface="Arial" pitchFamily="34" charset="0"/>
                <a:cs typeface="Arial" pitchFamily="34" charset="0"/>
                <a:sym typeface="Times New Roman" pitchFamily="18" charset="0"/>
              </a:rPr>
              <a:t>entrar</a:t>
            </a:r>
            <a:r>
              <a:rPr lang="en-US" sz="800" dirty="0" smtClean="0">
                <a:solidFill>
                  <a:srgbClr val="000000"/>
                </a:solidFill>
                <a:latin typeface="Arial" pitchFamily="34" charset="0"/>
                <a:cs typeface="Arial" pitchFamily="34" charset="0"/>
                <a:sym typeface="Times New Roman" pitchFamily="18" charset="0"/>
              </a:rPr>
              <a:t> al </a:t>
            </a:r>
            <a:r>
              <a:rPr lang="en-US" sz="800" dirty="0" err="1" smtClean="0">
                <a:solidFill>
                  <a:srgbClr val="000000"/>
                </a:solidFill>
                <a:latin typeface="Arial" pitchFamily="34" charset="0"/>
                <a:cs typeface="Arial" pitchFamily="34" charset="0"/>
                <a:sym typeface="Times New Roman" pitchFamily="18" charset="0"/>
              </a:rPr>
              <a:t>área</a:t>
            </a:r>
            <a:r>
              <a:rPr lang="en-US" sz="800" dirty="0" smtClean="0">
                <a:solidFill>
                  <a:srgbClr val="000000"/>
                </a:solidFill>
                <a:latin typeface="Arial" pitchFamily="34" charset="0"/>
                <a:cs typeface="Arial" pitchFamily="34" charset="0"/>
                <a:sym typeface="Times New Roman" pitchFamily="18" charset="0"/>
              </a:rPr>
              <a:t> de </a:t>
            </a:r>
            <a:r>
              <a:rPr lang="en-US" sz="800" dirty="0" err="1" smtClean="0">
                <a:solidFill>
                  <a:srgbClr val="000000"/>
                </a:solidFill>
                <a:latin typeface="Arial" pitchFamily="34" charset="0"/>
                <a:cs typeface="Arial" pitchFamily="34" charset="0"/>
                <a:sym typeface="Times New Roman" pitchFamily="18" charset="0"/>
              </a:rPr>
              <a:t>trabajo</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Mantenga</a:t>
            </a:r>
            <a:r>
              <a:rPr lang="en-US" sz="800" dirty="0" smtClean="0">
                <a:solidFill>
                  <a:srgbClr val="000000"/>
                </a:solidFill>
                <a:latin typeface="Arial" pitchFamily="34" charset="0"/>
                <a:cs typeface="Arial" pitchFamily="34" charset="0"/>
                <a:sym typeface="Times New Roman" pitchFamily="18" charset="0"/>
              </a:rPr>
              <a:t> a </a:t>
            </a:r>
            <a:r>
              <a:rPr lang="en-US" sz="800" dirty="0" err="1" smtClean="0">
                <a:solidFill>
                  <a:srgbClr val="000000"/>
                </a:solidFill>
                <a:latin typeface="Arial" pitchFamily="34" charset="0"/>
                <a:cs typeface="Arial" pitchFamily="34" charset="0"/>
                <a:sym typeface="Times New Roman" pitchFamily="18" charset="0"/>
              </a:rPr>
              <a:t>las</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mascotas</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fuera</a:t>
            </a:r>
            <a:r>
              <a:rPr lang="en-US" sz="800" dirty="0" smtClean="0">
                <a:solidFill>
                  <a:srgbClr val="000000"/>
                </a:solidFill>
                <a:latin typeface="Arial" pitchFamily="34" charset="0"/>
                <a:cs typeface="Arial" pitchFamily="34" charset="0"/>
                <a:sym typeface="Times New Roman" pitchFamily="18" charset="0"/>
              </a:rPr>
              <a:t> del </a:t>
            </a:r>
            <a:r>
              <a:rPr lang="en-US" sz="800" dirty="0" err="1" smtClean="0">
                <a:solidFill>
                  <a:srgbClr val="000000"/>
                </a:solidFill>
                <a:latin typeface="Arial" pitchFamily="34" charset="0"/>
                <a:cs typeface="Arial" pitchFamily="34" charset="0"/>
                <a:sym typeface="Times New Roman" pitchFamily="18" charset="0"/>
              </a:rPr>
              <a:t>área</a:t>
            </a:r>
            <a:r>
              <a:rPr lang="en-US" sz="800" dirty="0" smtClean="0">
                <a:solidFill>
                  <a:srgbClr val="000000"/>
                </a:solidFill>
                <a:latin typeface="Arial" pitchFamily="34" charset="0"/>
                <a:cs typeface="Arial" pitchFamily="34" charset="0"/>
                <a:sym typeface="Times New Roman" pitchFamily="18" charset="0"/>
              </a:rPr>
              <a:t> de </a:t>
            </a:r>
            <a:r>
              <a:rPr lang="en-US" sz="800" dirty="0" err="1" smtClean="0">
                <a:solidFill>
                  <a:srgbClr val="000000"/>
                </a:solidFill>
                <a:latin typeface="Arial" pitchFamily="34" charset="0"/>
                <a:cs typeface="Arial" pitchFamily="34" charset="0"/>
                <a:sym typeface="Times New Roman" pitchFamily="18" charset="0"/>
              </a:rPr>
              <a:t>trabajo</a:t>
            </a:r>
            <a:r>
              <a:rPr lang="en-US" sz="800" dirty="0" smtClean="0">
                <a:solidFill>
                  <a:srgbClr val="000000"/>
                </a:solidFill>
                <a:latin typeface="Arial" pitchFamily="34" charset="0"/>
                <a:cs typeface="Arial" pitchFamily="34" charset="0"/>
                <a:sym typeface="Times New Roman" pitchFamily="18" charset="0"/>
              </a:rPr>
              <a:t>.</a:t>
            </a:r>
          </a:p>
          <a:p>
            <a:pPr lvl="1">
              <a:lnSpc>
                <a:spcPct val="90000"/>
              </a:lnSpc>
              <a:spcBef>
                <a:spcPct val="10000"/>
              </a:spcBef>
              <a:defRPr/>
            </a:pPr>
            <a:endParaRPr lang="en-US" sz="800" b="1" dirty="0" smtClean="0">
              <a:solidFill>
                <a:srgbClr val="000000"/>
              </a:solidFill>
              <a:latin typeface="Arial" pitchFamily="34" charset="0"/>
              <a:cs typeface="Arial" pitchFamily="34" charset="0"/>
              <a:sym typeface="Times New Roman" pitchFamily="18" charset="0"/>
            </a:endParaRPr>
          </a:p>
          <a:p>
            <a:pPr lvl="1">
              <a:lnSpc>
                <a:spcPct val="90000"/>
              </a:lnSpc>
              <a:spcBef>
                <a:spcPct val="10000"/>
              </a:spcBef>
              <a:buFontTx/>
              <a:buNone/>
              <a:defRPr/>
            </a:pPr>
            <a:r>
              <a:rPr lang="en-US" sz="1050" b="1" dirty="0" err="1" smtClean="0">
                <a:solidFill>
                  <a:srgbClr val="000000"/>
                </a:solidFill>
                <a:latin typeface="Arial" pitchFamily="34" charset="0"/>
                <a:cs typeface="Arial" pitchFamily="34" charset="0"/>
              </a:rPr>
              <a:t>Instalación</a:t>
            </a:r>
            <a:r>
              <a:rPr lang="en-US" sz="1050" b="1" dirty="0" smtClean="0">
                <a:solidFill>
                  <a:srgbClr val="000000"/>
                </a:solidFill>
                <a:latin typeface="Arial" pitchFamily="34" charset="0"/>
                <a:cs typeface="Arial" pitchFamily="34" charset="0"/>
              </a:rPr>
              <a:t> de </a:t>
            </a:r>
            <a:r>
              <a:rPr lang="en-US" sz="1050" b="1" dirty="0" err="1" smtClean="0">
                <a:solidFill>
                  <a:srgbClr val="000000"/>
                </a:solidFill>
                <a:latin typeface="Arial" pitchFamily="34" charset="0"/>
                <a:cs typeface="Arial" pitchFamily="34" charset="0"/>
              </a:rPr>
              <a:t>una</a:t>
            </a:r>
            <a:r>
              <a:rPr lang="en-US" sz="1050" b="1" dirty="0" smtClean="0">
                <a:solidFill>
                  <a:srgbClr val="000000"/>
                </a:solidFill>
                <a:latin typeface="Arial" pitchFamily="34" charset="0"/>
                <a:cs typeface="Arial" pitchFamily="34" charset="0"/>
              </a:rPr>
              <a:t> </a:t>
            </a:r>
            <a:r>
              <a:rPr lang="en-US" sz="1050" b="1" dirty="0" err="1" smtClean="0">
                <a:solidFill>
                  <a:srgbClr val="000000"/>
                </a:solidFill>
                <a:latin typeface="Arial" pitchFamily="34" charset="0"/>
                <a:cs typeface="Arial" pitchFamily="34" charset="0"/>
              </a:rPr>
              <a:t>contención</a:t>
            </a:r>
            <a:r>
              <a:rPr lang="en-US" sz="1050" b="1" dirty="0" smtClean="0">
                <a:solidFill>
                  <a:srgbClr val="000000"/>
                </a:solidFill>
                <a:latin typeface="Arial" pitchFamily="34" charset="0"/>
                <a:cs typeface="Arial" pitchFamily="34" charset="0"/>
              </a:rPr>
              <a:t> vertical</a:t>
            </a:r>
            <a:endParaRPr lang="en-US" sz="1050" b="1" dirty="0">
              <a:solidFill>
                <a:srgbClr val="000000"/>
              </a:solidFill>
              <a:latin typeface="Arial" pitchFamily="34" charset="0"/>
              <a:cs typeface="Arial" pitchFamily="34" charset="0"/>
            </a:endParaRPr>
          </a:p>
          <a:p>
            <a:pPr marL="231775" indent="-122238">
              <a:lnSpc>
                <a:spcPct val="90000"/>
              </a:lnSpc>
              <a:spcBef>
                <a:spcPct val="10000"/>
              </a:spcBef>
              <a:buFontTx/>
              <a:buChar char="•"/>
              <a:defRPr/>
            </a:pPr>
            <a:r>
              <a:rPr lang="en-US" sz="800" b="0" dirty="0">
                <a:solidFill>
                  <a:srgbClr val="000000"/>
                </a:solidFill>
                <a:latin typeface="Arial" pitchFamily="34" charset="0"/>
                <a:cs typeface="Arial" pitchFamily="34" charset="0"/>
              </a:rPr>
              <a:t> </a:t>
            </a:r>
            <a:r>
              <a:rPr lang="es-US" sz="800" b="0" dirty="0" smtClean="0">
                <a:solidFill>
                  <a:srgbClr val="000000"/>
                </a:solidFill>
                <a:latin typeface="Arial" pitchFamily="34" charset="0"/>
                <a:cs typeface="Arial" pitchFamily="34" charset="0"/>
              </a:rPr>
              <a:t>Si la renovación se realiza dentro de los 10 pies de la línea de la propiedad, se debe utilizar contención vertical o precauciones adicionales equivalentes para contener el área de trabajo. </a:t>
            </a:r>
          </a:p>
          <a:p>
            <a:pPr marL="231775" indent="-122238">
              <a:lnSpc>
                <a:spcPct val="90000"/>
              </a:lnSpc>
              <a:spcBef>
                <a:spcPct val="10000"/>
              </a:spcBef>
              <a:buFontTx/>
              <a:buChar char="•"/>
              <a:defRPr/>
            </a:pPr>
            <a:r>
              <a:rPr lang="es-US" sz="800" b="0" dirty="0" smtClean="0">
                <a:solidFill>
                  <a:srgbClr val="000000"/>
                </a:solidFill>
                <a:latin typeface="Arial" pitchFamily="34" charset="0"/>
                <a:cs typeface="Arial" pitchFamily="34" charset="0"/>
              </a:rPr>
              <a:t> Además, las empresas tienen permitido instalar una contención vertical más cerca de la actividad de contención que la distancia mínima de contención del terreno, en cuyo caso la contención del terreno puede detenerse en el borde de la contención vertical.</a:t>
            </a:r>
            <a:endParaRPr lang="es-US" sz="800" dirty="0" smtClean="0">
              <a:solidFill>
                <a:srgbClr val="000000"/>
              </a:solidFill>
              <a:latin typeface="Arial" pitchFamily="34" charset="0"/>
              <a:cs typeface="Arial" pitchFamily="34" charset="0"/>
              <a:sym typeface="Times New Roman" pitchFamily="18" charset="0"/>
            </a:endParaRPr>
          </a:p>
          <a:p>
            <a:pPr>
              <a:lnSpc>
                <a:spcPct val="90000"/>
              </a:lnSpc>
              <a:spcBef>
                <a:spcPct val="10000"/>
              </a:spcBef>
              <a:defRPr/>
            </a:pPr>
            <a:endParaRPr lang="es-US" sz="800" dirty="0" smtClean="0">
              <a:solidFill>
                <a:srgbClr val="000000"/>
              </a:solidFill>
              <a:latin typeface="Arial" pitchFamily="34" charset="0"/>
              <a:cs typeface="Arial" pitchFamily="34" charset="0"/>
              <a:sym typeface="Times New Roman" pitchFamily="18" charset="0"/>
            </a:endParaRPr>
          </a:p>
          <a:p>
            <a:pPr>
              <a:lnSpc>
                <a:spcPct val="90000"/>
              </a:lnSpc>
              <a:spcBef>
                <a:spcPct val="10000"/>
              </a:spcBef>
              <a:defRPr/>
            </a:pPr>
            <a:r>
              <a:rPr lang="en-US" sz="1050" dirty="0" err="1" smtClean="0">
                <a:solidFill>
                  <a:srgbClr val="000000"/>
                </a:solidFill>
                <a:latin typeface="Arial" pitchFamily="34" charset="0"/>
                <a:cs typeface="Arial" pitchFamily="34" charset="0"/>
                <a:sym typeface="Times New Roman" pitchFamily="18" charset="0"/>
              </a:rPr>
              <a:t>Limpieza</a:t>
            </a:r>
            <a:r>
              <a:rPr lang="en-US" sz="1050" dirty="0" smtClean="0">
                <a:solidFill>
                  <a:srgbClr val="000000"/>
                </a:solidFill>
                <a:latin typeface="Arial" pitchFamily="34" charset="0"/>
                <a:cs typeface="Arial" pitchFamily="34" charset="0"/>
                <a:sym typeface="Times New Roman" pitchFamily="18" charset="0"/>
              </a:rPr>
              <a:t> </a:t>
            </a:r>
            <a:r>
              <a:rPr lang="en-US" sz="1050" dirty="0" err="1" smtClean="0">
                <a:solidFill>
                  <a:srgbClr val="000000"/>
                </a:solidFill>
                <a:latin typeface="Arial" pitchFamily="34" charset="0"/>
                <a:cs typeface="Arial" pitchFamily="34" charset="0"/>
                <a:sym typeface="Times New Roman" pitchFamily="18" charset="0"/>
              </a:rPr>
              <a:t>diaria</a:t>
            </a:r>
            <a:r>
              <a:rPr lang="en-US" sz="1050" dirty="0" smtClean="0">
                <a:solidFill>
                  <a:srgbClr val="000000"/>
                </a:solidFill>
                <a:latin typeface="Arial" pitchFamily="34" charset="0"/>
                <a:cs typeface="Arial" pitchFamily="34" charset="0"/>
                <a:sym typeface="Times New Roman" pitchFamily="18" charset="0"/>
              </a:rPr>
              <a:t> del </a:t>
            </a:r>
            <a:r>
              <a:rPr lang="en-US" sz="1050" dirty="0" err="1" smtClean="0">
                <a:solidFill>
                  <a:srgbClr val="000000"/>
                </a:solidFill>
                <a:latin typeface="Arial" pitchFamily="34" charset="0"/>
                <a:cs typeface="Arial" pitchFamily="34" charset="0"/>
                <a:sym typeface="Times New Roman" pitchFamily="18" charset="0"/>
              </a:rPr>
              <a:t>área</a:t>
            </a:r>
            <a:r>
              <a:rPr lang="en-US" sz="1050" dirty="0" smtClean="0">
                <a:solidFill>
                  <a:srgbClr val="000000"/>
                </a:solidFill>
                <a:latin typeface="Arial" pitchFamily="34" charset="0"/>
                <a:cs typeface="Arial" pitchFamily="34" charset="0"/>
                <a:sym typeface="Times New Roman" pitchFamily="18" charset="0"/>
              </a:rPr>
              <a:t> de </a:t>
            </a:r>
            <a:r>
              <a:rPr lang="en-US" sz="1050" dirty="0" err="1" smtClean="0">
                <a:solidFill>
                  <a:srgbClr val="000000"/>
                </a:solidFill>
                <a:latin typeface="Arial" pitchFamily="34" charset="0"/>
                <a:cs typeface="Arial" pitchFamily="34" charset="0"/>
                <a:sym typeface="Times New Roman" pitchFamily="18" charset="0"/>
              </a:rPr>
              <a:t>trabajo</a:t>
            </a:r>
            <a:r>
              <a:rPr lang="en-US" sz="1050" dirty="0" smtClean="0">
                <a:solidFill>
                  <a:srgbClr val="000000"/>
                </a:solidFill>
                <a:latin typeface="Arial" pitchFamily="34" charset="0"/>
                <a:cs typeface="Arial" pitchFamily="34" charset="0"/>
                <a:sym typeface="Times New Roman" pitchFamily="18" charset="0"/>
              </a:rPr>
              <a:t> exterior</a:t>
            </a:r>
          </a:p>
          <a:p>
            <a:pPr lvl="1">
              <a:lnSpc>
                <a:spcPct val="90000"/>
              </a:lnSpc>
              <a:spcBef>
                <a:spcPct val="10000"/>
              </a:spcBef>
              <a:defRPr/>
            </a:pPr>
            <a:r>
              <a:rPr lang="en-US" sz="800" dirty="0" err="1" smtClean="0">
                <a:solidFill>
                  <a:srgbClr val="000000"/>
                </a:solidFill>
                <a:latin typeface="Arial" pitchFamily="34" charset="0"/>
                <a:cs typeface="Arial" pitchFamily="34" charset="0"/>
                <a:sym typeface="Times New Roman" pitchFamily="18" charset="0"/>
              </a:rPr>
              <a:t>Limpiar</a:t>
            </a:r>
            <a:r>
              <a:rPr lang="en-US" sz="800" dirty="0" smtClean="0">
                <a:solidFill>
                  <a:srgbClr val="000000"/>
                </a:solidFill>
                <a:latin typeface="Arial" pitchFamily="34" charset="0"/>
                <a:cs typeface="Arial" pitchFamily="34" charset="0"/>
                <a:sym typeface="Times New Roman" pitchFamily="18" charset="0"/>
              </a:rPr>
              <a:t> el </a:t>
            </a:r>
            <a:r>
              <a:rPr lang="en-US" sz="800" dirty="0" err="1" smtClean="0">
                <a:solidFill>
                  <a:srgbClr val="000000"/>
                </a:solidFill>
                <a:latin typeface="Arial" pitchFamily="34" charset="0"/>
                <a:cs typeface="Arial" pitchFamily="34" charset="0"/>
                <a:sym typeface="Times New Roman" pitchFamily="18" charset="0"/>
              </a:rPr>
              <a:t>área</a:t>
            </a:r>
            <a:r>
              <a:rPr lang="en-US" sz="800" dirty="0" smtClean="0">
                <a:solidFill>
                  <a:srgbClr val="000000"/>
                </a:solidFill>
                <a:latin typeface="Arial" pitchFamily="34" charset="0"/>
                <a:cs typeface="Arial" pitchFamily="34" charset="0"/>
                <a:sym typeface="Times New Roman" pitchFamily="18" charset="0"/>
              </a:rPr>
              <a:t> de </a:t>
            </a:r>
            <a:r>
              <a:rPr lang="en-US" sz="800" dirty="0" err="1" smtClean="0">
                <a:solidFill>
                  <a:srgbClr val="000000"/>
                </a:solidFill>
                <a:latin typeface="Arial" pitchFamily="34" charset="0"/>
                <a:cs typeface="Arial" pitchFamily="34" charset="0"/>
                <a:sym typeface="Times New Roman" pitchFamily="18" charset="0"/>
              </a:rPr>
              <a:t>trabajo</a:t>
            </a:r>
            <a:r>
              <a:rPr lang="en-US" sz="800" dirty="0" smtClean="0">
                <a:solidFill>
                  <a:srgbClr val="000000"/>
                </a:solidFill>
                <a:latin typeface="Arial" pitchFamily="34" charset="0"/>
                <a:cs typeface="Arial" pitchFamily="34" charset="0"/>
                <a:sym typeface="Times New Roman" pitchFamily="18" charset="0"/>
              </a:rPr>
              <a:t> exterior </a:t>
            </a:r>
            <a:r>
              <a:rPr lang="en-US" sz="800" dirty="0" err="1" smtClean="0">
                <a:solidFill>
                  <a:srgbClr val="000000"/>
                </a:solidFill>
                <a:latin typeface="Arial" pitchFamily="34" charset="0"/>
                <a:cs typeface="Arial" pitchFamily="34" charset="0"/>
                <a:sym typeface="Times New Roman" pitchFamily="18" charset="0"/>
              </a:rPr>
              <a:t>es</a:t>
            </a:r>
            <a:r>
              <a:rPr lang="en-US" sz="800" dirty="0" smtClean="0">
                <a:solidFill>
                  <a:srgbClr val="000000"/>
                </a:solidFill>
                <a:latin typeface="Arial" pitchFamily="34" charset="0"/>
                <a:cs typeface="Arial" pitchFamily="34" charset="0"/>
                <a:sym typeface="Times New Roman" pitchFamily="18" charset="0"/>
              </a:rPr>
              <a:t> crucial </a:t>
            </a:r>
            <a:r>
              <a:rPr lang="en-US" sz="800" dirty="0" err="1" smtClean="0">
                <a:solidFill>
                  <a:srgbClr val="000000"/>
                </a:solidFill>
                <a:latin typeface="Arial" pitchFamily="34" charset="0"/>
                <a:cs typeface="Arial" pitchFamily="34" charset="0"/>
                <a:sym typeface="Times New Roman" pitchFamily="18" charset="0"/>
              </a:rPr>
              <a:t>para</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evitar</a:t>
            </a:r>
            <a:r>
              <a:rPr lang="en-US" sz="800" dirty="0" smtClean="0">
                <a:solidFill>
                  <a:srgbClr val="000000"/>
                </a:solidFill>
                <a:latin typeface="Arial" pitchFamily="34" charset="0"/>
                <a:cs typeface="Arial" pitchFamily="34" charset="0"/>
                <a:sym typeface="Times New Roman" pitchFamily="18" charset="0"/>
              </a:rPr>
              <a:t> la </a:t>
            </a:r>
            <a:r>
              <a:rPr lang="en-US" sz="800" dirty="0" err="1" smtClean="0">
                <a:solidFill>
                  <a:srgbClr val="000000"/>
                </a:solidFill>
                <a:latin typeface="Arial" pitchFamily="34" charset="0"/>
                <a:cs typeface="Arial" pitchFamily="34" charset="0"/>
                <a:sym typeface="Times New Roman" pitchFamily="18" charset="0"/>
              </a:rPr>
              <a:t>propagación</a:t>
            </a:r>
            <a:r>
              <a:rPr lang="en-US" sz="800" dirty="0" smtClean="0">
                <a:solidFill>
                  <a:srgbClr val="000000"/>
                </a:solidFill>
                <a:latin typeface="Arial" pitchFamily="34" charset="0"/>
                <a:cs typeface="Arial" pitchFamily="34" charset="0"/>
                <a:sym typeface="Times New Roman" pitchFamily="18" charset="0"/>
              </a:rPr>
              <a:t> de </a:t>
            </a:r>
            <a:r>
              <a:rPr lang="en-US" sz="800" dirty="0" err="1" smtClean="0">
                <a:solidFill>
                  <a:srgbClr val="000000"/>
                </a:solidFill>
                <a:latin typeface="Arial" pitchFamily="34" charset="0"/>
                <a:cs typeface="Arial" pitchFamily="34" charset="0"/>
                <a:sym typeface="Times New Roman" pitchFamily="18" charset="0"/>
              </a:rPr>
              <a:t>polvo</a:t>
            </a:r>
            <a:r>
              <a:rPr lang="en-US" sz="800" dirty="0" smtClean="0">
                <a:solidFill>
                  <a:srgbClr val="000000"/>
                </a:solidFill>
                <a:latin typeface="Arial" pitchFamily="34" charset="0"/>
                <a:cs typeface="Arial" pitchFamily="34" charset="0"/>
                <a:sym typeface="Times New Roman" pitchFamily="18" charset="0"/>
              </a:rPr>
              <a:t> y </a:t>
            </a:r>
            <a:r>
              <a:rPr lang="en-US" sz="800" dirty="0" err="1" smtClean="0">
                <a:solidFill>
                  <a:srgbClr val="000000"/>
                </a:solidFill>
                <a:latin typeface="Arial" pitchFamily="34" charset="0"/>
                <a:cs typeface="Arial" pitchFamily="34" charset="0"/>
                <a:sym typeface="Times New Roman" pitchFamily="18" charset="0"/>
              </a:rPr>
              <a:t>escombros</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Recoger</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todos</a:t>
            </a:r>
            <a:r>
              <a:rPr lang="en-US" sz="800" dirty="0" smtClean="0">
                <a:solidFill>
                  <a:srgbClr val="000000"/>
                </a:solidFill>
                <a:latin typeface="Arial" pitchFamily="34" charset="0"/>
                <a:cs typeface="Arial" pitchFamily="34" charset="0"/>
                <a:sym typeface="Times New Roman" pitchFamily="18" charset="0"/>
              </a:rPr>
              <a:t> los </a:t>
            </a:r>
            <a:r>
              <a:rPr lang="en-US" sz="800" dirty="0" err="1" smtClean="0">
                <a:solidFill>
                  <a:srgbClr val="000000"/>
                </a:solidFill>
                <a:latin typeface="Arial" pitchFamily="34" charset="0"/>
                <a:cs typeface="Arial" pitchFamily="34" charset="0"/>
                <a:sym typeface="Times New Roman" pitchFamily="18" charset="0"/>
              </a:rPr>
              <a:t>escombros</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producidos</a:t>
            </a:r>
            <a:r>
              <a:rPr lang="en-US" sz="800" dirty="0" smtClean="0">
                <a:solidFill>
                  <a:srgbClr val="000000"/>
                </a:solidFill>
                <a:latin typeface="Arial" pitchFamily="34" charset="0"/>
                <a:cs typeface="Arial" pitchFamily="34" charset="0"/>
                <a:sym typeface="Times New Roman" pitchFamily="18" charset="0"/>
              </a:rPr>
              <a:t> a lo largo del </a:t>
            </a:r>
            <a:r>
              <a:rPr lang="en-US" sz="800" dirty="0" err="1" smtClean="0">
                <a:solidFill>
                  <a:srgbClr val="000000"/>
                </a:solidFill>
                <a:latin typeface="Arial" pitchFamily="34" charset="0"/>
                <a:cs typeface="Arial" pitchFamily="34" charset="0"/>
                <a:sym typeface="Times New Roman" pitchFamily="18" charset="0"/>
              </a:rPr>
              <a:t>día</a:t>
            </a:r>
            <a:r>
              <a:rPr lang="en-US" sz="800" dirty="0" smtClean="0">
                <a:solidFill>
                  <a:srgbClr val="000000"/>
                </a:solidFill>
                <a:latin typeface="Arial" pitchFamily="34" charset="0"/>
                <a:cs typeface="Arial" pitchFamily="34" charset="0"/>
                <a:sym typeface="Times New Roman" pitchFamily="18" charset="0"/>
              </a:rPr>
              <a:t> y el </a:t>
            </a:r>
            <a:r>
              <a:rPr lang="en-US" sz="800" dirty="0" err="1" smtClean="0">
                <a:solidFill>
                  <a:srgbClr val="000000"/>
                </a:solidFill>
                <a:latin typeface="Arial" pitchFamily="34" charset="0"/>
                <a:cs typeface="Arial" pitchFamily="34" charset="0"/>
                <a:sym typeface="Times New Roman" pitchFamily="18" charset="0"/>
              </a:rPr>
              <a:t>uso</a:t>
            </a:r>
            <a:r>
              <a:rPr lang="en-US" sz="800" dirty="0" smtClean="0">
                <a:solidFill>
                  <a:srgbClr val="000000"/>
                </a:solidFill>
                <a:latin typeface="Arial" pitchFamily="34" charset="0"/>
                <a:cs typeface="Arial" pitchFamily="34" charset="0"/>
                <a:sym typeface="Times New Roman" pitchFamily="18" charset="0"/>
              </a:rPr>
              <a:t> de </a:t>
            </a:r>
            <a:r>
              <a:rPr lang="en-US" sz="800" dirty="0" err="1" smtClean="0">
                <a:solidFill>
                  <a:srgbClr val="000000"/>
                </a:solidFill>
                <a:latin typeface="Arial" pitchFamily="34" charset="0"/>
                <a:cs typeface="Arial" pitchFamily="34" charset="0"/>
                <a:sym typeface="Times New Roman" pitchFamily="18" charset="0"/>
              </a:rPr>
              <a:t>cubiertas</a:t>
            </a:r>
            <a:r>
              <a:rPr lang="en-US" sz="800" dirty="0" smtClean="0">
                <a:solidFill>
                  <a:srgbClr val="000000"/>
                </a:solidFill>
                <a:latin typeface="Arial" pitchFamily="34" charset="0"/>
                <a:cs typeface="Arial" pitchFamily="34" charset="0"/>
                <a:sym typeface="Times New Roman" pitchFamily="18" charset="0"/>
              </a:rPr>
              <a:t> de </a:t>
            </a:r>
            <a:r>
              <a:rPr lang="en-US" sz="800" b="1" dirty="0" err="1" smtClean="0">
                <a:solidFill>
                  <a:srgbClr val="000000"/>
                </a:solidFill>
                <a:latin typeface="Arial" pitchFamily="34" charset="0"/>
                <a:cs typeface="Arial" pitchFamily="34" charset="0"/>
                <a:sym typeface="Times New Roman" pitchFamily="18" charset="0"/>
              </a:rPr>
              <a:t>láminas</a:t>
            </a:r>
            <a:r>
              <a:rPr lang="en-US" sz="800" b="1" dirty="0" smtClean="0">
                <a:solidFill>
                  <a:srgbClr val="000000"/>
                </a:solidFill>
                <a:latin typeface="Arial" pitchFamily="34" charset="0"/>
                <a:cs typeface="Arial" pitchFamily="34" charset="0"/>
                <a:sym typeface="Times New Roman" pitchFamily="18" charset="0"/>
              </a:rPr>
              <a:t> </a:t>
            </a:r>
            <a:r>
              <a:rPr lang="en-US" sz="800" b="1" dirty="0" err="1" smtClean="0">
                <a:solidFill>
                  <a:srgbClr val="000000"/>
                </a:solidFill>
                <a:latin typeface="Arial" pitchFamily="34" charset="0"/>
                <a:cs typeface="Arial" pitchFamily="34" charset="0"/>
                <a:sym typeface="Times New Roman" pitchFamily="18" charset="0"/>
              </a:rPr>
              <a:t>plásticas</a:t>
            </a:r>
            <a:r>
              <a:rPr lang="en-US" sz="800" b="1"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puede</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facilitar</a:t>
            </a:r>
            <a:r>
              <a:rPr lang="en-US" sz="800" dirty="0" smtClean="0">
                <a:solidFill>
                  <a:srgbClr val="000000"/>
                </a:solidFill>
                <a:latin typeface="Arial" pitchFamily="34" charset="0"/>
                <a:cs typeface="Arial" pitchFamily="34" charset="0"/>
                <a:sym typeface="Times New Roman" pitchFamily="18" charset="0"/>
              </a:rPr>
              <a:t> la </a:t>
            </a:r>
            <a:r>
              <a:rPr lang="en-US" sz="800" dirty="0" err="1" smtClean="0">
                <a:solidFill>
                  <a:srgbClr val="000000"/>
                </a:solidFill>
                <a:latin typeface="Arial" pitchFamily="34" charset="0"/>
                <a:cs typeface="Arial" pitchFamily="34" charset="0"/>
                <a:sym typeface="Times New Roman" pitchFamily="18" charset="0"/>
              </a:rPr>
              <a:t>limpieza</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Tenga</a:t>
            </a:r>
            <a:r>
              <a:rPr lang="en-US" sz="800" dirty="0" smtClean="0">
                <a:solidFill>
                  <a:srgbClr val="000000"/>
                </a:solidFill>
                <a:latin typeface="Arial" pitchFamily="34" charset="0"/>
                <a:cs typeface="Arial" pitchFamily="34" charset="0"/>
                <a:sym typeface="Times New Roman" pitchFamily="18" charset="0"/>
              </a:rPr>
              <a:t> en </a:t>
            </a:r>
            <a:r>
              <a:rPr lang="en-US" sz="800" dirty="0" err="1" smtClean="0">
                <a:solidFill>
                  <a:srgbClr val="000000"/>
                </a:solidFill>
                <a:latin typeface="Arial" pitchFamily="34" charset="0"/>
                <a:cs typeface="Arial" pitchFamily="34" charset="0"/>
                <a:sym typeface="Times New Roman" pitchFamily="18" charset="0"/>
              </a:rPr>
              <a:t>cuenta</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que</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las</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cubiertas</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plásticas</a:t>
            </a:r>
            <a:r>
              <a:rPr lang="en-US" sz="800" dirty="0" smtClean="0">
                <a:solidFill>
                  <a:srgbClr val="000000"/>
                </a:solidFill>
                <a:latin typeface="Arial" pitchFamily="34" charset="0"/>
                <a:cs typeface="Arial" pitchFamily="34" charset="0"/>
                <a:sym typeface="Times New Roman" pitchFamily="18" charset="0"/>
              </a:rPr>
              <a:t> no </a:t>
            </a:r>
            <a:r>
              <a:rPr lang="en-US" sz="800" dirty="0" err="1" smtClean="0">
                <a:solidFill>
                  <a:srgbClr val="000000"/>
                </a:solidFill>
                <a:latin typeface="Arial" pitchFamily="34" charset="0"/>
                <a:cs typeface="Arial" pitchFamily="34" charset="0"/>
                <a:sym typeface="Times New Roman" pitchFamily="18" charset="0"/>
              </a:rPr>
              <a:t>ocupan</a:t>
            </a:r>
            <a:r>
              <a:rPr lang="en-US" sz="800" dirty="0" smtClean="0">
                <a:solidFill>
                  <a:srgbClr val="000000"/>
                </a:solidFill>
                <a:latin typeface="Arial" pitchFamily="34" charset="0"/>
                <a:cs typeface="Arial" pitchFamily="34" charset="0"/>
                <a:sym typeface="Times New Roman" pitchFamily="18" charset="0"/>
              </a:rPr>
              <a:t> el </a:t>
            </a:r>
            <a:r>
              <a:rPr lang="en-US" sz="800" dirty="0" err="1" smtClean="0">
                <a:solidFill>
                  <a:srgbClr val="000000"/>
                </a:solidFill>
                <a:latin typeface="Arial" pitchFamily="34" charset="0"/>
                <a:cs typeface="Arial" pitchFamily="34" charset="0"/>
                <a:sym typeface="Times New Roman" pitchFamily="18" charset="0"/>
              </a:rPr>
              <a:t>lugar</a:t>
            </a:r>
            <a:r>
              <a:rPr lang="en-US" sz="800" dirty="0" smtClean="0">
                <a:solidFill>
                  <a:srgbClr val="000000"/>
                </a:solidFill>
                <a:latin typeface="Arial" pitchFamily="34" charset="0"/>
                <a:cs typeface="Arial" pitchFamily="34" charset="0"/>
                <a:sym typeface="Times New Roman" pitchFamily="18" charset="0"/>
              </a:rPr>
              <a:t> de </a:t>
            </a:r>
            <a:r>
              <a:rPr lang="en-US" sz="800" dirty="0" err="1" smtClean="0">
                <a:solidFill>
                  <a:srgbClr val="000000"/>
                </a:solidFill>
                <a:latin typeface="Arial" pitchFamily="34" charset="0"/>
                <a:cs typeface="Arial" pitchFamily="34" charset="0"/>
                <a:sym typeface="Times New Roman" pitchFamily="18" charset="0"/>
              </a:rPr>
              <a:t>las</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láminas</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protectoras</a:t>
            </a:r>
            <a:r>
              <a:rPr lang="en-US" sz="800" dirty="0" smtClean="0">
                <a:solidFill>
                  <a:srgbClr val="000000"/>
                </a:solidFill>
                <a:latin typeface="Arial" pitchFamily="34" charset="0"/>
                <a:cs typeface="Arial" pitchFamily="34" charset="0"/>
                <a:sym typeface="Times New Roman" pitchFamily="18" charset="0"/>
              </a:rPr>
              <a:t> </a:t>
            </a:r>
            <a:r>
              <a:rPr lang="en-US" sz="800" dirty="0" err="1" smtClean="0">
                <a:solidFill>
                  <a:srgbClr val="000000"/>
                </a:solidFill>
                <a:latin typeface="Arial" pitchFamily="34" charset="0"/>
                <a:cs typeface="Arial" pitchFamily="34" charset="0"/>
                <a:sym typeface="Times New Roman" pitchFamily="18" charset="0"/>
              </a:rPr>
              <a:t>sobre</a:t>
            </a:r>
            <a:r>
              <a:rPr lang="en-US" sz="800" dirty="0" smtClean="0">
                <a:solidFill>
                  <a:srgbClr val="000000"/>
                </a:solidFill>
                <a:latin typeface="Arial" pitchFamily="34" charset="0"/>
                <a:cs typeface="Arial" pitchFamily="34" charset="0"/>
                <a:sym typeface="Times New Roman" pitchFamily="18" charset="0"/>
              </a:rPr>
              <a:t> el </a:t>
            </a:r>
            <a:r>
              <a:rPr lang="en-US" sz="800" dirty="0" err="1" smtClean="0">
                <a:solidFill>
                  <a:srgbClr val="000000"/>
                </a:solidFill>
                <a:latin typeface="Arial" pitchFamily="34" charset="0"/>
                <a:cs typeface="Arial" pitchFamily="34" charset="0"/>
                <a:sym typeface="Times New Roman" pitchFamily="18" charset="0"/>
              </a:rPr>
              <a:t>suelo</a:t>
            </a:r>
            <a:r>
              <a:rPr lang="en-US" sz="900" dirty="0" smtClean="0">
                <a:solidFill>
                  <a:srgbClr val="000000"/>
                </a:solidFill>
                <a:cs typeface="Arial" charset="0"/>
                <a:sym typeface="Times New Roman" pitchFamily="18" charset="0"/>
              </a:rPr>
              <a:t>.</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r>
              <a:rPr lang="en-US" smtClean="0"/>
              <a:t>4-</a:t>
            </a:r>
            <a:fld id="{3281CF0E-AE27-49A8-9834-3D1D1FA5BBF3}" type="slidenum">
              <a:rPr lang="en-US" smtClean="0"/>
              <a:pPr/>
              <a:t>12</a:t>
            </a:fld>
            <a:endParaRPr lang="en-US" smtClean="0"/>
          </a:p>
        </p:txBody>
      </p:sp>
      <p:sp>
        <p:nvSpPr>
          <p:cNvPr id="31747" name="Rectangle 12"/>
          <p:cNvSpPr>
            <a:spLocks noGrp="1" noChangeArrowheads="1"/>
          </p:cNvSpPr>
          <p:nvPr>
            <p:ph type="hdr" sz="quarter"/>
          </p:nvPr>
        </p:nvSpPr>
        <p:spPr>
          <a:noFill/>
        </p:spPr>
        <p:txBody>
          <a:bodyPr/>
          <a:lstStyle/>
          <a:p>
            <a:endParaRPr lang="en-US" smtClean="0"/>
          </a:p>
          <a:p>
            <a:r>
              <a:rPr lang="en-US" smtClean="0"/>
              <a:t>     </a:t>
            </a:r>
            <a:r>
              <a:rPr lang="es-ES_tradnl" smtClean="0"/>
              <a:t>Prácticas seguras con relación al plomo</a:t>
            </a:r>
            <a:r>
              <a:rPr lang="en-US" smtClean="0"/>
              <a:t> en labores de renovación, reparación y pintura</a:t>
            </a:r>
          </a:p>
        </p:txBody>
      </p:sp>
      <p:sp>
        <p:nvSpPr>
          <p:cNvPr id="31748" name="Rectangle 13"/>
          <p:cNvSpPr>
            <a:spLocks noGrp="1" noChangeArrowheads="1"/>
          </p:cNvSpPr>
          <p:nvPr>
            <p:ph type="dt" sz="quarter" idx="1"/>
          </p:nvPr>
        </p:nvSpPr>
        <p:spPr>
          <a:noFill/>
        </p:spPr>
        <p:txBody>
          <a:bodyPr/>
          <a:lstStyle/>
          <a:p>
            <a:r>
              <a:rPr lang="en-US" smtClean="0"/>
              <a:t>Octubre de 2011</a:t>
            </a:r>
          </a:p>
        </p:txBody>
      </p:sp>
      <p:sp>
        <p:nvSpPr>
          <p:cNvPr id="31749" name="Rectangle 4"/>
          <p:cNvSpPr>
            <a:spLocks noChangeArrowheads="1" noTextEdit="1"/>
          </p:cNvSpPr>
          <p:nvPr>
            <p:ph type="sldImg"/>
          </p:nvPr>
        </p:nvSpPr>
        <p:spPr>
          <a:ln/>
        </p:spPr>
      </p:sp>
      <p:sp>
        <p:nvSpPr>
          <p:cNvPr id="31750" name="Rectangle 5"/>
          <p:cNvSpPr>
            <a:spLocks noGrp="1" noChangeArrowheads="1"/>
          </p:cNvSpPr>
          <p:nvPr>
            <p:ph type="body" idx="1"/>
          </p:nvPr>
        </p:nvSpPr>
        <p:spPr>
          <a:xfrm>
            <a:off x="876300" y="4352925"/>
            <a:ext cx="5330825" cy="4244975"/>
          </a:xfrm>
          <a:noFill/>
          <a:ln/>
        </p:spPr>
        <p:txBody>
          <a:bodyPr/>
          <a:lstStyle/>
          <a:p>
            <a:r>
              <a:rPr lang="en-US" smtClean="0">
                <a:solidFill>
                  <a:srgbClr val="000000"/>
                </a:solidFill>
                <a:cs typeface="Times New Roman" pitchFamily="18" charset="0"/>
                <a:sym typeface="Times New Roman" pitchFamily="18" charset="0"/>
              </a:rPr>
              <a:t>Cierre y cubra todas las ventanas y puertas cercanas.  </a:t>
            </a:r>
          </a:p>
          <a:p>
            <a:pPr lvl="1"/>
            <a:r>
              <a:rPr lang="en-US" sz="1000" smtClean="0">
                <a:solidFill>
                  <a:srgbClr val="000000"/>
                </a:solidFill>
                <a:cs typeface="Arial" charset="0"/>
                <a:sym typeface="Times New Roman" pitchFamily="18" charset="0"/>
              </a:rPr>
              <a:t>Todas las ventanas y puertas que se encuentren a 20 pies del </a:t>
            </a:r>
            <a:r>
              <a:rPr lang="en-US" sz="1000" smtClean="0">
                <a:solidFill>
                  <a:srgbClr val="000000"/>
                </a:solidFill>
                <a:latin typeface="Times New Roman" pitchFamily="18" charset="0"/>
                <a:cs typeface="Arial" charset="0"/>
                <a:sym typeface="Times New Roman" pitchFamily="18" charset="0"/>
              </a:rPr>
              <a:t>á</a:t>
            </a:r>
            <a:r>
              <a:rPr lang="en-US" sz="1000" smtClean="0">
                <a:solidFill>
                  <a:srgbClr val="000000"/>
                </a:solidFill>
                <a:cs typeface="Arial" charset="0"/>
                <a:sym typeface="Times New Roman" pitchFamily="18" charset="0"/>
              </a:rPr>
              <a:t>rea de trabajo deben cerrarse para evitar que el polvo ingrese </a:t>
            </a:r>
            <a:r>
              <a:rPr lang="es-ES_tradnl" sz="1000" smtClean="0">
                <a:solidFill>
                  <a:srgbClr val="000000"/>
                </a:solidFill>
                <a:cs typeface="Arial" charset="0"/>
                <a:sym typeface="Times New Roman" pitchFamily="18" charset="0"/>
              </a:rPr>
              <a:t>en</a:t>
            </a:r>
            <a:r>
              <a:rPr lang="en-US" sz="1000" smtClean="0">
                <a:solidFill>
                  <a:srgbClr val="000000"/>
                </a:solidFill>
                <a:cs typeface="Arial" charset="0"/>
                <a:sym typeface="Times New Roman" pitchFamily="18" charset="0"/>
              </a:rPr>
              <a:t> la vivienda. Los renovadores tienen la obligaci</a:t>
            </a:r>
            <a:r>
              <a:rPr lang="en-US" sz="1000" smtClean="0">
                <a:solidFill>
                  <a:srgbClr val="000000"/>
                </a:solidFill>
                <a:latin typeface="Times New Roman" pitchFamily="18" charset="0"/>
                <a:cs typeface="Arial" charset="0"/>
                <a:sym typeface="Times New Roman" pitchFamily="18" charset="0"/>
              </a:rPr>
              <a:t>ó</a:t>
            </a:r>
            <a:r>
              <a:rPr lang="en-US" sz="1000" smtClean="0">
                <a:solidFill>
                  <a:srgbClr val="000000"/>
                </a:solidFill>
                <a:cs typeface="Arial" charset="0"/>
                <a:sym typeface="Times New Roman" pitchFamily="18" charset="0"/>
              </a:rPr>
              <a:t>n de mantener el polvo y los escombros de la renovaci</a:t>
            </a:r>
            <a:r>
              <a:rPr lang="en-US" sz="1000" smtClean="0">
                <a:solidFill>
                  <a:srgbClr val="000000"/>
                </a:solidFill>
                <a:latin typeface="Times New Roman" pitchFamily="18" charset="0"/>
                <a:cs typeface="Arial" charset="0"/>
                <a:sym typeface="Times New Roman" pitchFamily="18" charset="0"/>
              </a:rPr>
              <a:t>ó</a:t>
            </a:r>
            <a:r>
              <a:rPr lang="en-US" sz="1000" smtClean="0">
                <a:solidFill>
                  <a:srgbClr val="000000"/>
                </a:solidFill>
                <a:cs typeface="Arial" charset="0"/>
                <a:sym typeface="Times New Roman" pitchFamily="18" charset="0"/>
              </a:rPr>
              <a:t>n contenidos en el </a:t>
            </a:r>
            <a:r>
              <a:rPr lang="en-US" sz="1000" smtClean="0">
                <a:solidFill>
                  <a:srgbClr val="000000"/>
                </a:solidFill>
                <a:latin typeface="Times New Roman" pitchFamily="18" charset="0"/>
                <a:cs typeface="Arial" charset="0"/>
                <a:sym typeface="Times New Roman" pitchFamily="18" charset="0"/>
              </a:rPr>
              <a:t>á</a:t>
            </a:r>
            <a:r>
              <a:rPr lang="en-US" sz="1000" smtClean="0">
                <a:solidFill>
                  <a:srgbClr val="000000"/>
                </a:solidFill>
                <a:cs typeface="Arial" charset="0"/>
                <a:sym typeface="Times New Roman" pitchFamily="18" charset="0"/>
              </a:rPr>
              <a:t>rea de trabajo dentro de los l</a:t>
            </a:r>
            <a:r>
              <a:rPr lang="en-US" sz="1000" smtClean="0">
                <a:solidFill>
                  <a:srgbClr val="000000"/>
                </a:solidFill>
                <a:latin typeface="Times New Roman" pitchFamily="18" charset="0"/>
                <a:cs typeface="Arial" charset="0"/>
                <a:sym typeface="Times New Roman" pitchFamily="18" charset="0"/>
              </a:rPr>
              <a:t>í</a:t>
            </a:r>
            <a:r>
              <a:rPr lang="en-US" sz="1000" smtClean="0">
                <a:solidFill>
                  <a:srgbClr val="000000"/>
                </a:solidFill>
                <a:cs typeface="Arial" charset="0"/>
                <a:sym typeface="Times New Roman" pitchFamily="18" charset="0"/>
              </a:rPr>
              <a:t>mites de la propiedad en la </a:t>
            </a:r>
            <a:r>
              <a:rPr lang="es-ES_tradnl" sz="1000" smtClean="0">
                <a:solidFill>
                  <a:srgbClr val="000000"/>
                </a:solidFill>
                <a:cs typeface="Arial" charset="0"/>
                <a:sym typeface="Times New Roman" pitchFamily="18" charset="0"/>
              </a:rPr>
              <a:t>que</a:t>
            </a:r>
            <a:r>
              <a:rPr lang="en-US" sz="1000" smtClean="0">
                <a:solidFill>
                  <a:srgbClr val="000000"/>
                </a:solidFill>
                <a:cs typeface="Arial" charset="0"/>
                <a:sym typeface="Times New Roman" pitchFamily="18" charset="0"/>
              </a:rPr>
              <a:t> trabajan. Si las ventanas y puertas de los apartamentos o condominios est</a:t>
            </a:r>
            <a:r>
              <a:rPr lang="en-US" sz="1000" smtClean="0">
                <a:solidFill>
                  <a:srgbClr val="000000"/>
                </a:solidFill>
                <a:latin typeface="Times New Roman" pitchFamily="18" charset="0"/>
                <a:cs typeface="Arial" charset="0"/>
                <a:sym typeface="Times New Roman" pitchFamily="18" charset="0"/>
              </a:rPr>
              <a:t>á</a:t>
            </a:r>
            <a:r>
              <a:rPr lang="en-US" sz="1000" smtClean="0">
                <a:solidFill>
                  <a:srgbClr val="000000"/>
                </a:solidFill>
                <a:cs typeface="Arial" charset="0"/>
                <a:sym typeface="Times New Roman" pitchFamily="18" charset="0"/>
              </a:rPr>
              <a:t>n </a:t>
            </a:r>
            <a:r>
              <a:rPr lang="es-ES_tradnl" sz="1000" smtClean="0">
                <a:solidFill>
                  <a:srgbClr val="000000"/>
                </a:solidFill>
                <a:cs typeface="Arial" charset="0"/>
                <a:sym typeface="Times New Roman" pitchFamily="18" charset="0"/>
              </a:rPr>
              <a:t>a </a:t>
            </a:r>
            <a:r>
              <a:rPr lang="en-US" sz="1000" smtClean="0">
                <a:solidFill>
                  <a:srgbClr val="000000"/>
                </a:solidFill>
                <a:cs typeface="Arial" charset="0"/>
                <a:sym typeface="Times New Roman" pitchFamily="18" charset="0"/>
              </a:rPr>
              <a:t>20 pies </a:t>
            </a:r>
            <a:r>
              <a:rPr lang="es-ES_tradnl" sz="1000" smtClean="0">
                <a:solidFill>
                  <a:srgbClr val="000000"/>
                </a:solidFill>
                <a:cs typeface="Arial" charset="0"/>
                <a:sym typeface="Times New Roman" pitchFamily="18" charset="0"/>
              </a:rPr>
              <a:t>como m</a:t>
            </a:r>
            <a:r>
              <a:rPr lang="es-ES_tradnl" sz="1000" smtClean="0">
                <a:solidFill>
                  <a:srgbClr val="000000"/>
                </a:solidFill>
                <a:latin typeface="Times New Roman" pitchFamily="18" charset="0"/>
                <a:cs typeface="Arial" charset="0"/>
                <a:sym typeface="Times New Roman" pitchFamily="18" charset="0"/>
              </a:rPr>
              <a:t>á</a:t>
            </a:r>
            <a:r>
              <a:rPr lang="es-ES_tradnl" sz="1000" smtClean="0">
                <a:solidFill>
                  <a:srgbClr val="000000"/>
                </a:solidFill>
                <a:cs typeface="Arial" charset="0"/>
                <a:sym typeface="Times New Roman" pitchFamily="18" charset="0"/>
              </a:rPr>
              <a:t>ximo </a:t>
            </a:r>
            <a:r>
              <a:rPr lang="en-US" sz="1000" smtClean="0">
                <a:solidFill>
                  <a:srgbClr val="000000"/>
                </a:solidFill>
                <a:cs typeface="Arial" charset="0"/>
                <a:sym typeface="Times New Roman" pitchFamily="18" charset="0"/>
              </a:rPr>
              <a:t>del </a:t>
            </a:r>
            <a:r>
              <a:rPr lang="en-US" sz="1000" smtClean="0">
                <a:solidFill>
                  <a:srgbClr val="000000"/>
                </a:solidFill>
                <a:latin typeface="Times New Roman" pitchFamily="18" charset="0"/>
                <a:cs typeface="Arial" charset="0"/>
                <a:sym typeface="Times New Roman" pitchFamily="18" charset="0"/>
              </a:rPr>
              <a:t>á</a:t>
            </a:r>
            <a:r>
              <a:rPr lang="en-US" sz="1000" smtClean="0">
                <a:solidFill>
                  <a:srgbClr val="000000"/>
                </a:solidFill>
                <a:cs typeface="Arial" charset="0"/>
                <a:sym typeface="Times New Roman" pitchFamily="18" charset="0"/>
              </a:rPr>
              <a:t>rea de trabajo, </a:t>
            </a:r>
            <a:r>
              <a:rPr lang="es-ES_tradnl" sz="1000" smtClean="0">
                <a:solidFill>
                  <a:srgbClr val="000000"/>
                </a:solidFill>
                <a:cs typeface="Arial" charset="0"/>
                <a:sym typeface="Times New Roman" pitchFamily="18" charset="0"/>
              </a:rPr>
              <a:t>piense en pedir</a:t>
            </a:r>
            <a:r>
              <a:rPr lang="en-US" sz="1000" smtClean="0">
                <a:solidFill>
                  <a:srgbClr val="000000"/>
                </a:solidFill>
                <a:cs typeface="Arial" charset="0"/>
                <a:sym typeface="Times New Roman" pitchFamily="18" charset="0"/>
              </a:rPr>
              <a:t> </a:t>
            </a:r>
            <a:r>
              <a:rPr lang="es-ES_tradnl" sz="1000" smtClean="0">
                <a:solidFill>
                  <a:srgbClr val="000000"/>
                </a:solidFill>
                <a:cs typeface="Arial" charset="0"/>
                <a:sym typeface="Times New Roman" pitchFamily="18" charset="0"/>
              </a:rPr>
              <a:t>a </a:t>
            </a:r>
            <a:r>
              <a:rPr lang="en-US" sz="1000" smtClean="0">
                <a:solidFill>
                  <a:srgbClr val="000000"/>
                </a:solidFill>
                <a:cs typeface="Arial" charset="0"/>
                <a:sym typeface="Times New Roman" pitchFamily="18" charset="0"/>
              </a:rPr>
              <a:t>los propietarios o residentes de aquellas unidades cierren las ventanas y puertas afectadas, a fin de cumplir con la regla RRP. Si </a:t>
            </a:r>
            <a:r>
              <a:rPr lang="en-US" sz="1000" smtClean="0">
                <a:solidFill>
                  <a:srgbClr val="000000"/>
                </a:solidFill>
                <a:latin typeface="Times New Roman" pitchFamily="18" charset="0"/>
                <a:cs typeface="Arial" charset="0"/>
                <a:sym typeface="Times New Roman" pitchFamily="18" charset="0"/>
              </a:rPr>
              <a:t>é</a:t>
            </a:r>
            <a:r>
              <a:rPr lang="en-US" sz="1000" smtClean="0">
                <a:solidFill>
                  <a:srgbClr val="000000"/>
                </a:solidFill>
                <a:cs typeface="Arial" charset="0"/>
                <a:sym typeface="Times New Roman" pitchFamily="18" charset="0"/>
              </a:rPr>
              <a:t>sta no es una opci</a:t>
            </a:r>
            <a:r>
              <a:rPr lang="en-US" sz="1000" smtClean="0">
                <a:solidFill>
                  <a:srgbClr val="000000"/>
                </a:solidFill>
                <a:latin typeface="Times New Roman" pitchFamily="18" charset="0"/>
                <a:cs typeface="Arial" charset="0"/>
                <a:sym typeface="Times New Roman" pitchFamily="18" charset="0"/>
              </a:rPr>
              <a:t>ó</a:t>
            </a:r>
            <a:r>
              <a:rPr lang="en-US" sz="1000" smtClean="0">
                <a:solidFill>
                  <a:srgbClr val="000000"/>
                </a:solidFill>
                <a:cs typeface="Arial" charset="0"/>
                <a:sym typeface="Times New Roman" pitchFamily="18" charset="0"/>
              </a:rPr>
              <a:t>n viable, deben considerarse otros m</a:t>
            </a:r>
            <a:r>
              <a:rPr lang="en-US" sz="1000" smtClean="0">
                <a:solidFill>
                  <a:srgbClr val="000000"/>
                </a:solidFill>
                <a:latin typeface="Times New Roman" pitchFamily="18" charset="0"/>
                <a:cs typeface="Arial" charset="0"/>
                <a:sym typeface="Times New Roman" pitchFamily="18" charset="0"/>
              </a:rPr>
              <a:t>é</a:t>
            </a:r>
            <a:r>
              <a:rPr lang="en-US" sz="1000" smtClean="0">
                <a:solidFill>
                  <a:srgbClr val="000000"/>
                </a:solidFill>
                <a:cs typeface="Arial" charset="0"/>
                <a:sym typeface="Times New Roman" pitchFamily="18" charset="0"/>
              </a:rPr>
              <a:t>todos para restringir el polvo y los escombros al </a:t>
            </a:r>
            <a:r>
              <a:rPr lang="en-US" sz="1000" smtClean="0">
                <a:solidFill>
                  <a:srgbClr val="000000"/>
                </a:solidFill>
                <a:latin typeface="Times New Roman" pitchFamily="18" charset="0"/>
                <a:cs typeface="Arial" charset="0"/>
                <a:sym typeface="Times New Roman" pitchFamily="18" charset="0"/>
              </a:rPr>
              <a:t>á</a:t>
            </a:r>
            <a:r>
              <a:rPr lang="en-US" sz="1000" smtClean="0">
                <a:solidFill>
                  <a:srgbClr val="000000"/>
                </a:solidFill>
                <a:cs typeface="Arial" charset="0"/>
                <a:sym typeface="Times New Roman" pitchFamily="18" charset="0"/>
              </a:rPr>
              <a:t>rea de trabajo y a la propiedad de la obra. Estos otros m</a:t>
            </a:r>
            <a:r>
              <a:rPr lang="en-US" sz="1000" smtClean="0">
                <a:solidFill>
                  <a:srgbClr val="000000"/>
                </a:solidFill>
                <a:latin typeface="Times New Roman" pitchFamily="18" charset="0"/>
                <a:cs typeface="Arial" charset="0"/>
                <a:sym typeface="Times New Roman" pitchFamily="18" charset="0"/>
              </a:rPr>
              <a:t>é</a:t>
            </a:r>
            <a:r>
              <a:rPr lang="en-US" sz="1000" smtClean="0">
                <a:solidFill>
                  <a:srgbClr val="000000"/>
                </a:solidFill>
                <a:cs typeface="Arial" charset="0"/>
                <a:sym typeface="Times New Roman" pitchFamily="18" charset="0"/>
              </a:rPr>
              <a:t>todos incluyen la construcci</a:t>
            </a:r>
            <a:r>
              <a:rPr lang="en-US" sz="1000" smtClean="0">
                <a:solidFill>
                  <a:srgbClr val="000000"/>
                </a:solidFill>
                <a:latin typeface="Times New Roman" pitchFamily="18" charset="0"/>
                <a:cs typeface="Arial" charset="0"/>
                <a:sym typeface="Times New Roman" pitchFamily="18" charset="0"/>
              </a:rPr>
              <a:t>ó</a:t>
            </a:r>
            <a:r>
              <a:rPr lang="en-US" sz="1000" smtClean="0">
                <a:solidFill>
                  <a:srgbClr val="000000"/>
                </a:solidFill>
                <a:cs typeface="Arial" charset="0"/>
                <a:sym typeface="Times New Roman" pitchFamily="18" charset="0"/>
              </a:rPr>
              <a:t>n de una pared de contenci</a:t>
            </a:r>
            <a:r>
              <a:rPr lang="en-US" sz="1000" smtClean="0">
                <a:solidFill>
                  <a:srgbClr val="000000"/>
                </a:solidFill>
                <a:latin typeface="Times New Roman" pitchFamily="18" charset="0"/>
                <a:cs typeface="Arial" charset="0"/>
                <a:sym typeface="Times New Roman" pitchFamily="18" charset="0"/>
              </a:rPr>
              <a:t>ó</a:t>
            </a:r>
            <a:r>
              <a:rPr lang="en-US" sz="1000" smtClean="0">
                <a:solidFill>
                  <a:srgbClr val="000000"/>
                </a:solidFill>
                <a:cs typeface="Arial" charset="0"/>
                <a:sym typeface="Times New Roman" pitchFamily="18" charset="0"/>
              </a:rPr>
              <a:t>n vertical en la l</a:t>
            </a:r>
            <a:r>
              <a:rPr lang="en-US" sz="1000" smtClean="0">
                <a:solidFill>
                  <a:srgbClr val="000000"/>
                </a:solidFill>
                <a:latin typeface="Times New Roman" pitchFamily="18" charset="0"/>
                <a:cs typeface="Arial" charset="0"/>
                <a:sym typeface="Times New Roman" pitchFamily="18" charset="0"/>
              </a:rPr>
              <a:t>í</a:t>
            </a:r>
            <a:r>
              <a:rPr lang="en-US" sz="1000" smtClean="0">
                <a:solidFill>
                  <a:srgbClr val="000000"/>
                </a:solidFill>
                <a:cs typeface="Arial" charset="0"/>
                <a:sym typeface="Times New Roman" pitchFamily="18" charset="0"/>
              </a:rPr>
              <a:t>nea de la propiedad.</a:t>
            </a:r>
          </a:p>
          <a:p>
            <a:pPr lvl="1"/>
            <a:r>
              <a:rPr lang="en-US" sz="1000" smtClean="0">
                <a:solidFill>
                  <a:srgbClr val="000000"/>
                </a:solidFill>
                <a:cs typeface="Arial" charset="0"/>
                <a:sym typeface="Times New Roman" pitchFamily="18" charset="0"/>
              </a:rPr>
              <a:t>En edificios de varios pisos, cierre todas las puertas y ventanas </a:t>
            </a:r>
            <a:r>
              <a:rPr lang="es-ES_tradnl" sz="1000" smtClean="0">
                <a:solidFill>
                  <a:srgbClr val="000000"/>
                </a:solidFill>
                <a:cs typeface="Arial" charset="0"/>
                <a:sym typeface="Times New Roman" pitchFamily="18" charset="0"/>
              </a:rPr>
              <a:t>a </a:t>
            </a:r>
            <a:r>
              <a:rPr lang="en-US" sz="1000" smtClean="0">
                <a:solidFill>
                  <a:srgbClr val="000000"/>
                </a:solidFill>
                <a:cs typeface="Arial" charset="0"/>
                <a:sym typeface="Times New Roman" pitchFamily="18" charset="0"/>
              </a:rPr>
              <a:t>20 pies </a:t>
            </a:r>
            <a:r>
              <a:rPr lang="es-ES_tradnl" sz="1000" smtClean="0">
                <a:solidFill>
                  <a:srgbClr val="000000"/>
                </a:solidFill>
                <a:cs typeface="Arial" charset="0"/>
                <a:sym typeface="Times New Roman" pitchFamily="18" charset="0"/>
              </a:rPr>
              <a:t>como m</a:t>
            </a:r>
            <a:r>
              <a:rPr lang="es-ES_tradnl" sz="1000" smtClean="0">
                <a:solidFill>
                  <a:srgbClr val="000000"/>
                </a:solidFill>
                <a:latin typeface="Times New Roman" pitchFamily="18" charset="0"/>
                <a:cs typeface="Arial" charset="0"/>
                <a:sym typeface="Times New Roman" pitchFamily="18" charset="0"/>
              </a:rPr>
              <a:t>á</a:t>
            </a:r>
            <a:r>
              <a:rPr lang="es-ES_tradnl" sz="1000" smtClean="0">
                <a:solidFill>
                  <a:srgbClr val="000000"/>
                </a:solidFill>
                <a:cs typeface="Arial" charset="0"/>
                <a:sym typeface="Times New Roman" pitchFamily="18" charset="0"/>
              </a:rPr>
              <a:t>ximo </a:t>
            </a:r>
            <a:r>
              <a:rPr lang="en-US" sz="1000" smtClean="0">
                <a:solidFill>
                  <a:srgbClr val="000000"/>
                </a:solidFill>
                <a:cs typeface="Arial" charset="0"/>
                <a:sym typeface="Times New Roman" pitchFamily="18" charset="0"/>
              </a:rPr>
              <a:t>de la renovaci</a:t>
            </a:r>
            <a:r>
              <a:rPr lang="en-US" sz="1000" smtClean="0">
                <a:solidFill>
                  <a:srgbClr val="000000"/>
                </a:solidFill>
                <a:latin typeface="Times New Roman" pitchFamily="18" charset="0"/>
                <a:cs typeface="Arial" charset="0"/>
                <a:sym typeface="Times New Roman" pitchFamily="18" charset="0"/>
              </a:rPr>
              <a:t>ó</a:t>
            </a:r>
            <a:r>
              <a:rPr lang="en-US" sz="1000" smtClean="0">
                <a:solidFill>
                  <a:srgbClr val="000000"/>
                </a:solidFill>
                <a:cs typeface="Arial" charset="0"/>
                <a:sym typeface="Times New Roman" pitchFamily="18" charset="0"/>
              </a:rPr>
              <a:t>n en el mismo piso de </a:t>
            </a:r>
            <a:r>
              <a:rPr lang="en-US" sz="1000" smtClean="0">
                <a:solidFill>
                  <a:srgbClr val="000000"/>
                </a:solidFill>
                <a:latin typeface="Times New Roman" pitchFamily="18" charset="0"/>
                <a:cs typeface="Arial" charset="0"/>
                <a:sym typeface="Times New Roman" pitchFamily="18" charset="0"/>
              </a:rPr>
              <a:t>é</a:t>
            </a:r>
            <a:r>
              <a:rPr lang="en-US" sz="1000" smtClean="0">
                <a:solidFill>
                  <a:srgbClr val="000000"/>
                </a:solidFill>
                <a:cs typeface="Arial" charset="0"/>
                <a:sym typeface="Times New Roman" pitchFamily="18" charset="0"/>
              </a:rPr>
              <a:t>sta y cierre todas las puertas y ventanas de todos los pisos que se encuentran directamente debajo del </a:t>
            </a:r>
            <a:r>
              <a:rPr lang="en-US" sz="1000" smtClean="0">
                <a:solidFill>
                  <a:srgbClr val="000000"/>
                </a:solidFill>
                <a:latin typeface="Times New Roman" pitchFamily="18" charset="0"/>
                <a:cs typeface="Arial" charset="0"/>
                <a:sym typeface="Times New Roman" pitchFamily="18" charset="0"/>
              </a:rPr>
              <a:t>á</a:t>
            </a:r>
            <a:r>
              <a:rPr lang="en-US" sz="1000" smtClean="0">
                <a:solidFill>
                  <a:srgbClr val="000000"/>
                </a:solidFill>
                <a:cs typeface="Arial" charset="0"/>
                <a:sym typeface="Times New Roman" pitchFamily="18" charset="0"/>
              </a:rPr>
              <a:t>rea designada como </a:t>
            </a:r>
            <a:r>
              <a:rPr lang="en-US" sz="1000" smtClean="0">
                <a:solidFill>
                  <a:srgbClr val="000000"/>
                </a:solidFill>
                <a:latin typeface="Times New Roman" pitchFamily="18" charset="0"/>
                <a:cs typeface="Arial" charset="0"/>
                <a:sym typeface="Times New Roman" pitchFamily="18" charset="0"/>
              </a:rPr>
              <a:t>á</a:t>
            </a:r>
            <a:r>
              <a:rPr lang="en-US" sz="1000" smtClean="0">
                <a:solidFill>
                  <a:srgbClr val="000000"/>
                </a:solidFill>
                <a:cs typeface="Arial" charset="0"/>
                <a:sym typeface="Times New Roman" pitchFamily="18" charset="0"/>
              </a:rPr>
              <a:t>rea de trabajo.</a:t>
            </a:r>
          </a:p>
          <a:p>
            <a:endParaRPr lang="en-US" sz="1000" smtClean="0">
              <a:solidFill>
                <a:srgbClr val="000000"/>
              </a:solidFill>
              <a:cs typeface="Arial" charset="0"/>
              <a:sym typeface="Times New Roman" pitchFamily="18" charset="0"/>
            </a:endParaRPr>
          </a:p>
          <a:p>
            <a:r>
              <a:rPr lang="en-US" smtClean="0">
                <a:solidFill>
                  <a:srgbClr val="000000"/>
                </a:solidFill>
                <a:cs typeface="Arial" charset="0"/>
                <a:sym typeface="Times New Roman" pitchFamily="18" charset="0"/>
              </a:rPr>
              <a:t>Coloque dos capas de l</a:t>
            </a:r>
            <a:r>
              <a:rPr lang="en-US" smtClean="0">
                <a:solidFill>
                  <a:srgbClr val="000000"/>
                </a:solidFill>
                <a:latin typeface="Times New Roman" pitchFamily="18" charset="0"/>
                <a:cs typeface="Arial" charset="0"/>
                <a:sym typeface="Times New Roman" pitchFamily="18" charset="0"/>
              </a:rPr>
              <a:t>á</a:t>
            </a:r>
            <a:r>
              <a:rPr lang="en-US" smtClean="0">
                <a:solidFill>
                  <a:srgbClr val="000000"/>
                </a:solidFill>
                <a:cs typeface="Arial" charset="0"/>
                <a:sym typeface="Times New Roman" pitchFamily="18" charset="0"/>
              </a:rPr>
              <a:t>minas pl</a:t>
            </a:r>
            <a:r>
              <a:rPr lang="en-US" smtClean="0">
                <a:solidFill>
                  <a:srgbClr val="000000"/>
                </a:solidFill>
                <a:latin typeface="Times New Roman" pitchFamily="18" charset="0"/>
                <a:cs typeface="Arial" charset="0"/>
                <a:sym typeface="Times New Roman" pitchFamily="18" charset="0"/>
              </a:rPr>
              <a:t>á</a:t>
            </a:r>
            <a:r>
              <a:rPr lang="en-US" smtClean="0">
                <a:solidFill>
                  <a:srgbClr val="000000"/>
                </a:solidFill>
                <a:cs typeface="Arial" charset="0"/>
                <a:sym typeface="Times New Roman" pitchFamily="18" charset="0"/>
              </a:rPr>
              <a:t>sticas sobre las puertas en uso de las </a:t>
            </a:r>
            <a:r>
              <a:rPr lang="en-US" smtClean="0">
                <a:solidFill>
                  <a:srgbClr val="000000"/>
                </a:solidFill>
                <a:latin typeface="Times New Roman" pitchFamily="18" charset="0"/>
                <a:cs typeface="Arial" charset="0"/>
                <a:sym typeface="Times New Roman" pitchFamily="18" charset="0"/>
              </a:rPr>
              <a:t>á</a:t>
            </a:r>
            <a:r>
              <a:rPr lang="en-US" smtClean="0">
                <a:solidFill>
                  <a:srgbClr val="000000"/>
                </a:solidFill>
                <a:cs typeface="Arial" charset="0"/>
                <a:sym typeface="Times New Roman" pitchFamily="18" charset="0"/>
              </a:rPr>
              <a:t>reas de trabajo.</a:t>
            </a:r>
          </a:p>
          <a:p>
            <a:pPr lvl="1"/>
            <a:r>
              <a:rPr lang="en-US" sz="1000" smtClean="0">
                <a:solidFill>
                  <a:srgbClr val="000000"/>
                </a:solidFill>
                <a:cs typeface="Arial" charset="0"/>
                <a:sym typeface="Times New Roman" pitchFamily="18" charset="0"/>
              </a:rPr>
              <a:t>En el </a:t>
            </a:r>
            <a:r>
              <a:rPr lang="en-US" sz="1000" smtClean="0">
                <a:solidFill>
                  <a:srgbClr val="000000"/>
                </a:solidFill>
                <a:latin typeface="Times New Roman" pitchFamily="18" charset="0"/>
                <a:cs typeface="Arial" charset="0"/>
                <a:sym typeface="Times New Roman" pitchFamily="18" charset="0"/>
              </a:rPr>
              <a:t>á</a:t>
            </a:r>
            <a:r>
              <a:rPr lang="en-US" sz="1000" smtClean="0">
                <a:solidFill>
                  <a:srgbClr val="000000"/>
                </a:solidFill>
                <a:cs typeface="Arial" charset="0"/>
                <a:sym typeface="Times New Roman" pitchFamily="18" charset="0"/>
              </a:rPr>
              <a:t>rea de trabajo exterior, habr</a:t>
            </a:r>
            <a:r>
              <a:rPr lang="en-US" sz="1000" smtClean="0">
                <a:solidFill>
                  <a:srgbClr val="000000"/>
                </a:solidFill>
                <a:latin typeface="Times New Roman" pitchFamily="18" charset="0"/>
                <a:cs typeface="Arial" charset="0"/>
                <a:sym typeface="Times New Roman" pitchFamily="18" charset="0"/>
              </a:rPr>
              <a:t>á</a:t>
            </a:r>
            <a:r>
              <a:rPr lang="en-US" sz="1000" smtClean="0">
                <a:solidFill>
                  <a:srgbClr val="000000"/>
                </a:solidFill>
                <a:cs typeface="Arial" charset="0"/>
                <a:sym typeface="Times New Roman" pitchFamily="18" charset="0"/>
              </a:rPr>
              <a:t> ocasiones en las que deba usarse una puerta de la casa para acceder a las </a:t>
            </a:r>
            <a:r>
              <a:rPr lang="en-US" sz="1000" smtClean="0">
                <a:solidFill>
                  <a:srgbClr val="000000"/>
                </a:solidFill>
                <a:latin typeface="Times New Roman" pitchFamily="18" charset="0"/>
                <a:cs typeface="Arial" charset="0"/>
                <a:sym typeface="Times New Roman" pitchFamily="18" charset="0"/>
              </a:rPr>
              <a:t>á</a:t>
            </a:r>
            <a:r>
              <a:rPr lang="en-US" sz="1000" smtClean="0">
                <a:solidFill>
                  <a:srgbClr val="000000"/>
                </a:solidFill>
                <a:cs typeface="Arial" charset="0"/>
                <a:sym typeface="Times New Roman" pitchFamily="18" charset="0"/>
              </a:rPr>
              <a:t>reas interiores. Cuando esto ocurra, cubra la puerta con l</a:t>
            </a:r>
            <a:r>
              <a:rPr lang="en-US" sz="1000" smtClean="0">
                <a:solidFill>
                  <a:srgbClr val="000000"/>
                </a:solidFill>
                <a:latin typeface="Times New Roman" pitchFamily="18" charset="0"/>
                <a:cs typeface="Arial" charset="0"/>
                <a:sym typeface="Times New Roman" pitchFamily="18" charset="0"/>
              </a:rPr>
              <a:t>á</a:t>
            </a:r>
            <a:r>
              <a:rPr lang="en-US" sz="1000" smtClean="0">
                <a:solidFill>
                  <a:srgbClr val="000000"/>
                </a:solidFill>
                <a:cs typeface="Arial" charset="0"/>
                <a:sym typeface="Times New Roman" pitchFamily="18" charset="0"/>
              </a:rPr>
              <a:t>minas pl</a:t>
            </a:r>
            <a:r>
              <a:rPr lang="en-US" sz="1000" smtClean="0">
                <a:solidFill>
                  <a:srgbClr val="000000"/>
                </a:solidFill>
                <a:latin typeface="Times New Roman" pitchFamily="18" charset="0"/>
                <a:cs typeface="Arial" charset="0"/>
                <a:sym typeface="Times New Roman" pitchFamily="18" charset="0"/>
              </a:rPr>
              <a:t>á</a:t>
            </a:r>
            <a:r>
              <a:rPr lang="en-US" sz="1000" smtClean="0">
                <a:solidFill>
                  <a:srgbClr val="000000"/>
                </a:solidFill>
                <a:cs typeface="Arial" charset="0"/>
                <a:sym typeface="Times New Roman" pitchFamily="18" charset="0"/>
              </a:rPr>
              <a:t>sticas desechables u otro material impermeable de forma que permita a los trabajadores pasar a trav</a:t>
            </a:r>
            <a:r>
              <a:rPr lang="en-US" sz="1000" smtClean="0">
                <a:solidFill>
                  <a:srgbClr val="000000"/>
                </a:solidFill>
                <a:latin typeface="Times New Roman" pitchFamily="18" charset="0"/>
                <a:cs typeface="Arial" charset="0"/>
                <a:sym typeface="Times New Roman" pitchFamily="18" charset="0"/>
              </a:rPr>
              <a:t>é</a:t>
            </a:r>
            <a:r>
              <a:rPr lang="en-US" sz="1000" smtClean="0">
                <a:solidFill>
                  <a:srgbClr val="000000"/>
                </a:solidFill>
                <a:cs typeface="Arial" charset="0"/>
                <a:sym typeface="Times New Roman" pitchFamily="18" charset="0"/>
              </a:rPr>
              <a:t>s de ella sin dejar de confinar el polvo y los escombros al </a:t>
            </a:r>
            <a:r>
              <a:rPr lang="en-US" sz="1000" smtClean="0">
                <a:solidFill>
                  <a:srgbClr val="000000"/>
                </a:solidFill>
                <a:latin typeface="Times New Roman" pitchFamily="18" charset="0"/>
                <a:cs typeface="Arial" charset="0"/>
                <a:sym typeface="Times New Roman" pitchFamily="18" charset="0"/>
              </a:rPr>
              <a:t>á</a:t>
            </a:r>
            <a:r>
              <a:rPr lang="en-US" sz="1000" smtClean="0">
                <a:solidFill>
                  <a:srgbClr val="000000"/>
                </a:solidFill>
                <a:cs typeface="Arial" charset="0"/>
                <a:sym typeface="Times New Roman" pitchFamily="18" charset="0"/>
              </a:rPr>
              <a:t>rea de trabajo. Los pasos para colocar dos capas de l</a:t>
            </a:r>
            <a:r>
              <a:rPr lang="en-US" sz="1000" smtClean="0">
                <a:solidFill>
                  <a:srgbClr val="000000"/>
                </a:solidFill>
                <a:latin typeface="Times New Roman" pitchFamily="18" charset="0"/>
                <a:cs typeface="Arial" charset="0"/>
                <a:sym typeface="Times New Roman" pitchFamily="18" charset="0"/>
              </a:rPr>
              <a:t>á</a:t>
            </a:r>
            <a:r>
              <a:rPr lang="en-US" sz="1000" smtClean="0">
                <a:solidFill>
                  <a:srgbClr val="000000"/>
                </a:solidFill>
                <a:cs typeface="Arial" charset="0"/>
                <a:sym typeface="Times New Roman" pitchFamily="18" charset="0"/>
              </a:rPr>
              <a:t>minas pl</a:t>
            </a:r>
            <a:r>
              <a:rPr lang="en-US" sz="1000" smtClean="0">
                <a:solidFill>
                  <a:srgbClr val="000000"/>
                </a:solidFill>
                <a:latin typeface="Times New Roman" pitchFamily="18" charset="0"/>
                <a:cs typeface="Arial" charset="0"/>
                <a:sym typeface="Times New Roman" pitchFamily="18" charset="0"/>
              </a:rPr>
              <a:t>á</a:t>
            </a:r>
            <a:r>
              <a:rPr lang="en-US" sz="1000" smtClean="0">
                <a:solidFill>
                  <a:srgbClr val="000000"/>
                </a:solidFill>
                <a:cs typeface="Arial" charset="0"/>
                <a:sym typeface="Times New Roman" pitchFamily="18" charset="0"/>
              </a:rPr>
              <a:t>sticas en una puerta de ingreso se cubren en las notas del estudiante de las p</a:t>
            </a:r>
            <a:r>
              <a:rPr lang="en-US" sz="1000" smtClean="0">
                <a:solidFill>
                  <a:srgbClr val="000000"/>
                </a:solidFill>
                <a:latin typeface="Times New Roman" pitchFamily="18" charset="0"/>
                <a:cs typeface="Arial" charset="0"/>
                <a:sym typeface="Times New Roman" pitchFamily="18" charset="0"/>
              </a:rPr>
              <a:t>á</a:t>
            </a:r>
            <a:r>
              <a:rPr lang="en-US" sz="1000" smtClean="0">
                <a:solidFill>
                  <a:srgbClr val="000000"/>
                </a:solidFill>
                <a:cs typeface="Arial" charset="0"/>
                <a:sym typeface="Times New Roman" pitchFamily="18" charset="0"/>
              </a:rPr>
              <a:t>ginas 4 a 8.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11"/>
          <p:cNvSpPr>
            <a:spLocks noGrp="1" noChangeArrowheads="1"/>
          </p:cNvSpPr>
          <p:nvPr>
            <p:ph type="sldNum" sz="quarter" idx="5"/>
          </p:nvPr>
        </p:nvSpPr>
        <p:spPr>
          <a:noFill/>
        </p:spPr>
        <p:txBody>
          <a:bodyPr/>
          <a:lstStyle/>
          <a:p>
            <a:pPr defTabSz="930275"/>
            <a:r>
              <a:rPr lang="en-US" smtClean="0"/>
              <a:t>4-</a:t>
            </a:r>
            <a:fld id="{E365EF8D-18A4-4585-95B2-9ABF07035E63}" type="slidenum">
              <a:rPr lang="en-US" smtClean="0"/>
              <a:pPr defTabSz="930275"/>
              <a:t>13</a:t>
            </a:fld>
            <a:endParaRPr lang="en-US" smtClean="0"/>
          </a:p>
        </p:txBody>
      </p:sp>
      <p:sp>
        <p:nvSpPr>
          <p:cNvPr id="32771" name="Rectangle 12"/>
          <p:cNvSpPr>
            <a:spLocks noGrp="1" noChangeArrowheads="1"/>
          </p:cNvSpPr>
          <p:nvPr>
            <p:ph type="hdr" sz="quarter"/>
          </p:nvPr>
        </p:nvSpPr>
        <p:spPr>
          <a:noFill/>
        </p:spPr>
        <p:txBody>
          <a:bodyPr/>
          <a:lstStyle/>
          <a:p>
            <a:pPr defTabSz="930275"/>
            <a:endParaRPr lang="en-US" smtClean="0"/>
          </a:p>
          <a:p>
            <a:pPr defTabSz="930275"/>
            <a:r>
              <a:rPr lang="en-US" smtClean="0"/>
              <a:t>      </a:t>
            </a:r>
            <a:r>
              <a:rPr lang="es-ES_tradnl" smtClean="0"/>
              <a:t>Prácticas seguras con relación al plomo</a:t>
            </a:r>
            <a:r>
              <a:rPr lang="en-US" smtClean="0"/>
              <a:t> en labores de renovación, reparación y pintura</a:t>
            </a:r>
          </a:p>
        </p:txBody>
      </p:sp>
      <p:sp>
        <p:nvSpPr>
          <p:cNvPr id="32772" name="Rectangle 13"/>
          <p:cNvSpPr>
            <a:spLocks noGrp="1" noChangeArrowheads="1"/>
          </p:cNvSpPr>
          <p:nvPr>
            <p:ph type="dt" sz="quarter" idx="1"/>
          </p:nvPr>
        </p:nvSpPr>
        <p:spPr>
          <a:noFill/>
        </p:spPr>
        <p:txBody>
          <a:bodyPr/>
          <a:lstStyle/>
          <a:p>
            <a:pPr defTabSz="909638"/>
            <a:r>
              <a:rPr lang="en-US" smtClean="0"/>
              <a:t>Octubre de 2011</a:t>
            </a:r>
          </a:p>
        </p:txBody>
      </p:sp>
      <p:sp>
        <p:nvSpPr>
          <p:cNvPr id="32773" name="Rectangle 2"/>
          <p:cNvSpPr>
            <a:spLocks noChangeArrowheads="1" noTextEdit="1"/>
          </p:cNvSpPr>
          <p:nvPr>
            <p:ph type="sldImg"/>
          </p:nvPr>
        </p:nvSpPr>
        <p:spPr>
          <a:ln/>
        </p:spPr>
      </p:sp>
      <p:sp>
        <p:nvSpPr>
          <p:cNvPr id="32774" name="Rectangle 3"/>
          <p:cNvSpPr>
            <a:spLocks noGrp="1" noChangeArrowheads="1"/>
          </p:cNvSpPr>
          <p:nvPr>
            <p:ph type="body" idx="1"/>
          </p:nvPr>
        </p:nvSpPr>
        <p:spPr>
          <a:xfrm>
            <a:off x="876300" y="4279900"/>
            <a:ext cx="5257800" cy="4318000"/>
          </a:xfrm>
          <a:noFill/>
          <a:ln/>
        </p:spPr>
        <p:txBody>
          <a:bodyPr/>
          <a:lstStyle/>
          <a:p>
            <a:pPr>
              <a:spcBef>
                <a:spcPct val="10000"/>
              </a:spcBef>
            </a:pPr>
            <a:r>
              <a:rPr lang="es-US" smtClean="0">
                <a:solidFill>
                  <a:srgbClr val="000000"/>
                </a:solidFill>
                <a:cs typeface="Times New Roman" pitchFamily="18" charset="0"/>
                <a:sym typeface="Times New Roman" pitchFamily="18" charset="0"/>
              </a:rPr>
              <a:t>Trabajos que requieren precauciones adicionales</a:t>
            </a:r>
          </a:p>
          <a:p>
            <a:pPr>
              <a:spcBef>
                <a:spcPct val="10000"/>
              </a:spcBef>
              <a:buFont typeface="Symbol" pitchFamily="18" charset="2"/>
              <a:buNone/>
            </a:pPr>
            <a:r>
              <a:rPr lang="es-US" sz="1000" b="0" smtClean="0">
                <a:solidFill>
                  <a:srgbClr val="000000"/>
                </a:solidFill>
                <a:cs typeface="Times New Roman" pitchFamily="18" charset="0"/>
                <a:sym typeface="Times New Roman" pitchFamily="18" charset="0"/>
              </a:rPr>
              <a:t>Algunos trabajos pueden requerir precauciones adicionales para evitar la propagaci</a:t>
            </a:r>
            <a:r>
              <a:rPr lang="es-US" sz="1000" b="0" smtClean="0">
                <a:solidFill>
                  <a:srgbClr val="000000"/>
                </a:solidFill>
                <a:latin typeface="Times New Roman" pitchFamily="18" charset="0"/>
                <a:cs typeface="Times New Roman" pitchFamily="18" charset="0"/>
                <a:sym typeface="Times New Roman" pitchFamily="18" charset="0"/>
              </a:rPr>
              <a:t>ó</a:t>
            </a:r>
            <a:r>
              <a:rPr lang="es-US" sz="1000" b="0" smtClean="0">
                <a:solidFill>
                  <a:srgbClr val="000000"/>
                </a:solidFill>
                <a:cs typeface="Times New Roman" pitchFamily="18" charset="0"/>
                <a:sym typeface="Times New Roman" pitchFamily="18" charset="0"/>
              </a:rPr>
              <a:t>n de polvo al resto de una propiedad o a propiedades adyacentes</a:t>
            </a:r>
            <a:r>
              <a:rPr lang="en-US" sz="1000" b="0" smtClean="0">
                <a:solidFill>
                  <a:srgbClr val="000000"/>
                </a:solidFill>
                <a:cs typeface="Times New Roman" pitchFamily="18" charset="0"/>
                <a:sym typeface="Times New Roman" pitchFamily="18" charset="0"/>
              </a:rPr>
              <a:t>. </a:t>
            </a:r>
            <a:r>
              <a:rPr lang="es-US" sz="1000" b="0" smtClean="0">
                <a:solidFill>
                  <a:srgbClr val="000000"/>
                </a:solidFill>
                <a:cs typeface="Times New Roman" pitchFamily="18" charset="0"/>
                <a:sym typeface="Times New Roman" pitchFamily="18" charset="0"/>
              </a:rPr>
              <a:t>Estos trabajos pueden incluir labores </a:t>
            </a:r>
            <a:r>
              <a:rPr lang="es-ES_tradnl" sz="1000" b="0" smtClean="0">
                <a:solidFill>
                  <a:srgbClr val="000000"/>
                </a:solidFill>
                <a:cs typeface="Times New Roman" pitchFamily="18" charset="0"/>
                <a:sym typeface="Times New Roman" pitchFamily="18" charset="0"/>
              </a:rPr>
              <a:t>en</a:t>
            </a:r>
            <a:r>
              <a:rPr lang="en-US" sz="1000" b="0" smtClean="0">
                <a:solidFill>
                  <a:srgbClr val="000000"/>
                </a:solidFill>
                <a:cs typeface="Times New Roman" pitchFamily="18" charset="0"/>
                <a:sym typeface="Times New Roman" pitchFamily="18" charset="0"/>
              </a:rPr>
              <a:t> </a:t>
            </a:r>
            <a:r>
              <a:rPr lang="es-US" sz="1000" b="0" smtClean="0">
                <a:solidFill>
                  <a:srgbClr val="000000"/>
                </a:solidFill>
                <a:cs typeface="Times New Roman" pitchFamily="18" charset="0"/>
                <a:sym typeface="Times New Roman" pitchFamily="18" charset="0"/>
              </a:rPr>
              <a:t>condiciones de exposici</a:t>
            </a:r>
            <a:r>
              <a:rPr lang="es-US" sz="1000" b="0" smtClean="0">
                <a:solidFill>
                  <a:srgbClr val="000000"/>
                </a:solidFill>
                <a:latin typeface="Times New Roman" pitchFamily="18" charset="0"/>
                <a:cs typeface="Times New Roman" pitchFamily="18" charset="0"/>
                <a:sym typeface="Times New Roman" pitchFamily="18" charset="0"/>
              </a:rPr>
              <a:t>ó</a:t>
            </a:r>
            <a:r>
              <a:rPr lang="es-US" sz="1000" b="0" smtClean="0">
                <a:solidFill>
                  <a:srgbClr val="000000"/>
                </a:solidFill>
                <a:cs typeface="Times New Roman" pitchFamily="18" charset="0"/>
                <a:sym typeface="Times New Roman" pitchFamily="18" charset="0"/>
              </a:rPr>
              <a:t>n al viento que puedan transportar polvo fuera del </a:t>
            </a:r>
            <a:r>
              <a:rPr lang="es-US" sz="1000" b="0" smtClean="0">
                <a:solidFill>
                  <a:srgbClr val="000000"/>
                </a:solidFill>
                <a:latin typeface="Times New Roman" pitchFamily="18" charset="0"/>
                <a:cs typeface="Times New Roman" pitchFamily="18" charset="0"/>
                <a:sym typeface="Times New Roman" pitchFamily="18" charset="0"/>
              </a:rPr>
              <a:t>á</a:t>
            </a:r>
            <a:r>
              <a:rPr lang="es-US" sz="1000" b="0" smtClean="0">
                <a:solidFill>
                  <a:srgbClr val="000000"/>
                </a:solidFill>
                <a:cs typeface="Times New Roman" pitchFamily="18" charset="0"/>
                <a:sym typeface="Times New Roman" pitchFamily="18" charset="0"/>
              </a:rPr>
              <a:t>rea de trabajo</a:t>
            </a:r>
            <a:r>
              <a:rPr lang="en-US" sz="1000" b="0" smtClean="0">
                <a:solidFill>
                  <a:srgbClr val="000000"/>
                </a:solidFill>
                <a:cs typeface="Times New Roman" pitchFamily="18" charset="0"/>
                <a:sym typeface="Times New Roman" pitchFamily="18" charset="0"/>
              </a:rPr>
              <a:t> y </a:t>
            </a:r>
            <a:r>
              <a:rPr lang="es-US" sz="1000" b="0" smtClean="0">
                <a:solidFill>
                  <a:srgbClr val="000000"/>
                </a:solidFill>
                <a:cs typeface="Times New Roman" pitchFamily="18" charset="0"/>
                <a:sym typeface="Times New Roman" pitchFamily="18" charset="0"/>
              </a:rPr>
              <a:t>labores realizadas en niveles superiores </a:t>
            </a:r>
            <a:r>
              <a:rPr lang="en-US" sz="1000" b="0" smtClean="0">
                <a:solidFill>
                  <a:srgbClr val="000000"/>
                </a:solidFill>
                <a:cs typeface="Times New Roman" pitchFamily="18" charset="0"/>
                <a:sym typeface="Times New Roman" pitchFamily="18" charset="0"/>
              </a:rPr>
              <a:t>de un </a:t>
            </a:r>
            <a:r>
              <a:rPr lang="es-US" sz="1000" b="0" smtClean="0">
                <a:solidFill>
                  <a:srgbClr val="000000"/>
                </a:solidFill>
                <a:cs typeface="Times New Roman" pitchFamily="18" charset="0"/>
                <a:sym typeface="Times New Roman" pitchFamily="18" charset="0"/>
              </a:rPr>
              <a:t>edificio durante las cuales incluso</a:t>
            </a:r>
            <a:r>
              <a:rPr lang="en-US" sz="1000" b="0" smtClean="0">
                <a:solidFill>
                  <a:srgbClr val="000000"/>
                </a:solidFill>
                <a:cs typeface="Times New Roman" pitchFamily="18" charset="0"/>
                <a:sym typeface="Times New Roman" pitchFamily="18" charset="0"/>
              </a:rPr>
              <a:t> hasta </a:t>
            </a:r>
            <a:r>
              <a:rPr lang="es-US" sz="1000" b="0" smtClean="0">
                <a:solidFill>
                  <a:srgbClr val="000000"/>
                </a:solidFill>
                <a:cs typeface="Times New Roman" pitchFamily="18" charset="0"/>
                <a:sym typeface="Times New Roman" pitchFamily="18" charset="0"/>
              </a:rPr>
              <a:t>vientos suaves puedan propagar polvo m</a:t>
            </a:r>
            <a:r>
              <a:rPr lang="es-US" sz="1000" b="0" smtClean="0">
                <a:solidFill>
                  <a:srgbClr val="000000"/>
                </a:solidFill>
                <a:latin typeface="Times New Roman" pitchFamily="18" charset="0"/>
                <a:cs typeface="Times New Roman" pitchFamily="18" charset="0"/>
                <a:sym typeface="Times New Roman" pitchFamily="18" charset="0"/>
              </a:rPr>
              <a:t>á</a:t>
            </a:r>
            <a:r>
              <a:rPr lang="es-US" sz="1000" b="0" smtClean="0">
                <a:solidFill>
                  <a:srgbClr val="000000"/>
                </a:solidFill>
                <a:cs typeface="Times New Roman" pitchFamily="18" charset="0"/>
                <a:sym typeface="Times New Roman" pitchFamily="18" charset="0"/>
              </a:rPr>
              <a:t>s all</a:t>
            </a:r>
            <a:r>
              <a:rPr lang="es-US" sz="1000" b="0" smtClean="0">
                <a:solidFill>
                  <a:srgbClr val="000000"/>
                </a:solidFill>
                <a:latin typeface="Times New Roman" pitchFamily="18" charset="0"/>
                <a:cs typeface="Times New Roman" pitchFamily="18" charset="0"/>
                <a:sym typeface="Times New Roman" pitchFamily="18" charset="0"/>
              </a:rPr>
              <a:t>á</a:t>
            </a:r>
            <a:r>
              <a:rPr lang="es-US" sz="1000" b="0" smtClean="0">
                <a:solidFill>
                  <a:srgbClr val="000000"/>
                </a:solidFill>
                <a:cs typeface="Times New Roman" pitchFamily="18" charset="0"/>
                <a:sym typeface="Times New Roman" pitchFamily="18" charset="0"/>
              </a:rPr>
              <a:t> </a:t>
            </a:r>
            <a:r>
              <a:rPr lang="en-US" sz="1000" b="0" smtClean="0">
                <a:solidFill>
                  <a:srgbClr val="000000"/>
                </a:solidFill>
                <a:cs typeface="Times New Roman" pitchFamily="18" charset="0"/>
                <a:sym typeface="Times New Roman" pitchFamily="18" charset="0"/>
              </a:rPr>
              <a:t>de la </a:t>
            </a:r>
            <a:r>
              <a:rPr lang="es-US" sz="1000" b="0" smtClean="0">
                <a:solidFill>
                  <a:srgbClr val="000000"/>
                </a:solidFill>
                <a:cs typeface="Times New Roman" pitchFamily="18" charset="0"/>
                <a:sym typeface="Times New Roman" pitchFamily="18" charset="0"/>
              </a:rPr>
              <a:t>contenci</a:t>
            </a:r>
            <a:r>
              <a:rPr lang="es-US" sz="1000" b="0" smtClean="0">
                <a:solidFill>
                  <a:srgbClr val="000000"/>
                </a:solidFill>
                <a:latin typeface="Times New Roman" pitchFamily="18" charset="0"/>
                <a:cs typeface="Times New Roman" pitchFamily="18" charset="0"/>
                <a:sym typeface="Times New Roman" pitchFamily="18" charset="0"/>
              </a:rPr>
              <a:t>ó</a:t>
            </a:r>
            <a:r>
              <a:rPr lang="es-US" sz="1000" b="0" smtClean="0">
                <a:solidFill>
                  <a:srgbClr val="000000"/>
                </a:solidFill>
                <a:cs typeface="Times New Roman" pitchFamily="18" charset="0"/>
                <a:sym typeface="Times New Roman" pitchFamily="18" charset="0"/>
              </a:rPr>
              <a:t>n.</a:t>
            </a:r>
          </a:p>
          <a:p>
            <a:pPr>
              <a:spcBef>
                <a:spcPct val="10000"/>
              </a:spcBef>
              <a:buFont typeface="Symbol" pitchFamily="18" charset="2"/>
              <a:buNone/>
            </a:pPr>
            <a:endParaRPr lang="en-US" sz="1000" b="0" smtClean="0">
              <a:cs typeface="Times New Roman" pitchFamily="18" charset="0"/>
            </a:endParaRPr>
          </a:p>
          <a:p>
            <a:pPr>
              <a:spcBef>
                <a:spcPct val="10000"/>
              </a:spcBef>
              <a:buFont typeface="Symbol" pitchFamily="18" charset="2"/>
              <a:buNone/>
            </a:pPr>
            <a:r>
              <a:rPr lang="es-US" smtClean="0"/>
              <a:t>Extienda el área de trabajo</a:t>
            </a:r>
          </a:p>
          <a:p>
            <a:pPr>
              <a:spcBef>
                <a:spcPct val="10000"/>
              </a:spcBef>
              <a:buFont typeface="Symbol" pitchFamily="18" charset="2"/>
              <a:buNone/>
            </a:pPr>
            <a:r>
              <a:rPr lang="es-US" sz="1000" b="0" smtClean="0">
                <a:solidFill>
                  <a:srgbClr val="000000"/>
                </a:solidFill>
                <a:cs typeface="Times New Roman" pitchFamily="18" charset="0"/>
                <a:sym typeface="Times New Roman" pitchFamily="18" charset="0"/>
              </a:rPr>
              <a:t>La soluci</a:t>
            </a:r>
            <a:r>
              <a:rPr lang="es-US" sz="1000" b="0" smtClean="0">
                <a:solidFill>
                  <a:srgbClr val="000000"/>
                </a:solidFill>
                <a:latin typeface="Times New Roman" pitchFamily="18" charset="0"/>
                <a:cs typeface="Times New Roman" pitchFamily="18" charset="0"/>
                <a:sym typeface="Times New Roman" pitchFamily="18" charset="0"/>
              </a:rPr>
              <a:t>ó</a:t>
            </a:r>
            <a:r>
              <a:rPr lang="es-US" sz="1000" b="0" smtClean="0">
                <a:solidFill>
                  <a:srgbClr val="000000"/>
                </a:solidFill>
                <a:cs typeface="Times New Roman" pitchFamily="18" charset="0"/>
                <a:sym typeface="Times New Roman" pitchFamily="18" charset="0"/>
              </a:rPr>
              <a:t>n m</a:t>
            </a:r>
            <a:r>
              <a:rPr lang="es-US" sz="1000" b="0" smtClean="0">
                <a:solidFill>
                  <a:srgbClr val="000000"/>
                </a:solidFill>
                <a:latin typeface="Times New Roman" pitchFamily="18" charset="0"/>
                <a:cs typeface="Times New Roman" pitchFamily="18" charset="0"/>
                <a:sym typeface="Times New Roman" pitchFamily="18" charset="0"/>
              </a:rPr>
              <a:t>á</a:t>
            </a:r>
            <a:r>
              <a:rPr lang="es-US" sz="1000" b="0" smtClean="0">
                <a:solidFill>
                  <a:srgbClr val="000000"/>
                </a:solidFill>
                <a:cs typeface="Times New Roman" pitchFamily="18" charset="0"/>
                <a:sym typeface="Times New Roman" pitchFamily="18" charset="0"/>
              </a:rPr>
              <a:t>s simple puede ser extender el </a:t>
            </a:r>
            <a:r>
              <a:rPr lang="es-US" sz="1000" b="0" smtClean="0">
                <a:solidFill>
                  <a:srgbClr val="000000"/>
                </a:solidFill>
                <a:latin typeface="Times New Roman" pitchFamily="18" charset="0"/>
                <a:cs typeface="Times New Roman" pitchFamily="18" charset="0"/>
                <a:sym typeface="Times New Roman" pitchFamily="18" charset="0"/>
              </a:rPr>
              <a:t>á</a:t>
            </a:r>
            <a:r>
              <a:rPr lang="es-US" sz="1000" b="0" smtClean="0">
                <a:solidFill>
                  <a:srgbClr val="000000"/>
                </a:solidFill>
                <a:cs typeface="Times New Roman" pitchFamily="18" charset="0"/>
                <a:sym typeface="Times New Roman" pitchFamily="18" charset="0"/>
              </a:rPr>
              <a:t>rea de piso cubierta por la l</a:t>
            </a:r>
            <a:r>
              <a:rPr lang="es-US" sz="1000" b="0" smtClean="0">
                <a:solidFill>
                  <a:srgbClr val="000000"/>
                </a:solidFill>
                <a:latin typeface="Times New Roman" pitchFamily="18" charset="0"/>
                <a:cs typeface="Times New Roman" pitchFamily="18" charset="0"/>
                <a:sym typeface="Times New Roman" pitchFamily="18" charset="0"/>
              </a:rPr>
              <a:t>á</a:t>
            </a:r>
            <a:r>
              <a:rPr lang="es-US" sz="1000" b="0" smtClean="0">
                <a:solidFill>
                  <a:srgbClr val="000000"/>
                </a:solidFill>
                <a:cs typeface="Times New Roman" pitchFamily="18" charset="0"/>
                <a:sym typeface="Times New Roman" pitchFamily="18" charset="0"/>
              </a:rPr>
              <a:t>mina pl</a:t>
            </a:r>
            <a:r>
              <a:rPr lang="es-US" sz="1000" b="0" smtClean="0">
                <a:solidFill>
                  <a:srgbClr val="000000"/>
                </a:solidFill>
                <a:latin typeface="Times New Roman" pitchFamily="18" charset="0"/>
                <a:cs typeface="Times New Roman" pitchFamily="18" charset="0"/>
                <a:sym typeface="Times New Roman" pitchFamily="18" charset="0"/>
              </a:rPr>
              <a:t>á</a:t>
            </a:r>
            <a:r>
              <a:rPr lang="es-US" sz="1000" b="0" smtClean="0">
                <a:solidFill>
                  <a:srgbClr val="000000"/>
                </a:solidFill>
                <a:cs typeface="Times New Roman" pitchFamily="18" charset="0"/>
                <a:sym typeface="Times New Roman" pitchFamily="18" charset="0"/>
              </a:rPr>
              <a:t>stica</a:t>
            </a:r>
            <a:r>
              <a:rPr lang="en-US" sz="1000" b="0" smtClean="0"/>
              <a:t>.</a:t>
            </a:r>
          </a:p>
          <a:p>
            <a:pPr>
              <a:spcBef>
                <a:spcPct val="10000"/>
              </a:spcBef>
              <a:buFont typeface="Symbol" pitchFamily="18" charset="2"/>
              <a:buNone/>
            </a:pPr>
            <a:endParaRPr lang="en-US" sz="1000" b="0" smtClean="0">
              <a:cs typeface="Times New Roman" pitchFamily="18" charset="0"/>
            </a:endParaRPr>
          </a:p>
          <a:p>
            <a:pPr>
              <a:spcBef>
                <a:spcPct val="10000"/>
              </a:spcBef>
              <a:buFont typeface="Symbol" pitchFamily="18" charset="2"/>
              <a:buNone/>
            </a:pPr>
            <a:r>
              <a:rPr lang="es-US" smtClean="0"/>
              <a:t>Evite los vientos fuertes cuando sea posible</a:t>
            </a:r>
          </a:p>
          <a:p>
            <a:pPr>
              <a:spcBef>
                <a:spcPct val="10000"/>
              </a:spcBef>
              <a:buFont typeface="Symbol" pitchFamily="18" charset="2"/>
              <a:buNone/>
            </a:pPr>
            <a:r>
              <a:rPr lang="es-US" sz="1000" b="0" smtClean="0">
                <a:solidFill>
                  <a:srgbClr val="000000"/>
                </a:solidFill>
                <a:cs typeface="Times New Roman" pitchFamily="18" charset="0"/>
                <a:sym typeface="Times New Roman" pitchFamily="18" charset="0"/>
              </a:rPr>
              <a:t>Preste atenci</a:t>
            </a:r>
            <a:r>
              <a:rPr lang="es-US" sz="1000" b="0" smtClean="0">
                <a:solidFill>
                  <a:srgbClr val="000000"/>
                </a:solidFill>
                <a:latin typeface="Times New Roman" pitchFamily="18" charset="0"/>
                <a:cs typeface="Times New Roman" pitchFamily="18" charset="0"/>
                <a:sym typeface="Times New Roman" pitchFamily="18" charset="0"/>
              </a:rPr>
              <a:t>ó</a:t>
            </a:r>
            <a:r>
              <a:rPr lang="es-US" sz="1000" b="0" smtClean="0">
                <a:solidFill>
                  <a:srgbClr val="000000"/>
                </a:solidFill>
                <a:cs typeface="Times New Roman" pitchFamily="18" charset="0"/>
                <a:sym typeface="Times New Roman" pitchFamily="18" charset="0"/>
              </a:rPr>
              <a:t>n a condiciones de exposici</a:t>
            </a:r>
            <a:r>
              <a:rPr lang="es-US" sz="1000" b="0" smtClean="0">
                <a:solidFill>
                  <a:srgbClr val="000000"/>
                </a:solidFill>
                <a:latin typeface="Times New Roman" pitchFamily="18" charset="0"/>
                <a:cs typeface="Times New Roman" pitchFamily="18" charset="0"/>
                <a:sym typeface="Times New Roman" pitchFamily="18" charset="0"/>
              </a:rPr>
              <a:t>ó</a:t>
            </a:r>
            <a:r>
              <a:rPr lang="es-US" sz="1000" b="0" smtClean="0">
                <a:solidFill>
                  <a:srgbClr val="000000"/>
                </a:solidFill>
                <a:cs typeface="Times New Roman" pitchFamily="18" charset="0"/>
                <a:sym typeface="Times New Roman" pitchFamily="18" charset="0"/>
              </a:rPr>
              <a:t>n al viento. En d</a:t>
            </a:r>
            <a:r>
              <a:rPr lang="es-US" sz="1000" b="0" smtClean="0">
                <a:solidFill>
                  <a:srgbClr val="000000"/>
                </a:solidFill>
                <a:latin typeface="Times New Roman" pitchFamily="18" charset="0"/>
                <a:cs typeface="Times New Roman" pitchFamily="18" charset="0"/>
                <a:sym typeface="Times New Roman" pitchFamily="18" charset="0"/>
              </a:rPr>
              <a:t>í</a:t>
            </a:r>
            <a:r>
              <a:rPr lang="es-US" sz="1000" b="0" smtClean="0">
                <a:solidFill>
                  <a:srgbClr val="000000"/>
                </a:solidFill>
                <a:cs typeface="Times New Roman" pitchFamily="18" charset="0"/>
                <a:sym typeface="Times New Roman" pitchFamily="18" charset="0"/>
              </a:rPr>
              <a:t>as de viento fuerte, </a:t>
            </a:r>
            <a:r>
              <a:rPr lang="en-US" sz="1000" b="0" smtClean="0">
                <a:solidFill>
                  <a:srgbClr val="000000"/>
                </a:solidFill>
                <a:cs typeface="Times New Roman" pitchFamily="18" charset="0"/>
                <a:sym typeface="Times New Roman" pitchFamily="18" charset="0"/>
              </a:rPr>
              <a:t>no </a:t>
            </a:r>
            <a:r>
              <a:rPr lang="es-US" sz="1000" b="0" smtClean="0">
                <a:solidFill>
                  <a:srgbClr val="000000"/>
                </a:solidFill>
                <a:cs typeface="Times New Roman" pitchFamily="18" charset="0"/>
                <a:sym typeface="Times New Roman" pitchFamily="18" charset="0"/>
              </a:rPr>
              <a:t>es recomendable realizar actividades</a:t>
            </a:r>
            <a:r>
              <a:rPr lang="en-US" sz="1000" b="0" smtClean="0">
                <a:solidFill>
                  <a:srgbClr val="000000"/>
                </a:solidFill>
                <a:cs typeface="Times New Roman" pitchFamily="18" charset="0"/>
                <a:sym typeface="Times New Roman" pitchFamily="18" charset="0"/>
              </a:rPr>
              <a:t> de </a:t>
            </a:r>
            <a:r>
              <a:rPr lang="es-ES_tradnl" sz="1000" b="0" smtClean="0">
                <a:solidFill>
                  <a:srgbClr val="000000"/>
                </a:solidFill>
                <a:cs typeface="Times New Roman" pitchFamily="18" charset="0"/>
                <a:sym typeface="Times New Roman" pitchFamily="18" charset="0"/>
              </a:rPr>
              <a:t>generaci</a:t>
            </a:r>
            <a:r>
              <a:rPr lang="es-ES_tradnl" sz="1000" b="0" smtClean="0">
                <a:solidFill>
                  <a:srgbClr val="000000"/>
                </a:solidFill>
                <a:latin typeface="Times New Roman" pitchFamily="18" charset="0"/>
                <a:cs typeface="Times New Roman" pitchFamily="18" charset="0"/>
                <a:sym typeface="Times New Roman" pitchFamily="18" charset="0"/>
              </a:rPr>
              <a:t>ó</a:t>
            </a:r>
            <a:r>
              <a:rPr lang="es-ES_tradnl" sz="1000" b="0" smtClean="0">
                <a:solidFill>
                  <a:srgbClr val="000000"/>
                </a:solidFill>
                <a:cs typeface="Times New Roman" pitchFamily="18" charset="0"/>
                <a:sym typeface="Times New Roman" pitchFamily="18" charset="0"/>
              </a:rPr>
              <a:t>n</a:t>
            </a:r>
            <a:r>
              <a:rPr lang="en-US" sz="1000" b="0" smtClean="0">
                <a:solidFill>
                  <a:srgbClr val="000000"/>
                </a:solidFill>
                <a:cs typeface="Times New Roman" pitchFamily="18" charset="0"/>
                <a:sym typeface="Times New Roman" pitchFamily="18" charset="0"/>
              </a:rPr>
              <a:t> de polvo. La regla del HUD </a:t>
            </a:r>
            <a:r>
              <a:rPr lang="es-US" sz="1000" b="0" smtClean="0">
                <a:solidFill>
                  <a:srgbClr val="000000"/>
                </a:solidFill>
                <a:cs typeface="Times New Roman" pitchFamily="18" charset="0"/>
                <a:sym typeface="Times New Roman" pitchFamily="18" charset="0"/>
              </a:rPr>
              <a:t>restringe</a:t>
            </a:r>
            <a:r>
              <a:rPr lang="en-US" sz="1000" b="0" smtClean="0">
                <a:solidFill>
                  <a:srgbClr val="000000"/>
                </a:solidFill>
                <a:cs typeface="Times New Roman" pitchFamily="18" charset="0"/>
                <a:sym typeface="Times New Roman" pitchFamily="18" charset="0"/>
              </a:rPr>
              <a:t> trabajar </a:t>
            </a:r>
            <a:r>
              <a:rPr lang="es-ES_tradnl" sz="1000" b="0" smtClean="0">
                <a:solidFill>
                  <a:srgbClr val="000000"/>
                </a:solidFill>
                <a:cs typeface="Times New Roman" pitchFamily="18" charset="0"/>
                <a:sym typeface="Times New Roman" pitchFamily="18" charset="0"/>
              </a:rPr>
              <a:t>en el </a:t>
            </a:r>
            <a:r>
              <a:rPr lang="en-US" sz="1000" b="0" smtClean="0">
                <a:solidFill>
                  <a:srgbClr val="000000"/>
                </a:solidFill>
                <a:cs typeface="Times New Roman" pitchFamily="18" charset="0"/>
                <a:sym typeface="Times New Roman" pitchFamily="18" charset="0"/>
              </a:rPr>
              <a:t>exterior con </a:t>
            </a:r>
            <a:r>
              <a:rPr lang="es-US" sz="1000" b="0" smtClean="0">
                <a:solidFill>
                  <a:srgbClr val="000000"/>
                </a:solidFill>
                <a:cs typeface="Times New Roman" pitchFamily="18" charset="0"/>
                <a:sym typeface="Times New Roman" pitchFamily="18" charset="0"/>
              </a:rPr>
              <a:t>vientos que sobrepasen las 20 millas por hora</a:t>
            </a:r>
            <a:r>
              <a:rPr lang="en-US" sz="1000" b="0" smtClean="0">
                <a:solidFill>
                  <a:srgbClr val="000000"/>
                </a:solidFill>
                <a:cs typeface="Times New Roman" pitchFamily="18" charset="0"/>
                <a:sym typeface="Times New Roman" pitchFamily="18" charset="0"/>
              </a:rPr>
              <a:t>. La regla RRP de la EPA no </a:t>
            </a:r>
            <a:r>
              <a:rPr lang="es-US" sz="1000" b="0" smtClean="0">
                <a:solidFill>
                  <a:srgbClr val="000000"/>
                </a:solidFill>
                <a:cs typeface="Times New Roman" pitchFamily="18" charset="0"/>
                <a:sym typeface="Times New Roman" pitchFamily="18" charset="0"/>
              </a:rPr>
              <a:t>menciona velocidades de viento espec</a:t>
            </a:r>
            <a:r>
              <a:rPr lang="es-US" sz="1000" b="0" smtClean="0">
                <a:solidFill>
                  <a:srgbClr val="000000"/>
                </a:solidFill>
                <a:latin typeface="Times New Roman" pitchFamily="18" charset="0"/>
                <a:cs typeface="Times New Roman" pitchFamily="18" charset="0"/>
                <a:sym typeface="Times New Roman" pitchFamily="18" charset="0"/>
              </a:rPr>
              <a:t>í</a:t>
            </a:r>
            <a:r>
              <a:rPr lang="es-US" sz="1000" b="0" smtClean="0">
                <a:solidFill>
                  <a:srgbClr val="000000"/>
                </a:solidFill>
                <a:cs typeface="Times New Roman" pitchFamily="18" charset="0"/>
                <a:sym typeface="Times New Roman" pitchFamily="18" charset="0"/>
              </a:rPr>
              <a:t>ficas, pero si el viento es </a:t>
            </a:r>
            <a:r>
              <a:rPr lang="en-US" sz="1000" b="0" smtClean="0">
                <a:solidFill>
                  <a:srgbClr val="000000"/>
                </a:solidFill>
                <a:cs typeface="Times New Roman" pitchFamily="18" charset="0"/>
                <a:sym typeface="Times New Roman" pitchFamily="18" charset="0"/>
              </a:rPr>
              <a:t>lo </a:t>
            </a:r>
            <a:r>
              <a:rPr lang="es-US" sz="1000" b="0" smtClean="0">
                <a:solidFill>
                  <a:srgbClr val="000000"/>
                </a:solidFill>
                <a:cs typeface="Times New Roman" pitchFamily="18" charset="0"/>
                <a:sym typeface="Times New Roman" pitchFamily="18" charset="0"/>
              </a:rPr>
              <a:t>suficientemente fuerte como para levantar polvo y escombros, se debe tomar precauciones especiales para mantener el </a:t>
            </a:r>
            <a:r>
              <a:rPr lang="es-US" sz="1000" b="0" smtClean="0">
                <a:solidFill>
                  <a:srgbClr val="000000"/>
                </a:solidFill>
                <a:latin typeface="Times New Roman" pitchFamily="18" charset="0"/>
                <a:cs typeface="Times New Roman" pitchFamily="18" charset="0"/>
                <a:sym typeface="Times New Roman" pitchFamily="18" charset="0"/>
              </a:rPr>
              <a:t>á</a:t>
            </a:r>
            <a:r>
              <a:rPr lang="es-US" sz="1000" b="0" smtClean="0">
                <a:solidFill>
                  <a:srgbClr val="000000"/>
                </a:solidFill>
                <a:cs typeface="Times New Roman" pitchFamily="18" charset="0"/>
                <a:sym typeface="Times New Roman" pitchFamily="18" charset="0"/>
              </a:rPr>
              <a:t>rea de trabajo contenida. Aquello puede significar crear una pantalla de pl</a:t>
            </a:r>
            <a:r>
              <a:rPr lang="es-US" sz="1000" b="0" smtClean="0">
                <a:solidFill>
                  <a:srgbClr val="000000"/>
                </a:solidFill>
                <a:latin typeface="Times New Roman" pitchFamily="18" charset="0"/>
                <a:cs typeface="Times New Roman" pitchFamily="18" charset="0"/>
                <a:sym typeface="Times New Roman" pitchFamily="18" charset="0"/>
              </a:rPr>
              <a:t>á</a:t>
            </a:r>
            <a:r>
              <a:rPr lang="es-US" sz="1000" b="0" smtClean="0">
                <a:solidFill>
                  <a:srgbClr val="000000"/>
                </a:solidFill>
                <a:cs typeface="Times New Roman" pitchFamily="18" charset="0"/>
                <a:sym typeface="Times New Roman" pitchFamily="18" charset="0"/>
              </a:rPr>
              <a:t>stico para el </a:t>
            </a:r>
            <a:r>
              <a:rPr lang="en-US" sz="1000" b="0" smtClean="0">
                <a:solidFill>
                  <a:srgbClr val="000000"/>
                </a:solidFill>
                <a:cs typeface="Times New Roman" pitchFamily="18" charset="0"/>
                <a:sym typeface="Times New Roman" pitchFamily="18" charset="0"/>
              </a:rPr>
              <a:t>viento </a:t>
            </a:r>
            <a:r>
              <a:rPr lang="es-US" sz="1000" b="0" smtClean="0">
                <a:solidFill>
                  <a:srgbClr val="000000"/>
                </a:solidFill>
                <a:cs typeface="Times New Roman" pitchFamily="18" charset="0"/>
                <a:sym typeface="Times New Roman" pitchFamily="18" charset="0"/>
              </a:rPr>
              <a:t>al borde del pl</a:t>
            </a:r>
            <a:r>
              <a:rPr lang="es-US" sz="1000" b="0" smtClean="0">
                <a:solidFill>
                  <a:srgbClr val="000000"/>
                </a:solidFill>
                <a:latin typeface="Times New Roman" pitchFamily="18" charset="0"/>
                <a:cs typeface="Times New Roman" pitchFamily="18" charset="0"/>
                <a:sym typeface="Times New Roman" pitchFamily="18" charset="0"/>
              </a:rPr>
              <a:t>á</a:t>
            </a:r>
            <a:r>
              <a:rPr lang="es-US" sz="1000" b="0" smtClean="0">
                <a:solidFill>
                  <a:srgbClr val="000000"/>
                </a:solidFill>
                <a:cs typeface="Times New Roman" pitchFamily="18" charset="0"/>
                <a:sym typeface="Times New Roman" pitchFamily="18" charset="0"/>
              </a:rPr>
              <a:t>stico que cubre el suelo para mantener el polvo y los escombros contenidos. Tampoco se incluyen de manera espec</a:t>
            </a:r>
            <a:r>
              <a:rPr lang="es-US" sz="1000" b="0" smtClean="0">
                <a:solidFill>
                  <a:srgbClr val="000000"/>
                </a:solidFill>
                <a:latin typeface="Times New Roman" pitchFamily="18" charset="0"/>
                <a:cs typeface="Times New Roman" pitchFamily="18" charset="0"/>
                <a:sym typeface="Times New Roman" pitchFamily="18" charset="0"/>
              </a:rPr>
              <a:t>í</a:t>
            </a:r>
            <a:r>
              <a:rPr lang="es-US" sz="1000" b="0" smtClean="0">
                <a:solidFill>
                  <a:srgbClr val="000000"/>
                </a:solidFill>
                <a:cs typeface="Times New Roman" pitchFamily="18" charset="0"/>
                <a:sym typeface="Times New Roman" pitchFamily="18" charset="0"/>
              </a:rPr>
              <a:t>fica indicaciones acerca de realizar una limpieza de </a:t>
            </a:r>
            <a:r>
              <a:rPr lang="es-US" sz="1000" b="0" smtClean="0">
                <a:solidFill>
                  <a:srgbClr val="000000"/>
                </a:solidFill>
                <a:latin typeface="Times New Roman" pitchFamily="18" charset="0"/>
                <a:cs typeface="Times New Roman" pitchFamily="18" charset="0"/>
                <a:sym typeface="Times New Roman" pitchFamily="18" charset="0"/>
              </a:rPr>
              <a:t>á</a:t>
            </a:r>
            <a:r>
              <a:rPr lang="es-US" sz="1000" b="0" smtClean="0">
                <a:solidFill>
                  <a:srgbClr val="000000"/>
                </a:solidFill>
                <a:cs typeface="Times New Roman" pitchFamily="18" charset="0"/>
                <a:sym typeface="Times New Roman" pitchFamily="18" charset="0"/>
              </a:rPr>
              <a:t>reas de trabajo exteriores con mayor frecuencia, pero la limpieza habitual ayudar</a:t>
            </a:r>
            <a:r>
              <a:rPr lang="es-US" sz="1000" b="0" smtClean="0">
                <a:solidFill>
                  <a:srgbClr val="000000"/>
                </a:solidFill>
                <a:latin typeface="Times New Roman" pitchFamily="18" charset="0"/>
                <a:cs typeface="Times New Roman" pitchFamily="18" charset="0"/>
                <a:sym typeface="Times New Roman" pitchFamily="18" charset="0"/>
              </a:rPr>
              <a:t>á</a:t>
            </a:r>
            <a:r>
              <a:rPr lang="es-US" sz="1000" b="0" smtClean="0">
                <a:solidFill>
                  <a:srgbClr val="000000"/>
                </a:solidFill>
                <a:cs typeface="Times New Roman" pitchFamily="18" charset="0"/>
                <a:sym typeface="Times New Roman" pitchFamily="18" charset="0"/>
              </a:rPr>
              <a:t> al renovador a cumplir con los requisitos para contener el </a:t>
            </a:r>
            <a:r>
              <a:rPr lang="es-US" sz="1000" b="0" smtClean="0">
                <a:solidFill>
                  <a:srgbClr val="000000"/>
                </a:solidFill>
                <a:latin typeface="Times New Roman" pitchFamily="18" charset="0"/>
                <a:cs typeface="Times New Roman" pitchFamily="18" charset="0"/>
                <a:sym typeface="Times New Roman" pitchFamily="18" charset="0"/>
              </a:rPr>
              <a:t>á</a:t>
            </a:r>
            <a:r>
              <a:rPr lang="es-US" sz="1000" b="0" smtClean="0">
                <a:solidFill>
                  <a:srgbClr val="000000"/>
                </a:solidFill>
                <a:cs typeface="Times New Roman" pitchFamily="18" charset="0"/>
                <a:sym typeface="Times New Roman" pitchFamily="18" charset="0"/>
              </a:rPr>
              <a:t>rea de trabajo y e</a:t>
            </a:r>
            <a:r>
              <a:rPr lang="en-US" sz="1000" b="0" smtClean="0">
                <a:solidFill>
                  <a:srgbClr val="000000"/>
                </a:solidFill>
                <a:cs typeface="Times New Roman" pitchFamily="18" charset="0"/>
                <a:sym typeface="Times New Roman" pitchFamily="18" charset="0"/>
              </a:rPr>
              <a:t>vitar </a:t>
            </a:r>
            <a:r>
              <a:rPr lang="es-US" sz="1000" b="0" smtClean="0">
                <a:solidFill>
                  <a:srgbClr val="000000"/>
                </a:solidFill>
                <a:cs typeface="Times New Roman" pitchFamily="18" charset="0"/>
                <a:sym typeface="Times New Roman" pitchFamily="18" charset="0"/>
              </a:rPr>
              <a:t>que el polvo y los escombros se salgan de </a:t>
            </a:r>
            <a:r>
              <a:rPr lang="es-US" sz="1000" b="0" smtClean="0">
                <a:solidFill>
                  <a:srgbClr val="000000"/>
                </a:solidFill>
                <a:latin typeface="Times New Roman" pitchFamily="18" charset="0"/>
                <a:cs typeface="Times New Roman" pitchFamily="18" charset="0"/>
                <a:sym typeface="Times New Roman" pitchFamily="18" charset="0"/>
              </a:rPr>
              <a:t>é</a:t>
            </a:r>
            <a:r>
              <a:rPr lang="es-US" sz="1000" b="0" smtClean="0">
                <a:solidFill>
                  <a:srgbClr val="000000"/>
                </a:solidFill>
                <a:cs typeface="Times New Roman" pitchFamily="18" charset="0"/>
                <a:sym typeface="Times New Roman" pitchFamily="18" charset="0"/>
              </a:rPr>
              <a:t>sta </a:t>
            </a:r>
            <a:r>
              <a:rPr lang="es-US" sz="1000" b="0" smtClean="0">
                <a:solidFill>
                  <a:srgbClr val="000000"/>
                </a:solidFill>
                <a:latin typeface="Times New Roman" pitchFamily="18" charset="0"/>
                <a:cs typeface="Times New Roman" pitchFamily="18" charset="0"/>
                <a:sym typeface="Times New Roman" pitchFamily="18" charset="0"/>
              </a:rPr>
              <a:t>ú</a:t>
            </a:r>
            <a:r>
              <a:rPr lang="es-US" sz="1000" b="0" smtClean="0">
                <a:solidFill>
                  <a:srgbClr val="000000"/>
                </a:solidFill>
                <a:cs typeface="Times New Roman" pitchFamily="18" charset="0"/>
                <a:sym typeface="Times New Roman" pitchFamily="18" charset="0"/>
              </a:rPr>
              <a:t>ltima. En </a:t>
            </a:r>
            <a:r>
              <a:rPr lang="es-US" sz="1000" b="0" smtClean="0">
                <a:solidFill>
                  <a:srgbClr val="000000"/>
                </a:solidFill>
                <a:latin typeface="Times New Roman" pitchFamily="18" charset="0"/>
                <a:cs typeface="Times New Roman" pitchFamily="18" charset="0"/>
                <a:sym typeface="Times New Roman" pitchFamily="18" charset="0"/>
              </a:rPr>
              <a:t>ú</a:t>
            </a:r>
            <a:r>
              <a:rPr lang="es-US" sz="1000" b="0" smtClean="0">
                <a:solidFill>
                  <a:srgbClr val="000000"/>
                </a:solidFill>
                <a:cs typeface="Times New Roman" pitchFamily="18" charset="0"/>
                <a:sym typeface="Times New Roman" pitchFamily="18" charset="0"/>
              </a:rPr>
              <a:t>ltima instancia, </a:t>
            </a:r>
            <a:r>
              <a:rPr lang="es-US" sz="1000" b="0" u="sng" smtClean="0">
                <a:solidFill>
                  <a:srgbClr val="000000"/>
                </a:solidFill>
                <a:cs typeface="Times New Roman" pitchFamily="18" charset="0"/>
                <a:sym typeface="Times New Roman" pitchFamily="18" charset="0"/>
              </a:rPr>
              <a:t>usted es responsable</a:t>
            </a:r>
            <a:r>
              <a:rPr lang="es-US" sz="1000" b="0" smtClean="0">
                <a:solidFill>
                  <a:srgbClr val="000000"/>
                </a:solidFill>
                <a:cs typeface="Times New Roman" pitchFamily="18" charset="0"/>
                <a:sym typeface="Times New Roman" pitchFamily="18" charset="0"/>
              </a:rPr>
              <a:t> de evitar que el polvo y los escombros salgan del </a:t>
            </a:r>
            <a:r>
              <a:rPr lang="es-US" sz="1000" b="0" smtClean="0">
                <a:solidFill>
                  <a:srgbClr val="000000"/>
                </a:solidFill>
                <a:latin typeface="Times New Roman" pitchFamily="18" charset="0"/>
                <a:cs typeface="Times New Roman" pitchFamily="18" charset="0"/>
                <a:sym typeface="Times New Roman" pitchFamily="18" charset="0"/>
              </a:rPr>
              <a:t>á</a:t>
            </a:r>
            <a:r>
              <a:rPr lang="es-US" sz="1000" b="0" smtClean="0">
                <a:solidFill>
                  <a:srgbClr val="000000"/>
                </a:solidFill>
                <a:cs typeface="Times New Roman" pitchFamily="18" charset="0"/>
                <a:sym typeface="Times New Roman" pitchFamily="18" charset="0"/>
              </a:rPr>
              <a:t>rea de trabajo; por lo tanto, tome las precauciones adecuadas para evitar que eso ocurra cuando el vient</a:t>
            </a:r>
            <a:r>
              <a:rPr lang="en-US" sz="1000" b="0" smtClean="0">
                <a:solidFill>
                  <a:srgbClr val="000000"/>
                </a:solidFill>
                <a:cs typeface="Times New Roman" pitchFamily="18" charset="0"/>
                <a:sym typeface="Times New Roman" pitchFamily="18" charset="0"/>
              </a:rPr>
              <a:t>o sea un factor.</a:t>
            </a:r>
            <a:endParaRPr lang="en-US" sz="1000" b="0" smtClean="0"/>
          </a:p>
          <a:p>
            <a:pPr>
              <a:spcBef>
                <a:spcPct val="10000"/>
              </a:spcBef>
              <a:buFont typeface="Symbol" pitchFamily="18" charset="2"/>
              <a:buNone/>
            </a:pPr>
            <a:r>
              <a:rPr lang="en-US" sz="1000" b="0" smtClean="0"/>
              <a:t>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11"/>
          <p:cNvSpPr>
            <a:spLocks noGrp="1" noChangeArrowheads="1"/>
          </p:cNvSpPr>
          <p:nvPr>
            <p:ph type="sldNum" sz="quarter" idx="5"/>
          </p:nvPr>
        </p:nvSpPr>
        <p:spPr>
          <a:noFill/>
        </p:spPr>
        <p:txBody>
          <a:bodyPr/>
          <a:lstStyle/>
          <a:p>
            <a:r>
              <a:rPr lang="en-US" smtClean="0"/>
              <a:t>4-</a:t>
            </a:r>
            <a:fld id="{9FA5341B-40BE-4837-8093-D1D2222F233B}" type="slidenum">
              <a:rPr lang="en-US" smtClean="0"/>
              <a:pPr/>
              <a:t>14</a:t>
            </a:fld>
            <a:endParaRPr lang="en-US" smtClean="0"/>
          </a:p>
        </p:txBody>
      </p:sp>
      <p:sp>
        <p:nvSpPr>
          <p:cNvPr id="33795" name="Rectangle 12"/>
          <p:cNvSpPr>
            <a:spLocks noGrp="1" noChangeArrowheads="1"/>
          </p:cNvSpPr>
          <p:nvPr>
            <p:ph type="hdr" sz="quarter"/>
          </p:nvPr>
        </p:nvSpPr>
        <p:spPr>
          <a:noFill/>
        </p:spPr>
        <p:txBody>
          <a:bodyPr/>
          <a:lstStyle/>
          <a:p>
            <a:endParaRPr lang="en-US" smtClean="0"/>
          </a:p>
          <a:p>
            <a:r>
              <a:rPr lang="en-US" smtClean="0"/>
              <a:t>     </a:t>
            </a:r>
            <a:r>
              <a:rPr lang="es-ES_tradnl" smtClean="0"/>
              <a:t>Prácticas seguras con relación al plomo</a:t>
            </a:r>
            <a:r>
              <a:rPr lang="en-US" smtClean="0"/>
              <a:t> en labores de renovación, reparación y pintura</a:t>
            </a:r>
          </a:p>
        </p:txBody>
      </p:sp>
      <p:sp>
        <p:nvSpPr>
          <p:cNvPr id="33796" name="Rectangle 13"/>
          <p:cNvSpPr>
            <a:spLocks noGrp="1" noChangeArrowheads="1"/>
          </p:cNvSpPr>
          <p:nvPr>
            <p:ph type="dt" sz="quarter" idx="1"/>
          </p:nvPr>
        </p:nvSpPr>
        <p:spPr>
          <a:noFill/>
        </p:spPr>
        <p:txBody>
          <a:bodyPr/>
          <a:lstStyle/>
          <a:p>
            <a:r>
              <a:rPr lang="en-US" smtClean="0"/>
              <a:t>Octubre de 2011</a:t>
            </a:r>
          </a:p>
          <a:p>
            <a:endParaRPr lang="en-US" smtClean="0"/>
          </a:p>
        </p:txBody>
      </p:sp>
      <p:sp>
        <p:nvSpPr>
          <p:cNvPr id="33797" name="Rectangle 2"/>
          <p:cNvSpPr>
            <a:spLocks noChangeArrowheads="1" noTextEdit="1"/>
          </p:cNvSpPr>
          <p:nvPr>
            <p:ph type="sldImg"/>
          </p:nvPr>
        </p:nvSpPr>
        <p:spPr>
          <a:xfrm>
            <a:off x="1217613" y="663575"/>
            <a:ext cx="4649787" cy="3487738"/>
          </a:xfrm>
          <a:ln/>
        </p:spPr>
      </p:sp>
      <p:sp>
        <p:nvSpPr>
          <p:cNvPr id="117763" name="Rectangle 3"/>
          <p:cNvSpPr>
            <a:spLocks noGrp="1" noChangeArrowheads="1"/>
          </p:cNvSpPr>
          <p:nvPr>
            <p:ph type="body" idx="1"/>
          </p:nvPr>
        </p:nvSpPr>
        <p:spPr>
          <a:xfrm>
            <a:off x="876300" y="4279900"/>
            <a:ext cx="5330825" cy="4483100"/>
          </a:xfrm>
        </p:spPr>
        <p:txBody>
          <a:bodyPr/>
          <a:lstStyle/>
          <a:p>
            <a:pPr>
              <a:defRPr/>
            </a:pPr>
            <a:r>
              <a:rPr lang="en-US" sz="950" dirty="0" smtClean="0">
                <a:solidFill>
                  <a:srgbClr val="000000"/>
                </a:solidFill>
                <a:cs typeface="Times New Roman" charset="0"/>
                <a:sym typeface="Times New Roman" charset="0"/>
              </a:rPr>
              <a:t>La </a:t>
            </a:r>
            <a:r>
              <a:rPr lang="en-US" sz="950" dirty="0" err="1" smtClean="0">
                <a:solidFill>
                  <a:srgbClr val="000000"/>
                </a:solidFill>
                <a:cs typeface="Times New Roman" charset="0"/>
                <a:sym typeface="Times New Roman" charset="0"/>
              </a:rPr>
              <a:t>regla</a:t>
            </a:r>
            <a:r>
              <a:rPr lang="en-US" sz="950" dirty="0" smtClean="0">
                <a:solidFill>
                  <a:srgbClr val="000000"/>
                </a:solidFill>
                <a:cs typeface="Times New Roman" charset="0"/>
                <a:sym typeface="Times New Roman" charset="0"/>
              </a:rPr>
              <a:t> RRP: </a:t>
            </a:r>
            <a:r>
              <a:rPr lang="en-US" sz="950" dirty="0" err="1" smtClean="0">
                <a:solidFill>
                  <a:srgbClr val="000000"/>
                </a:solidFill>
                <a:cs typeface="Times New Roman" charset="0"/>
                <a:sym typeface="Times New Roman" charset="0"/>
              </a:rPr>
              <a:t>Requisitos</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generales</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para</a:t>
            </a:r>
            <a:r>
              <a:rPr lang="en-US" sz="950" dirty="0" smtClean="0">
                <a:solidFill>
                  <a:srgbClr val="000000"/>
                </a:solidFill>
                <a:cs typeface="Times New Roman" charset="0"/>
                <a:sym typeface="Times New Roman" charset="0"/>
              </a:rPr>
              <a:t> la </a:t>
            </a:r>
            <a:r>
              <a:rPr lang="en-US" sz="950" dirty="0" err="1" smtClean="0">
                <a:solidFill>
                  <a:srgbClr val="000000"/>
                </a:solidFill>
                <a:cs typeface="Times New Roman" charset="0"/>
                <a:sym typeface="Times New Roman" charset="0"/>
              </a:rPr>
              <a:t>contenci</a:t>
            </a:r>
            <a:r>
              <a:rPr lang="en-US" sz="950" dirty="0" err="1" smtClean="0">
                <a:solidFill>
                  <a:srgbClr val="000000"/>
                </a:solidFill>
                <a:latin typeface="Times New Roman"/>
                <a:cs typeface="Times New Roman" charset="0"/>
                <a:sym typeface="Times New Roman" charset="0"/>
              </a:rPr>
              <a:t>ó</a:t>
            </a:r>
            <a:r>
              <a:rPr lang="en-US" sz="950" dirty="0" err="1" smtClean="0">
                <a:solidFill>
                  <a:srgbClr val="000000"/>
                </a:solidFill>
                <a:cs typeface="Times New Roman" charset="0"/>
                <a:sym typeface="Times New Roman" charset="0"/>
              </a:rPr>
              <a:t>n</a:t>
            </a:r>
            <a:r>
              <a:rPr lang="en-US" sz="950" dirty="0" smtClean="0">
                <a:solidFill>
                  <a:srgbClr val="000000"/>
                </a:solidFill>
                <a:cs typeface="Times New Roman" charset="0"/>
                <a:sym typeface="Times New Roman" charset="0"/>
              </a:rPr>
              <a:t> exterior:</a:t>
            </a:r>
          </a:p>
          <a:p>
            <a:pPr lvl="1">
              <a:spcBef>
                <a:spcPct val="10000"/>
              </a:spcBef>
              <a:defRPr/>
            </a:pPr>
            <a:r>
              <a:rPr lang="en-US" sz="950" u="sng" dirty="0" err="1" smtClean="0">
                <a:solidFill>
                  <a:srgbClr val="000000"/>
                </a:solidFill>
                <a:cs typeface="Times New Roman" charset="0"/>
                <a:sym typeface="Times New Roman" charset="0"/>
              </a:rPr>
              <a:t>Letreros</a:t>
            </a:r>
            <a:r>
              <a:rPr lang="en-US" sz="950" u="sng" dirty="0" smtClean="0">
                <a:solidFill>
                  <a:srgbClr val="000000"/>
                </a:solidFill>
                <a:cs typeface="Times New Roman" charset="0"/>
                <a:sym typeface="Times New Roman" charset="0"/>
              </a:rPr>
              <a:t> </a:t>
            </a:r>
            <a:r>
              <a:rPr lang="en-US" sz="950" u="sng" dirty="0" err="1" smtClean="0">
                <a:solidFill>
                  <a:srgbClr val="000000"/>
                </a:solidFill>
                <a:cs typeface="Times New Roman" charset="0"/>
                <a:sym typeface="Times New Roman" charset="0"/>
              </a:rPr>
              <a:t>instalados</a:t>
            </a:r>
            <a:r>
              <a:rPr lang="en-US" sz="950" u="sng" dirty="0" smtClean="0">
                <a:solidFill>
                  <a:srgbClr val="000000"/>
                </a:solidFill>
                <a:cs typeface="Times New Roman" charset="0"/>
                <a:sym typeface="Times New Roman" charset="0"/>
              </a:rPr>
              <a:t>:</a:t>
            </a:r>
            <a:r>
              <a:rPr lang="en-US" sz="950" dirty="0" smtClean="0">
                <a:solidFill>
                  <a:srgbClr val="000000"/>
                </a:solidFill>
                <a:cs typeface="Times New Roman" charset="0"/>
                <a:sym typeface="Times New Roman" charset="0"/>
              </a:rPr>
              <a:t> Deben </a:t>
            </a:r>
            <a:r>
              <a:rPr lang="en-US" sz="950" dirty="0" err="1" smtClean="0">
                <a:solidFill>
                  <a:srgbClr val="000000"/>
                </a:solidFill>
                <a:cs typeface="Times New Roman" charset="0"/>
                <a:sym typeface="Times New Roman" charset="0"/>
              </a:rPr>
              <a:t>instalarse</a:t>
            </a:r>
            <a:r>
              <a:rPr lang="en-US" sz="950" dirty="0" smtClean="0">
                <a:solidFill>
                  <a:srgbClr val="000000"/>
                </a:solidFill>
                <a:cs typeface="Times New Roman" charset="0"/>
                <a:sym typeface="Times New Roman" charset="0"/>
              </a:rPr>
              <a:t> en </a:t>
            </a:r>
            <a:r>
              <a:rPr lang="en-US" sz="950" dirty="0" err="1" smtClean="0">
                <a:solidFill>
                  <a:srgbClr val="000000"/>
                </a:solidFill>
                <a:cs typeface="Times New Roman" charset="0"/>
                <a:sym typeface="Times New Roman" charset="0"/>
              </a:rPr>
              <a:t>todos</a:t>
            </a:r>
            <a:r>
              <a:rPr lang="en-US" sz="950" dirty="0" smtClean="0">
                <a:solidFill>
                  <a:srgbClr val="000000"/>
                </a:solidFill>
                <a:cs typeface="Times New Roman" charset="0"/>
                <a:sym typeface="Times New Roman" charset="0"/>
              </a:rPr>
              <a:t> los </a:t>
            </a:r>
            <a:r>
              <a:rPr lang="en-US" sz="950" dirty="0" err="1" smtClean="0">
                <a:solidFill>
                  <a:srgbClr val="000000"/>
                </a:solidFill>
                <a:cs typeface="Times New Roman" charset="0"/>
                <a:sym typeface="Times New Roman" charset="0"/>
              </a:rPr>
              <a:t>costados</a:t>
            </a:r>
            <a:r>
              <a:rPr lang="en-US" sz="950" dirty="0" smtClean="0">
                <a:solidFill>
                  <a:srgbClr val="000000"/>
                </a:solidFill>
                <a:cs typeface="Times New Roman" charset="0"/>
                <a:sym typeface="Times New Roman" charset="0"/>
              </a:rPr>
              <a:t> del </a:t>
            </a:r>
            <a:r>
              <a:rPr lang="en-US" sz="950" dirty="0" err="1" smtClean="0">
                <a:solidFill>
                  <a:srgbClr val="000000"/>
                </a:solidFill>
                <a:latin typeface="Times New Roman"/>
                <a:cs typeface="Times New Roman" charset="0"/>
                <a:sym typeface="Times New Roman" charset="0"/>
              </a:rPr>
              <a:t>á</a:t>
            </a:r>
            <a:r>
              <a:rPr lang="en-US" sz="950" dirty="0" err="1" smtClean="0">
                <a:solidFill>
                  <a:srgbClr val="000000"/>
                </a:solidFill>
                <a:cs typeface="Times New Roman" charset="0"/>
                <a:sym typeface="Times New Roman" charset="0"/>
              </a:rPr>
              <a:t>rea</a:t>
            </a:r>
            <a:r>
              <a:rPr lang="en-US" sz="950" dirty="0" smtClean="0">
                <a:solidFill>
                  <a:srgbClr val="000000"/>
                </a:solidFill>
                <a:cs typeface="Times New Roman" charset="0"/>
                <a:sym typeface="Times New Roman" charset="0"/>
              </a:rPr>
              <a:t> de </a:t>
            </a:r>
            <a:r>
              <a:rPr lang="en-US" sz="950" dirty="0" err="1" smtClean="0">
                <a:solidFill>
                  <a:srgbClr val="000000"/>
                </a:solidFill>
                <a:cs typeface="Times New Roman" charset="0"/>
                <a:sym typeface="Times New Roman" charset="0"/>
              </a:rPr>
              <a:t>trabajo</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para</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definir</a:t>
            </a:r>
            <a:r>
              <a:rPr lang="en-US" sz="950" dirty="0" smtClean="0">
                <a:solidFill>
                  <a:srgbClr val="000000"/>
                </a:solidFill>
                <a:cs typeface="Times New Roman" charset="0"/>
                <a:sym typeface="Times New Roman" charset="0"/>
              </a:rPr>
              <a:t> </a:t>
            </a:r>
            <a:r>
              <a:rPr lang="en-US" sz="950" dirty="0" err="1" smtClean="0">
                <a:solidFill>
                  <a:srgbClr val="000000"/>
                </a:solidFill>
                <a:latin typeface="Times New Roman"/>
                <a:cs typeface="Times New Roman" charset="0"/>
                <a:sym typeface="Times New Roman" charset="0"/>
              </a:rPr>
              <a:t>é</a:t>
            </a:r>
            <a:r>
              <a:rPr lang="en-US" sz="950" dirty="0" err="1" smtClean="0">
                <a:solidFill>
                  <a:srgbClr val="000000"/>
                </a:solidFill>
                <a:cs typeface="Times New Roman" charset="0"/>
                <a:sym typeface="Times New Roman" charset="0"/>
              </a:rPr>
              <a:t>sta</a:t>
            </a:r>
            <a:r>
              <a:rPr lang="en-US" sz="950" dirty="0" smtClean="0">
                <a:solidFill>
                  <a:srgbClr val="000000"/>
                </a:solidFill>
                <a:cs typeface="Times New Roman" charset="0"/>
                <a:sym typeface="Times New Roman" charset="0"/>
              </a:rPr>
              <a:t> </a:t>
            </a:r>
            <a:r>
              <a:rPr lang="en-US" sz="950" dirty="0" err="1" smtClean="0">
                <a:solidFill>
                  <a:srgbClr val="000000"/>
                </a:solidFill>
                <a:latin typeface="Times New Roman"/>
                <a:cs typeface="Times New Roman" charset="0"/>
                <a:sym typeface="Times New Roman" charset="0"/>
              </a:rPr>
              <a:t>ú</a:t>
            </a:r>
            <a:r>
              <a:rPr lang="en-US" sz="950" dirty="0" err="1" smtClean="0">
                <a:solidFill>
                  <a:srgbClr val="000000"/>
                </a:solidFill>
                <a:cs typeface="Times New Roman" charset="0"/>
                <a:sym typeface="Times New Roman" charset="0"/>
              </a:rPr>
              <a:t>ltima</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deben</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estar</a:t>
            </a:r>
            <a:r>
              <a:rPr lang="en-US" sz="950" dirty="0" smtClean="0">
                <a:solidFill>
                  <a:srgbClr val="000000"/>
                </a:solidFill>
                <a:cs typeface="Times New Roman" charset="0"/>
                <a:sym typeface="Times New Roman" charset="0"/>
              </a:rPr>
              <a:t> en el </a:t>
            </a:r>
            <a:r>
              <a:rPr lang="en-US" sz="950" dirty="0" err="1" smtClean="0">
                <a:solidFill>
                  <a:srgbClr val="000000"/>
                </a:solidFill>
                <a:cs typeface="Times New Roman" charset="0"/>
                <a:sym typeface="Times New Roman" charset="0"/>
              </a:rPr>
              <a:t>idioma</a:t>
            </a:r>
            <a:r>
              <a:rPr lang="en-US" sz="950" dirty="0" smtClean="0">
                <a:solidFill>
                  <a:srgbClr val="000000"/>
                </a:solidFill>
                <a:cs typeface="Times New Roman" charset="0"/>
                <a:sym typeface="Times New Roman" charset="0"/>
              </a:rPr>
              <a:t> principal de los </a:t>
            </a:r>
            <a:r>
              <a:rPr lang="en-US" sz="950" dirty="0" err="1" smtClean="0">
                <a:solidFill>
                  <a:srgbClr val="000000"/>
                </a:solidFill>
                <a:cs typeface="Times New Roman" charset="0"/>
                <a:sym typeface="Times New Roman" charset="0"/>
              </a:rPr>
              <a:t>ocupantes</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deben</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publicarse</a:t>
            </a:r>
            <a:r>
              <a:rPr lang="en-US" sz="950" dirty="0" smtClean="0">
                <a:solidFill>
                  <a:srgbClr val="000000"/>
                </a:solidFill>
                <a:cs typeface="Times New Roman" charset="0"/>
                <a:sym typeface="Times New Roman" charset="0"/>
              </a:rPr>
              <a:t> antes del </a:t>
            </a:r>
            <a:r>
              <a:rPr lang="en-US" sz="950" dirty="0" err="1" smtClean="0">
                <a:solidFill>
                  <a:srgbClr val="000000"/>
                </a:solidFill>
                <a:cs typeface="Times New Roman" charset="0"/>
                <a:sym typeface="Times New Roman" charset="0"/>
              </a:rPr>
              <a:t>comienzo</a:t>
            </a:r>
            <a:r>
              <a:rPr lang="en-US" sz="950" dirty="0" smtClean="0">
                <a:solidFill>
                  <a:srgbClr val="000000"/>
                </a:solidFill>
                <a:cs typeface="Times New Roman" charset="0"/>
                <a:sym typeface="Times New Roman" charset="0"/>
              </a:rPr>
              <a:t> de la </a:t>
            </a:r>
            <a:r>
              <a:rPr lang="en-US" sz="950" dirty="0" err="1" smtClean="0">
                <a:solidFill>
                  <a:srgbClr val="000000"/>
                </a:solidFill>
                <a:cs typeface="Times New Roman" charset="0"/>
                <a:sym typeface="Times New Roman" charset="0"/>
              </a:rPr>
              <a:t>renovaci</a:t>
            </a:r>
            <a:r>
              <a:rPr lang="en-US" sz="950" dirty="0" err="1" smtClean="0">
                <a:solidFill>
                  <a:srgbClr val="000000"/>
                </a:solidFill>
                <a:latin typeface="Times New Roman"/>
                <a:cs typeface="Times New Roman" charset="0"/>
                <a:sym typeface="Times New Roman" charset="0"/>
              </a:rPr>
              <a:t>ó</a:t>
            </a:r>
            <a:r>
              <a:rPr lang="en-US" sz="950" dirty="0" err="1" smtClean="0">
                <a:solidFill>
                  <a:srgbClr val="000000"/>
                </a:solidFill>
                <a:cs typeface="Times New Roman" charset="0"/>
                <a:sym typeface="Times New Roman" charset="0"/>
              </a:rPr>
              <a:t>n</a:t>
            </a:r>
            <a:r>
              <a:rPr lang="en-US" sz="950" dirty="0" smtClean="0">
                <a:solidFill>
                  <a:srgbClr val="000000"/>
                </a:solidFill>
                <a:cs typeface="Times New Roman" charset="0"/>
                <a:sym typeface="Times New Roman" charset="0"/>
              </a:rPr>
              <a:t> y </a:t>
            </a:r>
            <a:r>
              <a:rPr lang="en-US" sz="950" dirty="0" err="1" smtClean="0">
                <a:solidFill>
                  <a:srgbClr val="000000"/>
                </a:solidFill>
                <a:cs typeface="Times New Roman" charset="0"/>
                <a:sym typeface="Times New Roman" charset="0"/>
              </a:rPr>
              <a:t>permanecer</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hasta</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finalizada</a:t>
            </a:r>
            <a:r>
              <a:rPr lang="en-US" sz="950" dirty="0" smtClean="0">
                <a:solidFill>
                  <a:srgbClr val="000000"/>
                </a:solidFill>
                <a:cs typeface="Times New Roman" charset="0"/>
                <a:sym typeface="Times New Roman" charset="0"/>
              </a:rPr>
              <a:t> la </a:t>
            </a:r>
            <a:r>
              <a:rPr lang="en-US" sz="950" dirty="0" err="1" smtClean="0">
                <a:solidFill>
                  <a:srgbClr val="000000"/>
                </a:solidFill>
                <a:cs typeface="Times New Roman" charset="0"/>
                <a:sym typeface="Times New Roman" charset="0"/>
              </a:rPr>
              <a:t>verificaci</a:t>
            </a:r>
            <a:r>
              <a:rPr lang="en-US" sz="950" dirty="0" err="1" smtClean="0">
                <a:solidFill>
                  <a:srgbClr val="000000"/>
                </a:solidFill>
                <a:latin typeface="Times New Roman"/>
                <a:cs typeface="Times New Roman" charset="0"/>
                <a:sym typeface="Times New Roman" charset="0"/>
              </a:rPr>
              <a:t>ó</a:t>
            </a:r>
            <a:r>
              <a:rPr lang="en-US" sz="950" dirty="0" err="1" smtClean="0">
                <a:solidFill>
                  <a:srgbClr val="000000"/>
                </a:solidFill>
                <a:cs typeface="Times New Roman" charset="0"/>
                <a:sym typeface="Times New Roman" charset="0"/>
              </a:rPr>
              <a:t>n</a:t>
            </a:r>
            <a:r>
              <a:rPr lang="en-US" sz="950" dirty="0" smtClean="0">
                <a:solidFill>
                  <a:srgbClr val="000000"/>
                </a:solidFill>
                <a:cs typeface="Times New Roman" charset="0"/>
                <a:sym typeface="Times New Roman" charset="0"/>
              </a:rPr>
              <a:t> de </a:t>
            </a:r>
            <a:r>
              <a:rPr lang="en-US" sz="950" dirty="0" err="1" smtClean="0">
                <a:solidFill>
                  <a:srgbClr val="000000"/>
                </a:solidFill>
                <a:cs typeface="Times New Roman" charset="0"/>
                <a:sym typeface="Times New Roman" charset="0"/>
              </a:rPr>
              <a:t>limpieza</a:t>
            </a:r>
            <a:r>
              <a:rPr lang="en-US" sz="950" dirty="0" smtClean="0">
                <a:solidFill>
                  <a:srgbClr val="000000"/>
                </a:solidFill>
                <a:cs typeface="Times New Roman" charset="0"/>
                <a:sym typeface="Times New Roman" charset="0"/>
              </a:rPr>
              <a:t>.</a:t>
            </a:r>
          </a:p>
          <a:p>
            <a:pPr lvl="1">
              <a:spcBef>
                <a:spcPct val="10000"/>
              </a:spcBef>
              <a:defRPr/>
            </a:pPr>
            <a:r>
              <a:rPr lang="en-US" sz="950" u="sng" dirty="0" err="1" smtClean="0">
                <a:solidFill>
                  <a:srgbClr val="000000"/>
                </a:solidFill>
                <a:cs typeface="Times New Roman" charset="0"/>
                <a:sym typeface="Times New Roman" charset="0"/>
              </a:rPr>
              <a:t>Contener</a:t>
            </a:r>
            <a:r>
              <a:rPr lang="en-US" sz="950" u="sng" dirty="0" smtClean="0">
                <a:solidFill>
                  <a:srgbClr val="000000"/>
                </a:solidFill>
                <a:cs typeface="Times New Roman" charset="0"/>
                <a:sym typeface="Times New Roman" charset="0"/>
              </a:rPr>
              <a:t> el </a:t>
            </a:r>
            <a:r>
              <a:rPr lang="en-US" sz="950" u="sng" dirty="0" err="1" smtClean="0">
                <a:solidFill>
                  <a:srgbClr val="000000"/>
                </a:solidFill>
                <a:latin typeface="Times New Roman"/>
                <a:cs typeface="Times New Roman" charset="0"/>
                <a:sym typeface="Times New Roman" charset="0"/>
              </a:rPr>
              <a:t>á</a:t>
            </a:r>
            <a:r>
              <a:rPr lang="en-US" sz="950" u="sng" dirty="0" err="1" smtClean="0">
                <a:solidFill>
                  <a:srgbClr val="000000"/>
                </a:solidFill>
                <a:cs typeface="Times New Roman" charset="0"/>
                <a:sym typeface="Times New Roman" charset="0"/>
              </a:rPr>
              <a:t>rea</a:t>
            </a:r>
            <a:r>
              <a:rPr lang="en-US" sz="950" u="sng" dirty="0" smtClean="0">
                <a:solidFill>
                  <a:srgbClr val="000000"/>
                </a:solidFill>
                <a:cs typeface="Times New Roman" charset="0"/>
                <a:sym typeface="Times New Roman" charset="0"/>
              </a:rPr>
              <a:t> de </a:t>
            </a:r>
            <a:r>
              <a:rPr lang="en-US" sz="950" u="sng" dirty="0" err="1" smtClean="0">
                <a:solidFill>
                  <a:srgbClr val="000000"/>
                </a:solidFill>
                <a:cs typeface="Times New Roman" charset="0"/>
                <a:sym typeface="Times New Roman" charset="0"/>
              </a:rPr>
              <a:t>trabajo</a:t>
            </a:r>
            <a:r>
              <a:rPr lang="en-US" sz="950" u="sng" dirty="0" smtClean="0">
                <a:solidFill>
                  <a:srgbClr val="000000"/>
                </a:solidFill>
                <a:cs typeface="Times New Roman" charset="0"/>
                <a:sym typeface="Times New Roman" charset="0"/>
              </a:rPr>
              <a:t>:</a:t>
            </a:r>
            <a:r>
              <a:rPr lang="en-US" sz="950" dirty="0" smtClean="0">
                <a:solidFill>
                  <a:srgbClr val="000000"/>
                </a:solidFill>
                <a:cs typeface="Times New Roman" charset="0"/>
                <a:sym typeface="Times New Roman" charset="0"/>
              </a:rPr>
              <a:t> Antes de la </a:t>
            </a:r>
            <a:r>
              <a:rPr lang="en-US" sz="950" dirty="0" err="1" smtClean="0">
                <a:solidFill>
                  <a:srgbClr val="000000"/>
                </a:solidFill>
                <a:cs typeface="Times New Roman" charset="0"/>
                <a:sym typeface="Times New Roman" charset="0"/>
              </a:rPr>
              <a:t>renovaci</a:t>
            </a:r>
            <a:r>
              <a:rPr lang="en-US" sz="950" dirty="0" err="1" smtClean="0">
                <a:solidFill>
                  <a:srgbClr val="000000"/>
                </a:solidFill>
                <a:latin typeface="Times New Roman"/>
                <a:cs typeface="Times New Roman" charset="0"/>
                <a:sym typeface="Times New Roman" charset="0"/>
              </a:rPr>
              <a:t>ó</a:t>
            </a:r>
            <a:r>
              <a:rPr lang="en-US" sz="950" dirty="0" err="1" smtClean="0">
                <a:solidFill>
                  <a:srgbClr val="000000"/>
                </a:solidFill>
                <a:cs typeface="Times New Roman" charset="0"/>
                <a:sym typeface="Times New Roman" charset="0"/>
              </a:rPr>
              <a:t>n</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a</a:t>
            </a:r>
            <a:r>
              <a:rPr lang="en-US" sz="950" dirty="0" err="1" smtClean="0">
                <a:solidFill>
                  <a:srgbClr val="000000"/>
                </a:solidFill>
                <a:latin typeface="Times New Roman"/>
                <a:cs typeface="Times New Roman" charset="0"/>
                <a:sym typeface="Times New Roman" charset="0"/>
              </a:rPr>
              <a:t>í</a:t>
            </a:r>
            <a:r>
              <a:rPr lang="en-US" sz="950" dirty="0" err="1" smtClean="0">
                <a:solidFill>
                  <a:srgbClr val="000000"/>
                </a:solidFill>
                <a:cs typeface="Times New Roman" charset="0"/>
                <a:sym typeface="Times New Roman" charset="0"/>
              </a:rPr>
              <a:t>sle</a:t>
            </a:r>
            <a:r>
              <a:rPr lang="en-US" sz="950" dirty="0" smtClean="0">
                <a:solidFill>
                  <a:srgbClr val="000000"/>
                </a:solidFill>
                <a:cs typeface="Times New Roman" charset="0"/>
                <a:sym typeface="Times New Roman" charset="0"/>
              </a:rPr>
              <a:t> el </a:t>
            </a:r>
            <a:r>
              <a:rPr lang="en-US" sz="950" dirty="0" err="1" smtClean="0">
                <a:solidFill>
                  <a:srgbClr val="000000"/>
                </a:solidFill>
                <a:latin typeface="Times New Roman"/>
                <a:cs typeface="Times New Roman" charset="0"/>
                <a:sym typeface="Times New Roman" charset="0"/>
              </a:rPr>
              <a:t>á</a:t>
            </a:r>
            <a:r>
              <a:rPr lang="en-US" sz="950" dirty="0" err="1" smtClean="0">
                <a:solidFill>
                  <a:srgbClr val="000000"/>
                </a:solidFill>
                <a:cs typeface="Times New Roman" charset="0"/>
                <a:sym typeface="Times New Roman" charset="0"/>
              </a:rPr>
              <a:t>rea</a:t>
            </a:r>
            <a:r>
              <a:rPr lang="en-US" sz="950" dirty="0" smtClean="0">
                <a:solidFill>
                  <a:srgbClr val="000000"/>
                </a:solidFill>
                <a:cs typeface="Times New Roman" charset="0"/>
                <a:sym typeface="Times New Roman" charset="0"/>
              </a:rPr>
              <a:t> de </a:t>
            </a:r>
            <a:r>
              <a:rPr lang="en-US" sz="950" dirty="0" err="1" smtClean="0">
                <a:solidFill>
                  <a:srgbClr val="000000"/>
                </a:solidFill>
                <a:cs typeface="Times New Roman" charset="0"/>
                <a:sym typeface="Times New Roman" charset="0"/>
              </a:rPr>
              <a:t>trabajo</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para</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impedir</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que</a:t>
            </a:r>
            <a:r>
              <a:rPr lang="en-US" sz="950" dirty="0" smtClean="0">
                <a:solidFill>
                  <a:srgbClr val="000000"/>
                </a:solidFill>
                <a:cs typeface="Times New Roman" charset="0"/>
                <a:sym typeface="Times New Roman" charset="0"/>
              </a:rPr>
              <a:t> se escape el </a:t>
            </a:r>
            <a:r>
              <a:rPr lang="en-US" sz="950" dirty="0" err="1" smtClean="0">
                <a:solidFill>
                  <a:srgbClr val="000000"/>
                </a:solidFill>
                <a:cs typeface="Times New Roman" charset="0"/>
                <a:sym typeface="Times New Roman" charset="0"/>
              </a:rPr>
              <a:t>polvo</a:t>
            </a:r>
            <a:r>
              <a:rPr lang="en-US" sz="950" dirty="0" smtClean="0">
                <a:solidFill>
                  <a:srgbClr val="000000"/>
                </a:solidFill>
                <a:cs typeface="Times New Roman" charset="0"/>
                <a:sym typeface="Times New Roman" charset="0"/>
              </a:rPr>
              <a:t>. Durante el </a:t>
            </a:r>
            <a:r>
              <a:rPr lang="en-US" sz="950" dirty="0" err="1" smtClean="0">
                <a:solidFill>
                  <a:srgbClr val="000000"/>
                </a:solidFill>
                <a:cs typeface="Times New Roman" charset="0"/>
                <a:sym typeface="Times New Roman" charset="0"/>
              </a:rPr>
              <a:t>trabajo</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mantenga</a:t>
            </a:r>
            <a:r>
              <a:rPr lang="en-US" sz="950" dirty="0" smtClean="0">
                <a:solidFill>
                  <a:srgbClr val="000000"/>
                </a:solidFill>
                <a:cs typeface="Times New Roman" charset="0"/>
                <a:sym typeface="Times New Roman" charset="0"/>
              </a:rPr>
              <a:t> la </a:t>
            </a:r>
            <a:r>
              <a:rPr lang="en-US" sz="950" dirty="0" err="1" smtClean="0">
                <a:solidFill>
                  <a:srgbClr val="000000"/>
                </a:solidFill>
                <a:cs typeface="Times New Roman" charset="0"/>
                <a:sym typeface="Times New Roman" charset="0"/>
              </a:rPr>
              <a:t>integridad</a:t>
            </a:r>
            <a:r>
              <a:rPr lang="en-US" sz="950" dirty="0" smtClean="0">
                <a:solidFill>
                  <a:srgbClr val="000000"/>
                </a:solidFill>
                <a:cs typeface="Times New Roman" charset="0"/>
                <a:sym typeface="Times New Roman" charset="0"/>
              </a:rPr>
              <a:t> de la </a:t>
            </a:r>
            <a:r>
              <a:rPr lang="en-US" sz="950" dirty="0" err="1" smtClean="0">
                <a:solidFill>
                  <a:srgbClr val="000000"/>
                </a:solidFill>
                <a:cs typeface="Times New Roman" charset="0"/>
                <a:sym typeface="Times New Roman" charset="0"/>
              </a:rPr>
              <a:t>contenci</a:t>
            </a:r>
            <a:r>
              <a:rPr lang="en-US" sz="950" dirty="0" err="1" smtClean="0">
                <a:solidFill>
                  <a:srgbClr val="000000"/>
                </a:solidFill>
                <a:latin typeface="Times New Roman"/>
                <a:cs typeface="Times New Roman" charset="0"/>
                <a:sym typeface="Times New Roman" charset="0"/>
              </a:rPr>
              <a:t>ó</a:t>
            </a:r>
            <a:r>
              <a:rPr lang="en-US" sz="950" dirty="0" err="1" smtClean="0">
                <a:solidFill>
                  <a:srgbClr val="000000"/>
                </a:solidFill>
                <a:cs typeface="Times New Roman" charset="0"/>
                <a:sym typeface="Times New Roman" charset="0"/>
              </a:rPr>
              <a:t>n</a:t>
            </a:r>
            <a:r>
              <a:rPr lang="en-US" sz="950" dirty="0" smtClean="0">
                <a:solidFill>
                  <a:srgbClr val="000000"/>
                </a:solidFill>
                <a:cs typeface="Times New Roman" charset="0"/>
                <a:sym typeface="Times New Roman" charset="0"/>
              </a:rPr>
              <a:t> y </a:t>
            </a:r>
            <a:r>
              <a:rPr lang="en-US" sz="950" dirty="0" err="1" smtClean="0">
                <a:solidFill>
                  <a:srgbClr val="000000"/>
                </a:solidFill>
                <a:cs typeface="Times New Roman" charset="0"/>
                <a:sym typeface="Times New Roman" charset="0"/>
              </a:rPr>
              <a:t>aseg</a:t>
            </a:r>
            <a:r>
              <a:rPr lang="en-US" sz="950" dirty="0" err="1" smtClean="0">
                <a:solidFill>
                  <a:srgbClr val="000000"/>
                </a:solidFill>
                <a:latin typeface="Times New Roman"/>
                <a:cs typeface="Times New Roman" charset="0"/>
                <a:sym typeface="Times New Roman" charset="0"/>
              </a:rPr>
              <a:t>ú</a:t>
            </a:r>
            <a:r>
              <a:rPr lang="en-US" sz="950" dirty="0" err="1" smtClean="0">
                <a:solidFill>
                  <a:srgbClr val="000000"/>
                </a:solidFill>
                <a:cs typeface="Times New Roman" charset="0"/>
                <a:sym typeface="Times New Roman" charset="0"/>
              </a:rPr>
              <a:t>rese</a:t>
            </a:r>
            <a:r>
              <a:rPr lang="en-US" sz="950" dirty="0" smtClean="0">
                <a:solidFill>
                  <a:srgbClr val="000000"/>
                </a:solidFill>
                <a:cs typeface="Times New Roman" charset="0"/>
                <a:sym typeface="Times New Roman" charset="0"/>
              </a:rPr>
              <a:t> de </a:t>
            </a:r>
            <a:r>
              <a:rPr lang="en-US" sz="950" dirty="0" err="1" smtClean="0">
                <a:solidFill>
                  <a:srgbClr val="000000"/>
                </a:solidFill>
                <a:cs typeface="Times New Roman" charset="0"/>
                <a:sym typeface="Times New Roman" charset="0"/>
              </a:rPr>
              <a:t>que</a:t>
            </a:r>
            <a:r>
              <a:rPr lang="en-US" sz="950" dirty="0" smtClean="0">
                <a:solidFill>
                  <a:srgbClr val="000000"/>
                </a:solidFill>
                <a:cs typeface="Times New Roman" charset="0"/>
                <a:sym typeface="Times New Roman" charset="0"/>
              </a:rPr>
              <a:t> </a:t>
            </a:r>
            <a:r>
              <a:rPr lang="en-US" sz="950" dirty="0" err="1" smtClean="0">
                <a:solidFill>
                  <a:srgbClr val="000000"/>
                </a:solidFill>
                <a:latin typeface="Times New Roman"/>
                <a:cs typeface="Times New Roman" charset="0"/>
                <a:sym typeface="Times New Roman" charset="0"/>
              </a:rPr>
              <a:t>é</a:t>
            </a:r>
            <a:r>
              <a:rPr lang="en-US" sz="950" dirty="0" err="1" smtClean="0">
                <a:solidFill>
                  <a:srgbClr val="000000"/>
                </a:solidFill>
                <a:cs typeface="Times New Roman" charset="0"/>
                <a:sym typeface="Times New Roman" charset="0"/>
              </a:rPr>
              <a:t>sta</a:t>
            </a:r>
            <a:r>
              <a:rPr lang="en-US" sz="950" dirty="0" smtClean="0">
                <a:solidFill>
                  <a:srgbClr val="000000"/>
                </a:solidFill>
                <a:cs typeface="Times New Roman" charset="0"/>
                <a:sym typeface="Times New Roman" charset="0"/>
              </a:rPr>
              <a:t> no </a:t>
            </a:r>
            <a:r>
              <a:rPr lang="en-US" sz="950" dirty="0" err="1" smtClean="0">
                <a:solidFill>
                  <a:srgbClr val="000000"/>
                </a:solidFill>
                <a:cs typeface="Times New Roman" charset="0"/>
                <a:sym typeface="Times New Roman" charset="0"/>
              </a:rPr>
              <a:t>interfiera</a:t>
            </a:r>
            <a:r>
              <a:rPr lang="en-US" sz="950" dirty="0" smtClean="0">
                <a:solidFill>
                  <a:srgbClr val="000000"/>
                </a:solidFill>
                <a:cs typeface="Times New Roman" charset="0"/>
                <a:sym typeface="Times New Roman" charset="0"/>
              </a:rPr>
              <a:t> con </a:t>
            </a:r>
            <a:r>
              <a:rPr lang="es-ES_tradnl" sz="950" dirty="0" smtClean="0">
                <a:solidFill>
                  <a:srgbClr val="000000"/>
                </a:solidFill>
                <a:cs typeface="Times New Roman" charset="0"/>
                <a:sym typeface="Times New Roman" charset="0"/>
              </a:rPr>
              <a:t>la salida </a:t>
            </a:r>
            <a:r>
              <a:rPr lang="en-US" sz="950" dirty="0" smtClean="0">
                <a:solidFill>
                  <a:srgbClr val="000000"/>
                </a:solidFill>
                <a:cs typeface="Times New Roman" charset="0"/>
                <a:sym typeface="Times New Roman" charset="0"/>
              </a:rPr>
              <a:t>de </a:t>
            </a:r>
            <a:r>
              <a:rPr lang="en-US" sz="950" dirty="0" err="1" smtClean="0">
                <a:solidFill>
                  <a:srgbClr val="000000"/>
                </a:solidFill>
                <a:cs typeface="Times New Roman" charset="0"/>
                <a:sym typeface="Times New Roman" charset="0"/>
              </a:rPr>
              <a:t>ocupantes</a:t>
            </a:r>
            <a:r>
              <a:rPr lang="en-US" sz="950" dirty="0" smtClean="0">
                <a:solidFill>
                  <a:srgbClr val="000000"/>
                </a:solidFill>
                <a:cs typeface="Times New Roman" charset="0"/>
                <a:sym typeface="Times New Roman" charset="0"/>
              </a:rPr>
              <a:t> y </a:t>
            </a:r>
            <a:r>
              <a:rPr lang="en-US" sz="950" dirty="0" err="1" smtClean="0">
                <a:solidFill>
                  <a:srgbClr val="000000"/>
                </a:solidFill>
                <a:cs typeface="Times New Roman" charset="0"/>
                <a:sym typeface="Times New Roman" charset="0"/>
              </a:rPr>
              <a:t>trabajadores</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desde</a:t>
            </a:r>
            <a:r>
              <a:rPr lang="en-US" sz="950" dirty="0" smtClean="0">
                <a:solidFill>
                  <a:srgbClr val="000000"/>
                </a:solidFill>
                <a:cs typeface="Times New Roman" charset="0"/>
                <a:sym typeface="Times New Roman" charset="0"/>
              </a:rPr>
              <a:t> el </a:t>
            </a:r>
            <a:r>
              <a:rPr lang="en-US" sz="950" dirty="0" err="1" smtClean="0">
                <a:solidFill>
                  <a:srgbClr val="000000"/>
                </a:solidFill>
                <a:cs typeface="Times New Roman" charset="0"/>
                <a:sym typeface="Times New Roman" charset="0"/>
              </a:rPr>
              <a:t>edificio</a:t>
            </a:r>
            <a:r>
              <a:rPr lang="en-US" sz="950" dirty="0" smtClean="0">
                <a:solidFill>
                  <a:srgbClr val="000000"/>
                </a:solidFill>
                <a:cs typeface="Times New Roman" charset="0"/>
                <a:sym typeface="Times New Roman" charset="0"/>
              </a:rPr>
              <a:t> o </a:t>
            </a:r>
            <a:r>
              <a:rPr lang="en-US" sz="950" dirty="0" err="1" smtClean="0">
                <a:solidFill>
                  <a:srgbClr val="000000"/>
                </a:solidFill>
                <a:latin typeface="Times New Roman"/>
                <a:cs typeface="Times New Roman" charset="0"/>
                <a:sym typeface="Times New Roman" charset="0"/>
              </a:rPr>
              <a:t>á</a:t>
            </a:r>
            <a:r>
              <a:rPr lang="en-US" sz="950" dirty="0" err="1" smtClean="0">
                <a:solidFill>
                  <a:srgbClr val="000000"/>
                </a:solidFill>
                <a:cs typeface="Times New Roman" charset="0"/>
                <a:sym typeface="Times New Roman" charset="0"/>
              </a:rPr>
              <a:t>rea</a:t>
            </a:r>
            <a:r>
              <a:rPr lang="en-US" sz="950" dirty="0" smtClean="0">
                <a:solidFill>
                  <a:srgbClr val="000000"/>
                </a:solidFill>
                <a:cs typeface="Times New Roman" charset="0"/>
                <a:sym typeface="Times New Roman" charset="0"/>
              </a:rPr>
              <a:t> de </a:t>
            </a:r>
            <a:r>
              <a:rPr lang="en-US" sz="950" dirty="0" err="1" smtClean="0">
                <a:solidFill>
                  <a:srgbClr val="000000"/>
                </a:solidFill>
                <a:cs typeface="Times New Roman" charset="0"/>
                <a:sym typeface="Times New Roman" charset="0"/>
              </a:rPr>
              <a:t>trabajo</a:t>
            </a:r>
            <a:r>
              <a:rPr lang="en-US" sz="950" dirty="0" smtClean="0">
                <a:solidFill>
                  <a:srgbClr val="000000"/>
                </a:solidFill>
                <a:cs typeface="Times New Roman" charset="0"/>
                <a:sym typeface="Times New Roman" charset="0"/>
              </a:rPr>
              <a:t>.</a:t>
            </a:r>
          </a:p>
          <a:p>
            <a:pPr lvl="1">
              <a:spcBef>
                <a:spcPct val="10000"/>
              </a:spcBef>
              <a:defRPr/>
            </a:pPr>
            <a:r>
              <a:rPr lang="en-US" sz="950" u="sng" dirty="0" err="1" smtClean="0">
                <a:solidFill>
                  <a:srgbClr val="000000"/>
                </a:solidFill>
                <a:cs typeface="Times New Roman" charset="0"/>
                <a:sym typeface="Times New Roman" charset="0"/>
              </a:rPr>
              <a:t>Cerrar</a:t>
            </a:r>
            <a:r>
              <a:rPr lang="en-US" sz="950" u="sng" dirty="0" smtClean="0">
                <a:solidFill>
                  <a:srgbClr val="000000"/>
                </a:solidFill>
                <a:cs typeface="Times New Roman" charset="0"/>
                <a:sym typeface="Times New Roman" charset="0"/>
              </a:rPr>
              <a:t> </a:t>
            </a:r>
            <a:r>
              <a:rPr lang="en-US" sz="950" u="sng" dirty="0" err="1" smtClean="0">
                <a:solidFill>
                  <a:srgbClr val="000000"/>
                </a:solidFill>
                <a:cs typeface="Times New Roman" charset="0"/>
                <a:sym typeface="Times New Roman" charset="0"/>
              </a:rPr>
              <a:t>puertas</a:t>
            </a:r>
            <a:r>
              <a:rPr lang="en-US" sz="950" u="sng" dirty="0" smtClean="0">
                <a:solidFill>
                  <a:srgbClr val="000000"/>
                </a:solidFill>
                <a:cs typeface="Times New Roman" charset="0"/>
                <a:sym typeface="Times New Roman" charset="0"/>
              </a:rPr>
              <a:t> y </a:t>
            </a:r>
            <a:r>
              <a:rPr lang="en-US" sz="950" u="sng" dirty="0" err="1" smtClean="0">
                <a:solidFill>
                  <a:srgbClr val="000000"/>
                </a:solidFill>
                <a:cs typeface="Times New Roman" charset="0"/>
                <a:sym typeface="Times New Roman" charset="0"/>
              </a:rPr>
              <a:t>ventanas</a:t>
            </a:r>
            <a:r>
              <a:rPr lang="en-US" sz="950" u="sng" dirty="0" smtClean="0">
                <a:solidFill>
                  <a:srgbClr val="000000"/>
                </a:solidFill>
                <a:cs typeface="Times New Roman" charset="0"/>
                <a:sym typeface="Times New Roman" charset="0"/>
              </a:rPr>
              <a:t>:</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Cierre</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todas</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las</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puertas</a:t>
            </a:r>
            <a:r>
              <a:rPr lang="en-US" sz="950" dirty="0" smtClean="0">
                <a:solidFill>
                  <a:srgbClr val="000000"/>
                </a:solidFill>
                <a:cs typeface="Times New Roman" charset="0"/>
                <a:sym typeface="Times New Roman" charset="0"/>
              </a:rPr>
              <a:t> y </a:t>
            </a:r>
            <a:r>
              <a:rPr lang="en-US" sz="950" dirty="0" err="1" smtClean="0">
                <a:solidFill>
                  <a:srgbClr val="000000"/>
                </a:solidFill>
                <a:cs typeface="Times New Roman" charset="0"/>
                <a:sym typeface="Times New Roman" charset="0"/>
              </a:rPr>
              <a:t>ventanas</a:t>
            </a:r>
            <a:r>
              <a:rPr lang="en-US" sz="950" dirty="0" smtClean="0">
                <a:solidFill>
                  <a:srgbClr val="000000"/>
                </a:solidFill>
                <a:cs typeface="Times New Roman" charset="0"/>
                <a:sym typeface="Times New Roman" charset="0"/>
              </a:rPr>
              <a:t> </a:t>
            </a:r>
            <a:r>
              <a:rPr lang="es-ES_tradnl" sz="950" dirty="0" smtClean="0">
                <a:solidFill>
                  <a:srgbClr val="000000"/>
                </a:solidFill>
                <a:cs typeface="Times New Roman" charset="0"/>
                <a:sym typeface="Times New Roman" charset="0"/>
              </a:rPr>
              <a:t>a </a:t>
            </a:r>
            <a:r>
              <a:rPr lang="en-US" sz="950" dirty="0" smtClean="0">
                <a:solidFill>
                  <a:srgbClr val="000000"/>
                </a:solidFill>
                <a:cs typeface="Times New Roman" charset="0"/>
                <a:sym typeface="Times New Roman" charset="0"/>
              </a:rPr>
              <a:t>20 pies </a:t>
            </a:r>
            <a:r>
              <a:rPr lang="es-ES_tradnl" sz="950" dirty="0" smtClean="0">
                <a:solidFill>
                  <a:srgbClr val="000000"/>
                </a:solidFill>
                <a:cs typeface="Times New Roman" charset="0"/>
                <a:sym typeface="Times New Roman" charset="0"/>
              </a:rPr>
              <a:t>como m</a:t>
            </a:r>
            <a:r>
              <a:rPr lang="es-ES_tradnl" sz="950" dirty="0" smtClean="0">
                <a:solidFill>
                  <a:srgbClr val="000000"/>
                </a:solidFill>
                <a:latin typeface="Times New Roman"/>
                <a:cs typeface="Times New Roman" charset="0"/>
                <a:sym typeface="Times New Roman" charset="0"/>
              </a:rPr>
              <a:t>á</a:t>
            </a:r>
            <a:r>
              <a:rPr lang="es-ES_tradnl" sz="950" dirty="0" smtClean="0">
                <a:solidFill>
                  <a:srgbClr val="000000"/>
                </a:solidFill>
                <a:cs typeface="Times New Roman" charset="0"/>
                <a:sym typeface="Times New Roman" charset="0"/>
              </a:rPr>
              <a:t>ximo </a:t>
            </a:r>
            <a:r>
              <a:rPr lang="en-US" sz="950" dirty="0" smtClean="0">
                <a:solidFill>
                  <a:srgbClr val="000000"/>
                </a:solidFill>
                <a:cs typeface="Times New Roman" charset="0"/>
                <a:sym typeface="Times New Roman" charset="0"/>
              </a:rPr>
              <a:t>del </a:t>
            </a:r>
            <a:r>
              <a:rPr lang="en-US" sz="950" dirty="0" err="1" smtClean="0">
                <a:solidFill>
                  <a:srgbClr val="000000"/>
                </a:solidFill>
                <a:latin typeface="Times New Roman"/>
                <a:cs typeface="Times New Roman" charset="0"/>
                <a:sym typeface="Times New Roman" charset="0"/>
              </a:rPr>
              <a:t>á</a:t>
            </a:r>
            <a:r>
              <a:rPr lang="en-US" sz="950" dirty="0" err="1" smtClean="0">
                <a:solidFill>
                  <a:srgbClr val="000000"/>
                </a:solidFill>
                <a:cs typeface="Times New Roman" charset="0"/>
                <a:sym typeface="Times New Roman" charset="0"/>
              </a:rPr>
              <a:t>rea</a:t>
            </a:r>
            <a:r>
              <a:rPr lang="en-US" sz="950" dirty="0" smtClean="0">
                <a:solidFill>
                  <a:srgbClr val="000000"/>
                </a:solidFill>
                <a:cs typeface="Times New Roman" charset="0"/>
                <a:sym typeface="Times New Roman" charset="0"/>
              </a:rPr>
              <a:t> de </a:t>
            </a:r>
            <a:r>
              <a:rPr lang="en-US" sz="950" dirty="0" err="1" smtClean="0">
                <a:solidFill>
                  <a:srgbClr val="000000"/>
                </a:solidFill>
                <a:cs typeface="Times New Roman" charset="0"/>
                <a:sym typeface="Times New Roman" charset="0"/>
              </a:rPr>
              <a:t>trabajo</a:t>
            </a:r>
            <a:r>
              <a:rPr lang="en-US" sz="950" dirty="0" smtClean="0">
                <a:solidFill>
                  <a:srgbClr val="000000"/>
                </a:solidFill>
                <a:cs typeface="Times New Roman" charset="0"/>
                <a:sym typeface="Times New Roman" charset="0"/>
              </a:rPr>
              <a:t>. Para </a:t>
            </a:r>
            <a:r>
              <a:rPr lang="en-US" sz="950" dirty="0" err="1" smtClean="0">
                <a:solidFill>
                  <a:srgbClr val="000000"/>
                </a:solidFill>
                <a:cs typeface="Times New Roman" charset="0"/>
                <a:sym typeface="Times New Roman" charset="0"/>
              </a:rPr>
              <a:t>edificios</a:t>
            </a:r>
            <a:r>
              <a:rPr lang="en-US" sz="950" dirty="0" smtClean="0">
                <a:solidFill>
                  <a:srgbClr val="000000"/>
                </a:solidFill>
                <a:cs typeface="Times New Roman" charset="0"/>
                <a:sym typeface="Times New Roman" charset="0"/>
              </a:rPr>
              <a:t> de </a:t>
            </a:r>
            <a:r>
              <a:rPr lang="en-US" sz="950" dirty="0" err="1" smtClean="0">
                <a:solidFill>
                  <a:srgbClr val="000000"/>
                </a:solidFill>
                <a:cs typeface="Times New Roman" charset="0"/>
                <a:sym typeface="Times New Roman" charset="0"/>
              </a:rPr>
              <a:t>varios</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pisos</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cierre</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todas</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las</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ventanas</a:t>
            </a:r>
            <a:r>
              <a:rPr lang="en-US" sz="950" dirty="0" smtClean="0">
                <a:solidFill>
                  <a:srgbClr val="000000"/>
                </a:solidFill>
                <a:cs typeface="Times New Roman" charset="0"/>
                <a:sym typeface="Times New Roman" charset="0"/>
              </a:rPr>
              <a:t> y </a:t>
            </a:r>
            <a:r>
              <a:rPr lang="en-US" sz="950" dirty="0" err="1" smtClean="0">
                <a:solidFill>
                  <a:srgbClr val="000000"/>
                </a:solidFill>
                <a:cs typeface="Times New Roman" charset="0"/>
                <a:sym typeface="Times New Roman" charset="0"/>
              </a:rPr>
              <a:t>puertas</a:t>
            </a:r>
            <a:r>
              <a:rPr lang="en-US" sz="950" dirty="0" smtClean="0">
                <a:solidFill>
                  <a:srgbClr val="000000"/>
                </a:solidFill>
                <a:cs typeface="Times New Roman" charset="0"/>
                <a:sym typeface="Times New Roman" charset="0"/>
              </a:rPr>
              <a:t> del </a:t>
            </a:r>
            <a:r>
              <a:rPr lang="en-US" sz="950" dirty="0" err="1" smtClean="0">
                <a:solidFill>
                  <a:srgbClr val="000000"/>
                </a:solidFill>
                <a:cs typeface="Times New Roman" charset="0"/>
                <a:sym typeface="Times New Roman" charset="0"/>
              </a:rPr>
              <a:t>mismo</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piso</a:t>
            </a:r>
            <a:r>
              <a:rPr lang="en-US" sz="950" dirty="0" smtClean="0">
                <a:solidFill>
                  <a:srgbClr val="000000"/>
                </a:solidFill>
                <a:cs typeface="Times New Roman" charset="0"/>
                <a:sym typeface="Times New Roman" charset="0"/>
              </a:rPr>
              <a:t> </a:t>
            </a:r>
            <a:r>
              <a:rPr lang="es-ES_tradnl" sz="950" dirty="0" smtClean="0">
                <a:solidFill>
                  <a:srgbClr val="000000"/>
                </a:solidFill>
                <a:cs typeface="Times New Roman" charset="0"/>
                <a:sym typeface="Times New Roman" charset="0"/>
              </a:rPr>
              <a:t>a </a:t>
            </a:r>
            <a:r>
              <a:rPr lang="en-US" sz="950" dirty="0" smtClean="0">
                <a:solidFill>
                  <a:srgbClr val="000000"/>
                </a:solidFill>
                <a:cs typeface="Times New Roman" charset="0"/>
                <a:sym typeface="Times New Roman" charset="0"/>
              </a:rPr>
              <a:t>20 pies </a:t>
            </a:r>
            <a:r>
              <a:rPr lang="es-ES_tradnl" sz="950" dirty="0" smtClean="0">
                <a:solidFill>
                  <a:srgbClr val="000000"/>
                </a:solidFill>
                <a:cs typeface="Times New Roman" charset="0"/>
                <a:sym typeface="Times New Roman" charset="0"/>
              </a:rPr>
              <a:t>como m</a:t>
            </a:r>
            <a:r>
              <a:rPr lang="es-ES_tradnl" sz="950" dirty="0" smtClean="0">
                <a:solidFill>
                  <a:srgbClr val="000000"/>
                </a:solidFill>
                <a:latin typeface="Times New Roman"/>
                <a:cs typeface="Times New Roman" charset="0"/>
                <a:sym typeface="Times New Roman" charset="0"/>
              </a:rPr>
              <a:t>á</a:t>
            </a:r>
            <a:r>
              <a:rPr lang="es-ES_tradnl" sz="950" dirty="0" smtClean="0">
                <a:solidFill>
                  <a:srgbClr val="000000"/>
                </a:solidFill>
                <a:cs typeface="Times New Roman" charset="0"/>
                <a:sym typeface="Times New Roman" charset="0"/>
              </a:rPr>
              <a:t>ximo </a:t>
            </a:r>
            <a:r>
              <a:rPr lang="en-US" sz="950" dirty="0" smtClean="0">
                <a:solidFill>
                  <a:srgbClr val="000000"/>
                </a:solidFill>
                <a:cs typeface="Times New Roman" charset="0"/>
                <a:sym typeface="Times New Roman" charset="0"/>
              </a:rPr>
              <a:t>del </a:t>
            </a:r>
            <a:r>
              <a:rPr lang="en-US" sz="950" dirty="0" err="1" smtClean="0">
                <a:solidFill>
                  <a:srgbClr val="000000"/>
                </a:solidFill>
                <a:latin typeface="Times New Roman"/>
                <a:cs typeface="Times New Roman" charset="0"/>
                <a:sym typeface="Times New Roman" charset="0"/>
              </a:rPr>
              <a:t>á</a:t>
            </a:r>
            <a:r>
              <a:rPr lang="en-US" sz="950" dirty="0" err="1" smtClean="0">
                <a:solidFill>
                  <a:srgbClr val="000000"/>
                </a:solidFill>
                <a:cs typeface="Times New Roman" charset="0"/>
                <a:sym typeface="Times New Roman" charset="0"/>
              </a:rPr>
              <a:t>rea</a:t>
            </a:r>
            <a:r>
              <a:rPr lang="en-US" sz="950" dirty="0" smtClean="0">
                <a:solidFill>
                  <a:srgbClr val="000000"/>
                </a:solidFill>
                <a:cs typeface="Times New Roman" charset="0"/>
                <a:sym typeface="Times New Roman" charset="0"/>
              </a:rPr>
              <a:t> de </a:t>
            </a:r>
            <a:r>
              <a:rPr lang="en-US" sz="950" dirty="0" err="1" smtClean="0">
                <a:solidFill>
                  <a:srgbClr val="000000"/>
                </a:solidFill>
                <a:cs typeface="Times New Roman" charset="0"/>
                <a:sym typeface="Times New Roman" charset="0"/>
              </a:rPr>
              <a:t>trabajo</a:t>
            </a:r>
            <a:r>
              <a:rPr lang="en-US" sz="950" dirty="0" smtClean="0">
                <a:solidFill>
                  <a:srgbClr val="000000"/>
                </a:solidFill>
                <a:cs typeface="Times New Roman" charset="0"/>
                <a:sym typeface="Times New Roman" charset="0"/>
              </a:rPr>
              <a:t> y </a:t>
            </a:r>
            <a:r>
              <a:rPr lang="en-US" sz="950" dirty="0" err="1" smtClean="0">
                <a:solidFill>
                  <a:srgbClr val="000000"/>
                </a:solidFill>
                <a:cs typeface="Times New Roman" charset="0"/>
                <a:sym typeface="Times New Roman" charset="0"/>
              </a:rPr>
              <a:t>todas</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las</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ventanas</a:t>
            </a:r>
            <a:r>
              <a:rPr lang="en-US" sz="950" dirty="0" smtClean="0">
                <a:solidFill>
                  <a:srgbClr val="000000"/>
                </a:solidFill>
                <a:cs typeface="Times New Roman" charset="0"/>
                <a:sym typeface="Times New Roman" charset="0"/>
              </a:rPr>
              <a:t> de </a:t>
            </a:r>
            <a:r>
              <a:rPr lang="en-US" sz="950" dirty="0" err="1" smtClean="0">
                <a:solidFill>
                  <a:srgbClr val="000000"/>
                </a:solidFill>
                <a:cs typeface="Times New Roman" charset="0"/>
                <a:sym typeface="Times New Roman" charset="0"/>
              </a:rPr>
              <a:t>todos</a:t>
            </a:r>
            <a:r>
              <a:rPr lang="en-US" sz="950" dirty="0" smtClean="0">
                <a:solidFill>
                  <a:srgbClr val="000000"/>
                </a:solidFill>
                <a:cs typeface="Times New Roman" charset="0"/>
                <a:sym typeface="Times New Roman" charset="0"/>
              </a:rPr>
              <a:t> los </a:t>
            </a:r>
            <a:r>
              <a:rPr lang="en-US" sz="950" dirty="0" err="1" smtClean="0">
                <a:solidFill>
                  <a:srgbClr val="000000"/>
                </a:solidFill>
                <a:cs typeface="Times New Roman" charset="0"/>
                <a:sym typeface="Times New Roman" charset="0"/>
              </a:rPr>
              <a:t>pisos</a:t>
            </a:r>
            <a:r>
              <a:rPr lang="en-US" sz="950" dirty="0" smtClean="0">
                <a:solidFill>
                  <a:srgbClr val="000000"/>
                </a:solidFill>
                <a:cs typeface="Times New Roman" charset="0"/>
                <a:sym typeface="Times New Roman" charset="0"/>
              </a:rPr>
              <a:t> de </a:t>
            </a:r>
            <a:r>
              <a:rPr lang="en-US" sz="950" dirty="0" err="1" smtClean="0">
                <a:solidFill>
                  <a:srgbClr val="000000"/>
                </a:solidFill>
                <a:cs typeface="Times New Roman" charset="0"/>
                <a:sym typeface="Times New Roman" charset="0"/>
              </a:rPr>
              <a:t>abajo</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que</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est</a:t>
            </a:r>
            <a:r>
              <a:rPr lang="en-US" sz="950" dirty="0" err="1" smtClean="0">
                <a:solidFill>
                  <a:srgbClr val="000000"/>
                </a:solidFill>
                <a:latin typeface="Times New Roman"/>
                <a:cs typeface="Times New Roman" charset="0"/>
                <a:sym typeface="Times New Roman" charset="0"/>
              </a:rPr>
              <a:t>é</a:t>
            </a:r>
            <a:r>
              <a:rPr lang="en-US" sz="950" dirty="0" err="1" smtClean="0">
                <a:solidFill>
                  <a:srgbClr val="000000"/>
                </a:solidFill>
                <a:cs typeface="Times New Roman" charset="0"/>
                <a:sym typeface="Times New Roman" charset="0"/>
              </a:rPr>
              <a:t>n</a:t>
            </a:r>
            <a:r>
              <a:rPr lang="en-US" sz="950" dirty="0" smtClean="0">
                <a:solidFill>
                  <a:srgbClr val="000000"/>
                </a:solidFill>
                <a:cs typeface="Times New Roman" charset="0"/>
                <a:sym typeface="Times New Roman" charset="0"/>
              </a:rPr>
              <a:t> a la </a:t>
            </a:r>
            <a:r>
              <a:rPr lang="en-US" sz="950" dirty="0" err="1" smtClean="0">
                <a:solidFill>
                  <a:srgbClr val="000000"/>
                </a:solidFill>
                <a:cs typeface="Times New Roman" charset="0"/>
                <a:sym typeface="Times New Roman" charset="0"/>
              </a:rPr>
              <a:t>misma</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distancia</a:t>
            </a:r>
            <a:r>
              <a:rPr lang="en-US" sz="950" dirty="0" smtClean="0">
                <a:solidFill>
                  <a:srgbClr val="000000"/>
                </a:solidFill>
                <a:cs typeface="Times New Roman" charset="0"/>
                <a:sym typeface="Times New Roman" charset="0"/>
              </a:rPr>
              <a:t> horizontal de la </a:t>
            </a:r>
            <a:r>
              <a:rPr lang="en-US" sz="950" dirty="0" err="1" smtClean="0">
                <a:solidFill>
                  <a:srgbClr val="000000"/>
                </a:solidFill>
                <a:cs typeface="Times New Roman" charset="0"/>
                <a:sym typeface="Times New Roman" charset="0"/>
              </a:rPr>
              <a:t>renovaci</a:t>
            </a:r>
            <a:r>
              <a:rPr lang="en-US" sz="950" dirty="0" err="1" smtClean="0">
                <a:solidFill>
                  <a:srgbClr val="000000"/>
                </a:solidFill>
                <a:latin typeface="Times New Roman"/>
                <a:cs typeface="Times New Roman" charset="0"/>
                <a:sym typeface="Times New Roman" charset="0"/>
              </a:rPr>
              <a:t>ó</a:t>
            </a:r>
            <a:r>
              <a:rPr lang="en-US" sz="950" dirty="0" err="1" smtClean="0">
                <a:solidFill>
                  <a:srgbClr val="000000"/>
                </a:solidFill>
                <a:cs typeface="Times New Roman" charset="0"/>
                <a:sym typeface="Times New Roman" charset="0"/>
              </a:rPr>
              <a:t>n</a:t>
            </a:r>
            <a:r>
              <a:rPr lang="en-US" sz="950" dirty="0" smtClean="0">
                <a:solidFill>
                  <a:srgbClr val="000000"/>
                </a:solidFill>
                <a:cs typeface="Times New Roman" charset="0"/>
                <a:sym typeface="Times New Roman" charset="0"/>
              </a:rPr>
              <a:t>.</a:t>
            </a:r>
          </a:p>
          <a:p>
            <a:pPr lvl="1">
              <a:spcBef>
                <a:spcPct val="10000"/>
              </a:spcBef>
              <a:defRPr/>
            </a:pPr>
            <a:r>
              <a:rPr lang="en-US" sz="950" u="sng" dirty="0" err="1" smtClean="0">
                <a:solidFill>
                  <a:srgbClr val="000000"/>
                </a:solidFill>
                <a:cs typeface="Times New Roman" charset="0"/>
                <a:sym typeface="Times New Roman" charset="0"/>
              </a:rPr>
              <a:t>Puertas</a:t>
            </a:r>
            <a:r>
              <a:rPr lang="en-US" sz="950" u="sng" dirty="0" smtClean="0">
                <a:solidFill>
                  <a:srgbClr val="000000"/>
                </a:solidFill>
                <a:cs typeface="Times New Roman" charset="0"/>
                <a:sym typeface="Times New Roman" charset="0"/>
              </a:rPr>
              <a:t> </a:t>
            </a:r>
            <a:r>
              <a:rPr lang="en-US" sz="950" u="sng" dirty="0" err="1" smtClean="0">
                <a:solidFill>
                  <a:srgbClr val="000000"/>
                </a:solidFill>
                <a:cs typeface="Times New Roman" charset="0"/>
                <a:sym typeface="Times New Roman" charset="0"/>
              </a:rPr>
              <a:t>que</a:t>
            </a:r>
            <a:r>
              <a:rPr lang="en-US" sz="950" u="sng" dirty="0" smtClean="0">
                <a:solidFill>
                  <a:srgbClr val="000000"/>
                </a:solidFill>
                <a:cs typeface="Times New Roman" charset="0"/>
                <a:sym typeface="Times New Roman" charset="0"/>
              </a:rPr>
              <a:t> se </a:t>
            </a:r>
            <a:r>
              <a:rPr lang="en-US" sz="950" u="sng" dirty="0" err="1" smtClean="0">
                <a:solidFill>
                  <a:srgbClr val="000000"/>
                </a:solidFill>
                <a:cs typeface="Times New Roman" charset="0"/>
                <a:sym typeface="Times New Roman" charset="0"/>
              </a:rPr>
              <a:t>usan</a:t>
            </a:r>
            <a:r>
              <a:rPr lang="en-US" sz="950" u="sng" dirty="0" smtClean="0">
                <a:solidFill>
                  <a:srgbClr val="000000"/>
                </a:solidFill>
                <a:cs typeface="Times New Roman" charset="0"/>
                <a:sym typeface="Times New Roman" charset="0"/>
              </a:rPr>
              <a:t> </a:t>
            </a:r>
            <a:r>
              <a:rPr lang="en-US" sz="950" u="sng" dirty="0" err="1" smtClean="0">
                <a:solidFill>
                  <a:srgbClr val="000000"/>
                </a:solidFill>
                <a:cs typeface="Times New Roman" charset="0"/>
                <a:sym typeface="Times New Roman" charset="0"/>
              </a:rPr>
              <a:t>como</a:t>
            </a:r>
            <a:r>
              <a:rPr lang="en-US" sz="950" u="sng" dirty="0" smtClean="0">
                <a:solidFill>
                  <a:srgbClr val="000000"/>
                </a:solidFill>
                <a:cs typeface="Times New Roman" charset="0"/>
                <a:sym typeface="Times New Roman" charset="0"/>
              </a:rPr>
              <a:t> </a:t>
            </a:r>
            <a:r>
              <a:rPr lang="en-US" sz="950" u="sng" dirty="0" err="1" smtClean="0">
                <a:solidFill>
                  <a:srgbClr val="000000"/>
                </a:solidFill>
                <a:cs typeface="Times New Roman" charset="0"/>
                <a:sym typeface="Times New Roman" charset="0"/>
              </a:rPr>
              <a:t>ingreso</a:t>
            </a:r>
            <a:r>
              <a:rPr lang="en-US" sz="950" u="sng" dirty="0" smtClean="0">
                <a:solidFill>
                  <a:srgbClr val="000000"/>
                </a:solidFill>
                <a:cs typeface="Times New Roman" charset="0"/>
                <a:sym typeface="Times New Roman" charset="0"/>
              </a:rPr>
              <a:t> al </a:t>
            </a:r>
            <a:r>
              <a:rPr lang="en-US" sz="950" u="sng" dirty="0" err="1" smtClean="0">
                <a:solidFill>
                  <a:srgbClr val="000000"/>
                </a:solidFill>
                <a:latin typeface="Times New Roman"/>
                <a:cs typeface="Times New Roman" charset="0"/>
                <a:sym typeface="Times New Roman" charset="0"/>
              </a:rPr>
              <a:t>á</a:t>
            </a:r>
            <a:r>
              <a:rPr lang="en-US" sz="950" u="sng" dirty="0" err="1" smtClean="0">
                <a:solidFill>
                  <a:srgbClr val="000000"/>
                </a:solidFill>
                <a:cs typeface="Times New Roman" charset="0"/>
                <a:sym typeface="Times New Roman" charset="0"/>
              </a:rPr>
              <a:t>rea</a:t>
            </a:r>
            <a:r>
              <a:rPr lang="en-US" sz="950" u="sng" dirty="0" smtClean="0">
                <a:solidFill>
                  <a:srgbClr val="000000"/>
                </a:solidFill>
                <a:cs typeface="Times New Roman" charset="0"/>
                <a:sym typeface="Times New Roman" charset="0"/>
              </a:rPr>
              <a:t> de </a:t>
            </a:r>
            <a:r>
              <a:rPr lang="en-US" sz="950" u="sng" dirty="0" err="1" smtClean="0">
                <a:solidFill>
                  <a:srgbClr val="000000"/>
                </a:solidFill>
                <a:cs typeface="Times New Roman" charset="0"/>
                <a:sym typeface="Times New Roman" charset="0"/>
              </a:rPr>
              <a:t>trabajo</a:t>
            </a:r>
            <a:r>
              <a:rPr lang="en-US" sz="950" u="sng" dirty="0" smtClean="0">
                <a:solidFill>
                  <a:srgbClr val="000000"/>
                </a:solidFill>
                <a:cs typeface="Times New Roman" charset="0"/>
                <a:sym typeface="Times New Roman" charset="0"/>
              </a:rPr>
              <a:t>:</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Cubra</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las</a:t>
            </a:r>
            <a:r>
              <a:rPr lang="en-US" sz="950" dirty="0" smtClean="0">
                <a:solidFill>
                  <a:srgbClr val="000000"/>
                </a:solidFill>
                <a:cs typeface="Times New Roman" charset="0"/>
                <a:sym typeface="Times New Roman" charset="0"/>
              </a:rPr>
              <a:t> a</a:t>
            </a:r>
            <a:r>
              <a:rPr lang="es-ES_tradnl" sz="950" dirty="0" smtClean="0">
                <a:solidFill>
                  <a:srgbClr val="000000"/>
                </a:solidFill>
                <a:cs typeface="Times New Roman" charset="0"/>
                <a:sym typeface="Times New Roman" charset="0"/>
              </a:rPr>
              <a:t>b</a:t>
            </a:r>
            <a:r>
              <a:rPr lang="en-US" sz="950" dirty="0" err="1" smtClean="0">
                <a:solidFill>
                  <a:srgbClr val="000000"/>
                </a:solidFill>
                <a:cs typeface="Times New Roman" charset="0"/>
                <a:sym typeface="Times New Roman" charset="0"/>
              </a:rPr>
              <a:t>erturas</a:t>
            </a:r>
            <a:r>
              <a:rPr lang="en-US" sz="950" dirty="0" smtClean="0">
                <a:solidFill>
                  <a:srgbClr val="000000"/>
                </a:solidFill>
                <a:cs typeface="Times New Roman" charset="0"/>
                <a:sym typeface="Times New Roman" charset="0"/>
              </a:rPr>
              <a:t> de </a:t>
            </a:r>
            <a:r>
              <a:rPr lang="en-US" sz="950" dirty="0" err="1" smtClean="0">
                <a:solidFill>
                  <a:srgbClr val="000000"/>
                </a:solidFill>
                <a:cs typeface="Times New Roman" charset="0"/>
                <a:sym typeface="Times New Roman" charset="0"/>
              </a:rPr>
              <a:t>puertas</a:t>
            </a:r>
            <a:r>
              <a:rPr lang="en-US" sz="950" dirty="0" smtClean="0">
                <a:solidFill>
                  <a:srgbClr val="000000"/>
                </a:solidFill>
                <a:cs typeface="Times New Roman" charset="0"/>
                <a:sym typeface="Times New Roman" charset="0"/>
              </a:rPr>
              <a:t> de </a:t>
            </a:r>
            <a:r>
              <a:rPr lang="en-US" sz="950" dirty="0" err="1" smtClean="0">
                <a:solidFill>
                  <a:srgbClr val="000000"/>
                </a:solidFill>
                <a:cs typeface="Times New Roman" charset="0"/>
                <a:sym typeface="Times New Roman" charset="0"/>
              </a:rPr>
              <a:t>ingreso</a:t>
            </a:r>
            <a:r>
              <a:rPr lang="en-US" sz="950" dirty="0" smtClean="0">
                <a:solidFill>
                  <a:srgbClr val="000000"/>
                </a:solidFill>
                <a:cs typeface="Times New Roman" charset="0"/>
                <a:sym typeface="Times New Roman" charset="0"/>
              </a:rPr>
              <a:t> con </a:t>
            </a:r>
            <a:r>
              <a:rPr lang="en-US" sz="950" dirty="0" err="1" smtClean="0">
                <a:solidFill>
                  <a:srgbClr val="000000"/>
                </a:solidFill>
                <a:cs typeface="Times New Roman" charset="0"/>
                <a:sym typeface="Times New Roman" charset="0"/>
              </a:rPr>
              <a:t>l</a:t>
            </a:r>
            <a:r>
              <a:rPr lang="en-US" sz="950" dirty="0" err="1" smtClean="0">
                <a:solidFill>
                  <a:srgbClr val="000000"/>
                </a:solidFill>
                <a:latin typeface="Times New Roman"/>
                <a:cs typeface="Times New Roman" charset="0"/>
                <a:sym typeface="Times New Roman" charset="0"/>
              </a:rPr>
              <a:t>á</a:t>
            </a:r>
            <a:r>
              <a:rPr lang="en-US" sz="950" dirty="0" err="1" smtClean="0">
                <a:solidFill>
                  <a:srgbClr val="000000"/>
                </a:solidFill>
                <a:cs typeface="Times New Roman" charset="0"/>
                <a:sym typeface="Times New Roman" charset="0"/>
              </a:rPr>
              <a:t>minas</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pl</a:t>
            </a:r>
            <a:r>
              <a:rPr lang="en-US" sz="950" dirty="0" err="1" smtClean="0">
                <a:solidFill>
                  <a:srgbClr val="000000"/>
                </a:solidFill>
                <a:latin typeface="Times New Roman"/>
                <a:cs typeface="Times New Roman" charset="0"/>
                <a:sym typeface="Times New Roman" charset="0"/>
              </a:rPr>
              <a:t>á</a:t>
            </a:r>
            <a:r>
              <a:rPr lang="en-US" sz="950" dirty="0" err="1" smtClean="0">
                <a:solidFill>
                  <a:srgbClr val="000000"/>
                </a:solidFill>
                <a:cs typeface="Times New Roman" charset="0"/>
                <a:sym typeface="Times New Roman" charset="0"/>
              </a:rPr>
              <a:t>sticas</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que</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permitan</a:t>
            </a:r>
            <a:r>
              <a:rPr lang="en-US" sz="950" dirty="0" smtClean="0">
                <a:solidFill>
                  <a:srgbClr val="000000"/>
                </a:solidFill>
                <a:cs typeface="Times New Roman" charset="0"/>
                <a:sym typeface="Times New Roman" charset="0"/>
              </a:rPr>
              <a:t> a los </a:t>
            </a:r>
            <a:r>
              <a:rPr lang="en-US" sz="950" dirty="0" err="1" smtClean="0">
                <a:solidFill>
                  <a:srgbClr val="000000"/>
                </a:solidFill>
                <a:cs typeface="Times New Roman" charset="0"/>
                <a:sym typeface="Times New Roman" charset="0"/>
              </a:rPr>
              <a:t>trabajadores</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pasar</a:t>
            </a:r>
            <a:r>
              <a:rPr lang="en-US" sz="950" dirty="0" smtClean="0">
                <a:solidFill>
                  <a:srgbClr val="000000"/>
                </a:solidFill>
                <a:cs typeface="Times New Roman" charset="0"/>
                <a:sym typeface="Times New Roman" charset="0"/>
              </a:rPr>
              <a:t> a </a:t>
            </a:r>
            <a:r>
              <a:rPr lang="en-US" sz="950" dirty="0" err="1" smtClean="0">
                <a:solidFill>
                  <a:srgbClr val="000000"/>
                </a:solidFill>
                <a:cs typeface="Times New Roman" charset="0"/>
                <a:sym typeface="Times New Roman" charset="0"/>
              </a:rPr>
              <a:t>trav</a:t>
            </a:r>
            <a:r>
              <a:rPr lang="en-US" sz="950" dirty="0" err="1" smtClean="0">
                <a:solidFill>
                  <a:srgbClr val="000000"/>
                </a:solidFill>
                <a:latin typeface="Times New Roman"/>
                <a:cs typeface="Times New Roman" charset="0"/>
                <a:sym typeface="Times New Roman" charset="0"/>
              </a:rPr>
              <a:t>é</a:t>
            </a:r>
            <a:r>
              <a:rPr lang="en-US" sz="950" dirty="0" err="1" smtClean="0">
                <a:solidFill>
                  <a:srgbClr val="000000"/>
                </a:solidFill>
                <a:cs typeface="Times New Roman" charset="0"/>
                <a:sym typeface="Times New Roman" charset="0"/>
              </a:rPr>
              <a:t>s</a:t>
            </a:r>
            <a:r>
              <a:rPr lang="en-US" sz="950" dirty="0" smtClean="0">
                <a:solidFill>
                  <a:srgbClr val="000000"/>
                </a:solidFill>
                <a:cs typeface="Times New Roman" charset="0"/>
                <a:sym typeface="Times New Roman" charset="0"/>
              </a:rPr>
              <a:t> de </a:t>
            </a:r>
            <a:r>
              <a:rPr lang="en-US" sz="950" dirty="0" err="1" smtClean="0">
                <a:solidFill>
                  <a:srgbClr val="000000"/>
                </a:solidFill>
                <a:cs typeface="Times New Roman" charset="0"/>
                <a:sym typeface="Times New Roman" charset="0"/>
              </a:rPr>
              <a:t>ellas</a:t>
            </a:r>
            <a:r>
              <a:rPr lang="en-US" sz="950" dirty="0" smtClean="0">
                <a:solidFill>
                  <a:srgbClr val="000000"/>
                </a:solidFill>
                <a:cs typeface="Times New Roman" charset="0"/>
                <a:sym typeface="Times New Roman" charset="0"/>
              </a:rPr>
              <a:t> sin </a:t>
            </a:r>
            <a:r>
              <a:rPr lang="en-US" sz="950" dirty="0" err="1" smtClean="0">
                <a:solidFill>
                  <a:srgbClr val="000000"/>
                </a:solidFill>
                <a:cs typeface="Times New Roman" charset="0"/>
                <a:sym typeface="Times New Roman" charset="0"/>
              </a:rPr>
              <a:t>que</a:t>
            </a:r>
            <a:r>
              <a:rPr lang="en-US" sz="950" dirty="0" smtClean="0">
                <a:solidFill>
                  <a:srgbClr val="000000"/>
                </a:solidFill>
                <a:cs typeface="Times New Roman" charset="0"/>
                <a:sym typeface="Times New Roman" charset="0"/>
              </a:rPr>
              <a:t> el </a:t>
            </a:r>
            <a:r>
              <a:rPr lang="en-US" sz="950" dirty="0" err="1" smtClean="0">
                <a:solidFill>
                  <a:srgbClr val="000000"/>
                </a:solidFill>
                <a:cs typeface="Times New Roman" charset="0"/>
                <a:sym typeface="Times New Roman" charset="0"/>
              </a:rPr>
              <a:t>polvo</a:t>
            </a:r>
            <a:r>
              <a:rPr lang="en-US" sz="950" dirty="0" smtClean="0">
                <a:solidFill>
                  <a:srgbClr val="000000"/>
                </a:solidFill>
                <a:cs typeface="Times New Roman" charset="0"/>
                <a:sym typeface="Times New Roman" charset="0"/>
              </a:rPr>
              <a:t> se escape del </a:t>
            </a:r>
            <a:r>
              <a:rPr lang="en-US" sz="950" dirty="0" err="1" smtClean="0">
                <a:solidFill>
                  <a:srgbClr val="000000"/>
                </a:solidFill>
                <a:latin typeface="Times New Roman"/>
                <a:cs typeface="Times New Roman" charset="0"/>
                <a:sym typeface="Times New Roman" charset="0"/>
              </a:rPr>
              <a:t>á</a:t>
            </a:r>
            <a:r>
              <a:rPr lang="en-US" sz="950" dirty="0" err="1" smtClean="0">
                <a:solidFill>
                  <a:srgbClr val="000000"/>
                </a:solidFill>
                <a:cs typeface="Times New Roman" charset="0"/>
                <a:sym typeface="Times New Roman" charset="0"/>
              </a:rPr>
              <a:t>rea</a:t>
            </a:r>
            <a:r>
              <a:rPr lang="en-US" sz="950" dirty="0" smtClean="0">
                <a:solidFill>
                  <a:srgbClr val="000000"/>
                </a:solidFill>
                <a:cs typeface="Times New Roman" charset="0"/>
                <a:sym typeface="Times New Roman" charset="0"/>
              </a:rPr>
              <a:t> de </a:t>
            </a:r>
            <a:r>
              <a:rPr lang="en-US" sz="950" dirty="0" err="1" smtClean="0">
                <a:solidFill>
                  <a:srgbClr val="000000"/>
                </a:solidFill>
                <a:cs typeface="Times New Roman" charset="0"/>
                <a:sym typeface="Times New Roman" charset="0"/>
              </a:rPr>
              <a:t>trabajo</a:t>
            </a:r>
            <a:r>
              <a:rPr lang="en-US" sz="950" dirty="0" smtClean="0">
                <a:solidFill>
                  <a:srgbClr val="000000"/>
                </a:solidFill>
                <a:cs typeface="Times New Roman" charset="0"/>
                <a:sym typeface="Times New Roman" charset="0"/>
              </a:rPr>
              <a:t>.</a:t>
            </a:r>
          </a:p>
          <a:p>
            <a:pPr lvl="1">
              <a:spcBef>
                <a:spcPct val="10000"/>
              </a:spcBef>
              <a:defRPr/>
            </a:pPr>
            <a:r>
              <a:rPr lang="en-US" sz="950" u="sng" dirty="0" err="1" smtClean="0">
                <a:solidFill>
                  <a:srgbClr val="000000"/>
                </a:solidFill>
                <a:cs typeface="Times New Roman" charset="0"/>
                <a:sym typeface="Times New Roman" charset="0"/>
              </a:rPr>
              <a:t>Cubrir</a:t>
            </a:r>
            <a:r>
              <a:rPr lang="en-US" sz="950" u="sng" dirty="0" smtClean="0">
                <a:solidFill>
                  <a:srgbClr val="000000"/>
                </a:solidFill>
                <a:cs typeface="Times New Roman" charset="0"/>
                <a:sym typeface="Times New Roman" charset="0"/>
              </a:rPr>
              <a:t> el </a:t>
            </a:r>
            <a:r>
              <a:rPr lang="en-US" sz="950" u="sng" dirty="0" err="1" smtClean="0">
                <a:solidFill>
                  <a:srgbClr val="000000"/>
                </a:solidFill>
                <a:cs typeface="Times New Roman" charset="0"/>
                <a:sym typeface="Times New Roman" charset="0"/>
              </a:rPr>
              <a:t>suelo</a:t>
            </a:r>
            <a:r>
              <a:rPr lang="en-US" sz="950" u="sng" dirty="0" smtClean="0">
                <a:solidFill>
                  <a:srgbClr val="000000"/>
                </a:solidFill>
                <a:cs typeface="Times New Roman" charset="0"/>
                <a:sym typeface="Times New Roman" charset="0"/>
              </a:rPr>
              <a:t>:</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Cubra</a:t>
            </a:r>
            <a:r>
              <a:rPr lang="en-US" sz="950" dirty="0" smtClean="0">
                <a:solidFill>
                  <a:srgbClr val="000000"/>
                </a:solidFill>
                <a:cs typeface="Times New Roman" charset="0"/>
                <a:sym typeface="Times New Roman" charset="0"/>
              </a:rPr>
              <a:t> el </a:t>
            </a:r>
            <a:r>
              <a:rPr lang="en-US" sz="950" dirty="0" err="1" smtClean="0">
                <a:solidFill>
                  <a:srgbClr val="000000"/>
                </a:solidFill>
                <a:cs typeface="Times New Roman" charset="0"/>
                <a:sym typeface="Times New Roman" charset="0"/>
              </a:rPr>
              <a:t>suelo</a:t>
            </a:r>
            <a:r>
              <a:rPr lang="en-US" sz="950" dirty="0" smtClean="0">
                <a:solidFill>
                  <a:srgbClr val="000000"/>
                </a:solidFill>
                <a:cs typeface="Times New Roman" charset="0"/>
                <a:sym typeface="Times New Roman" charset="0"/>
              </a:rPr>
              <a:t> con </a:t>
            </a:r>
            <a:r>
              <a:rPr lang="en-US" sz="950" dirty="0" err="1" smtClean="0">
                <a:solidFill>
                  <a:srgbClr val="000000"/>
                </a:solidFill>
                <a:cs typeface="Times New Roman" charset="0"/>
                <a:sym typeface="Times New Roman" charset="0"/>
              </a:rPr>
              <a:t>l</a:t>
            </a:r>
            <a:r>
              <a:rPr lang="en-US" sz="950" dirty="0" err="1" smtClean="0">
                <a:solidFill>
                  <a:srgbClr val="000000"/>
                </a:solidFill>
                <a:latin typeface="Times New Roman"/>
                <a:cs typeface="Times New Roman" charset="0"/>
                <a:sym typeface="Times New Roman" charset="0"/>
              </a:rPr>
              <a:t>á</a:t>
            </a:r>
            <a:r>
              <a:rPr lang="en-US" sz="950" dirty="0" err="1" smtClean="0">
                <a:solidFill>
                  <a:srgbClr val="000000"/>
                </a:solidFill>
                <a:cs typeface="Times New Roman" charset="0"/>
                <a:sym typeface="Times New Roman" charset="0"/>
              </a:rPr>
              <a:t>minas</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pl</a:t>
            </a:r>
            <a:r>
              <a:rPr lang="en-US" sz="950" dirty="0" err="1" smtClean="0">
                <a:solidFill>
                  <a:srgbClr val="000000"/>
                </a:solidFill>
                <a:latin typeface="Times New Roman"/>
                <a:cs typeface="Times New Roman" charset="0"/>
                <a:sym typeface="Times New Roman" charset="0"/>
              </a:rPr>
              <a:t>á</a:t>
            </a:r>
            <a:r>
              <a:rPr lang="en-US" sz="950" dirty="0" err="1" smtClean="0">
                <a:solidFill>
                  <a:srgbClr val="000000"/>
                </a:solidFill>
                <a:cs typeface="Times New Roman" charset="0"/>
                <a:sym typeface="Times New Roman" charset="0"/>
              </a:rPr>
              <a:t>sticas</a:t>
            </a:r>
            <a:r>
              <a:rPr lang="en-US" sz="950" dirty="0" smtClean="0">
                <a:solidFill>
                  <a:srgbClr val="000000"/>
                </a:solidFill>
                <a:cs typeface="Times New Roman" charset="0"/>
                <a:sym typeface="Times New Roman" charset="0"/>
              </a:rPr>
              <a:t> u </a:t>
            </a:r>
            <a:r>
              <a:rPr lang="en-US" sz="950" dirty="0" err="1" smtClean="0">
                <a:solidFill>
                  <a:srgbClr val="000000"/>
                </a:solidFill>
                <a:cs typeface="Times New Roman" charset="0"/>
                <a:sym typeface="Times New Roman" charset="0"/>
              </a:rPr>
              <a:t>otro</a:t>
            </a:r>
            <a:r>
              <a:rPr lang="en-US" sz="950" dirty="0" smtClean="0">
                <a:solidFill>
                  <a:srgbClr val="000000"/>
                </a:solidFill>
                <a:cs typeface="Times New Roman" charset="0"/>
                <a:sym typeface="Times New Roman" charset="0"/>
              </a:rPr>
              <a:t> material impermeable </a:t>
            </a:r>
            <a:r>
              <a:rPr lang="en-US" sz="950" dirty="0" err="1" smtClean="0">
                <a:solidFill>
                  <a:srgbClr val="000000"/>
                </a:solidFill>
                <a:cs typeface="Times New Roman" charset="0"/>
                <a:sym typeface="Times New Roman" charset="0"/>
              </a:rPr>
              <a:t>extendi</a:t>
            </a:r>
            <a:r>
              <a:rPr lang="en-US" sz="950" dirty="0" err="1" smtClean="0">
                <a:solidFill>
                  <a:srgbClr val="000000"/>
                </a:solidFill>
                <a:latin typeface="Times New Roman"/>
                <a:cs typeface="Times New Roman" charset="0"/>
                <a:sym typeface="Times New Roman" charset="0"/>
              </a:rPr>
              <a:t>é</a:t>
            </a:r>
            <a:r>
              <a:rPr lang="en-US" sz="950" dirty="0" err="1" smtClean="0">
                <a:solidFill>
                  <a:srgbClr val="000000"/>
                </a:solidFill>
                <a:cs typeface="Times New Roman" charset="0"/>
                <a:sym typeface="Times New Roman" charset="0"/>
              </a:rPr>
              <a:t>ndose</a:t>
            </a:r>
            <a:r>
              <a:rPr lang="en-US" sz="950" dirty="0" smtClean="0">
                <a:solidFill>
                  <a:srgbClr val="000000"/>
                </a:solidFill>
                <a:cs typeface="Times New Roman" charset="0"/>
                <a:sym typeface="Times New Roman" charset="0"/>
              </a:rPr>
              <a:t> 10 pies </a:t>
            </a:r>
            <a:r>
              <a:rPr lang="en-US" sz="950" dirty="0" err="1" smtClean="0">
                <a:solidFill>
                  <a:srgbClr val="000000"/>
                </a:solidFill>
                <a:cs typeface="Times New Roman" charset="0"/>
                <a:sym typeface="Times New Roman" charset="0"/>
              </a:rPr>
              <a:t>m</a:t>
            </a:r>
            <a:r>
              <a:rPr lang="en-US" sz="950" dirty="0" err="1" smtClean="0">
                <a:solidFill>
                  <a:srgbClr val="000000"/>
                </a:solidFill>
                <a:latin typeface="Times New Roman"/>
                <a:cs typeface="Times New Roman" charset="0"/>
                <a:sym typeface="Times New Roman" charset="0"/>
              </a:rPr>
              <a:t>á</a:t>
            </a:r>
            <a:r>
              <a:rPr lang="en-US" sz="950" dirty="0" err="1" smtClean="0">
                <a:solidFill>
                  <a:srgbClr val="000000"/>
                </a:solidFill>
                <a:cs typeface="Times New Roman" charset="0"/>
                <a:sym typeface="Times New Roman" charset="0"/>
              </a:rPr>
              <a:t>s</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all</a:t>
            </a:r>
            <a:r>
              <a:rPr lang="en-US" sz="950" dirty="0" err="1" smtClean="0">
                <a:solidFill>
                  <a:srgbClr val="000000"/>
                </a:solidFill>
                <a:latin typeface="Times New Roman"/>
                <a:cs typeface="Times New Roman" charset="0"/>
                <a:sym typeface="Times New Roman" charset="0"/>
              </a:rPr>
              <a:t>á</a:t>
            </a:r>
            <a:r>
              <a:rPr lang="en-US" sz="950" dirty="0" smtClean="0">
                <a:solidFill>
                  <a:srgbClr val="000000"/>
                </a:solidFill>
                <a:cs typeface="Times New Roman" charset="0"/>
                <a:sym typeface="Times New Roman" charset="0"/>
              </a:rPr>
              <a:t> del </a:t>
            </a:r>
            <a:r>
              <a:rPr lang="en-US" sz="950" dirty="0" err="1" smtClean="0">
                <a:solidFill>
                  <a:srgbClr val="000000"/>
                </a:solidFill>
                <a:cs typeface="Times New Roman" charset="0"/>
                <a:sym typeface="Times New Roman" charset="0"/>
              </a:rPr>
              <a:t>per</a:t>
            </a:r>
            <a:r>
              <a:rPr lang="en-US" sz="950" dirty="0" err="1" smtClean="0">
                <a:solidFill>
                  <a:srgbClr val="000000"/>
                </a:solidFill>
                <a:latin typeface="Times New Roman"/>
                <a:cs typeface="Times New Roman" charset="0"/>
                <a:sym typeface="Times New Roman" charset="0"/>
              </a:rPr>
              <a:t>í</a:t>
            </a:r>
            <a:r>
              <a:rPr lang="en-US" sz="950" dirty="0" err="1" smtClean="0">
                <a:solidFill>
                  <a:srgbClr val="000000"/>
                </a:solidFill>
                <a:cs typeface="Times New Roman" charset="0"/>
                <a:sym typeface="Times New Roman" charset="0"/>
              </a:rPr>
              <a:t>metro</a:t>
            </a:r>
            <a:r>
              <a:rPr lang="en-US" sz="950" dirty="0" smtClean="0">
                <a:solidFill>
                  <a:srgbClr val="000000"/>
                </a:solidFill>
                <a:cs typeface="Times New Roman" charset="0"/>
                <a:sym typeface="Times New Roman" charset="0"/>
              </a:rPr>
              <a:t> de superficies </a:t>
            </a:r>
            <a:r>
              <a:rPr lang="en-US" sz="950" dirty="0" err="1" smtClean="0">
                <a:solidFill>
                  <a:srgbClr val="000000"/>
                </a:solidFill>
                <a:cs typeface="Times New Roman" charset="0"/>
                <a:sym typeface="Times New Roman" charset="0"/>
              </a:rPr>
              <a:t>donde</a:t>
            </a:r>
            <a:r>
              <a:rPr lang="en-US" sz="950" dirty="0" smtClean="0">
                <a:solidFill>
                  <a:srgbClr val="000000"/>
                </a:solidFill>
                <a:cs typeface="Times New Roman" charset="0"/>
                <a:sym typeface="Times New Roman" charset="0"/>
              </a:rPr>
              <a:t> se </a:t>
            </a:r>
            <a:r>
              <a:rPr lang="en-US" sz="950" dirty="0" err="1" smtClean="0">
                <a:solidFill>
                  <a:srgbClr val="000000"/>
                </a:solidFill>
                <a:cs typeface="Times New Roman" charset="0"/>
                <a:sym typeface="Times New Roman" charset="0"/>
              </a:rPr>
              <a:t>lleva</a:t>
            </a:r>
            <a:r>
              <a:rPr lang="en-US" sz="950" dirty="0" smtClean="0">
                <a:solidFill>
                  <a:srgbClr val="000000"/>
                </a:solidFill>
                <a:cs typeface="Times New Roman" charset="0"/>
                <a:sym typeface="Times New Roman" charset="0"/>
              </a:rPr>
              <a:t> a </a:t>
            </a:r>
            <a:r>
              <a:rPr lang="en-US" sz="950" dirty="0" err="1" smtClean="0">
                <a:solidFill>
                  <a:srgbClr val="000000"/>
                </a:solidFill>
                <a:cs typeface="Times New Roman" charset="0"/>
                <a:sym typeface="Times New Roman" charset="0"/>
              </a:rPr>
              <a:t>cabo</a:t>
            </a:r>
            <a:r>
              <a:rPr lang="en-US" sz="950" dirty="0" smtClean="0">
                <a:solidFill>
                  <a:srgbClr val="000000"/>
                </a:solidFill>
                <a:cs typeface="Times New Roman" charset="0"/>
                <a:sym typeface="Times New Roman" charset="0"/>
              </a:rPr>
              <a:t> la </a:t>
            </a:r>
            <a:r>
              <a:rPr lang="en-US" sz="950" dirty="0" err="1" smtClean="0">
                <a:solidFill>
                  <a:srgbClr val="000000"/>
                </a:solidFill>
                <a:cs typeface="Times New Roman" charset="0"/>
                <a:sym typeface="Times New Roman" charset="0"/>
              </a:rPr>
              <a:t>renovaci</a:t>
            </a:r>
            <a:r>
              <a:rPr lang="en-US" sz="950" dirty="0" err="1" smtClean="0">
                <a:solidFill>
                  <a:srgbClr val="000000"/>
                </a:solidFill>
                <a:latin typeface="Times New Roman"/>
                <a:cs typeface="Times New Roman" charset="0"/>
                <a:sym typeface="Times New Roman" charset="0"/>
              </a:rPr>
              <a:t>ó</a:t>
            </a:r>
            <a:r>
              <a:rPr lang="en-US" sz="950" dirty="0" err="1" smtClean="0">
                <a:solidFill>
                  <a:srgbClr val="000000"/>
                </a:solidFill>
                <a:cs typeface="Times New Roman" charset="0"/>
                <a:sym typeface="Times New Roman" charset="0"/>
              </a:rPr>
              <a:t>n</a:t>
            </a:r>
            <a:r>
              <a:rPr lang="en-US" sz="950" dirty="0" smtClean="0">
                <a:solidFill>
                  <a:srgbClr val="000000"/>
                </a:solidFill>
                <a:cs typeface="Times New Roman" charset="0"/>
                <a:sym typeface="Times New Roman" charset="0"/>
              </a:rPr>
              <a:t> o a </a:t>
            </a:r>
            <a:r>
              <a:rPr lang="en-US" sz="950" dirty="0" err="1" smtClean="0">
                <a:solidFill>
                  <a:srgbClr val="000000"/>
                </a:solidFill>
                <a:cs typeface="Times New Roman" charset="0"/>
                <a:sym typeface="Times New Roman" charset="0"/>
              </a:rPr>
              <a:t>una</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distancia</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suficiente</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para</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contener</a:t>
            </a:r>
            <a:r>
              <a:rPr lang="en-US" sz="950" dirty="0" smtClean="0">
                <a:solidFill>
                  <a:srgbClr val="000000"/>
                </a:solidFill>
                <a:cs typeface="Times New Roman" charset="0"/>
                <a:sym typeface="Times New Roman" charset="0"/>
              </a:rPr>
              <a:t> el </a:t>
            </a:r>
            <a:r>
              <a:rPr lang="en-US" sz="950" dirty="0" err="1" smtClean="0">
                <a:solidFill>
                  <a:srgbClr val="000000"/>
                </a:solidFill>
                <a:cs typeface="Times New Roman" charset="0"/>
                <a:sym typeface="Times New Roman" charset="0"/>
              </a:rPr>
              <a:t>polvo</a:t>
            </a:r>
            <a:r>
              <a:rPr lang="en-US" sz="950" dirty="0" smtClean="0">
                <a:solidFill>
                  <a:srgbClr val="000000"/>
                </a:solidFill>
                <a:cs typeface="Times New Roman" charset="0"/>
                <a:sym typeface="Times New Roman" charset="0"/>
              </a:rPr>
              <a:t>, lo </a:t>
            </a:r>
            <a:r>
              <a:rPr lang="en-US" sz="950" dirty="0" err="1" smtClean="0">
                <a:solidFill>
                  <a:srgbClr val="000000"/>
                </a:solidFill>
                <a:cs typeface="Times New Roman" charset="0"/>
                <a:sym typeface="Times New Roman" charset="0"/>
              </a:rPr>
              <a:t>que</a:t>
            </a:r>
            <a:r>
              <a:rPr lang="en-US" sz="950" dirty="0" smtClean="0">
                <a:solidFill>
                  <a:srgbClr val="000000"/>
                </a:solidFill>
                <a:cs typeface="Times New Roman" charset="0"/>
                <a:sym typeface="Times New Roman" charset="0"/>
              </a:rPr>
              <a:t> sea mayor, a </a:t>
            </a:r>
            <a:r>
              <a:rPr lang="en-US" sz="950" dirty="0" err="1" smtClean="0">
                <a:solidFill>
                  <a:srgbClr val="000000"/>
                </a:solidFill>
                <a:cs typeface="Times New Roman" charset="0"/>
                <a:sym typeface="Times New Roman" charset="0"/>
              </a:rPr>
              <a:t>menos</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que</a:t>
            </a:r>
            <a:r>
              <a:rPr lang="en-US" sz="950" dirty="0" smtClean="0">
                <a:solidFill>
                  <a:srgbClr val="000000"/>
                </a:solidFill>
                <a:cs typeface="Times New Roman" charset="0"/>
                <a:sym typeface="Times New Roman" charset="0"/>
              </a:rPr>
              <a:t> la </a:t>
            </a:r>
            <a:r>
              <a:rPr lang="en-US" sz="950" dirty="0" err="1" smtClean="0">
                <a:solidFill>
                  <a:srgbClr val="000000"/>
                </a:solidFill>
                <a:cs typeface="Times New Roman" charset="0"/>
                <a:sym typeface="Times New Roman" charset="0"/>
              </a:rPr>
              <a:t>l</a:t>
            </a:r>
            <a:r>
              <a:rPr lang="en-US" sz="950" dirty="0" err="1" smtClean="0">
                <a:solidFill>
                  <a:srgbClr val="000000"/>
                </a:solidFill>
                <a:latin typeface="Times New Roman"/>
                <a:cs typeface="Times New Roman" charset="0"/>
                <a:sym typeface="Times New Roman" charset="0"/>
              </a:rPr>
              <a:t>í</a:t>
            </a:r>
            <a:r>
              <a:rPr lang="en-US" sz="950" dirty="0" err="1" smtClean="0">
                <a:solidFill>
                  <a:srgbClr val="000000"/>
                </a:solidFill>
                <a:cs typeface="Times New Roman" charset="0"/>
                <a:sym typeface="Times New Roman" charset="0"/>
              </a:rPr>
              <a:t>nea</a:t>
            </a:r>
            <a:r>
              <a:rPr lang="en-US" sz="950" dirty="0" smtClean="0">
                <a:solidFill>
                  <a:srgbClr val="000000"/>
                </a:solidFill>
                <a:cs typeface="Times New Roman" charset="0"/>
                <a:sym typeface="Times New Roman" charset="0"/>
              </a:rPr>
              <a:t> de </a:t>
            </a:r>
            <a:r>
              <a:rPr lang="en-US" sz="950" dirty="0" err="1" smtClean="0">
                <a:solidFill>
                  <a:srgbClr val="000000"/>
                </a:solidFill>
                <a:cs typeface="Times New Roman" charset="0"/>
                <a:sym typeface="Times New Roman" charset="0"/>
              </a:rPr>
              <a:t>propiedad</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impida</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cubrir</a:t>
            </a:r>
            <a:r>
              <a:rPr lang="en-US" sz="950" dirty="0" smtClean="0">
                <a:solidFill>
                  <a:srgbClr val="000000"/>
                </a:solidFill>
                <a:cs typeface="Times New Roman" charset="0"/>
                <a:sym typeface="Times New Roman" charset="0"/>
              </a:rPr>
              <a:t> el </a:t>
            </a:r>
            <a:r>
              <a:rPr lang="en-US" sz="950" dirty="0" err="1" smtClean="0">
                <a:solidFill>
                  <a:srgbClr val="000000"/>
                </a:solidFill>
                <a:cs typeface="Times New Roman" charset="0"/>
                <a:sym typeface="Times New Roman" charset="0"/>
              </a:rPr>
              <a:t>per</a:t>
            </a:r>
            <a:r>
              <a:rPr lang="en-US" sz="950" dirty="0" err="1" smtClean="0">
                <a:solidFill>
                  <a:srgbClr val="000000"/>
                </a:solidFill>
                <a:latin typeface="Times New Roman"/>
                <a:cs typeface="Times New Roman" charset="0"/>
                <a:sym typeface="Times New Roman" charset="0"/>
              </a:rPr>
              <a:t>í</a:t>
            </a:r>
            <a:r>
              <a:rPr lang="en-US" sz="950" dirty="0" err="1" smtClean="0">
                <a:solidFill>
                  <a:srgbClr val="000000"/>
                </a:solidFill>
                <a:cs typeface="Times New Roman" charset="0"/>
                <a:sym typeface="Times New Roman" charset="0"/>
              </a:rPr>
              <a:t>metro</a:t>
            </a:r>
            <a:r>
              <a:rPr lang="en-US" sz="950" dirty="0" smtClean="0">
                <a:solidFill>
                  <a:srgbClr val="000000"/>
                </a:solidFill>
                <a:cs typeface="Times New Roman" charset="0"/>
                <a:sym typeface="Times New Roman" charset="0"/>
              </a:rPr>
              <a:t> de 10 pies.</a:t>
            </a:r>
          </a:p>
          <a:p>
            <a:pPr lvl="1">
              <a:spcBef>
                <a:spcPct val="10000"/>
              </a:spcBef>
              <a:defRPr/>
            </a:pPr>
            <a:r>
              <a:rPr lang="en-US" sz="950" u="sng" dirty="0" err="1" smtClean="0">
                <a:solidFill>
                  <a:srgbClr val="000000"/>
                </a:solidFill>
                <a:cs typeface="Times New Roman" charset="0"/>
                <a:sym typeface="Times New Roman" charset="0"/>
              </a:rPr>
              <a:t>Asegurarse</a:t>
            </a:r>
            <a:r>
              <a:rPr lang="en-US" sz="950" u="sng" dirty="0" smtClean="0">
                <a:solidFill>
                  <a:srgbClr val="000000"/>
                </a:solidFill>
                <a:cs typeface="Times New Roman" charset="0"/>
                <a:sym typeface="Times New Roman" charset="0"/>
              </a:rPr>
              <a:t> de </a:t>
            </a:r>
            <a:r>
              <a:rPr lang="en-US" sz="950" u="sng" dirty="0" err="1" smtClean="0">
                <a:solidFill>
                  <a:srgbClr val="000000"/>
                </a:solidFill>
                <a:cs typeface="Times New Roman" charset="0"/>
                <a:sym typeface="Times New Roman" charset="0"/>
              </a:rPr>
              <a:t>que</a:t>
            </a:r>
            <a:r>
              <a:rPr lang="en-US" sz="950" u="sng" dirty="0" smtClean="0">
                <a:solidFill>
                  <a:srgbClr val="000000"/>
                </a:solidFill>
                <a:cs typeface="Times New Roman" charset="0"/>
                <a:sym typeface="Times New Roman" charset="0"/>
              </a:rPr>
              <a:t> el </a:t>
            </a:r>
            <a:r>
              <a:rPr lang="en-US" sz="950" u="sng" dirty="0" err="1" smtClean="0">
                <a:solidFill>
                  <a:srgbClr val="000000"/>
                </a:solidFill>
                <a:cs typeface="Times New Roman" charset="0"/>
                <a:sym typeface="Times New Roman" charset="0"/>
              </a:rPr>
              <a:t>polvo</a:t>
            </a:r>
            <a:r>
              <a:rPr lang="en-US" sz="950" u="sng" dirty="0" smtClean="0">
                <a:solidFill>
                  <a:srgbClr val="000000"/>
                </a:solidFill>
                <a:cs typeface="Times New Roman" charset="0"/>
                <a:sym typeface="Times New Roman" charset="0"/>
              </a:rPr>
              <a:t> y los </a:t>
            </a:r>
            <a:r>
              <a:rPr lang="en-US" sz="950" u="sng" dirty="0" err="1" smtClean="0">
                <a:solidFill>
                  <a:srgbClr val="000000"/>
                </a:solidFill>
                <a:cs typeface="Times New Roman" charset="0"/>
                <a:sym typeface="Times New Roman" charset="0"/>
              </a:rPr>
              <a:t>escombros</a:t>
            </a:r>
            <a:r>
              <a:rPr lang="en-US" sz="950" u="sng" dirty="0" smtClean="0">
                <a:solidFill>
                  <a:srgbClr val="000000"/>
                </a:solidFill>
                <a:cs typeface="Times New Roman" charset="0"/>
                <a:sym typeface="Times New Roman" charset="0"/>
              </a:rPr>
              <a:t> no </a:t>
            </a:r>
            <a:r>
              <a:rPr lang="en-US" sz="950" u="sng" dirty="0" err="1" smtClean="0">
                <a:solidFill>
                  <a:srgbClr val="000000"/>
                </a:solidFill>
                <a:cs typeface="Times New Roman" charset="0"/>
                <a:sym typeface="Times New Roman" charset="0"/>
              </a:rPr>
              <a:t>contaminen</a:t>
            </a:r>
            <a:r>
              <a:rPr lang="en-US" sz="950" u="sng" dirty="0" smtClean="0">
                <a:solidFill>
                  <a:srgbClr val="000000"/>
                </a:solidFill>
                <a:cs typeface="Times New Roman" charset="0"/>
                <a:sym typeface="Times New Roman" charset="0"/>
              </a:rPr>
              <a:t> o </a:t>
            </a:r>
            <a:r>
              <a:rPr lang="en-US" sz="950" u="sng" dirty="0" err="1" smtClean="0">
                <a:solidFill>
                  <a:srgbClr val="000000"/>
                </a:solidFill>
                <a:cs typeface="Times New Roman" charset="0"/>
                <a:sym typeface="Times New Roman" charset="0"/>
              </a:rPr>
              <a:t>salgan</a:t>
            </a:r>
            <a:r>
              <a:rPr lang="en-US" sz="950" u="sng" dirty="0" smtClean="0">
                <a:solidFill>
                  <a:srgbClr val="000000"/>
                </a:solidFill>
                <a:cs typeface="Times New Roman" charset="0"/>
                <a:sym typeface="Times New Roman" charset="0"/>
              </a:rPr>
              <a:t> a </a:t>
            </a:r>
            <a:r>
              <a:rPr lang="en-US" sz="950" u="sng" dirty="0" err="1" smtClean="0">
                <a:solidFill>
                  <a:srgbClr val="000000"/>
                </a:solidFill>
                <a:latin typeface="Times New Roman"/>
                <a:cs typeface="Times New Roman" charset="0"/>
                <a:sym typeface="Times New Roman" charset="0"/>
              </a:rPr>
              <a:t>á</a:t>
            </a:r>
            <a:r>
              <a:rPr lang="en-US" sz="950" u="sng" dirty="0" err="1" smtClean="0">
                <a:solidFill>
                  <a:srgbClr val="000000"/>
                </a:solidFill>
                <a:cs typeface="Times New Roman" charset="0"/>
                <a:sym typeface="Times New Roman" charset="0"/>
              </a:rPr>
              <a:t>reas</a:t>
            </a:r>
            <a:r>
              <a:rPr lang="en-US" sz="950" u="sng" dirty="0" smtClean="0">
                <a:solidFill>
                  <a:srgbClr val="000000"/>
                </a:solidFill>
                <a:cs typeface="Times New Roman" charset="0"/>
                <a:sym typeface="Times New Roman" charset="0"/>
              </a:rPr>
              <a:t> o </a:t>
            </a:r>
            <a:r>
              <a:rPr lang="en-US" sz="950" u="sng" dirty="0" err="1" smtClean="0">
                <a:solidFill>
                  <a:srgbClr val="000000"/>
                </a:solidFill>
                <a:cs typeface="Times New Roman" charset="0"/>
                <a:sym typeface="Times New Roman" charset="0"/>
              </a:rPr>
              <a:t>propiedades</a:t>
            </a:r>
            <a:r>
              <a:rPr lang="en-US" sz="950" u="sng" dirty="0" smtClean="0">
                <a:solidFill>
                  <a:srgbClr val="000000"/>
                </a:solidFill>
                <a:cs typeface="Times New Roman" charset="0"/>
                <a:sym typeface="Times New Roman" charset="0"/>
              </a:rPr>
              <a:t> </a:t>
            </a:r>
            <a:r>
              <a:rPr lang="en-US" sz="950" u="sng" dirty="0" err="1" smtClean="0">
                <a:solidFill>
                  <a:srgbClr val="000000"/>
                </a:solidFill>
                <a:cs typeface="Times New Roman" charset="0"/>
                <a:sym typeface="Times New Roman" charset="0"/>
              </a:rPr>
              <a:t>adyacentes</a:t>
            </a:r>
            <a:r>
              <a:rPr lang="en-US" sz="950" u="sng" dirty="0" smtClean="0">
                <a:solidFill>
                  <a:srgbClr val="000000"/>
                </a:solidFill>
                <a:cs typeface="Times New Roman" charset="0"/>
                <a:sym typeface="Times New Roman" charset="0"/>
              </a:rPr>
              <a:t>:</a:t>
            </a:r>
            <a:r>
              <a:rPr lang="en-US" sz="950" dirty="0" smtClean="0">
                <a:solidFill>
                  <a:srgbClr val="000000"/>
                </a:solidFill>
                <a:cs typeface="Times New Roman" charset="0"/>
                <a:sym typeface="Times New Roman" charset="0"/>
              </a:rPr>
              <a:t> En </a:t>
            </a:r>
            <a:r>
              <a:rPr lang="en-US" sz="950" dirty="0" err="1" smtClean="0">
                <a:solidFill>
                  <a:srgbClr val="000000"/>
                </a:solidFill>
                <a:cs typeface="Times New Roman" charset="0"/>
                <a:sym typeface="Times New Roman" charset="0"/>
              </a:rPr>
              <a:t>algunas</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situaciones</a:t>
            </a:r>
            <a:r>
              <a:rPr lang="en-US" sz="950" dirty="0" smtClean="0">
                <a:solidFill>
                  <a:srgbClr val="000000"/>
                </a:solidFill>
                <a:cs typeface="Times New Roman" charset="0"/>
                <a:sym typeface="Times New Roman" charset="0"/>
              </a:rPr>
              <a:t>, la </a:t>
            </a:r>
            <a:r>
              <a:rPr lang="en-US" sz="950" dirty="0" err="1" smtClean="0">
                <a:solidFill>
                  <a:srgbClr val="000000"/>
                </a:solidFill>
                <a:cs typeface="Times New Roman" charset="0"/>
                <a:sym typeface="Times New Roman" charset="0"/>
              </a:rPr>
              <a:t>renovaci</a:t>
            </a:r>
            <a:r>
              <a:rPr lang="en-US" sz="950" dirty="0" err="1" smtClean="0">
                <a:solidFill>
                  <a:srgbClr val="000000"/>
                </a:solidFill>
                <a:latin typeface="Times New Roman"/>
                <a:cs typeface="Times New Roman" charset="0"/>
                <a:sym typeface="Times New Roman" charset="0"/>
              </a:rPr>
              <a:t>ó</a:t>
            </a:r>
            <a:r>
              <a:rPr lang="en-US" sz="950" dirty="0" err="1" smtClean="0">
                <a:solidFill>
                  <a:srgbClr val="000000"/>
                </a:solidFill>
                <a:cs typeface="Times New Roman" charset="0"/>
                <a:sym typeface="Times New Roman" charset="0"/>
              </a:rPr>
              <a:t>n</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requerir</a:t>
            </a:r>
            <a:r>
              <a:rPr lang="en-US" sz="950" dirty="0" err="1" smtClean="0">
                <a:solidFill>
                  <a:srgbClr val="000000"/>
                </a:solidFill>
                <a:latin typeface="Times New Roman"/>
                <a:cs typeface="Times New Roman" charset="0"/>
                <a:sym typeface="Times New Roman" charset="0"/>
              </a:rPr>
              <a:t>á</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precauciones</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adicionales</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para</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contener</a:t>
            </a:r>
            <a:r>
              <a:rPr lang="en-US" sz="950" dirty="0" smtClean="0">
                <a:solidFill>
                  <a:srgbClr val="000000"/>
                </a:solidFill>
                <a:cs typeface="Times New Roman" charset="0"/>
                <a:sym typeface="Times New Roman" charset="0"/>
              </a:rPr>
              <a:t> el </a:t>
            </a:r>
            <a:r>
              <a:rPr lang="en-US" sz="950" dirty="0" err="1" smtClean="0">
                <a:solidFill>
                  <a:srgbClr val="000000"/>
                </a:solidFill>
                <a:latin typeface="Times New Roman"/>
                <a:cs typeface="Times New Roman" charset="0"/>
                <a:sym typeface="Times New Roman" charset="0"/>
              </a:rPr>
              <a:t>á</a:t>
            </a:r>
            <a:r>
              <a:rPr lang="en-US" sz="950" dirty="0" err="1" smtClean="0">
                <a:solidFill>
                  <a:srgbClr val="000000"/>
                </a:solidFill>
                <a:cs typeface="Times New Roman" charset="0"/>
                <a:sym typeface="Times New Roman" charset="0"/>
              </a:rPr>
              <a:t>rea</a:t>
            </a:r>
            <a:r>
              <a:rPr lang="en-US" sz="950" dirty="0" smtClean="0">
                <a:solidFill>
                  <a:srgbClr val="000000"/>
                </a:solidFill>
                <a:cs typeface="Times New Roman" charset="0"/>
                <a:sym typeface="Times New Roman" charset="0"/>
              </a:rPr>
              <a:t> de </a:t>
            </a:r>
            <a:r>
              <a:rPr lang="en-US" sz="950" dirty="0" err="1" smtClean="0">
                <a:solidFill>
                  <a:srgbClr val="000000"/>
                </a:solidFill>
                <a:cs typeface="Times New Roman" charset="0"/>
                <a:sym typeface="Times New Roman" charset="0"/>
              </a:rPr>
              <a:t>trabajo</a:t>
            </a:r>
            <a:r>
              <a:rPr lang="en-US" sz="950" dirty="0" smtClean="0">
                <a:solidFill>
                  <a:srgbClr val="000000"/>
                </a:solidFill>
                <a:cs typeface="Times New Roman" charset="0"/>
                <a:sym typeface="Times New Roman" charset="0"/>
              </a:rPr>
              <a:t> exterior </a:t>
            </a:r>
            <a:r>
              <a:rPr lang="en-US" sz="950" dirty="0" err="1" smtClean="0">
                <a:solidFill>
                  <a:srgbClr val="000000"/>
                </a:solidFill>
                <a:cs typeface="Times New Roman" charset="0"/>
                <a:sym typeface="Times New Roman" charset="0"/>
              </a:rPr>
              <a:t>para</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garantizar</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que</a:t>
            </a:r>
            <a:r>
              <a:rPr lang="en-US" sz="950" dirty="0" smtClean="0">
                <a:solidFill>
                  <a:srgbClr val="000000"/>
                </a:solidFill>
                <a:cs typeface="Times New Roman" charset="0"/>
                <a:sym typeface="Times New Roman" charset="0"/>
              </a:rPr>
              <a:t> el </a:t>
            </a:r>
            <a:r>
              <a:rPr lang="en-US" sz="950" dirty="0" err="1" smtClean="0">
                <a:solidFill>
                  <a:srgbClr val="000000"/>
                </a:solidFill>
                <a:cs typeface="Times New Roman" charset="0"/>
                <a:sym typeface="Times New Roman" charset="0"/>
              </a:rPr>
              <a:t>polvo</a:t>
            </a:r>
            <a:r>
              <a:rPr lang="en-US" sz="950" dirty="0" smtClean="0">
                <a:solidFill>
                  <a:srgbClr val="000000"/>
                </a:solidFill>
                <a:cs typeface="Times New Roman" charset="0"/>
                <a:sym typeface="Times New Roman" charset="0"/>
              </a:rPr>
              <a:t> y los </a:t>
            </a:r>
            <a:r>
              <a:rPr lang="en-US" sz="950" dirty="0" err="1" smtClean="0">
                <a:solidFill>
                  <a:srgbClr val="000000"/>
                </a:solidFill>
                <a:cs typeface="Times New Roman" charset="0"/>
                <a:sym typeface="Times New Roman" charset="0"/>
              </a:rPr>
              <a:t>escombros</a:t>
            </a:r>
            <a:r>
              <a:rPr lang="en-US" sz="950" dirty="0" smtClean="0">
                <a:solidFill>
                  <a:srgbClr val="000000"/>
                </a:solidFill>
                <a:cs typeface="Times New Roman" charset="0"/>
                <a:sym typeface="Times New Roman" charset="0"/>
              </a:rPr>
              <a:t> no </a:t>
            </a:r>
            <a:r>
              <a:rPr lang="en-US" sz="950" dirty="0" err="1" smtClean="0">
                <a:solidFill>
                  <a:srgbClr val="000000"/>
                </a:solidFill>
                <a:cs typeface="Times New Roman" charset="0"/>
                <a:sym typeface="Times New Roman" charset="0"/>
              </a:rPr>
              <a:t>contaminen</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otras</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propiedades</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Ejemplos</a:t>
            </a:r>
            <a:r>
              <a:rPr lang="en-US" sz="950" dirty="0" smtClean="0">
                <a:solidFill>
                  <a:srgbClr val="000000"/>
                </a:solidFill>
                <a:cs typeface="Times New Roman" charset="0"/>
                <a:sym typeface="Times New Roman" charset="0"/>
              </a:rPr>
              <a:t> de </a:t>
            </a:r>
            <a:r>
              <a:rPr lang="en-US" sz="950" dirty="0" err="1" smtClean="0">
                <a:solidFill>
                  <a:srgbClr val="000000"/>
                </a:solidFill>
                <a:cs typeface="Times New Roman" charset="0"/>
                <a:sym typeface="Times New Roman" charset="0"/>
              </a:rPr>
              <a:t>estas</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situaciones</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pueden</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incluir</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vientos</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fuertes</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elementos</a:t>
            </a:r>
            <a:r>
              <a:rPr lang="en-US" sz="950" dirty="0" smtClean="0">
                <a:solidFill>
                  <a:srgbClr val="000000"/>
                </a:solidFill>
                <a:cs typeface="Times New Roman" charset="0"/>
                <a:sym typeface="Times New Roman" charset="0"/>
              </a:rPr>
              <a:t> </a:t>
            </a:r>
            <a:r>
              <a:rPr lang="es-ES_tradnl" sz="950" dirty="0" smtClean="0">
                <a:solidFill>
                  <a:srgbClr val="000000"/>
                </a:solidFill>
                <a:cs typeface="Times New Roman" charset="0"/>
                <a:sym typeface="Times New Roman" charset="0"/>
              </a:rPr>
              <a:t>excesivamente </a:t>
            </a:r>
            <a:r>
              <a:rPr lang="en-US" sz="950" dirty="0" err="1" smtClean="0">
                <a:solidFill>
                  <a:srgbClr val="000000"/>
                </a:solidFill>
                <a:cs typeface="Times New Roman" charset="0"/>
                <a:sym typeface="Times New Roman" charset="0"/>
              </a:rPr>
              <a:t>rociados</a:t>
            </a:r>
            <a:r>
              <a:rPr lang="en-US" sz="950" dirty="0" smtClean="0">
                <a:solidFill>
                  <a:srgbClr val="000000"/>
                </a:solidFill>
                <a:cs typeface="Times New Roman" charset="0"/>
                <a:sym typeface="Times New Roman" charset="0"/>
              </a:rPr>
              <a:t> o </a:t>
            </a:r>
            <a:r>
              <a:rPr lang="en-US" sz="950" dirty="0" err="1" smtClean="0">
                <a:solidFill>
                  <a:srgbClr val="000000"/>
                </a:solidFill>
                <a:cs typeface="Times New Roman" charset="0"/>
                <a:sym typeface="Times New Roman" charset="0"/>
              </a:rPr>
              <a:t>distancias</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cortas</a:t>
            </a:r>
            <a:r>
              <a:rPr lang="en-US" sz="950" dirty="0" smtClean="0">
                <a:solidFill>
                  <a:srgbClr val="000000"/>
                </a:solidFill>
                <a:cs typeface="Times New Roman" charset="0"/>
                <a:sym typeface="Times New Roman" charset="0"/>
              </a:rPr>
              <a:t> entre </a:t>
            </a:r>
            <a:r>
              <a:rPr lang="en-US" sz="950" dirty="0" err="1" smtClean="0">
                <a:solidFill>
                  <a:srgbClr val="000000"/>
                </a:solidFill>
                <a:cs typeface="Times New Roman" charset="0"/>
                <a:sym typeface="Times New Roman" charset="0"/>
              </a:rPr>
              <a:t>propiedades</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que</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requieran</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contenciones</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verticales</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para</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mantener</a:t>
            </a:r>
            <a:r>
              <a:rPr lang="en-US" sz="950" dirty="0" smtClean="0">
                <a:solidFill>
                  <a:srgbClr val="000000"/>
                </a:solidFill>
                <a:cs typeface="Times New Roman" charset="0"/>
                <a:sym typeface="Times New Roman" charset="0"/>
              </a:rPr>
              <a:t> el </a:t>
            </a:r>
            <a:r>
              <a:rPr lang="en-US" sz="950" dirty="0" err="1" smtClean="0">
                <a:solidFill>
                  <a:srgbClr val="000000"/>
                </a:solidFill>
                <a:cs typeface="Times New Roman" charset="0"/>
                <a:sym typeface="Times New Roman" charset="0"/>
              </a:rPr>
              <a:t>polvo</a:t>
            </a:r>
            <a:r>
              <a:rPr lang="en-US" sz="950" dirty="0" smtClean="0">
                <a:solidFill>
                  <a:srgbClr val="000000"/>
                </a:solidFill>
                <a:cs typeface="Times New Roman" charset="0"/>
                <a:sym typeface="Times New Roman" charset="0"/>
              </a:rPr>
              <a:t> en el </a:t>
            </a:r>
            <a:r>
              <a:rPr lang="en-US" sz="950" dirty="0" err="1" smtClean="0">
                <a:solidFill>
                  <a:srgbClr val="000000"/>
                </a:solidFill>
                <a:latin typeface="Times New Roman"/>
                <a:cs typeface="Times New Roman" charset="0"/>
                <a:sym typeface="Times New Roman" charset="0"/>
              </a:rPr>
              <a:t>á</a:t>
            </a:r>
            <a:r>
              <a:rPr lang="en-US" sz="950" dirty="0" err="1" smtClean="0">
                <a:solidFill>
                  <a:srgbClr val="000000"/>
                </a:solidFill>
                <a:cs typeface="Times New Roman" charset="0"/>
                <a:sym typeface="Times New Roman" charset="0"/>
              </a:rPr>
              <a:t>rea</a:t>
            </a:r>
            <a:r>
              <a:rPr lang="en-US" sz="950" dirty="0" smtClean="0">
                <a:solidFill>
                  <a:srgbClr val="000000"/>
                </a:solidFill>
                <a:cs typeface="Times New Roman" charset="0"/>
                <a:sym typeface="Times New Roman" charset="0"/>
              </a:rPr>
              <a:t> de </a:t>
            </a:r>
            <a:r>
              <a:rPr lang="en-US" sz="950" dirty="0" err="1" smtClean="0">
                <a:solidFill>
                  <a:srgbClr val="000000"/>
                </a:solidFill>
                <a:cs typeface="Times New Roman" charset="0"/>
                <a:sym typeface="Times New Roman" charset="0"/>
              </a:rPr>
              <a:t>trabajo</a:t>
            </a:r>
            <a:r>
              <a:rPr lang="en-US" sz="950" dirty="0" smtClean="0">
                <a:solidFill>
                  <a:srgbClr val="000000"/>
                </a:solidFill>
                <a:cs typeface="Times New Roman" charset="0"/>
                <a:sym typeface="Times New Roman" charset="0"/>
              </a:rPr>
              <a:t>. La </a:t>
            </a:r>
            <a:r>
              <a:rPr lang="en-US" sz="950" dirty="0" err="1" smtClean="0">
                <a:solidFill>
                  <a:srgbClr val="000000"/>
                </a:solidFill>
                <a:cs typeface="Times New Roman" charset="0"/>
                <a:sym typeface="Times New Roman" charset="0"/>
              </a:rPr>
              <a:t>regla</a:t>
            </a:r>
            <a:r>
              <a:rPr lang="en-US" sz="950" dirty="0" smtClean="0">
                <a:solidFill>
                  <a:srgbClr val="000000"/>
                </a:solidFill>
                <a:cs typeface="Times New Roman" charset="0"/>
                <a:sym typeface="Times New Roman" charset="0"/>
              </a:rPr>
              <a:t> RRP define </a:t>
            </a:r>
            <a:r>
              <a:rPr lang="en-US" sz="950" dirty="0" err="1" smtClean="0">
                <a:solidFill>
                  <a:srgbClr val="000000"/>
                </a:solidFill>
                <a:cs typeface="Times New Roman" charset="0"/>
                <a:sym typeface="Times New Roman" charset="0"/>
              </a:rPr>
              <a:t>est</a:t>
            </a:r>
            <a:r>
              <a:rPr lang="en-US" sz="950" dirty="0" err="1" smtClean="0">
                <a:solidFill>
                  <a:srgbClr val="000000"/>
                </a:solidFill>
                <a:latin typeface="Times New Roman"/>
                <a:cs typeface="Times New Roman" charset="0"/>
                <a:sym typeface="Times New Roman" charset="0"/>
              </a:rPr>
              <a:t>á</a:t>
            </a:r>
            <a:r>
              <a:rPr lang="en-US" sz="950" dirty="0" err="1" smtClean="0">
                <a:solidFill>
                  <a:srgbClr val="000000"/>
                </a:solidFill>
                <a:cs typeface="Times New Roman" charset="0"/>
                <a:sym typeface="Times New Roman" charset="0"/>
              </a:rPr>
              <a:t>ndares</a:t>
            </a:r>
            <a:r>
              <a:rPr lang="en-US" sz="950" dirty="0" smtClean="0">
                <a:solidFill>
                  <a:srgbClr val="000000"/>
                </a:solidFill>
                <a:cs typeface="Times New Roman" charset="0"/>
                <a:sym typeface="Times New Roman" charset="0"/>
              </a:rPr>
              <a:t> de </a:t>
            </a:r>
            <a:r>
              <a:rPr lang="en-US" sz="950" dirty="0" err="1" smtClean="0">
                <a:solidFill>
                  <a:srgbClr val="000000"/>
                </a:solidFill>
                <a:cs typeface="Times New Roman" charset="0"/>
                <a:sym typeface="Times New Roman" charset="0"/>
              </a:rPr>
              <a:t>rendimiento</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que</a:t>
            </a:r>
            <a:r>
              <a:rPr lang="en-US" sz="950" dirty="0" smtClean="0">
                <a:solidFill>
                  <a:srgbClr val="000000"/>
                </a:solidFill>
                <a:cs typeface="Times New Roman" charset="0"/>
                <a:sym typeface="Times New Roman" charset="0"/>
              </a:rPr>
              <a:t> el </a:t>
            </a:r>
            <a:r>
              <a:rPr lang="en-US" sz="950" dirty="0" err="1" smtClean="0">
                <a:solidFill>
                  <a:srgbClr val="000000"/>
                </a:solidFill>
                <a:cs typeface="Times New Roman" charset="0"/>
                <a:sym typeface="Times New Roman" charset="0"/>
              </a:rPr>
              <a:t>contratista</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debe</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satisfacer</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pero</a:t>
            </a:r>
            <a:r>
              <a:rPr lang="en-US" sz="950" dirty="0" smtClean="0">
                <a:solidFill>
                  <a:srgbClr val="000000"/>
                </a:solidFill>
                <a:cs typeface="Times New Roman" charset="0"/>
                <a:sym typeface="Times New Roman" charset="0"/>
              </a:rPr>
              <a:t> no </a:t>
            </a:r>
            <a:r>
              <a:rPr lang="en-US" sz="950" dirty="0" err="1" smtClean="0">
                <a:solidFill>
                  <a:srgbClr val="000000"/>
                </a:solidFill>
                <a:cs typeface="Times New Roman" charset="0"/>
                <a:sym typeface="Times New Roman" charset="0"/>
              </a:rPr>
              <a:t>especifica</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c</a:t>
            </a:r>
            <a:r>
              <a:rPr lang="en-US" sz="950" dirty="0" err="1" smtClean="0">
                <a:solidFill>
                  <a:srgbClr val="000000"/>
                </a:solidFill>
                <a:latin typeface="Times New Roman"/>
                <a:cs typeface="Times New Roman" charset="0"/>
                <a:sym typeface="Times New Roman" charset="0"/>
              </a:rPr>
              <a:t>ó</a:t>
            </a:r>
            <a:r>
              <a:rPr lang="en-US" sz="950" dirty="0" err="1" smtClean="0">
                <a:solidFill>
                  <a:srgbClr val="000000"/>
                </a:solidFill>
                <a:cs typeface="Times New Roman" charset="0"/>
                <a:sym typeface="Times New Roman" charset="0"/>
              </a:rPr>
              <a:t>mo</a:t>
            </a:r>
            <a:r>
              <a:rPr lang="en-US" sz="950" dirty="0" smtClean="0">
                <a:solidFill>
                  <a:srgbClr val="000000"/>
                </a:solidFill>
                <a:cs typeface="Times New Roman" charset="0"/>
                <a:sym typeface="Times New Roman" charset="0"/>
              </a:rPr>
              <a:t> el </a:t>
            </a:r>
            <a:r>
              <a:rPr lang="en-US" sz="950" dirty="0" err="1" smtClean="0">
                <a:solidFill>
                  <a:srgbClr val="000000"/>
                </a:solidFill>
                <a:cs typeface="Times New Roman" charset="0"/>
                <a:sym typeface="Times New Roman" charset="0"/>
              </a:rPr>
              <a:t>contratista</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debe</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cumplirlos</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Esto</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permite</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que</a:t>
            </a:r>
            <a:r>
              <a:rPr lang="en-US" sz="950" dirty="0" smtClean="0">
                <a:solidFill>
                  <a:srgbClr val="000000"/>
                </a:solidFill>
                <a:cs typeface="Times New Roman" charset="0"/>
                <a:sym typeface="Times New Roman" charset="0"/>
              </a:rPr>
              <a:t> el </a:t>
            </a:r>
            <a:r>
              <a:rPr lang="en-US" sz="950" dirty="0" err="1" smtClean="0">
                <a:solidFill>
                  <a:srgbClr val="000000"/>
                </a:solidFill>
                <a:cs typeface="Times New Roman" charset="0"/>
                <a:sym typeface="Times New Roman" charset="0"/>
              </a:rPr>
              <a:t>contratista</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tenga</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flexibilidad</a:t>
            </a:r>
            <a:r>
              <a:rPr lang="en-US" sz="950" dirty="0" smtClean="0">
                <a:solidFill>
                  <a:srgbClr val="000000"/>
                </a:solidFill>
                <a:cs typeface="Times New Roman" charset="0"/>
                <a:sym typeface="Times New Roman" charset="0"/>
              </a:rPr>
              <a:t> en la forma en la </a:t>
            </a:r>
            <a:r>
              <a:rPr lang="en-US" sz="950" dirty="0" err="1" smtClean="0">
                <a:solidFill>
                  <a:srgbClr val="000000"/>
                </a:solidFill>
                <a:cs typeface="Times New Roman" charset="0"/>
                <a:sym typeface="Times New Roman" charset="0"/>
              </a:rPr>
              <a:t>que</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cumple</a:t>
            </a:r>
            <a:r>
              <a:rPr lang="en-US" sz="950" dirty="0" smtClean="0">
                <a:solidFill>
                  <a:srgbClr val="000000"/>
                </a:solidFill>
                <a:cs typeface="Times New Roman" charset="0"/>
                <a:sym typeface="Times New Roman" charset="0"/>
              </a:rPr>
              <a:t> con el </a:t>
            </a:r>
            <a:r>
              <a:rPr lang="en-US" sz="950" dirty="0" err="1" smtClean="0">
                <a:solidFill>
                  <a:srgbClr val="000000"/>
                </a:solidFill>
                <a:cs typeface="Times New Roman" charset="0"/>
                <a:sym typeface="Times New Roman" charset="0"/>
              </a:rPr>
              <a:t>requisito</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para</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garantizar</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que</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ni</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polvo</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ni</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escombros</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salgan</a:t>
            </a:r>
            <a:r>
              <a:rPr lang="en-US" sz="950" dirty="0" smtClean="0">
                <a:solidFill>
                  <a:srgbClr val="000000"/>
                </a:solidFill>
                <a:cs typeface="Times New Roman" charset="0"/>
                <a:sym typeface="Times New Roman" charset="0"/>
              </a:rPr>
              <a:t> del </a:t>
            </a:r>
            <a:r>
              <a:rPr lang="en-US" sz="950" dirty="0" err="1" smtClean="0">
                <a:solidFill>
                  <a:srgbClr val="000000"/>
                </a:solidFill>
                <a:latin typeface="Times New Roman"/>
                <a:cs typeface="Times New Roman" charset="0"/>
                <a:sym typeface="Times New Roman" charset="0"/>
              </a:rPr>
              <a:t>á</a:t>
            </a:r>
            <a:r>
              <a:rPr lang="en-US" sz="950" dirty="0" err="1" smtClean="0">
                <a:solidFill>
                  <a:srgbClr val="000000"/>
                </a:solidFill>
                <a:cs typeface="Times New Roman" charset="0"/>
                <a:sym typeface="Times New Roman" charset="0"/>
              </a:rPr>
              <a:t>rea</a:t>
            </a:r>
            <a:r>
              <a:rPr lang="en-US" sz="950" dirty="0" smtClean="0">
                <a:solidFill>
                  <a:srgbClr val="000000"/>
                </a:solidFill>
                <a:cs typeface="Times New Roman" charset="0"/>
                <a:sym typeface="Times New Roman" charset="0"/>
              </a:rPr>
              <a:t> de </a:t>
            </a:r>
            <a:r>
              <a:rPr lang="en-US" sz="950" dirty="0" err="1" smtClean="0">
                <a:solidFill>
                  <a:srgbClr val="000000"/>
                </a:solidFill>
                <a:cs typeface="Times New Roman" charset="0"/>
                <a:sym typeface="Times New Roman" charset="0"/>
              </a:rPr>
              <a:t>trabajo</a:t>
            </a:r>
            <a:r>
              <a:rPr lang="en-US" sz="950" dirty="0" smtClean="0">
                <a:solidFill>
                  <a:srgbClr val="000000"/>
                </a:solidFill>
                <a:cs typeface="Times New Roman" charset="0"/>
                <a:sym typeface="Times New Roman" charset="0"/>
              </a:rPr>
              <a:t>. </a:t>
            </a:r>
          </a:p>
          <a:p>
            <a:pPr>
              <a:spcBef>
                <a:spcPct val="10000"/>
              </a:spcBef>
              <a:buFontTx/>
              <a:buChar char="•"/>
              <a:defRPr/>
            </a:pPr>
            <a:endParaRPr lang="en-US" sz="1000" dirty="0" smtClean="0">
              <a:solidFill>
                <a:srgbClr val="000000"/>
              </a:solidFill>
              <a:cs typeface="Times New Roman" charset="0"/>
              <a:sym typeface="Times New Roman" charset="0"/>
            </a:endParaRPr>
          </a:p>
          <a:p>
            <a:pPr marL="114300" lvl="1" indent="0">
              <a:buFontTx/>
              <a:buNone/>
              <a:defRPr/>
            </a:pPr>
            <a:endParaRPr lang="en-US" sz="1000" dirty="0" smtClean="0">
              <a:solidFill>
                <a:srgbClr val="000000"/>
              </a:solidFill>
              <a:cs typeface="Times New Roman" charset="0"/>
              <a:sym typeface="Times New Roman" charset="0"/>
            </a:endParaRPr>
          </a:p>
          <a:p>
            <a:pPr>
              <a:defRPr/>
            </a:pPr>
            <a:endParaRPr lang="en-US" sz="1000" dirty="0" smtClean="0">
              <a:solidFill>
                <a:srgbClr val="000000"/>
              </a:solidFill>
              <a:cs typeface="Times New Roman" charset="0"/>
              <a:sym typeface="Times New Roman"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1"/>
          <p:cNvSpPr>
            <a:spLocks noGrp="1" noChangeArrowheads="1"/>
          </p:cNvSpPr>
          <p:nvPr>
            <p:ph type="sldNum" sz="quarter" idx="5"/>
          </p:nvPr>
        </p:nvSpPr>
        <p:spPr>
          <a:noFill/>
        </p:spPr>
        <p:txBody>
          <a:bodyPr/>
          <a:lstStyle/>
          <a:p>
            <a:r>
              <a:rPr lang="en-US" smtClean="0"/>
              <a:t>4-</a:t>
            </a:r>
            <a:fld id="{8F371711-36DA-4D65-82A2-4B48C1B3F7B3}" type="slidenum">
              <a:rPr lang="en-US" smtClean="0"/>
              <a:pPr/>
              <a:t>15</a:t>
            </a:fld>
            <a:endParaRPr lang="en-US" smtClean="0"/>
          </a:p>
        </p:txBody>
      </p:sp>
      <p:sp>
        <p:nvSpPr>
          <p:cNvPr id="34819" name="Rectangle 12"/>
          <p:cNvSpPr>
            <a:spLocks noGrp="1" noChangeArrowheads="1"/>
          </p:cNvSpPr>
          <p:nvPr>
            <p:ph type="hdr" sz="quarter"/>
          </p:nvPr>
        </p:nvSpPr>
        <p:spPr>
          <a:noFill/>
        </p:spPr>
        <p:txBody>
          <a:bodyPr/>
          <a:lstStyle/>
          <a:p>
            <a:endParaRPr lang="en-US" smtClean="0"/>
          </a:p>
          <a:p>
            <a:r>
              <a:rPr lang="en-US" smtClean="0"/>
              <a:t>     </a:t>
            </a:r>
            <a:r>
              <a:rPr lang="es-ES_tradnl" smtClean="0"/>
              <a:t>Prácticas seguras con relación al plomo</a:t>
            </a:r>
            <a:r>
              <a:rPr lang="en-US" smtClean="0"/>
              <a:t> en labores de renovación, reparación y pintura</a:t>
            </a:r>
          </a:p>
        </p:txBody>
      </p:sp>
      <p:sp>
        <p:nvSpPr>
          <p:cNvPr id="34820" name="Rectangle 13"/>
          <p:cNvSpPr>
            <a:spLocks noGrp="1" noChangeArrowheads="1"/>
          </p:cNvSpPr>
          <p:nvPr>
            <p:ph type="dt" sz="quarter" idx="1"/>
          </p:nvPr>
        </p:nvSpPr>
        <p:spPr>
          <a:noFill/>
        </p:spPr>
        <p:txBody>
          <a:bodyPr/>
          <a:lstStyle/>
          <a:p>
            <a:r>
              <a:rPr lang="en-US" smtClean="0"/>
              <a:t>Octubre de 2011</a:t>
            </a:r>
          </a:p>
        </p:txBody>
      </p:sp>
      <p:sp>
        <p:nvSpPr>
          <p:cNvPr id="34821" name="Rectangle 2"/>
          <p:cNvSpPr>
            <a:spLocks noChangeArrowheads="1" noTextEdit="1"/>
          </p:cNvSpPr>
          <p:nvPr>
            <p:ph type="sldImg"/>
          </p:nvPr>
        </p:nvSpPr>
        <p:spPr>
          <a:xfrm>
            <a:off x="1219200" y="685800"/>
            <a:ext cx="4649788" cy="3487738"/>
          </a:xfrm>
          <a:ln/>
        </p:spPr>
      </p:sp>
      <p:sp>
        <p:nvSpPr>
          <p:cNvPr id="34822" name="Rectangle 3"/>
          <p:cNvSpPr>
            <a:spLocks noGrp="1" noChangeArrowheads="1"/>
          </p:cNvSpPr>
          <p:nvPr>
            <p:ph type="body" idx="1"/>
          </p:nvPr>
        </p:nvSpPr>
        <p:spPr>
          <a:xfrm>
            <a:off x="730250" y="4279900"/>
            <a:ext cx="5549900" cy="4318000"/>
          </a:xfrm>
          <a:noFill/>
          <a:ln/>
        </p:spPr>
        <p:txBody>
          <a:bodyPr/>
          <a:lstStyle/>
          <a:p>
            <a:pPr>
              <a:spcBef>
                <a:spcPct val="0"/>
              </a:spcBef>
            </a:pPr>
            <a:r>
              <a:rPr lang="es-ES_tradnl" smtClean="0">
                <a:solidFill>
                  <a:srgbClr val="000000"/>
                </a:solidFill>
                <a:cs typeface="Times New Roman" pitchFamily="18" charset="0"/>
                <a:sym typeface="Times New Roman" pitchFamily="18" charset="0"/>
              </a:rPr>
              <a:t>Preparaci</a:t>
            </a:r>
            <a:r>
              <a:rPr lang="es-ES_tradnl" smtClean="0">
                <a:solidFill>
                  <a:srgbClr val="000000"/>
                </a:solidFill>
                <a:latin typeface="Times New Roman" pitchFamily="18" charset="0"/>
                <a:cs typeface="Times New Roman" pitchFamily="18" charset="0"/>
                <a:sym typeface="Times New Roman" pitchFamily="18" charset="0"/>
              </a:rPr>
              <a:t>ó</a:t>
            </a:r>
            <a:r>
              <a:rPr lang="es-ES_tradnl" smtClean="0">
                <a:solidFill>
                  <a:srgbClr val="000000"/>
                </a:solidFill>
                <a:cs typeface="Times New Roman" pitchFamily="18" charset="0"/>
                <a:sym typeface="Times New Roman" pitchFamily="18" charset="0"/>
              </a:rPr>
              <a:t>n</a:t>
            </a:r>
            <a:endParaRPr lang="en-US" smtClean="0">
              <a:solidFill>
                <a:srgbClr val="000000"/>
              </a:solidFill>
              <a:cs typeface="Times New Roman" pitchFamily="18" charset="0"/>
              <a:sym typeface="Times New Roman" pitchFamily="18" charset="0"/>
            </a:endParaRPr>
          </a:p>
          <a:p>
            <a:pPr>
              <a:spcBef>
                <a:spcPct val="0"/>
              </a:spcBef>
            </a:pPr>
            <a:r>
              <a:rPr lang="en-US" sz="1000" b="0" smtClean="0">
                <a:solidFill>
                  <a:srgbClr val="000000"/>
                </a:solidFill>
                <a:cs typeface="Times New Roman" pitchFamily="18" charset="0"/>
                <a:sym typeface="Times New Roman" pitchFamily="18" charset="0"/>
              </a:rPr>
              <a:t>Este ejercicio </a:t>
            </a:r>
            <a:r>
              <a:rPr lang="es-ES_tradnl" sz="1000" b="0" smtClean="0">
                <a:solidFill>
                  <a:srgbClr val="000000"/>
                </a:solidFill>
                <a:cs typeface="Times New Roman" pitchFamily="18" charset="0"/>
                <a:sym typeface="Times New Roman" pitchFamily="18" charset="0"/>
              </a:rPr>
              <a:t>da la </a:t>
            </a:r>
            <a:r>
              <a:rPr lang="en-US" sz="1000" b="0" smtClean="0">
                <a:solidFill>
                  <a:srgbClr val="000000"/>
                </a:solidFill>
                <a:cs typeface="Times New Roman" pitchFamily="18" charset="0"/>
                <a:sym typeface="Times New Roman" pitchFamily="18" charset="0"/>
              </a:rPr>
              <a:t>oportunidad de practicar la instalaci</a:t>
            </a:r>
            <a:r>
              <a:rPr lang="en-US" sz="1000" b="0" smtClean="0">
                <a:solidFill>
                  <a:srgbClr val="000000"/>
                </a:solidFill>
                <a:latin typeface="Times New Roman" pitchFamily="18" charset="0"/>
                <a:cs typeface="Times New Roman" pitchFamily="18" charset="0"/>
                <a:sym typeface="Times New Roman" pitchFamily="18" charset="0"/>
              </a:rPr>
              <a:t>ó</a:t>
            </a:r>
            <a:r>
              <a:rPr lang="en-US" sz="1000" b="0" smtClean="0">
                <a:solidFill>
                  <a:srgbClr val="000000"/>
                </a:solidFill>
                <a:cs typeface="Times New Roman" pitchFamily="18" charset="0"/>
                <a:sym typeface="Times New Roman" pitchFamily="18" charset="0"/>
              </a:rPr>
              <a:t>n de los letreros, barreras y contenciones del </a:t>
            </a:r>
            <a:r>
              <a:rPr lang="en-US" sz="1000" b="0" smtClean="0">
                <a:solidFill>
                  <a:srgbClr val="000000"/>
                </a:solidFill>
                <a:latin typeface="Times New Roman" pitchFamily="18" charset="0"/>
                <a:cs typeface="Times New Roman" pitchFamily="18" charset="0"/>
                <a:sym typeface="Times New Roman" pitchFamily="18" charset="0"/>
              </a:rPr>
              <a:t>á</a:t>
            </a:r>
            <a:r>
              <a:rPr lang="en-US" sz="1000" b="0" smtClean="0">
                <a:solidFill>
                  <a:srgbClr val="000000"/>
                </a:solidFill>
                <a:cs typeface="Times New Roman" pitchFamily="18" charset="0"/>
                <a:sym typeface="Times New Roman" pitchFamily="18" charset="0"/>
              </a:rPr>
              <a:t>rea de trabajo. Esta diapositiva brinda una instrucci</a:t>
            </a:r>
            <a:r>
              <a:rPr lang="en-US" sz="1000" b="0" smtClean="0">
                <a:solidFill>
                  <a:srgbClr val="000000"/>
                </a:solidFill>
                <a:latin typeface="Times New Roman" pitchFamily="18" charset="0"/>
                <a:cs typeface="Times New Roman" pitchFamily="18" charset="0"/>
                <a:sym typeface="Times New Roman" pitchFamily="18" charset="0"/>
              </a:rPr>
              <a:t>ó</a:t>
            </a:r>
            <a:r>
              <a:rPr lang="en-US" sz="1000" b="0" smtClean="0">
                <a:solidFill>
                  <a:srgbClr val="000000"/>
                </a:solidFill>
                <a:cs typeface="Times New Roman" pitchFamily="18" charset="0"/>
                <a:sym typeface="Times New Roman" pitchFamily="18" charset="0"/>
              </a:rPr>
              <a:t>n b</a:t>
            </a:r>
            <a:r>
              <a:rPr lang="en-US" sz="1000" b="0" smtClean="0">
                <a:solidFill>
                  <a:srgbClr val="000000"/>
                </a:solidFill>
                <a:latin typeface="Times New Roman" pitchFamily="18" charset="0"/>
                <a:cs typeface="Times New Roman" pitchFamily="18" charset="0"/>
                <a:sym typeface="Times New Roman" pitchFamily="18" charset="0"/>
              </a:rPr>
              <a:t>á</a:t>
            </a:r>
            <a:r>
              <a:rPr lang="en-US" sz="1000" b="0" smtClean="0">
                <a:solidFill>
                  <a:srgbClr val="000000"/>
                </a:solidFill>
                <a:cs typeface="Times New Roman" pitchFamily="18" charset="0"/>
                <a:sym typeface="Times New Roman" pitchFamily="18" charset="0"/>
              </a:rPr>
              <a:t>sica.</a:t>
            </a:r>
          </a:p>
          <a:p>
            <a:pPr marL="342900" lvl="1" indent="-228600">
              <a:spcBef>
                <a:spcPct val="0"/>
              </a:spcBef>
            </a:pPr>
            <a:r>
              <a:rPr lang="en-US" sz="1000" b="1" smtClean="0">
                <a:solidFill>
                  <a:srgbClr val="000000"/>
                </a:solidFill>
                <a:cs typeface="Times New Roman" pitchFamily="18" charset="0"/>
                <a:sym typeface="Times New Roman" pitchFamily="18" charset="0"/>
              </a:rPr>
              <a:t>Siga las instrucciones de cada conjunto de destrezas. </a:t>
            </a:r>
            <a:r>
              <a:rPr lang="es-ES_tradnl" sz="1000" b="1" smtClean="0">
                <a:solidFill>
                  <a:srgbClr val="000000"/>
                </a:solidFill>
                <a:cs typeface="Times New Roman" pitchFamily="18" charset="0"/>
                <a:sym typeface="Times New Roman" pitchFamily="18" charset="0"/>
              </a:rPr>
              <a:t>Es posible que </a:t>
            </a:r>
            <a:r>
              <a:rPr lang="en-US" sz="1000" b="1" smtClean="0">
                <a:solidFill>
                  <a:srgbClr val="000000"/>
                </a:solidFill>
                <a:cs typeface="Times New Roman" pitchFamily="18" charset="0"/>
                <a:sym typeface="Times New Roman" pitchFamily="18" charset="0"/>
              </a:rPr>
              <a:t>su instructor le pida que demuestre sus destrezas.</a:t>
            </a:r>
          </a:p>
          <a:p>
            <a:pPr marL="342900" lvl="1" indent="-228600">
              <a:spcBef>
                <a:spcPct val="0"/>
              </a:spcBef>
            </a:pPr>
            <a:r>
              <a:rPr lang="en-US" sz="1000" b="1" smtClean="0">
                <a:solidFill>
                  <a:srgbClr val="000000"/>
                </a:solidFill>
                <a:cs typeface="Times New Roman" pitchFamily="18" charset="0"/>
                <a:sym typeface="Times New Roman" pitchFamily="18" charset="0"/>
              </a:rPr>
              <a:t>Forme grupos de 2 a 6 estudiantes. Algunas veces ser</a:t>
            </a:r>
            <a:r>
              <a:rPr lang="en-US" sz="1000" b="1" smtClean="0">
                <a:solidFill>
                  <a:srgbClr val="000000"/>
                </a:solidFill>
                <a:latin typeface="Times New Roman" pitchFamily="18" charset="0"/>
                <a:cs typeface="Times New Roman" pitchFamily="18" charset="0"/>
                <a:sym typeface="Times New Roman" pitchFamily="18" charset="0"/>
              </a:rPr>
              <a:t>á</a:t>
            </a:r>
            <a:r>
              <a:rPr lang="en-US" sz="1000" b="1" smtClean="0">
                <a:solidFill>
                  <a:srgbClr val="000000"/>
                </a:solidFill>
                <a:cs typeface="Times New Roman" pitchFamily="18" charset="0"/>
                <a:sym typeface="Times New Roman" pitchFamily="18" charset="0"/>
              </a:rPr>
              <a:t> necesario </a:t>
            </a:r>
            <a:r>
              <a:rPr lang="es-ES_tradnl" sz="1000" b="1" smtClean="0">
                <a:solidFill>
                  <a:srgbClr val="000000"/>
                </a:solidFill>
                <a:cs typeface="Times New Roman" pitchFamily="18" charset="0"/>
                <a:sym typeface="Times New Roman" pitchFamily="18" charset="0"/>
              </a:rPr>
              <a:t>formar </a:t>
            </a:r>
            <a:r>
              <a:rPr lang="en-US" sz="1000" b="1" smtClean="0">
                <a:solidFill>
                  <a:srgbClr val="000000"/>
                </a:solidFill>
                <a:cs typeface="Times New Roman" pitchFamily="18" charset="0"/>
                <a:sym typeface="Times New Roman" pitchFamily="18" charset="0"/>
              </a:rPr>
              <a:t>grupos m</a:t>
            </a:r>
            <a:r>
              <a:rPr lang="en-US" sz="1000" b="1" smtClean="0">
                <a:solidFill>
                  <a:srgbClr val="000000"/>
                </a:solidFill>
                <a:latin typeface="Times New Roman" pitchFamily="18" charset="0"/>
                <a:cs typeface="Times New Roman" pitchFamily="18" charset="0"/>
                <a:sym typeface="Times New Roman" pitchFamily="18" charset="0"/>
              </a:rPr>
              <a:t>á</a:t>
            </a:r>
            <a:r>
              <a:rPr lang="en-US" sz="1000" b="1" smtClean="0">
                <a:solidFill>
                  <a:srgbClr val="000000"/>
                </a:solidFill>
                <a:cs typeface="Times New Roman" pitchFamily="18" charset="0"/>
                <a:sym typeface="Times New Roman" pitchFamily="18" charset="0"/>
              </a:rPr>
              <a:t>s grandes, pero la relaci</a:t>
            </a:r>
            <a:r>
              <a:rPr lang="en-US" sz="1000" b="1" smtClean="0">
                <a:solidFill>
                  <a:srgbClr val="000000"/>
                </a:solidFill>
                <a:latin typeface="Times New Roman" pitchFamily="18" charset="0"/>
                <a:cs typeface="Times New Roman" pitchFamily="18" charset="0"/>
                <a:sym typeface="Times New Roman" pitchFamily="18" charset="0"/>
              </a:rPr>
              <a:t>ó</a:t>
            </a:r>
            <a:r>
              <a:rPr lang="en-US" sz="1000" b="1" smtClean="0">
                <a:solidFill>
                  <a:srgbClr val="000000"/>
                </a:solidFill>
                <a:cs typeface="Times New Roman" pitchFamily="18" charset="0"/>
                <a:sym typeface="Times New Roman" pitchFamily="18" charset="0"/>
              </a:rPr>
              <a:t>n estudiante-instructor no debe </a:t>
            </a:r>
            <a:r>
              <a:rPr lang="es-ES_tradnl" sz="1000" b="1" smtClean="0">
                <a:cs typeface="Times New Roman" pitchFamily="18" charset="0"/>
                <a:sym typeface="Times New Roman" pitchFamily="18" charset="0"/>
              </a:rPr>
              <a:t>ser mayor </a:t>
            </a:r>
            <a:r>
              <a:rPr lang="es-ES_tradnl" sz="1000" b="1" smtClean="0">
                <a:solidFill>
                  <a:srgbClr val="000000"/>
                </a:solidFill>
                <a:cs typeface="Times New Roman" pitchFamily="18" charset="0"/>
                <a:sym typeface="Times New Roman" pitchFamily="18" charset="0"/>
              </a:rPr>
              <a:t>que </a:t>
            </a:r>
            <a:r>
              <a:rPr lang="en-US" sz="1000" b="1" smtClean="0">
                <a:solidFill>
                  <a:srgbClr val="000000"/>
                </a:solidFill>
                <a:cs typeface="Times New Roman" pitchFamily="18" charset="0"/>
                <a:sym typeface="Times New Roman" pitchFamily="18" charset="0"/>
              </a:rPr>
              <a:t>12 para esta parte de la capacitaci</a:t>
            </a:r>
            <a:r>
              <a:rPr lang="en-US" sz="1000" b="1" smtClean="0">
                <a:solidFill>
                  <a:srgbClr val="000000"/>
                </a:solidFill>
                <a:latin typeface="Times New Roman" pitchFamily="18" charset="0"/>
                <a:cs typeface="Times New Roman" pitchFamily="18" charset="0"/>
                <a:sym typeface="Times New Roman" pitchFamily="18" charset="0"/>
              </a:rPr>
              <a:t>ó</a:t>
            </a:r>
            <a:r>
              <a:rPr lang="en-US" sz="1000" b="1" smtClean="0">
                <a:solidFill>
                  <a:srgbClr val="000000"/>
                </a:solidFill>
                <a:cs typeface="Times New Roman" pitchFamily="18" charset="0"/>
                <a:sym typeface="Times New Roman" pitchFamily="18" charset="0"/>
              </a:rPr>
              <a:t>n.</a:t>
            </a:r>
          </a:p>
          <a:p>
            <a:pPr marL="342900" lvl="1" indent="-228600">
              <a:spcBef>
                <a:spcPct val="0"/>
              </a:spcBef>
            </a:pPr>
            <a:r>
              <a:rPr lang="en-US" sz="1000" b="1" smtClean="0">
                <a:solidFill>
                  <a:srgbClr val="000000"/>
                </a:solidFill>
                <a:cs typeface="Times New Roman" pitchFamily="18" charset="0"/>
                <a:sym typeface="Times New Roman" pitchFamily="18" charset="0"/>
              </a:rPr>
              <a:t>El instructor le asignar</a:t>
            </a:r>
            <a:r>
              <a:rPr lang="en-US" sz="1000" b="1" smtClean="0">
                <a:solidFill>
                  <a:srgbClr val="000000"/>
                </a:solidFill>
                <a:latin typeface="Times New Roman" pitchFamily="18" charset="0"/>
                <a:cs typeface="Times New Roman" pitchFamily="18" charset="0"/>
                <a:sym typeface="Times New Roman" pitchFamily="18" charset="0"/>
              </a:rPr>
              <a:t>á</a:t>
            </a:r>
            <a:r>
              <a:rPr lang="en-US" sz="1000" b="1" smtClean="0">
                <a:solidFill>
                  <a:srgbClr val="000000"/>
                </a:solidFill>
                <a:cs typeface="Times New Roman" pitchFamily="18" charset="0"/>
                <a:sym typeface="Times New Roman" pitchFamily="18" charset="0"/>
              </a:rPr>
              <a:t> a su grupo un </a:t>
            </a:r>
            <a:r>
              <a:rPr lang="en-US" sz="1000" b="1" smtClean="0">
                <a:solidFill>
                  <a:srgbClr val="000000"/>
                </a:solidFill>
                <a:latin typeface="Times New Roman" pitchFamily="18" charset="0"/>
                <a:cs typeface="Times New Roman" pitchFamily="18" charset="0"/>
                <a:sym typeface="Times New Roman" pitchFamily="18" charset="0"/>
              </a:rPr>
              <a:t>á</a:t>
            </a:r>
            <a:r>
              <a:rPr lang="en-US" sz="1000" b="1" smtClean="0">
                <a:solidFill>
                  <a:srgbClr val="000000"/>
                </a:solidFill>
                <a:cs typeface="Times New Roman" pitchFamily="18" charset="0"/>
                <a:sym typeface="Times New Roman" pitchFamily="18" charset="0"/>
              </a:rPr>
              <a:t>rea para realizar actividades de instalaci</a:t>
            </a:r>
            <a:r>
              <a:rPr lang="en-US" sz="1000" b="1" smtClean="0">
                <a:solidFill>
                  <a:srgbClr val="000000"/>
                </a:solidFill>
                <a:latin typeface="Times New Roman" pitchFamily="18" charset="0"/>
                <a:cs typeface="Times New Roman" pitchFamily="18" charset="0"/>
                <a:sym typeface="Times New Roman" pitchFamily="18" charset="0"/>
              </a:rPr>
              <a:t>ó</a:t>
            </a:r>
            <a:r>
              <a:rPr lang="en-US" sz="1000" b="1" smtClean="0">
                <a:solidFill>
                  <a:srgbClr val="000000"/>
                </a:solidFill>
                <a:cs typeface="Times New Roman" pitchFamily="18" charset="0"/>
                <a:sym typeface="Times New Roman" pitchFamily="18" charset="0"/>
              </a:rPr>
              <a:t>n como si se tratara de un trabajo.</a:t>
            </a:r>
          </a:p>
          <a:p>
            <a:pPr marL="342900" lvl="1" indent="-228600">
              <a:spcBef>
                <a:spcPct val="0"/>
              </a:spcBef>
            </a:pPr>
            <a:r>
              <a:rPr lang="en-US" sz="1000" b="1" smtClean="0">
                <a:solidFill>
                  <a:srgbClr val="000000"/>
                </a:solidFill>
                <a:cs typeface="Times New Roman" pitchFamily="18" charset="0"/>
                <a:sym typeface="Times New Roman" pitchFamily="18" charset="0"/>
              </a:rPr>
              <a:t>Elija las herramientas correctas y configure el </a:t>
            </a:r>
            <a:r>
              <a:rPr lang="en-US" sz="1000" b="1" smtClean="0">
                <a:solidFill>
                  <a:srgbClr val="000000"/>
                </a:solidFill>
                <a:latin typeface="Times New Roman" pitchFamily="18" charset="0"/>
                <a:cs typeface="Times New Roman" pitchFamily="18" charset="0"/>
                <a:sym typeface="Times New Roman" pitchFamily="18" charset="0"/>
              </a:rPr>
              <a:t>á</a:t>
            </a:r>
            <a:r>
              <a:rPr lang="en-US" sz="1000" b="1" smtClean="0">
                <a:solidFill>
                  <a:srgbClr val="000000"/>
                </a:solidFill>
                <a:cs typeface="Times New Roman" pitchFamily="18" charset="0"/>
                <a:sym typeface="Times New Roman" pitchFamily="18" charset="0"/>
              </a:rPr>
              <a:t>rea de trabajo para proporcionar la contenci</a:t>
            </a:r>
            <a:r>
              <a:rPr lang="en-US" sz="1000" b="1" smtClean="0">
                <a:solidFill>
                  <a:srgbClr val="000000"/>
                </a:solidFill>
                <a:latin typeface="Times New Roman" pitchFamily="18" charset="0"/>
                <a:cs typeface="Times New Roman" pitchFamily="18" charset="0"/>
                <a:sym typeface="Times New Roman" pitchFamily="18" charset="0"/>
              </a:rPr>
              <a:t>ó</a:t>
            </a:r>
            <a:r>
              <a:rPr lang="en-US" sz="1000" b="1" smtClean="0">
                <a:solidFill>
                  <a:srgbClr val="000000"/>
                </a:solidFill>
                <a:cs typeface="Times New Roman" pitchFamily="18" charset="0"/>
                <a:sym typeface="Times New Roman" pitchFamily="18" charset="0"/>
              </a:rPr>
              <a:t>n apropiada.</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11"/>
          <p:cNvSpPr>
            <a:spLocks noGrp="1" noChangeArrowheads="1"/>
          </p:cNvSpPr>
          <p:nvPr>
            <p:ph type="sldNum" sz="quarter" idx="5"/>
          </p:nvPr>
        </p:nvSpPr>
        <p:spPr>
          <a:noFill/>
        </p:spPr>
        <p:txBody>
          <a:bodyPr/>
          <a:lstStyle/>
          <a:p>
            <a:r>
              <a:rPr lang="en-US" smtClean="0"/>
              <a:t>4-</a:t>
            </a:r>
            <a:fld id="{E2AB0805-3F52-45FC-9916-0D7645B7E383}" type="slidenum">
              <a:rPr lang="en-US" smtClean="0"/>
              <a:pPr/>
              <a:t>16</a:t>
            </a:fld>
            <a:endParaRPr lang="en-US" smtClean="0"/>
          </a:p>
        </p:txBody>
      </p:sp>
      <p:sp>
        <p:nvSpPr>
          <p:cNvPr id="35843" name="Rectangle 12"/>
          <p:cNvSpPr>
            <a:spLocks noGrp="1" noChangeArrowheads="1"/>
          </p:cNvSpPr>
          <p:nvPr>
            <p:ph type="hdr" sz="quarter"/>
          </p:nvPr>
        </p:nvSpPr>
        <p:spPr>
          <a:noFill/>
        </p:spPr>
        <p:txBody>
          <a:bodyPr/>
          <a:lstStyle/>
          <a:p>
            <a:endParaRPr lang="en-US" smtClean="0"/>
          </a:p>
          <a:p>
            <a:r>
              <a:rPr lang="en-US" smtClean="0"/>
              <a:t>     </a:t>
            </a:r>
            <a:r>
              <a:rPr lang="es-ES_tradnl" smtClean="0"/>
              <a:t>Prácticas seguras con relación al plomo</a:t>
            </a:r>
            <a:r>
              <a:rPr lang="en-US" smtClean="0"/>
              <a:t> en labores de renovación, reparación y pintura</a:t>
            </a:r>
          </a:p>
        </p:txBody>
      </p:sp>
      <p:sp>
        <p:nvSpPr>
          <p:cNvPr id="35844" name="Rectangle 13"/>
          <p:cNvSpPr>
            <a:spLocks noGrp="1" noChangeArrowheads="1"/>
          </p:cNvSpPr>
          <p:nvPr>
            <p:ph type="dt" sz="quarter" idx="1"/>
          </p:nvPr>
        </p:nvSpPr>
        <p:spPr>
          <a:noFill/>
        </p:spPr>
        <p:txBody>
          <a:bodyPr/>
          <a:lstStyle/>
          <a:p>
            <a:r>
              <a:rPr lang="en-US" smtClean="0"/>
              <a:t>Octubre de 2011</a:t>
            </a:r>
          </a:p>
        </p:txBody>
      </p:sp>
      <p:sp>
        <p:nvSpPr>
          <p:cNvPr id="35845" name="Rectangle 2"/>
          <p:cNvSpPr>
            <a:spLocks noChangeArrowheads="1" noTextEdit="1"/>
          </p:cNvSpPr>
          <p:nvPr>
            <p:ph type="sldImg"/>
          </p:nvPr>
        </p:nvSpPr>
        <p:spPr>
          <a:ln/>
        </p:spPr>
      </p:sp>
      <p:sp>
        <p:nvSpPr>
          <p:cNvPr id="35846" name="Rectangle 3"/>
          <p:cNvSpPr>
            <a:spLocks noGrp="1" noChangeArrowheads="1"/>
          </p:cNvSpPr>
          <p:nvPr>
            <p:ph type="body" idx="1"/>
          </p:nvPr>
        </p:nvSpPr>
        <p:spPr>
          <a:xfrm>
            <a:off x="803275" y="4352925"/>
            <a:ext cx="5403850" cy="4244975"/>
          </a:xfrm>
          <a:noFill/>
          <a:ln/>
        </p:spPr>
        <p:txBody>
          <a:bodyPr/>
          <a:lstStyle/>
          <a:p>
            <a:r>
              <a:rPr lang="en-US" smtClean="0">
                <a:solidFill>
                  <a:srgbClr val="000000"/>
                </a:solidFill>
                <a:cs typeface="Times New Roman" pitchFamily="18" charset="0"/>
                <a:sym typeface="Times New Roman" pitchFamily="18" charset="0"/>
              </a:rPr>
              <a:t>Informe de los ejercicios pr</a:t>
            </a:r>
            <a:r>
              <a:rPr lang="en-US" smtClean="0">
                <a:solidFill>
                  <a:srgbClr val="000000"/>
                </a:solidFill>
                <a:latin typeface="Times New Roman" pitchFamily="18" charset="0"/>
                <a:cs typeface="Times New Roman" pitchFamily="18" charset="0"/>
                <a:sym typeface="Times New Roman" pitchFamily="18" charset="0"/>
              </a:rPr>
              <a:t>á</a:t>
            </a:r>
            <a:r>
              <a:rPr lang="en-US" smtClean="0">
                <a:solidFill>
                  <a:srgbClr val="000000"/>
                </a:solidFill>
                <a:cs typeface="Times New Roman" pitchFamily="18" charset="0"/>
                <a:sym typeface="Times New Roman" pitchFamily="18" charset="0"/>
              </a:rPr>
              <a:t>cticos.</a:t>
            </a:r>
          </a:p>
          <a:p>
            <a:r>
              <a:rPr lang="en-US" sz="1000" smtClean="0">
                <a:solidFill>
                  <a:srgbClr val="000000"/>
                </a:solidFill>
                <a:cs typeface="Times New Roman" pitchFamily="18" charset="0"/>
                <a:sym typeface="Times New Roman" pitchFamily="18" charset="0"/>
              </a:rPr>
              <a:t>Tenga en cuenta las preguntas anteriores.  </a:t>
            </a:r>
            <a:r>
              <a:rPr lang="es-ES_tradnl" sz="1000" smtClean="0">
                <a:solidFill>
                  <a:srgbClr val="000000"/>
                </a:solidFill>
                <a:cs typeface="Times New Roman" pitchFamily="18" charset="0"/>
                <a:sym typeface="Times New Roman" pitchFamily="18" charset="0"/>
              </a:rPr>
              <a:t>Com</a:t>
            </a:r>
            <a:r>
              <a:rPr lang="es-ES_tradnl" sz="1000" smtClean="0">
                <a:solidFill>
                  <a:srgbClr val="000000"/>
                </a:solidFill>
                <a:latin typeface="Times New Roman" pitchFamily="18" charset="0"/>
                <a:cs typeface="Times New Roman" pitchFamily="18" charset="0"/>
                <a:sym typeface="Times New Roman" pitchFamily="18" charset="0"/>
              </a:rPr>
              <a:t>é</a:t>
            </a:r>
            <a:r>
              <a:rPr lang="es-ES_tradnl" sz="1000" smtClean="0">
                <a:solidFill>
                  <a:srgbClr val="000000"/>
                </a:solidFill>
                <a:cs typeface="Times New Roman" pitchFamily="18" charset="0"/>
                <a:sym typeface="Times New Roman" pitchFamily="18" charset="0"/>
              </a:rPr>
              <a:t>ntelas </a:t>
            </a:r>
            <a:r>
              <a:rPr lang="en-US" sz="1000" smtClean="0">
                <a:solidFill>
                  <a:srgbClr val="000000"/>
                </a:solidFill>
                <a:cs typeface="Times New Roman" pitchFamily="18" charset="0"/>
                <a:sym typeface="Times New Roman" pitchFamily="18" charset="0"/>
              </a:rPr>
              <a:t>como si se tratara de una clase.</a:t>
            </a:r>
          </a:p>
          <a:p>
            <a:endParaRPr lang="en-US" sz="1000" smtClean="0">
              <a:solidFill>
                <a:srgbClr val="000000"/>
              </a:solidFill>
              <a:cs typeface="Times New Roman" pitchFamily="18" charset="0"/>
              <a:sym typeface="Times New Roman" pitchFamily="18"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11"/>
          <p:cNvSpPr>
            <a:spLocks noGrp="1" noChangeArrowheads="1"/>
          </p:cNvSpPr>
          <p:nvPr>
            <p:ph type="sldNum" sz="quarter" idx="5"/>
          </p:nvPr>
        </p:nvSpPr>
        <p:spPr>
          <a:noFill/>
        </p:spPr>
        <p:txBody>
          <a:bodyPr/>
          <a:lstStyle/>
          <a:p>
            <a:r>
              <a:rPr lang="en-US" smtClean="0"/>
              <a:t>4-</a:t>
            </a:r>
            <a:fld id="{2CCAD725-3E2A-4B7D-ABA3-FEEF291454E0}" type="slidenum">
              <a:rPr lang="en-US" smtClean="0"/>
              <a:pPr/>
              <a:t>17</a:t>
            </a:fld>
            <a:endParaRPr lang="en-US" smtClean="0"/>
          </a:p>
        </p:txBody>
      </p:sp>
      <p:sp>
        <p:nvSpPr>
          <p:cNvPr id="36867" name="Rectangle 12"/>
          <p:cNvSpPr>
            <a:spLocks noGrp="1" noChangeArrowheads="1"/>
          </p:cNvSpPr>
          <p:nvPr>
            <p:ph type="hdr" sz="quarter"/>
          </p:nvPr>
        </p:nvSpPr>
        <p:spPr>
          <a:noFill/>
        </p:spPr>
        <p:txBody>
          <a:bodyPr/>
          <a:lstStyle/>
          <a:p>
            <a:endParaRPr lang="en-US" smtClean="0"/>
          </a:p>
          <a:p>
            <a:r>
              <a:rPr lang="en-US" smtClean="0"/>
              <a:t>     </a:t>
            </a:r>
            <a:r>
              <a:rPr lang="es-ES_tradnl" smtClean="0"/>
              <a:t>Prácticas seguras con relación al plomo</a:t>
            </a:r>
            <a:r>
              <a:rPr lang="en-US" smtClean="0"/>
              <a:t> en labores de renovación, reparación y pintura</a:t>
            </a:r>
          </a:p>
        </p:txBody>
      </p:sp>
      <p:sp>
        <p:nvSpPr>
          <p:cNvPr id="36868" name="Rectangle 13"/>
          <p:cNvSpPr>
            <a:spLocks noGrp="1" noChangeArrowheads="1"/>
          </p:cNvSpPr>
          <p:nvPr>
            <p:ph type="dt" sz="quarter" idx="1"/>
          </p:nvPr>
        </p:nvSpPr>
        <p:spPr>
          <a:noFill/>
        </p:spPr>
        <p:txBody>
          <a:bodyPr/>
          <a:lstStyle/>
          <a:p>
            <a:r>
              <a:rPr lang="en-US" smtClean="0"/>
              <a:t>Octubre de 2011</a:t>
            </a:r>
          </a:p>
        </p:txBody>
      </p:sp>
      <p:sp>
        <p:nvSpPr>
          <p:cNvPr id="36869" name="Rectangle 4"/>
          <p:cNvSpPr>
            <a:spLocks noChangeArrowheads="1" noTextEdit="1"/>
          </p:cNvSpPr>
          <p:nvPr>
            <p:ph type="sldImg"/>
          </p:nvPr>
        </p:nvSpPr>
        <p:spPr>
          <a:ln/>
        </p:spPr>
      </p:sp>
      <p:sp>
        <p:nvSpPr>
          <p:cNvPr id="36870" name="Rectangle 5"/>
          <p:cNvSpPr>
            <a:spLocks noGrp="1" noChangeArrowheads="1"/>
          </p:cNvSpPr>
          <p:nvPr>
            <p:ph type="body" idx="1"/>
          </p:nvPr>
        </p:nvSpPr>
        <p:spPr>
          <a:noFill/>
          <a:ln/>
        </p:spPr>
        <p:txBody>
          <a:bodyPr/>
          <a:lstStyle/>
          <a:p>
            <a:r>
              <a:rPr lang="en-US" smtClean="0">
                <a:solidFill>
                  <a:srgbClr val="000000"/>
                </a:solidFill>
                <a:cs typeface="Arial" charset="0"/>
                <a:sym typeface="Times New Roman" pitchFamily="18" charset="0"/>
              </a:rPr>
              <a:t>Ahora sabe cómo </a:t>
            </a:r>
            <a:r>
              <a:rPr lang="es-ES_tradnl" smtClean="0">
                <a:solidFill>
                  <a:srgbClr val="000000"/>
                </a:solidFill>
                <a:cs typeface="Arial" charset="0"/>
                <a:sym typeface="Times New Roman" pitchFamily="18" charset="0"/>
              </a:rPr>
              <a:t>preparar </a:t>
            </a:r>
            <a:r>
              <a:rPr lang="en-US" smtClean="0">
                <a:solidFill>
                  <a:srgbClr val="000000"/>
                </a:solidFill>
                <a:cs typeface="Arial" charset="0"/>
                <a:sym typeface="Times New Roman" pitchFamily="18" charset="0"/>
              </a:rPr>
              <a:t>un trabajo. En el siguiente módulo analizaremos la realización de las prácticas laborales de seguras con el plomo durante el trabajo.</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a:spLocks noGrp="1" noChangeArrowheads="1"/>
          </p:cNvSpPr>
          <p:nvPr>
            <p:ph type="sldNum" sz="quarter" idx="5"/>
          </p:nvPr>
        </p:nvSpPr>
        <p:spPr>
          <a:noFill/>
        </p:spPr>
        <p:txBody>
          <a:bodyPr/>
          <a:lstStyle/>
          <a:p>
            <a:r>
              <a:rPr lang="en-US" smtClean="0"/>
              <a:t>4-</a:t>
            </a:r>
            <a:fld id="{1F2BBD6C-352C-4010-B2D5-0368F8F26D99}" type="slidenum">
              <a:rPr lang="en-US" smtClean="0"/>
              <a:pPr/>
              <a:t>2</a:t>
            </a:fld>
            <a:endParaRPr lang="en-US" smtClean="0"/>
          </a:p>
        </p:txBody>
      </p:sp>
      <p:sp>
        <p:nvSpPr>
          <p:cNvPr id="21507" name="Rectangle 12"/>
          <p:cNvSpPr>
            <a:spLocks noGrp="1" noChangeArrowheads="1"/>
          </p:cNvSpPr>
          <p:nvPr>
            <p:ph type="hdr" sz="quarter"/>
          </p:nvPr>
        </p:nvSpPr>
        <p:spPr>
          <a:noFill/>
        </p:spPr>
        <p:txBody>
          <a:bodyPr/>
          <a:lstStyle/>
          <a:p>
            <a:endParaRPr lang="en-US" smtClean="0"/>
          </a:p>
          <a:p>
            <a:r>
              <a:rPr lang="en-US" smtClean="0"/>
              <a:t>     </a:t>
            </a:r>
            <a:r>
              <a:rPr lang="es-ES_tradnl" smtClean="0"/>
              <a:t>Prácticas seguras con relación al plomo</a:t>
            </a:r>
            <a:r>
              <a:rPr lang="en-US" smtClean="0"/>
              <a:t> en labores de renovación, reparación y pintura</a:t>
            </a:r>
          </a:p>
        </p:txBody>
      </p:sp>
      <p:sp>
        <p:nvSpPr>
          <p:cNvPr id="21508" name="Rectangle 13"/>
          <p:cNvSpPr>
            <a:spLocks noGrp="1" noChangeArrowheads="1"/>
          </p:cNvSpPr>
          <p:nvPr>
            <p:ph type="dt" sz="quarter" idx="1"/>
          </p:nvPr>
        </p:nvSpPr>
        <p:spPr>
          <a:noFill/>
        </p:spPr>
        <p:txBody>
          <a:bodyPr/>
          <a:lstStyle/>
          <a:p>
            <a:r>
              <a:rPr lang="en-US" smtClean="0"/>
              <a:t>Octubre de 2011</a:t>
            </a:r>
          </a:p>
        </p:txBody>
      </p:sp>
      <p:sp>
        <p:nvSpPr>
          <p:cNvPr id="21509" name="Rectangle 5"/>
          <p:cNvSpPr>
            <a:spLocks noChangeArrowheads="1"/>
          </p:cNvSpPr>
          <p:nvPr/>
        </p:nvSpPr>
        <p:spPr bwMode="auto">
          <a:xfrm>
            <a:off x="838200" y="4057650"/>
            <a:ext cx="5486400" cy="4552950"/>
          </a:xfrm>
          <a:prstGeom prst="rect">
            <a:avLst/>
          </a:prstGeom>
          <a:noFill/>
          <a:ln w="9525">
            <a:noFill/>
            <a:miter lim="800000"/>
            <a:headEnd/>
            <a:tailEnd/>
          </a:ln>
        </p:spPr>
        <p:txBody>
          <a:bodyPr lIns="93138" tIns="46569" rIns="93138" bIns="46569"/>
          <a:lstStyle/>
          <a:p>
            <a:pPr>
              <a:lnSpc>
                <a:spcPct val="85000"/>
              </a:lnSpc>
              <a:buFontTx/>
              <a:buNone/>
            </a:pPr>
            <a:r>
              <a:rPr lang="en-US" sz="1100" b="1">
                <a:latin typeface="Times New Roman" pitchFamily="18" charset="0"/>
                <a:cs typeface="Times New Roman" pitchFamily="18" charset="0"/>
                <a:sym typeface="Times New Roman" pitchFamily="18" charset="0"/>
              </a:rPr>
              <a:t>¿</a:t>
            </a:r>
            <a:r>
              <a:rPr lang="en-US" sz="1100" b="1">
                <a:cs typeface="Times New Roman" pitchFamily="18" charset="0"/>
                <a:sym typeface="Times New Roman" pitchFamily="18" charset="0"/>
              </a:rPr>
              <a:t>Qu</a:t>
            </a:r>
            <a:r>
              <a:rPr lang="en-US" sz="1100" b="1">
                <a:latin typeface="Times New Roman" pitchFamily="18" charset="0"/>
                <a:cs typeface="Times New Roman" pitchFamily="18" charset="0"/>
                <a:sym typeface="Times New Roman" pitchFamily="18" charset="0"/>
              </a:rPr>
              <a:t>é</a:t>
            </a:r>
            <a:r>
              <a:rPr lang="en-US" sz="1100" b="1">
                <a:cs typeface="Times New Roman" pitchFamily="18" charset="0"/>
                <a:sym typeface="Times New Roman" pitchFamily="18" charset="0"/>
              </a:rPr>
              <a:t> es la contenci</a:t>
            </a:r>
            <a:r>
              <a:rPr lang="en-US" sz="1100" b="1">
                <a:latin typeface="Times New Roman" pitchFamily="18" charset="0"/>
                <a:cs typeface="Times New Roman" pitchFamily="18" charset="0"/>
                <a:sym typeface="Times New Roman" pitchFamily="18" charset="0"/>
              </a:rPr>
              <a:t>ó</a:t>
            </a:r>
            <a:r>
              <a:rPr lang="en-US" sz="1100" b="1">
                <a:cs typeface="Times New Roman" pitchFamily="18" charset="0"/>
                <a:sym typeface="Times New Roman" pitchFamily="18" charset="0"/>
              </a:rPr>
              <a:t>n?</a:t>
            </a:r>
          </a:p>
          <a:p>
            <a:pPr marL="228600" lvl="1" indent="-114300">
              <a:lnSpc>
                <a:spcPct val="85000"/>
              </a:lnSpc>
            </a:pPr>
            <a:r>
              <a:rPr lang="en-US" sz="900">
                <a:sym typeface="Times New Roman" pitchFamily="18" charset="0"/>
              </a:rPr>
              <a:t>En general, existen muchos grados de contenci</a:t>
            </a:r>
            <a:r>
              <a:rPr lang="en-US" sz="900">
                <a:latin typeface="Times New Roman" pitchFamily="18" charset="0"/>
                <a:sym typeface="Times New Roman" pitchFamily="18" charset="0"/>
              </a:rPr>
              <a:t>ó</a:t>
            </a:r>
            <a:r>
              <a:rPr lang="en-US" sz="900">
                <a:sym typeface="Times New Roman" pitchFamily="18" charset="0"/>
              </a:rPr>
              <a:t>n, que van desde la simple colocaci</a:t>
            </a:r>
            <a:r>
              <a:rPr lang="en-US" sz="900">
                <a:latin typeface="Times New Roman" pitchFamily="18" charset="0"/>
                <a:sym typeface="Times New Roman" pitchFamily="18" charset="0"/>
              </a:rPr>
              <a:t>ó</a:t>
            </a:r>
            <a:r>
              <a:rPr lang="en-US" sz="900">
                <a:sym typeface="Times New Roman" pitchFamily="18" charset="0"/>
              </a:rPr>
              <a:t>n de l</a:t>
            </a:r>
            <a:r>
              <a:rPr lang="en-US" sz="900">
                <a:latin typeface="Times New Roman" pitchFamily="18" charset="0"/>
                <a:sym typeface="Times New Roman" pitchFamily="18" charset="0"/>
              </a:rPr>
              <a:t>á</a:t>
            </a:r>
            <a:r>
              <a:rPr lang="en-US" sz="900">
                <a:sym typeface="Times New Roman" pitchFamily="18" charset="0"/>
              </a:rPr>
              <a:t>minas pl</a:t>
            </a:r>
            <a:r>
              <a:rPr lang="en-US" sz="900">
                <a:latin typeface="Times New Roman" pitchFamily="18" charset="0"/>
                <a:sym typeface="Times New Roman" pitchFamily="18" charset="0"/>
              </a:rPr>
              <a:t>á</a:t>
            </a:r>
            <a:r>
              <a:rPr lang="en-US" sz="900">
                <a:sym typeface="Times New Roman" pitchFamily="18" charset="0"/>
              </a:rPr>
              <a:t>sticas sobre el piso que rodea una peque</a:t>
            </a:r>
            <a:r>
              <a:rPr lang="en-US" sz="900">
                <a:latin typeface="Times New Roman" pitchFamily="18" charset="0"/>
                <a:sym typeface="Times New Roman" pitchFamily="18" charset="0"/>
              </a:rPr>
              <a:t>ñ</a:t>
            </a:r>
            <a:r>
              <a:rPr lang="en-US" sz="900">
                <a:sym typeface="Times New Roman" pitchFamily="18" charset="0"/>
              </a:rPr>
              <a:t>a </a:t>
            </a:r>
            <a:r>
              <a:rPr lang="en-US" sz="900">
                <a:latin typeface="Times New Roman" pitchFamily="18" charset="0"/>
                <a:sym typeface="Times New Roman" pitchFamily="18" charset="0"/>
              </a:rPr>
              <a:t>á</a:t>
            </a:r>
            <a:r>
              <a:rPr lang="en-US" sz="900">
                <a:sym typeface="Times New Roman" pitchFamily="18" charset="0"/>
              </a:rPr>
              <a:t>rea de trabajo hasta un espacio completamente cerrado. Algunos tipos de contenci</a:t>
            </a:r>
            <a:r>
              <a:rPr lang="en-US" sz="900">
                <a:latin typeface="Times New Roman" pitchFamily="18" charset="0"/>
                <a:sym typeface="Times New Roman" pitchFamily="18" charset="0"/>
              </a:rPr>
              <a:t>ó</a:t>
            </a:r>
            <a:r>
              <a:rPr lang="en-US" sz="900">
                <a:sym typeface="Times New Roman" pitchFamily="18" charset="0"/>
              </a:rPr>
              <a:t>n son m</a:t>
            </a:r>
            <a:r>
              <a:rPr lang="en-US" sz="900">
                <a:latin typeface="Times New Roman" pitchFamily="18" charset="0"/>
                <a:sym typeface="Times New Roman" pitchFamily="18" charset="0"/>
              </a:rPr>
              <a:t>á</a:t>
            </a:r>
            <a:r>
              <a:rPr lang="en-US" sz="900">
                <a:sym typeface="Times New Roman" pitchFamily="18" charset="0"/>
              </a:rPr>
              <a:t>s eficaces que otros. </a:t>
            </a:r>
          </a:p>
          <a:p>
            <a:pPr marL="228600" lvl="1" indent="-114300">
              <a:lnSpc>
                <a:spcPct val="85000"/>
              </a:lnSpc>
            </a:pPr>
            <a:r>
              <a:rPr lang="en-US" sz="900">
                <a:sym typeface="Times New Roman" pitchFamily="18" charset="0"/>
              </a:rPr>
              <a:t>Para esta capacitaci</a:t>
            </a:r>
            <a:r>
              <a:rPr lang="en-US" sz="900">
                <a:latin typeface="Times New Roman" pitchFamily="18" charset="0"/>
                <a:sym typeface="Times New Roman" pitchFamily="18" charset="0"/>
              </a:rPr>
              <a:t>ó</a:t>
            </a:r>
            <a:r>
              <a:rPr lang="en-US" sz="900">
                <a:sym typeface="Times New Roman" pitchFamily="18" charset="0"/>
              </a:rPr>
              <a:t>n, </a:t>
            </a:r>
            <a:r>
              <a:rPr lang="en-US" sz="900">
                <a:latin typeface="Times New Roman" pitchFamily="18" charset="0"/>
                <a:sym typeface="Times New Roman" pitchFamily="18" charset="0"/>
              </a:rPr>
              <a:t>“</a:t>
            </a:r>
            <a:r>
              <a:rPr lang="en-US" sz="900">
                <a:sym typeface="Times New Roman" pitchFamily="18" charset="0"/>
              </a:rPr>
              <a:t>contenci</a:t>
            </a:r>
            <a:r>
              <a:rPr lang="en-US" sz="900">
                <a:latin typeface="Times New Roman" pitchFamily="18" charset="0"/>
                <a:sym typeface="Times New Roman" pitchFamily="18" charset="0"/>
              </a:rPr>
              <a:t>ó</a:t>
            </a:r>
            <a:r>
              <a:rPr lang="en-US" sz="900">
                <a:sym typeface="Times New Roman" pitchFamily="18" charset="0"/>
              </a:rPr>
              <a:t>n</a:t>
            </a:r>
            <a:r>
              <a:rPr lang="en-US" sz="900">
                <a:latin typeface="Times New Roman" pitchFamily="18" charset="0"/>
                <a:sym typeface="Times New Roman" pitchFamily="18" charset="0"/>
              </a:rPr>
              <a:t>”</a:t>
            </a:r>
            <a:r>
              <a:rPr lang="en-US" sz="900">
                <a:sym typeface="Times New Roman" pitchFamily="18" charset="0"/>
              </a:rPr>
              <a:t> es una pr</a:t>
            </a:r>
            <a:r>
              <a:rPr lang="en-US" sz="900">
                <a:latin typeface="Times New Roman" pitchFamily="18" charset="0"/>
                <a:sym typeface="Times New Roman" pitchFamily="18" charset="0"/>
              </a:rPr>
              <a:t>á</a:t>
            </a:r>
            <a:r>
              <a:rPr lang="en-US" sz="900">
                <a:sym typeface="Times New Roman" pitchFamily="18" charset="0"/>
              </a:rPr>
              <a:t>ctica que la regla RRP determina como obligatoria para evitar que el polvo y los escombros se propaguen m</a:t>
            </a:r>
            <a:r>
              <a:rPr lang="en-US" sz="900">
                <a:latin typeface="Times New Roman" pitchFamily="18" charset="0"/>
                <a:sym typeface="Times New Roman" pitchFamily="18" charset="0"/>
              </a:rPr>
              <a:t>á</a:t>
            </a:r>
            <a:r>
              <a:rPr lang="en-US" sz="900">
                <a:sym typeface="Times New Roman" pitchFamily="18" charset="0"/>
              </a:rPr>
              <a:t>s all</a:t>
            </a:r>
            <a:r>
              <a:rPr lang="en-US" sz="900">
                <a:latin typeface="Times New Roman" pitchFamily="18" charset="0"/>
                <a:sym typeface="Times New Roman" pitchFamily="18" charset="0"/>
              </a:rPr>
              <a:t>á</a:t>
            </a:r>
            <a:r>
              <a:rPr lang="en-US" sz="900">
                <a:sym typeface="Times New Roman" pitchFamily="18" charset="0"/>
              </a:rPr>
              <a:t> del </a:t>
            </a:r>
            <a:r>
              <a:rPr lang="en-US" sz="900">
                <a:latin typeface="Times New Roman" pitchFamily="18" charset="0"/>
                <a:sym typeface="Times New Roman" pitchFamily="18" charset="0"/>
              </a:rPr>
              <a:t>á</a:t>
            </a:r>
            <a:r>
              <a:rPr lang="en-US" sz="900">
                <a:sym typeface="Times New Roman" pitchFamily="18" charset="0"/>
              </a:rPr>
              <a:t>rea de trabajo.  </a:t>
            </a:r>
          </a:p>
          <a:p>
            <a:pPr marL="228600" lvl="1" indent="-114300">
              <a:lnSpc>
                <a:spcPct val="85000"/>
              </a:lnSpc>
              <a:buFontTx/>
              <a:buNone/>
            </a:pPr>
            <a:endParaRPr lang="en-US">
              <a:sym typeface="Times New Roman" pitchFamily="18" charset="0"/>
            </a:endParaRPr>
          </a:p>
          <a:p>
            <a:pPr>
              <a:lnSpc>
                <a:spcPct val="85000"/>
              </a:lnSpc>
              <a:buFontTx/>
              <a:buNone/>
            </a:pPr>
            <a:r>
              <a:rPr lang="en-US" sz="1100" b="1">
                <a:sym typeface="Times New Roman" pitchFamily="18" charset="0"/>
              </a:rPr>
              <a:t>La contenci</a:t>
            </a:r>
            <a:r>
              <a:rPr lang="en-US" sz="1100" b="1">
                <a:latin typeface="Times New Roman" pitchFamily="18" charset="0"/>
                <a:sym typeface="Times New Roman" pitchFamily="18" charset="0"/>
              </a:rPr>
              <a:t>ó</a:t>
            </a:r>
            <a:r>
              <a:rPr lang="en-US" sz="1100" b="1">
                <a:sym typeface="Times New Roman" pitchFamily="18" charset="0"/>
              </a:rPr>
              <a:t>n del </a:t>
            </a:r>
            <a:r>
              <a:rPr lang="en-US" sz="1100" b="1">
                <a:latin typeface="Times New Roman" pitchFamily="18" charset="0"/>
                <a:sym typeface="Times New Roman" pitchFamily="18" charset="0"/>
              </a:rPr>
              <a:t>á</a:t>
            </a:r>
            <a:r>
              <a:rPr lang="en-US" sz="1100" b="1">
                <a:sym typeface="Times New Roman" pitchFamily="18" charset="0"/>
              </a:rPr>
              <a:t>rea de trabajo incluye lo siguiente:</a:t>
            </a:r>
          </a:p>
          <a:p>
            <a:pPr marL="228600" lvl="1" indent="-114300">
              <a:lnSpc>
                <a:spcPct val="85000"/>
              </a:lnSpc>
            </a:pPr>
            <a:r>
              <a:rPr lang="es-US" sz="900">
                <a:sym typeface="Times New Roman" pitchFamily="18" charset="0"/>
              </a:rPr>
              <a:t>Retiro de objetos y muebles del </a:t>
            </a:r>
            <a:r>
              <a:rPr lang="es-US" sz="900">
                <a:latin typeface="Times New Roman" pitchFamily="18" charset="0"/>
                <a:sym typeface="Times New Roman" pitchFamily="18" charset="0"/>
              </a:rPr>
              <a:t>á</a:t>
            </a:r>
            <a:r>
              <a:rPr lang="es-US" sz="900">
                <a:sym typeface="Times New Roman" pitchFamily="18" charset="0"/>
              </a:rPr>
              <a:t>rea de trabajo o cubrimiento con l</a:t>
            </a:r>
            <a:r>
              <a:rPr lang="es-US" sz="900">
                <a:latin typeface="Times New Roman" pitchFamily="18" charset="0"/>
                <a:sym typeface="Times New Roman" pitchFamily="18" charset="0"/>
              </a:rPr>
              <a:t>á</a:t>
            </a:r>
            <a:r>
              <a:rPr lang="es-US" sz="900">
                <a:sym typeface="Times New Roman" pitchFamily="18" charset="0"/>
              </a:rPr>
              <a:t>minas pl</a:t>
            </a:r>
            <a:r>
              <a:rPr lang="es-US" sz="900">
                <a:latin typeface="Times New Roman" pitchFamily="18" charset="0"/>
                <a:sym typeface="Times New Roman" pitchFamily="18" charset="0"/>
              </a:rPr>
              <a:t>á</a:t>
            </a:r>
            <a:r>
              <a:rPr lang="es-US" sz="900">
                <a:sym typeface="Times New Roman" pitchFamily="18" charset="0"/>
              </a:rPr>
              <a:t>sticas.</a:t>
            </a:r>
          </a:p>
          <a:p>
            <a:pPr marL="228600" lvl="1" indent="-114300">
              <a:lnSpc>
                <a:spcPct val="85000"/>
              </a:lnSpc>
            </a:pPr>
            <a:r>
              <a:rPr lang="es-US" sz="900">
                <a:sym typeface="Times New Roman" pitchFamily="18" charset="0"/>
              </a:rPr>
              <a:t>Cubrimiento de los pisos (o el suelo) con l</a:t>
            </a:r>
            <a:r>
              <a:rPr lang="es-US" sz="900">
                <a:latin typeface="Times New Roman" pitchFamily="18" charset="0"/>
                <a:sym typeface="Times New Roman" pitchFamily="18" charset="0"/>
              </a:rPr>
              <a:t>á</a:t>
            </a:r>
            <a:r>
              <a:rPr lang="es-US" sz="900">
                <a:sym typeface="Times New Roman" pitchFamily="18" charset="0"/>
              </a:rPr>
              <a:t>minas pl</a:t>
            </a:r>
            <a:r>
              <a:rPr lang="es-US" sz="900">
                <a:latin typeface="Times New Roman" pitchFamily="18" charset="0"/>
                <a:sym typeface="Times New Roman" pitchFamily="18" charset="0"/>
              </a:rPr>
              <a:t>á</a:t>
            </a:r>
            <a:r>
              <a:rPr lang="es-US" sz="900">
                <a:sym typeface="Times New Roman" pitchFamily="18" charset="0"/>
              </a:rPr>
              <a:t>sticas en un m</a:t>
            </a:r>
            <a:r>
              <a:rPr lang="es-US" sz="900">
                <a:latin typeface="Times New Roman" pitchFamily="18" charset="0"/>
                <a:sym typeface="Times New Roman" pitchFamily="18" charset="0"/>
              </a:rPr>
              <a:t>í</a:t>
            </a:r>
            <a:r>
              <a:rPr lang="es-US" sz="900">
                <a:sym typeface="Times New Roman" pitchFamily="18" charset="0"/>
              </a:rPr>
              <a:t>nimo de 6 pies para el trabajo interior (10 pies para el trabajo exterior) m</a:t>
            </a:r>
            <a:r>
              <a:rPr lang="es-US" sz="900">
                <a:latin typeface="Times New Roman" pitchFamily="18" charset="0"/>
                <a:sym typeface="Times New Roman" pitchFamily="18" charset="0"/>
              </a:rPr>
              <a:t>á</a:t>
            </a:r>
            <a:r>
              <a:rPr lang="es-US" sz="900">
                <a:sym typeface="Times New Roman" pitchFamily="18" charset="0"/>
              </a:rPr>
              <a:t>s all</a:t>
            </a:r>
            <a:r>
              <a:rPr lang="es-US" sz="900">
                <a:latin typeface="Times New Roman" pitchFamily="18" charset="0"/>
                <a:sym typeface="Times New Roman" pitchFamily="18" charset="0"/>
              </a:rPr>
              <a:t>á</a:t>
            </a:r>
            <a:r>
              <a:rPr lang="es-US" sz="900">
                <a:sym typeface="Times New Roman" pitchFamily="18" charset="0"/>
              </a:rPr>
              <a:t> de las superficies que se renueven</a:t>
            </a:r>
            <a:r>
              <a:rPr lang="en-US" sz="900">
                <a:sym typeface="Times New Roman" pitchFamily="18" charset="0"/>
              </a:rPr>
              <a:t>.</a:t>
            </a:r>
          </a:p>
          <a:p>
            <a:pPr marL="685800" lvl="2" indent="-114300">
              <a:lnSpc>
                <a:spcPct val="85000"/>
              </a:lnSpc>
            </a:pPr>
            <a:r>
              <a:rPr lang="es-US" sz="900">
                <a:sym typeface="Times New Roman" pitchFamily="18" charset="0"/>
              </a:rPr>
              <a:t>Se requiere contención vertical para toda renovación exterior dentro de los 10 pies de la línea de la propiedad.</a:t>
            </a:r>
          </a:p>
          <a:p>
            <a:pPr marL="685800" lvl="2" indent="-114300">
              <a:lnSpc>
                <a:spcPct val="85000"/>
              </a:lnSpc>
            </a:pPr>
            <a:r>
              <a:rPr lang="es-US" sz="900">
                <a:sym typeface="Times New Roman" pitchFamily="18" charset="0"/>
              </a:rPr>
              <a:t>Puede que también sea necesario cubrir áreas más grandes con láminas plásticas desechables a fin de evitar que el polvo se disperse.</a:t>
            </a:r>
          </a:p>
          <a:p>
            <a:pPr marL="685800" lvl="2" indent="-114300">
              <a:lnSpc>
                <a:spcPct val="85000"/>
              </a:lnSpc>
            </a:pPr>
            <a:r>
              <a:rPr lang="es-US" sz="900">
                <a:sym typeface="Times New Roman" pitchFamily="18" charset="0"/>
              </a:rPr>
              <a:t>Se puede usar áreas de contención más reducidas si se toman precauciones adicionales, como la contención vertical, para detener la propagación de polvo y minimizar el área que se tiene que limpiar. </a:t>
            </a:r>
          </a:p>
          <a:p>
            <a:pPr marL="228600" lvl="1" indent="-114300">
              <a:lnSpc>
                <a:spcPct val="85000"/>
              </a:lnSpc>
            </a:pPr>
            <a:r>
              <a:rPr lang="es-US" sz="900">
                <a:sym typeface="Times New Roman" pitchFamily="18" charset="0"/>
              </a:rPr>
              <a:t>Cierre de ventanas y puertas, y uso de l</a:t>
            </a:r>
            <a:r>
              <a:rPr lang="es-US" sz="900">
                <a:latin typeface="Times New Roman" pitchFamily="18" charset="0"/>
                <a:sym typeface="Times New Roman" pitchFamily="18" charset="0"/>
              </a:rPr>
              <a:t>á</a:t>
            </a:r>
            <a:r>
              <a:rPr lang="es-US" sz="900">
                <a:sym typeface="Times New Roman" pitchFamily="18" charset="0"/>
              </a:rPr>
              <a:t>minas pl</a:t>
            </a:r>
            <a:r>
              <a:rPr lang="es-US" sz="900">
                <a:latin typeface="Times New Roman" pitchFamily="18" charset="0"/>
                <a:sym typeface="Times New Roman" pitchFamily="18" charset="0"/>
              </a:rPr>
              <a:t>á</a:t>
            </a:r>
            <a:r>
              <a:rPr lang="es-US" sz="900">
                <a:sym typeface="Times New Roman" pitchFamily="18" charset="0"/>
              </a:rPr>
              <a:t>sticas para sellar puertas y conductos de aire en el </a:t>
            </a:r>
            <a:r>
              <a:rPr lang="es-US" sz="900">
                <a:latin typeface="Times New Roman" pitchFamily="18" charset="0"/>
                <a:sym typeface="Times New Roman" pitchFamily="18" charset="0"/>
              </a:rPr>
              <a:t>á</a:t>
            </a:r>
            <a:r>
              <a:rPr lang="es-US" sz="900">
                <a:sym typeface="Times New Roman" pitchFamily="18" charset="0"/>
              </a:rPr>
              <a:t>rea de trabajo.</a:t>
            </a:r>
          </a:p>
          <a:p>
            <a:pPr marL="228600" lvl="1" indent="-114300">
              <a:lnSpc>
                <a:spcPct val="85000"/>
              </a:lnSpc>
            </a:pPr>
            <a:r>
              <a:rPr lang="es-US" sz="900">
                <a:sym typeface="Times New Roman" pitchFamily="18" charset="0"/>
              </a:rPr>
              <a:t>Cubrimiento de las puertas que se utilizan para ingresar en el </a:t>
            </a:r>
            <a:r>
              <a:rPr lang="es-US" sz="900">
                <a:latin typeface="Times New Roman" pitchFamily="18" charset="0"/>
                <a:sym typeface="Times New Roman" pitchFamily="18" charset="0"/>
              </a:rPr>
              <a:t>á</a:t>
            </a:r>
            <a:r>
              <a:rPr lang="es-US" sz="900">
                <a:sym typeface="Times New Roman" pitchFamily="18" charset="0"/>
              </a:rPr>
              <a:t>rea de trabajo utilizando l</a:t>
            </a:r>
            <a:r>
              <a:rPr lang="es-US" sz="900">
                <a:latin typeface="Times New Roman" pitchFamily="18" charset="0"/>
                <a:sym typeface="Times New Roman" pitchFamily="18" charset="0"/>
              </a:rPr>
              <a:t>á</a:t>
            </a:r>
            <a:r>
              <a:rPr lang="es-US" sz="900">
                <a:sym typeface="Times New Roman" pitchFamily="18" charset="0"/>
              </a:rPr>
              <a:t>minas pl</a:t>
            </a:r>
            <a:r>
              <a:rPr lang="es-US" sz="900">
                <a:latin typeface="Times New Roman" pitchFamily="18" charset="0"/>
                <a:sym typeface="Times New Roman" pitchFamily="18" charset="0"/>
              </a:rPr>
              <a:t>á</a:t>
            </a:r>
            <a:r>
              <a:rPr lang="es-US" sz="900">
                <a:sym typeface="Times New Roman" pitchFamily="18" charset="0"/>
              </a:rPr>
              <a:t>sticas de forma que permita el ingreso de los trabajadores, pero que a la vez contenga el polvo y los escombros dentro del </a:t>
            </a:r>
            <a:r>
              <a:rPr lang="es-US" sz="900">
                <a:latin typeface="Times New Roman" pitchFamily="18" charset="0"/>
                <a:sym typeface="Times New Roman" pitchFamily="18" charset="0"/>
              </a:rPr>
              <a:t>á</a:t>
            </a:r>
            <a:r>
              <a:rPr lang="es-US" sz="900">
                <a:sym typeface="Times New Roman" pitchFamily="18" charset="0"/>
              </a:rPr>
              <a:t>rea de trabajo.</a:t>
            </a:r>
          </a:p>
          <a:p>
            <a:pPr marL="228600" lvl="1" indent="-114300">
              <a:lnSpc>
                <a:spcPct val="85000"/>
              </a:lnSpc>
              <a:buFontTx/>
              <a:buNone/>
            </a:pPr>
            <a:endParaRPr lang="en-US">
              <a:sym typeface="Times New Roman" pitchFamily="18" charset="0"/>
            </a:endParaRPr>
          </a:p>
          <a:p>
            <a:pPr>
              <a:lnSpc>
                <a:spcPct val="85000"/>
              </a:lnSpc>
              <a:buFontTx/>
              <a:buNone/>
            </a:pPr>
            <a:r>
              <a:rPr lang="en-US" sz="1100" b="1" u="sng">
                <a:cs typeface="Times New Roman" pitchFamily="18" charset="0"/>
                <a:sym typeface="Times New Roman" pitchFamily="18" charset="0"/>
              </a:rPr>
              <a:t>La regla RRP determina que la contenci</a:t>
            </a:r>
            <a:r>
              <a:rPr lang="en-US" sz="1100" b="1" u="sng">
                <a:latin typeface="Times New Roman" pitchFamily="18" charset="0"/>
                <a:cs typeface="Times New Roman" pitchFamily="18" charset="0"/>
                <a:sym typeface="Times New Roman" pitchFamily="18" charset="0"/>
              </a:rPr>
              <a:t>ó</a:t>
            </a:r>
            <a:r>
              <a:rPr lang="en-US" sz="1100" b="1" u="sng">
                <a:cs typeface="Times New Roman" pitchFamily="18" charset="0"/>
                <a:sym typeface="Times New Roman" pitchFamily="18" charset="0"/>
              </a:rPr>
              <a:t>n es obligatoria</a:t>
            </a:r>
            <a:r>
              <a:rPr lang="en-US" sz="1100" b="1">
                <a:cs typeface="Times New Roman" pitchFamily="18" charset="0"/>
                <a:sym typeface="Times New Roman" pitchFamily="18" charset="0"/>
              </a:rPr>
              <a:t> debido a que:</a:t>
            </a:r>
          </a:p>
          <a:p>
            <a:pPr marL="228600" lvl="1" indent="-114300">
              <a:lnSpc>
                <a:spcPct val="85000"/>
              </a:lnSpc>
            </a:pPr>
            <a:r>
              <a:rPr lang="en-US" sz="900" b="1">
                <a:cs typeface="Times New Roman" pitchFamily="18" charset="0"/>
                <a:sym typeface="Times New Roman" pitchFamily="18" charset="0"/>
              </a:rPr>
              <a:t>Reduce el riesgo para usted y los residentes</a:t>
            </a:r>
            <a:r>
              <a:rPr lang="en-US" sz="900">
                <a:sym typeface="Times New Roman" pitchFamily="18" charset="0"/>
              </a:rPr>
              <a:t>. Acatar los requisitos de instalaci</a:t>
            </a:r>
            <a:r>
              <a:rPr lang="en-US" sz="900">
                <a:latin typeface="Times New Roman" pitchFamily="18" charset="0"/>
                <a:sym typeface="Times New Roman" pitchFamily="18" charset="0"/>
              </a:rPr>
              <a:t>ó</a:t>
            </a:r>
            <a:r>
              <a:rPr lang="en-US" sz="900">
                <a:sym typeface="Times New Roman" pitchFamily="18" charset="0"/>
              </a:rPr>
              <a:t>n del </a:t>
            </a:r>
            <a:r>
              <a:rPr lang="en-US" sz="900">
                <a:latin typeface="Times New Roman" pitchFamily="18" charset="0"/>
                <a:sym typeface="Times New Roman" pitchFamily="18" charset="0"/>
              </a:rPr>
              <a:t>á</a:t>
            </a:r>
            <a:r>
              <a:rPr lang="en-US" sz="900">
                <a:sym typeface="Times New Roman" pitchFamily="18" charset="0"/>
              </a:rPr>
              <a:t>rea de trabajo de este m</a:t>
            </a:r>
            <a:r>
              <a:rPr lang="en-US" sz="900">
                <a:latin typeface="Times New Roman" pitchFamily="18" charset="0"/>
                <a:sym typeface="Times New Roman" pitchFamily="18" charset="0"/>
              </a:rPr>
              <a:t>ó</a:t>
            </a:r>
            <a:r>
              <a:rPr lang="en-US" sz="900">
                <a:sym typeface="Times New Roman" pitchFamily="18" charset="0"/>
              </a:rPr>
              <a:t>dulo lo proteger</a:t>
            </a:r>
            <a:r>
              <a:rPr lang="en-US" sz="900">
                <a:latin typeface="Times New Roman" pitchFamily="18" charset="0"/>
                <a:sym typeface="Times New Roman" pitchFamily="18" charset="0"/>
              </a:rPr>
              <a:t>á</a:t>
            </a:r>
            <a:r>
              <a:rPr lang="en-US" sz="900">
                <a:sym typeface="Times New Roman" pitchFamily="18" charset="0"/>
              </a:rPr>
              <a:t> a usted, a sus colegas y a los residentes mediante </a:t>
            </a:r>
            <a:r>
              <a:rPr lang="es-ES_tradnl" sz="900">
                <a:sym typeface="Times New Roman" pitchFamily="18" charset="0"/>
              </a:rPr>
              <a:t>el confinamiento </a:t>
            </a:r>
            <a:r>
              <a:rPr lang="en-US" sz="900">
                <a:sym typeface="Times New Roman" pitchFamily="18" charset="0"/>
              </a:rPr>
              <a:t>del polvo y </a:t>
            </a:r>
            <a:r>
              <a:rPr lang="es-ES_tradnl" sz="900">
                <a:sym typeface="Times New Roman" pitchFamily="18" charset="0"/>
              </a:rPr>
              <a:t>de </a:t>
            </a:r>
            <a:r>
              <a:rPr lang="en-US" sz="900">
                <a:sym typeface="Times New Roman" pitchFamily="18" charset="0"/>
              </a:rPr>
              <a:t>los escombros que contengan plomo </a:t>
            </a:r>
            <a:r>
              <a:rPr lang="es-ES_tradnl" sz="900">
                <a:sym typeface="Times New Roman" pitchFamily="18" charset="0"/>
              </a:rPr>
              <a:t>en</a:t>
            </a:r>
            <a:r>
              <a:rPr lang="en-US" sz="900">
                <a:sym typeface="Times New Roman" pitchFamily="18" charset="0"/>
              </a:rPr>
              <a:t> un </a:t>
            </a:r>
            <a:r>
              <a:rPr lang="en-US" sz="900">
                <a:latin typeface="Times New Roman" pitchFamily="18" charset="0"/>
                <a:sym typeface="Times New Roman" pitchFamily="18" charset="0"/>
              </a:rPr>
              <a:t>á</a:t>
            </a:r>
            <a:r>
              <a:rPr lang="en-US" sz="900">
                <a:sym typeface="Times New Roman" pitchFamily="18" charset="0"/>
              </a:rPr>
              <a:t>rea definida y </a:t>
            </a:r>
            <a:r>
              <a:rPr lang="es-ES_tradnl" sz="900">
                <a:sym typeface="Times New Roman" pitchFamily="18" charset="0"/>
              </a:rPr>
              <a:t>delimitada</a:t>
            </a:r>
            <a:r>
              <a:rPr lang="en-US" sz="900">
                <a:sym typeface="Times New Roman" pitchFamily="18" charset="0"/>
              </a:rPr>
              <a:t>. </a:t>
            </a:r>
            <a:r>
              <a:rPr lang="es-ES_tradnl" sz="900">
                <a:sym typeface="Times New Roman" pitchFamily="18" charset="0"/>
              </a:rPr>
              <a:t>El confinamiento </a:t>
            </a:r>
            <a:r>
              <a:rPr lang="en-US" sz="900">
                <a:sym typeface="Times New Roman" pitchFamily="18" charset="0"/>
              </a:rPr>
              <a:t>del plomo es una consideraci</a:t>
            </a:r>
            <a:r>
              <a:rPr lang="en-US" sz="900">
                <a:latin typeface="Times New Roman" pitchFamily="18" charset="0"/>
                <a:sym typeface="Times New Roman" pitchFamily="18" charset="0"/>
              </a:rPr>
              <a:t>ó</a:t>
            </a:r>
            <a:r>
              <a:rPr lang="en-US" sz="900">
                <a:sym typeface="Times New Roman" pitchFamily="18" charset="0"/>
              </a:rPr>
              <a:t>n importante para evitar la exposici</a:t>
            </a:r>
            <a:r>
              <a:rPr lang="en-US" sz="900">
                <a:latin typeface="Times New Roman" pitchFamily="18" charset="0"/>
                <a:sym typeface="Times New Roman" pitchFamily="18" charset="0"/>
              </a:rPr>
              <a:t>ó</a:t>
            </a:r>
            <a:r>
              <a:rPr lang="en-US" sz="900">
                <a:sym typeface="Times New Roman" pitchFamily="18" charset="0"/>
              </a:rPr>
              <a:t>n. La disminuci</a:t>
            </a:r>
            <a:r>
              <a:rPr lang="en-US" sz="900">
                <a:latin typeface="Times New Roman" pitchFamily="18" charset="0"/>
                <a:sym typeface="Times New Roman" pitchFamily="18" charset="0"/>
              </a:rPr>
              <a:t>ó</a:t>
            </a:r>
            <a:r>
              <a:rPr lang="en-US" sz="900">
                <a:sym typeface="Times New Roman" pitchFamily="18" charset="0"/>
              </a:rPr>
              <a:t>n del riesgo para usted y sus colegas tambi</a:t>
            </a:r>
            <a:r>
              <a:rPr lang="en-US" sz="900">
                <a:latin typeface="Times New Roman" pitchFamily="18" charset="0"/>
                <a:sym typeface="Times New Roman" pitchFamily="18" charset="0"/>
              </a:rPr>
              <a:t>é</a:t>
            </a:r>
            <a:r>
              <a:rPr lang="en-US" sz="900">
                <a:sym typeface="Times New Roman" pitchFamily="18" charset="0"/>
              </a:rPr>
              <a:t>n depende del uso de equipo</a:t>
            </a:r>
            <a:r>
              <a:rPr lang="es-ES_tradnl" sz="900">
                <a:sym typeface="Times New Roman" pitchFamily="18" charset="0"/>
              </a:rPr>
              <a:t>s</a:t>
            </a:r>
            <a:r>
              <a:rPr lang="en-US" sz="900">
                <a:sym typeface="Times New Roman" pitchFamily="18" charset="0"/>
              </a:rPr>
              <a:t> de protecci</a:t>
            </a:r>
            <a:r>
              <a:rPr lang="en-US" sz="900">
                <a:latin typeface="Times New Roman" pitchFamily="18" charset="0"/>
                <a:sym typeface="Times New Roman" pitchFamily="18" charset="0"/>
              </a:rPr>
              <a:t>ó</a:t>
            </a:r>
            <a:r>
              <a:rPr lang="en-US" sz="900">
                <a:sym typeface="Times New Roman" pitchFamily="18" charset="0"/>
              </a:rPr>
              <a:t>n personal.</a:t>
            </a:r>
          </a:p>
          <a:p>
            <a:pPr marL="228600" lvl="1" indent="-114300">
              <a:lnSpc>
                <a:spcPct val="85000"/>
              </a:lnSpc>
            </a:pPr>
            <a:r>
              <a:rPr lang="en-US" sz="900" b="1">
                <a:sym typeface="Times New Roman" pitchFamily="18" charset="0"/>
              </a:rPr>
              <a:t>Facilita la limpieza </a:t>
            </a:r>
            <a:r>
              <a:rPr lang="es-ES_tradnl" sz="900" b="1">
                <a:sym typeface="Times New Roman" pitchFamily="18" charset="0"/>
              </a:rPr>
              <a:t>eficiente</a:t>
            </a:r>
            <a:r>
              <a:rPr lang="en-US" sz="900">
                <a:sym typeface="Times New Roman" pitchFamily="18" charset="0"/>
              </a:rPr>
              <a:t> </a:t>
            </a:r>
            <a:r>
              <a:rPr lang="en-US" sz="900" b="1">
                <a:cs typeface="Times New Roman" pitchFamily="18" charset="0"/>
                <a:sym typeface="Times New Roman" pitchFamily="18" charset="0"/>
              </a:rPr>
              <a:t>del </a:t>
            </a:r>
            <a:r>
              <a:rPr lang="en-US" sz="900" b="1">
                <a:latin typeface="Times New Roman" pitchFamily="18" charset="0"/>
                <a:cs typeface="Times New Roman" pitchFamily="18" charset="0"/>
                <a:sym typeface="Times New Roman" pitchFamily="18" charset="0"/>
              </a:rPr>
              <a:t>á</a:t>
            </a:r>
            <a:r>
              <a:rPr lang="en-US" sz="900" b="1">
                <a:cs typeface="Times New Roman" pitchFamily="18" charset="0"/>
                <a:sym typeface="Times New Roman" pitchFamily="18" charset="0"/>
              </a:rPr>
              <a:t>rea de trabajo. </a:t>
            </a:r>
            <a:r>
              <a:rPr lang="en-US" sz="900">
                <a:sym typeface="Times New Roman" pitchFamily="18" charset="0"/>
              </a:rPr>
              <a:t>El proceso de </a:t>
            </a:r>
            <a:r>
              <a:rPr lang="es-ES_tradnl" sz="900">
                <a:sym typeface="Times New Roman" pitchFamily="18" charset="0"/>
              </a:rPr>
              <a:t>configuraci</a:t>
            </a:r>
            <a:r>
              <a:rPr lang="es-ES_tradnl" sz="900">
                <a:latin typeface="Times New Roman" pitchFamily="18" charset="0"/>
                <a:sym typeface="Times New Roman" pitchFamily="18" charset="0"/>
              </a:rPr>
              <a:t>ó</a:t>
            </a:r>
            <a:r>
              <a:rPr lang="es-ES_tradnl" sz="900">
                <a:sym typeface="Times New Roman" pitchFamily="18" charset="0"/>
              </a:rPr>
              <a:t>n anterior </a:t>
            </a:r>
            <a:r>
              <a:rPr lang="en-US" sz="900">
                <a:sym typeface="Times New Roman" pitchFamily="18" charset="0"/>
              </a:rPr>
              <a:t>al trabajo es esencial para mantener el polvo que contiene plomo </a:t>
            </a:r>
            <a:r>
              <a:rPr lang="es-ES_tradnl" sz="900">
                <a:sym typeface="Times New Roman" pitchFamily="18" charset="0"/>
              </a:rPr>
              <a:t>encerrado</a:t>
            </a:r>
            <a:r>
              <a:rPr lang="en-US" sz="900">
                <a:sym typeface="Times New Roman" pitchFamily="18" charset="0"/>
              </a:rPr>
              <a:t> </a:t>
            </a:r>
            <a:r>
              <a:rPr lang="es-ES_tradnl" sz="900">
                <a:sym typeface="Times New Roman" pitchFamily="18" charset="0"/>
              </a:rPr>
              <a:t>en e</a:t>
            </a:r>
            <a:r>
              <a:rPr lang="en-US" sz="900">
                <a:sym typeface="Times New Roman" pitchFamily="18" charset="0"/>
              </a:rPr>
              <a:t>l </a:t>
            </a:r>
            <a:r>
              <a:rPr lang="en-US" sz="900">
                <a:latin typeface="Times New Roman" pitchFamily="18" charset="0"/>
                <a:sym typeface="Times New Roman" pitchFamily="18" charset="0"/>
              </a:rPr>
              <a:t>á</a:t>
            </a:r>
            <a:r>
              <a:rPr lang="en-US" sz="900">
                <a:sym typeface="Times New Roman" pitchFamily="18" charset="0"/>
              </a:rPr>
              <a:t>rea de trabajo donde puede limpiarse f</a:t>
            </a:r>
            <a:r>
              <a:rPr lang="en-US" sz="900">
                <a:latin typeface="Times New Roman" pitchFamily="18" charset="0"/>
                <a:sym typeface="Times New Roman" pitchFamily="18" charset="0"/>
              </a:rPr>
              <a:t>á</a:t>
            </a:r>
            <a:r>
              <a:rPr lang="en-US" sz="900">
                <a:sym typeface="Times New Roman" pitchFamily="18" charset="0"/>
              </a:rPr>
              <a:t>cilmente. La contenci</a:t>
            </a:r>
            <a:r>
              <a:rPr lang="en-US" sz="900">
                <a:latin typeface="Times New Roman" pitchFamily="18" charset="0"/>
                <a:sym typeface="Times New Roman" pitchFamily="18" charset="0"/>
              </a:rPr>
              <a:t>ó</a:t>
            </a:r>
            <a:r>
              <a:rPr lang="en-US" sz="900">
                <a:sym typeface="Times New Roman" pitchFamily="18" charset="0"/>
              </a:rPr>
              <a:t>n adecuada del </a:t>
            </a:r>
            <a:r>
              <a:rPr lang="en-US" sz="900">
                <a:latin typeface="Times New Roman" pitchFamily="18" charset="0"/>
                <a:sym typeface="Times New Roman" pitchFamily="18" charset="0"/>
              </a:rPr>
              <a:t>á</a:t>
            </a:r>
            <a:r>
              <a:rPr lang="en-US" sz="900">
                <a:sym typeface="Times New Roman" pitchFamily="18" charset="0"/>
              </a:rPr>
              <a:t>rea de trabajo ayuda a limitar la superficie que debe limpiar despu</a:t>
            </a:r>
            <a:r>
              <a:rPr lang="en-US" sz="900">
                <a:latin typeface="Times New Roman" pitchFamily="18" charset="0"/>
                <a:sym typeface="Times New Roman" pitchFamily="18" charset="0"/>
              </a:rPr>
              <a:t>é</a:t>
            </a:r>
            <a:r>
              <a:rPr lang="en-US" sz="900">
                <a:sym typeface="Times New Roman" pitchFamily="18" charset="0"/>
              </a:rPr>
              <a:t>s de finalizar el trabajo. Saber exactamente d</a:t>
            </a:r>
            <a:r>
              <a:rPr lang="en-US" sz="900">
                <a:latin typeface="Times New Roman" pitchFamily="18" charset="0"/>
                <a:sym typeface="Times New Roman" pitchFamily="18" charset="0"/>
              </a:rPr>
              <a:t>ó</a:t>
            </a:r>
            <a:r>
              <a:rPr lang="en-US" sz="900">
                <a:sym typeface="Times New Roman" pitchFamily="18" charset="0"/>
              </a:rPr>
              <a:t>nde limpiar es un factor importante para ahorrar </a:t>
            </a:r>
            <a:r>
              <a:rPr lang="es-ES_tradnl" sz="900">
                <a:sym typeface="Times New Roman" pitchFamily="18" charset="0"/>
              </a:rPr>
              <a:t>el </a:t>
            </a:r>
            <a:r>
              <a:rPr lang="en-US" sz="900">
                <a:sym typeface="Times New Roman" pitchFamily="18" charset="0"/>
              </a:rPr>
              <a:t>tiempo (y </a:t>
            </a:r>
            <a:r>
              <a:rPr lang="es-ES_tradnl" sz="900">
                <a:sym typeface="Times New Roman" pitchFamily="18" charset="0"/>
              </a:rPr>
              <a:t>el </a:t>
            </a:r>
            <a:r>
              <a:rPr lang="en-US" sz="900">
                <a:sym typeface="Times New Roman" pitchFamily="18" charset="0"/>
              </a:rPr>
              <a:t>dinero) invertidos en la limpieza.</a:t>
            </a:r>
          </a:p>
        </p:txBody>
      </p:sp>
      <p:sp>
        <p:nvSpPr>
          <p:cNvPr id="21510" name="Rectangle 20"/>
          <p:cNvSpPr>
            <a:spLocks noChangeArrowheads="1" noTextEdit="1"/>
          </p:cNvSpPr>
          <p:nvPr>
            <p:ph type="sldImg"/>
          </p:nvPr>
        </p:nvSpPr>
        <p:spPr>
          <a:xfrm>
            <a:off x="1144588" y="515938"/>
            <a:ext cx="4648200" cy="3486150"/>
          </a:xfrm>
          <a:ln/>
        </p:spPr>
      </p:sp>
      <p:sp>
        <p:nvSpPr>
          <p:cNvPr id="21511" name="Rectangle 21"/>
          <p:cNvSpPr>
            <a:spLocks noGrp="1" noChangeArrowheads="1"/>
          </p:cNvSpPr>
          <p:nvPr>
            <p:ph type="body" idx="1"/>
          </p:nvPr>
        </p:nvSpPr>
        <p:spPr>
          <a:xfrm>
            <a:off x="1219200" y="4051300"/>
            <a:ext cx="5527675" cy="4559300"/>
          </a:xfrm>
          <a:noFill/>
          <a:ln/>
        </p:spPr>
        <p:txBody>
          <a:bodyPr/>
          <a:lstStyle/>
          <a:p>
            <a:endParaRPr lang="en-US" smtClean="0"/>
          </a:p>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1"/>
          <p:cNvSpPr>
            <a:spLocks noGrp="1" noChangeArrowheads="1"/>
          </p:cNvSpPr>
          <p:nvPr>
            <p:ph type="sldNum" sz="quarter" idx="5"/>
          </p:nvPr>
        </p:nvSpPr>
        <p:spPr>
          <a:noFill/>
        </p:spPr>
        <p:txBody>
          <a:bodyPr/>
          <a:lstStyle/>
          <a:p>
            <a:r>
              <a:rPr lang="en-US" smtClean="0"/>
              <a:t>4-</a:t>
            </a:r>
            <a:fld id="{AD20A0E6-8EF2-4736-AE4D-73ABB683E914}" type="slidenum">
              <a:rPr lang="en-US" smtClean="0"/>
              <a:pPr/>
              <a:t>3</a:t>
            </a:fld>
            <a:endParaRPr lang="en-US" smtClean="0"/>
          </a:p>
        </p:txBody>
      </p:sp>
      <p:sp>
        <p:nvSpPr>
          <p:cNvPr id="22531" name="Rectangle 12"/>
          <p:cNvSpPr>
            <a:spLocks noGrp="1" noChangeArrowheads="1"/>
          </p:cNvSpPr>
          <p:nvPr>
            <p:ph type="hdr" sz="quarter"/>
          </p:nvPr>
        </p:nvSpPr>
        <p:spPr>
          <a:noFill/>
        </p:spPr>
        <p:txBody>
          <a:bodyPr/>
          <a:lstStyle/>
          <a:p>
            <a:endParaRPr lang="en-US" smtClean="0"/>
          </a:p>
          <a:p>
            <a:r>
              <a:rPr lang="en-US" smtClean="0"/>
              <a:t>     </a:t>
            </a:r>
            <a:r>
              <a:rPr lang="es-ES_tradnl" smtClean="0"/>
              <a:t>Prácticas seguras con relación al plomo</a:t>
            </a:r>
            <a:r>
              <a:rPr lang="en-US" smtClean="0"/>
              <a:t> en labores de renovación, reparación y pintura</a:t>
            </a:r>
          </a:p>
        </p:txBody>
      </p:sp>
      <p:sp>
        <p:nvSpPr>
          <p:cNvPr id="22532" name="Rectangle 13"/>
          <p:cNvSpPr>
            <a:spLocks noGrp="1" noChangeArrowheads="1"/>
          </p:cNvSpPr>
          <p:nvPr>
            <p:ph type="dt" sz="quarter" idx="1"/>
          </p:nvPr>
        </p:nvSpPr>
        <p:spPr>
          <a:noFill/>
        </p:spPr>
        <p:txBody>
          <a:bodyPr/>
          <a:lstStyle/>
          <a:p>
            <a:r>
              <a:rPr lang="en-US" smtClean="0"/>
              <a:t>Octubre de 2011</a:t>
            </a:r>
          </a:p>
        </p:txBody>
      </p:sp>
      <p:sp>
        <p:nvSpPr>
          <p:cNvPr id="22533" name="Rectangle 2"/>
          <p:cNvSpPr>
            <a:spLocks noChangeArrowheads="1" noTextEdit="1"/>
          </p:cNvSpPr>
          <p:nvPr>
            <p:ph type="sldImg"/>
          </p:nvPr>
        </p:nvSpPr>
        <p:spPr>
          <a:xfrm>
            <a:off x="1217613" y="663575"/>
            <a:ext cx="4649787" cy="3487738"/>
          </a:xfrm>
          <a:ln/>
        </p:spPr>
      </p:sp>
      <p:sp>
        <p:nvSpPr>
          <p:cNvPr id="22534" name="Rectangle 3"/>
          <p:cNvSpPr>
            <a:spLocks noGrp="1" noChangeArrowheads="1"/>
          </p:cNvSpPr>
          <p:nvPr>
            <p:ph type="body" idx="1"/>
          </p:nvPr>
        </p:nvSpPr>
        <p:spPr>
          <a:xfrm>
            <a:off x="803275" y="4279900"/>
            <a:ext cx="5695950" cy="4635500"/>
          </a:xfrm>
          <a:noFill/>
          <a:ln/>
        </p:spPr>
        <p:txBody>
          <a:bodyPr/>
          <a:lstStyle/>
          <a:p>
            <a:pPr>
              <a:lnSpc>
                <a:spcPct val="85000"/>
              </a:lnSpc>
              <a:spcBef>
                <a:spcPct val="10000"/>
              </a:spcBef>
            </a:pPr>
            <a:r>
              <a:rPr lang="en-US" sz="900" smtClean="0">
                <a:solidFill>
                  <a:srgbClr val="000000"/>
                </a:solidFill>
                <a:cs typeface="Arial" charset="0"/>
                <a:sym typeface="Times New Roman" pitchFamily="18" charset="0"/>
              </a:rPr>
              <a:t>Si no planifica ni contiene el </a:t>
            </a:r>
            <a:r>
              <a:rPr lang="en-US" sz="900" smtClean="0">
                <a:solidFill>
                  <a:srgbClr val="000000"/>
                </a:solidFill>
                <a:latin typeface="Times New Roman" pitchFamily="18" charset="0"/>
                <a:cs typeface="Arial" charset="0"/>
                <a:sym typeface="Times New Roman" pitchFamily="18" charset="0"/>
              </a:rPr>
              <a:t>á</a:t>
            </a:r>
            <a:r>
              <a:rPr lang="en-US" sz="900" smtClean="0">
                <a:solidFill>
                  <a:srgbClr val="000000"/>
                </a:solidFill>
                <a:cs typeface="Arial" charset="0"/>
                <a:sym typeface="Times New Roman" pitchFamily="18" charset="0"/>
              </a:rPr>
              <a:t>rea de trabajo correctamente,</a:t>
            </a:r>
            <a:r>
              <a:rPr lang="en-US" sz="900" smtClean="0">
                <a:solidFill>
                  <a:srgbClr val="000000"/>
                </a:solidFill>
                <a:cs typeface="Times New Roman" pitchFamily="18" charset="0"/>
                <a:sym typeface="Times New Roman" pitchFamily="18" charset="0"/>
              </a:rPr>
              <a:t> el </a:t>
            </a:r>
            <a:r>
              <a:rPr lang="en-US" sz="900" smtClean="0">
                <a:solidFill>
                  <a:srgbClr val="000000"/>
                </a:solidFill>
                <a:cs typeface="Arial" charset="0"/>
                <a:sym typeface="Times New Roman" pitchFamily="18" charset="0"/>
              </a:rPr>
              <a:t>polvo y los escombros creados por </a:t>
            </a:r>
            <a:r>
              <a:rPr lang="en-US" sz="900" smtClean="0">
                <a:solidFill>
                  <a:srgbClr val="000000"/>
                </a:solidFill>
                <a:cs typeface="Times New Roman" pitchFamily="18" charset="0"/>
                <a:sym typeface="Times New Roman" pitchFamily="18" charset="0"/>
              </a:rPr>
              <a:t>la renovaci</a:t>
            </a:r>
            <a:r>
              <a:rPr lang="en-US" sz="900" smtClean="0">
                <a:solidFill>
                  <a:srgbClr val="000000"/>
                </a:solidFill>
                <a:latin typeface="Times New Roman" pitchFamily="18" charset="0"/>
                <a:cs typeface="Times New Roman" pitchFamily="18" charset="0"/>
                <a:sym typeface="Times New Roman" pitchFamily="18" charset="0"/>
              </a:rPr>
              <a:t>ó</a:t>
            </a:r>
            <a:r>
              <a:rPr lang="en-US" sz="900" smtClean="0">
                <a:solidFill>
                  <a:srgbClr val="000000"/>
                </a:solidFill>
                <a:cs typeface="Times New Roman" pitchFamily="18" charset="0"/>
                <a:sym typeface="Times New Roman" pitchFamily="18" charset="0"/>
              </a:rPr>
              <a:t>n pueden </a:t>
            </a:r>
            <a:r>
              <a:rPr lang="en-US" sz="900" smtClean="0">
                <a:solidFill>
                  <a:srgbClr val="000000"/>
                </a:solidFill>
                <a:cs typeface="Arial" charset="0"/>
                <a:sym typeface="Times New Roman" pitchFamily="18" charset="0"/>
              </a:rPr>
              <a:t>propagarse m</a:t>
            </a:r>
            <a:r>
              <a:rPr lang="en-US" sz="900" smtClean="0">
                <a:solidFill>
                  <a:srgbClr val="000000"/>
                </a:solidFill>
                <a:latin typeface="Times New Roman" pitchFamily="18" charset="0"/>
                <a:cs typeface="Arial" charset="0"/>
                <a:sym typeface="Times New Roman" pitchFamily="18" charset="0"/>
              </a:rPr>
              <a:t>á</a:t>
            </a:r>
            <a:r>
              <a:rPr lang="en-US" sz="900" smtClean="0">
                <a:solidFill>
                  <a:srgbClr val="000000"/>
                </a:solidFill>
                <a:cs typeface="Arial" charset="0"/>
                <a:sym typeface="Times New Roman" pitchFamily="18" charset="0"/>
              </a:rPr>
              <a:t>s all</a:t>
            </a:r>
            <a:r>
              <a:rPr lang="en-US" sz="900" smtClean="0">
                <a:solidFill>
                  <a:srgbClr val="000000"/>
                </a:solidFill>
                <a:latin typeface="Times New Roman" pitchFamily="18" charset="0"/>
                <a:cs typeface="Arial" charset="0"/>
                <a:sym typeface="Times New Roman" pitchFamily="18" charset="0"/>
              </a:rPr>
              <a:t>á</a:t>
            </a:r>
            <a:r>
              <a:rPr lang="en-US" sz="900" smtClean="0">
                <a:solidFill>
                  <a:srgbClr val="000000"/>
                </a:solidFill>
                <a:cs typeface="Arial" charset="0"/>
                <a:sym typeface="Times New Roman" pitchFamily="18" charset="0"/>
              </a:rPr>
              <a:t> del </a:t>
            </a:r>
            <a:r>
              <a:rPr lang="en-US" sz="900" smtClean="0">
                <a:solidFill>
                  <a:srgbClr val="000000"/>
                </a:solidFill>
                <a:latin typeface="Times New Roman" pitchFamily="18" charset="0"/>
                <a:cs typeface="Arial" charset="0"/>
                <a:sym typeface="Times New Roman" pitchFamily="18" charset="0"/>
              </a:rPr>
              <a:t>á</a:t>
            </a:r>
            <a:r>
              <a:rPr lang="en-US" sz="900" smtClean="0">
                <a:solidFill>
                  <a:srgbClr val="000000"/>
                </a:solidFill>
                <a:cs typeface="Arial" charset="0"/>
                <a:sym typeface="Times New Roman" pitchFamily="18" charset="0"/>
              </a:rPr>
              <a:t>rea contenida m</a:t>
            </a:r>
            <a:r>
              <a:rPr lang="en-US" sz="900" smtClean="0">
                <a:solidFill>
                  <a:srgbClr val="000000"/>
                </a:solidFill>
                <a:latin typeface="Times New Roman" pitchFamily="18" charset="0"/>
                <a:cs typeface="Arial" charset="0"/>
                <a:sym typeface="Times New Roman" pitchFamily="18" charset="0"/>
              </a:rPr>
              <a:t>í</a:t>
            </a:r>
            <a:r>
              <a:rPr lang="en-US" sz="900" smtClean="0">
                <a:solidFill>
                  <a:srgbClr val="000000"/>
                </a:solidFill>
                <a:cs typeface="Arial" charset="0"/>
                <a:sym typeface="Times New Roman" pitchFamily="18" charset="0"/>
              </a:rPr>
              <a:t>nima que exige la </a:t>
            </a:r>
            <a:r>
              <a:rPr lang="es-ES_tradnl" sz="900" smtClean="0">
                <a:solidFill>
                  <a:srgbClr val="000000"/>
                </a:solidFill>
                <a:cs typeface="Arial" charset="0"/>
                <a:sym typeface="Times New Roman" pitchFamily="18" charset="0"/>
              </a:rPr>
              <a:t>r</a:t>
            </a:r>
            <a:r>
              <a:rPr lang="en-US" sz="900" smtClean="0">
                <a:solidFill>
                  <a:srgbClr val="000000"/>
                </a:solidFill>
                <a:cs typeface="Arial" charset="0"/>
                <a:sym typeface="Times New Roman" pitchFamily="18" charset="0"/>
              </a:rPr>
              <a:t>egla RRP. </a:t>
            </a:r>
            <a:r>
              <a:rPr lang="en-US" sz="900" b="0" smtClean="0">
                <a:solidFill>
                  <a:srgbClr val="000000"/>
                </a:solidFill>
                <a:cs typeface="Arial" charset="0"/>
                <a:sym typeface="Times New Roman" pitchFamily="18" charset="0"/>
              </a:rPr>
              <a:t>Esto significa que:</a:t>
            </a:r>
          </a:p>
          <a:p>
            <a:pPr lvl="1">
              <a:lnSpc>
                <a:spcPct val="85000"/>
              </a:lnSpc>
              <a:spcBef>
                <a:spcPct val="10000"/>
              </a:spcBef>
            </a:pPr>
            <a:r>
              <a:rPr lang="en-US" sz="900" smtClean="0">
                <a:solidFill>
                  <a:srgbClr val="000000"/>
                </a:solidFill>
                <a:cs typeface="Arial" charset="0"/>
                <a:sym typeface="Times New Roman" pitchFamily="18" charset="0"/>
              </a:rPr>
              <a:t>Para ubicaciones interiores, el polvo se puede dispersar a m</a:t>
            </a:r>
            <a:r>
              <a:rPr lang="en-US" sz="900" smtClean="0">
                <a:solidFill>
                  <a:srgbClr val="000000"/>
                </a:solidFill>
                <a:latin typeface="Times New Roman" pitchFamily="18" charset="0"/>
                <a:cs typeface="Arial" charset="0"/>
                <a:sym typeface="Times New Roman" pitchFamily="18" charset="0"/>
              </a:rPr>
              <a:t>á</a:t>
            </a:r>
            <a:r>
              <a:rPr lang="en-US" sz="900" smtClean="0">
                <a:solidFill>
                  <a:srgbClr val="000000"/>
                </a:solidFill>
                <a:cs typeface="Arial" charset="0"/>
                <a:sym typeface="Times New Roman" pitchFamily="18" charset="0"/>
              </a:rPr>
              <a:t>s de 6 pies de la superficie que se est</a:t>
            </a:r>
            <a:r>
              <a:rPr lang="en-US" sz="900" smtClean="0">
                <a:solidFill>
                  <a:srgbClr val="000000"/>
                </a:solidFill>
                <a:latin typeface="Times New Roman" pitchFamily="18" charset="0"/>
                <a:cs typeface="Arial" charset="0"/>
                <a:sym typeface="Times New Roman" pitchFamily="18" charset="0"/>
              </a:rPr>
              <a:t>á</a:t>
            </a:r>
            <a:r>
              <a:rPr lang="en-US" sz="900" smtClean="0">
                <a:solidFill>
                  <a:srgbClr val="000000"/>
                </a:solidFill>
                <a:cs typeface="Arial" charset="0"/>
                <a:sym typeface="Times New Roman" pitchFamily="18" charset="0"/>
              </a:rPr>
              <a:t> renovando; o bien </a:t>
            </a:r>
          </a:p>
          <a:p>
            <a:pPr lvl="1">
              <a:lnSpc>
                <a:spcPct val="85000"/>
              </a:lnSpc>
              <a:spcBef>
                <a:spcPct val="10000"/>
              </a:spcBef>
            </a:pPr>
            <a:r>
              <a:rPr lang="en-US" sz="900" smtClean="0">
                <a:solidFill>
                  <a:srgbClr val="000000"/>
                </a:solidFill>
                <a:cs typeface="Arial" charset="0"/>
                <a:sym typeface="Times New Roman" pitchFamily="18" charset="0"/>
              </a:rPr>
              <a:t>Para ubicaciones exteriores, el polvo se puede dispersar a m</a:t>
            </a:r>
            <a:r>
              <a:rPr lang="en-US" sz="900" smtClean="0">
                <a:solidFill>
                  <a:srgbClr val="000000"/>
                </a:solidFill>
                <a:latin typeface="Times New Roman" pitchFamily="18" charset="0"/>
                <a:cs typeface="Arial" charset="0"/>
                <a:sym typeface="Times New Roman" pitchFamily="18" charset="0"/>
              </a:rPr>
              <a:t>á</a:t>
            </a:r>
            <a:r>
              <a:rPr lang="en-US" sz="900" smtClean="0">
                <a:solidFill>
                  <a:srgbClr val="000000"/>
                </a:solidFill>
                <a:cs typeface="Arial" charset="0"/>
                <a:sym typeface="Times New Roman" pitchFamily="18" charset="0"/>
              </a:rPr>
              <a:t>s de 10 pies de la superficie que se est</a:t>
            </a:r>
            <a:r>
              <a:rPr lang="en-US" sz="900" smtClean="0">
                <a:solidFill>
                  <a:srgbClr val="000000"/>
                </a:solidFill>
                <a:latin typeface="Times New Roman" pitchFamily="18" charset="0"/>
                <a:cs typeface="Arial" charset="0"/>
                <a:sym typeface="Times New Roman" pitchFamily="18" charset="0"/>
              </a:rPr>
              <a:t>á</a:t>
            </a:r>
            <a:r>
              <a:rPr lang="en-US" sz="900" smtClean="0">
                <a:solidFill>
                  <a:srgbClr val="000000"/>
                </a:solidFill>
                <a:cs typeface="Arial" charset="0"/>
                <a:sym typeface="Times New Roman" pitchFamily="18" charset="0"/>
              </a:rPr>
              <a:t> renovando.</a:t>
            </a:r>
          </a:p>
          <a:p>
            <a:pPr>
              <a:lnSpc>
                <a:spcPct val="85000"/>
              </a:lnSpc>
              <a:spcBef>
                <a:spcPct val="10000"/>
              </a:spcBef>
            </a:pPr>
            <a:r>
              <a:rPr lang="en-US" sz="900" b="0" smtClean="0">
                <a:solidFill>
                  <a:srgbClr val="000000"/>
                </a:solidFill>
                <a:cs typeface="Arial" charset="0"/>
                <a:sym typeface="Times New Roman" pitchFamily="18" charset="0"/>
              </a:rPr>
              <a:t>El control del polvo y los escombros puede requerir una contenci</a:t>
            </a:r>
            <a:r>
              <a:rPr lang="en-US" sz="900" b="0" smtClean="0">
                <a:solidFill>
                  <a:srgbClr val="000000"/>
                </a:solidFill>
                <a:latin typeface="Times New Roman" pitchFamily="18" charset="0"/>
                <a:cs typeface="Arial" charset="0"/>
                <a:sym typeface="Times New Roman" pitchFamily="18" charset="0"/>
              </a:rPr>
              <a:t>ó</a:t>
            </a:r>
            <a:r>
              <a:rPr lang="en-US" sz="900" b="0" smtClean="0">
                <a:solidFill>
                  <a:srgbClr val="000000"/>
                </a:solidFill>
                <a:cs typeface="Arial" charset="0"/>
                <a:sym typeface="Times New Roman" pitchFamily="18" charset="0"/>
              </a:rPr>
              <a:t>n m</a:t>
            </a:r>
            <a:r>
              <a:rPr lang="en-US" sz="900" b="0" smtClean="0">
                <a:solidFill>
                  <a:srgbClr val="000000"/>
                </a:solidFill>
                <a:latin typeface="Times New Roman" pitchFamily="18" charset="0"/>
                <a:cs typeface="Arial" charset="0"/>
                <a:sym typeface="Times New Roman" pitchFamily="18" charset="0"/>
              </a:rPr>
              <a:t>á</a:t>
            </a:r>
            <a:r>
              <a:rPr lang="en-US" sz="900" b="0" smtClean="0">
                <a:solidFill>
                  <a:srgbClr val="000000"/>
                </a:solidFill>
                <a:cs typeface="Arial" charset="0"/>
                <a:sym typeface="Times New Roman" pitchFamily="18" charset="0"/>
              </a:rPr>
              <a:t>s extensa que la especificada en la regla si el trabajo es especialmente polvoriento. Planifique seg</a:t>
            </a:r>
            <a:r>
              <a:rPr lang="en-US" sz="900" b="0" smtClean="0">
                <a:solidFill>
                  <a:srgbClr val="000000"/>
                </a:solidFill>
                <a:latin typeface="Times New Roman" pitchFamily="18" charset="0"/>
                <a:cs typeface="Arial" charset="0"/>
                <a:sym typeface="Times New Roman" pitchFamily="18" charset="0"/>
              </a:rPr>
              <a:t>ú</a:t>
            </a:r>
            <a:r>
              <a:rPr lang="en-US" sz="900" b="0" smtClean="0">
                <a:solidFill>
                  <a:srgbClr val="000000"/>
                </a:solidFill>
                <a:cs typeface="Arial" charset="0"/>
                <a:sym typeface="Times New Roman" pitchFamily="18" charset="0"/>
              </a:rPr>
              <a:t>n corresponda.</a:t>
            </a:r>
          </a:p>
          <a:p>
            <a:pPr>
              <a:lnSpc>
                <a:spcPct val="85000"/>
              </a:lnSpc>
              <a:spcBef>
                <a:spcPct val="10000"/>
              </a:spcBef>
            </a:pPr>
            <a:endParaRPr lang="en-US" sz="900" b="0" smtClean="0">
              <a:solidFill>
                <a:srgbClr val="000000"/>
              </a:solidFill>
              <a:cs typeface="Arial" charset="0"/>
              <a:sym typeface="Times New Roman" pitchFamily="18" charset="0"/>
            </a:endParaRPr>
          </a:p>
          <a:p>
            <a:pPr>
              <a:lnSpc>
                <a:spcPct val="85000"/>
              </a:lnSpc>
              <a:spcBef>
                <a:spcPct val="10000"/>
              </a:spcBef>
            </a:pPr>
            <a:r>
              <a:rPr lang="en-US" sz="900" b="0" smtClean="0">
                <a:solidFill>
                  <a:srgbClr val="000000"/>
                </a:solidFill>
                <a:cs typeface="Arial" charset="0"/>
                <a:sym typeface="Times New Roman" pitchFamily="18" charset="0"/>
              </a:rPr>
              <a:t>En general, las </a:t>
            </a:r>
            <a:r>
              <a:rPr lang="en-US" sz="900" b="0" smtClean="0">
                <a:solidFill>
                  <a:srgbClr val="000000"/>
                </a:solidFill>
                <a:cs typeface="Times New Roman" pitchFamily="18" charset="0"/>
                <a:sym typeface="Times New Roman" pitchFamily="18" charset="0"/>
              </a:rPr>
              <a:t>renovaciones</a:t>
            </a:r>
            <a:r>
              <a:rPr lang="en-US" sz="900" b="0" smtClean="0">
                <a:solidFill>
                  <a:srgbClr val="000000"/>
                </a:solidFill>
                <a:cs typeface="Arial" charset="0"/>
                <a:sym typeface="Times New Roman" pitchFamily="18" charset="0"/>
              </a:rPr>
              <a:t> que implican s</a:t>
            </a:r>
            <a:r>
              <a:rPr lang="en-US" sz="900" b="0" smtClean="0">
                <a:solidFill>
                  <a:srgbClr val="000000"/>
                </a:solidFill>
                <a:latin typeface="Times New Roman" pitchFamily="18" charset="0"/>
                <a:cs typeface="Arial" charset="0"/>
                <a:sym typeface="Times New Roman" pitchFamily="18" charset="0"/>
              </a:rPr>
              <a:t>ó</a:t>
            </a:r>
            <a:r>
              <a:rPr lang="en-US" sz="900" b="0" smtClean="0">
                <a:solidFill>
                  <a:srgbClr val="000000"/>
                </a:solidFill>
                <a:cs typeface="Arial" charset="0"/>
                <a:sym typeface="Times New Roman" pitchFamily="18" charset="0"/>
              </a:rPr>
              <a:t>lo peque</a:t>
            </a:r>
            <a:r>
              <a:rPr lang="en-US" sz="900" b="0" smtClean="0">
                <a:solidFill>
                  <a:srgbClr val="000000"/>
                </a:solidFill>
                <a:latin typeface="Times New Roman" pitchFamily="18" charset="0"/>
                <a:cs typeface="Arial" charset="0"/>
                <a:sym typeface="Times New Roman" pitchFamily="18" charset="0"/>
              </a:rPr>
              <a:t>ñ</a:t>
            </a:r>
            <a:r>
              <a:rPr lang="en-US" sz="900" b="0" smtClean="0">
                <a:solidFill>
                  <a:srgbClr val="000000"/>
                </a:solidFill>
                <a:cs typeface="Arial" charset="0"/>
                <a:sym typeface="Times New Roman" pitchFamily="18" charset="0"/>
              </a:rPr>
              <a:t>as alteraciones de la pintura crean menos polvo que los trabajos que incluyen </a:t>
            </a:r>
            <a:r>
              <a:rPr lang="en-US" sz="900" b="0" smtClean="0">
                <a:solidFill>
                  <a:srgbClr val="000000"/>
                </a:solidFill>
                <a:latin typeface="Times New Roman" pitchFamily="18" charset="0"/>
                <a:cs typeface="Arial" charset="0"/>
                <a:sym typeface="Times New Roman" pitchFamily="18" charset="0"/>
              </a:rPr>
              <a:t>á</a:t>
            </a:r>
            <a:r>
              <a:rPr lang="en-US" sz="900" b="0" smtClean="0">
                <a:solidFill>
                  <a:srgbClr val="000000"/>
                </a:solidFill>
                <a:cs typeface="Arial" charset="0"/>
                <a:sym typeface="Times New Roman" pitchFamily="18" charset="0"/>
              </a:rPr>
              <a:t>reas m</a:t>
            </a:r>
            <a:r>
              <a:rPr lang="en-US" sz="900" b="0" smtClean="0">
                <a:solidFill>
                  <a:srgbClr val="000000"/>
                </a:solidFill>
                <a:latin typeface="Times New Roman" pitchFamily="18" charset="0"/>
                <a:cs typeface="Arial" charset="0"/>
                <a:sym typeface="Times New Roman" pitchFamily="18" charset="0"/>
              </a:rPr>
              <a:t>á</a:t>
            </a:r>
            <a:r>
              <a:rPr lang="en-US" sz="900" b="0" smtClean="0">
                <a:solidFill>
                  <a:srgbClr val="000000"/>
                </a:solidFill>
                <a:cs typeface="Arial" charset="0"/>
                <a:sym typeface="Times New Roman" pitchFamily="18" charset="0"/>
              </a:rPr>
              <a:t>s grandes de alteraci</a:t>
            </a:r>
            <a:r>
              <a:rPr lang="en-US" sz="900" b="0" smtClean="0">
                <a:solidFill>
                  <a:srgbClr val="000000"/>
                </a:solidFill>
                <a:latin typeface="Times New Roman" pitchFamily="18" charset="0"/>
                <a:cs typeface="Arial" charset="0"/>
                <a:sym typeface="Times New Roman" pitchFamily="18" charset="0"/>
              </a:rPr>
              <a:t>ó</a:t>
            </a:r>
            <a:r>
              <a:rPr lang="en-US" sz="900" b="0" smtClean="0">
                <a:solidFill>
                  <a:srgbClr val="000000"/>
                </a:solidFill>
                <a:cs typeface="Arial" charset="0"/>
                <a:sym typeface="Times New Roman" pitchFamily="18" charset="0"/>
              </a:rPr>
              <a:t>n. Sin embargo, adem</a:t>
            </a:r>
            <a:r>
              <a:rPr lang="en-US" sz="900" b="0" smtClean="0">
                <a:solidFill>
                  <a:srgbClr val="000000"/>
                </a:solidFill>
                <a:latin typeface="Times New Roman" pitchFamily="18" charset="0"/>
                <a:cs typeface="Arial" charset="0"/>
                <a:sym typeface="Times New Roman" pitchFamily="18" charset="0"/>
              </a:rPr>
              <a:t>á</a:t>
            </a:r>
            <a:r>
              <a:rPr lang="en-US" sz="900" b="0" smtClean="0">
                <a:solidFill>
                  <a:srgbClr val="000000"/>
                </a:solidFill>
                <a:cs typeface="Arial" charset="0"/>
                <a:sym typeface="Times New Roman" pitchFamily="18" charset="0"/>
              </a:rPr>
              <a:t>s del tama</a:t>
            </a:r>
            <a:r>
              <a:rPr lang="en-US" sz="900" b="0" smtClean="0">
                <a:solidFill>
                  <a:srgbClr val="000000"/>
                </a:solidFill>
                <a:latin typeface="Times New Roman" pitchFamily="18" charset="0"/>
                <a:cs typeface="Arial" charset="0"/>
                <a:sym typeface="Times New Roman" pitchFamily="18" charset="0"/>
              </a:rPr>
              <a:t>ñ</a:t>
            </a:r>
            <a:r>
              <a:rPr lang="en-US" sz="900" b="0" smtClean="0">
                <a:solidFill>
                  <a:srgbClr val="000000"/>
                </a:solidFill>
                <a:cs typeface="Arial" charset="0"/>
                <a:sym typeface="Times New Roman" pitchFamily="18" charset="0"/>
              </a:rPr>
              <a:t>o del </a:t>
            </a:r>
            <a:r>
              <a:rPr lang="en-US" sz="900" b="0" smtClean="0">
                <a:solidFill>
                  <a:srgbClr val="000000"/>
                </a:solidFill>
                <a:latin typeface="Times New Roman" pitchFamily="18" charset="0"/>
                <a:cs typeface="Arial" charset="0"/>
                <a:sym typeface="Times New Roman" pitchFamily="18" charset="0"/>
              </a:rPr>
              <a:t>á</a:t>
            </a:r>
            <a:r>
              <a:rPr lang="en-US" sz="900" b="0" smtClean="0">
                <a:solidFill>
                  <a:srgbClr val="000000"/>
                </a:solidFill>
                <a:cs typeface="Arial" charset="0"/>
                <a:sym typeface="Times New Roman" pitchFamily="18" charset="0"/>
              </a:rPr>
              <a:t>rea donde se alterar</a:t>
            </a:r>
            <a:r>
              <a:rPr lang="en-US" sz="900" b="0" smtClean="0">
                <a:solidFill>
                  <a:srgbClr val="000000"/>
                </a:solidFill>
                <a:latin typeface="Times New Roman" pitchFamily="18" charset="0"/>
                <a:cs typeface="Arial" charset="0"/>
                <a:sym typeface="Times New Roman" pitchFamily="18" charset="0"/>
              </a:rPr>
              <a:t>á</a:t>
            </a:r>
            <a:r>
              <a:rPr lang="en-US" sz="900" b="0" smtClean="0">
                <a:solidFill>
                  <a:srgbClr val="000000"/>
                </a:solidFill>
                <a:cs typeface="Arial" charset="0"/>
                <a:sym typeface="Times New Roman" pitchFamily="18" charset="0"/>
              </a:rPr>
              <a:t> la pintura, las pr</a:t>
            </a:r>
            <a:r>
              <a:rPr lang="en-US" sz="900" b="0" smtClean="0">
                <a:solidFill>
                  <a:srgbClr val="000000"/>
                </a:solidFill>
                <a:latin typeface="Times New Roman" pitchFamily="18" charset="0"/>
                <a:cs typeface="Arial" charset="0"/>
                <a:sym typeface="Times New Roman" pitchFamily="18" charset="0"/>
              </a:rPr>
              <a:t>á</a:t>
            </a:r>
            <a:r>
              <a:rPr lang="en-US" sz="900" b="0" smtClean="0">
                <a:solidFill>
                  <a:srgbClr val="000000"/>
                </a:solidFill>
                <a:cs typeface="Arial" charset="0"/>
                <a:sym typeface="Times New Roman" pitchFamily="18" charset="0"/>
              </a:rPr>
              <a:t>cticas de trabajo (por ejemplo, lijado) y l</a:t>
            </a:r>
            <a:r>
              <a:rPr lang="es-ES_tradnl" sz="900" b="0" smtClean="0">
                <a:solidFill>
                  <a:srgbClr val="000000"/>
                </a:solidFill>
                <a:cs typeface="Arial" charset="0"/>
                <a:sym typeface="Times New Roman" pitchFamily="18" charset="0"/>
              </a:rPr>
              <a:t>os</a:t>
            </a:r>
            <a:r>
              <a:rPr lang="en-US" sz="900" b="0" smtClean="0">
                <a:solidFill>
                  <a:srgbClr val="000000"/>
                </a:solidFill>
                <a:cs typeface="Arial" charset="0"/>
                <a:sym typeface="Times New Roman" pitchFamily="18" charset="0"/>
              </a:rPr>
              <a:t> equipo</a:t>
            </a:r>
            <a:r>
              <a:rPr lang="es-ES_tradnl" sz="900" b="0" smtClean="0">
                <a:solidFill>
                  <a:srgbClr val="000000"/>
                </a:solidFill>
                <a:cs typeface="Arial" charset="0"/>
                <a:sym typeface="Times New Roman" pitchFamily="18" charset="0"/>
              </a:rPr>
              <a:t>s</a:t>
            </a:r>
            <a:r>
              <a:rPr lang="en-US" sz="900" b="0" smtClean="0">
                <a:solidFill>
                  <a:srgbClr val="000000"/>
                </a:solidFill>
                <a:cs typeface="Arial" charset="0"/>
                <a:sym typeface="Times New Roman" pitchFamily="18" charset="0"/>
              </a:rPr>
              <a:t> utilizado</a:t>
            </a:r>
            <a:r>
              <a:rPr lang="es-ES_tradnl" sz="900" b="0" smtClean="0">
                <a:solidFill>
                  <a:srgbClr val="000000"/>
                </a:solidFill>
                <a:cs typeface="Arial" charset="0"/>
                <a:sym typeface="Times New Roman" pitchFamily="18" charset="0"/>
              </a:rPr>
              <a:t>s</a:t>
            </a:r>
            <a:r>
              <a:rPr lang="en-US" sz="900" b="0" smtClean="0">
                <a:solidFill>
                  <a:srgbClr val="000000"/>
                </a:solidFill>
                <a:cs typeface="Arial" charset="0"/>
                <a:sym typeface="Times New Roman" pitchFamily="18" charset="0"/>
              </a:rPr>
              <a:t> tambi</a:t>
            </a:r>
            <a:r>
              <a:rPr lang="en-US" sz="900" b="0" smtClean="0">
                <a:solidFill>
                  <a:srgbClr val="000000"/>
                </a:solidFill>
                <a:latin typeface="Times New Roman" pitchFamily="18" charset="0"/>
                <a:cs typeface="Arial" charset="0"/>
                <a:sym typeface="Times New Roman" pitchFamily="18" charset="0"/>
              </a:rPr>
              <a:t>é</a:t>
            </a:r>
            <a:r>
              <a:rPr lang="en-US" sz="900" b="0" smtClean="0">
                <a:solidFill>
                  <a:srgbClr val="000000"/>
                </a:solidFill>
                <a:cs typeface="Arial" charset="0"/>
                <a:sym typeface="Times New Roman" pitchFamily="18" charset="0"/>
              </a:rPr>
              <a:t>n afectar</a:t>
            </a:r>
            <a:r>
              <a:rPr lang="en-US" sz="900" b="0" smtClean="0">
                <a:solidFill>
                  <a:srgbClr val="000000"/>
                </a:solidFill>
                <a:latin typeface="Times New Roman" pitchFamily="18" charset="0"/>
                <a:cs typeface="Arial" charset="0"/>
                <a:sym typeface="Times New Roman" pitchFamily="18" charset="0"/>
              </a:rPr>
              <a:t>á</a:t>
            </a:r>
            <a:r>
              <a:rPr lang="en-US" sz="900" b="0" smtClean="0">
                <a:solidFill>
                  <a:srgbClr val="000000"/>
                </a:solidFill>
                <a:cs typeface="Arial" charset="0"/>
                <a:sym typeface="Times New Roman" pitchFamily="18" charset="0"/>
              </a:rPr>
              <a:t>n la cantidad de polvo gener</a:t>
            </a:r>
            <a:r>
              <a:rPr lang="es-ES_tradnl" sz="900" b="0" smtClean="0">
                <a:solidFill>
                  <a:srgbClr val="000000"/>
                </a:solidFill>
                <a:cs typeface="Arial" charset="0"/>
                <a:sym typeface="Times New Roman" pitchFamily="18" charset="0"/>
              </a:rPr>
              <a:t>ado</a:t>
            </a:r>
            <a:r>
              <a:rPr lang="en-US" sz="900" b="0" smtClean="0">
                <a:solidFill>
                  <a:srgbClr val="000000"/>
                </a:solidFill>
                <a:cs typeface="Arial" charset="0"/>
                <a:sym typeface="Times New Roman" pitchFamily="18" charset="0"/>
              </a:rPr>
              <a:t> y la forma en la que </a:t>
            </a:r>
            <a:r>
              <a:rPr lang="en-US" sz="900" b="0" smtClean="0">
                <a:solidFill>
                  <a:srgbClr val="000000"/>
                </a:solidFill>
                <a:latin typeface="Times New Roman" pitchFamily="18" charset="0"/>
                <a:cs typeface="Arial" charset="0"/>
                <a:sym typeface="Times New Roman" pitchFamily="18" charset="0"/>
              </a:rPr>
              <a:t>é</a:t>
            </a:r>
            <a:r>
              <a:rPr lang="en-US" sz="900" b="0" smtClean="0">
                <a:solidFill>
                  <a:srgbClr val="000000"/>
                </a:solidFill>
                <a:cs typeface="Arial" charset="0"/>
                <a:sym typeface="Times New Roman" pitchFamily="18" charset="0"/>
              </a:rPr>
              <a:t>ste se dispers</a:t>
            </a:r>
            <a:r>
              <a:rPr lang="es-ES_tradnl" sz="900" b="0" smtClean="0">
                <a:solidFill>
                  <a:srgbClr val="000000"/>
                </a:solidFill>
                <a:cs typeface="Arial" charset="0"/>
                <a:sym typeface="Times New Roman" pitchFamily="18" charset="0"/>
              </a:rPr>
              <a:t>a</a:t>
            </a:r>
            <a:r>
              <a:rPr lang="en-US" sz="900" b="0" smtClean="0">
                <a:solidFill>
                  <a:srgbClr val="000000"/>
                </a:solidFill>
                <a:cs typeface="Arial" charset="0"/>
                <a:sym typeface="Times New Roman" pitchFamily="18" charset="0"/>
              </a:rPr>
              <a:t>. La ubicaci</a:t>
            </a:r>
            <a:r>
              <a:rPr lang="en-US" sz="900" b="0" smtClean="0">
                <a:solidFill>
                  <a:srgbClr val="000000"/>
                </a:solidFill>
                <a:latin typeface="Times New Roman" pitchFamily="18" charset="0"/>
                <a:cs typeface="Arial" charset="0"/>
                <a:sym typeface="Times New Roman" pitchFamily="18" charset="0"/>
              </a:rPr>
              <a:t>ó</a:t>
            </a:r>
            <a:r>
              <a:rPr lang="en-US" sz="900" b="0" smtClean="0">
                <a:solidFill>
                  <a:srgbClr val="000000"/>
                </a:solidFill>
                <a:cs typeface="Arial" charset="0"/>
                <a:sym typeface="Times New Roman" pitchFamily="18" charset="0"/>
              </a:rPr>
              <a:t>n de la actividad de trabajo tambi</a:t>
            </a:r>
            <a:r>
              <a:rPr lang="en-US" sz="900" b="0" smtClean="0">
                <a:solidFill>
                  <a:srgbClr val="000000"/>
                </a:solidFill>
                <a:latin typeface="Times New Roman" pitchFamily="18" charset="0"/>
                <a:cs typeface="Arial" charset="0"/>
                <a:sym typeface="Times New Roman" pitchFamily="18" charset="0"/>
              </a:rPr>
              <a:t>é</a:t>
            </a:r>
            <a:r>
              <a:rPr lang="en-US" sz="900" b="0" smtClean="0">
                <a:solidFill>
                  <a:srgbClr val="000000"/>
                </a:solidFill>
                <a:cs typeface="Arial" charset="0"/>
                <a:sym typeface="Times New Roman" pitchFamily="18" charset="0"/>
              </a:rPr>
              <a:t>n tiene relaci</a:t>
            </a:r>
            <a:r>
              <a:rPr lang="en-US" sz="900" b="0" smtClean="0">
                <a:solidFill>
                  <a:srgbClr val="000000"/>
                </a:solidFill>
                <a:latin typeface="Times New Roman" pitchFamily="18" charset="0"/>
                <a:cs typeface="Arial" charset="0"/>
                <a:sym typeface="Times New Roman" pitchFamily="18" charset="0"/>
              </a:rPr>
              <a:t>ó</a:t>
            </a:r>
            <a:r>
              <a:rPr lang="en-US" sz="900" b="0" smtClean="0">
                <a:solidFill>
                  <a:srgbClr val="000000"/>
                </a:solidFill>
                <a:cs typeface="Arial" charset="0"/>
                <a:sym typeface="Times New Roman" pitchFamily="18" charset="0"/>
              </a:rPr>
              <a:t>n con la cantidad de polvo que se distribuye. Por ejemplo, las </a:t>
            </a:r>
            <a:r>
              <a:rPr lang="en-US" sz="900" b="0" smtClean="0">
                <a:solidFill>
                  <a:srgbClr val="000000"/>
                </a:solidFill>
                <a:latin typeface="Times New Roman" pitchFamily="18" charset="0"/>
                <a:cs typeface="Arial" charset="0"/>
                <a:sym typeface="Times New Roman" pitchFamily="18" charset="0"/>
              </a:rPr>
              <a:t>á</a:t>
            </a:r>
            <a:r>
              <a:rPr lang="en-US" sz="900" b="0" smtClean="0">
                <a:solidFill>
                  <a:srgbClr val="000000"/>
                </a:solidFill>
                <a:cs typeface="Arial" charset="0"/>
                <a:sym typeface="Times New Roman" pitchFamily="18" charset="0"/>
              </a:rPr>
              <a:t>reas peque</a:t>
            </a:r>
            <a:r>
              <a:rPr lang="en-US" sz="900" b="0" smtClean="0">
                <a:solidFill>
                  <a:srgbClr val="000000"/>
                </a:solidFill>
                <a:latin typeface="Times New Roman" pitchFamily="18" charset="0"/>
                <a:cs typeface="Arial" charset="0"/>
                <a:sym typeface="Times New Roman" pitchFamily="18" charset="0"/>
              </a:rPr>
              <a:t>ñ</a:t>
            </a:r>
            <a:r>
              <a:rPr lang="en-US" sz="900" b="0" smtClean="0">
                <a:solidFill>
                  <a:srgbClr val="000000"/>
                </a:solidFill>
                <a:cs typeface="Arial" charset="0"/>
                <a:sym typeface="Times New Roman" pitchFamily="18" charset="0"/>
              </a:rPr>
              <a:t>as de trabajo en techo pueden propagar polvo sobre toda la habitaci</a:t>
            </a:r>
            <a:r>
              <a:rPr lang="en-US" sz="900" b="0" smtClean="0">
                <a:solidFill>
                  <a:srgbClr val="000000"/>
                </a:solidFill>
                <a:latin typeface="Times New Roman" pitchFamily="18" charset="0"/>
                <a:cs typeface="Arial" charset="0"/>
                <a:sym typeface="Times New Roman" pitchFamily="18" charset="0"/>
              </a:rPr>
              <a:t>ó</a:t>
            </a:r>
            <a:r>
              <a:rPr lang="en-US" sz="900" b="0" smtClean="0">
                <a:solidFill>
                  <a:srgbClr val="000000"/>
                </a:solidFill>
                <a:cs typeface="Arial" charset="0"/>
                <a:sym typeface="Times New Roman" pitchFamily="18" charset="0"/>
              </a:rPr>
              <a:t>n y son muy dif</a:t>
            </a:r>
            <a:r>
              <a:rPr lang="en-US" sz="900" b="0" smtClean="0">
                <a:solidFill>
                  <a:srgbClr val="000000"/>
                </a:solidFill>
                <a:latin typeface="Times New Roman" pitchFamily="18" charset="0"/>
                <a:cs typeface="Arial" charset="0"/>
                <a:sym typeface="Times New Roman" pitchFamily="18" charset="0"/>
              </a:rPr>
              <a:t>í</a:t>
            </a:r>
            <a:r>
              <a:rPr lang="en-US" sz="900" b="0" smtClean="0">
                <a:solidFill>
                  <a:srgbClr val="000000"/>
                </a:solidFill>
                <a:cs typeface="Arial" charset="0"/>
                <a:sym typeface="Times New Roman" pitchFamily="18" charset="0"/>
              </a:rPr>
              <a:t>ciles de controlar.</a:t>
            </a:r>
          </a:p>
          <a:p>
            <a:pPr>
              <a:lnSpc>
                <a:spcPct val="85000"/>
              </a:lnSpc>
              <a:spcBef>
                <a:spcPct val="10000"/>
              </a:spcBef>
            </a:pPr>
            <a:endParaRPr lang="en-US" sz="900" b="0" smtClean="0">
              <a:solidFill>
                <a:srgbClr val="000000"/>
              </a:solidFill>
              <a:cs typeface="Arial" charset="0"/>
              <a:sym typeface="Times New Roman" pitchFamily="18" charset="0"/>
            </a:endParaRPr>
          </a:p>
          <a:p>
            <a:pPr>
              <a:lnSpc>
                <a:spcPct val="85000"/>
              </a:lnSpc>
              <a:spcBef>
                <a:spcPct val="10000"/>
              </a:spcBef>
            </a:pPr>
            <a:r>
              <a:rPr lang="en-US" sz="900" b="0" smtClean="0">
                <a:solidFill>
                  <a:srgbClr val="000000"/>
                </a:solidFill>
                <a:cs typeface="Arial" charset="0"/>
                <a:sym typeface="Times New Roman" pitchFamily="18" charset="0"/>
              </a:rPr>
              <a:t>La contenci</a:t>
            </a:r>
            <a:r>
              <a:rPr lang="en-US" sz="900" b="0" smtClean="0">
                <a:solidFill>
                  <a:srgbClr val="000000"/>
                </a:solidFill>
                <a:latin typeface="Times New Roman" pitchFamily="18" charset="0"/>
                <a:cs typeface="Arial" charset="0"/>
                <a:sym typeface="Times New Roman" pitchFamily="18" charset="0"/>
              </a:rPr>
              <a:t>ó</a:t>
            </a:r>
            <a:r>
              <a:rPr lang="en-US" sz="900" b="0" smtClean="0">
                <a:solidFill>
                  <a:srgbClr val="000000"/>
                </a:solidFill>
                <a:cs typeface="Arial" charset="0"/>
                <a:sym typeface="Times New Roman" pitchFamily="18" charset="0"/>
              </a:rPr>
              <a:t>n que se requiere es similar para todos los trabajos, pero los que generan m</a:t>
            </a:r>
            <a:r>
              <a:rPr lang="en-US" sz="900" b="0" smtClean="0">
                <a:solidFill>
                  <a:srgbClr val="000000"/>
                </a:solidFill>
                <a:latin typeface="Times New Roman" pitchFamily="18" charset="0"/>
                <a:cs typeface="Arial" charset="0"/>
                <a:sym typeface="Times New Roman" pitchFamily="18" charset="0"/>
              </a:rPr>
              <a:t>á</a:t>
            </a:r>
            <a:r>
              <a:rPr lang="en-US" sz="900" b="0" smtClean="0">
                <a:solidFill>
                  <a:srgbClr val="000000"/>
                </a:solidFill>
                <a:cs typeface="Arial" charset="0"/>
                <a:sym typeface="Times New Roman" pitchFamily="18" charset="0"/>
              </a:rPr>
              <a:t>s polvo y escombros pueden necesitar una protecci</a:t>
            </a:r>
            <a:r>
              <a:rPr lang="en-US" sz="900" b="0" smtClean="0">
                <a:solidFill>
                  <a:srgbClr val="000000"/>
                </a:solidFill>
                <a:latin typeface="Times New Roman" pitchFamily="18" charset="0"/>
                <a:cs typeface="Arial" charset="0"/>
                <a:sym typeface="Times New Roman" pitchFamily="18" charset="0"/>
              </a:rPr>
              <a:t>ó</a:t>
            </a:r>
            <a:r>
              <a:rPr lang="en-US" sz="900" b="0" smtClean="0">
                <a:solidFill>
                  <a:srgbClr val="000000"/>
                </a:solidFill>
                <a:cs typeface="Arial" charset="0"/>
                <a:sym typeface="Times New Roman" pitchFamily="18" charset="0"/>
              </a:rPr>
              <a:t>n de </a:t>
            </a:r>
            <a:r>
              <a:rPr lang="en-US" sz="900" b="0" smtClean="0">
                <a:solidFill>
                  <a:srgbClr val="000000"/>
                </a:solidFill>
                <a:latin typeface="Times New Roman" pitchFamily="18" charset="0"/>
                <a:cs typeface="Arial" charset="0"/>
                <a:sym typeface="Times New Roman" pitchFamily="18" charset="0"/>
              </a:rPr>
              <a:t>á</a:t>
            </a:r>
            <a:r>
              <a:rPr lang="en-US" sz="900" b="0" smtClean="0">
                <a:solidFill>
                  <a:srgbClr val="000000"/>
                </a:solidFill>
                <a:cs typeface="Arial" charset="0"/>
                <a:sym typeface="Times New Roman" pitchFamily="18" charset="0"/>
              </a:rPr>
              <a:t>reas m</a:t>
            </a:r>
            <a:r>
              <a:rPr lang="en-US" sz="900" b="0" smtClean="0">
                <a:solidFill>
                  <a:srgbClr val="000000"/>
                </a:solidFill>
                <a:latin typeface="Times New Roman" pitchFamily="18" charset="0"/>
                <a:cs typeface="Arial" charset="0"/>
                <a:sym typeface="Times New Roman" pitchFamily="18" charset="0"/>
              </a:rPr>
              <a:t>á</a:t>
            </a:r>
            <a:r>
              <a:rPr lang="en-US" sz="900" b="0" smtClean="0">
                <a:solidFill>
                  <a:srgbClr val="000000"/>
                </a:solidFill>
                <a:cs typeface="Arial" charset="0"/>
                <a:sym typeface="Times New Roman" pitchFamily="18" charset="0"/>
              </a:rPr>
              <a:t>s amplia. Aun cuando la regla no </a:t>
            </a:r>
            <a:r>
              <a:rPr lang="en-US" sz="900" b="0" u="sng" smtClean="0">
                <a:solidFill>
                  <a:srgbClr val="000000"/>
                </a:solidFill>
                <a:cs typeface="Arial" charset="0"/>
                <a:sym typeface="Times New Roman" pitchFamily="18" charset="0"/>
              </a:rPr>
              <a:t>exige</a:t>
            </a:r>
            <a:r>
              <a:rPr lang="en-US" sz="900" b="0" smtClean="0">
                <a:solidFill>
                  <a:srgbClr val="000000"/>
                </a:solidFill>
                <a:cs typeface="Arial" charset="0"/>
                <a:sym typeface="Times New Roman" pitchFamily="18" charset="0"/>
              </a:rPr>
              <a:t> la contenci</a:t>
            </a:r>
            <a:r>
              <a:rPr lang="en-US" sz="900" b="0" smtClean="0">
                <a:solidFill>
                  <a:srgbClr val="000000"/>
                </a:solidFill>
                <a:latin typeface="Times New Roman" pitchFamily="18" charset="0"/>
                <a:cs typeface="Arial" charset="0"/>
                <a:sym typeface="Times New Roman" pitchFamily="18" charset="0"/>
              </a:rPr>
              <a:t>ó</a:t>
            </a:r>
            <a:r>
              <a:rPr lang="en-US" sz="900" b="0" smtClean="0">
                <a:solidFill>
                  <a:srgbClr val="000000"/>
                </a:solidFill>
                <a:cs typeface="Arial" charset="0"/>
                <a:sym typeface="Times New Roman" pitchFamily="18" charset="0"/>
              </a:rPr>
              <a:t>n vertical, dichos sistemas pueden ser </a:t>
            </a:r>
            <a:r>
              <a:rPr lang="en-US" sz="900" b="0" smtClean="0">
                <a:solidFill>
                  <a:srgbClr val="000000"/>
                </a:solidFill>
                <a:latin typeface="Times New Roman" pitchFamily="18" charset="0"/>
                <a:cs typeface="Arial" charset="0"/>
                <a:sym typeface="Times New Roman" pitchFamily="18" charset="0"/>
              </a:rPr>
              <a:t>ú</a:t>
            </a:r>
            <a:r>
              <a:rPr lang="en-US" sz="900" b="0" smtClean="0">
                <a:solidFill>
                  <a:srgbClr val="000000"/>
                </a:solidFill>
                <a:cs typeface="Arial" charset="0"/>
                <a:sym typeface="Times New Roman" pitchFamily="18" charset="0"/>
              </a:rPr>
              <a:t>tiles para limitar el tama</a:t>
            </a:r>
            <a:r>
              <a:rPr lang="en-US" sz="900" b="0" smtClean="0">
                <a:solidFill>
                  <a:srgbClr val="000000"/>
                </a:solidFill>
                <a:latin typeface="Times New Roman" pitchFamily="18" charset="0"/>
                <a:cs typeface="Arial" charset="0"/>
                <a:sym typeface="Times New Roman" pitchFamily="18" charset="0"/>
              </a:rPr>
              <a:t>ñ</a:t>
            </a:r>
            <a:r>
              <a:rPr lang="en-US" sz="900" b="0" smtClean="0">
                <a:solidFill>
                  <a:srgbClr val="000000"/>
                </a:solidFill>
                <a:cs typeface="Arial" charset="0"/>
                <a:sym typeface="Times New Roman" pitchFamily="18" charset="0"/>
              </a:rPr>
              <a:t>o del </a:t>
            </a:r>
            <a:r>
              <a:rPr lang="en-US" sz="900" b="0" smtClean="0">
                <a:solidFill>
                  <a:srgbClr val="000000"/>
                </a:solidFill>
                <a:latin typeface="Times New Roman" pitchFamily="18" charset="0"/>
                <a:cs typeface="Arial" charset="0"/>
                <a:sym typeface="Times New Roman" pitchFamily="18" charset="0"/>
              </a:rPr>
              <a:t>á</a:t>
            </a:r>
            <a:r>
              <a:rPr lang="en-US" sz="900" b="0" smtClean="0">
                <a:solidFill>
                  <a:srgbClr val="000000"/>
                </a:solidFill>
                <a:cs typeface="Arial" charset="0"/>
                <a:sym typeface="Times New Roman" pitchFamily="18" charset="0"/>
              </a:rPr>
              <a:t>rea afectada por el trabajo y pueden reducir la superficie que se debe limpiar al t</a:t>
            </a:r>
            <a:r>
              <a:rPr lang="en-US" sz="900" b="0" smtClean="0">
                <a:solidFill>
                  <a:srgbClr val="000000"/>
                </a:solidFill>
                <a:latin typeface="Times New Roman" pitchFamily="18" charset="0"/>
                <a:cs typeface="Arial" charset="0"/>
                <a:sym typeface="Times New Roman" pitchFamily="18" charset="0"/>
              </a:rPr>
              <a:t>é</a:t>
            </a:r>
            <a:r>
              <a:rPr lang="en-US" sz="900" b="0" smtClean="0">
                <a:solidFill>
                  <a:srgbClr val="000000"/>
                </a:solidFill>
                <a:cs typeface="Arial" charset="0"/>
                <a:sym typeface="Times New Roman" pitchFamily="18" charset="0"/>
              </a:rPr>
              <a:t>rmino del trabajo. Los sistemas de contenci</a:t>
            </a:r>
            <a:r>
              <a:rPr lang="en-US" sz="900" b="0" smtClean="0">
                <a:solidFill>
                  <a:srgbClr val="000000"/>
                </a:solidFill>
                <a:latin typeface="Times New Roman" pitchFamily="18" charset="0"/>
                <a:cs typeface="Arial" charset="0"/>
                <a:sym typeface="Times New Roman" pitchFamily="18" charset="0"/>
              </a:rPr>
              <a:t>ó</a:t>
            </a:r>
            <a:r>
              <a:rPr lang="en-US" sz="900" b="0" smtClean="0">
                <a:solidFill>
                  <a:srgbClr val="000000"/>
                </a:solidFill>
                <a:cs typeface="Arial" charset="0"/>
                <a:sym typeface="Times New Roman" pitchFamily="18" charset="0"/>
              </a:rPr>
              <a:t>n predise</a:t>
            </a:r>
            <a:r>
              <a:rPr lang="en-US" sz="900" b="0" smtClean="0">
                <a:solidFill>
                  <a:srgbClr val="000000"/>
                </a:solidFill>
                <a:latin typeface="Times New Roman" pitchFamily="18" charset="0"/>
                <a:cs typeface="Arial" charset="0"/>
                <a:sym typeface="Times New Roman" pitchFamily="18" charset="0"/>
              </a:rPr>
              <a:t>ñ</a:t>
            </a:r>
            <a:r>
              <a:rPr lang="en-US" sz="900" b="0" smtClean="0">
                <a:solidFill>
                  <a:srgbClr val="000000"/>
                </a:solidFill>
                <a:cs typeface="Arial" charset="0"/>
                <a:sym typeface="Times New Roman" pitchFamily="18" charset="0"/>
              </a:rPr>
              <a:t>ados (comprados y hechos en casa) son muy </a:t>
            </a:r>
            <a:r>
              <a:rPr lang="en-US" sz="900" b="0" smtClean="0">
                <a:solidFill>
                  <a:srgbClr val="000000"/>
                </a:solidFill>
                <a:latin typeface="Times New Roman" pitchFamily="18" charset="0"/>
                <a:cs typeface="Arial" charset="0"/>
                <a:sym typeface="Times New Roman" pitchFamily="18" charset="0"/>
              </a:rPr>
              <a:t>ú</a:t>
            </a:r>
            <a:r>
              <a:rPr lang="en-US" sz="900" b="0" smtClean="0">
                <a:solidFill>
                  <a:srgbClr val="000000"/>
                </a:solidFill>
                <a:cs typeface="Arial" charset="0"/>
                <a:sym typeface="Times New Roman" pitchFamily="18" charset="0"/>
              </a:rPr>
              <a:t>tiles para reducir el tiempo que se emplea erigiendo contenciones y son m</a:t>
            </a:r>
            <a:r>
              <a:rPr lang="en-US" sz="900" b="0" smtClean="0">
                <a:solidFill>
                  <a:srgbClr val="000000"/>
                </a:solidFill>
                <a:latin typeface="Times New Roman" pitchFamily="18" charset="0"/>
                <a:cs typeface="Arial" charset="0"/>
                <a:sym typeface="Times New Roman" pitchFamily="18" charset="0"/>
              </a:rPr>
              <a:t>á</a:t>
            </a:r>
            <a:r>
              <a:rPr lang="en-US" sz="900" b="0" smtClean="0">
                <a:solidFill>
                  <a:srgbClr val="000000"/>
                </a:solidFill>
                <a:cs typeface="Arial" charset="0"/>
                <a:sym typeface="Times New Roman" pitchFamily="18" charset="0"/>
              </a:rPr>
              <a:t>s f</a:t>
            </a:r>
            <a:r>
              <a:rPr lang="en-US" sz="900" b="0" smtClean="0">
                <a:solidFill>
                  <a:srgbClr val="000000"/>
                </a:solidFill>
                <a:latin typeface="Times New Roman" pitchFamily="18" charset="0"/>
                <a:cs typeface="Arial" charset="0"/>
                <a:sym typeface="Times New Roman" pitchFamily="18" charset="0"/>
              </a:rPr>
              <a:t>á</a:t>
            </a:r>
            <a:r>
              <a:rPr lang="en-US" sz="900" b="0" smtClean="0">
                <a:solidFill>
                  <a:srgbClr val="000000"/>
                </a:solidFill>
                <a:cs typeface="Arial" charset="0"/>
                <a:sym typeface="Times New Roman" pitchFamily="18" charset="0"/>
              </a:rPr>
              <a:t>ciles de instalar que la colocaci</a:t>
            </a:r>
            <a:r>
              <a:rPr lang="en-US" sz="900" b="0" smtClean="0">
                <a:solidFill>
                  <a:srgbClr val="000000"/>
                </a:solidFill>
                <a:latin typeface="Times New Roman" pitchFamily="18" charset="0"/>
                <a:cs typeface="Arial" charset="0"/>
                <a:sym typeface="Times New Roman" pitchFamily="18" charset="0"/>
              </a:rPr>
              <a:t>ó</a:t>
            </a:r>
            <a:r>
              <a:rPr lang="en-US" sz="900" b="0" smtClean="0">
                <a:solidFill>
                  <a:srgbClr val="000000"/>
                </a:solidFill>
                <a:cs typeface="Arial" charset="0"/>
                <a:sym typeface="Times New Roman" pitchFamily="18" charset="0"/>
              </a:rPr>
              <a:t>n de l</a:t>
            </a:r>
            <a:r>
              <a:rPr lang="en-US" sz="900" b="0" smtClean="0">
                <a:solidFill>
                  <a:srgbClr val="000000"/>
                </a:solidFill>
                <a:latin typeface="Times New Roman" pitchFamily="18" charset="0"/>
                <a:cs typeface="Arial" charset="0"/>
                <a:sym typeface="Times New Roman" pitchFamily="18" charset="0"/>
              </a:rPr>
              <a:t>á</a:t>
            </a:r>
            <a:r>
              <a:rPr lang="en-US" sz="900" b="0" smtClean="0">
                <a:solidFill>
                  <a:srgbClr val="000000"/>
                </a:solidFill>
                <a:cs typeface="Arial" charset="0"/>
                <a:sym typeface="Times New Roman" pitchFamily="18" charset="0"/>
              </a:rPr>
              <a:t>minas pl</a:t>
            </a:r>
            <a:r>
              <a:rPr lang="en-US" sz="900" b="0" smtClean="0">
                <a:solidFill>
                  <a:srgbClr val="000000"/>
                </a:solidFill>
                <a:latin typeface="Times New Roman" pitchFamily="18" charset="0"/>
                <a:cs typeface="Arial" charset="0"/>
                <a:sym typeface="Times New Roman" pitchFamily="18" charset="0"/>
              </a:rPr>
              <a:t>á</a:t>
            </a:r>
            <a:r>
              <a:rPr lang="en-US" sz="900" b="0" smtClean="0">
                <a:solidFill>
                  <a:srgbClr val="000000"/>
                </a:solidFill>
                <a:cs typeface="Arial" charset="0"/>
                <a:sym typeface="Times New Roman" pitchFamily="18" charset="0"/>
              </a:rPr>
              <a:t>sticas con cinta adhesiva. Estos sistemas tambi</a:t>
            </a:r>
            <a:r>
              <a:rPr lang="en-US" sz="900" b="0" smtClean="0">
                <a:solidFill>
                  <a:srgbClr val="000000"/>
                </a:solidFill>
                <a:latin typeface="Times New Roman" pitchFamily="18" charset="0"/>
                <a:cs typeface="Arial" charset="0"/>
                <a:sym typeface="Times New Roman" pitchFamily="18" charset="0"/>
              </a:rPr>
              <a:t>é</a:t>
            </a:r>
            <a:r>
              <a:rPr lang="en-US" sz="900" b="0" smtClean="0">
                <a:solidFill>
                  <a:srgbClr val="000000"/>
                </a:solidFill>
                <a:cs typeface="Arial" charset="0"/>
                <a:sym typeface="Times New Roman" pitchFamily="18" charset="0"/>
              </a:rPr>
              <a:t>n permiten que el contratista cree un espacio sellado dentro de una habitaci</a:t>
            </a:r>
            <a:r>
              <a:rPr lang="en-US" sz="900" b="0" smtClean="0">
                <a:solidFill>
                  <a:srgbClr val="000000"/>
                </a:solidFill>
                <a:latin typeface="Times New Roman" pitchFamily="18" charset="0"/>
                <a:cs typeface="Arial" charset="0"/>
                <a:sym typeface="Times New Roman" pitchFamily="18" charset="0"/>
              </a:rPr>
              <a:t>ó</a:t>
            </a:r>
            <a:r>
              <a:rPr lang="en-US" sz="900" b="0" smtClean="0">
                <a:solidFill>
                  <a:srgbClr val="000000"/>
                </a:solidFill>
                <a:cs typeface="Arial" charset="0"/>
                <a:sym typeface="Times New Roman" pitchFamily="18" charset="0"/>
              </a:rPr>
              <a:t>n donde el polvo puede contenerse completamente al interior de un </a:t>
            </a:r>
            <a:r>
              <a:rPr lang="en-US" sz="900" b="0" smtClean="0">
                <a:solidFill>
                  <a:srgbClr val="000000"/>
                </a:solidFill>
                <a:latin typeface="Times New Roman" pitchFamily="18" charset="0"/>
                <a:cs typeface="Arial" charset="0"/>
                <a:sym typeface="Times New Roman" pitchFamily="18" charset="0"/>
              </a:rPr>
              <a:t>á</a:t>
            </a:r>
            <a:r>
              <a:rPr lang="en-US" sz="900" b="0" smtClean="0">
                <a:solidFill>
                  <a:srgbClr val="000000"/>
                </a:solidFill>
                <a:cs typeface="Arial" charset="0"/>
                <a:sym typeface="Times New Roman" pitchFamily="18" charset="0"/>
              </a:rPr>
              <a:t>rea limitada y controlada.</a:t>
            </a:r>
            <a:r>
              <a:rPr lang="en-US" sz="900" smtClean="0">
                <a:solidFill>
                  <a:srgbClr val="000000"/>
                </a:solidFill>
                <a:cs typeface="Arial" charset="0"/>
                <a:sym typeface="Times New Roman" pitchFamily="18" charset="0"/>
              </a:rPr>
              <a:t>  </a:t>
            </a:r>
          </a:p>
          <a:p>
            <a:pPr>
              <a:lnSpc>
                <a:spcPct val="85000"/>
              </a:lnSpc>
              <a:spcBef>
                <a:spcPct val="10000"/>
              </a:spcBef>
            </a:pPr>
            <a:endParaRPr lang="en-US" sz="900" smtClean="0">
              <a:solidFill>
                <a:srgbClr val="000000"/>
              </a:solidFill>
              <a:cs typeface="Arial" charset="0"/>
              <a:sym typeface="Times New Roman" pitchFamily="18" charset="0"/>
            </a:endParaRPr>
          </a:p>
          <a:p>
            <a:pPr>
              <a:lnSpc>
                <a:spcPct val="85000"/>
              </a:lnSpc>
              <a:spcBef>
                <a:spcPct val="10000"/>
              </a:spcBef>
            </a:pPr>
            <a:r>
              <a:rPr lang="en-US" sz="900" smtClean="0">
                <a:solidFill>
                  <a:srgbClr val="000000"/>
                </a:solidFill>
                <a:cs typeface="Arial" charset="0"/>
                <a:sym typeface="Times New Roman" pitchFamily="18" charset="0"/>
              </a:rPr>
              <a:t>Ejemplos de trabajos polvorientos:</a:t>
            </a:r>
          </a:p>
          <a:p>
            <a:pPr lvl="1">
              <a:lnSpc>
                <a:spcPct val="85000"/>
              </a:lnSpc>
              <a:spcBef>
                <a:spcPct val="10000"/>
              </a:spcBef>
            </a:pPr>
            <a:r>
              <a:rPr lang="en-US" sz="900" smtClean="0">
                <a:solidFill>
                  <a:srgbClr val="000000"/>
                </a:solidFill>
                <a:cs typeface="Arial" charset="0"/>
                <a:sym typeface="Times New Roman" pitchFamily="18" charset="0"/>
              </a:rPr>
              <a:t>Raspado manual de </a:t>
            </a:r>
            <a:r>
              <a:rPr lang="en-US" sz="900" smtClean="0">
                <a:solidFill>
                  <a:srgbClr val="000000"/>
                </a:solidFill>
                <a:latin typeface="Times New Roman" pitchFamily="18" charset="0"/>
                <a:cs typeface="Arial" charset="0"/>
                <a:sym typeface="Times New Roman" pitchFamily="18" charset="0"/>
              </a:rPr>
              <a:t>á</a:t>
            </a:r>
            <a:r>
              <a:rPr lang="en-US" sz="900" smtClean="0">
                <a:solidFill>
                  <a:srgbClr val="000000"/>
                </a:solidFill>
                <a:cs typeface="Arial" charset="0"/>
                <a:sym typeface="Times New Roman" pitchFamily="18" charset="0"/>
              </a:rPr>
              <a:t>reas grandes.</a:t>
            </a:r>
          </a:p>
          <a:p>
            <a:pPr lvl="1">
              <a:lnSpc>
                <a:spcPct val="85000"/>
              </a:lnSpc>
              <a:spcBef>
                <a:spcPct val="10000"/>
              </a:spcBef>
            </a:pPr>
            <a:r>
              <a:rPr lang="es-ES_tradnl" sz="900" smtClean="0">
                <a:solidFill>
                  <a:srgbClr val="000000"/>
                </a:solidFill>
                <a:cs typeface="Arial" charset="0"/>
                <a:sym typeface="Times New Roman" pitchFamily="18" charset="0"/>
              </a:rPr>
              <a:t>Eliminaci</a:t>
            </a:r>
            <a:r>
              <a:rPr lang="es-ES_tradnl" sz="900" smtClean="0">
                <a:solidFill>
                  <a:srgbClr val="000000"/>
                </a:solidFill>
                <a:latin typeface="Times New Roman" pitchFamily="18" charset="0"/>
                <a:cs typeface="Arial" charset="0"/>
                <a:sym typeface="Times New Roman" pitchFamily="18" charset="0"/>
              </a:rPr>
              <a:t>ó</a:t>
            </a:r>
            <a:r>
              <a:rPr lang="es-ES_tradnl" sz="900" smtClean="0">
                <a:solidFill>
                  <a:srgbClr val="000000"/>
                </a:solidFill>
                <a:cs typeface="Arial" charset="0"/>
                <a:sym typeface="Times New Roman" pitchFamily="18" charset="0"/>
              </a:rPr>
              <a:t>n</a:t>
            </a:r>
            <a:r>
              <a:rPr lang="en-US" sz="900" smtClean="0">
                <a:solidFill>
                  <a:srgbClr val="000000"/>
                </a:solidFill>
                <a:cs typeface="Arial" charset="0"/>
                <a:sym typeface="Times New Roman" pitchFamily="18" charset="0"/>
              </a:rPr>
              <a:t> de pintura con una pistola de cal</a:t>
            </a:r>
            <a:r>
              <a:rPr lang="es-ES_tradnl" sz="900" smtClean="0">
                <a:solidFill>
                  <a:srgbClr val="000000"/>
                </a:solidFill>
                <a:cs typeface="Arial" charset="0"/>
                <a:sym typeface="Times New Roman" pitchFamily="18" charset="0"/>
              </a:rPr>
              <a:t>entamiento</a:t>
            </a:r>
            <a:r>
              <a:rPr lang="en-US" sz="900" smtClean="0">
                <a:solidFill>
                  <a:srgbClr val="000000"/>
                </a:solidFill>
                <a:cs typeface="Arial" charset="0"/>
                <a:sym typeface="Times New Roman" pitchFamily="18" charset="0"/>
              </a:rPr>
              <a:t> de baja temperatura y un raspador.</a:t>
            </a:r>
          </a:p>
          <a:p>
            <a:pPr lvl="1">
              <a:lnSpc>
                <a:spcPct val="85000"/>
              </a:lnSpc>
              <a:spcBef>
                <a:spcPct val="10000"/>
              </a:spcBef>
            </a:pPr>
            <a:r>
              <a:rPr lang="es-ES_tradnl" sz="900" smtClean="0">
                <a:solidFill>
                  <a:srgbClr val="000000"/>
                </a:solidFill>
                <a:cs typeface="Arial" charset="0"/>
                <a:sym typeface="Times New Roman" pitchFamily="18" charset="0"/>
              </a:rPr>
              <a:t>Eliminaci</a:t>
            </a:r>
            <a:r>
              <a:rPr lang="es-ES_tradnl" sz="900" smtClean="0">
                <a:solidFill>
                  <a:srgbClr val="000000"/>
                </a:solidFill>
                <a:latin typeface="Times New Roman" pitchFamily="18" charset="0"/>
                <a:cs typeface="Arial" charset="0"/>
                <a:sym typeface="Times New Roman" pitchFamily="18" charset="0"/>
              </a:rPr>
              <a:t>ó</a:t>
            </a:r>
            <a:r>
              <a:rPr lang="es-ES_tradnl" sz="900" smtClean="0">
                <a:solidFill>
                  <a:srgbClr val="000000"/>
                </a:solidFill>
                <a:cs typeface="Arial" charset="0"/>
                <a:sym typeface="Times New Roman" pitchFamily="18" charset="0"/>
              </a:rPr>
              <a:t>n </a:t>
            </a:r>
            <a:r>
              <a:rPr lang="en-US" sz="900" smtClean="0">
                <a:solidFill>
                  <a:srgbClr val="000000"/>
                </a:solidFill>
                <a:cs typeface="Arial" charset="0"/>
                <a:sym typeface="Times New Roman" pitchFamily="18" charset="0"/>
              </a:rPr>
              <a:t>de residuos y pintura secos despu</a:t>
            </a:r>
            <a:r>
              <a:rPr lang="en-US" sz="900" smtClean="0">
                <a:solidFill>
                  <a:srgbClr val="000000"/>
                </a:solidFill>
                <a:latin typeface="Times New Roman" pitchFamily="18" charset="0"/>
                <a:cs typeface="Arial" charset="0"/>
                <a:sym typeface="Times New Roman" pitchFamily="18" charset="0"/>
              </a:rPr>
              <a:t>é</a:t>
            </a:r>
            <a:r>
              <a:rPr lang="en-US" sz="900" smtClean="0">
                <a:solidFill>
                  <a:srgbClr val="000000"/>
                </a:solidFill>
                <a:cs typeface="Arial" charset="0"/>
                <a:sym typeface="Times New Roman" pitchFamily="18" charset="0"/>
              </a:rPr>
              <a:t>s de utilizar decapantes qu</a:t>
            </a:r>
            <a:r>
              <a:rPr lang="en-US" sz="900" smtClean="0">
                <a:solidFill>
                  <a:srgbClr val="000000"/>
                </a:solidFill>
                <a:latin typeface="Times New Roman" pitchFamily="18" charset="0"/>
                <a:cs typeface="Arial" charset="0"/>
                <a:sym typeface="Times New Roman" pitchFamily="18" charset="0"/>
              </a:rPr>
              <a:t>í</a:t>
            </a:r>
            <a:r>
              <a:rPr lang="en-US" sz="900" smtClean="0">
                <a:solidFill>
                  <a:srgbClr val="000000"/>
                </a:solidFill>
                <a:cs typeface="Arial" charset="0"/>
                <a:sym typeface="Times New Roman" pitchFamily="18" charset="0"/>
              </a:rPr>
              <a:t>micos.</a:t>
            </a:r>
          </a:p>
          <a:p>
            <a:pPr lvl="1">
              <a:lnSpc>
                <a:spcPct val="85000"/>
              </a:lnSpc>
              <a:spcBef>
                <a:spcPct val="10000"/>
              </a:spcBef>
            </a:pPr>
            <a:r>
              <a:rPr lang="en-US" sz="900" smtClean="0">
                <a:solidFill>
                  <a:srgbClr val="000000"/>
                </a:solidFill>
                <a:cs typeface="Arial" charset="0"/>
                <a:sym typeface="Times New Roman" pitchFamily="18" charset="0"/>
              </a:rPr>
              <a:t>Demolici</a:t>
            </a:r>
            <a:r>
              <a:rPr lang="en-US" sz="900" smtClean="0">
                <a:solidFill>
                  <a:srgbClr val="000000"/>
                </a:solidFill>
                <a:latin typeface="Times New Roman" pitchFamily="18" charset="0"/>
                <a:cs typeface="Arial" charset="0"/>
                <a:sym typeface="Times New Roman" pitchFamily="18" charset="0"/>
              </a:rPr>
              <a:t>ó</a:t>
            </a:r>
            <a:r>
              <a:rPr lang="en-US" sz="900" smtClean="0">
                <a:solidFill>
                  <a:srgbClr val="000000"/>
                </a:solidFill>
                <a:cs typeface="Arial" charset="0"/>
                <a:sym typeface="Times New Roman" pitchFamily="18" charset="0"/>
              </a:rPr>
              <a:t>n de superficies pintadas.</a:t>
            </a:r>
          </a:p>
          <a:p>
            <a:pPr lvl="1">
              <a:lnSpc>
                <a:spcPct val="85000"/>
              </a:lnSpc>
              <a:spcBef>
                <a:spcPct val="10000"/>
              </a:spcBef>
            </a:pPr>
            <a:r>
              <a:rPr lang="es-ES_tradnl" sz="900" smtClean="0">
                <a:solidFill>
                  <a:srgbClr val="000000"/>
                </a:solidFill>
                <a:cs typeface="Arial" charset="0"/>
                <a:sym typeface="Times New Roman" pitchFamily="18" charset="0"/>
              </a:rPr>
              <a:t>Retirada </a:t>
            </a:r>
            <a:r>
              <a:rPr lang="en-US" sz="900" smtClean="0">
                <a:solidFill>
                  <a:srgbClr val="000000"/>
                </a:solidFill>
                <a:cs typeface="Arial" charset="0"/>
                <a:sym typeface="Times New Roman" pitchFamily="18" charset="0"/>
              </a:rPr>
              <a:t>de componentes de la construcci</a:t>
            </a:r>
            <a:r>
              <a:rPr lang="en-US" sz="900" smtClean="0">
                <a:solidFill>
                  <a:srgbClr val="000000"/>
                </a:solidFill>
                <a:latin typeface="Times New Roman" pitchFamily="18" charset="0"/>
                <a:cs typeface="Arial" charset="0"/>
                <a:sym typeface="Times New Roman" pitchFamily="18" charset="0"/>
              </a:rPr>
              <a:t>ó</a:t>
            </a:r>
            <a:r>
              <a:rPr lang="en-US" sz="900" smtClean="0">
                <a:solidFill>
                  <a:srgbClr val="000000"/>
                </a:solidFill>
                <a:cs typeface="Arial" charset="0"/>
                <a:sym typeface="Times New Roman" pitchFamily="18" charset="0"/>
              </a:rPr>
              <a:t>n con superficies pintadas que est</a:t>
            </a:r>
            <a:r>
              <a:rPr lang="en-US" sz="900" smtClean="0">
                <a:solidFill>
                  <a:srgbClr val="000000"/>
                </a:solidFill>
                <a:latin typeface="Times New Roman" pitchFamily="18" charset="0"/>
                <a:cs typeface="Arial" charset="0"/>
                <a:sym typeface="Times New Roman" pitchFamily="18" charset="0"/>
              </a:rPr>
              <a:t>á</a:t>
            </a:r>
            <a:r>
              <a:rPr lang="en-US" sz="900" smtClean="0">
                <a:solidFill>
                  <a:srgbClr val="000000"/>
                </a:solidFill>
                <a:cs typeface="Arial" charset="0"/>
                <a:sym typeface="Times New Roman" pitchFamily="18" charset="0"/>
              </a:rPr>
              <a:t>n en malas condiciones.</a:t>
            </a:r>
          </a:p>
          <a:p>
            <a:pPr>
              <a:lnSpc>
                <a:spcPct val="85000"/>
              </a:lnSpc>
              <a:spcBef>
                <a:spcPct val="10000"/>
              </a:spcBef>
              <a:buFontTx/>
              <a:buChar char="•"/>
            </a:pPr>
            <a:endParaRPr lang="en-US" sz="900" smtClean="0">
              <a:solidFill>
                <a:srgbClr val="000000"/>
              </a:solidFill>
              <a:cs typeface="Arial" charset="0"/>
              <a:sym typeface="Times New Roman" pitchFamily="18" charset="0"/>
            </a:endParaRPr>
          </a:p>
          <a:p>
            <a:pPr>
              <a:lnSpc>
                <a:spcPct val="85000"/>
              </a:lnSpc>
              <a:spcBef>
                <a:spcPct val="10000"/>
              </a:spcBef>
            </a:pPr>
            <a:r>
              <a:rPr lang="en-US" sz="900" smtClean="0">
                <a:solidFill>
                  <a:srgbClr val="000000"/>
                </a:solidFill>
                <a:cs typeface="Arial" charset="0"/>
                <a:sym typeface="Times New Roman" pitchFamily="18" charset="0"/>
              </a:rPr>
              <a:t>Recuerde, </a:t>
            </a:r>
            <a:r>
              <a:rPr lang="en-US" sz="900" u="sng" smtClean="0">
                <a:solidFill>
                  <a:srgbClr val="000000"/>
                </a:solidFill>
                <a:cs typeface="Arial" charset="0"/>
                <a:sym typeface="Times New Roman" pitchFamily="18" charset="0"/>
              </a:rPr>
              <a:t>usted es responsable</a:t>
            </a:r>
            <a:r>
              <a:rPr lang="en-US" sz="900" smtClean="0">
                <a:solidFill>
                  <a:srgbClr val="000000"/>
                </a:solidFill>
                <a:cs typeface="Arial" charset="0"/>
                <a:sym typeface="Times New Roman" pitchFamily="18" charset="0"/>
              </a:rPr>
              <a:t> de asegurarse de que el polvo y los escombros permanezcan dentro del </a:t>
            </a:r>
            <a:r>
              <a:rPr lang="en-US" sz="900" smtClean="0">
                <a:solidFill>
                  <a:srgbClr val="000000"/>
                </a:solidFill>
                <a:latin typeface="Times New Roman" pitchFamily="18" charset="0"/>
                <a:cs typeface="Arial" charset="0"/>
                <a:sym typeface="Times New Roman" pitchFamily="18" charset="0"/>
              </a:rPr>
              <a:t>á</a:t>
            </a:r>
            <a:r>
              <a:rPr lang="en-US" sz="900" smtClean="0">
                <a:solidFill>
                  <a:srgbClr val="000000"/>
                </a:solidFill>
                <a:cs typeface="Arial" charset="0"/>
                <a:sym typeface="Times New Roman" pitchFamily="18" charset="0"/>
              </a:rPr>
              <a:t>rea de trabajo contenida. Cuando planifique la contenci</a:t>
            </a:r>
            <a:r>
              <a:rPr lang="en-US" sz="900" smtClean="0">
                <a:solidFill>
                  <a:srgbClr val="000000"/>
                </a:solidFill>
                <a:latin typeface="Times New Roman" pitchFamily="18" charset="0"/>
                <a:cs typeface="Arial" charset="0"/>
                <a:sym typeface="Times New Roman" pitchFamily="18" charset="0"/>
              </a:rPr>
              <a:t>ó</a:t>
            </a:r>
            <a:r>
              <a:rPr lang="en-US" sz="900" smtClean="0">
                <a:solidFill>
                  <a:srgbClr val="000000"/>
                </a:solidFill>
                <a:cs typeface="Arial" charset="0"/>
                <a:sym typeface="Times New Roman" pitchFamily="18" charset="0"/>
              </a:rPr>
              <a:t>n, tenga en presente cu</a:t>
            </a:r>
            <a:r>
              <a:rPr lang="en-US" sz="900" smtClean="0">
                <a:solidFill>
                  <a:srgbClr val="000000"/>
                </a:solidFill>
                <a:latin typeface="Times New Roman" pitchFamily="18" charset="0"/>
                <a:cs typeface="Arial" charset="0"/>
                <a:sym typeface="Times New Roman" pitchFamily="18" charset="0"/>
              </a:rPr>
              <a:t>á</a:t>
            </a:r>
            <a:r>
              <a:rPr lang="en-US" sz="900" smtClean="0">
                <a:solidFill>
                  <a:srgbClr val="000000"/>
                </a:solidFill>
                <a:cs typeface="Arial" charset="0"/>
                <a:sym typeface="Times New Roman" pitchFamily="18" charset="0"/>
              </a:rPr>
              <a:t>nto y d</a:t>
            </a:r>
            <a:r>
              <a:rPr lang="en-US" sz="900" smtClean="0">
                <a:solidFill>
                  <a:srgbClr val="000000"/>
                </a:solidFill>
                <a:latin typeface="Times New Roman" pitchFamily="18" charset="0"/>
                <a:cs typeface="Arial" charset="0"/>
                <a:sym typeface="Times New Roman" pitchFamily="18" charset="0"/>
              </a:rPr>
              <a:t>ó</a:t>
            </a:r>
            <a:r>
              <a:rPr lang="en-US" sz="900" smtClean="0">
                <a:solidFill>
                  <a:srgbClr val="000000"/>
                </a:solidFill>
                <a:cs typeface="Arial" charset="0"/>
                <a:sym typeface="Times New Roman" pitchFamily="18" charset="0"/>
              </a:rPr>
              <a:t>nde las pr</a:t>
            </a:r>
            <a:r>
              <a:rPr lang="en-US" sz="900" smtClean="0">
                <a:solidFill>
                  <a:srgbClr val="000000"/>
                </a:solidFill>
                <a:latin typeface="Times New Roman" pitchFamily="18" charset="0"/>
                <a:cs typeface="Arial" charset="0"/>
                <a:sym typeface="Times New Roman" pitchFamily="18" charset="0"/>
              </a:rPr>
              <a:t>á</a:t>
            </a:r>
            <a:r>
              <a:rPr lang="en-US" sz="900" smtClean="0">
                <a:solidFill>
                  <a:srgbClr val="000000"/>
                </a:solidFill>
                <a:cs typeface="Arial" charset="0"/>
                <a:sym typeface="Times New Roman" pitchFamily="18" charset="0"/>
              </a:rPr>
              <a:t>cticas de trabajo que va a utilizar crear</a:t>
            </a:r>
            <a:r>
              <a:rPr lang="en-US" sz="900" smtClean="0">
                <a:solidFill>
                  <a:srgbClr val="000000"/>
                </a:solidFill>
                <a:latin typeface="Times New Roman" pitchFamily="18" charset="0"/>
                <a:cs typeface="Arial" charset="0"/>
                <a:sym typeface="Times New Roman" pitchFamily="18" charset="0"/>
              </a:rPr>
              <a:t>á</a:t>
            </a:r>
            <a:r>
              <a:rPr lang="en-US" sz="900" smtClean="0">
                <a:solidFill>
                  <a:srgbClr val="000000"/>
                </a:solidFill>
                <a:cs typeface="Arial" charset="0"/>
                <a:sym typeface="Times New Roman" pitchFamily="18" charset="0"/>
              </a:rPr>
              <a:t>n polvo; luego, planifique seg</a:t>
            </a:r>
            <a:r>
              <a:rPr lang="en-US" sz="900" smtClean="0">
                <a:solidFill>
                  <a:srgbClr val="000000"/>
                </a:solidFill>
                <a:latin typeface="Times New Roman" pitchFamily="18" charset="0"/>
                <a:cs typeface="Arial" charset="0"/>
                <a:sym typeface="Times New Roman" pitchFamily="18" charset="0"/>
              </a:rPr>
              <a:t>ú</a:t>
            </a:r>
            <a:r>
              <a:rPr lang="en-US" sz="900" smtClean="0">
                <a:solidFill>
                  <a:srgbClr val="000000"/>
                </a:solidFill>
                <a:cs typeface="Arial" charset="0"/>
                <a:sym typeface="Times New Roman" pitchFamily="18" charset="0"/>
              </a:rPr>
              <a:t>n corresponda.</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solidFill>
            <a:srgbClr val="FFFFFF"/>
          </a:solidFill>
          <a:ln/>
        </p:spPr>
      </p:sp>
      <p:sp>
        <p:nvSpPr>
          <p:cNvPr id="23555" name="Notes Placeholder 2"/>
          <p:cNvSpPr>
            <a:spLocks noGrp="1"/>
          </p:cNvSpPr>
          <p:nvPr>
            <p:ph type="body" idx="1"/>
          </p:nvPr>
        </p:nvSpPr>
        <p:spPr>
          <a:xfrm>
            <a:off x="949325" y="4279900"/>
            <a:ext cx="5184775" cy="4483100"/>
          </a:xfrm>
          <a:noFill/>
          <a:ln/>
        </p:spPr>
        <p:txBody>
          <a:bodyPr lIns="93124" tIns="46562" rIns="93124" bIns="46562"/>
          <a:lstStyle/>
          <a:p>
            <a:r>
              <a:rPr lang="es-ES_tradnl" sz="1100" smtClean="0"/>
              <a:t>¿Qué es la contención vertical</a:t>
            </a:r>
            <a:r>
              <a:rPr lang="en-US" sz="1100" smtClean="0"/>
              <a:t>?</a:t>
            </a:r>
          </a:p>
          <a:p>
            <a:r>
              <a:rPr lang="es-ES_tradnl" sz="1100" b="0" smtClean="0"/>
              <a:t>Contención vertical significa un</a:t>
            </a:r>
            <a:r>
              <a:rPr lang="en-US" sz="1100" b="0" smtClean="0"/>
              <a:t>a </a:t>
            </a:r>
            <a:r>
              <a:rPr lang="es-ES_tradnl" sz="1100" b="0" smtClean="0"/>
              <a:t>barrera </a:t>
            </a:r>
            <a:r>
              <a:rPr lang="en-US" sz="1100" b="0" smtClean="0"/>
              <a:t>vertical </a:t>
            </a:r>
            <a:r>
              <a:rPr lang="es-ES_tradnl" sz="1100" b="0" smtClean="0"/>
              <a:t>que consiste</a:t>
            </a:r>
            <a:r>
              <a:rPr lang="en-US" sz="1100" b="0" smtClean="0"/>
              <a:t> </a:t>
            </a:r>
            <a:r>
              <a:rPr lang="es-ES_tradnl" sz="1100" b="0" smtClean="0"/>
              <a:t>en láminas de plástico u otro </a:t>
            </a:r>
            <a:r>
              <a:rPr lang="en-US" sz="1100" b="0" smtClean="0"/>
              <a:t>material </a:t>
            </a:r>
            <a:r>
              <a:rPr lang="es-ES_tradnl" sz="1100" b="0" smtClean="0"/>
              <a:t>impermeable sobre andamios </a:t>
            </a:r>
            <a:r>
              <a:rPr lang="en-US" sz="1100" b="0" smtClean="0"/>
              <a:t>o</a:t>
            </a:r>
            <a:r>
              <a:rPr lang="es-ES_tradnl" sz="1100" b="0" smtClean="0"/>
              <a:t> un marco rígido</a:t>
            </a:r>
            <a:r>
              <a:rPr lang="en-US" sz="1100" b="0" smtClean="0"/>
              <a:t>, o </a:t>
            </a:r>
            <a:r>
              <a:rPr lang="es-ES_tradnl" sz="1100" b="0" smtClean="0"/>
              <a:t>un sistema equivalente de contención del área de trabajo</a:t>
            </a:r>
            <a:r>
              <a:rPr lang="en-US" sz="1100" b="0" smtClean="0"/>
              <a:t>. </a:t>
            </a:r>
            <a:r>
              <a:rPr lang="es-ES_tradnl" sz="1100" b="0" smtClean="0"/>
              <a:t>La contención vertical es necesaria para algunas renovaciones </a:t>
            </a:r>
            <a:r>
              <a:rPr lang="en-US" sz="1100" b="0" smtClean="0"/>
              <a:t>exterior</a:t>
            </a:r>
            <a:r>
              <a:rPr lang="es-ES_tradnl" sz="1100" b="0" smtClean="0"/>
              <a:t>es,</a:t>
            </a:r>
            <a:r>
              <a:rPr lang="en-US" sz="1100" b="0" smtClean="0"/>
              <a:t> </a:t>
            </a:r>
            <a:r>
              <a:rPr lang="es-ES_tradnl" sz="1100" b="0" smtClean="0"/>
              <a:t>pero puede usarse en cualquier renovación</a:t>
            </a:r>
            <a:r>
              <a:rPr lang="en-US" sz="1100" b="0" smtClean="0"/>
              <a:t>.</a:t>
            </a:r>
          </a:p>
          <a:p>
            <a:endParaRPr lang="en-US" sz="1100" b="0" smtClean="0"/>
          </a:p>
          <a:p>
            <a:r>
              <a:rPr lang="es-ES_tradnl" sz="1100" smtClean="0"/>
              <a:t>¿Es necesaria la contención </a:t>
            </a:r>
            <a:r>
              <a:rPr lang="en-US" sz="1100" smtClean="0"/>
              <a:t>vertical </a:t>
            </a:r>
            <a:r>
              <a:rPr lang="es-ES_tradnl" sz="1100" smtClean="0"/>
              <a:t>para trabajos </a:t>
            </a:r>
            <a:r>
              <a:rPr lang="en-US" sz="1100" smtClean="0"/>
              <a:t>interior</a:t>
            </a:r>
            <a:r>
              <a:rPr lang="es-ES_tradnl" sz="1100" smtClean="0"/>
              <a:t>es</a:t>
            </a:r>
            <a:r>
              <a:rPr lang="en-US" sz="1100" smtClean="0"/>
              <a:t>?</a:t>
            </a:r>
          </a:p>
          <a:p>
            <a:r>
              <a:rPr lang="en-US" sz="1100" b="0" smtClean="0"/>
              <a:t>No. E</a:t>
            </a:r>
            <a:r>
              <a:rPr lang="es-ES_tradnl" sz="1100" b="0" smtClean="0"/>
              <a:t>l uso de contención vertical no es necesario para trabajos interiores</a:t>
            </a:r>
            <a:r>
              <a:rPr lang="en-US" sz="1100" b="0" smtClean="0"/>
              <a:t>, </a:t>
            </a:r>
            <a:r>
              <a:rPr lang="es-ES_tradnl" sz="1100" b="0" smtClean="0"/>
              <a:t>pero se puede minimizar la cantidad de contención necesaria en el piso usando contención vertical de proyectos interiores</a:t>
            </a:r>
            <a:r>
              <a:rPr lang="en-US" sz="1100" b="0" smtClean="0"/>
              <a:t>. </a:t>
            </a:r>
            <a:r>
              <a:rPr lang="es-ES_tradnl" sz="1100" b="0" smtClean="0"/>
              <a:t>Las medidas de contención del piso pueden detenerse en el borde de la barrera</a:t>
            </a:r>
            <a:r>
              <a:rPr lang="en-US" sz="1100" b="0" smtClean="0"/>
              <a:t> vertical </a:t>
            </a:r>
            <a:r>
              <a:rPr lang="es-ES_tradnl" sz="1100" b="0" smtClean="0"/>
              <a:t>al usar un sistema de contención </a:t>
            </a:r>
            <a:r>
              <a:rPr lang="en-US" sz="1100" b="0" smtClean="0"/>
              <a:t>vertical </a:t>
            </a:r>
            <a:r>
              <a:rPr lang="es-ES_tradnl" sz="1100" b="0" smtClean="0"/>
              <a:t>que consiste en barreras </a:t>
            </a:r>
            <a:r>
              <a:rPr lang="en-US" sz="1100" b="0" smtClean="0"/>
              <a:t>impermeable</a:t>
            </a:r>
            <a:r>
              <a:rPr lang="es-ES_tradnl" sz="1100" b="0" smtClean="0"/>
              <a:t>s</a:t>
            </a:r>
            <a:r>
              <a:rPr lang="en-US" sz="1100" b="0" smtClean="0"/>
              <a:t> </a:t>
            </a:r>
            <a:r>
              <a:rPr lang="es-ES_tradnl" sz="1100" b="0" smtClean="0"/>
              <a:t>que se extienden desde el piso al techo y están firmemente selladas en las juntas con el piso</a:t>
            </a:r>
            <a:r>
              <a:rPr lang="en-US" sz="1100" b="0" smtClean="0"/>
              <a:t>, el </a:t>
            </a:r>
            <a:r>
              <a:rPr lang="es-ES_tradnl" sz="1100" b="0" smtClean="0"/>
              <a:t>techo y las paredes</a:t>
            </a:r>
            <a:r>
              <a:rPr lang="en-US" sz="1100" b="0" smtClean="0"/>
              <a:t>.</a:t>
            </a:r>
          </a:p>
          <a:p>
            <a:endParaRPr lang="en-US" sz="1100" b="0" smtClean="0"/>
          </a:p>
          <a:p>
            <a:r>
              <a:rPr lang="es-ES_tradnl" sz="1100" smtClean="0"/>
              <a:t>¿Es necesaria la contención </a:t>
            </a:r>
            <a:r>
              <a:rPr lang="en-US" sz="1100" smtClean="0"/>
              <a:t>vertical </a:t>
            </a:r>
            <a:r>
              <a:rPr lang="es-ES_tradnl" sz="1100" smtClean="0"/>
              <a:t>para trabajos </a:t>
            </a:r>
            <a:r>
              <a:rPr lang="en-US" sz="1100" smtClean="0"/>
              <a:t>exterior</a:t>
            </a:r>
            <a:r>
              <a:rPr lang="es-ES_tradnl" sz="1100" smtClean="0"/>
              <a:t>es</a:t>
            </a:r>
            <a:r>
              <a:rPr lang="en-US" sz="1100" smtClean="0"/>
              <a:t>?</a:t>
            </a:r>
          </a:p>
          <a:p>
            <a:r>
              <a:rPr lang="es-ES_tradnl" sz="1100" b="0" smtClean="0"/>
              <a:t>Sí. La contención vertical</a:t>
            </a:r>
            <a:r>
              <a:rPr lang="en-US" sz="1100" b="0" smtClean="0"/>
              <a:t>, o </a:t>
            </a:r>
            <a:r>
              <a:rPr lang="es-ES_tradnl" sz="1100" b="0" smtClean="0"/>
              <a:t>un sistema </a:t>
            </a:r>
            <a:r>
              <a:rPr lang="en-US" sz="1100" b="0" smtClean="0"/>
              <a:t>equivalent</a:t>
            </a:r>
            <a:r>
              <a:rPr lang="es-ES_tradnl" sz="1100" b="0" smtClean="0"/>
              <a:t>e</a:t>
            </a:r>
            <a:r>
              <a:rPr lang="en-US" sz="1100" b="0" smtClean="0"/>
              <a:t> </a:t>
            </a:r>
            <a:r>
              <a:rPr lang="es-ES_tradnl" sz="1100" b="0" smtClean="0"/>
              <a:t>de contención del área de trabajo</a:t>
            </a:r>
            <a:r>
              <a:rPr lang="en-US" sz="1100" b="0" smtClean="0"/>
              <a:t>, </a:t>
            </a:r>
            <a:r>
              <a:rPr lang="es-ES_tradnl" sz="1100" b="0" smtClean="0"/>
              <a:t>es necesaria para trabajos exteriores en donde la línea de la propiedad esté como máximo a </a:t>
            </a:r>
            <a:r>
              <a:rPr lang="en-US" sz="1100" b="0" smtClean="0"/>
              <a:t>10 </a:t>
            </a:r>
            <a:r>
              <a:rPr lang="es-ES_tradnl" sz="1100" b="0" smtClean="0"/>
              <a:t>pies del área de alteración de la pintura</a:t>
            </a:r>
            <a:r>
              <a:rPr lang="en-US" sz="1100" b="0" smtClean="0"/>
              <a:t>. </a:t>
            </a:r>
            <a:r>
              <a:rPr lang="es-ES_tradnl" sz="1100" b="0" smtClean="0"/>
              <a:t>Además</a:t>
            </a:r>
            <a:r>
              <a:rPr lang="en-US" sz="1100" b="0" smtClean="0"/>
              <a:t>, </a:t>
            </a:r>
            <a:r>
              <a:rPr lang="es-ES_tradnl" sz="1100" b="0" smtClean="0"/>
              <a:t>la contención </a:t>
            </a:r>
            <a:r>
              <a:rPr lang="en-US" sz="1100" b="0" smtClean="0"/>
              <a:t>vertical </a:t>
            </a:r>
            <a:r>
              <a:rPr lang="es-ES_tradnl" sz="1100" b="0" smtClean="0"/>
              <a:t>también puede usarse para minimizar la cantidad de contención del terreno necesaria para un proyecto</a:t>
            </a:r>
            <a:r>
              <a:rPr lang="en-US" sz="1100" b="0" smtClean="0"/>
              <a:t>. </a:t>
            </a:r>
            <a:r>
              <a:rPr lang="es-ES_tradnl" sz="1100" b="0" smtClean="0"/>
              <a:t>Las medidas de contención del terreno pueden detenerse al borde de la barrera </a:t>
            </a:r>
            <a:r>
              <a:rPr lang="en-US" sz="1100" b="0" smtClean="0"/>
              <a:t>vertical </a:t>
            </a:r>
            <a:r>
              <a:rPr lang="es-ES_tradnl" sz="1100" b="0" smtClean="0"/>
              <a:t>al usar un sistema de contención vertical</a:t>
            </a:r>
            <a:r>
              <a:rPr lang="en-US" sz="1100" b="0" smtClean="0"/>
              <a:t>.</a:t>
            </a:r>
          </a:p>
        </p:txBody>
      </p:sp>
      <p:sp>
        <p:nvSpPr>
          <p:cNvPr id="23556" name="Slide Number Placeholder 3"/>
          <p:cNvSpPr txBox="1">
            <a:spLocks noGrp="1"/>
          </p:cNvSpPr>
          <p:nvPr/>
        </p:nvSpPr>
        <p:spPr bwMode="auto">
          <a:xfrm>
            <a:off x="949325" y="8853488"/>
            <a:ext cx="1479550" cy="295275"/>
          </a:xfrm>
          <a:prstGeom prst="rect">
            <a:avLst/>
          </a:prstGeom>
          <a:noFill/>
          <a:ln w="9525">
            <a:noFill/>
            <a:miter lim="800000"/>
            <a:headEnd/>
            <a:tailEnd/>
          </a:ln>
        </p:spPr>
        <p:txBody>
          <a:bodyPr lIns="93124" tIns="46562" rIns="93124" bIns="46562" anchor="b"/>
          <a:lstStyle/>
          <a:p>
            <a:pPr defTabSz="930275">
              <a:spcBef>
                <a:spcPct val="0"/>
              </a:spcBef>
              <a:buFontTx/>
              <a:buNone/>
            </a:pPr>
            <a:r>
              <a:rPr lang="en-US">
                <a:solidFill>
                  <a:schemeClr val="tx1"/>
                </a:solidFill>
              </a:rPr>
              <a:t>4-</a:t>
            </a:r>
            <a:fld id="{E57D209D-DDC8-476A-A5E2-3A0A20506892}" type="slidenum">
              <a:rPr lang="en-US">
                <a:solidFill>
                  <a:schemeClr val="tx1"/>
                </a:solidFill>
              </a:rPr>
              <a:pPr defTabSz="930275">
                <a:spcBef>
                  <a:spcPct val="0"/>
                </a:spcBef>
                <a:buFontTx/>
                <a:buNone/>
              </a:pPr>
              <a:t>4</a:t>
            </a:fld>
            <a:endParaRPr lang="en-US">
              <a:solidFill>
                <a:schemeClr val="tx1"/>
              </a:solidFill>
            </a:endParaRPr>
          </a:p>
        </p:txBody>
      </p:sp>
      <p:sp>
        <p:nvSpPr>
          <p:cNvPr id="23557" name="Header Placeholder 4"/>
          <p:cNvSpPr txBox="1">
            <a:spLocks noGrp="1"/>
          </p:cNvSpPr>
          <p:nvPr/>
        </p:nvSpPr>
        <p:spPr bwMode="auto">
          <a:xfrm>
            <a:off x="0" y="0"/>
            <a:ext cx="7010400" cy="463550"/>
          </a:xfrm>
          <a:prstGeom prst="rect">
            <a:avLst/>
          </a:prstGeom>
          <a:noFill/>
          <a:ln w="9525">
            <a:noFill/>
            <a:miter lim="800000"/>
            <a:headEnd/>
            <a:tailEnd/>
          </a:ln>
        </p:spPr>
        <p:txBody>
          <a:bodyPr lIns="93124" tIns="46562" rIns="93124" bIns="46562"/>
          <a:lstStyle/>
          <a:p>
            <a:pPr defTabSz="930275">
              <a:spcBef>
                <a:spcPct val="0"/>
              </a:spcBef>
              <a:buFontTx/>
              <a:buNone/>
            </a:pPr>
            <a:endParaRPr lang="en-US" sz="1200" b="1">
              <a:solidFill>
                <a:schemeClr val="tx1"/>
              </a:solidFill>
            </a:endParaRPr>
          </a:p>
          <a:p>
            <a:pPr defTabSz="930275">
              <a:spcBef>
                <a:spcPct val="0"/>
              </a:spcBef>
              <a:buFontTx/>
              <a:buNone/>
            </a:pPr>
            <a:r>
              <a:rPr lang="es-ES_tradnl" sz="1200" b="1"/>
              <a:t>Prácticas seguras con relación al plomo</a:t>
            </a:r>
            <a:r>
              <a:rPr lang="en-US" sz="1200" b="1"/>
              <a:t> en labores de renovación, reparación y pintura</a:t>
            </a:r>
            <a:endParaRPr lang="en-US" sz="1200" b="1">
              <a:solidFill>
                <a:schemeClr val="tx1"/>
              </a:solidFill>
            </a:endParaRPr>
          </a:p>
        </p:txBody>
      </p:sp>
      <p:sp>
        <p:nvSpPr>
          <p:cNvPr id="23558" name="Date Placeholder 5"/>
          <p:cNvSpPr txBox="1">
            <a:spLocks noGrp="1"/>
          </p:cNvSpPr>
          <p:nvPr/>
        </p:nvSpPr>
        <p:spPr bwMode="auto">
          <a:xfrm>
            <a:off x="2555875" y="8705850"/>
            <a:ext cx="1676400" cy="442913"/>
          </a:xfrm>
          <a:prstGeom prst="rect">
            <a:avLst/>
          </a:prstGeom>
          <a:noFill/>
          <a:ln w="9525">
            <a:noFill/>
            <a:miter lim="800000"/>
            <a:headEnd/>
            <a:tailEnd/>
          </a:ln>
        </p:spPr>
        <p:txBody>
          <a:bodyPr lIns="91393" tIns="45696" rIns="91393" bIns="45696"/>
          <a:lstStyle/>
          <a:p>
            <a:pPr algn="ctr" defTabSz="911225">
              <a:lnSpc>
                <a:spcPct val="280000"/>
              </a:lnSpc>
              <a:spcBef>
                <a:spcPct val="0"/>
              </a:spcBef>
              <a:buFontTx/>
              <a:buNone/>
            </a:pPr>
            <a:r>
              <a:rPr lang="en-US">
                <a:solidFill>
                  <a:schemeClr val="tx1"/>
                </a:solidFill>
              </a:rPr>
              <a:t>Octubre de 2011</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11"/>
          <p:cNvSpPr>
            <a:spLocks noGrp="1" noChangeArrowheads="1"/>
          </p:cNvSpPr>
          <p:nvPr>
            <p:ph type="sldNum" sz="quarter" idx="5"/>
          </p:nvPr>
        </p:nvSpPr>
        <p:spPr>
          <a:noFill/>
        </p:spPr>
        <p:txBody>
          <a:bodyPr/>
          <a:lstStyle/>
          <a:p>
            <a:r>
              <a:rPr lang="en-US" smtClean="0"/>
              <a:t>4-</a:t>
            </a:r>
            <a:fld id="{456FE4FE-AEF9-40B3-903B-FDC7DB6A0666}" type="slidenum">
              <a:rPr lang="en-US" smtClean="0"/>
              <a:pPr/>
              <a:t>5</a:t>
            </a:fld>
            <a:endParaRPr lang="en-US" smtClean="0"/>
          </a:p>
        </p:txBody>
      </p:sp>
      <p:sp>
        <p:nvSpPr>
          <p:cNvPr id="24579" name="Rectangle 12"/>
          <p:cNvSpPr>
            <a:spLocks noGrp="1" noChangeArrowheads="1"/>
          </p:cNvSpPr>
          <p:nvPr>
            <p:ph type="hdr" sz="quarter"/>
          </p:nvPr>
        </p:nvSpPr>
        <p:spPr>
          <a:noFill/>
        </p:spPr>
        <p:txBody>
          <a:bodyPr/>
          <a:lstStyle/>
          <a:p>
            <a:endParaRPr lang="en-US" smtClean="0"/>
          </a:p>
          <a:p>
            <a:r>
              <a:rPr lang="en-US" smtClean="0"/>
              <a:t>     </a:t>
            </a:r>
            <a:r>
              <a:rPr lang="es-ES_tradnl" smtClean="0"/>
              <a:t>Prácticas seguras con relación al plomo</a:t>
            </a:r>
            <a:r>
              <a:rPr lang="en-US" smtClean="0"/>
              <a:t> en labores de renovación, reparación y pintura</a:t>
            </a:r>
          </a:p>
        </p:txBody>
      </p:sp>
      <p:sp>
        <p:nvSpPr>
          <p:cNvPr id="24580" name="Rectangle 13"/>
          <p:cNvSpPr>
            <a:spLocks noGrp="1" noChangeArrowheads="1"/>
          </p:cNvSpPr>
          <p:nvPr>
            <p:ph type="dt" sz="quarter" idx="1"/>
          </p:nvPr>
        </p:nvSpPr>
        <p:spPr>
          <a:noFill/>
        </p:spPr>
        <p:txBody>
          <a:bodyPr/>
          <a:lstStyle/>
          <a:p>
            <a:r>
              <a:rPr lang="en-US" smtClean="0"/>
              <a:t>Octubre de 2011</a:t>
            </a:r>
          </a:p>
        </p:txBody>
      </p:sp>
      <p:sp>
        <p:nvSpPr>
          <p:cNvPr id="24581" name="Rectangle 4"/>
          <p:cNvSpPr>
            <a:spLocks noChangeArrowheads="1" noTextEdit="1"/>
          </p:cNvSpPr>
          <p:nvPr>
            <p:ph type="sldImg"/>
          </p:nvPr>
        </p:nvSpPr>
        <p:spPr>
          <a:xfrm>
            <a:off x="1295400" y="838200"/>
            <a:ext cx="4400550" cy="3300413"/>
          </a:xfrm>
          <a:ln/>
        </p:spPr>
      </p:sp>
      <p:sp>
        <p:nvSpPr>
          <p:cNvPr id="24582" name="Rectangle 5"/>
          <p:cNvSpPr>
            <a:spLocks noGrp="1" noChangeArrowheads="1"/>
          </p:cNvSpPr>
          <p:nvPr>
            <p:ph type="body" idx="1"/>
          </p:nvPr>
        </p:nvSpPr>
        <p:spPr>
          <a:xfrm>
            <a:off x="533400" y="4132263"/>
            <a:ext cx="6019800" cy="4868862"/>
          </a:xfrm>
          <a:noFill/>
          <a:ln/>
        </p:spPr>
        <p:txBody>
          <a:bodyPr/>
          <a:lstStyle/>
          <a:p>
            <a:pPr marL="190500" indent="-190500">
              <a:lnSpc>
                <a:spcPct val="85000"/>
              </a:lnSpc>
              <a:spcBef>
                <a:spcPct val="10000"/>
              </a:spcBef>
            </a:pPr>
            <a:r>
              <a:rPr lang="en-US" smtClean="0">
                <a:solidFill>
                  <a:srgbClr val="000000"/>
                </a:solidFill>
                <a:cs typeface="Times New Roman" pitchFamily="18" charset="0"/>
                <a:sym typeface="Times New Roman" pitchFamily="18" charset="0"/>
              </a:rPr>
              <a:t>Restrinja el acceso al </a:t>
            </a:r>
            <a:r>
              <a:rPr lang="en-US" smtClean="0">
                <a:solidFill>
                  <a:srgbClr val="000000"/>
                </a:solidFill>
                <a:latin typeface="Times New Roman" pitchFamily="18" charset="0"/>
                <a:cs typeface="Times New Roman" pitchFamily="18" charset="0"/>
                <a:sym typeface="Times New Roman" pitchFamily="18" charset="0"/>
              </a:rPr>
              <a:t>á</a:t>
            </a:r>
            <a:r>
              <a:rPr lang="en-US" smtClean="0">
                <a:solidFill>
                  <a:srgbClr val="000000"/>
                </a:solidFill>
                <a:cs typeface="Times New Roman" pitchFamily="18" charset="0"/>
                <a:sym typeface="Times New Roman" pitchFamily="18" charset="0"/>
              </a:rPr>
              <a:t>rea de trabajo y notifique a los residentes que permanezcan lejos mientras </a:t>
            </a:r>
            <a:r>
              <a:rPr lang="es-ES_tradnl" smtClean="0">
                <a:solidFill>
                  <a:srgbClr val="000000"/>
                </a:solidFill>
                <a:cs typeface="Times New Roman" pitchFamily="18" charset="0"/>
                <a:sym typeface="Times New Roman" pitchFamily="18" charset="0"/>
              </a:rPr>
              <a:t>se realice </a:t>
            </a:r>
            <a:r>
              <a:rPr lang="en-US" smtClean="0">
                <a:solidFill>
                  <a:srgbClr val="000000"/>
                </a:solidFill>
                <a:cs typeface="Times New Roman" pitchFamily="18" charset="0"/>
                <a:sym typeface="Times New Roman" pitchFamily="18" charset="0"/>
              </a:rPr>
              <a:t>el trabajo.</a:t>
            </a:r>
          </a:p>
          <a:p>
            <a:pPr marL="190500" indent="-190500">
              <a:lnSpc>
                <a:spcPct val="85000"/>
              </a:lnSpc>
              <a:spcBef>
                <a:spcPct val="10000"/>
              </a:spcBef>
              <a:buFontTx/>
              <a:buChar char="•"/>
            </a:pPr>
            <a:r>
              <a:rPr lang="es-ES_tradnl" sz="1000" b="0" smtClean="0">
                <a:solidFill>
                  <a:srgbClr val="000000"/>
                </a:solidFill>
                <a:cs typeface="Arial" charset="0"/>
                <a:sym typeface="Times New Roman" pitchFamily="18" charset="0"/>
              </a:rPr>
              <a:t>La restricci</a:t>
            </a:r>
            <a:r>
              <a:rPr lang="es-ES_tradnl" sz="1000" b="0" smtClean="0">
                <a:solidFill>
                  <a:srgbClr val="000000"/>
                </a:solidFill>
                <a:latin typeface="Times New Roman" pitchFamily="18" charset="0"/>
                <a:cs typeface="Arial" charset="0"/>
                <a:sym typeface="Times New Roman" pitchFamily="18" charset="0"/>
              </a:rPr>
              <a:t>ó</a:t>
            </a:r>
            <a:r>
              <a:rPr lang="es-ES_tradnl" sz="1000" b="0" smtClean="0">
                <a:solidFill>
                  <a:srgbClr val="000000"/>
                </a:solidFill>
                <a:cs typeface="Arial" charset="0"/>
                <a:sym typeface="Times New Roman" pitchFamily="18" charset="0"/>
              </a:rPr>
              <a:t>n de</a:t>
            </a:r>
            <a:r>
              <a:rPr lang="en-US" sz="1000" b="0" smtClean="0">
                <a:solidFill>
                  <a:srgbClr val="000000"/>
                </a:solidFill>
                <a:cs typeface="Arial" charset="0"/>
                <a:sym typeface="Times New Roman" pitchFamily="18" charset="0"/>
              </a:rPr>
              <a:t> acceso al </a:t>
            </a:r>
            <a:r>
              <a:rPr lang="en-US" sz="1000" b="0" smtClean="0">
                <a:solidFill>
                  <a:srgbClr val="000000"/>
                </a:solidFill>
                <a:latin typeface="Times New Roman" pitchFamily="18" charset="0"/>
                <a:cs typeface="Arial" charset="0"/>
                <a:sym typeface="Times New Roman" pitchFamily="18" charset="0"/>
              </a:rPr>
              <a:t>á</a:t>
            </a:r>
            <a:r>
              <a:rPr lang="en-US" sz="1000" b="0" smtClean="0">
                <a:solidFill>
                  <a:srgbClr val="000000"/>
                </a:solidFill>
                <a:cs typeface="Arial" charset="0"/>
                <a:sym typeface="Times New Roman" pitchFamily="18" charset="0"/>
              </a:rPr>
              <a:t>rea de trabajo proteger</a:t>
            </a:r>
            <a:r>
              <a:rPr lang="en-US" sz="1000" b="0" smtClean="0">
                <a:solidFill>
                  <a:srgbClr val="000000"/>
                </a:solidFill>
                <a:latin typeface="Times New Roman" pitchFamily="18" charset="0"/>
                <a:cs typeface="Arial" charset="0"/>
                <a:sym typeface="Times New Roman" pitchFamily="18" charset="0"/>
              </a:rPr>
              <a:t>á</a:t>
            </a:r>
            <a:r>
              <a:rPr lang="en-US" sz="1000" b="0" smtClean="0">
                <a:solidFill>
                  <a:srgbClr val="000000"/>
                </a:solidFill>
                <a:cs typeface="Arial" charset="0"/>
                <a:sym typeface="Times New Roman" pitchFamily="18" charset="0"/>
              </a:rPr>
              <a:t> a los residentes, especialmente a ni</a:t>
            </a:r>
            <a:r>
              <a:rPr lang="en-US" sz="1000" b="0" smtClean="0">
                <a:solidFill>
                  <a:srgbClr val="000000"/>
                </a:solidFill>
                <a:latin typeface="Times New Roman" pitchFamily="18" charset="0"/>
                <a:cs typeface="Arial" charset="0"/>
                <a:sym typeface="Times New Roman" pitchFamily="18" charset="0"/>
              </a:rPr>
              <a:t>ñ</a:t>
            </a:r>
            <a:r>
              <a:rPr lang="en-US" sz="1000" b="0" smtClean="0">
                <a:solidFill>
                  <a:srgbClr val="000000"/>
                </a:solidFill>
                <a:cs typeface="Arial" charset="0"/>
                <a:sym typeface="Times New Roman" pitchFamily="18" charset="0"/>
              </a:rPr>
              <a:t>os y mujeres embarazadas, de la exposici</a:t>
            </a:r>
            <a:r>
              <a:rPr lang="en-US" sz="1000" b="0" smtClean="0">
                <a:solidFill>
                  <a:srgbClr val="000000"/>
                </a:solidFill>
                <a:latin typeface="Times New Roman" pitchFamily="18" charset="0"/>
                <a:cs typeface="Arial" charset="0"/>
                <a:sym typeface="Times New Roman" pitchFamily="18" charset="0"/>
              </a:rPr>
              <a:t>ó</a:t>
            </a:r>
            <a:r>
              <a:rPr lang="en-US" sz="1000" b="0" smtClean="0">
                <a:solidFill>
                  <a:srgbClr val="000000"/>
                </a:solidFill>
                <a:cs typeface="Arial" charset="0"/>
                <a:sym typeface="Times New Roman" pitchFamily="18" charset="0"/>
              </a:rPr>
              <a:t>n innecesaria a polvo con plomo y minimizar</a:t>
            </a:r>
            <a:r>
              <a:rPr lang="en-US" sz="1000" b="0" smtClean="0">
                <a:solidFill>
                  <a:srgbClr val="000000"/>
                </a:solidFill>
                <a:latin typeface="Times New Roman" pitchFamily="18" charset="0"/>
                <a:cs typeface="Arial" charset="0"/>
                <a:sym typeface="Times New Roman" pitchFamily="18" charset="0"/>
              </a:rPr>
              <a:t>á</a:t>
            </a:r>
            <a:r>
              <a:rPr lang="en-US" sz="1000" b="0" smtClean="0">
                <a:solidFill>
                  <a:srgbClr val="000000"/>
                </a:solidFill>
                <a:cs typeface="Arial" charset="0"/>
                <a:sym typeface="Times New Roman" pitchFamily="18" charset="0"/>
              </a:rPr>
              <a:t> la propagaci</a:t>
            </a:r>
            <a:r>
              <a:rPr lang="en-US" sz="1000" b="0" smtClean="0">
                <a:solidFill>
                  <a:srgbClr val="000000"/>
                </a:solidFill>
                <a:latin typeface="Times New Roman" pitchFamily="18" charset="0"/>
                <a:cs typeface="Arial" charset="0"/>
                <a:sym typeface="Times New Roman" pitchFamily="18" charset="0"/>
              </a:rPr>
              <a:t>ó</a:t>
            </a:r>
            <a:r>
              <a:rPr lang="en-US" sz="1000" b="0" smtClean="0">
                <a:solidFill>
                  <a:srgbClr val="000000"/>
                </a:solidFill>
                <a:cs typeface="Arial" charset="0"/>
                <a:sym typeface="Times New Roman" pitchFamily="18" charset="0"/>
              </a:rPr>
              <a:t>n de </a:t>
            </a:r>
            <a:r>
              <a:rPr lang="en-US" sz="1000" b="0" smtClean="0">
                <a:solidFill>
                  <a:srgbClr val="000000"/>
                </a:solidFill>
                <a:latin typeface="Times New Roman" pitchFamily="18" charset="0"/>
                <a:cs typeface="Arial" charset="0"/>
                <a:sym typeface="Times New Roman" pitchFamily="18" charset="0"/>
              </a:rPr>
              <a:t>é</a:t>
            </a:r>
            <a:r>
              <a:rPr lang="en-US" sz="1000" b="0" smtClean="0">
                <a:solidFill>
                  <a:srgbClr val="000000"/>
                </a:solidFill>
                <a:cs typeface="Arial" charset="0"/>
                <a:sym typeface="Times New Roman" pitchFamily="18" charset="0"/>
              </a:rPr>
              <a:t>ste </a:t>
            </a:r>
            <a:r>
              <a:rPr lang="en-US" sz="1000" b="0" smtClean="0">
                <a:solidFill>
                  <a:srgbClr val="000000"/>
                </a:solidFill>
                <a:latin typeface="Times New Roman" pitchFamily="18" charset="0"/>
                <a:cs typeface="Arial" charset="0"/>
                <a:sym typeface="Times New Roman" pitchFamily="18" charset="0"/>
              </a:rPr>
              <a:t>ú</a:t>
            </a:r>
            <a:r>
              <a:rPr lang="en-US" sz="1000" b="0" smtClean="0">
                <a:solidFill>
                  <a:srgbClr val="000000"/>
                </a:solidFill>
                <a:cs typeface="Arial" charset="0"/>
                <a:sym typeface="Times New Roman" pitchFamily="18" charset="0"/>
              </a:rPr>
              <a:t>ltimo a las </a:t>
            </a:r>
            <a:r>
              <a:rPr lang="en-US" sz="1000" b="0" smtClean="0">
                <a:solidFill>
                  <a:srgbClr val="000000"/>
                </a:solidFill>
                <a:latin typeface="Times New Roman" pitchFamily="18" charset="0"/>
                <a:cs typeface="Arial" charset="0"/>
                <a:sym typeface="Times New Roman" pitchFamily="18" charset="0"/>
              </a:rPr>
              <a:t>á</a:t>
            </a:r>
            <a:r>
              <a:rPr lang="en-US" sz="1000" b="0" smtClean="0">
                <a:solidFill>
                  <a:srgbClr val="000000"/>
                </a:solidFill>
                <a:cs typeface="Arial" charset="0"/>
                <a:sym typeface="Times New Roman" pitchFamily="18" charset="0"/>
              </a:rPr>
              <a:t>reas colindantes.</a:t>
            </a:r>
          </a:p>
          <a:p>
            <a:pPr marL="190500" indent="-190500">
              <a:lnSpc>
                <a:spcPct val="85000"/>
              </a:lnSpc>
              <a:spcBef>
                <a:spcPct val="10000"/>
              </a:spcBef>
              <a:buFontTx/>
              <a:buChar char="•"/>
            </a:pPr>
            <a:r>
              <a:rPr lang="en-US" sz="1000" b="0" smtClean="0">
                <a:solidFill>
                  <a:srgbClr val="000000"/>
                </a:solidFill>
                <a:cs typeface="Arial" charset="0"/>
                <a:sym typeface="Times New Roman" pitchFamily="18" charset="0"/>
              </a:rPr>
              <a:t>Antes de comenzar, notifique a los residentes que no ingresen </a:t>
            </a:r>
            <a:r>
              <a:rPr lang="es-ES_tradnl" sz="1000" b="0" smtClean="0">
                <a:solidFill>
                  <a:srgbClr val="000000"/>
                </a:solidFill>
                <a:cs typeface="Arial" charset="0"/>
                <a:sym typeface="Times New Roman" pitchFamily="18" charset="0"/>
              </a:rPr>
              <a:t>en el </a:t>
            </a:r>
            <a:r>
              <a:rPr lang="en-US" sz="1000" b="0" smtClean="0">
                <a:solidFill>
                  <a:srgbClr val="000000"/>
                </a:solidFill>
                <a:latin typeface="Times New Roman" pitchFamily="18" charset="0"/>
                <a:cs typeface="Arial" charset="0"/>
                <a:sym typeface="Times New Roman" pitchFamily="18" charset="0"/>
              </a:rPr>
              <a:t>á</a:t>
            </a:r>
            <a:r>
              <a:rPr lang="en-US" sz="1000" b="0" smtClean="0">
                <a:solidFill>
                  <a:srgbClr val="000000"/>
                </a:solidFill>
                <a:cs typeface="Arial" charset="0"/>
                <a:sym typeface="Times New Roman" pitchFamily="18" charset="0"/>
              </a:rPr>
              <a:t>rea de trabajo y que permanezcan lejos de las inmediaciones de la entrada a </a:t>
            </a:r>
            <a:r>
              <a:rPr lang="en-US" sz="1000" b="0" smtClean="0">
                <a:solidFill>
                  <a:srgbClr val="000000"/>
                </a:solidFill>
                <a:latin typeface="Times New Roman" pitchFamily="18" charset="0"/>
                <a:cs typeface="Arial" charset="0"/>
                <a:sym typeface="Times New Roman" pitchFamily="18" charset="0"/>
              </a:rPr>
              <a:t>é</a:t>
            </a:r>
            <a:r>
              <a:rPr lang="en-US" sz="1000" b="0" smtClean="0">
                <a:solidFill>
                  <a:srgbClr val="000000"/>
                </a:solidFill>
                <a:cs typeface="Arial" charset="0"/>
                <a:sym typeface="Times New Roman" pitchFamily="18" charset="0"/>
              </a:rPr>
              <a:t>sta tanto como sea posible. Los residentes y las mascotas que entren y salgan pueden transportar f</a:t>
            </a:r>
            <a:r>
              <a:rPr lang="en-US" sz="1000" b="0" smtClean="0">
                <a:solidFill>
                  <a:srgbClr val="000000"/>
                </a:solidFill>
                <a:latin typeface="Times New Roman" pitchFamily="18" charset="0"/>
                <a:cs typeface="Arial" charset="0"/>
                <a:sym typeface="Times New Roman" pitchFamily="18" charset="0"/>
              </a:rPr>
              <a:t>á</a:t>
            </a:r>
            <a:r>
              <a:rPr lang="en-US" sz="1000" b="0" smtClean="0">
                <a:solidFill>
                  <a:srgbClr val="000000"/>
                </a:solidFill>
                <a:cs typeface="Arial" charset="0"/>
                <a:sym typeface="Times New Roman" pitchFamily="18" charset="0"/>
              </a:rPr>
              <a:t>cilmente polvo contaminado con plomo a </a:t>
            </a:r>
            <a:r>
              <a:rPr lang="en-US" sz="1000" b="0" smtClean="0">
                <a:solidFill>
                  <a:srgbClr val="000000"/>
                </a:solidFill>
                <a:latin typeface="Times New Roman" pitchFamily="18" charset="0"/>
                <a:cs typeface="Arial" charset="0"/>
                <a:sym typeface="Times New Roman" pitchFamily="18" charset="0"/>
              </a:rPr>
              <a:t>á</a:t>
            </a:r>
            <a:r>
              <a:rPr lang="en-US" sz="1000" b="0" smtClean="0">
                <a:solidFill>
                  <a:srgbClr val="000000"/>
                </a:solidFill>
                <a:cs typeface="Arial" charset="0"/>
                <a:sym typeface="Times New Roman" pitchFamily="18" charset="0"/>
              </a:rPr>
              <a:t>reas colindantes de toda la vivienda. Es probable que las </a:t>
            </a:r>
            <a:r>
              <a:rPr lang="en-US" sz="1000" b="0" smtClean="0">
                <a:solidFill>
                  <a:srgbClr val="000000"/>
                </a:solidFill>
                <a:latin typeface="Times New Roman" pitchFamily="18" charset="0"/>
                <a:cs typeface="Arial" charset="0"/>
                <a:sym typeface="Times New Roman" pitchFamily="18" charset="0"/>
              </a:rPr>
              <a:t>á</a:t>
            </a:r>
            <a:r>
              <a:rPr lang="en-US" sz="1000" b="0" smtClean="0">
                <a:solidFill>
                  <a:srgbClr val="000000"/>
                </a:solidFill>
                <a:cs typeface="Arial" charset="0"/>
                <a:sym typeface="Times New Roman" pitchFamily="18" charset="0"/>
              </a:rPr>
              <a:t>reas que no sean de trabajo no se limpien de inmediato ni de manera apropiada.</a:t>
            </a:r>
          </a:p>
          <a:p>
            <a:pPr marL="190500" indent="-190500">
              <a:lnSpc>
                <a:spcPct val="85000"/>
              </a:lnSpc>
              <a:spcBef>
                <a:spcPct val="10000"/>
              </a:spcBef>
              <a:buFontTx/>
              <a:buChar char="•"/>
            </a:pPr>
            <a:r>
              <a:rPr lang="en-US" sz="1000" b="0" smtClean="0">
                <a:solidFill>
                  <a:srgbClr val="000000"/>
                </a:solidFill>
                <a:cs typeface="Arial" charset="0"/>
                <a:sym typeface="Times New Roman" pitchFamily="18" charset="0"/>
              </a:rPr>
              <a:t>Restringir la exposici</a:t>
            </a:r>
            <a:r>
              <a:rPr lang="en-US" sz="1000" b="0" smtClean="0">
                <a:solidFill>
                  <a:srgbClr val="000000"/>
                </a:solidFill>
                <a:latin typeface="Times New Roman" pitchFamily="18" charset="0"/>
                <a:cs typeface="Arial" charset="0"/>
                <a:sym typeface="Times New Roman" pitchFamily="18" charset="0"/>
              </a:rPr>
              <a:t>ó</a:t>
            </a:r>
            <a:r>
              <a:rPr lang="en-US" sz="1000" b="0" smtClean="0">
                <a:solidFill>
                  <a:srgbClr val="000000"/>
                </a:solidFill>
                <a:cs typeface="Arial" charset="0"/>
                <a:sym typeface="Times New Roman" pitchFamily="18" charset="0"/>
              </a:rPr>
              <a:t>n es especialmente importante para los ni</a:t>
            </a:r>
            <a:r>
              <a:rPr lang="en-US" sz="1000" b="0" smtClean="0">
                <a:solidFill>
                  <a:srgbClr val="000000"/>
                </a:solidFill>
                <a:latin typeface="Times New Roman" pitchFamily="18" charset="0"/>
                <a:cs typeface="Arial" charset="0"/>
                <a:sym typeface="Times New Roman" pitchFamily="18" charset="0"/>
              </a:rPr>
              <a:t>ñ</a:t>
            </a:r>
            <a:r>
              <a:rPr lang="en-US" sz="1000" b="0" smtClean="0">
                <a:solidFill>
                  <a:srgbClr val="000000"/>
                </a:solidFill>
                <a:cs typeface="Arial" charset="0"/>
                <a:sym typeface="Times New Roman" pitchFamily="18" charset="0"/>
              </a:rPr>
              <a:t>os menores de 6 a</a:t>
            </a:r>
            <a:r>
              <a:rPr lang="en-US" sz="1000" b="0" smtClean="0">
                <a:solidFill>
                  <a:srgbClr val="000000"/>
                </a:solidFill>
                <a:latin typeface="Times New Roman" pitchFamily="18" charset="0"/>
                <a:cs typeface="Arial" charset="0"/>
                <a:sym typeface="Times New Roman" pitchFamily="18" charset="0"/>
              </a:rPr>
              <a:t>ñ</a:t>
            </a:r>
            <a:r>
              <a:rPr lang="en-US" sz="1000" b="0" smtClean="0">
                <a:solidFill>
                  <a:srgbClr val="000000"/>
                </a:solidFill>
                <a:cs typeface="Arial" charset="0"/>
                <a:sym typeface="Times New Roman" pitchFamily="18" charset="0"/>
              </a:rPr>
              <a:t>os y para las mujeres embarazadas. Aseg</a:t>
            </a:r>
            <a:r>
              <a:rPr lang="en-US" sz="1000" b="0" smtClean="0">
                <a:solidFill>
                  <a:srgbClr val="000000"/>
                </a:solidFill>
                <a:latin typeface="Times New Roman" pitchFamily="18" charset="0"/>
                <a:cs typeface="Arial" charset="0"/>
                <a:sym typeface="Times New Roman" pitchFamily="18" charset="0"/>
              </a:rPr>
              <a:t>ú</a:t>
            </a:r>
            <a:r>
              <a:rPr lang="en-US" sz="1000" b="0" smtClean="0">
                <a:solidFill>
                  <a:srgbClr val="000000"/>
                </a:solidFill>
                <a:cs typeface="Arial" charset="0"/>
                <a:sym typeface="Times New Roman" pitchFamily="18" charset="0"/>
              </a:rPr>
              <a:t>rese de explicar a los residentes que la restricci</a:t>
            </a:r>
            <a:r>
              <a:rPr lang="en-US" sz="1000" b="0" smtClean="0">
                <a:solidFill>
                  <a:srgbClr val="000000"/>
                </a:solidFill>
                <a:latin typeface="Times New Roman" pitchFamily="18" charset="0"/>
                <a:cs typeface="Arial" charset="0"/>
                <a:sym typeface="Times New Roman" pitchFamily="18" charset="0"/>
              </a:rPr>
              <a:t>ó</a:t>
            </a:r>
            <a:r>
              <a:rPr lang="en-US" sz="1000" b="0" smtClean="0">
                <a:solidFill>
                  <a:srgbClr val="000000"/>
                </a:solidFill>
                <a:cs typeface="Arial" charset="0"/>
                <a:sym typeface="Times New Roman" pitchFamily="18" charset="0"/>
              </a:rPr>
              <a:t>n de </a:t>
            </a:r>
            <a:r>
              <a:rPr lang="en-US" sz="1000" b="0" smtClean="0">
                <a:solidFill>
                  <a:srgbClr val="000000"/>
                </a:solidFill>
                <a:latin typeface="Times New Roman" pitchFamily="18" charset="0"/>
                <a:cs typeface="Arial" charset="0"/>
                <a:sym typeface="Times New Roman" pitchFamily="18" charset="0"/>
              </a:rPr>
              <a:t>á</a:t>
            </a:r>
            <a:r>
              <a:rPr lang="en-US" sz="1000" b="0" smtClean="0">
                <a:solidFill>
                  <a:srgbClr val="000000"/>
                </a:solidFill>
                <a:cs typeface="Arial" charset="0"/>
                <a:sym typeface="Times New Roman" pitchFamily="18" charset="0"/>
              </a:rPr>
              <a:t>reas es por su propio bien y que los ni</a:t>
            </a:r>
            <a:r>
              <a:rPr lang="en-US" sz="1000" b="0" smtClean="0">
                <a:solidFill>
                  <a:srgbClr val="000000"/>
                </a:solidFill>
                <a:latin typeface="Times New Roman" pitchFamily="18" charset="0"/>
                <a:cs typeface="Arial" charset="0"/>
                <a:sym typeface="Times New Roman" pitchFamily="18" charset="0"/>
              </a:rPr>
              <a:t>ñ</a:t>
            </a:r>
            <a:r>
              <a:rPr lang="en-US" sz="1000" b="0" smtClean="0">
                <a:solidFill>
                  <a:srgbClr val="000000"/>
                </a:solidFill>
                <a:cs typeface="Arial" charset="0"/>
                <a:sym typeface="Times New Roman" pitchFamily="18" charset="0"/>
              </a:rPr>
              <a:t>os peque</a:t>
            </a:r>
            <a:r>
              <a:rPr lang="en-US" sz="1000" b="0" smtClean="0">
                <a:solidFill>
                  <a:srgbClr val="000000"/>
                </a:solidFill>
                <a:latin typeface="Times New Roman" pitchFamily="18" charset="0"/>
                <a:cs typeface="Arial" charset="0"/>
                <a:sym typeface="Times New Roman" pitchFamily="18" charset="0"/>
              </a:rPr>
              <a:t>ñ</a:t>
            </a:r>
            <a:r>
              <a:rPr lang="en-US" sz="1000" b="0" smtClean="0">
                <a:solidFill>
                  <a:srgbClr val="000000"/>
                </a:solidFill>
                <a:cs typeface="Arial" charset="0"/>
                <a:sym typeface="Times New Roman" pitchFamily="18" charset="0"/>
              </a:rPr>
              <a:t>os y las embarazadas corren mayor riesgo de tener problemas de salud surgidos a partir de la exposici</a:t>
            </a:r>
            <a:r>
              <a:rPr lang="en-US" sz="1000" b="0" smtClean="0">
                <a:solidFill>
                  <a:srgbClr val="000000"/>
                </a:solidFill>
                <a:latin typeface="Times New Roman" pitchFamily="18" charset="0"/>
                <a:cs typeface="Arial" charset="0"/>
                <a:sym typeface="Times New Roman" pitchFamily="18" charset="0"/>
              </a:rPr>
              <a:t>ó</a:t>
            </a:r>
            <a:r>
              <a:rPr lang="en-US" sz="1000" b="0" smtClean="0">
                <a:solidFill>
                  <a:srgbClr val="000000"/>
                </a:solidFill>
                <a:cs typeface="Arial" charset="0"/>
                <a:sym typeface="Times New Roman" pitchFamily="18" charset="0"/>
              </a:rPr>
              <a:t>n al plomo.</a:t>
            </a:r>
          </a:p>
          <a:p>
            <a:pPr marL="190500" indent="-190500">
              <a:lnSpc>
                <a:spcPct val="85000"/>
              </a:lnSpc>
              <a:spcBef>
                <a:spcPct val="10000"/>
              </a:spcBef>
              <a:buFontTx/>
              <a:buChar char="•"/>
            </a:pPr>
            <a:r>
              <a:rPr lang="en-US" sz="1000" b="0" smtClean="0">
                <a:solidFill>
                  <a:srgbClr val="000000"/>
                </a:solidFill>
                <a:cs typeface="Arial" charset="0"/>
                <a:sym typeface="Times New Roman" pitchFamily="18" charset="0"/>
              </a:rPr>
              <a:t>Debe </a:t>
            </a:r>
            <a:r>
              <a:rPr lang="es-ES_tradnl" sz="1000" b="0" smtClean="0">
                <a:solidFill>
                  <a:srgbClr val="000000"/>
                </a:solidFill>
                <a:cs typeface="Arial" charset="0"/>
                <a:sym typeface="Times New Roman" pitchFamily="18" charset="0"/>
              </a:rPr>
              <a:t>proporcionar</a:t>
            </a:r>
            <a:r>
              <a:rPr lang="en-US" sz="1000" b="0" smtClean="0">
                <a:solidFill>
                  <a:srgbClr val="000000"/>
                </a:solidFill>
                <a:cs typeface="Arial" charset="0"/>
                <a:sym typeface="Times New Roman" pitchFamily="18" charset="0"/>
              </a:rPr>
              <a:t> indicaciones sobre cu</a:t>
            </a:r>
            <a:r>
              <a:rPr lang="en-US" sz="1000" b="0" smtClean="0">
                <a:solidFill>
                  <a:srgbClr val="000000"/>
                </a:solidFill>
                <a:latin typeface="Times New Roman" pitchFamily="18" charset="0"/>
                <a:cs typeface="Arial" charset="0"/>
                <a:sym typeface="Times New Roman" pitchFamily="18" charset="0"/>
              </a:rPr>
              <a:t>á</a:t>
            </a:r>
            <a:r>
              <a:rPr lang="en-US" sz="1000" b="0" smtClean="0">
                <a:solidFill>
                  <a:srgbClr val="000000"/>
                </a:solidFill>
                <a:cs typeface="Arial" charset="0"/>
                <a:sym typeface="Times New Roman" pitchFamily="18" charset="0"/>
              </a:rPr>
              <a:t>nto tiempo trabajar</a:t>
            </a:r>
            <a:r>
              <a:rPr lang="en-US" sz="1000" b="0" smtClean="0">
                <a:solidFill>
                  <a:srgbClr val="000000"/>
                </a:solidFill>
                <a:latin typeface="Times New Roman" pitchFamily="18" charset="0"/>
                <a:cs typeface="Arial" charset="0"/>
                <a:sym typeface="Times New Roman" pitchFamily="18" charset="0"/>
              </a:rPr>
              <a:t>á</a:t>
            </a:r>
            <a:r>
              <a:rPr lang="en-US" sz="1000" b="0" smtClean="0">
                <a:solidFill>
                  <a:srgbClr val="000000"/>
                </a:solidFill>
                <a:cs typeface="Arial" charset="0"/>
                <a:sym typeface="Times New Roman" pitchFamily="18" charset="0"/>
              </a:rPr>
              <a:t> en un </a:t>
            </a:r>
            <a:r>
              <a:rPr lang="en-US" sz="1000" b="0" smtClean="0">
                <a:solidFill>
                  <a:srgbClr val="000000"/>
                </a:solidFill>
                <a:latin typeface="Times New Roman" pitchFamily="18" charset="0"/>
                <a:cs typeface="Arial" charset="0"/>
                <a:sym typeface="Times New Roman" pitchFamily="18" charset="0"/>
              </a:rPr>
              <a:t>á</a:t>
            </a:r>
            <a:r>
              <a:rPr lang="en-US" sz="1000" b="0" smtClean="0">
                <a:solidFill>
                  <a:srgbClr val="000000"/>
                </a:solidFill>
                <a:cs typeface="Arial" charset="0"/>
                <a:sym typeface="Times New Roman" pitchFamily="18" charset="0"/>
              </a:rPr>
              <a:t>rea en particular, de modo que los residentes puedan planificar con anticipaci</a:t>
            </a:r>
            <a:r>
              <a:rPr lang="en-US" sz="1000" b="0" smtClean="0">
                <a:solidFill>
                  <a:srgbClr val="000000"/>
                </a:solidFill>
                <a:latin typeface="Times New Roman" pitchFamily="18" charset="0"/>
                <a:cs typeface="Arial" charset="0"/>
                <a:sym typeface="Times New Roman" pitchFamily="18" charset="0"/>
              </a:rPr>
              <a:t>ó</a:t>
            </a:r>
            <a:r>
              <a:rPr lang="en-US" sz="1000" b="0" smtClean="0">
                <a:solidFill>
                  <a:srgbClr val="000000"/>
                </a:solidFill>
                <a:cs typeface="Arial" charset="0"/>
                <a:sym typeface="Times New Roman" pitchFamily="18" charset="0"/>
              </a:rPr>
              <a:t>n c</a:t>
            </a:r>
            <a:r>
              <a:rPr lang="en-US" sz="1000" b="0" smtClean="0">
                <a:solidFill>
                  <a:srgbClr val="000000"/>
                </a:solidFill>
                <a:latin typeface="Times New Roman" pitchFamily="18" charset="0"/>
                <a:cs typeface="Arial" charset="0"/>
                <a:sym typeface="Times New Roman" pitchFamily="18" charset="0"/>
              </a:rPr>
              <a:t>ó</a:t>
            </a:r>
            <a:r>
              <a:rPr lang="en-US" sz="1000" b="0" smtClean="0">
                <a:solidFill>
                  <a:srgbClr val="000000"/>
                </a:solidFill>
                <a:cs typeface="Arial" charset="0"/>
                <a:sym typeface="Times New Roman" pitchFamily="18" charset="0"/>
              </a:rPr>
              <a:t>mo sacar del </a:t>
            </a:r>
            <a:r>
              <a:rPr lang="en-US" sz="1000" b="0" smtClean="0">
                <a:solidFill>
                  <a:srgbClr val="000000"/>
                </a:solidFill>
                <a:latin typeface="Times New Roman" pitchFamily="18" charset="0"/>
                <a:cs typeface="Arial" charset="0"/>
                <a:sym typeface="Times New Roman" pitchFamily="18" charset="0"/>
              </a:rPr>
              <a:t>á</a:t>
            </a:r>
            <a:r>
              <a:rPr lang="en-US" sz="1000" b="0" smtClean="0">
                <a:solidFill>
                  <a:srgbClr val="000000"/>
                </a:solidFill>
                <a:cs typeface="Arial" charset="0"/>
                <a:sym typeface="Times New Roman" pitchFamily="18" charset="0"/>
              </a:rPr>
              <a:t>rea de trabajo los elementos que posiblemente necesiten, antes de que usted comience a trabajar.</a:t>
            </a:r>
          </a:p>
          <a:p>
            <a:pPr marL="190500" indent="-190500">
              <a:lnSpc>
                <a:spcPct val="85000"/>
              </a:lnSpc>
              <a:spcBef>
                <a:spcPct val="10000"/>
              </a:spcBef>
            </a:pPr>
            <a:endParaRPr lang="en-US" sz="1000" b="0" smtClean="0">
              <a:solidFill>
                <a:srgbClr val="000000"/>
              </a:solidFill>
              <a:cs typeface="Arial" charset="0"/>
              <a:sym typeface="Times New Roman" pitchFamily="18" charset="0"/>
            </a:endParaRPr>
          </a:p>
          <a:p>
            <a:pPr marL="190500" indent="-190500">
              <a:lnSpc>
                <a:spcPct val="85000"/>
              </a:lnSpc>
              <a:spcBef>
                <a:spcPct val="10000"/>
              </a:spcBef>
            </a:pPr>
            <a:r>
              <a:rPr lang="en-US" smtClean="0">
                <a:solidFill>
                  <a:srgbClr val="000000"/>
                </a:solidFill>
                <a:cs typeface="Times New Roman" pitchFamily="18" charset="0"/>
                <a:sym typeface="Times New Roman" pitchFamily="18" charset="0"/>
              </a:rPr>
              <a:t>No permita comer, beber ni fumar en el </a:t>
            </a:r>
            <a:r>
              <a:rPr lang="en-US" smtClean="0">
                <a:solidFill>
                  <a:srgbClr val="000000"/>
                </a:solidFill>
                <a:latin typeface="Times New Roman" pitchFamily="18" charset="0"/>
                <a:cs typeface="Times New Roman" pitchFamily="18" charset="0"/>
                <a:sym typeface="Times New Roman" pitchFamily="18" charset="0"/>
              </a:rPr>
              <a:t>á</a:t>
            </a:r>
            <a:r>
              <a:rPr lang="en-US" smtClean="0">
                <a:solidFill>
                  <a:srgbClr val="000000"/>
                </a:solidFill>
                <a:cs typeface="Times New Roman" pitchFamily="18" charset="0"/>
                <a:sym typeface="Times New Roman" pitchFamily="18" charset="0"/>
              </a:rPr>
              <a:t>rea de trabajo.</a:t>
            </a:r>
          </a:p>
          <a:p>
            <a:pPr marL="190500" indent="-190500">
              <a:lnSpc>
                <a:spcPct val="85000"/>
              </a:lnSpc>
              <a:spcBef>
                <a:spcPct val="10000"/>
              </a:spcBef>
              <a:buFontTx/>
              <a:buChar char="•"/>
            </a:pPr>
            <a:r>
              <a:rPr lang="en-US" sz="1000" b="0" smtClean="0">
                <a:solidFill>
                  <a:srgbClr val="000000"/>
                </a:solidFill>
                <a:cs typeface="Arial" charset="0"/>
                <a:sym typeface="Times New Roman" pitchFamily="18" charset="0"/>
              </a:rPr>
              <a:t>Esto es principalmente para la protecci</a:t>
            </a:r>
            <a:r>
              <a:rPr lang="en-US" sz="1000" b="0" smtClean="0">
                <a:solidFill>
                  <a:srgbClr val="000000"/>
                </a:solidFill>
                <a:latin typeface="Times New Roman" pitchFamily="18" charset="0"/>
                <a:cs typeface="Arial" charset="0"/>
                <a:sym typeface="Times New Roman" pitchFamily="18" charset="0"/>
              </a:rPr>
              <a:t>ó</a:t>
            </a:r>
            <a:r>
              <a:rPr lang="en-US" sz="1000" b="0" smtClean="0">
                <a:solidFill>
                  <a:srgbClr val="000000"/>
                </a:solidFill>
                <a:cs typeface="Arial" charset="0"/>
                <a:sym typeface="Times New Roman" pitchFamily="18" charset="0"/>
              </a:rPr>
              <a:t>n de los trabajadores, pero tambi</a:t>
            </a:r>
            <a:r>
              <a:rPr lang="en-US" sz="1000" b="0" smtClean="0">
                <a:solidFill>
                  <a:srgbClr val="000000"/>
                </a:solidFill>
                <a:latin typeface="Times New Roman" pitchFamily="18" charset="0"/>
                <a:cs typeface="Arial" charset="0"/>
                <a:sym typeface="Times New Roman" pitchFamily="18" charset="0"/>
              </a:rPr>
              <a:t>é</a:t>
            </a:r>
            <a:r>
              <a:rPr lang="en-US" sz="1000" b="0" smtClean="0">
                <a:solidFill>
                  <a:srgbClr val="000000"/>
                </a:solidFill>
                <a:cs typeface="Arial" charset="0"/>
                <a:sym typeface="Times New Roman" pitchFamily="18" charset="0"/>
              </a:rPr>
              <a:t>n es importante si hay residentes que viven cerca </a:t>
            </a:r>
            <a:r>
              <a:rPr lang="es-ES_tradnl" sz="1000" b="0" smtClean="0">
                <a:solidFill>
                  <a:srgbClr val="000000"/>
                </a:solidFill>
                <a:cs typeface="Arial" charset="0"/>
                <a:sym typeface="Times New Roman" pitchFamily="18" charset="0"/>
              </a:rPr>
              <a:t>d</a:t>
            </a:r>
            <a:r>
              <a:rPr lang="en-US" sz="1000" b="0" smtClean="0">
                <a:solidFill>
                  <a:srgbClr val="000000"/>
                </a:solidFill>
                <a:cs typeface="Arial" charset="0"/>
                <a:sym typeface="Times New Roman" pitchFamily="18" charset="0"/>
              </a:rPr>
              <a:t>el </a:t>
            </a:r>
            <a:r>
              <a:rPr lang="en-US" sz="1000" b="0" smtClean="0">
                <a:solidFill>
                  <a:srgbClr val="000000"/>
                </a:solidFill>
                <a:latin typeface="Times New Roman" pitchFamily="18" charset="0"/>
                <a:cs typeface="Arial" charset="0"/>
                <a:sym typeface="Times New Roman" pitchFamily="18" charset="0"/>
              </a:rPr>
              <a:t>á</a:t>
            </a:r>
            <a:r>
              <a:rPr lang="en-US" sz="1000" b="0" smtClean="0">
                <a:solidFill>
                  <a:srgbClr val="000000"/>
                </a:solidFill>
                <a:cs typeface="Arial" charset="0"/>
                <a:sym typeface="Times New Roman" pitchFamily="18" charset="0"/>
              </a:rPr>
              <a:t>rea de trabajo. Coloque letreros que proh</a:t>
            </a:r>
            <a:r>
              <a:rPr lang="en-US" sz="1000" b="0" smtClean="0">
                <a:solidFill>
                  <a:srgbClr val="000000"/>
                </a:solidFill>
                <a:latin typeface="Times New Roman" pitchFamily="18" charset="0"/>
                <a:cs typeface="Arial" charset="0"/>
                <a:sym typeface="Times New Roman" pitchFamily="18" charset="0"/>
              </a:rPr>
              <a:t>í</a:t>
            </a:r>
            <a:r>
              <a:rPr lang="en-US" sz="1000" b="0" smtClean="0">
                <a:solidFill>
                  <a:srgbClr val="000000"/>
                </a:solidFill>
                <a:cs typeface="Arial" charset="0"/>
                <a:sym typeface="Times New Roman" pitchFamily="18" charset="0"/>
              </a:rPr>
              <a:t>ban comer, beber y fumar en el </a:t>
            </a:r>
            <a:r>
              <a:rPr lang="en-US" sz="1000" b="0" smtClean="0">
                <a:solidFill>
                  <a:srgbClr val="000000"/>
                </a:solidFill>
                <a:latin typeface="Times New Roman" pitchFamily="18" charset="0"/>
                <a:cs typeface="Arial" charset="0"/>
                <a:sym typeface="Times New Roman" pitchFamily="18" charset="0"/>
              </a:rPr>
              <a:t>á</a:t>
            </a:r>
            <a:r>
              <a:rPr lang="en-US" sz="1000" b="0" smtClean="0">
                <a:solidFill>
                  <a:srgbClr val="000000"/>
                </a:solidFill>
                <a:cs typeface="Arial" charset="0"/>
                <a:sym typeface="Times New Roman" pitchFamily="18" charset="0"/>
              </a:rPr>
              <a:t>rea de trabajo. El polvo en el aire puede caer sobre comidas o ser inhalado al fumar. Si coloca alimentos sobre una superficie contaminada con polvo, estos pueden recoger f</a:t>
            </a:r>
            <a:r>
              <a:rPr lang="en-US" sz="1000" b="0" smtClean="0">
                <a:solidFill>
                  <a:srgbClr val="000000"/>
                </a:solidFill>
                <a:latin typeface="Times New Roman" pitchFamily="18" charset="0"/>
                <a:cs typeface="Arial" charset="0"/>
                <a:sym typeface="Times New Roman" pitchFamily="18" charset="0"/>
              </a:rPr>
              <a:t>á</a:t>
            </a:r>
            <a:r>
              <a:rPr lang="en-US" sz="1000" b="0" smtClean="0">
                <a:solidFill>
                  <a:srgbClr val="000000"/>
                </a:solidFill>
                <a:cs typeface="Arial" charset="0"/>
                <a:sym typeface="Times New Roman" pitchFamily="18" charset="0"/>
              </a:rPr>
              <a:t>cilmente el polvo contaminado con plomo, </a:t>
            </a:r>
            <a:r>
              <a:rPr lang="es-ES_tradnl" sz="1000" b="0" smtClean="0">
                <a:solidFill>
                  <a:srgbClr val="000000"/>
                </a:solidFill>
                <a:cs typeface="Arial" charset="0"/>
                <a:sym typeface="Times New Roman" pitchFamily="18" charset="0"/>
              </a:rPr>
              <a:t>que</a:t>
            </a:r>
            <a:r>
              <a:rPr lang="en-US" sz="1000" b="0" smtClean="0">
                <a:solidFill>
                  <a:srgbClr val="000000"/>
                </a:solidFill>
                <a:cs typeface="Arial" charset="0"/>
                <a:sym typeface="Times New Roman" pitchFamily="18" charset="0"/>
              </a:rPr>
              <a:t> se ingerir</a:t>
            </a:r>
            <a:r>
              <a:rPr lang="en-US" sz="1000" b="0" smtClean="0">
                <a:solidFill>
                  <a:srgbClr val="000000"/>
                </a:solidFill>
                <a:latin typeface="Times New Roman" pitchFamily="18" charset="0"/>
                <a:cs typeface="Arial" charset="0"/>
                <a:sym typeface="Times New Roman" pitchFamily="18" charset="0"/>
              </a:rPr>
              <a:t>á</a:t>
            </a:r>
            <a:r>
              <a:rPr lang="en-US" sz="1000" b="0" smtClean="0">
                <a:solidFill>
                  <a:srgbClr val="000000"/>
                </a:solidFill>
                <a:cs typeface="Arial" charset="0"/>
                <a:sym typeface="Times New Roman" pitchFamily="18" charset="0"/>
              </a:rPr>
              <a:t> al consumir los alimentos.</a:t>
            </a:r>
          </a:p>
          <a:p>
            <a:pPr marL="190500" indent="-190500">
              <a:lnSpc>
                <a:spcPct val="85000"/>
              </a:lnSpc>
              <a:spcBef>
                <a:spcPct val="10000"/>
              </a:spcBef>
            </a:pPr>
            <a:endParaRPr lang="en-US" sz="1000" b="0" smtClean="0">
              <a:solidFill>
                <a:srgbClr val="000000"/>
              </a:solidFill>
              <a:cs typeface="Arial" charset="0"/>
              <a:sym typeface="Times New Roman" pitchFamily="18" charset="0"/>
            </a:endParaRPr>
          </a:p>
          <a:p>
            <a:pPr marL="190500" indent="-190500">
              <a:lnSpc>
                <a:spcPct val="85000"/>
              </a:lnSpc>
              <a:spcBef>
                <a:spcPct val="10000"/>
              </a:spcBef>
            </a:pPr>
            <a:r>
              <a:rPr lang="en-US" smtClean="0">
                <a:solidFill>
                  <a:srgbClr val="000000"/>
                </a:solidFill>
                <a:cs typeface="Arial" charset="0"/>
                <a:sym typeface="Times New Roman" pitchFamily="18" charset="0"/>
              </a:rPr>
              <a:t>Coloque letreros de advertencia.</a:t>
            </a:r>
          </a:p>
          <a:p>
            <a:pPr marL="190500" indent="-190500">
              <a:lnSpc>
                <a:spcPct val="85000"/>
              </a:lnSpc>
              <a:spcBef>
                <a:spcPct val="10000"/>
              </a:spcBef>
              <a:buFontTx/>
              <a:buChar char="•"/>
            </a:pPr>
            <a:r>
              <a:rPr lang="en-US" sz="1000" b="0" smtClean="0">
                <a:solidFill>
                  <a:srgbClr val="000000"/>
                </a:solidFill>
                <a:cs typeface="Arial" charset="0"/>
                <a:sym typeface="Times New Roman" pitchFamily="18" charset="0"/>
              </a:rPr>
              <a:t>Antes de comenzar la renovaci</a:t>
            </a:r>
            <a:r>
              <a:rPr lang="en-US" sz="1000" b="0" smtClean="0">
                <a:solidFill>
                  <a:srgbClr val="000000"/>
                </a:solidFill>
                <a:latin typeface="Times New Roman" pitchFamily="18" charset="0"/>
                <a:cs typeface="Arial" charset="0"/>
                <a:sym typeface="Times New Roman" pitchFamily="18" charset="0"/>
              </a:rPr>
              <a:t>ó</a:t>
            </a:r>
            <a:r>
              <a:rPr lang="en-US" sz="1000" b="0" smtClean="0">
                <a:solidFill>
                  <a:srgbClr val="000000"/>
                </a:solidFill>
                <a:cs typeface="Arial" charset="0"/>
                <a:sym typeface="Times New Roman" pitchFamily="18" charset="0"/>
              </a:rPr>
              <a:t>n, coloque letreros en el idioma materno de los residentes para advertirles a ellos y </a:t>
            </a:r>
            <a:r>
              <a:rPr lang="es-ES_tradnl" sz="1000" b="0" smtClean="0">
                <a:solidFill>
                  <a:srgbClr val="000000"/>
                </a:solidFill>
                <a:cs typeface="Arial" charset="0"/>
                <a:sym typeface="Times New Roman" pitchFamily="18" charset="0"/>
              </a:rPr>
              <a:t>a </a:t>
            </a:r>
            <a:r>
              <a:rPr lang="en-US" sz="1000" b="0" smtClean="0">
                <a:solidFill>
                  <a:srgbClr val="000000"/>
                </a:solidFill>
                <a:cs typeface="Arial" charset="0"/>
                <a:sym typeface="Times New Roman" pitchFamily="18" charset="0"/>
              </a:rPr>
              <a:t>otras personas que partici</a:t>
            </a:r>
            <a:r>
              <a:rPr lang="es-ES_tradnl" sz="1000" b="0" smtClean="0">
                <a:solidFill>
                  <a:srgbClr val="000000"/>
                </a:solidFill>
                <a:cs typeface="Arial" charset="0"/>
                <a:sym typeface="Times New Roman" pitchFamily="18" charset="0"/>
              </a:rPr>
              <a:t>pen</a:t>
            </a:r>
            <a:r>
              <a:rPr lang="en-US" sz="1000" b="0" smtClean="0">
                <a:solidFill>
                  <a:srgbClr val="000000"/>
                </a:solidFill>
                <a:cs typeface="Arial" charset="0"/>
                <a:sym typeface="Times New Roman" pitchFamily="18" charset="0"/>
              </a:rPr>
              <a:t> en las actividades de renovaci</a:t>
            </a:r>
            <a:r>
              <a:rPr lang="en-US" sz="1000" b="0" smtClean="0">
                <a:solidFill>
                  <a:srgbClr val="000000"/>
                </a:solidFill>
                <a:latin typeface="Times New Roman" pitchFamily="18" charset="0"/>
                <a:cs typeface="Arial" charset="0"/>
                <a:sym typeface="Times New Roman" pitchFamily="18" charset="0"/>
              </a:rPr>
              <a:t>ó</a:t>
            </a:r>
            <a:r>
              <a:rPr lang="en-US" sz="1000" b="0" smtClean="0">
                <a:solidFill>
                  <a:srgbClr val="000000"/>
                </a:solidFill>
                <a:cs typeface="Arial" charset="0"/>
                <a:sym typeface="Times New Roman" pitchFamily="18" charset="0"/>
              </a:rPr>
              <a:t>n que permanezcan fuera del </a:t>
            </a:r>
            <a:r>
              <a:rPr lang="en-US" sz="1000" b="0" smtClean="0">
                <a:solidFill>
                  <a:srgbClr val="000000"/>
                </a:solidFill>
                <a:latin typeface="Times New Roman" pitchFamily="18" charset="0"/>
                <a:cs typeface="Arial" charset="0"/>
                <a:sym typeface="Times New Roman" pitchFamily="18" charset="0"/>
              </a:rPr>
              <a:t>á</a:t>
            </a:r>
            <a:r>
              <a:rPr lang="en-US" sz="1000" b="0" smtClean="0">
                <a:solidFill>
                  <a:srgbClr val="000000"/>
                </a:solidFill>
                <a:cs typeface="Arial" charset="0"/>
                <a:sym typeface="Times New Roman" pitchFamily="18" charset="0"/>
              </a:rPr>
              <a:t>rea de trabajo. Los letreros deben permanecer en lugares </a:t>
            </a:r>
            <a:r>
              <a:rPr lang="es-ES_tradnl" sz="1000" b="0" smtClean="0">
                <a:solidFill>
                  <a:srgbClr val="000000"/>
                </a:solidFill>
                <a:cs typeface="Arial" charset="0"/>
                <a:sym typeface="Times New Roman" pitchFamily="18" charset="0"/>
              </a:rPr>
              <a:t>visibles</a:t>
            </a:r>
            <a:r>
              <a:rPr lang="en-US" sz="1000" b="0" smtClean="0">
                <a:solidFill>
                  <a:srgbClr val="000000"/>
                </a:solidFill>
                <a:cs typeface="Arial" charset="0"/>
                <a:sym typeface="Times New Roman" pitchFamily="18" charset="0"/>
              </a:rPr>
              <a:t> y ser legibles hasta la finalizaci</a:t>
            </a:r>
            <a:r>
              <a:rPr lang="en-US" sz="1000" b="0" smtClean="0">
                <a:solidFill>
                  <a:srgbClr val="000000"/>
                </a:solidFill>
                <a:latin typeface="Times New Roman" pitchFamily="18" charset="0"/>
                <a:cs typeface="Arial" charset="0"/>
                <a:sym typeface="Times New Roman" pitchFamily="18" charset="0"/>
              </a:rPr>
              <a:t>ó</a:t>
            </a:r>
            <a:r>
              <a:rPr lang="en-US" sz="1000" b="0" smtClean="0">
                <a:solidFill>
                  <a:srgbClr val="000000"/>
                </a:solidFill>
                <a:cs typeface="Arial" charset="0"/>
                <a:sym typeface="Times New Roman" pitchFamily="18" charset="0"/>
              </a:rPr>
              <a:t>n de la renovaci</a:t>
            </a:r>
            <a:r>
              <a:rPr lang="en-US" sz="1000" b="0" smtClean="0">
                <a:solidFill>
                  <a:srgbClr val="000000"/>
                </a:solidFill>
                <a:latin typeface="Times New Roman" pitchFamily="18" charset="0"/>
                <a:cs typeface="Arial" charset="0"/>
                <a:sym typeface="Times New Roman" pitchFamily="18" charset="0"/>
              </a:rPr>
              <a:t>ó</a:t>
            </a:r>
            <a:r>
              <a:rPr lang="en-US" sz="1000" b="0" smtClean="0">
                <a:solidFill>
                  <a:srgbClr val="000000"/>
                </a:solidFill>
                <a:cs typeface="Arial" charset="0"/>
                <a:sym typeface="Times New Roman" pitchFamily="18" charset="0"/>
              </a:rPr>
              <a:t>n y durante la verificaci</a:t>
            </a:r>
            <a:r>
              <a:rPr lang="en-US" sz="1000" b="0" smtClean="0">
                <a:solidFill>
                  <a:srgbClr val="000000"/>
                </a:solidFill>
                <a:latin typeface="Times New Roman" pitchFamily="18" charset="0"/>
                <a:cs typeface="Arial" charset="0"/>
                <a:sym typeface="Times New Roman" pitchFamily="18" charset="0"/>
              </a:rPr>
              <a:t>ó</a:t>
            </a:r>
            <a:r>
              <a:rPr lang="en-US" sz="1000" b="0" smtClean="0">
                <a:solidFill>
                  <a:srgbClr val="000000"/>
                </a:solidFill>
                <a:cs typeface="Arial" charset="0"/>
                <a:sym typeface="Times New Roman" pitchFamily="18" charset="0"/>
              </a:rPr>
              <a:t>n de limpieza posterior a la renovaci</a:t>
            </a:r>
            <a:r>
              <a:rPr lang="en-US" sz="1000" b="0" smtClean="0">
                <a:solidFill>
                  <a:srgbClr val="000000"/>
                </a:solidFill>
                <a:latin typeface="Times New Roman" pitchFamily="18" charset="0"/>
                <a:cs typeface="Arial" charset="0"/>
                <a:sym typeface="Times New Roman" pitchFamily="18" charset="0"/>
              </a:rPr>
              <a:t>ó</a:t>
            </a:r>
            <a:r>
              <a:rPr lang="en-US" sz="1000" b="0" smtClean="0">
                <a:solidFill>
                  <a:srgbClr val="000000"/>
                </a:solidFill>
                <a:cs typeface="Arial" charset="0"/>
                <a:sym typeface="Times New Roman" pitchFamily="18" charset="0"/>
              </a:rPr>
              <a:t>n.</a:t>
            </a:r>
          </a:p>
          <a:p>
            <a:pPr marL="190500" indent="-190500">
              <a:lnSpc>
                <a:spcPct val="85000"/>
              </a:lnSpc>
              <a:spcBef>
                <a:spcPct val="10000"/>
              </a:spcBef>
              <a:buFontTx/>
              <a:buChar char="•"/>
            </a:pPr>
            <a:r>
              <a:rPr lang="en-US" sz="1000" b="0" smtClean="0">
                <a:solidFill>
                  <a:srgbClr val="000000"/>
                </a:solidFill>
                <a:cs typeface="Arial" charset="0"/>
                <a:sym typeface="Times New Roman" pitchFamily="18" charset="0"/>
              </a:rPr>
              <a:t>Se debe colocar un letrero de advertencia: en cada entrada a un </a:t>
            </a:r>
            <a:r>
              <a:rPr lang="en-US" sz="1000" b="0" smtClean="0">
                <a:solidFill>
                  <a:srgbClr val="000000"/>
                </a:solidFill>
                <a:latin typeface="Times New Roman" pitchFamily="18" charset="0"/>
                <a:cs typeface="Arial" charset="0"/>
                <a:sym typeface="Times New Roman" pitchFamily="18" charset="0"/>
              </a:rPr>
              <a:t>á</a:t>
            </a:r>
            <a:r>
              <a:rPr lang="en-US" sz="1000" b="0" smtClean="0">
                <a:solidFill>
                  <a:srgbClr val="000000"/>
                </a:solidFill>
                <a:cs typeface="Arial" charset="0"/>
                <a:sym typeface="Times New Roman" pitchFamily="18" charset="0"/>
              </a:rPr>
              <a:t>rea de trabajo; o bien, en cada acceso principal y secundario a una construcci</a:t>
            </a:r>
            <a:r>
              <a:rPr lang="en-US" sz="1000" b="0" smtClean="0">
                <a:solidFill>
                  <a:srgbClr val="000000"/>
                </a:solidFill>
                <a:latin typeface="Times New Roman" pitchFamily="18" charset="0"/>
                <a:cs typeface="Arial" charset="0"/>
                <a:sym typeface="Times New Roman" pitchFamily="18" charset="0"/>
              </a:rPr>
              <a:t>ó</a:t>
            </a:r>
            <a:r>
              <a:rPr lang="en-US" sz="1000" b="0" smtClean="0">
                <a:solidFill>
                  <a:srgbClr val="000000"/>
                </a:solidFill>
                <a:cs typeface="Arial" charset="0"/>
                <a:sym typeface="Times New Roman" pitchFamily="18" charset="0"/>
              </a:rPr>
              <a:t>n donde sus ocupantes hayan sido reubicados; o bien, para trabajos exteriores, donde sea f</a:t>
            </a:r>
            <a:r>
              <a:rPr lang="en-US" sz="1000" b="0" smtClean="0">
                <a:solidFill>
                  <a:srgbClr val="000000"/>
                </a:solidFill>
                <a:latin typeface="Times New Roman" pitchFamily="18" charset="0"/>
                <a:cs typeface="Arial" charset="0"/>
                <a:sym typeface="Times New Roman" pitchFamily="18" charset="0"/>
              </a:rPr>
              <a:t>á</a:t>
            </a:r>
            <a:r>
              <a:rPr lang="en-US" sz="1000" b="0" smtClean="0">
                <a:solidFill>
                  <a:srgbClr val="000000"/>
                </a:solidFill>
                <a:cs typeface="Arial" charset="0"/>
                <a:sym typeface="Times New Roman" pitchFamily="18" charset="0"/>
              </a:rPr>
              <a:t>cil de leer a 20 pies (6 metros) del borde de la obra.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a:spLocks noGrp="1" noChangeArrowheads="1"/>
          </p:cNvSpPr>
          <p:nvPr>
            <p:ph type="sldNum" sz="quarter" idx="5"/>
          </p:nvPr>
        </p:nvSpPr>
        <p:spPr>
          <a:noFill/>
        </p:spPr>
        <p:txBody>
          <a:bodyPr/>
          <a:lstStyle/>
          <a:p>
            <a:r>
              <a:rPr lang="en-US" smtClean="0"/>
              <a:t>4-</a:t>
            </a:r>
            <a:fld id="{FB343B6C-4BE2-4BF4-8744-900083E6AD1A}" type="slidenum">
              <a:rPr lang="en-US" smtClean="0"/>
              <a:pPr/>
              <a:t>6</a:t>
            </a:fld>
            <a:endParaRPr lang="en-US" smtClean="0"/>
          </a:p>
        </p:txBody>
      </p:sp>
      <p:sp>
        <p:nvSpPr>
          <p:cNvPr id="25603" name="Rectangle 12"/>
          <p:cNvSpPr>
            <a:spLocks noGrp="1" noChangeArrowheads="1"/>
          </p:cNvSpPr>
          <p:nvPr>
            <p:ph type="hdr" sz="quarter"/>
          </p:nvPr>
        </p:nvSpPr>
        <p:spPr>
          <a:noFill/>
        </p:spPr>
        <p:txBody>
          <a:bodyPr/>
          <a:lstStyle/>
          <a:p>
            <a:endParaRPr lang="en-US" smtClean="0"/>
          </a:p>
          <a:p>
            <a:r>
              <a:rPr lang="en-US" smtClean="0"/>
              <a:t>     </a:t>
            </a:r>
            <a:r>
              <a:rPr lang="es-ES_tradnl" smtClean="0"/>
              <a:t>Prácticas seguras con relación al plomo</a:t>
            </a:r>
            <a:r>
              <a:rPr lang="en-US" smtClean="0"/>
              <a:t> en labores de renovación, reparación y pintura</a:t>
            </a:r>
          </a:p>
        </p:txBody>
      </p:sp>
      <p:sp>
        <p:nvSpPr>
          <p:cNvPr id="25604" name="Rectangle 13"/>
          <p:cNvSpPr>
            <a:spLocks noGrp="1" noChangeArrowheads="1"/>
          </p:cNvSpPr>
          <p:nvPr>
            <p:ph type="dt" sz="quarter" idx="1"/>
          </p:nvPr>
        </p:nvSpPr>
        <p:spPr>
          <a:noFill/>
        </p:spPr>
        <p:txBody>
          <a:bodyPr/>
          <a:lstStyle/>
          <a:p>
            <a:r>
              <a:rPr lang="en-US" smtClean="0"/>
              <a:t>Octubre de 2011</a:t>
            </a:r>
          </a:p>
        </p:txBody>
      </p:sp>
      <p:sp>
        <p:nvSpPr>
          <p:cNvPr id="25605" name="Rectangle 4"/>
          <p:cNvSpPr>
            <a:spLocks noChangeArrowheads="1" noTextEdit="1"/>
          </p:cNvSpPr>
          <p:nvPr>
            <p:ph type="sldImg"/>
          </p:nvPr>
        </p:nvSpPr>
        <p:spPr>
          <a:xfrm>
            <a:off x="1219200" y="685800"/>
            <a:ext cx="4649788" cy="3487738"/>
          </a:xfrm>
          <a:ln/>
        </p:spPr>
      </p:sp>
      <p:sp>
        <p:nvSpPr>
          <p:cNvPr id="25606" name="Rectangle 5"/>
          <p:cNvSpPr>
            <a:spLocks noGrp="1" noChangeArrowheads="1"/>
          </p:cNvSpPr>
          <p:nvPr>
            <p:ph type="body" idx="1"/>
          </p:nvPr>
        </p:nvSpPr>
        <p:spPr>
          <a:xfrm>
            <a:off x="1022350" y="4352925"/>
            <a:ext cx="5111750" cy="4244975"/>
          </a:xfrm>
          <a:noFill/>
          <a:ln/>
        </p:spPr>
        <p:txBody>
          <a:bodyPr/>
          <a:lstStyle/>
          <a:p>
            <a:r>
              <a:rPr lang="en-US" smtClean="0">
                <a:solidFill>
                  <a:srgbClr val="000000"/>
                </a:solidFill>
                <a:cs typeface="Arial" charset="0"/>
                <a:sym typeface="Times New Roman" pitchFamily="18" charset="0"/>
              </a:rPr>
              <a:t>Donde sea posible,</a:t>
            </a:r>
            <a:r>
              <a:rPr lang="en-US" b="0" smtClean="0">
                <a:solidFill>
                  <a:srgbClr val="000000"/>
                </a:solidFill>
                <a:cs typeface="Arial" charset="0"/>
                <a:sym typeface="Times New Roman" pitchFamily="18" charset="0"/>
              </a:rPr>
              <a:t> </a:t>
            </a:r>
            <a:r>
              <a:rPr lang="es-ES_tradnl" u="sng" smtClean="0">
                <a:solidFill>
                  <a:srgbClr val="000000"/>
                </a:solidFill>
                <a:cs typeface="Arial" charset="0"/>
                <a:sym typeface="Times New Roman" pitchFamily="18" charset="0"/>
              </a:rPr>
              <a:t>r</a:t>
            </a:r>
            <a:r>
              <a:rPr lang="en-US" u="sng" smtClean="0">
                <a:solidFill>
                  <a:srgbClr val="000000"/>
                </a:solidFill>
                <a:cs typeface="Arial" charset="0"/>
                <a:sym typeface="Times New Roman" pitchFamily="18" charset="0"/>
              </a:rPr>
              <a:t>etire</a:t>
            </a:r>
            <a:r>
              <a:rPr lang="en-US" smtClean="0">
                <a:solidFill>
                  <a:srgbClr val="000000"/>
                </a:solidFill>
                <a:cs typeface="Arial" charset="0"/>
                <a:sym typeface="Times New Roman" pitchFamily="18" charset="0"/>
              </a:rPr>
              <a:t> las pertenencias y </a:t>
            </a:r>
            <a:r>
              <a:rPr lang="es-ES_tradnl" smtClean="0">
                <a:solidFill>
                  <a:srgbClr val="000000"/>
                </a:solidFill>
                <a:cs typeface="Arial" charset="0"/>
                <a:sym typeface="Times New Roman" pitchFamily="18" charset="0"/>
              </a:rPr>
              <a:t>los </a:t>
            </a:r>
            <a:r>
              <a:rPr lang="en-US" smtClean="0">
                <a:solidFill>
                  <a:srgbClr val="000000"/>
                </a:solidFill>
                <a:cs typeface="Arial" charset="0"/>
                <a:sym typeface="Times New Roman" pitchFamily="18" charset="0"/>
              </a:rPr>
              <a:t>muebles del área de trabajo.</a:t>
            </a:r>
          </a:p>
          <a:p>
            <a:pPr lvl="1"/>
            <a:r>
              <a:rPr lang="es-ES_tradnl" sz="1000" smtClean="0">
                <a:solidFill>
                  <a:srgbClr val="000000"/>
                </a:solidFill>
                <a:cs typeface="Arial" charset="0"/>
                <a:sym typeface="Times New Roman" pitchFamily="18" charset="0"/>
              </a:rPr>
              <a:t>Se recomienda </a:t>
            </a:r>
            <a:r>
              <a:rPr lang="en-US" sz="1000" smtClean="0">
                <a:solidFill>
                  <a:srgbClr val="000000"/>
                </a:solidFill>
                <a:cs typeface="Arial" charset="0"/>
                <a:sym typeface="Times New Roman" pitchFamily="18" charset="0"/>
              </a:rPr>
              <a:t>retirar todos los objetos del área de trabajo, incluidos muebles, </a:t>
            </a:r>
            <a:r>
              <a:rPr lang="es-ES_tradnl" sz="1000" smtClean="0">
                <a:solidFill>
                  <a:srgbClr val="000000"/>
                </a:solidFill>
                <a:cs typeface="Arial" charset="0"/>
                <a:sym typeface="Times New Roman" pitchFamily="18" charset="0"/>
              </a:rPr>
              <a:t>alfombras </a:t>
            </a:r>
            <a:r>
              <a:rPr lang="en-US" sz="1000" smtClean="0">
                <a:solidFill>
                  <a:srgbClr val="000000"/>
                </a:solidFill>
                <a:cs typeface="Arial" charset="0"/>
                <a:sym typeface="Times New Roman" pitchFamily="18" charset="0"/>
              </a:rPr>
              <a:t>y cortinas. </a:t>
            </a:r>
            <a:r>
              <a:rPr lang="es-ES_tradnl" sz="1000" smtClean="0">
                <a:solidFill>
                  <a:srgbClr val="000000"/>
                </a:solidFill>
                <a:cs typeface="Arial" charset="0"/>
                <a:sym typeface="Times New Roman" pitchFamily="18" charset="0"/>
              </a:rPr>
              <a:t>La retirada </a:t>
            </a:r>
            <a:r>
              <a:rPr lang="en-US" sz="1000" smtClean="0">
                <a:solidFill>
                  <a:srgbClr val="000000"/>
                </a:solidFill>
                <a:cs typeface="Arial" charset="0"/>
                <a:sym typeface="Times New Roman" pitchFamily="18" charset="0"/>
              </a:rPr>
              <a:t>de estos elementos es la mejor opción para protegerlos </a:t>
            </a:r>
            <a:r>
              <a:rPr lang="es-ES_tradnl" sz="1000" smtClean="0">
                <a:solidFill>
                  <a:srgbClr val="000000"/>
                </a:solidFill>
                <a:cs typeface="Arial" charset="0"/>
                <a:sym typeface="Times New Roman" pitchFamily="18" charset="0"/>
              </a:rPr>
              <a:t>contra </a:t>
            </a:r>
            <a:r>
              <a:rPr lang="en-US" sz="1000" smtClean="0">
                <a:solidFill>
                  <a:srgbClr val="000000"/>
                </a:solidFill>
                <a:cs typeface="Arial" charset="0"/>
                <a:sym typeface="Times New Roman" pitchFamily="18" charset="0"/>
              </a:rPr>
              <a:t>la contaminación y reducir el tiempo (y costo) de </a:t>
            </a:r>
            <a:r>
              <a:rPr lang="es-ES_tradnl" sz="1000" smtClean="0">
                <a:solidFill>
                  <a:srgbClr val="000000"/>
                </a:solidFill>
                <a:cs typeface="Arial" charset="0"/>
                <a:sym typeface="Times New Roman" pitchFamily="18" charset="0"/>
              </a:rPr>
              <a:t>la </a:t>
            </a:r>
            <a:r>
              <a:rPr lang="en-US" sz="1000" smtClean="0">
                <a:solidFill>
                  <a:srgbClr val="000000"/>
                </a:solidFill>
                <a:cs typeface="Arial" charset="0"/>
                <a:sym typeface="Times New Roman" pitchFamily="18" charset="0"/>
              </a:rPr>
              <a:t>limpieza posterior a la renovación.</a:t>
            </a:r>
          </a:p>
          <a:p>
            <a:pPr lvl="1">
              <a:buFontTx/>
              <a:buNone/>
            </a:pPr>
            <a:endParaRPr lang="en-US" sz="1000" smtClean="0">
              <a:solidFill>
                <a:srgbClr val="000000"/>
              </a:solidFill>
              <a:cs typeface="Arial" charset="0"/>
              <a:sym typeface="Times New Roman" pitchFamily="18" charset="0"/>
            </a:endParaRPr>
          </a:p>
          <a:p>
            <a:r>
              <a:rPr lang="en-US" smtClean="0">
                <a:solidFill>
                  <a:srgbClr val="000000"/>
                </a:solidFill>
                <a:cs typeface="Arial" charset="0"/>
                <a:sym typeface="Times New Roman" pitchFamily="18" charset="0"/>
              </a:rPr>
              <a:t>Si no puede retira</a:t>
            </a:r>
            <a:r>
              <a:rPr lang="es-ES_tradnl" smtClean="0">
                <a:solidFill>
                  <a:srgbClr val="000000"/>
                </a:solidFill>
                <a:cs typeface="Arial" charset="0"/>
                <a:sym typeface="Times New Roman" pitchFamily="18" charset="0"/>
              </a:rPr>
              <a:t>rse </a:t>
            </a:r>
            <a:r>
              <a:rPr lang="en-US" smtClean="0">
                <a:solidFill>
                  <a:srgbClr val="000000"/>
                </a:solidFill>
                <a:cs typeface="Arial" charset="0"/>
                <a:sym typeface="Times New Roman" pitchFamily="18" charset="0"/>
              </a:rPr>
              <a:t>del área de trabajo, </a:t>
            </a:r>
            <a:r>
              <a:rPr lang="es-ES_tradnl" u="sng" smtClean="0">
                <a:solidFill>
                  <a:srgbClr val="000000"/>
                </a:solidFill>
                <a:cs typeface="Arial" charset="0"/>
                <a:sym typeface="Times New Roman" pitchFamily="18" charset="0"/>
              </a:rPr>
              <a:t>c</a:t>
            </a:r>
            <a:r>
              <a:rPr lang="en-US" u="sng" smtClean="0">
                <a:solidFill>
                  <a:srgbClr val="000000"/>
                </a:solidFill>
                <a:cs typeface="Arial" charset="0"/>
                <a:sym typeface="Times New Roman" pitchFamily="18" charset="0"/>
              </a:rPr>
              <a:t>úbralo</a:t>
            </a:r>
            <a:r>
              <a:rPr lang="en-US" smtClean="0">
                <a:solidFill>
                  <a:srgbClr val="000000"/>
                </a:solidFill>
                <a:cs typeface="Arial" charset="0"/>
                <a:sym typeface="Times New Roman" pitchFamily="18" charset="0"/>
              </a:rPr>
              <a:t>. </a:t>
            </a:r>
          </a:p>
          <a:p>
            <a:pPr lvl="1"/>
            <a:r>
              <a:rPr lang="en-US" sz="1000" smtClean="0">
                <a:solidFill>
                  <a:srgbClr val="000000"/>
                </a:solidFill>
                <a:cs typeface="Arial" charset="0"/>
                <a:sym typeface="Times New Roman" pitchFamily="18" charset="0"/>
              </a:rPr>
              <a:t>Cubra todos los objetos que no se retiraron del área de trabajo con láminas protectoras. Selle las juntas y bordes con cinta adhesiva. Cubra completamente todos los accesorios de iluminación inmóviles, muebles, alfombras y otros elementos personales con láminas protectoras. </a:t>
            </a:r>
          </a:p>
          <a:p>
            <a:pPr lvl="1"/>
            <a:r>
              <a:rPr lang="es-ES_tradnl" sz="1000" smtClean="0">
                <a:solidFill>
                  <a:srgbClr val="000000"/>
                </a:solidFill>
                <a:cs typeface="Arial" charset="0"/>
                <a:sym typeface="Times New Roman" pitchFamily="18" charset="0"/>
              </a:rPr>
              <a:t>Fije </a:t>
            </a:r>
            <a:r>
              <a:rPr lang="en-US" sz="1000" smtClean="0">
                <a:solidFill>
                  <a:srgbClr val="000000"/>
                </a:solidFill>
                <a:cs typeface="Arial" charset="0"/>
                <a:sym typeface="Times New Roman" pitchFamily="18" charset="0"/>
              </a:rPr>
              <a:t>las láminas protectoras al piso con cinta adhesiva, de modo que el polvo no pueda entrar </a:t>
            </a:r>
            <a:r>
              <a:rPr lang="es-ES_tradnl" sz="1000" smtClean="0">
                <a:solidFill>
                  <a:srgbClr val="000000"/>
                </a:solidFill>
                <a:cs typeface="Arial" charset="0"/>
                <a:sym typeface="Times New Roman" pitchFamily="18" charset="0"/>
              </a:rPr>
              <a:t>en</a:t>
            </a:r>
            <a:r>
              <a:rPr lang="en-US" sz="1000" smtClean="0">
                <a:solidFill>
                  <a:srgbClr val="000000"/>
                </a:solidFill>
                <a:cs typeface="Arial" charset="0"/>
                <a:sym typeface="Times New Roman" pitchFamily="18" charset="0"/>
              </a:rPr>
              <a:t> los elementos cubiertos.</a:t>
            </a:r>
          </a:p>
          <a:p>
            <a:pPr lvl="1"/>
            <a:r>
              <a:rPr lang="en-US" sz="1000" smtClean="0">
                <a:solidFill>
                  <a:srgbClr val="000000"/>
                </a:solidFill>
                <a:cs typeface="Arial" charset="0"/>
                <a:sym typeface="Times New Roman" pitchFamily="18" charset="0"/>
              </a:rPr>
              <a:t>En muchos trabajos de remodelaciones es común el uso de láminas protectoras, como por ejemplo láminas plásticas desechables de alta resistencia. </a:t>
            </a:r>
            <a:r>
              <a:rPr lang="es-ES_tradnl" sz="1000" smtClean="0">
                <a:solidFill>
                  <a:srgbClr val="000000"/>
                </a:solidFill>
                <a:cs typeface="Arial" charset="0"/>
                <a:sym typeface="Times New Roman" pitchFamily="18" charset="0"/>
              </a:rPr>
              <a:t>Se pueden </a:t>
            </a:r>
            <a:r>
              <a:rPr lang="en-US" sz="1000" smtClean="0">
                <a:solidFill>
                  <a:srgbClr val="000000"/>
                </a:solidFill>
                <a:cs typeface="Arial" charset="0"/>
                <a:sym typeface="Times New Roman" pitchFamily="18" charset="0"/>
              </a:rPr>
              <a:t> comprar láminas protectoras en la mayoría de las ferreterías.</a:t>
            </a:r>
          </a:p>
          <a:p>
            <a:pPr>
              <a:buFontTx/>
              <a:buChar char="•"/>
            </a:pPr>
            <a:endParaRPr lang="en-US" sz="1000" smtClean="0">
              <a:solidFill>
                <a:srgbClr val="000000"/>
              </a:solidFill>
              <a:cs typeface="Arial" charset="0"/>
              <a:sym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1"/>
          <p:cNvSpPr>
            <a:spLocks noGrp="1" noChangeArrowheads="1"/>
          </p:cNvSpPr>
          <p:nvPr>
            <p:ph type="sldNum" sz="quarter" idx="5"/>
          </p:nvPr>
        </p:nvSpPr>
        <p:spPr>
          <a:noFill/>
        </p:spPr>
        <p:txBody>
          <a:bodyPr/>
          <a:lstStyle/>
          <a:p>
            <a:r>
              <a:rPr lang="en-US" smtClean="0"/>
              <a:t>4-</a:t>
            </a:r>
            <a:fld id="{D72AFD91-0AF5-47BD-8F93-089DB23D5C2D}" type="slidenum">
              <a:rPr lang="en-US" smtClean="0"/>
              <a:pPr/>
              <a:t>7</a:t>
            </a:fld>
            <a:endParaRPr lang="en-US" smtClean="0"/>
          </a:p>
        </p:txBody>
      </p:sp>
      <p:sp>
        <p:nvSpPr>
          <p:cNvPr id="26627" name="Rectangle 12"/>
          <p:cNvSpPr>
            <a:spLocks noGrp="1" noChangeArrowheads="1"/>
          </p:cNvSpPr>
          <p:nvPr>
            <p:ph type="hdr" sz="quarter"/>
          </p:nvPr>
        </p:nvSpPr>
        <p:spPr>
          <a:noFill/>
        </p:spPr>
        <p:txBody>
          <a:bodyPr/>
          <a:lstStyle/>
          <a:p>
            <a:endParaRPr lang="en-US" smtClean="0"/>
          </a:p>
          <a:p>
            <a:r>
              <a:rPr lang="en-US" smtClean="0"/>
              <a:t>     </a:t>
            </a:r>
            <a:r>
              <a:rPr lang="es-ES_tradnl" smtClean="0"/>
              <a:t>Prácticas seguras con relación al plomo</a:t>
            </a:r>
            <a:r>
              <a:rPr lang="en-US" smtClean="0"/>
              <a:t> en labores de renovación, reparación y pintura</a:t>
            </a:r>
          </a:p>
        </p:txBody>
      </p:sp>
      <p:sp>
        <p:nvSpPr>
          <p:cNvPr id="26628" name="Rectangle 13"/>
          <p:cNvSpPr>
            <a:spLocks noGrp="1" noChangeArrowheads="1"/>
          </p:cNvSpPr>
          <p:nvPr>
            <p:ph type="dt" sz="quarter" idx="1"/>
          </p:nvPr>
        </p:nvSpPr>
        <p:spPr>
          <a:noFill/>
        </p:spPr>
        <p:txBody>
          <a:bodyPr/>
          <a:lstStyle/>
          <a:p>
            <a:r>
              <a:rPr lang="en-US" smtClean="0"/>
              <a:t>Octubre de 2011</a:t>
            </a:r>
          </a:p>
        </p:txBody>
      </p:sp>
      <p:sp>
        <p:nvSpPr>
          <p:cNvPr id="26629" name="Rectangle 4"/>
          <p:cNvSpPr>
            <a:spLocks noChangeArrowheads="1" noTextEdit="1"/>
          </p:cNvSpPr>
          <p:nvPr>
            <p:ph type="sldImg"/>
          </p:nvPr>
        </p:nvSpPr>
        <p:spPr>
          <a:ln/>
        </p:spPr>
      </p:sp>
      <p:sp>
        <p:nvSpPr>
          <p:cNvPr id="26630" name="Rectangle 5"/>
          <p:cNvSpPr>
            <a:spLocks noGrp="1" noChangeArrowheads="1"/>
          </p:cNvSpPr>
          <p:nvPr>
            <p:ph type="body" idx="1"/>
          </p:nvPr>
        </p:nvSpPr>
        <p:spPr>
          <a:xfrm>
            <a:off x="804863" y="4279900"/>
            <a:ext cx="5475287" cy="4318000"/>
          </a:xfrm>
          <a:noFill/>
          <a:ln/>
        </p:spPr>
        <p:txBody>
          <a:bodyPr/>
          <a:lstStyle/>
          <a:p>
            <a:pPr>
              <a:lnSpc>
                <a:spcPct val="95000"/>
              </a:lnSpc>
            </a:pPr>
            <a:r>
              <a:rPr lang="en-US" sz="1100" smtClean="0">
                <a:solidFill>
                  <a:srgbClr val="000000"/>
                </a:solidFill>
                <a:cs typeface="Arial" charset="0"/>
                <a:sym typeface="Times New Roman" pitchFamily="18" charset="0"/>
              </a:rPr>
              <a:t>Cubra los pisos</a:t>
            </a:r>
          </a:p>
          <a:p>
            <a:pPr lvl="1">
              <a:lnSpc>
                <a:spcPct val="95000"/>
              </a:lnSpc>
            </a:pPr>
            <a:r>
              <a:rPr lang="en-US" sz="900" smtClean="0">
                <a:solidFill>
                  <a:srgbClr val="000000"/>
                </a:solidFill>
                <a:cs typeface="Arial" charset="0"/>
                <a:sym typeface="Times New Roman" pitchFamily="18" charset="0"/>
              </a:rPr>
              <a:t>Use láminas protectoras para cubrir todo el piso del área de trabajo, incluida la alfombra instalada. La lámina protectora debe extenderse un mínimo de 6 pies a la izquierda, </a:t>
            </a:r>
            <a:r>
              <a:rPr lang="es-ES_tradnl" sz="900" smtClean="0">
                <a:solidFill>
                  <a:srgbClr val="000000"/>
                </a:solidFill>
                <a:cs typeface="Arial" charset="0"/>
                <a:sym typeface="Times New Roman" pitchFamily="18" charset="0"/>
              </a:rPr>
              <a:t>a la </a:t>
            </a:r>
            <a:r>
              <a:rPr lang="en-US" sz="900" smtClean="0">
                <a:solidFill>
                  <a:srgbClr val="000000"/>
                </a:solidFill>
                <a:cs typeface="Arial" charset="0"/>
                <a:sym typeface="Times New Roman" pitchFamily="18" charset="0"/>
              </a:rPr>
              <a:t>derecha y hacia adelante, y en algunos casos, hacia atrás del área donde se realizará el trabajo. Debe asegurarse firmemente al </a:t>
            </a:r>
            <a:r>
              <a:rPr lang="es-ES_tradnl" sz="900" smtClean="0">
                <a:solidFill>
                  <a:srgbClr val="000000"/>
                </a:solidFill>
                <a:cs typeface="Arial" charset="0"/>
                <a:sym typeface="Times New Roman" pitchFamily="18" charset="0"/>
              </a:rPr>
              <a:t>zócalo </a:t>
            </a:r>
            <a:r>
              <a:rPr lang="en-US" sz="900" smtClean="0">
                <a:solidFill>
                  <a:srgbClr val="000000"/>
                </a:solidFill>
                <a:cs typeface="Arial" charset="0"/>
                <a:sym typeface="Times New Roman" pitchFamily="18" charset="0"/>
              </a:rPr>
              <a:t>o piso con cinta </a:t>
            </a:r>
            <a:r>
              <a:rPr lang="es-ES_tradnl" sz="900" smtClean="0">
                <a:solidFill>
                  <a:srgbClr val="000000"/>
                </a:solidFill>
                <a:cs typeface="Arial" charset="0"/>
                <a:sym typeface="Times New Roman" pitchFamily="18" charset="0"/>
              </a:rPr>
              <a:t>adhesiva </a:t>
            </a:r>
            <a:r>
              <a:rPr lang="en-US" sz="900" smtClean="0">
                <a:solidFill>
                  <a:srgbClr val="000000"/>
                </a:solidFill>
                <a:cs typeface="Arial" charset="0"/>
                <a:sym typeface="Times New Roman" pitchFamily="18" charset="0"/>
              </a:rPr>
              <a:t>para conductos (si corresponde), </a:t>
            </a:r>
            <a:r>
              <a:rPr lang="es-ES_tradnl" sz="900" smtClean="0">
                <a:solidFill>
                  <a:srgbClr val="000000"/>
                </a:solidFill>
                <a:cs typeface="Arial" charset="0"/>
                <a:sym typeface="Times New Roman" pitchFamily="18" charset="0"/>
              </a:rPr>
              <a:t>para </a:t>
            </a:r>
            <a:r>
              <a:rPr lang="en-US" sz="900" smtClean="0">
                <a:solidFill>
                  <a:srgbClr val="000000"/>
                </a:solidFill>
                <a:cs typeface="Arial" charset="0"/>
                <a:sym typeface="Times New Roman" pitchFamily="18" charset="0"/>
              </a:rPr>
              <a:t>pintores o de protección. El borde de la esquina de la lámina protectora debe reforzarse con cinta </a:t>
            </a:r>
            <a:r>
              <a:rPr lang="es-ES_tradnl" sz="900" smtClean="0">
                <a:solidFill>
                  <a:srgbClr val="000000"/>
                </a:solidFill>
                <a:cs typeface="Arial" charset="0"/>
                <a:sym typeface="Times New Roman" pitchFamily="18" charset="0"/>
              </a:rPr>
              <a:t>adhesiva </a:t>
            </a:r>
            <a:r>
              <a:rPr lang="en-US" sz="900" smtClean="0">
                <a:solidFill>
                  <a:srgbClr val="000000"/>
                </a:solidFill>
                <a:cs typeface="Arial" charset="0"/>
                <a:sym typeface="Times New Roman" pitchFamily="18" charset="0"/>
              </a:rPr>
              <a:t>para conductos o grapas.</a:t>
            </a:r>
          </a:p>
          <a:p>
            <a:pPr lvl="1">
              <a:lnSpc>
                <a:spcPct val="95000"/>
              </a:lnSpc>
            </a:pPr>
            <a:r>
              <a:rPr lang="en-US" sz="900" smtClean="0">
                <a:solidFill>
                  <a:srgbClr val="000000"/>
                </a:solidFill>
                <a:cs typeface="Arial" charset="0"/>
                <a:sym typeface="Times New Roman" pitchFamily="18" charset="0"/>
              </a:rPr>
              <a:t>Tome precauciones especiales con las alfombras del área de trabajo. Las alfombras son un medio importante de </a:t>
            </a:r>
            <a:r>
              <a:rPr lang="es-ES_tradnl" sz="900" smtClean="0">
                <a:solidFill>
                  <a:srgbClr val="000000"/>
                </a:solidFill>
                <a:cs typeface="Arial" charset="0"/>
                <a:sym typeface="Times New Roman" pitchFamily="18" charset="0"/>
              </a:rPr>
              <a:t>acumulación</a:t>
            </a:r>
            <a:r>
              <a:rPr lang="en-US" sz="900" smtClean="0">
                <a:solidFill>
                  <a:srgbClr val="000000"/>
                </a:solidFill>
                <a:cs typeface="Arial" charset="0"/>
                <a:sym typeface="Times New Roman" pitchFamily="18" charset="0"/>
              </a:rPr>
              <a:t> de polvo y es muy difícil extraer éste último cuando se han contaminado. Cuando el área de trabajo incluye alfombras, debe cubrir todas las áreas alfombradas con al menos una capa de lámina plástica sellada. </a:t>
            </a:r>
          </a:p>
          <a:p>
            <a:pPr lvl="1">
              <a:lnSpc>
                <a:spcPct val="95000"/>
              </a:lnSpc>
            </a:pPr>
            <a:r>
              <a:rPr lang="en-US" sz="900" smtClean="0">
                <a:solidFill>
                  <a:srgbClr val="000000"/>
                </a:solidFill>
                <a:cs typeface="Arial" charset="0"/>
                <a:sym typeface="Times New Roman" pitchFamily="18" charset="0"/>
              </a:rPr>
              <a:t>Considere cubrir los zapatos con cubiertas extraíbles, limpiar el calzado en su parte superior y en la suela con una toalla de papel húmeda cada vez que pise la lámina o usar una almohadilla adhesiva desechable que elimine el polvo de las suelas de los zapatos. Coloque de inmediato las toallas de papel usadas en un recipiente para basura con tapa. Puede encontrar almohadillas adhesivas en las ferreterías o comprarlas a través de un catálogo de </a:t>
            </a:r>
            <a:r>
              <a:rPr lang="es-ES_tradnl" sz="900" smtClean="0">
                <a:solidFill>
                  <a:srgbClr val="000000"/>
                </a:solidFill>
                <a:cs typeface="Arial" charset="0"/>
                <a:sym typeface="Times New Roman" pitchFamily="18" charset="0"/>
              </a:rPr>
              <a:t>artículos</a:t>
            </a:r>
            <a:r>
              <a:rPr lang="en-US" sz="900" smtClean="0">
                <a:solidFill>
                  <a:srgbClr val="000000"/>
                </a:solidFill>
                <a:cs typeface="Arial" charset="0"/>
                <a:sym typeface="Times New Roman" pitchFamily="18" charset="0"/>
              </a:rPr>
              <a:t>. Una almohadilla adhesiva es una lámina sobre la cual puede caminar para retirar el polvo de las suelas de los zapatos. La almohadilla adhesiva desechable puede pegarse con cinta a un extremo exterior de la lámina. Reemplace la almohadilla adhesiva todos los días. </a:t>
            </a:r>
          </a:p>
          <a:p>
            <a:pPr lvl="1">
              <a:lnSpc>
                <a:spcPct val="95000"/>
              </a:lnSpc>
            </a:pPr>
            <a:r>
              <a:rPr lang="es-ES_tradnl" sz="900" smtClean="0">
                <a:solidFill>
                  <a:srgbClr val="000000"/>
                </a:solidFill>
                <a:cs typeface="Arial" charset="0"/>
                <a:sym typeface="Times New Roman" pitchFamily="18" charset="0"/>
              </a:rPr>
              <a:t>Tal vez vea que es </a:t>
            </a:r>
            <a:r>
              <a:rPr lang="en-US" sz="900" smtClean="0">
                <a:solidFill>
                  <a:srgbClr val="000000"/>
                </a:solidFill>
                <a:cs typeface="Arial" charset="0"/>
                <a:sym typeface="Times New Roman" pitchFamily="18" charset="0"/>
              </a:rPr>
              <a:t>útil usar aspiradoras HEPA para limpiar zapatos y ropa y así controlar el polvo que el personal de trabajo puede transportar al salir del área. Esto se llama “descontaminación seca” y da buenos resultados.</a:t>
            </a:r>
          </a:p>
          <a:p>
            <a:pPr lvl="1">
              <a:lnSpc>
                <a:spcPct val="95000"/>
              </a:lnSpc>
            </a:pPr>
            <a:r>
              <a:rPr lang="en-US" sz="900" smtClean="0">
                <a:solidFill>
                  <a:srgbClr val="000000"/>
                </a:solidFill>
                <a:cs typeface="Arial" charset="0"/>
                <a:sym typeface="Times New Roman" pitchFamily="18" charset="0"/>
              </a:rPr>
              <a:t>En el caso de uso de decapantes químicos debe usarse una segunda capa de láminas protectoras. Esta segunda capa debe adherirse con cinta a la superficie de la primera capa. Coloque la segunda capa inmediatamente debajo del área de trabajo. Esta capa capturará salpicaduras y desperdicios y permitirá que el desorden creado por los decapantes químicos se limpie de inmediato después del uso.</a:t>
            </a:r>
          </a:p>
          <a:p>
            <a:pPr lvl="1">
              <a:lnSpc>
                <a:spcPct val="95000"/>
              </a:lnSpc>
            </a:pPr>
            <a:r>
              <a:rPr lang="es-ES_tradnl" sz="900" smtClean="0">
                <a:solidFill>
                  <a:srgbClr val="000000"/>
                </a:solidFill>
                <a:cs typeface="Arial" charset="0"/>
                <a:sym typeface="Times New Roman" pitchFamily="18" charset="0"/>
              </a:rPr>
              <a:t>Use </a:t>
            </a:r>
            <a:r>
              <a:rPr lang="en-US" sz="900" smtClean="0">
                <a:solidFill>
                  <a:srgbClr val="000000"/>
                </a:solidFill>
                <a:cs typeface="Arial" charset="0"/>
                <a:sym typeface="Times New Roman" pitchFamily="18" charset="0"/>
              </a:rPr>
              <a:t>precauciones para asegurarse de que todo el personal, herramientas y otros elementos, incluidos los exteriores de los contenedores de residuos estén libres de polvo y escombros antes de retirarlos del área de trabajo.  Para dicha limpieza es útil tener un contenedor de toallitas húmedas.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1"/>
          <p:cNvSpPr>
            <a:spLocks noGrp="1" noChangeArrowheads="1"/>
          </p:cNvSpPr>
          <p:nvPr>
            <p:ph type="sldNum" sz="quarter" idx="5"/>
          </p:nvPr>
        </p:nvSpPr>
        <p:spPr>
          <a:noFill/>
        </p:spPr>
        <p:txBody>
          <a:bodyPr/>
          <a:lstStyle/>
          <a:p>
            <a:r>
              <a:rPr lang="en-US" smtClean="0"/>
              <a:t>4-</a:t>
            </a:r>
            <a:fld id="{BF4EB623-5773-4D53-BAD3-8FDD70077D1E}" type="slidenum">
              <a:rPr lang="en-US" smtClean="0"/>
              <a:pPr/>
              <a:t>8</a:t>
            </a:fld>
            <a:endParaRPr lang="en-US" smtClean="0"/>
          </a:p>
        </p:txBody>
      </p:sp>
      <p:sp>
        <p:nvSpPr>
          <p:cNvPr id="27651" name="Rectangle 12"/>
          <p:cNvSpPr>
            <a:spLocks noGrp="1" noChangeArrowheads="1"/>
          </p:cNvSpPr>
          <p:nvPr>
            <p:ph type="hdr" sz="quarter"/>
          </p:nvPr>
        </p:nvSpPr>
        <p:spPr>
          <a:noFill/>
        </p:spPr>
        <p:txBody>
          <a:bodyPr/>
          <a:lstStyle/>
          <a:p>
            <a:endParaRPr lang="en-US" smtClean="0"/>
          </a:p>
          <a:p>
            <a:r>
              <a:rPr lang="en-US" smtClean="0"/>
              <a:t>     </a:t>
            </a:r>
            <a:r>
              <a:rPr lang="es-ES_tradnl" smtClean="0"/>
              <a:t>Prácticas seguras con relación al plomo</a:t>
            </a:r>
            <a:r>
              <a:rPr lang="en-US" smtClean="0"/>
              <a:t> en labores de renovación, reparación y pintura</a:t>
            </a:r>
          </a:p>
        </p:txBody>
      </p:sp>
      <p:sp>
        <p:nvSpPr>
          <p:cNvPr id="27652" name="Rectangle 13"/>
          <p:cNvSpPr>
            <a:spLocks noGrp="1" noChangeArrowheads="1"/>
          </p:cNvSpPr>
          <p:nvPr>
            <p:ph type="dt" sz="quarter" idx="1"/>
          </p:nvPr>
        </p:nvSpPr>
        <p:spPr>
          <a:noFill/>
        </p:spPr>
        <p:txBody>
          <a:bodyPr/>
          <a:lstStyle/>
          <a:p>
            <a:r>
              <a:rPr lang="en-US" smtClean="0"/>
              <a:t>Octubre de 2011</a:t>
            </a:r>
          </a:p>
        </p:txBody>
      </p:sp>
      <p:sp>
        <p:nvSpPr>
          <p:cNvPr id="27653" name="Rectangle 6"/>
          <p:cNvSpPr>
            <a:spLocks noChangeArrowheads="1" noTextEdit="1"/>
          </p:cNvSpPr>
          <p:nvPr>
            <p:ph type="sldImg"/>
          </p:nvPr>
        </p:nvSpPr>
        <p:spPr>
          <a:xfrm>
            <a:off x="1217613" y="663575"/>
            <a:ext cx="4649787" cy="3487738"/>
          </a:xfrm>
          <a:ln/>
        </p:spPr>
      </p:sp>
      <p:sp>
        <p:nvSpPr>
          <p:cNvPr id="102407" name="Rectangle 7"/>
          <p:cNvSpPr>
            <a:spLocks noGrp="1" noChangeArrowheads="1"/>
          </p:cNvSpPr>
          <p:nvPr>
            <p:ph type="body" idx="1"/>
          </p:nvPr>
        </p:nvSpPr>
        <p:spPr>
          <a:xfrm>
            <a:off x="803275" y="4279900"/>
            <a:ext cx="5549900" cy="4406900"/>
          </a:xfrm>
        </p:spPr>
        <p:txBody>
          <a:bodyPr/>
          <a:lstStyle/>
          <a:p>
            <a:pPr>
              <a:spcBef>
                <a:spcPct val="10000"/>
              </a:spcBef>
              <a:defRPr/>
            </a:pPr>
            <a:r>
              <a:rPr lang="en-US" sz="950" dirty="0" err="1" smtClean="0">
                <a:solidFill>
                  <a:srgbClr val="000000"/>
                </a:solidFill>
                <a:cs typeface="Times New Roman" charset="0"/>
                <a:sym typeface="Times New Roman" charset="0"/>
              </a:rPr>
              <a:t>Cierre</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las</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ventanas</a:t>
            </a:r>
            <a:endParaRPr lang="en-US" sz="950" dirty="0" smtClean="0">
              <a:solidFill>
                <a:srgbClr val="000000"/>
              </a:solidFill>
              <a:cs typeface="Times New Roman" charset="0"/>
              <a:sym typeface="Times New Roman" charset="0"/>
            </a:endParaRPr>
          </a:p>
          <a:p>
            <a:pPr lvl="1">
              <a:spcBef>
                <a:spcPct val="10000"/>
              </a:spcBef>
              <a:defRPr/>
            </a:pPr>
            <a:r>
              <a:rPr lang="en-US" sz="950" dirty="0" err="1" smtClean="0">
                <a:solidFill>
                  <a:srgbClr val="000000"/>
                </a:solidFill>
                <a:cs typeface="Arial" charset="0"/>
                <a:sym typeface="Times New Roman" charset="0"/>
              </a:rPr>
              <a:t>Cierre</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todas</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las</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ventanas</a:t>
            </a:r>
            <a:r>
              <a:rPr lang="en-US" sz="950" dirty="0" smtClean="0">
                <a:solidFill>
                  <a:srgbClr val="000000"/>
                </a:solidFill>
                <a:cs typeface="Arial" charset="0"/>
                <a:sym typeface="Times New Roman" charset="0"/>
              </a:rPr>
              <a:t> del </a:t>
            </a:r>
            <a:r>
              <a:rPr lang="en-US" sz="950" dirty="0" err="1" smtClean="0">
                <a:solidFill>
                  <a:srgbClr val="000000"/>
                </a:solidFill>
                <a:latin typeface="Times New Roman"/>
                <a:cs typeface="Arial" charset="0"/>
                <a:sym typeface="Times New Roman" charset="0"/>
              </a:rPr>
              <a:t>á</a:t>
            </a:r>
            <a:r>
              <a:rPr lang="en-US" sz="950" dirty="0" err="1" smtClean="0">
                <a:solidFill>
                  <a:srgbClr val="000000"/>
                </a:solidFill>
                <a:cs typeface="Arial" charset="0"/>
                <a:sym typeface="Times New Roman" charset="0"/>
              </a:rPr>
              <a:t>rea</a:t>
            </a:r>
            <a:r>
              <a:rPr lang="en-US" sz="950" dirty="0" smtClean="0">
                <a:solidFill>
                  <a:srgbClr val="000000"/>
                </a:solidFill>
                <a:cs typeface="Arial" charset="0"/>
                <a:sym typeface="Times New Roman" charset="0"/>
              </a:rPr>
              <a:t> de </a:t>
            </a:r>
            <a:r>
              <a:rPr lang="en-US" sz="950" dirty="0" err="1" smtClean="0">
                <a:solidFill>
                  <a:srgbClr val="000000"/>
                </a:solidFill>
                <a:cs typeface="Arial" charset="0"/>
                <a:sym typeface="Times New Roman" charset="0"/>
              </a:rPr>
              <a:t>trabajo</a:t>
            </a:r>
            <a:r>
              <a:rPr lang="en-US" sz="950" dirty="0" smtClean="0">
                <a:solidFill>
                  <a:srgbClr val="000000"/>
                </a:solidFill>
                <a:cs typeface="Arial" charset="0"/>
                <a:sym typeface="Times New Roman" charset="0"/>
              </a:rPr>
              <a:t>.</a:t>
            </a:r>
          </a:p>
          <a:p>
            <a:pPr lvl="1">
              <a:spcBef>
                <a:spcPct val="10000"/>
              </a:spcBef>
              <a:defRPr/>
            </a:pPr>
            <a:r>
              <a:rPr lang="en-US" sz="950" dirty="0" err="1" smtClean="0">
                <a:solidFill>
                  <a:srgbClr val="000000"/>
                </a:solidFill>
                <a:cs typeface="Arial" charset="0"/>
                <a:sym typeface="Times New Roman" charset="0"/>
              </a:rPr>
              <a:t>Cuando</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lleve</a:t>
            </a:r>
            <a:r>
              <a:rPr lang="en-US" sz="950" dirty="0" smtClean="0">
                <a:solidFill>
                  <a:srgbClr val="000000"/>
                </a:solidFill>
                <a:cs typeface="Arial" charset="0"/>
                <a:sym typeface="Times New Roman" charset="0"/>
              </a:rPr>
              <a:t> a </a:t>
            </a:r>
            <a:r>
              <a:rPr lang="en-US" sz="950" dirty="0" err="1" smtClean="0">
                <a:solidFill>
                  <a:srgbClr val="000000"/>
                </a:solidFill>
                <a:cs typeface="Arial" charset="0"/>
                <a:sym typeface="Times New Roman" charset="0"/>
              </a:rPr>
              <a:t>cabo</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reemplazos</a:t>
            </a:r>
            <a:r>
              <a:rPr lang="en-US" sz="950" dirty="0" smtClean="0">
                <a:solidFill>
                  <a:srgbClr val="000000"/>
                </a:solidFill>
                <a:cs typeface="Arial" charset="0"/>
                <a:sym typeface="Times New Roman" charset="0"/>
              </a:rPr>
              <a:t> de </a:t>
            </a:r>
            <a:r>
              <a:rPr lang="en-US" sz="950" dirty="0" err="1" smtClean="0">
                <a:solidFill>
                  <a:srgbClr val="000000"/>
                </a:solidFill>
                <a:cs typeface="Arial" charset="0"/>
                <a:sym typeface="Times New Roman" charset="0"/>
              </a:rPr>
              <a:t>ventanas</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desde</a:t>
            </a:r>
            <a:r>
              <a:rPr lang="en-US" sz="950" dirty="0" smtClean="0">
                <a:solidFill>
                  <a:srgbClr val="000000"/>
                </a:solidFill>
                <a:cs typeface="Arial" charset="0"/>
                <a:sym typeface="Times New Roman" charset="0"/>
              </a:rPr>
              <a:t> el interior, </a:t>
            </a:r>
            <a:r>
              <a:rPr lang="en-US" sz="950" dirty="0" err="1" smtClean="0">
                <a:solidFill>
                  <a:srgbClr val="000000"/>
                </a:solidFill>
                <a:cs typeface="Arial" charset="0"/>
                <a:sym typeface="Times New Roman" charset="0"/>
              </a:rPr>
              <a:t>considere</a:t>
            </a:r>
            <a:r>
              <a:rPr lang="en-US" sz="950" dirty="0" smtClean="0">
                <a:solidFill>
                  <a:srgbClr val="000000"/>
                </a:solidFill>
                <a:cs typeface="Arial" charset="0"/>
                <a:sym typeface="Times New Roman" charset="0"/>
              </a:rPr>
              <a:t> </a:t>
            </a:r>
            <a:r>
              <a:rPr lang="es-ES_tradnl" sz="950" dirty="0" smtClean="0">
                <a:solidFill>
                  <a:srgbClr val="000000"/>
                </a:solidFill>
                <a:cs typeface="Arial" charset="0"/>
                <a:sym typeface="Times New Roman" charset="0"/>
              </a:rPr>
              <a:t>sujetar </a:t>
            </a:r>
            <a:r>
              <a:rPr lang="en-US" sz="950" dirty="0" err="1" smtClean="0">
                <a:solidFill>
                  <a:srgbClr val="000000"/>
                </a:solidFill>
                <a:cs typeface="Arial" charset="0"/>
                <a:sym typeface="Times New Roman" charset="0"/>
              </a:rPr>
              <a:t>l</a:t>
            </a:r>
            <a:r>
              <a:rPr lang="en-US" sz="950" dirty="0" err="1" smtClean="0">
                <a:solidFill>
                  <a:srgbClr val="000000"/>
                </a:solidFill>
                <a:latin typeface="Times New Roman"/>
                <a:cs typeface="Arial" charset="0"/>
                <a:sym typeface="Times New Roman" charset="0"/>
              </a:rPr>
              <a:t>á</a:t>
            </a:r>
            <a:r>
              <a:rPr lang="en-US" sz="950" dirty="0" err="1" smtClean="0">
                <a:solidFill>
                  <a:srgbClr val="000000"/>
                </a:solidFill>
                <a:cs typeface="Arial" charset="0"/>
                <a:sym typeface="Times New Roman" charset="0"/>
              </a:rPr>
              <a:t>minas</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pl</a:t>
            </a:r>
            <a:r>
              <a:rPr lang="en-US" sz="950" dirty="0" err="1" smtClean="0">
                <a:solidFill>
                  <a:srgbClr val="000000"/>
                </a:solidFill>
                <a:latin typeface="Times New Roman"/>
                <a:cs typeface="Arial" charset="0"/>
                <a:sym typeface="Times New Roman" charset="0"/>
              </a:rPr>
              <a:t>á</a:t>
            </a:r>
            <a:r>
              <a:rPr lang="en-US" sz="950" dirty="0" err="1" smtClean="0">
                <a:solidFill>
                  <a:srgbClr val="000000"/>
                </a:solidFill>
                <a:cs typeface="Arial" charset="0"/>
                <a:sym typeface="Times New Roman" charset="0"/>
              </a:rPr>
              <a:t>sticas</a:t>
            </a:r>
            <a:r>
              <a:rPr lang="en-US" sz="950" dirty="0" smtClean="0">
                <a:solidFill>
                  <a:srgbClr val="000000"/>
                </a:solidFill>
                <a:cs typeface="Arial" charset="0"/>
                <a:sym typeface="Times New Roman" charset="0"/>
              </a:rPr>
              <a:t> al exterior de la </a:t>
            </a:r>
            <a:r>
              <a:rPr lang="en-US" sz="950" dirty="0" err="1" smtClean="0">
                <a:solidFill>
                  <a:srgbClr val="000000"/>
                </a:solidFill>
                <a:cs typeface="Arial" charset="0"/>
                <a:sym typeface="Times New Roman" charset="0"/>
              </a:rPr>
              <a:t>ventana</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para</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evitar</a:t>
            </a:r>
            <a:r>
              <a:rPr lang="en-US" sz="950" dirty="0" smtClean="0">
                <a:solidFill>
                  <a:srgbClr val="000000"/>
                </a:solidFill>
                <a:cs typeface="Arial" charset="0"/>
                <a:sym typeface="Times New Roman" charset="0"/>
              </a:rPr>
              <a:t> la </a:t>
            </a:r>
            <a:r>
              <a:rPr lang="en-US" sz="950" dirty="0" err="1" smtClean="0">
                <a:solidFill>
                  <a:srgbClr val="000000"/>
                </a:solidFill>
                <a:cs typeface="Arial" charset="0"/>
                <a:sym typeface="Times New Roman" charset="0"/>
              </a:rPr>
              <a:t>propagaci</a:t>
            </a:r>
            <a:r>
              <a:rPr lang="en-US" sz="950" dirty="0" err="1" smtClean="0">
                <a:solidFill>
                  <a:srgbClr val="000000"/>
                </a:solidFill>
                <a:latin typeface="Times New Roman"/>
                <a:cs typeface="Arial" charset="0"/>
                <a:sym typeface="Times New Roman" charset="0"/>
              </a:rPr>
              <a:t>ó</a:t>
            </a:r>
            <a:r>
              <a:rPr lang="en-US" sz="950" dirty="0" err="1" smtClean="0">
                <a:solidFill>
                  <a:srgbClr val="000000"/>
                </a:solidFill>
                <a:cs typeface="Arial" charset="0"/>
                <a:sym typeface="Times New Roman" charset="0"/>
              </a:rPr>
              <a:t>n</a:t>
            </a:r>
            <a:r>
              <a:rPr lang="en-US" sz="950" dirty="0" smtClean="0">
                <a:solidFill>
                  <a:srgbClr val="000000"/>
                </a:solidFill>
                <a:cs typeface="Arial" charset="0"/>
                <a:sym typeface="Times New Roman" charset="0"/>
              </a:rPr>
              <a:t> de </a:t>
            </a:r>
            <a:r>
              <a:rPr lang="en-US" sz="950" dirty="0" err="1" smtClean="0">
                <a:solidFill>
                  <a:srgbClr val="000000"/>
                </a:solidFill>
                <a:cs typeface="Arial" charset="0"/>
                <a:sym typeface="Times New Roman" charset="0"/>
              </a:rPr>
              <a:t>polvo</a:t>
            </a:r>
            <a:r>
              <a:rPr lang="en-US" sz="950" dirty="0" smtClean="0">
                <a:solidFill>
                  <a:srgbClr val="000000"/>
                </a:solidFill>
                <a:cs typeface="Arial" charset="0"/>
                <a:sym typeface="Times New Roman" charset="0"/>
              </a:rPr>
              <a:t> y </a:t>
            </a:r>
            <a:r>
              <a:rPr lang="en-US" sz="950" dirty="0" err="1" smtClean="0">
                <a:solidFill>
                  <a:srgbClr val="000000"/>
                </a:solidFill>
                <a:cs typeface="Arial" charset="0"/>
                <a:sym typeface="Times New Roman" charset="0"/>
              </a:rPr>
              <a:t>escombros</a:t>
            </a:r>
            <a:r>
              <a:rPr lang="en-US" sz="950" dirty="0" smtClean="0">
                <a:solidFill>
                  <a:srgbClr val="000000"/>
                </a:solidFill>
                <a:cs typeface="Arial" charset="0"/>
                <a:sym typeface="Times New Roman" charset="0"/>
              </a:rPr>
              <a:t> al </a:t>
            </a:r>
            <a:r>
              <a:rPr lang="en-US" sz="950" dirty="0" err="1" smtClean="0">
                <a:solidFill>
                  <a:srgbClr val="000000"/>
                </a:solidFill>
                <a:cs typeface="Arial" charset="0"/>
                <a:sym typeface="Times New Roman" charset="0"/>
              </a:rPr>
              <a:t>suelo</a:t>
            </a:r>
            <a:r>
              <a:rPr lang="en-US" sz="950" dirty="0" smtClean="0">
                <a:solidFill>
                  <a:srgbClr val="000000"/>
                </a:solidFill>
                <a:cs typeface="Arial" charset="0"/>
                <a:sym typeface="Times New Roman" charset="0"/>
              </a:rPr>
              <a:t> y a </a:t>
            </a:r>
            <a:r>
              <a:rPr lang="en-US" sz="950" dirty="0" err="1" smtClean="0">
                <a:solidFill>
                  <a:srgbClr val="000000"/>
                </a:solidFill>
                <a:cs typeface="Arial" charset="0"/>
                <a:sym typeface="Times New Roman" charset="0"/>
              </a:rPr>
              <a:t>otras</a:t>
            </a:r>
            <a:r>
              <a:rPr lang="en-US" sz="950" dirty="0" smtClean="0">
                <a:solidFill>
                  <a:srgbClr val="000000"/>
                </a:solidFill>
                <a:cs typeface="Arial" charset="0"/>
                <a:sym typeface="Times New Roman" charset="0"/>
              </a:rPr>
              <a:t> superficies </a:t>
            </a:r>
            <a:r>
              <a:rPr lang="en-US" sz="950" dirty="0" err="1" smtClean="0">
                <a:solidFill>
                  <a:srgbClr val="000000"/>
                </a:solidFill>
                <a:cs typeface="Arial" charset="0"/>
                <a:sym typeface="Times New Roman" charset="0"/>
              </a:rPr>
              <a:t>que</a:t>
            </a:r>
            <a:r>
              <a:rPr lang="en-US" sz="950" dirty="0" smtClean="0">
                <a:solidFill>
                  <a:srgbClr val="000000"/>
                </a:solidFill>
                <a:cs typeface="Arial" charset="0"/>
                <a:sym typeface="Times New Roman" charset="0"/>
              </a:rPr>
              <a:t> se </a:t>
            </a:r>
            <a:r>
              <a:rPr lang="en-US" sz="950" dirty="0" err="1" smtClean="0">
                <a:solidFill>
                  <a:srgbClr val="000000"/>
                </a:solidFill>
                <a:cs typeface="Arial" charset="0"/>
                <a:sym typeface="Times New Roman" charset="0"/>
              </a:rPr>
              <a:t>encuentren</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debajo</a:t>
            </a:r>
            <a:r>
              <a:rPr lang="en-US" sz="950" dirty="0" smtClean="0">
                <a:solidFill>
                  <a:srgbClr val="000000"/>
                </a:solidFill>
                <a:cs typeface="Arial" charset="0"/>
                <a:sym typeface="Times New Roman" charset="0"/>
              </a:rPr>
              <a:t> de la </a:t>
            </a:r>
            <a:r>
              <a:rPr lang="en-US" sz="950" dirty="0" err="1" smtClean="0">
                <a:solidFill>
                  <a:srgbClr val="000000"/>
                </a:solidFill>
                <a:cs typeface="Arial" charset="0"/>
                <a:sym typeface="Times New Roman" charset="0"/>
              </a:rPr>
              <a:t>ventana</a:t>
            </a:r>
            <a:r>
              <a:rPr lang="en-US" sz="950" dirty="0" smtClean="0">
                <a:solidFill>
                  <a:srgbClr val="000000"/>
                </a:solidFill>
                <a:cs typeface="Arial" charset="0"/>
                <a:sym typeface="Times New Roman" charset="0"/>
              </a:rPr>
              <a:t>. Si el </a:t>
            </a:r>
            <a:r>
              <a:rPr lang="en-US" sz="950" dirty="0" err="1" smtClean="0">
                <a:solidFill>
                  <a:srgbClr val="000000"/>
                </a:solidFill>
                <a:cs typeface="Arial" charset="0"/>
                <a:sym typeface="Times New Roman" charset="0"/>
              </a:rPr>
              <a:t>reemplazo</a:t>
            </a:r>
            <a:r>
              <a:rPr lang="en-US" sz="950" dirty="0" smtClean="0">
                <a:solidFill>
                  <a:srgbClr val="000000"/>
                </a:solidFill>
                <a:cs typeface="Arial" charset="0"/>
                <a:sym typeface="Times New Roman" charset="0"/>
              </a:rPr>
              <a:t> de </a:t>
            </a:r>
            <a:r>
              <a:rPr lang="en-US" sz="950" dirty="0" err="1" smtClean="0">
                <a:solidFill>
                  <a:srgbClr val="000000"/>
                </a:solidFill>
                <a:cs typeface="Arial" charset="0"/>
                <a:sym typeface="Times New Roman" charset="0"/>
              </a:rPr>
              <a:t>ventanas</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afecta</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las</a:t>
            </a:r>
            <a:r>
              <a:rPr lang="en-US" sz="950" dirty="0" smtClean="0">
                <a:solidFill>
                  <a:srgbClr val="000000"/>
                </a:solidFill>
                <a:cs typeface="Arial" charset="0"/>
                <a:sym typeface="Times New Roman" charset="0"/>
              </a:rPr>
              <a:t> superficies </a:t>
            </a:r>
            <a:r>
              <a:rPr lang="en-US" sz="950" dirty="0" err="1" smtClean="0">
                <a:solidFill>
                  <a:srgbClr val="000000"/>
                </a:solidFill>
                <a:cs typeface="Arial" charset="0"/>
                <a:sym typeface="Times New Roman" charset="0"/>
              </a:rPr>
              <a:t>interiores</a:t>
            </a:r>
            <a:r>
              <a:rPr lang="en-US" sz="950" dirty="0" smtClean="0">
                <a:solidFill>
                  <a:srgbClr val="000000"/>
                </a:solidFill>
                <a:cs typeface="Arial" charset="0"/>
                <a:sym typeface="Times New Roman" charset="0"/>
              </a:rPr>
              <a:t> y </a:t>
            </a:r>
            <a:r>
              <a:rPr lang="en-US" sz="950" dirty="0" err="1" smtClean="0">
                <a:solidFill>
                  <a:srgbClr val="000000"/>
                </a:solidFill>
                <a:cs typeface="Arial" charset="0"/>
                <a:sym typeface="Times New Roman" charset="0"/>
              </a:rPr>
              <a:t>exteriores</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entonces</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instale</a:t>
            </a:r>
            <a:r>
              <a:rPr lang="en-US" sz="950" dirty="0" smtClean="0">
                <a:solidFill>
                  <a:srgbClr val="000000"/>
                </a:solidFill>
                <a:cs typeface="Arial" charset="0"/>
                <a:sym typeface="Times New Roman" charset="0"/>
              </a:rPr>
              <a:t> la </a:t>
            </a:r>
            <a:r>
              <a:rPr lang="en-US" sz="950" dirty="0" err="1" smtClean="0">
                <a:solidFill>
                  <a:srgbClr val="000000"/>
                </a:solidFill>
                <a:cs typeface="Arial" charset="0"/>
                <a:sym typeface="Times New Roman" charset="0"/>
              </a:rPr>
              <a:t>contenci</a:t>
            </a:r>
            <a:r>
              <a:rPr lang="en-US" sz="950" dirty="0" err="1" smtClean="0">
                <a:solidFill>
                  <a:srgbClr val="000000"/>
                </a:solidFill>
                <a:latin typeface="Times New Roman"/>
                <a:cs typeface="Arial" charset="0"/>
                <a:sym typeface="Times New Roman" charset="0"/>
              </a:rPr>
              <a:t>ó</a:t>
            </a:r>
            <a:r>
              <a:rPr lang="en-US" sz="950" dirty="0" err="1" smtClean="0">
                <a:solidFill>
                  <a:srgbClr val="000000"/>
                </a:solidFill>
                <a:cs typeface="Arial" charset="0"/>
                <a:sym typeface="Times New Roman" charset="0"/>
              </a:rPr>
              <a:t>n</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para</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ambas</a:t>
            </a:r>
            <a:r>
              <a:rPr lang="en-US" sz="950" dirty="0" smtClean="0">
                <a:solidFill>
                  <a:srgbClr val="000000"/>
                </a:solidFill>
                <a:cs typeface="Arial" charset="0"/>
                <a:sym typeface="Times New Roman" charset="0"/>
              </a:rPr>
              <a:t> </a:t>
            </a:r>
            <a:r>
              <a:rPr lang="en-US" sz="950" dirty="0" err="1" smtClean="0">
                <a:solidFill>
                  <a:srgbClr val="000000"/>
                </a:solidFill>
                <a:latin typeface="Times New Roman"/>
                <a:cs typeface="Arial" charset="0"/>
                <a:sym typeface="Times New Roman" charset="0"/>
              </a:rPr>
              <a:t>á</a:t>
            </a:r>
            <a:r>
              <a:rPr lang="en-US" sz="950" dirty="0" err="1" smtClean="0">
                <a:solidFill>
                  <a:srgbClr val="000000"/>
                </a:solidFill>
                <a:cs typeface="Arial" charset="0"/>
                <a:sym typeface="Times New Roman" charset="0"/>
              </a:rPr>
              <a:t>reas</a:t>
            </a:r>
            <a:r>
              <a:rPr lang="en-US" sz="950" dirty="0" smtClean="0">
                <a:solidFill>
                  <a:srgbClr val="000000"/>
                </a:solidFill>
                <a:cs typeface="Arial" charset="0"/>
                <a:sym typeface="Times New Roman" charset="0"/>
              </a:rPr>
              <a:t> de </a:t>
            </a:r>
            <a:r>
              <a:rPr lang="en-US" sz="950" dirty="0" err="1" smtClean="0">
                <a:solidFill>
                  <a:srgbClr val="000000"/>
                </a:solidFill>
                <a:cs typeface="Arial" charset="0"/>
                <a:sym typeface="Times New Roman" charset="0"/>
              </a:rPr>
              <a:t>trabajo</a:t>
            </a:r>
            <a:r>
              <a:rPr lang="en-US" sz="950" dirty="0" smtClean="0">
                <a:solidFill>
                  <a:srgbClr val="000000"/>
                </a:solidFill>
                <a:cs typeface="Arial" charset="0"/>
                <a:sym typeface="Times New Roman" charset="0"/>
              </a:rPr>
              <a:t>.</a:t>
            </a:r>
          </a:p>
          <a:p>
            <a:pPr lvl="1">
              <a:spcBef>
                <a:spcPct val="10000"/>
              </a:spcBef>
              <a:defRPr/>
            </a:pPr>
            <a:r>
              <a:rPr lang="en-US" sz="950" dirty="0" smtClean="0">
                <a:solidFill>
                  <a:srgbClr val="000000"/>
                </a:solidFill>
                <a:cs typeface="Arial" charset="0"/>
                <a:sym typeface="Times New Roman" charset="0"/>
              </a:rPr>
              <a:t>Para </a:t>
            </a:r>
            <a:r>
              <a:rPr lang="en-US" sz="950" dirty="0" err="1" smtClean="0">
                <a:solidFill>
                  <a:srgbClr val="000000"/>
                </a:solidFill>
                <a:cs typeface="Arial" charset="0"/>
                <a:sym typeface="Times New Roman" charset="0"/>
              </a:rPr>
              <a:t>trabajos</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polvorientos</a:t>
            </a:r>
            <a:r>
              <a:rPr lang="en-US" sz="950" dirty="0" smtClean="0">
                <a:solidFill>
                  <a:srgbClr val="000000"/>
                </a:solidFill>
                <a:cs typeface="Arial" charset="0"/>
                <a:sym typeface="Times New Roman" charset="0"/>
              </a:rPr>
              <a:t>, se </a:t>
            </a:r>
            <a:r>
              <a:rPr lang="en-US" sz="950" dirty="0" err="1" smtClean="0">
                <a:solidFill>
                  <a:srgbClr val="000000"/>
                </a:solidFill>
                <a:cs typeface="Arial" charset="0"/>
                <a:sym typeface="Times New Roman" charset="0"/>
              </a:rPr>
              <a:t>recomienda</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encarecidamente</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sellar</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las</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ventanas</a:t>
            </a:r>
            <a:r>
              <a:rPr lang="en-US" sz="950" dirty="0" smtClean="0">
                <a:solidFill>
                  <a:srgbClr val="000000"/>
                </a:solidFill>
                <a:cs typeface="Arial" charset="0"/>
                <a:sym typeface="Times New Roman" charset="0"/>
              </a:rPr>
              <a:t> del </a:t>
            </a:r>
            <a:r>
              <a:rPr lang="en-US" sz="950" dirty="0" err="1" smtClean="0">
                <a:solidFill>
                  <a:srgbClr val="000000"/>
                </a:solidFill>
                <a:latin typeface="Times New Roman"/>
                <a:cs typeface="Arial" charset="0"/>
                <a:sym typeface="Times New Roman" charset="0"/>
              </a:rPr>
              <a:t>á</a:t>
            </a:r>
            <a:r>
              <a:rPr lang="en-US" sz="950" dirty="0" err="1" smtClean="0">
                <a:solidFill>
                  <a:srgbClr val="000000"/>
                </a:solidFill>
                <a:cs typeface="Arial" charset="0"/>
                <a:sym typeface="Times New Roman" charset="0"/>
              </a:rPr>
              <a:t>rea</a:t>
            </a:r>
            <a:r>
              <a:rPr lang="en-US" sz="950" dirty="0" smtClean="0">
                <a:solidFill>
                  <a:srgbClr val="000000"/>
                </a:solidFill>
                <a:cs typeface="Arial" charset="0"/>
                <a:sym typeface="Times New Roman" charset="0"/>
              </a:rPr>
              <a:t> de </a:t>
            </a:r>
            <a:r>
              <a:rPr lang="en-US" sz="950" dirty="0" err="1" smtClean="0">
                <a:solidFill>
                  <a:srgbClr val="000000"/>
                </a:solidFill>
                <a:cs typeface="Arial" charset="0"/>
                <a:sym typeface="Times New Roman" charset="0"/>
              </a:rPr>
              <a:t>trabajo</a:t>
            </a:r>
            <a:r>
              <a:rPr lang="en-US" sz="950" dirty="0" smtClean="0">
                <a:solidFill>
                  <a:srgbClr val="000000"/>
                </a:solidFill>
                <a:cs typeface="Arial" charset="0"/>
                <a:sym typeface="Times New Roman" charset="0"/>
              </a:rPr>
              <a:t> con </a:t>
            </a:r>
            <a:r>
              <a:rPr lang="en-US" sz="950" dirty="0" err="1" smtClean="0">
                <a:solidFill>
                  <a:srgbClr val="000000"/>
                </a:solidFill>
                <a:cs typeface="Arial" charset="0"/>
                <a:sym typeface="Times New Roman" charset="0"/>
              </a:rPr>
              <a:t>l</a:t>
            </a:r>
            <a:r>
              <a:rPr lang="en-US" sz="950" dirty="0" err="1" smtClean="0">
                <a:solidFill>
                  <a:srgbClr val="000000"/>
                </a:solidFill>
                <a:latin typeface="Times New Roman"/>
                <a:cs typeface="Arial" charset="0"/>
                <a:sym typeface="Times New Roman" charset="0"/>
              </a:rPr>
              <a:t>á</a:t>
            </a:r>
            <a:r>
              <a:rPr lang="en-US" sz="950" dirty="0" err="1" smtClean="0">
                <a:solidFill>
                  <a:srgbClr val="000000"/>
                </a:solidFill>
                <a:cs typeface="Arial" charset="0"/>
                <a:sym typeface="Times New Roman" charset="0"/>
              </a:rPr>
              <a:t>minas</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protectoras</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para</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evitar</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que</a:t>
            </a:r>
            <a:r>
              <a:rPr lang="en-US" sz="950" dirty="0" smtClean="0">
                <a:solidFill>
                  <a:srgbClr val="000000"/>
                </a:solidFill>
                <a:cs typeface="Arial" charset="0"/>
                <a:sym typeface="Times New Roman" charset="0"/>
              </a:rPr>
              <a:t> el </a:t>
            </a:r>
            <a:r>
              <a:rPr lang="en-US" sz="950" dirty="0" err="1" smtClean="0">
                <a:solidFill>
                  <a:srgbClr val="000000"/>
                </a:solidFill>
                <a:cs typeface="Arial" charset="0"/>
                <a:sym typeface="Times New Roman" charset="0"/>
              </a:rPr>
              <a:t>polvo</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ingrese</a:t>
            </a:r>
            <a:r>
              <a:rPr lang="en-US" sz="950" dirty="0" smtClean="0">
                <a:solidFill>
                  <a:srgbClr val="000000"/>
                </a:solidFill>
                <a:cs typeface="Arial" charset="0"/>
                <a:sym typeface="Times New Roman" charset="0"/>
              </a:rPr>
              <a:t> a </a:t>
            </a:r>
            <a:r>
              <a:rPr lang="en-US" sz="950" dirty="0" err="1" smtClean="0">
                <a:solidFill>
                  <a:srgbClr val="000000"/>
                </a:solidFill>
                <a:cs typeface="Arial" charset="0"/>
                <a:sym typeface="Times New Roman" charset="0"/>
              </a:rPr>
              <a:t>trav</a:t>
            </a:r>
            <a:r>
              <a:rPr lang="en-US" sz="950" dirty="0" err="1" smtClean="0">
                <a:solidFill>
                  <a:srgbClr val="000000"/>
                </a:solidFill>
                <a:latin typeface="Times New Roman"/>
                <a:cs typeface="Arial" charset="0"/>
                <a:sym typeface="Times New Roman" charset="0"/>
              </a:rPr>
              <a:t>é</a:t>
            </a:r>
            <a:r>
              <a:rPr lang="en-US" sz="950" dirty="0" err="1" smtClean="0">
                <a:solidFill>
                  <a:srgbClr val="000000"/>
                </a:solidFill>
                <a:cs typeface="Arial" charset="0"/>
                <a:sym typeface="Times New Roman" charset="0"/>
              </a:rPr>
              <a:t>s</a:t>
            </a:r>
            <a:r>
              <a:rPr lang="en-US" sz="950" dirty="0" smtClean="0">
                <a:solidFill>
                  <a:srgbClr val="000000"/>
                </a:solidFill>
                <a:cs typeface="Arial" charset="0"/>
                <a:sym typeface="Times New Roman" charset="0"/>
              </a:rPr>
              <a:t> del </a:t>
            </a:r>
            <a:r>
              <a:rPr lang="es-ES_tradnl" sz="950" dirty="0" smtClean="0">
                <a:solidFill>
                  <a:srgbClr val="000000"/>
                </a:solidFill>
                <a:cs typeface="Arial" charset="0"/>
                <a:sym typeface="Times New Roman" charset="0"/>
              </a:rPr>
              <a:t>antepecho</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dificultando</a:t>
            </a:r>
            <a:r>
              <a:rPr lang="en-US" sz="950" dirty="0" smtClean="0">
                <a:solidFill>
                  <a:srgbClr val="000000"/>
                </a:solidFill>
                <a:cs typeface="Arial" charset="0"/>
                <a:sym typeface="Times New Roman" charset="0"/>
              </a:rPr>
              <a:t> la </a:t>
            </a:r>
            <a:r>
              <a:rPr lang="en-US" sz="950" dirty="0" err="1" smtClean="0">
                <a:solidFill>
                  <a:srgbClr val="000000"/>
                </a:solidFill>
                <a:cs typeface="Arial" charset="0"/>
                <a:sym typeface="Times New Roman" charset="0"/>
              </a:rPr>
              <a:t>limpieza</a:t>
            </a:r>
            <a:r>
              <a:rPr lang="en-US" sz="950" dirty="0" smtClean="0">
                <a:solidFill>
                  <a:srgbClr val="000000"/>
                </a:solidFill>
                <a:cs typeface="Arial" charset="0"/>
                <a:sym typeface="Times New Roman" charset="0"/>
              </a:rPr>
              <a:t>.</a:t>
            </a:r>
          </a:p>
          <a:p>
            <a:pPr lvl="1">
              <a:spcBef>
                <a:spcPct val="10000"/>
              </a:spcBef>
              <a:defRPr/>
            </a:pPr>
            <a:r>
              <a:rPr lang="en-US" sz="950" dirty="0" err="1" smtClean="0">
                <a:solidFill>
                  <a:srgbClr val="000000"/>
                </a:solidFill>
                <a:cs typeface="Arial" charset="0"/>
                <a:sym typeface="Times New Roman" charset="0"/>
              </a:rPr>
              <a:t>Cuando</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selle</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ventanas</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corte</a:t>
            </a:r>
            <a:r>
              <a:rPr lang="en-US" sz="950" dirty="0" smtClean="0">
                <a:solidFill>
                  <a:srgbClr val="000000"/>
                </a:solidFill>
                <a:cs typeface="Arial" charset="0"/>
                <a:sym typeface="Times New Roman" charset="0"/>
              </a:rPr>
              <a:t> la </a:t>
            </a:r>
            <a:r>
              <a:rPr lang="en-US" sz="950" dirty="0" err="1" smtClean="0">
                <a:solidFill>
                  <a:srgbClr val="000000"/>
                </a:solidFill>
                <a:cs typeface="Arial" charset="0"/>
                <a:sym typeface="Times New Roman" charset="0"/>
              </a:rPr>
              <a:t>capa</a:t>
            </a:r>
            <a:r>
              <a:rPr lang="en-US" sz="950" dirty="0" smtClean="0">
                <a:solidFill>
                  <a:srgbClr val="000000"/>
                </a:solidFill>
                <a:cs typeface="Arial" charset="0"/>
                <a:sym typeface="Times New Roman" charset="0"/>
              </a:rPr>
              <a:t> de la </a:t>
            </a:r>
            <a:r>
              <a:rPr lang="en-US" sz="950" dirty="0" err="1" smtClean="0">
                <a:solidFill>
                  <a:srgbClr val="000000"/>
                </a:solidFill>
                <a:cs typeface="Arial" charset="0"/>
                <a:sym typeface="Times New Roman" charset="0"/>
              </a:rPr>
              <a:t>l</a:t>
            </a:r>
            <a:r>
              <a:rPr lang="en-US" sz="950" dirty="0" err="1" smtClean="0">
                <a:solidFill>
                  <a:srgbClr val="000000"/>
                </a:solidFill>
                <a:latin typeface="Times New Roman"/>
                <a:cs typeface="Arial" charset="0"/>
                <a:sym typeface="Times New Roman" charset="0"/>
              </a:rPr>
              <a:t>á</a:t>
            </a:r>
            <a:r>
              <a:rPr lang="en-US" sz="950" dirty="0" err="1" smtClean="0">
                <a:solidFill>
                  <a:srgbClr val="000000"/>
                </a:solidFill>
                <a:cs typeface="Arial" charset="0"/>
                <a:sym typeface="Times New Roman" charset="0"/>
              </a:rPr>
              <a:t>mina</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pl</a:t>
            </a:r>
            <a:r>
              <a:rPr lang="en-US" sz="950" dirty="0" err="1" smtClean="0">
                <a:solidFill>
                  <a:srgbClr val="000000"/>
                </a:solidFill>
                <a:latin typeface="Times New Roman"/>
                <a:cs typeface="Arial" charset="0"/>
                <a:sym typeface="Times New Roman" charset="0"/>
              </a:rPr>
              <a:t>á</a:t>
            </a:r>
            <a:r>
              <a:rPr lang="en-US" sz="950" dirty="0" err="1" smtClean="0">
                <a:solidFill>
                  <a:srgbClr val="000000"/>
                </a:solidFill>
                <a:cs typeface="Arial" charset="0"/>
                <a:sym typeface="Times New Roman" charset="0"/>
              </a:rPr>
              <a:t>stica</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ligeramente</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m</a:t>
            </a:r>
            <a:r>
              <a:rPr lang="en-US" sz="950" dirty="0" err="1" smtClean="0">
                <a:solidFill>
                  <a:srgbClr val="000000"/>
                </a:solidFill>
                <a:latin typeface="Times New Roman"/>
                <a:cs typeface="Arial" charset="0"/>
                <a:sym typeface="Times New Roman" charset="0"/>
              </a:rPr>
              <a:t>á</a:t>
            </a:r>
            <a:r>
              <a:rPr lang="en-US" sz="950" dirty="0" err="1" smtClean="0">
                <a:solidFill>
                  <a:srgbClr val="000000"/>
                </a:solidFill>
                <a:cs typeface="Arial" charset="0"/>
                <a:sym typeface="Times New Roman" charset="0"/>
              </a:rPr>
              <a:t>s</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larga</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que</a:t>
            </a:r>
            <a:r>
              <a:rPr lang="en-US" sz="950" dirty="0" smtClean="0">
                <a:solidFill>
                  <a:srgbClr val="000000"/>
                </a:solidFill>
                <a:cs typeface="Arial" charset="0"/>
                <a:sym typeface="Times New Roman" charset="0"/>
              </a:rPr>
              <a:t> la </a:t>
            </a:r>
            <a:r>
              <a:rPr lang="en-US" sz="950" dirty="0" err="1" smtClean="0">
                <a:solidFill>
                  <a:srgbClr val="000000"/>
                </a:solidFill>
                <a:cs typeface="Arial" charset="0"/>
                <a:sym typeface="Times New Roman" charset="0"/>
              </a:rPr>
              <a:t>ventana</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que</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desea</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cubrir</a:t>
            </a:r>
            <a:r>
              <a:rPr lang="en-US" sz="950" dirty="0" smtClean="0">
                <a:solidFill>
                  <a:srgbClr val="000000"/>
                </a:solidFill>
                <a:cs typeface="Arial" charset="0"/>
                <a:sym typeface="Times New Roman" charset="0"/>
              </a:rPr>
              <a:t>.</a:t>
            </a:r>
          </a:p>
          <a:p>
            <a:pPr lvl="1">
              <a:spcBef>
                <a:spcPct val="10000"/>
              </a:spcBef>
              <a:defRPr/>
            </a:pPr>
            <a:r>
              <a:rPr lang="en-US" sz="950" dirty="0" err="1" smtClean="0">
                <a:solidFill>
                  <a:srgbClr val="000000"/>
                </a:solidFill>
                <a:cs typeface="Arial" charset="0"/>
                <a:sym typeface="Times New Roman" charset="0"/>
              </a:rPr>
              <a:t>Pegue</a:t>
            </a:r>
            <a:r>
              <a:rPr lang="en-US" sz="950" dirty="0" smtClean="0">
                <a:solidFill>
                  <a:srgbClr val="000000"/>
                </a:solidFill>
                <a:cs typeface="Arial" charset="0"/>
                <a:sym typeface="Times New Roman" charset="0"/>
              </a:rPr>
              <a:t> la </a:t>
            </a:r>
            <a:r>
              <a:rPr lang="en-US" sz="950" dirty="0" err="1" smtClean="0">
                <a:solidFill>
                  <a:srgbClr val="000000"/>
                </a:solidFill>
                <a:cs typeface="Arial" charset="0"/>
                <a:sym typeface="Times New Roman" charset="0"/>
              </a:rPr>
              <a:t>l</a:t>
            </a:r>
            <a:r>
              <a:rPr lang="en-US" sz="950" dirty="0" err="1" smtClean="0">
                <a:solidFill>
                  <a:srgbClr val="000000"/>
                </a:solidFill>
                <a:latin typeface="Times New Roman"/>
                <a:cs typeface="Arial" charset="0"/>
                <a:sym typeface="Times New Roman" charset="0"/>
              </a:rPr>
              <a:t>á</a:t>
            </a:r>
            <a:r>
              <a:rPr lang="en-US" sz="950" dirty="0" err="1" smtClean="0">
                <a:solidFill>
                  <a:srgbClr val="000000"/>
                </a:solidFill>
                <a:cs typeface="Arial" charset="0"/>
                <a:sym typeface="Times New Roman" charset="0"/>
              </a:rPr>
              <a:t>mina</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pl</a:t>
            </a:r>
            <a:r>
              <a:rPr lang="en-US" sz="950" dirty="0" err="1" smtClean="0">
                <a:solidFill>
                  <a:srgbClr val="000000"/>
                </a:solidFill>
                <a:latin typeface="Times New Roman"/>
                <a:cs typeface="Arial" charset="0"/>
                <a:sym typeface="Times New Roman" charset="0"/>
              </a:rPr>
              <a:t>á</a:t>
            </a:r>
            <a:r>
              <a:rPr lang="en-US" sz="950" dirty="0" err="1" smtClean="0">
                <a:solidFill>
                  <a:srgbClr val="000000"/>
                </a:solidFill>
                <a:cs typeface="Arial" charset="0"/>
                <a:sym typeface="Times New Roman" charset="0"/>
              </a:rPr>
              <a:t>stica</a:t>
            </a:r>
            <a:r>
              <a:rPr lang="en-US" sz="950" dirty="0" smtClean="0">
                <a:solidFill>
                  <a:srgbClr val="000000"/>
                </a:solidFill>
                <a:cs typeface="Arial" charset="0"/>
                <a:sym typeface="Times New Roman" charset="0"/>
              </a:rPr>
              <a:t> con </a:t>
            </a:r>
            <a:r>
              <a:rPr lang="en-US" sz="950" dirty="0" err="1" smtClean="0">
                <a:solidFill>
                  <a:srgbClr val="000000"/>
                </a:solidFill>
                <a:cs typeface="Arial" charset="0"/>
                <a:sym typeface="Times New Roman" charset="0"/>
              </a:rPr>
              <a:t>cinta</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adhesiva</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sobre</a:t>
            </a:r>
            <a:r>
              <a:rPr lang="en-US" sz="950" dirty="0" smtClean="0">
                <a:solidFill>
                  <a:srgbClr val="000000"/>
                </a:solidFill>
                <a:cs typeface="Arial" charset="0"/>
                <a:sym typeface="Times New Roman" charset="0"/>
              </a:rPr>
              <a:t> la </a:t>
            </a:r>
            <a:r>
              <a:rPr lang="en-US" sz="950" dirty="0" err="1" smtClean="0">
                <a:solidFill>
                  <a:srgbClr val="000000"/>
                </a:solidFill>
                <a:cs typeface="Arial" charset="0"/>
                <a:sym typeface="Times New Roman" charset="0"/>
              </a:rPr>
              <a:t>ventana</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para</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sellarla</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por</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completo</a:t>
            </a:r>
            <a:r>
              <a:rPr lang="en-US" sz="950" dirty="0" smtClean="0">
                <a:solidFill>
                  <a:srgbClr val="000000"/>
                </a:solidFill>
                <a:cs typeface="Arial" charset="0"/>
                <a:sym typeface="Times New Roman" charset="0"/>
              </a:rPr>
              <a:t>.</a:t>
            </a:r>
          </a:p>
          <a:p>
            <a:pPr lvl="1">
              <a:spcBef>
                <a:spcPct val="10000"/>
              </a:spcBef>
              <a:defRPr/>
            </a:pPr>
            <a:r>
              <a:rPr lang="en-US" sz="950" dirty="0" err="1" smtClean="0">
                <a:solidFill>
                  <a:srgbClr val="000000"/>
                </a:solidFill>
                <a:cs typeface="Arial" charset="0"/>
                <a:sym typeface="Times New Roman" charset="0"/>
              </a:rPr>
              <a:t>Aseg</a:t>
            </a:r>
            <a:r>
              <a:rPr lang="en-US" sz="950" dirty="0" err="1" smtClean="0">
                <a:solidFill>
                  <a:srgbClr val="000000"/>
                </a:solidFill>
                <a:latin typeface="Times New Roman"/>
                <a:cs typeface="Arial" charset="0"/>
                <a:sym typeface="Times New Roman" charset="0"/>
              </a:rPr>
              <a:t>ú</a:t>
            </a:r>
            <a:r>
              <a:rPr lang="en-US" sz="950" dirty="0" err="1" smtClean="0">
                <a:solidFill>
                  <a:srgbClr val="000000"/>
                </a:solidFill>
                <a:cs typeface="Arial" charset="0"/>
                <a:sym typeface="Times New Roman" charset="0"/>
              </a:rPr>
              <a:t>rese</a:t>
            </a:r>
            <a:r>
              <a:rPr lang="en-US" sz="950" dirty="0" smtClean="0">
                <a:solidFill>
                  <a:srgbClr val="000000"/>
                </a:solidFill>
                <a:cs typeface="Arial" charset="0"/>
                <a:sym typeface="Times New Roman" charset="0"/>
              </a:rPr>
              <a:t> de </a:t>
            </a:r>
            <a:r>
              <a:rPr lang="en-US" sz="950" dirty="0" err="1" smtClean="0">
                <a:solidFill>
                  <a:srgbClr val="000000"/>
                </a:solidFill>
                <a:cs typeface="Arial" charset="0"/>
                <a:sym typeface="Times New Roman" charset="0"/>
              </a:rPr>
              <a:t>que</a:t>
            </a:r>
            <a:r>
              <a:rPr lang="en-US" sz="950" dirty="0" smtClean="0">
                <a:solidFill>
                  <a:srgbClr val="000000"/>
                </a:solidFill>
                <a:cs typeface="Arial" charset="0"/>
                <a:sym typeface="Times New Roman" charset="0"/>
              </a:rPr>
              <a:t> la </a:t>
            </a:r>
            <a:r>
              <a:rPr lang="en-US" sz="950" dirty="0" err="1" smtClean="0">
                <a:solidFill>
                  <a:srgbClr val="000000"/>
                </a:solidFill>
                <a:cs typeface="Arial" charset="0"/>
                <a:sym typeface="Times New Roman" charset="0"/>
              </a:rPr>
              <a:t>cinta</a:t>
            </a:r>
            <a:r>
              <a:rPr lang="en-US" sz="950" dirty="0" smtClean="0">
                <a:solidFill>
                  <a:srgbClr val="000000"/>
                </a:solidFill>
                <a:cs typeface="Arial" charset="0"/>
                <a:sym typeface="Times New Roman" charset="0"/>
              </a:rPr>
              <a:t> o la </a:t>
            </a:r>
            <a:r>
              <a:rPr lang="en-US" sz="950" dirty="0" err="1" smtClean="0">
                <a:solidFill>
                  <a:srgbClr val="000000"/>
                </a:solidFill>
                <a:cs typeface="Arial" charset="0"/>
                <a:sym typeface="Times New Roman" charset="0"/>
              </a:rPr>
              <a:t>l</a:t>
            </a:r>
            <a:r>
              <a:rPr lang="en-US" sz="950" dirty="0" err="1" smtClean="0">
                <a:solidFill>
                  <a:srgbClr val="000000"/>
                </a:solidFill>
                <a:latin typeface="Times New Roman"/>
                <a:cs typeface="Arial" charset="0"/>
                <a:sym typeface="Times New Roman" charset="0"/>
              </a:rPr>
              <a:t>á</a:t>
            </a:r>
            <a:r>
              <a:rPr lang="en-US" sz="950" dirty="0" err="1" smtClean="0">
                <a:solidFill>
                  <a:srgbClr val="000000"/>
                </a:solidFill>
                <a:cs typeface="Arial" charset="0"/>
                <a:sym typeface="Times New Roman" charset="0"/>
              </a:rPr>
              <a:t>mina</a:t>
            </a:r>
            <a:r>
              <a:rPr lang="en-US" sz="950" dirty="0" smtClean="0">
                <a:solidFill>
                  <a:srgbClr val="000000"/>
                </a:solidFill>
                <a:cs typeface="Arial" charset="0"/>
                <a:sym typeface="Times New Roman" charset="0"/>
              </a:rPr>
              <a:t> no </a:t>
            </a:r>
            <a:r>
              <a:rPr lang="en-US" sz="950" dirty="0" err="1" smtClean="0">
                <a:solidFill>
                  <a:srgbClr val="000000"/>
                </a:solidFill>
                <a:cs typeface="Arial" charset="0"/>
                <a:sym typeface="Times New Roman" charset="0"/>
              </a:rPr>
              <a:t>cubra</a:t>
            </a:r>
            <a:r>
              <a:rPr lang="en-US" sz="950" dirty="0" smtClean="0">
                <a:solidFill>
                  <a:srgbClr val="000000"/>
                </a:solidFill>
                <a:cs typeface="Arial" charset="0"/>
                <a:sym typeface="Times New Roman" charset="0"/>
              </a:rPr>
              <a:t> parte del </a:t>
            </a:r>
            <a:r>
              <a:rPr lang="en-US" sz="950" dirty="0" err="1" smtClean="0">
                <a:solidFill>
                  <a:srgbClr val="000000"/>
                </a:solidFill>
                <a:latin typeface="Times New Roman"/>
                <a:cs typeface="Arial" charset="0"/>
                <a:sym typeface="Times New Roman" charset="0"/>
              </a:rPr>
              <a:t>á</a:t>
            </a:r>
            <a:r>
              <a:rPr lang="en-US" sz="950" dirty="0" err="1" smtClean="0">
                <a:solidFill>
                  <a:srgbClr val="000000"/>
                </a:solidFill>
                <a:cs typeface="Arial" charset="0"/>
                <a:sym typeface="Times New Roman" charset="0"/>
              </a:rPr>
              <a:t>rea</a:t>
            </a:r>
            <a:r>
              <a:rPr lang="en-US" sz="950" dirty="0" smtClean="0">
                <a:solidFill>
                  <a:srgbClr val="000000"/>
                </a:solidFill>
                <a:cs typeface="Arial" charset="0"/>
                <a:sym typeface="Times New Roman" charset="0"/>
              </a:rPr>
              <a:t> en la </a:t>
            </a:r>
            <a:r>
              <a:rPr lang="en-US" sz="950" dirty="0" err="1" smtClean="0">
                <a:solidFill>
                  <a:srgbClr val="000000"/>
                </a:solidFill>
                <a:cs typeface="Arial" charset="0"/>
                <a:sym typeface="Times New Roman" charset="0"/>
              </a:rPr>
              <a:t>cual</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est</a:t>
            </a:r>
            <a:r>
              <a:rPr lang="en-US" sz="950" dirty="0" err="1" smtClean="0">
                <a:solidFill>
                  <a:srgbClr val="000000"/>
                </a:solidFill>
                <a:latin typeface="Times New Roman"/>
                <a:cs typeface="Arial" charset="0"/>
                <a:sym typeface="Times New Roman" charset="0"/>
              </a:rPr>
              <a:t>é</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trabajando</a:t>
            </a:r>
            <a:r>
              <a:rPr lang="en-US" sz="950" dirty="0" smtClean="0">
                <a:solidFill>
                  <a:srgbClr val="000000"/>
                </a:solidFill>
                <a:cs typeface="Arial" charset="0"/>
                <a:sym typeface="Times New Roman" charset="0"/>
              </a:rPr>
              <a:t>.</a:t>
            </a:r>
          </a:p>
          <a:p>
            <a:pPr>
              <a:spcBef>
                <a:spcPct val="10000"/>
              </a:spcBef>
              <a:defRPr/>
            </a:pPr>
            <a:r>
              <a:rPr lang="en-US" sz="950" dirty="0" err="1" smtClean="0">
                <a:solidFill>
                  <a:srgbClr val="000000"/>
                </a:solidFill>
                <a:cs typeface="Times New Roman" charset="0"/>
                <a:sym typeface="Times New Roman" charset="0"/>
              </a:rPr>
              <a:t>Cierre</a:t>
            </a:r>
            <a:r>
              <a:rPr lang="en-US" sz="950" dirty="0" smtClean="0">
                <a:solidFill>
                  <a:srgbClr val="000000"/>
                </a:solidFill>
                <a:cs typeface="Times New Roman" charset="0"/>
                <a:sym typeface="Times New Roman" charset="0"/>
              </a:rPr>
              <a:t> y </a:t>
            </a:r>
            <a:r>
              <a:rPr lang="en-US" sz="950" dirty="0" err="1" smtClean="0">
                <a:solidFill>
                  <a:srgbClr val="000000"/>
                </a:solidFill>
                <a:cs typeface="Times New Roman" charset="0"/>
                <a:sym typeface="Times New Roman" charset="0"/>
              </a:rPr>
              <a:t>selle</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las</a:t>
            </a:r>
            <a:r>
              <a:rPr lang="en-US" sz="950" dirty="0" smtClean="0">
                <a:solidFill>
                  <a:srgbClr val="000000"/>
                </a:solidFill>
                <a:cs typeface="Times New Roman" charset="0"/>
                <a:sym typeface="Times New Roman" charset="0"/>
              </a:rPr>
              <a:t> </a:t>
            </a:r>
            <a:r>
              <a:rPr lang="en-US" sz="950" dirty="0" err="1" smtClean="0">
                <a:solidFill>
                  <a:srgbClr val="000000"/>
                </a:solidFill>
                <a:cs typeface="Times New Roman" charset="0"/>
                <a:sym typeface="Times New Roman" charset="0"/>
              </a:rPr>
              <a:t>puertas</a:t>
            </a:r>
            <a:endParaRPr lang="en-US" sz="950" dirty="0" smtClean="0">
              <a:solidFill>
                <a:srgbClr val="000000"/>
              </a:solidFill>
              <a:cs typeface="Times New Roman" charset="0"/>
              <a:sym typeface="Times New Roman" charset="0"/>
            </a:endParaRPr>
          </a:p>
          <a:p>
            <a:pPr lvl="1">
              <a:spcBef>
                <a:spcPct val="10000"/>
              </a:spcBef>
              <a:defRPr/>
            </a:pPr>
            <a:r>
              <a:rPr lang="en-US" sz="950" dirty="0" err="1" smtClean="0">
                <a:solidFill>
                  <a:srgbClr val="000000"/>
                </a:solidFill>
                <a:cs typeface="Arial" charset="0"/>
                <a:sym typeface="Times New Roman" charset="0"/>
              </a:rPr>
              <a:t>Cierre</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todas</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las</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puertas</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incluidas</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las</a:t>
            </a:r>
            <a:r>
              <a:rPr lang="en-US" sz="950" dirty="0" smtClean="0">
                <a:solidFill>
                  <a:srgbClr val="000000"/>
                </a:solidFill>
                <a:cs typeface="Arial" charset="0"/>
                <a:sym typeface="Times New Roman" charset="0"/>
              </a:rPr>
              <a:t> de los </a:t>
            </a:r>
            <a:r>
              <a:rPr lang="en-US" sz="950" dirty="0" err="1" smtClean="0">
                <a:solidFill>
                  <a:srgbClr val="000000"/>
                </a:solidFill>
                <a:cs typeface="Arial" charset="0"/>
                <a:sym typeface="Times New Roman" charset="0"/>
              </a:rPr>
              <a:t>armarios</a:t>
            </a:r>
            <a:r>
              <a:rPr lang="en-US" sz="950" dirty="0" smtClean="0">
                <a:solidFill>
                  <a:srgbClr val="000000"/>
                </a:solidFill>
                <a:cs typeface="Arial" charset="0"/>
                <a:sym typeface="Times New Roman" charset="0"/>
              </a:rPr>
              <a:t> y </a:t>
            </a:r>
            <a:r>
              <a:rPr lang="en-US" sz="950" dirty="0" err="1" smtClean="0">
                <a:solidFill>
                  <a:srgbClr val="000000"/>
                </a:solidFill>
                <a:cs typeface="Arial" charset="0"/>
                <a:sym typeface="Times New Roman" charset="0"/>
              </a:rPr>
              <a:t>gabinetes</a:t>
            </a:r>
            <a:r>
              <a:rPr lang="en-US" sz="950" dirty="0" smtClean="0">
                <a:solidFill>
                  <a:srgbClr val="000000"/>
                </a:solidFill>
                <a:cs typeface="Arial" charset="0"/>
                <a:sym typeface="Times New Roman" charset="0"/>
              </a:rPr>
              <a:t> del </a:t>
            </a:r>
            <a:r>
              <a:rPr lang="en-US" sz="950" dirty="0" err="1" smtClean="0">
                <a:solidFill>
                  <a:srgbClr val="000000"/>
                </a:solidFill>
                <a:latin typeface="Times New Roman"/>
                <a:cs typeface="Arial" charset="0"/>
                <a:sym typeface="Times New Roman" charset="0"/>
              </a:rPr>
              <a:t>á</a:t>
            </a:r>
            <a:r>
              <a:rPr lang="en-US" sz="950" dirty="0" err="1" smtClean="0">
                <a:solidFill>
                  <a:srgbClr val="000000"/>
                </a:solidFill>
                <a:cs typeface="Arial" charset="0"/>
                <a:sym typeface="Times New Roman" charset="0"/>
              </a:rPr>
              <a:t>rea</a:t>
            </a:r>
            <a:r>
              <a:rPr lang="en-US" sz="950" dirty="0" smtClean="0">
                <a:solidFill>
                  <a:srgbClr val="000000"/>
                </a:solidFill>
                <a:cs typeface="Arial" charset="0"/>
                <a:sym typeface="Times New Roman" charset="0"/>
              </a:rPr>
              <a:t> de </a:t>
            </a:r>
            <a:r>
              <a:rPr lang="en-US" sz="950" dirty="0" err="1" smtClean="0">
                <a:solidFill>
                  <a:srgbClr val="000000"/>
                </a:solidFill>
                <a:cs typeface="Arial" charset="0"/>
                <a:sym typeface="Times New Roman" charset="0"/>
              </a:rPr>
              <a:t>trabajo</a:t>
            </a:r>
            <a:r>
              <a:rPr lang="en-US" sz="950" dirty="0" smtClean="0">
                <a:solidFill>
                  <a:srgbClr val="000000"/>
                </a:solidFill>
                <a:cs typeface="Arial" charset="0"/>
                <a:sym typeface="Times New Roman" charset="0"/>
              </a:rPr>
              <a:t> y </a:t>
            </a:r>
            <a:r>
              <a:rPr lang="en-US" sz="950" dirty="0" err="1" smtClean="0">
                <a:solidFill>
                  <a:srgbClr val="000000"/>
                </a:solidFill>
                <a:cs typeface="Arial" charset="0"/>
                <a:sym typeface="Times New Roman" charset="0"/>
              </a:rPr>
              <a:t>c</a:t>
            </a:r>
            <a:r>
              <a:rPr lang="en-US" sz="950" dirty="0" err="1" smtClean="0">
                <a:solidFill>
                  <a:srgbClr val="000000"/>
                </a:solidFill>
                <a:latin typeface="Times New Roman"/>
                <a:cs typeface="Arial" charset="0"/>
                <a:sym typeface="Times New Roman" charset="0"/>
              </a:rPr>
              <a:t>ú</a:t>
            </a:r>
            <a:r>
              <a:rPr lang="en-US" sz="950" dirty="0" err="1" smtClean="0">
                <a:solidFill>
                  <a:srgbClr val="000000"/>
                </a:solidFill>
                <a:cs typeface="Arial" charset="0"/>
                <a:sym typeface="Times New Roman" charset="0"/>
              </a:rPr>
              <a:t>bralas</a:t>
            </a:r>
            <a:r>
              <a:rPr lang="en-US" sz="950" dirty="0" smtClean="0">
                <a:solidFill>
                  <a:srgbClr val="000000"/>
                </a:solidFill>
                <a:cs typeface="Arial" charset="0"/>
                <a:sym typeface="Times New Roman" charset="0"/>
              </a:rPr>
              <a:t> con </a:t>
            </a:r>
            <a:r>
              <a:rPr lang="en-US" sz="950" dirty="0" err="1" smtClean="0">
                <a:solidFill>
                  <a:srgbClr val="000000"/>
                </a:solidFill>
                <a:cs typeface="Arial" charset="0"/>
                <a:sym typeface="Times New Roman" charset="0"/>
              </a:rPr>
              <a:t>l</a:t>
            </a:r>
            <a:r>
              <a:rPr lang="en-US" sz="950" dirty="0" err="1" smtClean="0">
                <a:solidFill>
                  <a:srgbClr val="000000"/>
                </a:solidFill>
                <a:latin typeface="Times New Roman"/>
                <a:cs typeface="Arial" charset="0"/>
                <a:sym typeface="Times New Roman" charset="0"/>
              </a:rPr>
              <a:t>á</a:t>
            </a:r>
            <a:r>
              <a:rPr lang="en-US" sz="950" dirty="0" err="1" smtClean="0">
                <a:solidFill>
                  <a:srgbClr val="000000"/>
                </a:solidFill>
                <a:cs typeface="Arial" charset="0"/>
                <a:sym typeface="Times New Roman" charset="0"/>
              </a:rPr>
              <a:t>minas</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pl</a:t>
            </a:r>
            <a:r>
              <a:rPr lang="en-US" sz="950" dirty="0" err="1" smtClean="0">
                <a:solidFill>
                  <a:srgbClr val="000000"/>
                </a:solidFill>
                <a:latin typeface="Times New Roman"/>
                <a:cs typeface="Arial" charset="0"/>
                <a:sym typeface="Times New Roman" charset="0"/>
              </a:rPr>
              <a:t>á</a:t>
            </a:r>
            <a:r>
              <a:rPr lang="en-US" sz="950" dirty="0" err="1" smtClean="0">
                <a:solidFill>
                  <a:srgbClr val="000000"/>
                </a:solidFill>
                <a:cs typeface="Arial" charset="0"/>
                <a:sym typeface="Times New Roman" charset="0"/>
              </a:rPr>
              <a:t>sticas</a:t>
            </a:r>
            <a:r>
              <a:rPr lang="en-US" sz="950" dirty="0" smtClean="0">
                <a:solidFill>
                  <a:srgbClr val="000000"/>
                </a:solidFill>
                <a:cs typeface="Arial" charset="0"/>
                <a:sym typeface="Times New Roman" charset="0"/>
              </a:rPr>
              <a:t>.</a:t>
            </a:r>
          </a:p>
          <a:p>
            <a:pPr lvl="1">
              <a:spcBef>
                <a:spcPct val="10000"/>
              </a:spcBef>
              <a:defRPr/>
            </a:pPr>
            <a:r>
              <a:rPr lang="en-US" sz="950" dirty="0" smtClean="0">
                <a:solidFill>
                  <a:srgbClr val="000000"/>
                </a:solidFill>
                <a:cs typeface="Arial" charset="0"/>
                <a:sym typeface="Times New Roman" charset="0"/>
              </a:rPr>
              <a:t>Las </a:t>
            </a:r>
            <a:r>
              <a:rPr lang="en-US" sz="950" dirty="0" err="1" smtClean="0">
                <a:solidFill>
                  <a:srgbClr val="000000"/>
                </a:solidFill>
                <a:cs typeface="Arial" charset="0"/>
                <a:sym typeface="Times New Roman" charset="0"/>
              </a:rPr>
              <a:t>puertas</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que</a:t>
            </a:r>
            <a:r>
              <a:rPr lang="en-US" sz="950" dirty="0" smtClean="0">
                <a:solidFill>
                  <a:srgbClr val="000000"/>
                </a:solidFill>
                <a:cs typeface="Arial" charset="0"/>
                <a:sym typeface="Times New Roman" charset="0"/>
              </a:rPr>
              <a:t> se </a:t>
            </a:r>
            <a:r>
              <a:rPr lang="en-US" sz="950" dirty="0" err="1" smtClean="0">
                <a:solidFill>
                  <a:srgbClr val="000000"/>
                </a:solidFill>
                <a:cs typeface="Arial" charset="0"/>
                <a:sym typeface="Times New Roman" charset="0"/>
              </a:rPr>
              <a:t>utilizan</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como</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entrada</a:t>
            </a:r>
            <a:r>
              <a:rPr lang="en-US" sz="950" dirty="0" smtClean="0">
                <a:solidFill>
                  <a:srgbClr val="000000"/>
                </a:solidFill>
                <a:cs typeface="Arial" charset="0"/>
                <a:sym typeface="Times New Roman" charset="0"/>
              </a:rPr>
              <a:t> al </a:t>
            </a:r>
            <a:r>
              <a:rPr lang="en-US" sz="950" dirty="0" err="1" smtClean="0">
                <a:solidFill>
                  <a:srgbClr val="000000"/>
                </a:solidFill>
                <a:latin typeface="Times New Roman"/>
                <a:cs typeface="Arial" charset="0"/>
                <a:sym typeface="Times New Roman" charset="0"/>
              </a:rPr>
              <a:t>á</a:t>
            </a:r>
            <a:r>
              <a:rPr lang="en-US" sz="950" dirty="0" err="1" smtClean="0">
                <a:solidFill>
                  <a:srgbClr val="000000"/>
                </a:solidFill>
                <a:cs typeface="Arial" charset="0"/>
                <a:sym typeface="Times New Roman" charset="0"/>
              </a:rPr>
              <a:t>rea</a:t>
            </a:r>
            <a:r>
              <a:rPr lang="en-US" sz="950" dirty="0" smtClean="0">
                <a:solidFill>
                  <a:srgbClr val="000000"/>
                </a:solidFill>
                <a:cs typeface="Arial" charset="0"/>
                <a:sym typeface="Times New Roman" charset="0"/>
              </a:rPr>
              <a:t> de </a:t>
            </a:r>
            <a:r>
              <a:rPr lang="en-US" sz="950" dirty="0" err="1" smtClean="0">
                <a:solidFill>
                  <a:srgbClr val="000000"/>
                </a:solidFill>
                <a:cs typeface="Arial" charset="0"/>
                <a:sym typeface="Times New Roman" charset="0"/>
              </a:rPr>
              <a:t>trabajo</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deben</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cubrirse</a:t>
            </a:r>
            <a:r>
              <a:rPr lang="en-US" sz="950" dirty="0" smtClean="0">
                <a:solidFill>
                  <a:srgbClr val="000000"/>
                </a:solidFill>
                <a:cs typeface="Arial" charset="0"/>
                <a:sym typeface="Times New Roman" charset="0"/>
              </a:rPr>
              <a:t> con </a:t>
            </a:r>
            <a:r>
              <a:rPr lang="en-US" sz="950" dirty="0" err="1" smtClean="0">
                <a:solidFill>
                  <a:srgbClr val="000000"/>
                </a:solidFill>
                <a:cs typeface="Arial" charset="0"/>
                <a:sym typeface="Times New Roman" charset="0"/>
              </a:rPr>
              <a:t>l</a:t>
            </a:r>
            <a:r>
              <a:rPr lang="en-US" sz="950" dirty="0" err="1" smtClean="0">
                <a:solidFill>
                  <a:srgbClr val="000000"/>
                </a:solidFill>
                <a:latin typeface="Times New Roman"/>
                <a:cs typeface="Arial" charset="0"/>
                <a:sym typeface="Times New Roman" charset="0"/>
              </a:rPr>
              <a:t>á</a:t>
            </a:r>
            <a:r>
              <a:rPr lang="en-US" sz="950" dirty="0" err="1" smtClean="0">
                <a:solidFill>
                  <a:srgbClr val="000000"/>
                </a:solidFill>
                <a:cs typeface="Arial" charset="0"/>
                <a:sym typeface="Times New Roman" charset="0"/>
              </a:rPr>
              <a:t>minas</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pl</a:t>
            </a:r>
            <a:r>
              <a:rPr lang="en-US" sz="950" dirty="0" err="1" smtClean="0">
                <a:solidFill>
                  <a:srgbClr val="000000"/>
                </a:solidFill>
                <a:latin typeface="Times New Roman"/>
                <a:cs typeface="Arial" charset="0"/>
                <a:sym typeface="Times New Roman" charset="0"/>
              </a:rPr>
              <a:t>á</a:t>
            </a:r>
            <a:r>
              <a:rPr lang="en-US" sz="950" dirty="0" err="1" smtClean="0">
                <a:solidFill>
                  <a:srgbClr val="000000"/>
                </a:solidFill>
                <a:cs typeface="Arial" charset="0"/>
                <a:sym typeface="Times New Roman" charset="0"/>
              </a:rPr>
              <a:t>sticas</a:t>
            </a:r>
            <a:r>
              <a:rPr lang="en-US" sz="950" dirty="0" smtClean="0">
                <a:solidFill>
                  <a:srgbClr val="000000"/>
                </a:solidFill>
                <a:cs typeface="Arial" charset="0"/>
                <a:sym typeface="Times New Roman" charset="0"/>
              </a:rPr>
              <a:t> u </a:t>
            </a:r>
            <a:r>
              <a:rPr lang="en-US" sz="950" dirty="0" err="1" smtClean="0">
                <a:solidFill>
                  <a:srgbClr val="000000"/>
                </a:solidFill>
                <a:cs typeface="Arial" charset="0"/>
                <a:sym typeface="Times New Roman" charset="0"/>
              </a:rPr>
              <a:t>otro</a:t>
            </a:r>
            <a:r>
              <a:rPr lang="en-US" sz="950" dirty="0" smtClean="0">
                <a:solidFill>
                  <a:srgbClr val="000000"/>
                </a:solidFill>
                <a:cs typeface="Arial" charset="0"/>
                <a:sym typeface="Times New Roman" charset="0"/>
              </a:rPr>
              <a:t> material impermeable, de forma </a:t>
            </a:r>
            <a:r>
              <a:rPr lang="en-US" sz="950" dirty="0" err="1" smtClean="0">
                <a:solidFill>
                  <a:srgbClr val="000000"/>
                </a:solidFill>
                <a:cs typeface="Arial" charset="0"/>
                <a:sym typeface="Times New Roman" charset="0"/>
              </a:rPr>
              <a:t>que</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permita</a:t>
            </a:r>
            <a:r>
              <a:rPr lang="en-US" sz="950" dirty="0" smtClean="0">
                <a:solidFill>
                  <a:srgbClr val="000000"/>
                </a:solidFill>
                <a:cs typeface="Arial" charset="0"/>
                <a:sym typeface="Times New Roman" charset="0"/>
              </a:rPr>
              <a:t> a los </a:t>
            </a:r>
            <a:r>
              <a:rPr lang="en-US" sz="950" dirty="0" err="1" smtClean="0">
                <a:solidFill>
                  <a:srgbClr val="000000"/>
                </a:solidFill>
                <a:cs typeface="Arial" charset="0"/>
                <a:sym typeface="Times New Roman" charset="0"/>
              </a:rPr>
              <a:t>trabajadores</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pasar</a:t>
            </a:r>
            <a:r>
              <a:rPr lang="en-US" sz="950" dirty="0" smtClean="0">
                <a:solidFill>
                  <a:srgbClr val="000000"/>
                </a:solidFill>
                <a:cs typeface="Arial" charset="0"/>
                <a:sym typeface="Times New Roman" charset="0"/>
              </a:rPr>
              <a:t> a </a:t>
            </a:r>
            <a:r>
              <a:rPr lang="en-US" sz="950" dirty="0" err="1" smtClean="0">
                <a:solidFill>
                  <a:srgbClr val="000000"/>
                </a:solidFill>
                <a:cs typeface="Arial" charset="0"/>
                <a:sym typeface="Times New Roman" charset="0"/>
              </a:rPr>
              <a:t>trav</a:t>
            </a:r>
            <a:r>
              <a:rPr lang="en-US" sz="950" dirty="0" err="1" smtClean="0">
                <a:solidFill>
                  <a:srgbClr val="000000"/>
                </a:solidFill>
                <a:latin typeface="Times New Roman"/>
                <a:cs typeface="Arial" charset="0"/>
                <a:sym typeface="Times New Roman" charset="0"/>
              </a:rPr>
              <a:t>é</a:t>
            </a:r>
            <a:r>
              <a:rPr lang="en-US" sz="950" dirty="0" err="1" smtClean="0">
                <a:solidFill>
                  <a:srgbClr val="000000"/>
                </a:solidFill>
                <a:cs typeface="Arial" charset="0"/>
                <a:sym typeface="Times New Roman" charset="0"/>
              </a:rPr>
              <a:t>s</a:t>
            </a:r>
            <a:r>
              <a:rPr lang="en-US" sz="950" dirty="0" smtClean="0">
                <a:solidFill>
                  <a:srgbClr val="000000"/>
                </a:solidFill>
                <a:cs typeface="Arial" charset="0"/>
                <a:sym typeface="Times New Roman" charset="0"/>
              </a:rPr>
              <a:t> de </a:t>
            </a:r>
            <a:r>
              <a:rPr lang="en-US" sz="950" dirty="0" err="1" smtClean="0">
                <a:solidFill>
                  <a:srgbClr val="000000"/>
                </a:solidFill>
                <a:cs typeface="Arial" charset="0"/>
                <a:sym typeface="Times New Roman" charset="0"/>
              </a:rPr>
              <a:t>ellas</a:t>
            </a:r>
            <a:r>
              <a:rPr lang="en-US" sz="950" dirty="0" smtClean="0">
                <a:solidFill>
                  <a:srgbClr val="000000"/>
                </a:solidFill>
                <a:cs typeface="Arial" charset="0"/>
                <a:sym typeface="Times New Roman" charset="0"/>
              </a:rPr>
              <a:t> y </a:t>
            </a:r>
            <a:r>
              <a:rPr lang="en-US" sz="950" dirty="0" err="1" smtClean="0">
                <a:solidFill>
                  <a:srgbClr val="000000"/>
                </a:solidFill>
                <a:cs typeface="Arial" charset="0"/>
                <a:sym typeface="Times New Roman" charset="0"/>
              </a:rPr>
              <a:t>dejar</a:t>
            </a:r>
            <a:r>
              <a:rPr lang="en-US" sz="950" dirty="0" smtClean="0">
                <a:solidFill>
                  <a:srgbClr val="000000"/>
                </a:solidFill>
                <a:cs typeface="Arial" charset="0"/>
                <a:sym typeface="Times New Roman" charset="0"/>
              </a:rPr>
              <a:t> el </a:t>
            </a:r>
            <a:r>
              <a:rPr lang="en-US" sz="950" dirty="0" err="1" smtClean="0">
                <a:solidFill>
                  <a:srgbClr val="000000"/>
                </a:solidFill>
                <a:cs typeface="Arial" charset="0"/>
                <a:sym typeface="Times New Roman" charset="0"/>
              </a:rPr>
              <a:t>polvo</a:t>
            </a:r>
            <a:r>
              <a:rPr lang="en-US" sz="950" dirty="0" smtClean="0">
                <a:solidFill>
                  <a:srgbClr val="000000"/>
                </a:solidFill>
                <a:cs typeface="Arial" charset="0"/>
                <a:sym typeface="Times New Roman" charset="0"/>
              </a:rPr>
              <a:t> y los </a:t>
            </a:r>
            <a:r>
              <a:rPr lang="en-US" sz="950" dirty="0" err="1" smtClean="0">
                <a:solidFill>
                  <a:srgbClr val="000000"/>
                </a:solidFill>
                <a:cs typeface="Arial" charset="0"/>
                <a:sym typeface="Times New Roman" charset="0"/>
              </a:rPr>
              <a:t>escombros</a:t>
            </a:r>
            <a:r>
              <a:rPr lang="en-US" sz="950" dirty="0" smtClean="0">
                <a:solidFill>
                  <a:srgbClr val="000000"/>
                </a:solidFill>
                <a:cs typeface="Arial" charset="0"/>
                <a:sym typeface="Times New Roman" charset="0"/>
              </a:rPr>
              <a:t> en el </a:t>
            </a:r>
            <a:r>
              <a:rPr lang="en-US" sz="950" dirty="0" err="1" smtClean="0">
                <a:solidFill>
                  <a:srgbClr val="000000"/>
                </a:solidFill>
                <a:latin typeface="Times New Roman"/>
                <a:cs typeface="Arial" charset="0"/>
                <a:sym typeface="Times New Roman" charset="0"/>
              </a:rPr>
              <a:t>á</a:t>
            </a:r>
            <a:r>
              <a:rPr lang="en-US" sz="950" dirty="0" err="1" smtClean="0">
                <a:solidFill>
                  <a:srgbClr val="000000"/>
                </a:solidFill>
                <a:cs typeface="Arial" charset="0"/>
                <a:sym typeface="Times New Roman" charset="0"/>
              </a:rPr>
              <a:t>rea</a:t>
            </a:r>
            <a:r>
              <a:rPr lang="en-US" sz="950" dirty="0" smtClean="0">
                <a:solidFill>
                  <a:srgbClr val="000000"/>
                </a:solidFill>
                <a:cs typeface="Arial" charset="0"/>
                <a:sym typeface="Times New Roman" charset="0"/>
              </a:rPr>
              <a:t> de </a:t>
            </a:r>
            <a:r>
              <a:rPr lang="en-US" sz="950" dirty="0" err="1" smtClean="0">
                <a:solidFill>
                  <a:srgbClr val="000000"/>
                </a:solidFill>
                <a:cs typeface="Arial" charset="0"/>
                <a:sym typeface="Times New Roman" charset="0"/>
              </a:rPr>
              <a:t>trabajo</a:t>
            </a:r>
            <a:r>
              <a:rPr lang="en-US" sz="950" b="1" dirty="0" smtClean="0">
                <a:solidFill>
                  <a:srgbClr val="000000"/>
                </a:solidFill>
                <a:cs typeface="Arial" charset="0"/>
                <a:sym typeface="Times New Roman" charset="0"/>
              </a:rPr>
              <a:t>.</a:t>
            </a:r>
          </a:p>
          <a:p>
            <a:pPr lvl="1">
              <a:spcBef>
                <a:spcPct val="10000"/>
              </a:spcBef>
              <a:defRPr/>
            </a:pPr>
            <a:r>
              <a:rPr lang="en-US" sz="950" dirty="0" smtClean="0">
                <a:solidFill>
                  <a:srgbClr val="000000"/>
                </a:solidFill>
                <a:cs typeface="Arial" charset="0"/>
                <a:sym typeface="Times New Roman" charset="0"/>
              </a:rPr>
              <a:t>Como </a:t>
            </a:r>
            <a:r>
              <a:rPr lang="en-US" sz="950" dirty="0" err="1" smtClean="0">
                <a:solidFill>
                  <a:srgbClr val="000000"/>
                </a:solidFill>
                <a:cs typeface="Arial" charset="0"/>
                <a:sym typeface="Times New Roman" charset="0"/>
              </a:rPr>
              <a:t>alternativa</a:t>
            </a:r>
            <a:r>
              <a:rPr lang="en-US" sz="950" dirty="0" smtClean="0">
                <a:solidFill>
                  <a:srgbClr val="000000"/>
                </a:solidFill>
                <a:cs typeface="Arial" charset="0"/>
                <a:sym typeface="Times New Roman" charset="0"/>
              </a:rPr>
              <a:t> a la </a:t>
            </a:r>
            <a:r>
              <a:rPr lang="en-US" sz="950" dirty="0" err="1" smtClean="0">
                <a:solidFill>
                  <a:srgbClr val="000000"/>
                </a:solidFill>
                <a:cs typeface="Arial" charset="0"/>
                <a:sym typeface="Times New Roman" charset="0"/>
              </a:rPr>
              <a:t>colocaci</a:t>
            </a:r>
            <a:r>
              <a:rPr lang="en-US" sz="950" dirty="0" err="1" smtClean="0">
                <a:solidFill>
                  <a:srgbClr val="000000"/>
                </a:solidFill>
                <a:latin typeface="Times New Roman"/>
                <a:cs typeface="Arial" charset="0"/>
                <a:sym typeface="Times New Roman" charset="0"/>
              </a:rPr>
              <a:t>ó</a:t>
            </a:r>
            <a:r>
              <a:rPr lang="en-US" sz="950" dirty="0" err="1" smtClean="0">
                <a:solidFill>
                  <a:srgbClr val="000000"/>
                </a:solidFill>
                <a:cs typeface="Arial" charset="0"/>
                <a:sym typeface="Times New Roman" charset="0"/>
              </a:rPr>
              <a:t>n</a:t>
            </a:r>
            <a:r>
              <a:rPr lang="en-US" sz="950" dirty="0" smtClean="0">
                <a:solidFill>
                  <a:srgbClr val="000000"/>
                </a:solidFill>
                <a:cs typeface="Arial" charset="0"/>
                <a:sym typeface="Times New Roman" charset="0"/>
              </a:rPr>
              <a:t> de </a:t>
            </a:r>
            <a:r>
              <a:rPr lang="en-US" sz="950" dirty="0" err="1" smtClean="0">
                <a:solidFill>
                  <a:srgbClr val="000000"/>
                </a:solidFill>
                <a:cs typeface="Arial" charset="0"/>
                <a:sym typeface="Times New Roman" charset="0"/>
              </a:rPr>
              <a:t>pl</a:t>
            </a:r>
            <a:r>
              <a:rPr lang="en-US" sz="950" dirty="0" err="1" smtClean="0">
                <a:solidFill>
                  <a:srgbClr val="000000"/>
                </a:solidFill>
                <a:latin typeface="Times New Roman"/>
                <a:cs typeface="Arial" charset="0"/>
                <a:sym typeface="Times New Roman" charset="0"/>
              </a:rPr>
              <a:t>á</a:t>
            </a:r>
            <a:r>
              <a:rPr lang="en-US" sz="950" dirty="0" err="1" smtClean="0">
                <a:solidFill>
                  <a:srgbClr val="000000"/>
                </a:solidFill>
                <a:cs typeface="Arial" charset="0"/>
                <a:sym typeface="Times New Roman" charset="0"/>
              </a:rPr>
              <a:t>sticos</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las</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puertas</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pueden</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cerrarse</a:t>
            </a:r>
            <a:r>
              <a:rPr lang="en-US" sz="950" dirty="0" smtClean="0">
                <a:solidFill>
                  <a:srgbClr val="000000"/>
                </a:solidFill>
                <a:cs typeface="Arial" charset="0"/>
                <a:sym typeface="Times New Roman" charset="0"/>
              </a:rPr>
              <a:t> y </a:t>
            </a:r>
            <a:r>
              <a:rPr lang="en-US" sz="950" dirty="0" err="1" smtClean="0">
                <a:solidFill>
                  <a:srgbClr val="000000"/>
                </a:solidFill>
                <a:cs typeface="Arial" charset="0"/>
                <a:sym typeface="Times New Roman" charset="0"/>
              </a:rPr>
              <a:t>sellarse</a:t>
            </a:r>
            <a:r>
              <a:rPr lang="en-US" sz="950" dirty="0" smtClean="0">
                <a:solidFill>
                  <a:srgbClr val="000000"/>
                </a:solidFill>
                <a:cs typeface="Arial" charset="0"/>
                <a:sym typeface="Times New Roman" charset="0"/>
              </a:rPr>
              <a:t> con </a:t>
            </a:r>
            <a:r>
              <a:rPr lang="en-US" sz="950" dirty="0" err="1" smtClean="0">
                <a:solidFill>
                  <a:srgbClr val="000000"/>
                </a:solidFill>
                <a:cs typeface="Arial" charset="0"/>
                <a:sym typeface="Times New Roman" charset="0"/>
              </a:rPr>
              <a:t>cinta</a:t>
            </a:r>
            <a:r>
              <a:rPr lang="en-US" sz="950" dirty="0" smtClean="0">
                <a:solidFill>
                  <a:srgbClr val="000000"/>
                </a:solidFill>
                <a:cs typeface="Arial" charset="0"/>
                <a:sym typeface="Times New Roman" charset="0"/>
              </a:rPr>
              <a:t> de </a:t>
            </a:r>
            <a:r>
              <a:rPr lang="en-US" sz="950" dirty="0" err="1" smtClean="0">
                <a:solidFill>
                  <a:srgbClr val="000000"/>
                </a:solidFill>
                <a:cs typeface="Arial" charset="0"/>
                <a:sym typeface="Times New Roman" charset="0"/>
              </a:rPr>
              <a:t>pintores</a:t>
            </a:r>
            <a:r>
              <a:rPr lang="en-US" sz="950" dirty="0" smtClean="0">
                <a:solidFill>
                  <a:srgbClr val="000000"/>
                </a:solidFill>
                <a:cs typeface="Arial" charset="0"/>
                <a:sym typeface="Times New Roman" charset="0"/>
              </a:rPr>
              <a:t>.</a:t>
            </a:r>
          </a:p>
          <a:p>
            <a:pPr lvl="1">
              <a:spcBef>
                <a:spcPct val="10000"/>
              </a:spcBef>
              <a:buFontTx/>
              <a:buNone/>
              <a:defRPr/>
            </a:pPr>
            <a:r>
              <a:rPr lang="en-US" sz="950" b="1" dirty="0" err="1" smtClean="0">
                <a:solidFill>
                  <a:srgbClr val="000000"/>
                </a:solidFill>
                <a:cs typeface="Times New Roman" charset="0"/>
                <a:sym typeface="Times New Roman" charset="0"/>
              </a:rPr>
              <a:t>Cierre</a:t>
            </a:r>
            <a:r>
              <a:rPr lang="en-US" sz="950" b="1" dirty="0" smtClean="0">
                <a:solidFill>
                  <a:srgbClr val="000000"/>
                </a:solidFill>
                <a:cs typeface="Times New Roman" charset="0"/>
                <a:sym typeface="Times New Roman" charset="0"/>
              </a:rPr>
              <a:t> y </a:t>
            </a:r>
            <a:r>
              <a:rPr lang="en-US" sz="950" b="1" dirty="0" err="1" smtClean="0">
                <a:solidFill>
                  <a:srgbClr val="000000"/>
                </a:solidFill>
                <a:cs typeface="Times New Roman" charset="0"/>
                <a:sym typeface="Times New Roman" charset="0"/>
              </a:rPr>
              <a:t>selle</a:t>
            </a:r>
            <a:r>
              <a:rPr lang="en-US" sz="950" b="1" dirty="0" smtClean="0">
                <a:solidFill>
                  <a:srgbClr val="000000"/>
                </a:solidFill>
                <a:cs typeface="Times New Roman" charset="0"/>
                <a:sym typeface="Times New Roman" charset="0"/>
              </a:rPr>
              <a:t> los </a:t>
            </a:r>
            <a:r>
              <a:rPr lang="en-US" sz="950" b="1" dirty="0" err="1" smtClean="0">
                <a:solidFill>
                  <a:srgbClr val="000000"/>
                </a:solidFill>
                <a:cs typeface="Times New Roman" charset="0"/>
                <a:sym typeface="Times New Roman" charset="0"/>
              </a:rPr>
              <a:t>sistemas</a:t>
            </a:r>
            <a:r>
              <a:rPr lang="en-US" sz="950" b="1" dirty="0" smtClean="0">
                <a:solidFill>
                  <a:srgbClr val="000000"/>
                </a:solidFill>
                <a:cs typeface="Times New Roman" charset="0"/>
                <a:sym typeface="Times New Roman" charset="0"/>
              </a:rPr>
              <a:t> de </a:t>
            </a:r>
            <a:r>
              <a:rPr lang="en-US" sz="950" b="1" dirty="0" err="1" smtClean="0">
                <a:solidFill>
                  <a:srgbClr val="000000"/>
                </a:solidFill>
                <a:cs typeface="Times New Roman" charset="0"/>
                <a:sym typeface="Times New Roman" charset="0"/>
              </a:rPr>
              <a:t>climatizaci</a:t>
            </a:r>
            <a:r>
              <a:rPr lang="en-US" sz="950" b="1" dirty="0" err="1" smtClean="0">
                <a:solidFill>
                  <a:srgbClr val="000000"/>
                </a:solidFill>
                <a:latin typeface="Times New Roman"/>
                <a:cs typeface="Times New Roman" charset="0"/>
                <a:sym typeface="Times New Roman" charset="0"/>
              </a:rPr>
              <a:t>ó</a:t>
            </a:r>
            <a:r>
              <a:rPr lang="en-US" sz="950" b="1" dirty="0" err="1" smtClean="0">
                <a:solidFill>
                  <a:srgbClr val="000000"/>
                </a:solidFill>
                <a:cs typeface="Times New Roman" charset="0"/>
                <a:sym typeface="Times New Roman" charset="0"/>
              </a:rPr>
              <a:t>n</a:t>
            </a:r>
            <a:endParaRPr lang="en-US" sz="950" b="1" dirty="0" smtClean="0">
              <a:solidFill>
                <a:srgbClr val="000000"/>
              </a:solidFill>
              <a:cs typeface="Times New Roman" charset="0"/>
              <a:sym typeface="Times New Roman" charset="0"/>
            </a:endParaRPr>
          </a:p>
          <a:p>
            <a:pPr lvl="1">
              <a:spcBef>
                <a:spcPct val="10000"/>
              </a:spcBef>
              <a:defRPr/>
            </a:pPr>
            <a:r>
              <a:rPr lang="en-US" sz="950" dirty="0" smtClean="0">
                <a:solidFill>
                  <a:srgbClr val="000000"/>
                </a:solidFill>
                <a:cs typeface="Arial" charset="0"/>
                <a:sym typeface="Times New Roman" charset="0"/>
              </a:rPr>
              <a:t>Los </a:t>
            </a:r>
            <a:r>
              <a:rPr lang="en-US" sz="950" dirty="0" err="1" smtClean="0">
                <a:solidFill>
                  <a:srgbClr val="000000"/>
                </a:solidFill>
                <a:cs typeface="Arial" charset="0"/>
                <a:sym typeface="Times New Roman" charset="0"/>
              </a:rPr>
              <a:t>sistemas</a:t>
            </a:r>
            <a:r>
              <a:rPr lang="en-US" sz="950" dirty="0" smtClean="0">
                <a:solidFill>
                  <a:srgbClr val="000000"/>
                </a:solidFill>
                <a:cs typeface="Arial" charset="0"/>
                <a:sym typeface="Times New Roman" charset="0"/>
              </a:rPr>
              <a:t> de </a:t>
            </a:r>
            <a:r>
              <a:rPr lang="en-US" sz="950" dirty="0" err="1" smtClean="0">
                <a:solidFill>
                  <a:srgbClr val="000000"/>
                </a:solidFill>
                <a:cs typeface="Arial" charset="0"/>
                <a:sym typeface="Times New Roman" charset="0"/>
              </a:rPr>
              <a:t>climatizaci</a:t>
            </a:r>
            <a:r>
              <a:rPr lang="en-US" sz="950" dirty="0" err="1" smtClean="0">
                <a:solidFill>
                  <a:srgbClr val="000000"/>
                </a:solidFill>
                <a:latin typeface="Times New Roman"/>
                <a:cs typeface="Arial" charset="0"/>
                <a:sym typeface="Times New Roman" charset="0"/>
              </a:rPr>
              <a:t>ó</a:t>
            </a:r>
            <a:r>
              <a:rPr lang="en-US" sz="950" dirty="0" err="1" smtClean="0">
                <a:solidFill>
                  <a:srgbClr val="000000"/>
                </a:solidFill>
                <a:cs typeface="Arial" charset="0"/>
                <a:sym typeface="Times New Roman" charset="0"/>
              </a:rPr>
              <a:t>n</a:t>
            </a:r>
            <a:r>
              <a:rPr lang="en-US" sz="950" dirty="0" smtClean="0">
                <a:solidFill>
                  <a:srgbClr val="000000"/>
                </a:solidFill>
                <a:cs typeface="Arial" charset="0"/>
                <a:sym typeface="Times New Roman" charset="0"/>
              </a:rPr>
              <a:t> (HVAC, </a:t>
            </a:r>
            <a:r>
              <a:rPr lang="en-US" sz="950" dirty="0" err="1" smtClean="0">
                <a:solidFill>
                  <a:srgbClr val="000000"/>
                </a:solidFill>
                <a:cs typeface="Arial" charset="0"/>
                <a:sym typeface="Times New Roman" charset="0"/>
              </a:rPr>
              <a:t>por</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sus</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siglas</a:t>
            </a:r>
            <a:r>
              <a:rPr lang="en-US" sz="950" dirty="0" smtClean="0">
                <a:solidFill>
                  <a:srgbClr val="000000"/>
                </a:solidFill>
                <a:cs typeface="Arial" charset="0"/>
                <a:sym typeface="Times New Roman" charset="0"/>
              </a:rPr>
              <a:t> en </a:t>
            </a:r>
            <a:r>
              <a:rPr lang="en-US" sz="950" dirty="0" err="1" smtClean="0">
                <a:solidFill>
                  <a:srgbClr val="000000"/>
                </a:solidFill>
                <a:cs typeface="Arial" charset="0"/>
                <a:sym typeface="Times New Roman" charset="0"/>
              </a:rPr>
              <a:t>ingl</a:t>
            </a:r>
            <a:r>
              <a:rPr lang="en-US" sz="950" dirty="0" err="1" smtClean="0">
                <a:solidFill>
                  <a:srgbClr val="000000"/>
                </a:solidFill>
                <a:latin typeface="Times New Roman"/>
                <a:cs typeface="Arial" charset="0"/>
                <a:sym typeface="Times New Roman" charset="0"/>
              </a:rPr>
              <a:t>é</a:t>
            </a:r>
            <a:r>
              <a:rPr lang="en-US" sz="950" dirty="0" err="1" smtClean="0">
                <a:solidFill>
                  <a:srgbClr val="000000"/>
                </a:solidFill>
                <a:cs typeface="Arial" charset="0"/>
                <a:sym typeface="Times New Roman" charset="0"/>
              </a:rPr>
              <a:t>s</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distribuyen</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aire</a:t>
            </a:r>
            <a:r>
              <a:rPr lang="en-US" sz="950" dirty="0" smtClean="0">
                <a:solidFill>
                  <a:srgbClr val="000000"/>
                </a:solidFill>
                <a:cs typeface="Arial" charset="0"/>
                <a:sym typeface="Times New Roman" charset="0"/>
              </a:rPr>
              <a:t> a </a:t>
            </a:r>
            <a:r>
              <a:rPr lang="en-US" sz="950" dirty="0" err="1" smtClean="0">
                <a:solidFill>
                  <a:srgbClr val="000000"/>
                </a:solidFill>
                <a:cs typeface="Arial" charset="0"/>
                <a:sym typeface="Times New Roman" charset="0"/>
              </a:rPr>
              <a:t>trav</a:t>
            </a:r>
            <a:r>
              <a:rPr lang="en-US" sz="950" dirty="0" err="1" smtClean="0">
                <a:solidFill>
                  <a:srgbClr val="000000"/>
                </a:solidFill>
                <a:latin typeface="Times New Roman"/>
                <a:cs typeface="Arial" charset="0"/>
                <a:sym typeface="Times New Roman" charset="0"/>
              </a:rPr>
              <a:t>é</a:t>
            </a:r>
            <a:r>
              <a:rPr lang="en-US" sz="950" dirty="0" err="1" smtClean="0">
                <a:solidFill>
                  <a:srgbClr val="000000"/>
                </a:solidFill>
                <a:cs typeface="Arial" charset="0"/>
                <a:sym typeface="Times New Roman" charset="0"/>
              </a:rPr>
              <a:t>s</a:t>
            </a:r>
            <a:r>
              <a:rPr lang="en-US" sz="950" dirty="0" smtClean="0">
                <a:solidFill>
                  <a:srgbClr val="000000"/>
                </a:solidFill>
                <a:cs typeface="Arial" charset="0"/>
                <a:sym typeface="Times New Roman" charset="0"/>
              </a:rPr>
              <a:t> de la </a:t>
            </a:r>
            <a:r>
              <a:rPr lang="en-US" sz="950" dirty="0" err="1" smtClean="0">
                <a:solidFill>
                  <a:srgbClr val="000000"/>
                </a:solidFill>
                <a:cs typeface="Arial" charset="0"/>
                <a:sym typeface="Times New Roman" charset="0"/>
              </a:rPr>
              <a:t>construcci</a:t>
            </a:r>
            <a:r>
              <a:rPr lang="en-US" sz="950" dirty="0" err="1" smtClean="0">
                <a:solidFill>
                  <a:srgbClr val="000000"/>
                </a:solidFill>
                <a:latin typeface="Times New Roman"/>
                <a:cs typeface="Arial" charset="0"/>
                <a:sym typeface="Times New Roman" charset="0"/>
              </a:rPr>
              <a:t>ó</a:t>
            </a:r>
            <a:r>
              <a:rPr lang="en-US" sz="950" dirty="0" err="1" smtClean="0">
                <a:solidFill>
                  <a:srgbClr val="000000"/>
                </a:solidFill>
                <a:cs typeface="Arial" charset="0"/>
                <a:sym typeface="Times New Roman" charset="0"/>
              </a:rPr>
              <a:t>n</a:t>
            </a:r>
            <a:r>
              <a:rPr lang="en-US" sz="950" dirty="0" smtClean="0">
                <a:solidFill>
                  <a:srgbClr val="000000"/>
                </a:solidFill>
                <a:cs typeface="Arial" charset="0"/>
                <a:sym typeface="Times New Roman" charset="0"/>
              </a:rPr>
              <a:t> y </a:t>
            </a:r>
            <a:r>
              <a:rPr lang="en-US" sz="950" dirty="0" err="1" smtClean="0">
                <a:solidFill>
                  <a:srgbClr val="000000"/>
                </a:solidFill>
                <a:cs typeface="Arial" charset="0"/>
                <a:sym typeface="Times New Roman" charset="0"/>
              </a:rPr>
              <a:t>tambi</a:t>
            </a:r>
            <a:r>
              <a:rPr lang="en-US" sz="950" dirty="0" err="1" smtClean="0">
                <a:solidFill>
                  <a:srgbClr val="000000"/>
                </a:solidFill>
                <a:latin typeface="Times New Roman"/>
                <a:cs typeface="Arial" charset="0"/>
                <a:sym typeface="Times New Roman" charset="0"/>
              </a:rPr>
              <a:t>é</a:t>
            </a:r>
            <a:r>
              <a:rPr lang="en-US" sz="950" dirty="0" err="1" smtClean="0">
                <a:solidFill>
                  <a:srgbClr val="000000"/>
                </a:solidFill>
                <a:cs typeface="Arial" charset="0"/>
                <a:sym typeface="Times New Roman" charset="0"/>
              </a:rPr>
              <a:t>n</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pueden</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transportar</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polvo</a:t>
            </a:r>
            <a:r>
              <a:rPr lang="en-US" sz="950" dirty="0" smtClean="0">
                <a:solidFill>
                  <a:srgbClr val="000000"/>
                </a:solidFill>
                <a:cs typeface="Arial" charset="0"/>
                <a:sym typeface="Times New Roman" charset="0"/>
              </a:rPr>
              <a:t> a </a:t>
            </a:r>
            <a:r>
              <a:rPr lang="en-US" sz="950" dirty="0" err="1" smtClean="0">
                <a:solidFill>
                  <a:srgbClr val="000000"/>
                </a:solidFill>
                <a:cs typeface="Arial" charset="0"/>
                <a:sym typeface="Times New Roman" charset="0"/>
              </a:rPr>
              <a:t>otras</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habitaciones</a:t>
            </a:r>
            <a:r>
              <a:rPr lang="en-US" sz="950" dirty="0" smtClean="0">
                <a:solidFill>
                  <a:srgbClr val="000000"/>
                </a:solidFill>
                <a:cs typeface="Arial" charset="0"/>
                <a:sym typeface="Times New Roman" charset="0"/>
              </a:rPr>
              <a:t>. Si </a:t>
            </a:r>
            <a:r>
              <a:rPr lang="en-US" sz="950" dirty="0" err="1" smtClean="0">
                <a:solidFill>
                  <a:srgbClr val="000000"/>
                </a:solidFill>
                <a:cs typeface="Arial" charset="0"/>
                <a:sym typeface="Times New Roman" charset="0"/>
              </a:rPr>
              <a:t>es</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posible</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apague</a:t>
            </a:r>
            <a:r>
              <a:rPr lang="en-US" sz="950" dirty="0" smtClean="0">
                <a:solidFill>
                  <a:srgbClr val="000000"/>
                </a:solidFill>
                <a:cs typeface="Arial" charset="0"/>
                <a:sym typeface="Times New Roman" charset="0"/>
              </a:rPr>
              <a:t> el </a:t>
            </a:r>
            <a:r>
              <a:rPr lang="en-US" sz="950" dirty="0" err="1" smtClean="0">
                <a:solidFill>
                  <a:srgbClr val="000000"/>
                </a:solidFill>
                <a:cs typeface="Arial" charset="0"/>
                <a:sym typeface="Times New Roman" charset="0"/>
              </a:rPr>
              <a:t>sistema</a:t>
            </a:r>
            <a:r>
              <a:rPr lang="en-US" sz="950" dirty="0" smtClean="0">
                <a:solidFill>
                  <a:srgbClr val="000000"/>
                </a:solidFill>
                <a:cs typeface="Arial" charset="0"/>
                <a:sym typeface="Times New Roman" charset="0"/>
              </a:rPr>
              <a:t> HVAC </a:t>
            </a:r>
            <a:r>
              <a:rPr lang="en-US" sz="950" dirty="0" err="1" smtClean="0">
                <a:solidFill>
                  <a:srgbClr val="000000"/>
                </a:solidFill>
                <a:cs typeface="Arial" charset="0"/>
                <a:sym typeface="Times New Roman" charset="0"/>
              </a:rPr>
              <a:t>para</a:t>
            </a:r>
            <a:r>
              <a:rPr lang="en-US" sz="950" dirty="0" smtClean="0">
                <a:solidFill>
                  <a:srgbClr val="000000"/>
                </a:solidFill>
                <a:cs typeface="Arial" charset="0"/>
                <a:sym typeface="Times New Roman" charset="0"/>
              </a:rPr>
              <a:t> el </a:t>
            </a:r>
            <a:r>
              <a:rPr lang="en-US" sz="950" dirty="0" err="1" smtClean="0">
                <a:solidFill>
                  <a:srgbClr val="000000"/>
                </a:solidFill>
                <a:latin typeface="Times New Roman"/>
                <a:cs typeface="Arial" charset="0"/>
                <a:sym typeface="Times New Roman" charset="0"/>
              </a:rPr>
              <a:t>á</a:t>
            </a:r>
            <a:r>
              <a:rPr lang="en-US" sz="950" dirty="0" err="1" smtClean="0">
                <a:solidFill>
                  <a:srgbClr val="000000"/>
                </a:solidFill>
                <a:cs typeface="Arial" charset="0"/>
                <a:sym typeface="Times New Roman" charset="0"/>
              </a:rPr>
              <a:t>rea</a:t>
            </a:r>
            <a:r>
              <a:rPr lang="en-US" sz="950" dirty="0" smtClean="0">
                <a:solidFill>
                  <a:srgbClr val="000000"/>
                </a:solidFill>
                <a:cs typeface="Arial" charset="0"/>
                <a:sym typeface="Times New Roman" charset="0"/>
              </a:rPr>
              <a:t> de </a:t>
            </a:r>
            <a:r>
              <a:rPr lang="en-US" sz="950" dirty="0" err="1" smtClean="0">
                <a:solidFill>
                  <a:srgbClr val="000000"/>
                </a:solidFill>
                <a:cs typeface="Arial" charset="0"/>
                <a:sym typeface="Times New Roman" charset="0"/>
              </a:rPr>
              <a:t>trabajo</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Cierre</a:t>
            </a:r>
            <a:r>
              <a:rPr lang="en-US" sz="950" dirty="0" smtClean="0">
                <a:solidFill>
                  <a:srgbClr val="000000"/>
                </a:solidFill>
                <a:cs typeface="Arial" charset="0"/>
                <a:sym typeface="Times New Roman" charset="0"/>
              </a:rPr>
              <a:t> el </a:t>
            </a:r>
            <a:r>
              <a:rPr lang="en-US" sz="950" dirty="0" err="1" smtClean="0">
                <a:solidFill>
                  <a:srgbClr val="000000"/>
                </a:solidFill>
                <a:cs typeface="Arial" charset="0"/>
                <a:sym typeface="Times New Roman" charset="0"/>
              </a:rPr>
              <a:t>suministro</a:t>
            </a:r>
            <a:r>
              <a:rPr lang="en-US" sz="950" dirty="0" smtClean="0">
                <a:solidFill>
                  <a:srgbClr val="000000"/>
                </a:solidFill>
                <a:cs typeface="Arial" charset="0"/>
                <a:sym typeface="Times New Roman" charset="0"/>
              </a:rPr>
              <a:t> HVAC y </a:t>
            </a:r>
            <a:r>
              <a:rPr lang="en-US" sz="950" dirty="0" err="1" smtClean="0">
                <a:solidFill>
                  <a:srgbClr val="000000"/>
                </a:solidFill>
                <a:cs typeface="Arial" charset="0"/>
                <a:sym typeface="Times New Roman" charset="0"/>
              </a:rPr>
              <a:t>conductos</a:t>
            </a:r>
            <a:r>
              <a:rPr lang="en-US" sz="950" dirty="0" smtClean="0">
                <a:solidFill>
                  <a:srgbClr val="000000"/>
                </a:solidFill>
                <a:cs typeface="Arial" charset="0"/>
                <a:sym typeface="Times New Roman" charset="0"/>
              </a:rPr>
              <a:t> de </a:t>
            </a:r>
            <a:r>
              <a:rPr lang="en-US" sz="950" dirty="0" err="1" smtClean="0">
                <a:solidFill>
                  <a:srgbClr val="000000"/>
                </a:solidFill>
                <a:cs typeface="Arial" charset="0"/>
                <a:sym typeface="Times New Roman" charset="0"/>
              </a:rPr>
              <a:t>retorno</a:t>
            </a:r>
            <a:r>
              <a:rPr lang="en-US" sz="950" dirty="0" smtClean="0">
                <a:solidFill>
                  <a:srgbClr val="000000"/>
                </a:solidFill>
                <a:cs typeface="Arial" charset="0"/>
                <a:sym typeface="Times New Roman" charset="0"/>
              </a:rPr>
              <a:t> en el </a:t>
            </a:r>
            <a:r>
              <a:rPr lang="en-US" sz="950" dirty="0" err="1" smtClean="0">
                <a:solidFill>
                  <a:srgbClr val="000000"/>
                </a:solidFill>
                <a:latin typeface="Times New Roman"/>
                <a:cs typeface="Arial" charset="0"/>
                <a:sym typeface="Times New Roman" charset="0"/>
              </a:rPr>
              <a:t>á</a:t>
            </a:r>
            <a:r>
              <a:rPr lang="en-US" sz="950" dirty="0" err="1" smtClean="0">
                <a:solidFill>
                  <a:srgbClr val="000000"/>
                </a:solidFill>
                <a:cs typeface="Arial" charset="0"/>
                <a:sym typeface="Times New Roman" charset="0"/>
              </a:rPr>
              <a:t>rea</a:t>
            </a:r>
            <a:r>
              <a:rPr lang="en-US" sz="950" dirty="0" smtClean="0">
                <a:solidFill>
                  <a:srgbClr val="000000"/>
                </a:solidFill>
                <a:cs typeface="Arial" charset="0"/>
                <a:sym typeface="Times New Roman" charset="0"/>
              </a:rPr>
              <a:t> de </a:t>
            </a:r>
            <a:r>
              <a:rPr lang="en-US" sz="950" dirty="0" err="1" smtClean="0">
                <a:solidFill>
                  <a:srgbClr val="000000"/>
                </a:solidFill>
                <a:cs typeface="Arial" charset="0"/>
                <a:sym typeface="Times New Roman" charset="0"/>
              </a:rPr>
              <a:t>trabajo</a:t>
            </a:r>
            <a:r>
              <a:rPr lang="en-US" sz="950" dirty="0" smtClean="0">
                <a:solidFill>
                  <a:srgbClr val="000000"/>
                </a:solidFill>
                <a:cs typeface="Arial" charset="0"/>
                <a:sym typeface="Times New Roman" charset="0"/>
              </a:rPr>
              <a:t> y </a:t>
            </a:r>
            <a:r>
              <a:rPr lang="en-US" sz="950" dirty="0" err="1" smtClean="0">
                <a:solidFill>
                  <a:srgbClr val="000000"/>
                </a:solidFill>
                <a:cs typeface="Arial" charset="0"/>
                <a:sym typeface="Times New Roman" charset="0"/>
              </a:rPr>
              <a:t>c</a:t>
            </a:r>
            <a:r>
              <a:rPr lang="en-US" sz="950" dirty="0" err="1" smtClean="0">
                <a:solidFill>
                  <a:srgbClr val="000000"/>
                </a:solidFill>
                <a:latin typeface="Times New Roman"/>
                <a:cs typeface="Arial" charset="0"/>
                <a:sym typeface="Times New Roman" charset="0"/>
              </a:rPr>
              <a:t>ú</a:t>
            </a:r>
            <a:r>
              <a:rPr lang="en-US" sz="950" dirty="0" err="1" smtClean="0">
                <a:solidFill>
                  <a:srgbClr val="000000"/>
                </a:solidFill>
                <a:cs typeface="Arial" charset="0"/>
                <a:sym typeface="Times New Roman" charset="0"/>
              </a:rPr>
              <a:t>bralos</a:t>
            </a:r>
            <a:r>
              <a:rPr lang="en-US" sz="950" dirty="0" smtClean="0">
                <a:solidFill>
                  <a:srgbClr val="000000"/>
                </a:solidFill>
                <a:cs typeface="Arial" charset="0"/>
                <a:sym typeface="Times New Roman" charset="0"/>
              </a:rPr>
              <a:t> con </a:t>
            </a:r>
            <a:r>
              <a:rPr lang="en-US" sz="950" dirty="0" err="1" smtClean="0">
                <a:solidFill>
                  <a:srgbClr val="000000"/>
                </a:solidFill>
                <a:cs typeface="Arial" charset="0"/>
                <a:sym typeface="Times New Roman" charset="0"/>
              </a:rPr>
              <a:t>l</a:t>
            </a:r>
            <a:r>
              <a:rPr lang="en-US" sz="950" dirty="0" err="1" smtClean="0">
                <a:solidFill>
                  <a:srgbClr val="000000"/>
                </a:solidFill>
                <a:latin typeface="Times New Roman"/>
                <a:cs typeface="Arial" charset="0"/>
                <a:sym typeface="Times New Roman" charset="0"/>
              </a:rPr>
              <a:t>á</a:t>
            </a:r>
            <a:r>
              <a:rPr lang="en-US" sz="950" dirty="0" err="1" smtClean="0">
                <a:solidFill>
                  <a:srgbClr val="000000"/>
                </a:solidFill>
                <a:cs typeface="Arial" charset="0"/>
                <a:sym typeface="Times New Roman" charset="0"/>
              </a:rPr>
              <a:t>minas</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pl</a:t>
            </a:r>
            <a:r>
              <a:rPr lang="en-US" sz="950" dirty="0" err="1" smtClean="0">
                <a:solidFill>
                  <a:srgbClr val="000000"/>
                </a:solidFill>
                <a:latin typeface="Times New Roman"/>
                <a:cs typeface="Arial" charset="0"/>
                <a:sym typeface="Times New Roman" charset="0"/>
              </a:rPr>
              <a:t>á</a:t>
            </a:r>
            <a:r>
              <a:rPr lang="en-US" sz="950" dirty="0" err="1" smtClean="0">
                <a:solidFill>
                  <a:srgbClr val="000000"/>
                </a:solidFill>
                <a:cs typeface="Arial" charset="0"/>
                <a:sym typeface="Times New Roman" charset="0"/>
              </a:rPr>
              <a:t>sticas</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para</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impedir</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que</a:t>
            </a:r>
            <a:r>
              <a:rPr lang="en-US" sz="950" dirty="0" smtClean="0">
                <a:solidFill>
                  <a:srgbClr val="000000"/>
                </a:solidFill>
                <a:cs typeface="Arial" charset="0"/>
                <a:sym typeface="Times New Roman" charset="0"/>
              </a:rPr>
              <a:t> el </a:t>
            </a:r>
            <a:r>
              <a:rPr lang="en-US" sz="950" dirty="0" err="1" smtClean="0">
                <a:solidFill>
                  <a:srgbClr val="000000"/>
                </a:solidFill>
                <a:cs typeface="Arial" charset="0"/>
                <a:sym typeface="Times New Roman" charset="0"/>
              </a:rPr>
              <a:t>aire</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circule</a:t>
            </a:r>
            <a:r>
              <a:rPr lang="en-US" sz="950" dirty="0" smtClean="0">
                <a:solidFill>
                  <a:srgbClr val="000000"/>
                </a:solidFill>
                <a:cs typeface="Arial" charset="0"/>
                <a:sym typeface="Times New Roman" charset="0"/>
              </a:rPr>
              <a:t> y </a:t>
            </a:r>
            <a:r>
              <a:rPr lang="en-US" sz="950" dirty="0" err="1" smtClean="0">
                <a:solidFill>
                  <a:srgbClr val="000000"/>
                </a:solidFill>
                <a:cs typeface="Arial" charset="0"/>
                <a:sym typeface="Times New Roman" charset="0"/>
              </a:rPr>
              <a:t>vuele</a:t>
            </a:r>
            <a:r>
              <a:rPr lang="en-US" sz="950" dirty="0" smtClean="0">
                <a:solidFill>
                  <a:srgbClr val="000000"/>
                </a:solidFill>
                <a:cs typeface="Arial" charset="0"/>
                <a:sym typeface="Times New Roman" charset="0"/>
              </a:rPr>
              <a:t> el </a:t>
            </a:r>
            <a:r>
              <a:rPr lang="en-US" sz="950" dirty="0" err="1" smtClean="0">
                <a:solidFill>
                  <a:srgbClr val="000000"/>
                </a:solidFill>
                <a:cs typeface="Arial" charset="0"/>
                <a:sym typeface="Times New Roman" charset="0"/>
              </a:rPr>
              <a:t>polvo</a:t>
            </a:r>
            <a:r>
              <a:rPr lang="en-US" sz="950" dirty="0" smtClean="0">
                <a:solidFill>
                  <a:srgbClr val="000000"/>
                </a:solidFill>
                <a:cs typeface="Arial" charset="0"/>
                <a:sym typeface="Times New Roman" charset="0"/>
              </a:rPr>
              <a:t> del </a:t>
            </a:r>
            <a:r>
              <a:rPr lang="en-US" sz="950" dirty="0" err="1" smtClean="0">
                <a:solidFill>
                  <a:srgbClr val="000000"/>
                </a:solidFill>
                <a:latin typeface="Times New Roman"/>
                <a:cs typeface="Arial" charset="0"/>
                <a:sym typeface="Times New Roman" charset="0"/>
              </a:rPr>
              <a:t>á</a:t>
            </a:r>
            <a:r>
              <a:rPr lang="en-US" sz="950" dirty="0" err="1" smtClean="0">
                <a:solidFill>
                  <a:srgbClr val="000000"/>
                </a:solidFill>
                <a:cs typeface="Arial" charset="0"/>
                <a:sym typeface="Times New Roman" charset="0"/>
              </a:rPr>
              <a:t>rea</a:t>
            </a:r>
            <a:r>
              <a:rPr lang="en-US" sz="950" dirty="0" smtClean="0">
                <a:solidFill>
                  <a:srgbClr val="000000"/>
                </a:solidFill>
                <a:cs typeface="Arial" charset="0"/>
                <a:sym typeface="Times New Roman" charset="0"/>
              </a:rPr>
              <a:t> de </a:t>
            </a:r>
            <a:r>
              <a:rPr lang="en-US" sz="950" dirty="0" err="1" smtClean="0">
                <a:solidFill>
                  <a:srgbClr val="000000"/>
                </a:solidFill>
                <a:cs typeface="Arial" charset="0"/>
                <a:sym typeface="Times New Roman" charset="0"/>
              </a:rPr>
              <a:t>trabajo</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contenida</a:t>
            </a:r>
            <a:r>
              <a:rPr lang="en-US" sz="950" dirty="0" smtClean="0">
                <a:solidFill>
                  <a:srgbClr val="000000"/>
                </a:solidFill>
                <a:cs typeface="Arial" charset="0"/>
                <a:sym typeface="Times New Roman" charset="0"/>
              </a:rPr>
              <a:t> y </a:t>
            </a:r>
            <a:r>
              <a:rPr lang="en-US" sz="950" dirty="0" err="1" smtClean="0">
                <a:solidFill>
                  <a:srgbClr val="000000"/>
                </a:solidFill>
                <a:cs typeface="Arial" charset="0"/>
                <a:sym typeface="Times New Roman" charset="0"/>
              </a:rPr>
              <a:t>para</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evitar</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que</a:t>
            </a:r>
            <a:r>
              <a:rPr lang="en-US" sz="950" dirty="0" smtClean="0">
                <a:solidFill>
                  <a:srgbClr val="000000"/>
                </a:solidFill>
                <a:cs typeface="Arial" charset="0"/>
                <a:sym typeface="Times New Roman" charset="0"/>
              </a:rPr>
              <a:t> </a:t>
            </a:r>
            <a:r>
              <a:rPr lang="en-US" sz="950" dirty="0" err="1" smtClean="0">
                <a:solidFill>
                  <a:srgbClr val="000000"/>
                </a:solidFill>
                <a:latin typeface="Times New Roman"/>
                <a:cs typeface="Arial" charset="0"/>
                <a:sym typeface="Times New Roman" charset="0"/>
              </a:rPr>
              <a:t>é</a:t>
            </a:r>
            <a:r>
              <a:rPr lang="en-US" sz="950" dirty="0" err="1" smtClean="0">
                <a:solidFill>
                  <a:srgbClr val="000000"/>
                </a:solidFill>
                <a:cs typeface="Arial" charset="0"/>
                <a:sym typeface="Times New Roman" charset="0"/>
              </a:rPr>
              <a:t>ste</a:t>
            </a:r>
            <a:r>
              <a:rPr lang="en-US" sz="950" dirty="0" smtClean="0">
                <a:solidFill>
                  <a:srgbClr val="000000"/>
                </a:solidFill>
                <a:cs typeface="Arial" charset="0"/>
                <a:sym typeface="Times New Roman" charset="0"/>
              </a:rPr>
              <a:t> </a:t>
            </a:r>
            <a:r>
              <a:rPr lang="en-US" sz="950" dirty="0" err="1" smtClean="0">
                <a:solidFill>
                  <a:srgbClr val="000000"/>
                </a:solidFill>
                <a:cs typeface="Arial" charset="0"/>
                <a:sym typeface="Times New Roman" charset="0"/>
              </a:rPr>
              <a:t>ingrese</a:t>
            </a:r>
            <a:r>
              <a:rPr lang="en-US" sz="950" dirty="0" smtClean="0">
                <a:solidFill>
                  <a:srgbClr val="000000"/>
                </a:solidFill>
                <a:cs typeface="Arial" charset="0"/>
                <a:sym typeface="Times New Roman" charset="0"/>
              </a:rPr>
              <a:t> al </a:t>
            </a:r>
            <a:r>
              <a:rPr lang="en-US" sz="950" dirty="0" err="1" smtClean="0">
                <a:solidFill>
                  <a:srgbClr val="000000"/>
                </a:solidFill>
                <a:cs typeface="Arial" charset="0"/>
                <a:sym typeface="Times New Roman" charset="0"/>
              </a:rPr>
              <a:t>sistema</a:t>
            </a:r>
            <a:r>
              <a:rPr lang="en-US" sz="950" dirty="0" smtClean="0">
                <a:solidFill>
                  <a:srgbClr val="000000"/>
                </a:solidFill>
                <a:cs typeface="Arial" charset="0"/>
                <a:sym typeface="Times New Roman" charset="0"/>
              </a:rPr>
              <a:t> HVAC.</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11"/>
          <p:cNvSpPr>
            <a:spLocks noGrp="1" noChangeArrowheads="1"/>
          </p:cNvSpPr>
          <p:nvPr>
            <p:ph type="sldNum" sz="quarter" idx="5"/>
          </p:nvPr>
        </p:nvSpPr>
        <p:spPr>
          <a:noFill/>
        </p:spPr>
        <p:txBody>
          <a:bodyPr/>
          <a:lstStyle/>
          <a:p>
            <a:r>
              <a:rPr lang="en-US" smtClean="0"/>
              <a:t>4-</a:t>
            </a:r>
            <a:fld id="{58003916-0FC5-43BA-AC5E-CD19C995A6BD}" type="slidenum">
              <a:rPr lang="en-US" smtClean="0"/>
              <a:pPr/>
              <a:t>9</a:t>
            </a:fld>
            <a:endParaRPr lang="en-US" smtClean="0"/>
          </a:p>
        </p:txBody>
      </p:sp>
      <p:sp>
        <p:nvSpPr>
          <p:cNvPr id="28675" name="Rectangle 12"/>
          <p:cNvSpPr>
            <a:spLocks noGrp="1" noChangeArrowheads="1"/>
          </p:cNvSpPr>
          <p:nvPr>
            <p:ph type="hdr" sz="quarter"/>
          </p:nvPr>
        </p:nvSpPr>
        <p:spPr>
          <a:noFill/>
        </p:spPr>
        <p:txBody>
          <a:bodyPr/>
          <a:lstStyle/>
          <a:p>
            <a:endParaRPr lang="en-US" smtClean="0"/>
          </a:p>
          <a:p>
            <a:r>
              <a:rPr lang="en-US" smtClean="0"/>
              <a:t>     </a:t>
            </a:r>
            <a:r>
              <a:rPr lang="es-ES_tradnl" smtClean="0"/>
              <a:t>Prácticas seguras con relación al plomo</a:t>
            </a:r>
            <a:r>
              <a:rPr lang="en-US" smtClean="0"/>
              <a:t> en labores de renovación, reparación y pintura</a:t>
            </a:r>
          </a:p>
        </p:txBody>
      </p:sp>
      <p:sp>
        <p:nvSpPr>
          <p:cNvPr id="28676" name="Rectangle 13"/>
          <p:cNvSpPr>
            <a:spLocks noGrp="1" noChangeArrowheads="1"/>
          </p:cNvSpPr>
          <p:nvPr>
            <p:ph type="dt" sz="quarter" idx="1"/>
          </p:nvPr>
        </p:nvSpPr>
        <p:spPr>
          <a:noFill/>
        </p:spPr>
        <p:txBody>
          <a:bodyPr/>
          <a:lstStyle/>
          <a:p>
            <a:r>
              <a:rPr lang="en-US" smtClean="0"/>
              <a:t>Octubre de 2011</a:t>
            </a:r>
          </a:p>
        </p:txBody>
      </p:sp>
      <p:sp>
        <p:nvSpPr>
          <p:cNvPr id="28677" name="Rectangle 2"/>
          <p:cNvSpPr>
            <a:spLocks noChangeArrowheads="1" noTextEdit="1"/>
          </p:cNvSpPr>
          <p:nvPr>
            <p:ph type="sldImg"/>
          </p:nvPr>
        </p:nvSpPr>
        <p:spPr>
          <a:ln/>
        </p:spPr>
      </p:sp>
      <p:sp>
        <p:nvSpPr>
          <p:cNvPr id="28678" name="Rectangle 3"/>
          <p:cNvSpPr>
            <a:spLocks noGrp="1" noChangeArrowheads="1"/>
          </p:cNvSpPr>
          <p:nvPr>
            <p:ph type="body" idx="1"/>
          </p:nvPr>
        </p:nvSpPr>
        <p:spPr>
          <a:xfrm>
            <a:off x="657225" y="4352925"/>
            <a:ext cx="5768975" cy="4486275"/>
          </a:xfrm>
          <a:noFill/>
          <a:ln/>
        </p:spPr>
        <p:txBody>
          <a:bodyPr/>
          <a:lstStyle/>
          <a:p>
            <a:pPr marL="342900" lvl="1" indent="-228600">
              <a:lnSpc>
                <a:spcPct val="90000"/>
              </a:lnSpc>
              <a:spcBef>
                <a:spcPct val="10000"/>
              </a:spcBef>
            </a:pPr>
            <a:r>
              <a:rPr lang="en-US" sz="900" smtClean="0">
                <a:solidFill>
                  <a:srgbClr val="000000"/>
                </a:solidFill>
                <a:cs typeface="Times New Roman" pitchFamily="18" charset="0"/>
                <a:sym typeface="Times New Roman" pitchFamily="18" charset="0"/>
              </a:rPr>
              <a:t>Puede colocar una barrera f</a:t>
            </a:r>
            <a:r>
              <a:rPr lang="en-US" sz="900" smtClean="0">
                <a:solidFill>
                  <a:srgbClr val="000000"/>
                </a:solidFill>
                <a:latin typeface="Times New Roman" pitchFamily="18" charset="0"/>
                <a:cs typeface="Times New Roman" pitchFamily="18" charset="0"/>
                <a:sym typeface="Times New Roman" pitchFamily="18" charset="0"/>
              </a:rPr>
              <a:t>í</a:t>
            </a:r>
            <a:r>
              <a:rPr lang="en-US" sz="900" smtClean="0">
                <a:solidFill>
                  <a:srgbClr val="000000"/>
                </a:solidFill>
                <a:cs typeface="Times New Roman" pitchFamily="18" charset="0"/>
                <a:sym typeface="Times New Roman" pitchFamily="18" charset="0"/>
              </a:rPr>
              <a:t>sica, como un cono o </a:t>
            </a:r>
            <a:r>
              <a:rPr lang="es-ES_tradnl" sz="900" smtClean="0">
                <a:solidFill>
                  <a:srgbClr val="000000"/>
                </a:solidFill>
                <a:cs typeface="Times New Roman" pitchFamily="18" charset="0"/>
                <a:sym typeface="Times New Roman" pitchFamily="18" charset="0"/>
              </a:rPr>
              <a:t>una </a:t>
            </a:r>
            <a:r>
              <a:rPr lang="en-US" sz="900" smtClean="0">
                <a:solidFill>
                  <a:srgbClr val="000000"/>
                </a:solidFill>
                <a:cs typeface="Times New Roman" pitchFamily="18" charset="0"/>
                <a:sym typeface="Times New Roman" pitchFamily="18" charset="0"/>
              </a:rPr>
              <a:t>cinta de advertencia, fuera de la entrada para recordar a los residentes que se mantengan alejados del </a:t>
            </a:r>
            <a:r>
              <a:rPr lang="en-US" sz="900" smtClean="0">
                <a:solidFill>
                  <a:srgbClr val="000000"/>
                </a:solidFill>
                <a:latin typeface="Times New Roman" pitchFamily="18" charset="0"/>
                <a:cs typeface="Times New Roman" pitchFamily="18" charset="0"/>
                <a:sym typeface="Times New Roman" pitchFamily="18" charset="0"/>
              </a:rPr>
              <a:t>á</a:t>
            </a:r>
            <a:r>
              <a:rPr lang="en-US" sz="900" smtClean="0">
                <a:solidFill>
                  <a:srgbClr val="000000"/>
                </a:solidFill>
                <a:cs typeface="Times New Roman" pitchFamily="18" charset="0"/>
                <a:sym typeface="Times New Roman" pitchFamily="18" charset="0"/>
              </a:rPr>
              <a:t>rea de trabajo, especialmente en construcciones donde viven varias familias. La doble capa de pl</a:t>
            </a:r>
            <a:r>
              <a:rPr lang="en-US" sz="900" smtClean="0">
                <a:solidFill>
                  <a:srgbClr val="000000"/>
                </a:solidFill>
                <a:latin typeface="Times New Roman" pitchFamily="18" charset="0"/>
                <a:cs typeface="Times New Roman" pitchFamily="18" charset="0"/>
                <a:sym typeface="Times New Roman" pitchFamily="18" charset="0"/>
              </a:rPr>
              <a:t>á</a:t>
            </a:r>
            <a:r>
              <a:rPr lang="en-US" sz="900" smtClean="0">
                <a:solidFill>
                  <a:srgbClr val="000000"/>
                </a:solidFill>
                <a:cs typeface="Times New Roman" pitchFamily="18" charset="0"/>
                <a:sym typeface="Times New Roman" pitchFamily="18" charset="0"/>
              </a:rPr>
              <a:t>stico en la puerta de ingreso y otras barreras sirven para recordar a los residentes que personas y mascotas no deben ingresar al </a:t>
            </a:r>
            <a:r>
              <a:rPr lang="en-US" sz="900" smtClean="0">
                <a:solidFill>
                  <a:srgbClr val="000000"/>
                </a:solidFill>
                <a:latin typeface="Times New Roman" pitchFamily="18" charset="0"/>
                <a:cs typeface="Times New Roman" pitchFamily="18" charset="0"/>
                <a:sym typeface="Times New Roman" pitchFamily="18" charset="0"/>
              </a:rPr>
              <a:t>á</a:t>
            </a:r>
            <a:r>
              <a:rPr lang="en-US" sz="900" smtClean="0">
                <a:solidFill>
                  <a:srgbClr val="000000"/>
                </a:solidFill>
                <a:cs typeface="Times New Roman" pitchFamily="18" charset="0"/>
                <a:sym typeface="Times New Roman" pitchFamily="18" charset="0"/>
              </a:rPr>
              <a:t>rea de trabajo y adem</a:t>
            </a:r>
            <a:r>
              <a:rPr lang="en-US" sz="900" smtClean="0">
                <a:solidFill>
                  <a:srgbClr val="000000"/>
                </a:solidFill>
                <a:latin typeface="Times New Roman" pitchFamily="18" charset="0"/>
                <a:cs typeface="Times New Roman" pitchFamily="18" charset="0"/>
                <a:sym typeface="Times New Roman" pitchFamily="18" charset="0"/>
              </a:rPr>
              <a:t>á</a:t>
            </a:r>
            <a:r>
              <a:rPr lang="en-US" sz="900" smtClean="0">
                <a:solidFill>
                  <a:srgbClr val="000000"/>
                </a:solidFill>
                <a:cs typeface="Times New Roman" pitchFamily="18" charset="0"/>
                <a:sym typeface="Times New Roman" pitchFamily="18" charset="0"/>
              </a:rPr>
              <a:t>s indican que el </a:t>
            </a:r>
            <a:r>
              <a:rPr lang="en-US" sz="900" smtClean="0">
                <a:solidFill>
                  <a:srgbClr val="000000"/>
                </a:solidFill>
                <a:latin typeface="Times New Roman" pitchFamily="18" charset="0"/>
                <a:cs typeface="Times New Roman" pitchFamily="18" charset="0"/>
                <a:sym typeface="Times New Roman" pitchFamily="18" charset="0"/>
              </a:rPr>
              <a:t>á</a:t>
            </a:r>
            <a:r>
              <a:rPr lang="en-US" sz="900" smtClean="0">
                <a:solidFill>
                  <a:srgbClr val="000000"/>
                </a:solidFill>
                <a:cs typeface="Times New Roman" pitchFamily="18" charset="0"/>
                <a:sym typeface="Times New Roman" pitchFamily="18" charset="0"/>
              </a:rPr>
              <a:t>rea a</a:t>
            </a:r>
            <a:r>
              <a:rPr lang="en-US" sz="900" smtClean="0">
                <a:solidFill>
                  <a:srgbClr val="000000"/>
                </a:solidFill>
                <a:latin typeface="Times New Roman" pitchFamily="18" charset="0"/>
                <a:cs typeface="Times New Roman" pitchFamily="18" charset="0"/>
                <a:sym typeface="Times New Roman" pitchFamily="18" charset="0"/>
              </a:rPr>
              <a:t>ú</a:t>
            </a:r>
            <a:r>
              <a:rPr lang="en-US" sz="900" smtClean="0">
                <a:solidFill>
                  <a:srgbClr val="000000"/>
                </a:solidFill>
                <a:cs typeface="Times New Roman" pitchFamily="18" charset="0"/>
                <a:sym typeface="Times New Roman" pitchFamily="18" charset="0"/>
              </a:rPr>
              <a:t>n no ha sido limpiada.</a:t>
            </a:r>
          </a:p>
          <a:p>
            <a:pPr marL="342900" lvl="1" indent="-228600">
              <a:lnSpc>
                <a:spcPct val="90000"/>
              </a:lnSpc>
              <a:spcBef>
                <a:spcPct val="10000"/>
              </a:spcBef>
              <a:buFontTx/>
              <a:buNone/>
            </a:pPr>
            <a:endParaRPr lang="en-US" sz="900" smtClean="0">
              <a:solidFill>
                <a:srgbClr val="000000"/>
              </a:solidFill>
              <a:cs typeface="Times New Roman" pitchFamily="18" charset="0"/>
              <a:sym typeface="Times New Roman" pitchFamily="18" charset="0"/>
            </a:endParaRPr>
          </a:p>
          <a:p>
            <a:pPr>
              <a:lnSpc>
                <a:spcPct val="90000"/>
              </a:lnSpc>
              <a:spcBef>
                <a:spcPct val="10000"/>
              </a:spcBef>
            </a:pPr>
            <a:r>
              <a:rPr lang="en-US" sz="900" smtClean="0">
                <a:solidFill>
                  <a:srgbClr val="000000"/>
                </a:solidFill>
                <a:cs typeface="Times New Roman" pitchFamily="18" charset="0"/>
                <a:sym typeface="Times New Roman" pitchFamily="18" charset="0"/>
              </a:rPr>
              <a:t>Cuando los l</a:t>
            </a:r>
            <a:r>
              <a:rPr lang="en-US" sz="900" smtClean="0">
                <a:solidFill>
                  <a:srgbClr val="000000"/>
                </a:solidFill>
                <a:latin typeface="Times New Roman" pitchFamily="18" charset="0"/>
                <a:cs typeface="Times New Roman" pitchFamily="18" charset="0"/>
                <a:sym typeface="Times New Roman" pitchFamily="18" charset="0"/>
              </a:rPr>
              <a:t>í</a:t>
            </a:r>
            <a:r>
              <a:rPr lang="en-US" sz="900" smtClean="0">
                <a:solidFill>
                  <a:srgbClr val="000000"/>
                </a:solidFill>
                <a:cs typeface="Times New Roman" pitchFamily="18" charset="0"/>
                <a:sym typeface="Times New Roman" pitchFamily="18" charset="0"/>
              </a:rPr>
              <a:t>mites del </a:t>
            </a:r>
            <a:r>
              <a:rPr lang="en-US" sz="900" smtClean="0">
                <a:solidFill>
                  <a:srgbClr val="000000"/>
                </a:solidFill>
                <a:latin typeface="Times New Roman" pitchFamily="18" charset="0"/>
                <a:cs typeface="Times New Roman" pitchFamily="18" charset="0"/>
                <a:sym typeface="Times New Roman" pitchFamily="18" charset="0"/>
              </a:rPr>
              <a:t>á</a:t>
            </a:r>
            <a:r>
              <a:rPr lang="en-US" sz="900" smtClean="0">
                <a:solidFill>
                  <a:srgbClr val="000000"/>
                </a:solidFill>
                <a:cs typeface="Times New Roman" pitchFamily="18" charset="0"/>
                <a:sym typeface="Times New Roman" pitchFamily="18" charset="0"/>
              </a:rPr>
              <a:t>rea de trabajo incluyan la puerta utiliza</a:t>
            </a:r>
            <a:r>
              <a:rPr lang="es-ES_tradnl" sz="900" smtClean="0">
                <a:solidFill>
                  <a:srgbClr val="000000"/>
                </a:solidFill>
                <a:cs typeface="Times New Roman" pitchFamily="18" charset="0"/>
                <a:sym typeface="Times New Roman" pitchFamily="18" charset="0"/>
              </a:rPr>
              <a:t>da</a:t>
            </a:r>
            <a:r>
              <a:rPr lang="en-US" sz="900" smtClean="0">
                <a:solidFill>
                  <a:srgbClr val="000000"/>
                </a:solidFill>
                <a:cs typeface="Times New Roman" pitchFamily="18" charset="0"/>
                <a:sym typeface="Times New Roman" pitchFamily="18" charset="0"/>
              </a:rPr>
              <a:t> para acceder a </a:t>
            </a:r>
            <a:r>
              <a:rPr lang="es-ES_tradnl" sz="900" smtClean="0">
                <a:solidFill>
                  <a:srgbClr val="000000"/>
                </a:solidFill>
                <a:cs typeface="Times New Roman" pitchFamily="18" charset="0"/>
                <a:sym typeface="Times New Roman" pitchFamily="18" charset="0"/>
              </a:rPr>
              <a:t>la misma</a:t>
            </a:r>
            <a:r>
              <a:rPr lang="en-US" sz="900" smtClean="0">
                <a:solidFill>
                  <a:srgbClr val="000000"/>
                </a:solidFill>
                <a:cs typeface="Times New Roman" pitchFamily="18" charset="0"/>
                <a:sym typeface="Times New Roman" pitchFamily="18" charset="0"/>
              </a:rPr>
              <a:t>, cubra la puerta con dos capas de l</a:t>
            </a:r>
            <a:r>
              <a:rPr lang="en-US" sz="900" smtClean="0">
                <a:solidFill>
                  <a:srgbClr val="000000"/>
                </a:solidFill>
                <a:latin typeface="Times New Roman" pitchFamily="18" charset="0"/>
                <a:cs typeface="Times New Roman" pitchFamily="18" charset="0"/>
                <a:sym typeface="Times New Roman" pitchFamily="18" charset="0"/>
              </a:rPr>
              <a:t>á</a:t>
            </a:r>
            <a:r>
              <a:rPr lang="en-US" sz="900" smtClean="0">
                <a:solidFill>
                  <a:srgbClr val="000000"/>
                </a:solidFill>
                <a:cs typeface="Times New Roman" pitchFamily="18" charset="0"/>
                <a:sym typeface="Times New Roman" pitchFamily="18" charset="0"/>
              </a:rPr>
              <a:t>minas protectoras como se describe a continuaci</a:t>
            </a:r>
            <a:r>
              <a:rPr lang="en-US" sz="900" smtClean="0">
                <a:solidFill>
                  <a:srgbClr val="000000"/>
                </a:solidFill>
                <a:latin typeface="Times New Roman" pitchFamily="18" charset="0"/>
                <a:cs typeface="Times New Roman" pitchFamily="18" charset="0"/>
                <a:sym typeface="Times New Roman" pitchFamily="18" charset="0"/>
              </a:rPr>
              <a:t>ó</a:t>
            </a:r>
            <a:r>
              <a:rPr lang="en-US" sz="900" smtClean="0">
                <a:solidFill>
                  <a:srgbClr val="000000"/>
                </a:solidFill>
                <a:cs typeface="Times New Roman" pitchFamily="18" charset="0"/>
                <a:sym typeface="Times New Roman" pitchFamily="18" charset="0"/>
              </a:rPr>
              <a:t>n.</a:t>
            </a:r>
          </a:p>
          <a:p>
            <a:pPr marL="342900" lvl="1" indent="-228600">
              <a:lnSpc>
                <a:spcPct val="90000"/>
              </a:lnSpc>
              <a:spcBef>
                <a:spcPct val="10000"/>
              </a:spcBef>
            </a:pPr>
            <a:r>
              <a:rPr lang="en-US" sz="900" smtClean="0">
                <a:solidFill>
                  <a:srgbClr val="000000"/>
                </a:solidFill>
                <a:cs typeface="Times New Roman" pitchFamily="18" charset="0"/>
                <a:sym typeface="Times New Roman" pitchFamily="18" charset="0"/>
              </a:rPr>
              <a:t>Instale una barrera de entrada de dos capas con protecciones que se cierren en el ingreso al </a:t>
            </a:r>
            <a:r>
              <a:rPr lang="en-US" sz="900" smtClean="0">
                <a:solidFill>
                  <a:srgbClr val="000000"/>
                </a:solidFill>
                <a:latin typeface="Times New Roman" pitchFamily="18" charset="0"/>
                <a:cs typeface="Times New Roman" pitchFamily="18" charset="0"/>
                <a:sym typeface="Times New Roman" pitchFamily="18" charset="0"/>
              </a:rPr>
              <a:t>á</a:t>
            </a:r>
            <a:r>
              <a:rPr lang="en-US" sz="900" smtClean="0">
                <a:solidFill>
                  <a:srgbClr val="000000"/>
                </a:solidFill>
                <a:cs typeface="Times New Roman" pitchFamily="18" charset="0"/>
                <a:sym typeface="Times New Roman" pitchFamily="18" charset="0"/>
              </a:rPr>
              <a:t>rea de trabajo, de modo que los trabajadores puedan pasar a trav</a:t>
            </a:r>
            <a:r>
              <a:rPr lang="en-US" sz="900" smtClean="0">
                <a:solidFill>
                  <a:srgbClr val="000000"/>
                </a:solidFill>
                <a:latin typeface="Times New Roman" pitchFamily="18" charset="0"/>
                <a:cs typeface="Times New Roman" pitchFamily="18" charset="0"/>
                <a:sym typeface="Times New Roman" pitchFamily="18" charset="0"/>
              </a:rPr>
              <a:t>é</a:t>
            </a:r>
            <a:r>
              <a:rPr lang="en-US" sz="900" smtClean="0">
                <a:solidFill>
                  <a:srgbClr val="000000"/>
                </a:solidFill>
                <a:cs typeface="Times New Roman" pitchFamily="18" charset="0"/>
                <a:sym typeface="Times New Roman" pitchFamily="18" charset="0"/>
              </a:rPr>
              <a:t>s de </a:t>
            </a:r>
            <a:r>
              <a:rPr lang="es-ES_tradnl" sz="900" smtClean="0">
                <a:solidFill>
                  <a:srgbClr val="000000"/>
                </a:solidFill>
                <a:cs typeface="Times New Roman" pitchFamily="18" charset="0"/>
                <a:sym typeface="Times New Roman" pitchFamily="18" charset="0"/>
              </a:rPr>
              <a:t>la misma</a:t>
            </a:r>
            <a:r>
              <a:rPr lang="en-US" sz="900" smtClean="0">
                <a:solidFill>
                  <a:srgbClr val="000000"/>
                </a:solidFill>
                <a:cs typeface="Times New Roman" pitchFamily="18" charset="0"/>
                <a:sym typeface="Times New Roman" pitchFamily="18" charset="0"/>
              </a:rPr>
              <a:t>, pero que el polvo y los escombros se mantengan en el </a:t>
            </a:r>
            <a:r>
              <a:rPr lang="en-US" sz="900" smtClean="0">
                <a:solidFill>
                  <a:srgbClr val="000000"/>
                </a:solidFill>
                <a:latin typeface="Times New Roman" pitchFamily="18" charset="0"/>
                <a:cs typeface="Times New Roman" pitchFamily="18" charset="0"/>
                <a:sym typeface="Times New Roman" pitchFamily="18" charset="0"/>
              </a:rPr>
              <a:t>á</a:t>
            </a:r>
            <a:r>
              <a:rPr lang="en-US" sz="900" smtClean="0">
                <a:solidFill>
                  <a:srgbClr val="000000"/>
                </a:solidFill>
                <a:cs typeface="Times New Roman" pitchFamily="18" charset="0"/>
                <a:sym typeface="Times New Roman" pitchFamily="18" charset="0"/>
              </a:rPr>
              <a:t>rea de trabajo. Cubrir la puerta con este sistema de dos capas ayudar</a:t>
            </a:r>
            <a:r>
              <a:rPr lang="en-US" sz="900" smtClean="0">
                <a:solidFill>
                  <a:srgbClr val="000000"/>
                </a:solidFill>
                <a:latin typeface="Times New Roman" pitchFamily="18" charset="0"/>
                <a:cs typeface="Times New Roman" pitchFamily="18" charset="0"/>
                <a:sym typeface="Times New Roman" pitchFamily="18" charset="0"/>
              </a:rPr>
              <a:t>á</a:t>
            </a:r>
            <a:r>
              <a:rPr lang="en-US" sz="900" smtClean="0">
                <a:solidFill>
                  <a:srgbClr val="000000"/>
                </a:solidFill>
                <a:cs typeface="Times New Roman" pitchFamily="18" charset="0"/>
                <a:sym typeface="Times New Roman" pitchFamily="18" charset="0"/>
              </a:rPr>
              <a:t> a contener el polvo dentro del </a:t>
            </a:r>
            <a:r>
              <a:rPr lang="en-US" sz="900" smtClean="0">
                <a:solidFill>
                  <a:srgbClr val="000000"/>
                </a:solidFill>
                <a:latin typeface="Times New Roman" pitchFamily="18" charset="0"/>
                <a:cs typeface="Times New Roman" pitchFamily="18" charset="0"/>
                <a:sym typeface="Times New Roman" pitchFamily="18" charset="0"/>
              </a:rPr>
              <a:t>á</a:t>
            </a:r>
            <a:r>
              <a:rPr lang="en-US" sz="900" smtClean="0">
                <a:solidFill>
                  <a:srgbClr val="000000"/>
                </a:solidFill>
                <a:cs typeface="Times New Roman" pitchFamily="18" charset="0"/>
                <a:sym typeface="Times New Roman" pitchFamily="18" charset="0"/>
              </a:rPr>
              <a:t>rea de trabajo. Siga los pasos que se indican a continuaci</a:t>
            </a:r>
            <a:r>
              <a:rPr lang="en-US" sz="900" smtClean="0">
                <a:solidFill>
                  <a:srgbClr val="000000"/>
                </a:solidFill>
                <a:latin typeface="Times New Roman" pitchFamily="18" charset="0"/>
                <a:cs typeface="Times New Roman" pitchFamily="18" charset="0"/>
                <a:sym typeface="Times New Roman" pitchFamily="18" charset="0"/>
              </a:rPr>
              <a:t>ó</a:t>
            </a:r>
            <a:r>
              <a:rPr lang="en-US" sz="900" smtClean="0">
                <a:solidFill>
                  <a:srgbClr val="000000"/>
                </a:solidFill>
                <a:cs typeface="Times New Roman" pitchFamily="18" charset="0"/>
                <a:sym typeface="Times New Roman" pitchFamily="18" charset="0"/>
              </a:rPr>
              <a:t>n.</a:t>
            </a:r>
          </a:p>
          <a:p>
            <a:pPr marL="685800" lvl="2" indent="-228600">
              <a:lnSpc>
                <a:spcPct val="90000"/>
              </a:lnSpc>
              <a:spcBef>
                <a:spcPct val="10000"/>
              </a:spcBef>
              <a:buFontTx/>
              <a:buAutoNum type="arabicParenR"/>
            </a:pPr>
            <a:r>
              <a:rPr lang="en-US" sz="900" smtClean="0">
                <a:solidFill>
                  <a:srgbClr val="000000"/>
                </a:solidFill>
                <a:cs typeface="Times New Roman" pitchFamily="18" charset="0"/>
                <a:sym typeface="Times New Roman" pitchFamily="18" charset="0"/>
              </a:rPr>
              <a:t>Corte la primera capa de l</a:t>
            </a:r>
            <a:r>
              <a:rPr lang="en-US" sz="900" smtClean="0">
                <a:solidFill>
                  <a:srgbClr val="000000"/>
                </a:solidFill>
                <a:latin typeface="Times New Roman" pitchFamily="18" charset="0"/>
                <a:cs typeface="Times New Roman" pitchFamily="18" charset="0"/>
                <a:sym typeface="Times New Roman" pitchFamily="18" charset="0"/>
              </a:rPr>
              <a:t>á</a:t>
            </a:r>
            <a:r>
              <a:rPr lang="en-US" sz="900" smtClean="0">
                <a:solidFill>
                  <a:srgbClr val="000000"/>
                </a:solidFill>
                <a:cs typeface="Times New Roman" pitchFamily="18" charset="0"/>
                <a:sym typeface="Times New Roman" pitchFamily="18" charset="0"/>
              </a:rPr>
              <a:t>mina de protecci</a:t>
            </a:r>
            <a:r>
              <a:rPr lang="en-US" sz="900" smtClean="0">
                <a:solidFill>
                  <a:srgbClr val="000000"/>
                </a:solidFill>
                <a:latin typeface="Times New Roman" pitchFamily="18" charset="0"/>
                <a:cs typeface="Times New Roman" pitchFamily="18" charset="0"/>
                <a:sym typeface="Times New Roman" pitchFamily="18" charset="0"/>
              </a:rPr>
              <a:t>ó</a:t>
            </a:r>
            <a:r>
              <a:rPr lang="en-US" sz="900" smtClean="0">
                <a:solidFill>
                  <a:srgbClr val="000000"/>
                </a:solidFill>
                <a:cs typeface="Times New Roman" pitchFamily="18" charset="0"/>
                <a:sym typeface="Times New Roman" pitchFamily="18" charset="0"/>
              </a:rPr>
              <a:t>n </a:t>
            </a:r>
            <a:r>
              <a:rPr lang="es-ES_tradnl" sz="900" smtClean="0">
                <a:solidFill>
                  <a:srgbClr val="000000"/>
                </a:solidFill>
                <a:cs typeface="Times New Roman" pitchFamily="18" charset="0"/>
                <a:sym typeface="Times New Roman" pitchFamily="18" charset="0"/>
              </a:rPr>
              <a:t>un poco </a:t>
            </a:r>
            <a:r>
              <a:rPr lang="en-US" sz="900" smtClean="0">
                <a:solidFill>
                  <a:srgbClr val="000000"/>
                </a:solidFill>
                <a:cs typeface="Times New Roman" pitchFamily="18" charset="0"/>
                <a:sym typeface="Times New Roman" pitchFamily="18" charset="0"/>
              </a:rPr>
              <a:t>m</a:t>
            </a:r>
            <a:r>
              <a:rPr lang="en-US" sz="900" smtClean="0">
                <a:solidFill>
                  <a:srgbClr val="000000"/>
                </a:solidFill>
                <a:latin typeface="Times New Roman" pitchFamily="18" charset="0"/>
                <a:cs typeface="Times New Roman" pitchFamily="18" charset="0"/>
                <a:sym typeface="Times New Roman" pitchFamily="18" charset="0"/>
              </a:rPr>
              <a:t>á</a:t>
            </a:r>
            <a:r>
              <a:rPr lang="en-US" sz="900" smtClean="0">
                <a:solidFill>
                  <a:srgbClr val="000000"/>
                </a:solidFill>
                <a:cs typeface="Times New Roman" pitchFamily="18" charset="0"/>
                <a:sym typeface="Times New Roman" pitchFamily="18" charset="0"/>
              </a:rPr>
              <a:t>s ancha y larga (tres pulgadas) que el marco de la puerta.</a:t>
            </a:r>
          </a:p>
          <a:p>
            <a:pPr marL="685800" lvl="2" indent="-228600">
              <a:lnSpc>
                <a:spcPct val="90000"/>
              </a:lnSpc>
              <a:spcBef>
                <a:spcPct val="10000"/>
              </a:spcBef>
              <a:buFontTx/>
              <a:buAutoNum type="arabicParenR"/>
            </a:pPr>
            <a:r>
              <a:rPr lang="en-US" sz="900" smtClean="0">
                <a:solidFill>
                  <a:srgbClr val="000000"/>
                </a:solidFill>
                <a:cs typeface="Times New Roman" pitchFamily="18" charset="0"/>
                <a:sym typeface="Times New Roman" pitchFamily="18" charset="0"/>
              </a:rPr>
              <a:t>Haga un peque</a:t>
            </a:r>
            <a:r>
              <a:rPr lang="en-US" sz="900" smtClean="0">
                <a:solidFill>
                  <a:srgbClr val="000000"/>
                </a:solidFill>
                <a:latin typeface="Times New Roman" pitchFamily="18" charset="0"/>
                <a:cs typeface="Times New Roman" pitchFamily="18" charset="0"/>
                <a:sym typeface="Times New Roman" pitchFamily="18" charset="0"/>
              </a:rPr>
              <a:t>ñ</a:t>
            </a:r>
            <a:r>
              <a:rPr lang="en-US" sz="900" smtClean="0">
                <a:solidFill>
                  <a:srgbClr val="000000"/>
                </a:solidFill>
                <a:cs typeface="Times New Roman" pitchFamily="18" charset="0"/>
                <a:sym typeface="Times New Roman" pitchFamily="18" charset="0"/>
              </a:rPr>
              <a:t>o pliegue en forma de </a:t>
            </a:r>
            <a:r>
              <a:rPr lang="en-US" sz="900" smtClean="0">
                <a:solidFill>
                  <a:srgbClr val="000000"/>
                </a:solidFill>
                <a:latin typeface="Times New Roman" pitchFamily="18" charset="0"/>
                <a:cs typeface="Times New Roman" pitchFamily="18" charset="0"/>
                <a:sym typeface="Times New Roman" pitchFamily="18" charset="0"/>
              </a:rPr>
              <a:t>“</a:t>
            </a:r>
            <a:r>
              <a:rPr lang="en-US" sz="900" smtClean="0">
                <a:solidFill>
                  <a:srgbClr val="000000"/>
                </a:solidFill>
                <a:cs typeface="Times New Roman" pitchFamily="18" charset="0"/>
                <a:sym typeface="Times New Roman" pitchFamily="18" charset="0"/>
              </a:rPr>
              <a:t>S</a:t>
            </a:r>
            <a:r>
              <a:rPr lang="en-US" sz="900" smtClean="0">
                <a:solidFill>
                  <a:srgbClr val="000000"/>
                </a:solidFill>
                <a:latin typeface="Times New Roman" pitchFamily="18" charset="0"/>
                <a:cs typeface="Times New Roman" pitchFamily="18" charset="0"/>
                <a:sym typeface="Times New Roman" pitchFamily="18" charset="0"/>
              </a:rPr>
              <a:t>”</a:t>
            </a:r>
            <a:r>
              <a:rPr lang="en-US" sz="900" smtClean="0">
                <a:solidFill>
                  <a:srgbClr val="000000"/>
                </a:solidFill>
                <a:cs typeface="Times New Roman" pitchFamily="18" charset="0"/>
                <a:sym typeface="Times New Roman" pitchFamily="18" charset="0"/>
              </a:rPr>
              <a:t> en la parte superior de la l</a:t>
            </a:r>
            <a:r>
              <a:rPr lang="en-US" sz="900" smtClean="0">
                <a:solidFill>
                  <a:srgbClr val="000000"/>
                </a:solidFill>
                <a:latin typeface="Times New Roman" pitchFamily="18" charset="0"/>
                <a:cs typeface="Times New Roman" pitchFamily="18" charset="0"/>
                <a:sym typeface="Times New Roman" pitchFamily="18" charset="0"/>
              </a:rPr>
              <a:t>á</a:t>
            </a:r>
            <a:r>
              <a:rPr lang="en-US" sz="900" smtClean="0">
                <a:solidFill>
                  <a:srgbClr val="000000"/>
                </a:solidFill>
                <a:cs typeface="Times New Roman" pitchFamily="18" charset="0"/>
                <a:sym typeface="Times New Roman" pitchFamily="18" charset="0"/>
              </a:rPr>
              <a:t>mina y p</a:t>
            </a:r>
            <a:r>
              <a:rPr lang="en-US" sz="900" smtClean="0">
                <a:solidFill>
                  <a:srgbClr val="000000"/>
                </a:solidFill>
                <a:latin typeface="Times New Roman" pitchFamily="18" charset="0"/>
                <a:cs typeface="Times New Roman" pitchFamily="18" charset="0"/>
                <a:sym typeface="Times New Roman" pitchFamily="18" charset="0"/>
              </a:rPr>
              <a:t>é</a:t>
            </a:r>
            <a:r>
              <a:rPr lang="en-US" sz="900" smtClean="0">
                <a:solidFill>
                  <a:srgbClr val="000000"/>
                </a:solidFill>
                <a:cs typeface="Times New Roman" pitchFamily="18" charset="0"/>
                <a:sym typeface="Times New Roman" pitchFamily="18" charset="0"/>
              </a:rPr>
              <a:t>guelo con cinta adhesiva a la parte superior del marco de la puerta. Haga un pliegue similar en forma de </a:t>
            </a:r>
            <a:r>
              <a:rPr lang="en-US" sz="900" smtClean="0">
                <a:solidFill>
                  <a:srgbClr val="000000"/>
                </a:solidFill>
                <a:latin typeface="Times New Roman" pitchFamily="18" charset="0"/>
                <a:cs typeface="Times New Roman" pitchFamily="18" charset="0"/>
                <a:sym typeface="Times New Roman" pitchFamily="18" charset="0"/>
              </a:rPr>
              <a:t>“</a:t>
            </a:r>
            <a:r>
              <a:rPr lang="en-US" sz="900" smtClean="0">
                <a:solidFill>
                  <a:srgbClr val="000000"/>
                </a:solidFill>
                <a:cs typeface="Times New Roman" pitchFamily="18" charset="0"/>
                <a:sym typeface="Times New Roman" pitchFamily="18" charset="0"/>
              </a:rPr>
              <a:t>S</a:t>
            </a:r>
            <a:r>
              <a:rPr lang="en-US" sz="900" smtClean="0">
                <a:solidFill>
                  <a:srgbClr val="000000"/>
                </a:solidFill>
                <a:latin typeface="Times New Roman" pitchFamily="18" charset="0"/>
                <a:cs typeface="Times New Roman" pitchFamily="18" charset="0"/>
                <a:sym typeface="Times New Roman" pitchFamily="18" charset="0"/>
              </a:rPr>
              <a:t>”</a:t>
            </a:r>
            <a:r>
              <a:rPr lang="en-US" sz="900" smtClean="0">
                <a:solidFill>
                  <a:srgbClr val="000000"/>
                </a:solidFill>
                <a:cs typeface="Times New Roman" pitchFamily="18" charset="0"/>
                <a:sym typeface="Times New Roman" pitchFamily="18" charset="0"/>
              </a:rPr>
              <a:t> en la parte inferior de la l</a:t>
            </a:r>
            <a:r>
              <a:rPr lang="en-US" sz="900" smtClean="0">
                <a:solidFill>
                  <a:srgbClr val="000000"/>
                </a:solidFill>
                <a:latin typeface="Times New Roman" pitchFamily="18" charset="0"/>
                <a:cs typeface="Times New Roman" pitchFamily="18" charset="0"/>
                <a:sym typeface="Times New Roman" pitchFamily="18" charset="0"/>
              </a:rPr>
              <a:t>á</a:t>
            </a:r>
            <a:r>
              <a:rPr lang="en-US" sz="900" smtClean="0">
                <a:solidFill>
                  <a:srgbClr val="000000"/>
                </a:solidFill>
                <a:cs typeface="Times New Roman" pitchFamily="18" charset="0"/>
                <a:sym typeface="Times New Roman" pitchFamily="18" charset="0"/>
              </a:rPr>
              <a:t>mina y p</a:t>
            </a:r>
            <a:r>
              <a:rPr lang="en-US" sz="900" smtClean="0">
                <a:solidFill>
                  <a:srgbClr val="000000"/>
                </a:solidFill>
                <a:latin typeface="Times New Roman" pitchFamily="18" charset="0"/>
                <a:cs typeface="Times New Roman" pitchFamily="18" charset="0"/>
                <a:sym typeface="Times New Roman" pitchFamily="18" charset="0"/>
              </a:rPr>
              <a:t>é</a:t>
            </a:r>
            <a:r>
              <a:rPr lang="en-US" sz="900" smtClean="0">
                <a:solidFill>
                  <a:srgbClr val="000000"/>
                </a:solidFill>
                <a:cs typeface="Times New Roman" pitchFamily="18" charset="0"/>
                <a:sym typeface="Times New Roman" pitchFamily="18" charset="0"/>
              </a:rPr>
              <a:t>guelo al piso con cinta adhesiva. Esto garantizar</a:t>
            </a:r>
            <a:r>
              <a:rPr lang="en-US" sz="900" smtClean="0">
                <a:solidFill>
                  <a:srgbClr val="000000"/>
                </a:solidFill>
                <a:latin typeface="Times New Roman" pitchFamily="18" charset="0"/>
                <a:cs typeface="Times New Roman" pitchFamily="18" charset="0"/>
                <a:sym typeface="Times New Roman" pitchFamily="18" charset="0"/>
              </a:rPr>
              <a:t>á</a:t>
            </a:r>
            <a:r>
              <a:rPr lang="en-US" sz="900" smtClean="0">
                <a:solidFill>
                  <a:srgbClr val="000000"/>
                </a:solidFill>
                <a:cs typeface="Times New Roman" pitchFamily="18" charset="0"/>
                <a:sym typeface="Times New Roman" pitchFamily="18" charset="0"/>
              </a:rPr>
              <a:t> que el pl</a:t>
            </a:r>
            <a:r>
              <a:rPr lang="en-US" sz="900" smtClean="0">
                <a:solidFill>
                  <a:srgbClr val="000000"/>
                </a:solidFill>
                <a:latin typeface="Times New Roman" pitchFamily="18" charset="0"/>
                <a:cs typeface="Times New Roman" pitchFamily="18" charset="0"/>
                <a:sym typeface="Times New Roman" pitchFamily="18" charset="0"/>
              </a:rPr>
              <a:t>á</a:t>
            </a:r>
            <a:r>
              <a:rPr lang="en-US" sz="900" smtClean="0">
                <a:solidFill>
                  <a:srgbClr val="000000"/>
                </a:solidFill>
                <a:cs typeface="Times New Roman" pitchFamily="18" charset="0"/>
                <a:sym typeface="Times New Roman" pitchFamily="18" charset="0"/>
              </a:rPr>
              <a:t>stico no quede tirante.</a:t>
            </a:r>
          </a:p>
          <a:p>
            <a:pPr marL="685800" lvl="2" indent="-228600">
              <a:lnSpc>
                <a:spcPct val="90000"/>
              </a:lnSpc>
              <a:spcBef>
                <a:spcPct val="10000"/>
              </a:spcBef>
              <a:buFontTx/>
              <a:buAutoNum type="arabicParenR"/>
            </a:pPr>
            <a:r>
              <a:rPr lang="es-ES_tradnl" sz="900" smtClean="0">
                <a:solidFill>
                  <a:srgbClr val="000000"/>
                </a:solidFill>
                <a:cs typeface="Times New Roman" pitchFamily="18" charset="0"/>
                <a:sym typeface="Times New Roman" pitchFamily="18" charset="0"/>
              </a:rPr>
              <a:t>Fije </a:t>
            </a:r>
            <a:r>
              <a:rPr lang="en-US" sz="900" smtClean="0">
                <a:solidFill>
                  <a:srgbClr val="000000"/>
                </a:solidFill>
                <a:cs typeface="Times New Roman" pitchFamily="18" charset="0"/>
                <a:sym typeface="Times New Roman" pitchFamily="18" charset="0"/>
              </a:rPr>
              <a:t>los extremos superiores al marco de la puerta como refuerzo.</a:t>
            </a:r>
          </a:p>
          <a:p>
            <a:pPr marL="685800" lvl="2" indent="-228600">
              <a:lnSpc>
                <a:spcPct val="90000"/>
              </a:lnSpc>
              <a:spcBef>
                <a:spcPct val="10000"/>
              </a:spcBef>
              <a:buFontTx/>
              <a:buAutoNum type="arabicParenR"/>
            </a:pPr>
            <a:r>
              <a:rPr lang="en-US" sz="900" smtClean="0">
                <a:solidFill>
                  <a:srgbClr val="000000"/>
                </a:solidFill>
                <a:cs typeface="Times New Roman" pitchFamily="18" charset="0"/>
                <a:sym typeface="Times New Roman" pitchFamily="18" charset="0"/>
              </a:rPr>
              <a:t>Para entrar y salir de la habitaci</a:t>
            </a:r>
            <a:r>
              <a:rPr lang="en-US" sz="900" smtClean="0">
                <a:solidFill>
                  <a:srgbClr val="000000"/>
                </a:solidFill>
                <a:latin typeface="Times New Roman" pitchFamily="18" charset="0"/>
                <a:cs typeface="Times New Roman" pitchFamily="18" charset="0"/>
                <a:sym typeface="Times New Roman" pitchFamily="18" charset="0"/>
              </a:rPr>
              <a:t>ó</a:t>
            </a:r>
            <a:r>
              <a:rPr lang="en-US" sz="900" smtClean="0">
                <a:solidFill>
                  <a:srgbClr val="000000"/>
                </a:solidFill>
                <a:cs typeface="Times New Roman" pitchFamily="18" charset="0"/>
                <a:sym typeface="Times New Roman" pitchFamily="18" charset="0"/>
              </a:rPr>
              <a:t>n, pegue con cinta adhesiva una l</a:t>
            </a:r>
            <a:r>
              <a:rPr lang="en-US" sz="900" smtClean="0">
                <a:solidFill>
                  <a:srgbClr val="000000"/>
                </a:solidFill>
                <a:latin typeface="Times New Roman" pitchFamily="18" charset="0"/>
                <a:cs typeface="Times New Roman" pitchFamily="18" charset="0"/>
                <a:sym typeface="Times New Roman" pitchFamily="18" charset="0"/>
              </a:rPr>
              <a:t>í</a:t>
            </a:r>
            <a:r>
              <a:rPr lang="en-US" sz="900" smtClean="0">
                <a:solidFill>
                  <a:srgbClr val="000000"/>
                </a:solidFill>
                <a:cs typeface="Times New Roman" pitchFamily="18" charset="0"/>
                <a:sym typeface="Times New Roman" pitchFamily="18" charset="0"/>
              </a:rPr>
              <a:t>nea vertical de la altura de un hombre desde el piso hasta la cabeza en ambos costados del pl</a:t>
            </a:r>
            <a:r>
              <a:rPr lang="en-US" sz="900" smtClean="0">
                <a:solidFill>
                  <a:srgbClr val="000000"/>
                </a:solidFill>
                <a:latin typeface="Times New Roman" pitchFamily="18" charset="0"/>
                <a:cs typeface="Times New Roman" pitchFamily="18" charset="0"/>
                <a:sym typeface="Times New Roman" pitchFamily="18" charset="0"/>
              </a:rPr>
              <a:t>á</a:t>
            </a:r>
            <a:r>
              <a:rPr lang="en-US" sz="900" smtClean="0">
                <a:solidFill>
                  <a:srgbClr val="000000"/>
                </a:solidFill>
                <a:cs typeface="Times New Roman" pitchFamily="18" charset="0"/>
                <a:sym typeface="Times New Roman" pitchFamily="18" charset="0"/>
              </a:rPr>
              <a:t>stico. Corte una rendija vertical larga en la cinta, a la mitad de la l</a:t>
            </a:r>
            <a:r>
              <a:rPr lang="en-US" sz="900" smtClean="0">
                <a:solidFill>
                  <a:srgbClr val="000000"/>
                </a:solidFill>
                <a:latin typeface="Times New Roman" pitchFamily="18" charset="0"/>
                <a:cs typeface="Times New Roman" pitchFamily="18" charset="0"/>
                <a:sym typeface="Times New Roman" pitchFamily="18" charset="0"/>
              </a:rPr>
              <a:t>á</a:t>
            </a:r>
            <a:r>
              <a:rPr lang="en-US" sz="900" smtClean="0">
                <a:solidFill>
                  <a:srgbClr val="000000"/>
                </a:solidFill>
                <a:cs typeface="Times New Roman" pitchFamily="18" charset="0"/>
                <a:sym typeface="Times New Roman" pitchFamily="18" charset="0"/>
              </a:rPr>
              <a:t>mina protectora. Deje aproximadamente 6 pulgadas en la parte superior e inferior sin cortar. Refuerce la parte superior e inferior de la rendija con cinta adhesiva para evitar que el pl</a:t>
            </a:r>
            <a:r>
              <a:rPr lang="en-US" sz="900" smtClean="0">
                <a:solidFill>
                  <a:srgbClr val="000000"/>
                </a:solidFill>
                <a:latin typeface="Times New Roman" pitchFamily="18" charset="0"/>
                <a:cs typeface="Times New Roman" pitchFamily="18" charset="0"/>
                <a:sym typeface="Times New Roman" pitchFamily="18" charset="0"/>
              </a:rPr>
              <a:t>á</a:t>
            </a:r>
            <a:r>
              <a:rPr lang="en-US" sz="900" smtClean="0">
                <a:solidFill>
                  <a:srgbClr val="000000"/>
                </a:solidFill>
                <a:cs typeface="Times New Roman" pitchFamily="18" charset="0"/>
                <a:sym typeface="Times New Roman" pitchFamily="18" charset="0"/>
              </a:rPr>
              <a:t>stico se rasgue.</a:t>
            </a:r>
          </a:p>
          <a:p>
            <a:pPr marL="685800" lvl="2" indent="-228600">
              <a:lnSpc>
                <a:spcPct val="90000"/>
              </a:lnSpc>
              <a:spcBef>
                <a:spcPct val="10000"/>
              </a:spcBef>
              <a:buFontTx/>
              <a:buAutoNum type="arabicParenR"/>
            </a:pPr>
            <a:r>
              <a:rPr lang="en-US" sz="900" smtClean="0">
                <a:solidFill>
                  <a:srgbClr val="000000"/>
                </a:solidFill>
                <a:cs typeface="Times New Roman" pitchFamily="18" charset="0"/>
                <a:sym typeface="Times New Roman" pitchFamily="18" charset="0"/>
              </a:rPr>
              <a:t>Aplique cinta adhesiva a la segunda capa de la l</a:t>
            </a:r>
            <a:r>
              <a:rPr lang="en-US" sz="900" smtClean="0">
                <a:solidFill>
                  <a:srgbClr val="000000"/>
                </a:solidFill>
                <a:latin typeface="Times New Roman" pitchFamily="18" charset="0"/>
                <a:cs typeface="Times New Roman" pitchFamily="18" charset="0"/>
                <a:sym typeface="Times New Roman" pitchFamily="18" charset="0"/>
              </a:rPr>
              <a:t>á</a:t>
            </a:r>
            <a:r>
              <a:rPr lang="en-US" sz="900" smtClean="0">
                <a:solidFill>
                  <a:srgbClr val="000000"/>
                </a:solidFill>
                <a:cs typeface="Times New Roman" pitchFamily="18" charset="0"/>
                <a:sym typeface="Times New Roman" pitchFamily="18" charset="0"/>
              </a:rPr>
              <a:t>mina protectora en la parte superior del marco de la puerta. Esta capa se corta un poco m</a:t>
            </a:r>
            <a:r>
              <a:rPr lang="en-US" sz="900" smtClean="0">
                <a:solidFill>
                  <a:srgbClr val="000000"/>
                </a:solidFill>
                <a:latin typeface="Times New Roman" pitchFamily="18" charset="0"/>
                <a:cs typeface="Times New Roman" pitchFamily="18" charset="0"/>
                <a:sym typeface="Times New Roman" pitchFamily="18" charset="0"/>
              </a:rPr>
              <a:t>á</a:t>
            </a:r>
            <a:r>
              <a:rPr lang="en-US" sz="900" smtClean="0">
                <a:solidFill>
                  <a:srgbClr val="000000"/>
                </a:solidFill>
                <a:cs typeface="Times New Roman" pitchFamily="18" charset="0"/>
                <a:sym typeface="Times New Roman" pitchFamily="18" charset="0"/>
              </a:rPr>
              <a:t>s corta que el marco de la puerta, de modo que cuelgue plana contra la primera l</a:t>
            </a:r>
            <a:r>
              <a:rPr lang="en-US" sz="900" smtClean="0">
                <a:solidFill>
                  <a:srgbClr val="000000"/>
                </a:solidFill>
                <a:latin typeface="Times New Roman" pitchFamily="18" charset="0"/>
                <a:cs typeface="Times New Roman" pitchFamily="18" charset="0"/>
                <a:sym typeface="Times New Roman" pitchFamily="18" charset="0"/>
              </a:rPr>
              <a:t>á</a:t>
            </a:r>
            <a:r>
              <a:rPr lang="en-US" sz="900" smtClean="0">
                <a:solidFill>
                  <a:srgbClr val="000000"/>
                </a:solidFill>
                <a:cs typeface="Times New Roman" pitchFamily="18" charset="0"/>
                <a:sym typeface="Times New Roman" pitchFamily="18" charset="0"/>
              </a:rPr>
              <a:t>mina de pl</a:t>
            </a:r>
            <a:r>
              <a:rPr lang="en-US" sz="900" smtClean="0">
                <a:solidFill>
                  <a:srgbClr val="000000"/>
                </a:solidFill>
                <a:latin typeface="Times New Roman" pitchFamily="18" charset="0"/>
                <a:cs typeface="Times New Roman" pitchFamily="18" charset="0"/>
                <a:sym typeface="Times New Roman" pitchFamily="18" charset="0"/>
              </a:rPr>
              <a:t>á</a:t>
            </a:r>
            <a:r>
              <a:rPr lang="en-US" sz="900" smtClean="0">
                <a:solidFill>
                  <a:srgbClr val="000000"/>
                </a:solidFill>
                <a:cs typeface="Times New Roman" pitchFamily="18" charset="0"/>
                <a:sym typeface="Times New Roman" pitchFamily="18" charset="0"/>
              </a:rPr>
              <a:t>stico.</a:t>
            </a:r>
          </a:p>
          <a:p>
            <a:pPr marL="685800" lvl="2" indent="-228600">
              <a:lnSpc>
                <a:spcPct val="90000"/>
              </a:lnSpc>
              <a:spcBef>
                <a:spcPct val="10000"/>
              </a:spcBef>
              <a:buFontTx/>
              <a:buAutoNum type="arabicParenR"/>
            </a:pPr>
            <a:r>
              <a:rPr lang="en-US" sz="900" smtClean="0">
                <a:solidFill>
                  <a:srgbClr val="000000"/>
                </a:solidFill>
                <a:cs typeface="Times New Roman" pitchFamily="18" charset="0"/>
                <a:sym typeface="Times New Roman" pitchFamily="18" charset="0"/>
              </a:rPr>
              <a:t>Aplique cinta y asegure a los extremos superiores de la segunda capa del marco de la puerta y a la primera capa. Deje que cuelgue sobre la primera capa. Apl</a:t>
            </a:r>
            <a:r>
              <a:rPr lang="en-US" sz="900" smtClean="0">
                <a:solidFill>
                  <a:srgbClr val="000000"/>
                </a:solidFill>
                <a:latin typeface="Times New Roman" pitchFamily="18" charset="0"/>
                <a:cs typeface="Times New Roman" pitchFamily="18" charset="0"/>
                <a:sym typeface="Times New Roman" pitchFamily="18" charset="0"/>
              </a:rPr>
              <a:t>í</a:t>
            </a:r>
            <a:r>
              <a:rPr lang="en-US" sz="900" smtClean="0">
                <a:solidFill>
                  <a:srgbClr val="000000"/>
                </a:solidFill>
                <a:cs typeface="Times New Roman" pitchFamily="18" charset="0"/>
                <a:sym typeface="Times New Roman" pitchFamily="18" charset="0"/>
              </a:rPr>
              <a:t>quele peso a la parte inferior de la protecci</a:t>
            </a:r>
            <a:r>
              <a:rPr lang="en-US" sz="900" smtClean="0">
                <a:solidFill>
                  <a:srgbClr val="000000"/>
                </a:solidFill>
                <a:latin typeface="Times New Roman" pitchFamily="18" charset="0"/>
                <a:cs typeface="Times New Roman" pitchFamily="18" charset="0"/>
                <a:sym typeface="Times New Roman" pitchFamily="18" charset="0"/>
              </a:rPr>
              <a:t>ó</a:t>
            </a:r>
            <a:r>
              <a:rPr lang="en-US" sz="900" smtClean="0">
                <a:solidFill>
                  <a:srgbClr val="000000"/>
                </a:solidFill>
                <a:cs typeface="Times New Roman" pitchFamily="18" charset="0"/>
                <a:sym typeface="Times New Roman" pitchFamily="18" charset="0"/>
              </a:rPr>
              <a:t>n con una espiga para mantenerla en su lugar. Si es necesario, puede agregarse otra protecci</a:t>
            </a:r>
            <a:r>
              <a:rPr lang="en-US" sz="900" smtClean="0">
                <a:solidFill>
                  <a:srgbClr val="000000"/>
                </a:solidFill>
                <a:latin typeface="Times New Roman" pitchFamily="18" charset="0"/>
                <a:cs typeface="Times New Roman" pitchFamily="18" charset="0"/>
                <a:sym typeface="Times New Roman" pitchFamily="18" charset="0"/>
              </a:rPr>
              <a:t>ó</a:t>
            </a:r>
            <a:r>
              <a:rPr lang="en-US" sz="900" smtClean="0">
                <a:solidFill>
                  <a:srgbClr val="000000"/>
                </a:solidFill>
                <a:cs typeface="Times New Roman" pitchFamily="18" charset="0"/>
                <a:sym typeface="Times New Roman" pitchFamily="18" charset="0"/>
              </a:rPr>
              <a:t>n con espiga al otro lado de la puerta para proporcionar una tercera capa de l</a:t>
            </a:r>
            <a:r>
              <a:rPr lang="en-US" sz="900" smtClean="0">
                <a:solidFill>
                  <a:srgbClr val="000000"/>
                </a:solidFill>
                <a:latin typeface="Times New Roman" pitchFamily="18" charset="0"/>
                <a:cs typeface="Times New Roman" pitchFamily="18" charset="0"/>
                <a:sym typeface="Times New Roman" pitchFamily="18" charset="0"/>
              </a:rPr>
              <a:t>á</a:t>
            </a:r>
            <a:r>
              <a:rPr lang="en-US" sz="900" smtClean="0">
                <a:solidFill>
                  <a:srgbClr val="000000"/>
                </a:solidFill>
                <a:cs typeface="Times New Roman" pitchFamily="18" charset="0"/>
                <a:sym typeface="Times New Roman" pitchFamily="18" charset="0"/>
              </a:rPr>
              <a:t>mina pl</a:t>
            </a:r>
            <a:r>
              <a:rPr lang="en-US" sz="900" smtClean="0">
                <a:solidFill>
                  <a:srgbClr val="000000"/>
                </a:solidFill>
                <a:latin typeface="Times New Roman" pitchFamily="18" charset="0"/>
                <a:cs typeface="Times New Roman" pitchFamily="18" charset="0"/>
                <a:sym typeface="Times New Roman" pitchFamily="18" charset="0"/>
              </a:rPr>
              <a:t>á</a:t>
            </a:r>
            <a:r>
              <a:rPr lang="en-US" sz="900" smtClean="0">
                <a:solidFill>
                  <a:srgbClr val="000000"/>
                </a:solidFill>
                <a:cs typeface="Times New Roman" pitchFamily="18" charset="0"/>
                <a:sym typeface="Times New Roman" pitchFamily="18" charset="0"/>
              </a:rPr>
              <a:t>stica.</a:t>
            </a:r>
          </a:p>
          <a:p>
            <a:pPr marL="342900" lvl="1" indent="-228600">
              <a:lnSpc>
                <a:spcPct val="90000"/>
              </a:lnSpc>
              <a:spcBef>
                <a:spcPct val="10000"/>
              </a:spcBef>
            </a:pPr>
            <a:r>
              <a:rPr lang="en-US" sz="900" b="1" smtClean="0">
                <a:solidFill>
                  <a:srgbClr val="000000"/>
                </a:solidFill>
                <a:cs typeface="Times New Roman" pitchFamily="18" charset="0"/>
                <a:sym typeface="Times New Roman" pitchFamily="18" charset="0"/>
              </a:rPr>
              <a:t>Consulte el Ap</a:t>
            </a:r>
            <a:r>
              <a:rPr lang="en-US" sz="900" b="1" smtClean="0">
                <a:solidFill>
                  <a:srgbClr val="000000"/>
                </a:solidFill>
                <a:latin typeface="Times New Roman" pitchFamily="18" charset="0"/>
                <a:cs typeface="Times New Roman" pitchFamily="18" charset="0"/>
                <a:sym typeface="Times New Roman" pitchFamily="18" charset="0"/>
              </a:rPr>
              <a:t>é</a:t>
            </a:r>
            <a:r>
              <a:rPr lang="en-US" sz="900" b="1" smtClean="0">
                <a:solidFill>
                  <a:srgbClr val="000000"/>
                </a:solidFill>
                <a:cs typeface="Times New Roman" pitchFamily="18" charset="0"/>
                <a:sym typeface="Times New Roman" pitchFamily="18" charset="0"/>
              </a:rPr>
              <a:t>ndice 5 </a:t>
            </a:r>
            <a:r>
              <a:rPr lang="en-US" sz="900" b="1" i="1" smtClean="0">
                <a:solidFill>
                  <a:srgbClr val="000000"/>
                </a:solidFill>
                <a:cs typeface="Times New Roman" pitchFamily="18" charset="0"/>
                <a:sym typeface="Times New Roman" pitchFamily="18" charset="0"/>
              </a:rPr>
              <a:t>Pasos para la renovaci</a:t>
            </a:r>
            <a:r>
              <a:rPr lang="en-US" sz="900" b="1" i="1" smtClean="0">
                <a:solidFill>
                  <a:srgbClr val="000000"/>
                </a:solidFill>
                <a:latin typeface="Times New Roman" pitchFamily="18" charset="0"/>
                <a:cs typeface="Times New Roman" pitchFamily="18" charset="0"/>
                <a:sym typeface="Times New Roman" pitchFamily="18" charset="0"/>
              </a:rPr>
              <a:t>ó</a:t>
            </a:r>
            <a:r>
              <a:rPr lang="en-US" sz="900" b="1" i="1" smtClean="0">
                <a:solidFill>
                  <a:srgbClr val="000000"/>
                </a:solidFill>
                <a:cs typeface="Times New Roman" pitchFamily="18" charset="0"/>
                <a:sym typeface="Times New Roman" pitchFamily="18" charset="0"/>
              </a:rPr>
              <a:t>n, reparaci</a:t>
            </a:r>
            <a:r>
              <a:rPr lang="en-US" sz="900" b="1" i="1" smtClean="0">
                <a:solidFill>
                  <a:srgbClr val="000000"/>
                </a:solidFill>
                <a:latin typeface="Times New Roman" pitchFamily="18" charset="0"/>
                <a:cs typeface="Times New Roman" pitchFamily="18" charset="0"/>
                <a:sym typeface="Times New Roman" pitchFamily="18" charset="0"/>
              </a:rPr>
              <a:t>ó</a:t>
            </a:r>
            <a:r>
              <a:rPr lang="en-US" sz="900" b="1" i="1" smtClean="0">
                <a:solidFill>
                  <a:srgbClr val="000000"/>
                </a:solidFill>
                <a:cs typeface="Times New Roman" pitchFamily="18" charset="0"/>
                <a:sym typeface="Times New Roman" pitchFamily="18" charset="0"/>
              </a:rPr>
              <a:t>n y pintura SEGURAS CON EL PLOMO</a:t>
            </a:r>
            <a:r>
              <a:rPr lang="en-US" sz="900" b="1" smtClean="0">
                <a:solidFill>
                  <a:srgbClr val="000000"/>
                </a:solidFill>
                <a:cs typeface="Times New Roman" pitchFamily="18" charset="0"/>
                <a:sym typeface="Times New Roman" pitchFamily="18" charset="0"/>
              </a:rPr>
              <a:t> para obtener m</a:t>
            </a:r>
            <a:r>
              <a:rPr lang="en-US" sz="900" b="1" smtClean="0">
                <a:solidFill>
                  <a:srgbClr val="000000"/>
                </a:solidFill>
                <a:latin typeface="Times New Roman" pitchFamily="18" charset="0"/>
                <a:cs typeface="Times New Roman" pitchFamily="18" charset="0"/>
                <a:sym typeface="Times New Roman" pitchFamily="18" charset="0"/>
              </a:rPr>
              <a:t>á</a:t>
            </a:r>
            <a:r>
              <a:rPr lang="en-US" sz="900" b="1" smtClean="0">
                <a:solidFill>
                  <a:srgbClr val="000000"/>
                </a:solidFill>
                <a:cs typeface="Times New Roman" pitchFamily="18" charset="0"/>
                <a:sym typeface="Times New Roman" pitchFamily="18" charset="0"/>
              </a:rPr>
              <a:t>s informaci</a:t>
            </a:r>
            <a:r>
              <a:rPr lang="en-US" sz="900" b="1" smtClean="0">
                <a:solidFill>
                  <a:srgbClr val="000000"/>
                </a:solidFill>
                <a:latin typeface="Times New Roman" pitchFamily="18" charset="0"/>
                <a:cs typeface="Times New Roman" pitchFamily="18" charset="0"/>
                <a:sym typeface="Times New Roman" pitchFamily="18" charset="0"/>
              </a:rPr>
              <a:t>ó</a:t>
            </a:r>
            <a:r>
              <a:rPr lang="en-US" sz="900" b="1" smtClean="0">
                <a:solidFill>
                  <a:srgbClr val="000000"/>
                </a:solidFill>
                <a:cs typeface="Times New Roman" pitchFamily="18" charset="0"/>
                <a:sym typeface="Times New Roman" pitchFamily="18" charset="0"/>
              </a:rPr>
              <a:t>n acerca de c</a:t>
            </a:r>
            <a:r>
              <a:rPr lang="en-US" sz="900" b="1" smtClean="0">
                <a:solidFill>
                  <a:srgbClr val="000000"/>
                </a:solidFill>
                <a:latin typeface="Times New Roman" pitchFamily="18" charset="0"/>
                <a:cs typeface="Times New Roman" pitchFamily="18" charset="0"/>
                <a:sym typeface="Times New Roman" pitchFamily="18" charset="0"/>
              </a:rPr>
              <a:t>ó</a:t>
            </a:r>
            <a:r>
              <a:rPr lang="en-US" sz="900" b="1" smtClean="0">
                <a:solidFill>
                  <a:srgbClr val="000000"/>
                </a:solidFill>
                <a:cs typeface="Times New Roman" pitchFamily="18" charset="0"/>
                <a:sym typeface="Times New Roman" pitchFamily="18" charset="0"/>
              </a:rPr>
              <a:t>mo instalar el sistema de dos capas.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13"/>
          <p:cNvSpPr>
            <a:spLocks noGrp="1" noChangeArrowheads="1"/>
          </p:cNvSpPr>
          <p:nvPr>
            <p:ph type="dt" sz="half" idx="10"/>
          </p:nvPr>
        </p:nvSpPr>
        <p:spPr>
          <a:ln/>
        </p:spPr>
        <p:txBody>
          <a:bodyPr/>
          <a:lstStyle>
            <a:lvl1pPr>
              <a:defRPr/>
            </a:lvl1pPr>
          </a:lstStyle>
          <a:p>
            <a:pPr>
              <a:defRPr/>
            </a:pPr>
            <a:r>
              <a:rPr lang="en-US"/>
              <a:t>Feb 09</a:t>
            </a:r>
          </a:p>
        </p:txBody>
      </p:sp>
      <p:sp>
        <p:nvSpPr>
          <p:cNvPr id="5" name="Rectangle 14"/>
          <p:cNvSpPr>
            <a:spLocks noGrp="1" noChangeArrowheads="1"/>
          </p:cNvSpPr>
          <p:nvPr>
            <p:ph type="ftr" sz="quarter" idx="11"/>
          </p:nvPr>
        </p:nvSpPr>
        <p:spPr>
          <a:ln/>
        </p:spPr>
        <p:txBody>
          <a:bodyPr/>
          <a:lstStyle>
            <a:lvl1pPr>
              <a:defRPr/>
            </a:lvl1pPr>
          </a:lstStyle>
          <a:p>
            <a:pPr>
              <a:defRPr/>
            </a:pPr>
            <a:r>
              <a:rPr lang="en-US"/>
              <a:t>Repaso preliminar 2 – No cite ni haga referencias</a:t>
            </a:r>
          </a:p>
        </p:txBody>
      </p:sp>
      <p:sp>
        <p:nvSpPr>
          <p:cNvPr id="6" name="Rectangle 15"/>
          <p:cNvSpPr>
            <a:spLocks noGrp="1" noChangeArrowheads="1"/>
          </p:cNvSpPr>
          <p:nvPr>
            <p:ph type="sldNum" sz="quarter" idx="12"/>
          </p:nvPr>
        </p:nvSpPr>
        <p:spPr>
          <a:ln/>
        </p:spPr>
        <p:txBody>
          <a:bodyPr/>
          <a:lstStyle>
            <a:lvl1pPr>
              <a:defRPr/>
            </a:lvl1pPr>
          </a:lstStyle>
          <a:p>
            <a:pPr>
              <a:defRPr/>
            </a:pPr>
            <a:r>
              <a:rPr lang="en-US"/>
              <a:t>4-</a:t>
            </a:r>
            <a:fld id="{7FCB7DF0-7922-455A-9861-E999E328E37A}"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dt" sz="half" idx="10"/>
          </p:nvPr>
        </p:nvSpPr>
        <p:spPr>
          <a:ln/>
        </p:spPr>
        <p:txBody>
          <a:bodyPr/>
          <a:lstStyle>
            <a:lvl1pPr>
              <a:defRPr/>
            </a:lvl1pPr>
          </a:lstStyle>
          <a:p>
            <a:pPr>
              <a:defRPr/>
            </a:pPr>
            <a:r>
              <a:rPr lang="en-US"/>
              <a:t>Feb 09</a:t>
            </a:r>
          </a:p>
        </p:txBody>
      </p:sp>
      <p:sp>
        <p:nvSpPr>
          <p:cNvPr id="5" name="Rectangle 14"/>
          <p:cNvSpPr>
            <a:spLocks noGrp="1" noChangeArrowheads="1"/>
          </p:cNvSpPr>
          <p:nvPr>
            <p:ph type="ftr" sz="quarter" idx="11"/>
          </p:nvPr>
        </p:nvSpPr>
        <p:spPr>
          <a:ln/>
        </p:spPr>
        <p:txBody>
          <a:bodyPr/>
          <a:lstStyle>
            <a:lvl1pPr>
              <a:defRPr/>
            </a:lvl1pPr>
          </a:lstStyle>
          <a:p>
            <a:pPr>
              <a:defRPr/>
            </a:pPr>
            <a:r>
              <a:rPr lang="en-US"/>
              <a:t>Repaso preliminar 2 – No cite ni haga referencias</a:t>
            </a:r>
          </a:p>
        </p:txBody>
      </p:sp>
      <p:sp>
        <p:nvSpPr>
          <p:cNvPr id="6" name="Rectangle 15"/>
          <p:cNvSpPr>
            <a:spLocks noGrp="1" noChangeArrowheads="1"/>
          </p:cNvSpPr>
          <p:nvPr>
            <p:ph type="sldNum" sz="quarter" idx="12"/>
          </p:nvPr>
        </p:nvSpPr>
        <p:spPr>
          <a:ln/>
        </p:spPr>
        <p:txBody>
          <a:bodyPr/>
          <a:lstStyle>
            <a:lvl1pPr>
              <a:defRPr/>
            </a:lvl1pPr>
          </a:lstStyle>
          <a:p>
            <a:pPr>
              <a:defRPr/>
            </a:pPr>
            <a:r>
              <a:rPr lang="en-US"/>
              <a:t>4-</a:t>
            </a:r>
            <a:fld id="{BB9E85AF-7E5C-4837-B11C-8D275E17F94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381000"/>
            <a:ext cx="2114550" cy="5867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381000"/>
            <a:ext cx="619125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dt" sz="half" idx="10"/>
          </p:nvPr>
        </p:nvSpPr>
        <p:spPr>
          <a:ln/>
        </p:spPr>
        <p:txBody>
          <a:bodyPr/>
          <a:lstStyle>
            <a:lvl1pPr>
              <a:defRPr/>
            </a:lvl1pPr>
          </a:lstStyle>
          <a:p>
            <a:pPr>
              <a:defRPr/>
            </a:pPr>
            <a:r>
              <a:rPr lang="en-US"/>
              <a:t>Feb 09</a:t>
            </a:r>
          </a:p>
        </p:txBody>
      </p:sp>
      <p:sp>
        <p:nvSpPr>
          <p:cNvPr id="5" name="Rectangle 14"/>
          <p:cNvSpPr>
            <a:spLocks noGrp="1" noChangeArrowheads="1"/>
          </p:cNvSpPr>
          <p:nvPr>
            <p:ph type="ftr" sz="quarter" idx="11"/>
          </p:nvPr>
        </p:nvSpPr>
        <p:spPr>
          <a:ln/>
        </p:spPr>
        <p:txBody>
          <a:bodyPr/>
          <a:lstStyle>
            <a:lvl1pPr>
              <a:defRPr/>
            </a:lvl1pPr>
          </a:lstStyle>
          <a:p>
            <a:pPr>
              <a:defRPr/>
            </a:pPr>
            <a:r>
              <a:rPr lang="en-US"/>
              <a:t>Repaso preliminar 2 – No cite ni haga referencias</a:t>
            </a:r>
          </a:p>
        </p:txBody>
      </p:sp>
      <p:sp>
        <p:nvSpPr>
          <p:cNvPr id="6" name="Rectangle 15"/>
          <p:cNvSpPr>
            <a:spLocks noGrp="1" noChangeArrowheads="1"/>
          </p:cNvSpPr>
          <p:nvPr>
            <p:ph type="sldNum" sz="quarter" idx="12"/>
          </p:nvPr>
        </p:nvSpPr>
        <p:spPr>
          <a:ln/>
        </p:spPr>
        <p:txBody>
          <a:bodyPr/>
          <a:lstStyle>
            <a:lvl1pPr>
              <a:defRPr/>
            </a:lvl1pPr>
          </a:lstStyle>
          <a:p>
            <a:pPr>
              <a:defRPr/>
            </a:pPr>
            <a:r>
              <a:rPr lang="en-US"/>
              <a:t>4-</a:t>
            </a:r>
            <a:fld id="{E8980E46-C0DA-40CB-9A19-2DEFA5942893}"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382000" cy="9906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304800" y="2133600"/>
            <a:ext cx="4152900" cy="4114800"/>
          </a:xfrm>
        </p:spPr>
        <p:txBody>
          <a:bodyPr/>
          <a:lstStyle/>
          <a:p>
            <a:pPr lvl="0"/>
            <a:endParaRPr lang="en-US" noProof="0" smtClean="0"/>
          </a:p>
        </p:txBody>
      </p:sp>
      <p:sp>
        <p:nvSpPr>
          <p:cNvPr id="4" name="Text Placeholder 3"/>
          <p:cNvSpPr>
            <a:spLocks noGrp="1"/>
          </p:cNvSpPr>
          <p:nvPr>
            <p:ph type="body" sz="half" idx="2"/>
          </p:nvPr>
        </p:nvSpPr>
        <p:spPr>
          <a:xfrm>
            <a:off x="4610100" y="2133600"/>
            <a:ext cx="41529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3"/>
          <p:cNvSpPr>
            <a:spLocks noGrp="1" noChangeArrowheads="1"/>
          </p:cNvSpPr>
          <p:nvPr>
            <p:ph type="dt" sz="half" idx="10"/>
          </p:nvPr>
        </p:nvSpPr>
        <p:spPr>
          <a:ln/>
        </p:spPr>
        <p:txBody>
          <a:bodyPr/>
          <a:lstStyle>
            <a:lvl1pPr>
              <a:defRPr/>
            </a:lvl1pPr>
          </a:lstStyle>
          <a:p>
            <a:pPr>
              <a:defRPr/>
            </a:pPr>
            <a:r>
              <a:rPr lang="en-US"/>
              <a:t>Feb 09</a:t>
            </a:r>
          </a:p>
        </p:txBody>
      </p:sp>
      <p:sp>
        <p:nvSpPr>
          <p:cNvPr id="6" name="Rectangle 14"/>
          <p:cNvSpPr>
            <a:spLocks noGrp="1" noChangeArrowheads="1"/>
          </p:cNvSpPr>
          <p:nvPr>
            <p:ph type="ftr" sz="quarter" idx="11"/>
          </p:nvPr>
        </p:nvSpPr>
        <p:spPr>
          <a:ln/>
        </p:spPr>
        <p:txBody>
          <a:bodyPr/>
          <a:lstStyle>
            <a:lvl1pPr>
              <a:defRPr/>
            </a:lvl1pPr>
          </a:lstStyle>
          <a:p>
            <a:pPr>
              <a:defRPr/>
            </a:pPr>
            <a:r>
              <a:rPr lang="en-US"/>
              <a:t>Repaso preliminar 2 – No cite ni haga referencias</a:t>
            </a:r>
          </a:p>
        </p:txBody>
      </p:sp>
      <p:sp>
        <p:nvSpPr>
          <p:cNvPr id="7" name="Rectangle 15"/>
          <p:cNvSpPr>
            <a:spLocks noGrp="1" noChangeArrowheads="1"/>
          </p:cNvSpPr>
          <p:nvPr>
            <p:ph type="sldNum" sz="quarter" idx="12"/>
          </p:nvPr>
        </p:nvSpPr>
        <p:spPr>
          <a:ln/>
        </p:spPr>
        <p:txBody>
          <a:bodyPr/>
          <a:lstStyle>
            <a:lvl1pPr>
              <a:defRPr/>
            </a:lvl1pPr>
          </a:lstStyle>
          <a:p>
            <a:pPr>
              <a:defRPr/>
            </a:pPr>
            <a:r>
              <a:rPr lang="en-US"/>
              <a:t>4-</a:t>
            </a:r>
            <a:fld id="{F2AF9634-536D-44C9-B9D0-6D4B15F9F77C}"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382000" cy="990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4800" y="2133600"/>
            <a:ext cx="41529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10100" y="2133600"/>
            <a:ext cx="4152900" cy="4114800"/>
          </a:xfrm>
        </p:spPr>
        <p:txBody>
          <a:bodyPr/>
          <a:lstStyle/>
          <a:p>
            <a:pPr lvl="0"/>
            <a:endParaRPr lang="en-US" noProof="0" smtClean="0"/>
          </a:p>
        </p:txBody>
      </p:sp>
      <p:sp>
        <p:nvSpPr>
          <p:cNvPr id="5" name="Rectangle 13"/>
          <p:cNvSpPr>
            <a:spLocks noGrp="1" noChangeArrowheads="1"/>
          </p:cNvSpPr>
          <p:nvPr>
            <p:ph type="dt" sz="half" idx="10"/>
          </p:nvPr>
        </p:nvSpPr>
        <p:spPr>
          <a:ln/>
        </p:spPr>
        <p:txBody>
          <a:bodyPr/>
          <a:lstStyle>
            <a:lvl1pPr>
              <a:defRPr/>
            </a:lvl1pPr>
          </a:lstStyle>
          <a:p>
            <a:pPr>
              <a:defRPr/>
            </a:pPr>
            <a:r>
              <a:rPr lang="en-US"/>
              <a:t>Feb 09</a:t>
            </a:r>
          </a:p>
        </p:txBody>
      </p:sp>
      <p:sp>
        <p:nvSpPr>
          <p:cNvPr id="6" name="Rectangle 14"/>
          <p:cNvSpPr>
            <a:spLocks noGrp="1" noChangeArrowheads="1"/>
          </p:cNvSpPr>
          <p:nvPr>
            <p:ph type="ftr" sz="quarter" idx="11"/>
          </p:nvPr>
        </p:nvSpPr>
        <p:spPr>
          <a:ln/>
        </p:spPr>
        <p:txBody>
          <a:bodyPr/>
          <a:lstStyle>
            <a:lvl1pPr>
              <a:defRPr/>
            </a:lvl1pPr>
          </a:lstStyle>
          <a:p>
            <a:pPr>
              <a:defRPr/>
            </a:pPr>
            <a:r>
              <a:rPr lang="en-US"/>
              <a:t>Repaso preliminar 2 – No cite ni haga referencias</a:t>
            </a:r>
          </a:p>
        </p:txBody>
      </p:sp>
      <p:sp>
        <p:nvSpPr>
          <p:cNvPr id="7" name="Rectangle 15"/>
          <p:cNvSpPr>
            <a:spLocks noGrp="1" noChangeArrowheads="1"/>
          </p:cNvSpPr>
          <p:nvPr>
            <p:ph type="sldNum" sz="quarter" idx="12"/>
          </p:nvPr>
        </p:nvSpPr>
        <p:spPr>
          <a:ln/>
        </p:spPr>
        <p:txBody>
          <a:bodyPr/>
          <a:lstStyle>
            <a:lvl1pPr>
              <a:defRPr/>
            </a:lvl1pPr>
          </a:lstStyle>
          <a:p>
            <a:pPr>
              <a:defRPr/>
            </a:pPr>
            <a:r>
              <a:rPr lang="en-US"/>
              <a:t>4-</a:t>
            </a:r>
            <a:fld id="{C66667C1-A240-44D2-B82B-484FF0A5843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dt" sz="half" idx="10"/>
          </p:nvPr>
        </p:nvSpPr>
        <p:spPr>
          <a:ln/>
        </p:spPr>
        <p:txBody>
          <a:bodyPr/>
          <a:lstStyle>
            <a:lvl1pPr>
              <a:defRPr/>
            </a:lvl1pPr>
          </a:lstStyle>
          <a:p>
            <a:pPr>
              <a:defRPr/>
            </a:pPr>
            <a:r>
              <a:rPr lang="en-US"/>
              <a:t>Feb 09</a:t>
            </a:r>
          </a:p>
        </p:txBody>
      </p:sp>
      <p:sp>
        <p:nvSpPr>
          <p:cNvPr id="5" name="Rectangle 14"/>
          <p:cNvSpPr>
            <a:spLocks noGrp="1" noChangeArrowheads="1"/>
          </p:cNvSpPr>
          <p:nvPr>
            <p:ph type="ftr" sz="quarter" idx="11"/>
          </p:nvPr>
        </p:nvSpPr>
        <p:spPr>
          <a:ln/>
        </p:spPr>
        <p:txBody>
          <a:bodyPr/>
          <a:lstStyle>
            <a:lvl1pPr>
              <a:defRPr/>
            </a:lvl1pPr>
          </a:lstStyle>
          <a:p>
            <a:pPr>
              <a:defRPr/>
            </a:pPr>
            <a:r>
              <a:rPr lang="en-US"/>
              <a:t>Repaso preliminar 2 – No cite ni haga referencias</a:t>
            </a:r>
          </a:p>
        </p:txBody>
      </p:sp>
      <p:sp>
        <p:nvSpPr>
          <p:cNvPr id="6" name="Rectangle 15"/>
          <p:cNvSpPr>
            <a:spLocks noGrp="1" noChangeArrowheads="1"/>
          </p:cNvSpPr>
          <p:nvPr>
            <p:ph type="sldNum" sz="quarter" idx="12"/>
          </p:nvPr>
        </p:nvSpPr>
        <p:spPr>
          <a:ln/>
        </p:spPr>
        <p:txBody>
          <a:bodyPr/>
          <a:lstStyle>
            <a:lvl1pPr>
              <a:defRPr/>
            </a:lvl1pPr>
          </a:lstStyle>
          <a:p>
            <a:pPr>
              <a:defRPr/>
            </a:pPr>
            <a:r>
              <a:rPr lang="en-US"/>
              <a:t>4-</a:t>
            </a:r>
            <a:fld id="{418B970E-F7D8-42B9-B42A-F0D53B566E5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3"/>
          <p:cNvSpPr>
            <a:spLocks noGrp="1" noChangeArrowheads="1"/>
          </p:cNvSpPr>
          <p:nvPr>
            <p:ph type="dt" sz="half" idx="10"/>
          </p:nvPr>
        </p:nvSpPr>
        <p:spPr>
          <a:ln/>
        </p:spPr>
        <p:txBody>
          <a:bodyPr/>
          <a:lstStyle>
            <a:lvl1pPr>
              <a:defRPr/>
            </a:lvl1pPr>
          </a:lstStyle>
          <a:p>
            <a:pPr>
              <a:defRPr/>
            </a:pPr>
            <a:r>
              <a:rPr lang="en-US"/>
              <a:t>Feb 09</a:t>
            </a:r>
          </a:p>
        </p:txBody>
      </p:sp>
      <p:sp>
        <p:nvSpPr>
          <p:cNvPr id="5" name="Rectangle 14"/>
          <p:cNvSpPr>
            <a:spLocks noGrp="1" noChangeArrowheads="1"/>
          </p:cNvSpPr>
          <p:nvPr>
            <p:ph type="ftr" sz="quarter" idx="11"/>
          </p:nvPr>
        </p:nvSpPr>
        <p:spPr>
          <a:ln/>
        </p:spPr>
        <p:txBody>
          <a:bodyPr/>
          <a:lstStyle>
            <a:lvl1pPr>
              <a:defRPr/>
            </a:lvl1pPr>
          </a:lstStyle>
          <a:p>
            <a:pPr>
              <a:defRPr/>
            </a:pPr>
            <a:r>
              <a:rPr lang="en-US"/>
              <a:t>Repaso preliminar 2 – No cite ni haga referencias</a:t>
            </a:r>
          </a:p>
        </p:txBody>
      </p:sp>
      <p:sp>
        <p:nvSpPr>
          <p:cNvPr id="6" name="Rectangle 15"/>
          <p:cNvSpPr>
            <a:spLocks noGrp="1" noChangeArrowheads="1"/>
          </p:cNvSpPr>
          <p:nvPr>
            <p:ph type="sldNum" sz="quarter" idx="12"/>
          </p:nvPr>
        </p:nvSpPr>
        <p:spPr>
          <a:ln/>
        </p:spPr>
        <p:txBody>
          <a:bodyPr/>
          <a:lstStyle>
            <a:lvl1pPr>
              <a:defRPr/>
            </a:lvl1pPr>
          </a:lstStyle>
          <a:p>
            <a:pPr>
              <a:defRPr/>
            </a:pPr>
            <a:r>
              <a:rPr lang="en-US"/>
              <a:t>4-</a:t>
            </a:r>
            <a:fld id="{6755FBDC-A46F-449F-86AA-4F74931DD02B}"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2133600"/>
            <a:ext cx="41529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2133600"/>
            <a:ext cx="41529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3"/>
          <p:cNvSpPr>
            <a:spLocks noGrp="1" noChangeArrowheads="1"/>
          </p:cNvSpPr>
          <p:nvPr>
            <p:ph type="dt" sz="half" idx="10"/>
          </p:nvPr>
        </p:nvSpPr>
        <p:spPr>
          <a:ln/>
        </p:spPr>
        <p:txBody>
          <a:bodyPr/>
          <a:lstStyle>
            <a:lvl1pPr>
              <a:defRPr/>
            </a:lvl1pPr>
          </a:lstStyle>
          <a:p>
            <a:pPr>
              <a:defRPr/>
            </a:pPr>
            <a:r>
              <a:rPr lang="en-US"/>
              <a:t>Feb 09</a:t>
            </a:r>
          </a:p>
        </p:txBody>
      </p:sp>
      <p:sp>
        <p:nvSpPr>
          <p:cNvPr id="6" name="Rectangle 14"/>
          <p:cNvSpPr>
            <a:spLocks noGrp="1" noChangeArrowheads="1"/>
          </p:cNvSpPr>
          <p:nvPr>
            <p:ph type="ftr" sz="quarter" idx="11"/>
          </p:nvPr>
        </p:nvSpPr>
        <p:spPr>
          <a:ln/>
        </p:spPr>
        <p:txBody>
          <a:bodyPr/>
          <a:lstStyle>
            <a:lvl1pPr>
              <a:defRPr/>
            </a:lvl1pPr>
          </a:lstStyle>
          <a:p>
            <a:pPr>
              <a:defRPr/>
            </a:pPr>
            <a:r>
              <a:rPr lang="en-US"/>
              <a:t>Repaso preliminar 2 – No cite ni haga referencias</a:t>
            </a:r>
          </a:p>
        </p:txBody>
      </p:sp>
      <p:sp>
        <p:nvSpPr>
          <p:cNvPr id="7" name="Rectangle 15"/>
          <p:cNvSpPr>
            <a:spLocks noGrp="1" noChangeArrowheads="1"/>
          </p:cNvSpPr>
          <p:nvPr>
            <p:ph type="sldNum" sz="quarter" idx="12"/>
          </p:nvPr>
        </p:nvSpPr>
        <p:spPr>
          <a:ln/>
        </p:spPr>
        <p:txBody>
          <a:bodyPr/>
          <a:lstStyle>
            <a:lvl1pPr>
              <a:defRPr/>
            </a:lvl1pPr>
          </a:lstStyle>
          <a:p>
            <a:pPr>
              <a:defRPr/>
            </a:pPr>
            <a:r>
              <a:rPr lang="en-US"/>
              <a:t>4-</a:t>
            </a:r>
            <a:fld id="{940A626F-F8CC-4605-B6F1-2992CD0C085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3"/>
          <p:cNvSpPr>
            <a:spLocks noGrp="1" noChangeArrowheads="1"/>
          </p:cNvSpPr>
          <p:nvPr>
            <p:ph type="dt" sz="half" idx="10"/>
          </p:nvPr>
        </p:nvSpPr>
        <p:spPr>
          <a:ln/>
        </p:spPr>
        <p:txBody>
          <a:bodyPr/>
          <a:lstStyle>
            <a:lvl1pPr>
              <a:defRPr/>
            </a:lvl1pPr>
          </a:lstStyle>
          <a:p>
            <a:pPr>
              <a:defRPr/>
            </a:pPr>
            <a:r>
              <a:rPr lang="en-US"/>
              <a:t>Feb 09</a:t>
            </a:r>
          </a:p>
        </p:txBody>
      </p:sp>
      <p:sp>
        <p:nvSpPr>
          <p:cNvPr id="8" name="Rectangle 14"/>
          <p:cNvSpPr>
            <a:spLocks noGrp="1" noChangeArrowheads="1"/>
          </p:cNvSpPr>
          <p:nvPr>
            <p:ph type="ftr" sz="quarter" idx="11"/>
          </p:nvPr>
        </p:nvSpPr>
        <p:spPr>
          <a:ln/>
        </p:spPr>
        <p:txBody>
          <a:bodyPr/>
          <a:lstStyle>
            <a:lvl1pPr>
              <a:defRPr/>
            </a:lvl1pPr>
          </a:lstStyle>
          <a:p>
            <a:pPr>
              <a:defRPr/>
            </a:pPr>
            <a:r>
              <a:rPr lang="en-US"/>
              <a:t>Repaso preliminar 2 – No cite ni haga referencias</a:t>
            </a:r>
          </a:p>
        </p:txBody>
      </p:sp>
      <p:sp>
        <p:nvSpPr>
          <p:cNvPr id="9" name="Rectangle 15"/>
          <p:cNvSpPr>
            <a:spLocks noGrp="1" noChangeArrowheads="1"/>
          </p:cNvSpPr>
          <p:nvPr>
            <p:ph type="sldNum" sz="quarter" idx="12"/>
          </p:nvPr>
        </p:nvSpPr>
        <p:spPr>
          <a:ln/>
        </p:spPr>
        <p:txBody>
          <a:bodyPr/>
          <a:lstStyle>
            <a:lvl1pPr>
              <a:defRPr/>
            </a:lvl1pPr>
          </a:lstStyle>
          <a:p>
            <a:pPr>
              <a:defRPr/>
            </a:pPr>
            <a:r>
              <a:rPr lang="en-US"/>
              <a:t>4-</a:t>
            </a:r>
            <a:fld id="{F33E8117-992A-41BF-AFA8-0C130ACD4E8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3"/>
          <p:cNvSpPr>
            <a:spLocks noGrp="1" noChangeArrowheads="1"/>
          </p:cNvSpPr>
          <p:nvPr>
            <p:ph type="dt" sz="half" idx="10"/>
          </p:nvPr>
        </p:nvSpPr>
        <p:spPr>
          <a:ln/>
        </p:spPr>
        <p:txBody>
          <a:bodyPr/>
          <a:lstStyle>
            <a:lvl1pPr>
              <a:defRPr/>
            </a:lvl1pPr>
          </a:lstStyle>
          <a:p>
            <a:pPr>
              <a:defRPr/>
            </a:pPr>
            <a:r>
              <a:rPr lang="en-US"/>
              <a:t>Feb 09</a:t>
            </a:r>
          </a:p>
        </p:txBody>
      </p:sp>
      <p:sp>
        <p:nvSpPr>
          <p:cNvPr id="4" name="Rectangle 14"/>
          <p:cNvSpPr>
            <a:spLocks noGrp="1" noChangeArrowheads="1"/>
          </p:cNvSpPr>
          <p:nvPr>
            <p:ph type="ftr" sz="quarter" idx="11"/>
          </p:nvPr>
        </p:nvSpPr>
        <p:spPr>
          <a:ln/>
        </p:spPr>
        <p:txBody>
          <a:bodyPr/>
          <a:lstStyle>
            <a:lvl1pPr>
              <a:defRPr/>
            </a:lvl1pPr>
          </a:lstStyle>
          <a:p>
            <a:pPr>
              <a:defRPr/>
            </a:pPr>
            <a:r>
              <a:rPr lang="en-US"/>
              <a:t>Repaso preliminar 2 – No cite ni haga referencias</a:t>
            </a:r>
          </a:p>
        </p:txBody>
      </p:sp>
      <p:sp>
        <p:nvSpPr>
          <p:cNvPr id="5" name="Rectangle 15"/>
          <p:cNvSpPr>
            <a:spLocks noGrp="1" noChangeArrowheads="1"/>
          </p:cNvSpPr>
          <p:nvPr>
            <p:ph type="sldNum" sz="quarter" idx="12"/>
          </p:nvPr>
        </p:nvSpPr>
        <p:spPr>
          <a:ln/>
        </p:spPr>
        <p:txBody>
          <a:bodyPr/>
          <a:lstStyle>
            <a:lvl1pPr>
              <a:defRPr/>
            </a:lvl1pPr>
          </a:lstStyle>
          <a:p>
            <a:pPr>
              <a:defRPr/>
            </a:pPr>
            <a:r>
              <a:rPr lang="en-US"/>
              <a:t>4-</a:t>
            </a:r>
            <a:fld id="{2D69DF72-7D98-46C0-BA65-200F2B1AF25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3"/>
          <p:cNvSpPr>
            <a:spLocks noGrp="1" noChangeArrowheads="1"/>
          </p:cNvSpPr>
          <p:nvPr>
            <p:ph type="dt" sz="half" idx="10"/>
          </p:nvPr>
        </p:nvSpPr>
        <p:spPr>
          <a:ln/>
        </p:spPr>
        <p:txBody>
          <a:bodyPr/>
          <a:lstStyle>
            <a:lvl1pPr>
              <a:defRPr/>
            </a:lvl1pPr>
          </a:lstStyle>
          <a:p>
            <a:pPr>
              <a:defRPr/>
            </a:pPr>
            <a:r>
              <a:rPr lang="en-US"/>
              <a:t>Feb 09</a:t>
            </a:r>
          </a:p>
        </p:txBody>
      </p:sp>
      <p:sp>
        <p:nvSpPr>
          <p:cNvPr id="3" name="Rectangle 14"/>
          <p:cNvSpPr>
            <a:spLocks noGrp="1" noChangeArrowheads="1"/>
          </p:cNvSpPr>
          <p:nvPr>
            <p:ph type="ftr" sz="quarter" idx="11"/>
          </p:nvPr>
        </p:nvSpPr>
        <p:spPr>
          <a:ln/>
        </p:spPr>
        <p:txBody>
          <a:bodyPr/>
          <a:lstStyle>
            <a:lvl1pPr>
              <a:defRPr/>
            </a:lvl1pPr>
          </a:lstStyle>
          <a:p>
            <a:pPr>
              <a:defRPr/>
            </a:pPr>
            <a:r>
              <a:rPr lang="en-US"/>
              <a:t>Repaso preliminar 2 – No cite ni haga referencias</a:t>
            </a:r>
          </a:p>
        </p:txBody>
      </p:sp>
      <p:sp>
        <p:nvSpPr>
          <p:cNvPr id="4" name="Rectangle 15"/>
          <p:cNvSpPr>
            <a:spLocks noGrp="1" noChangeArrowheads="1"/>
          </p:cNvSpPr>
          <p:nvPr>
            <p:ph type="sldNum" sz="quarter" idx="12"/>
          </p:nvPr>
        </p:nvSpPr>
        <p:spPr>
          <a:ln/>
        </p:spPr>
        <p:txBody>
          <a:bodyPr/>
          <a:lstStyle>
            <a:lvl1pPr>
              <a:defRPr/>
            </a:lvl1pPr>
          </a:lstStyle>
          <a:p>
            <a:pPr>
              <a:defRPr/>
            </a:pPr>
            <a:r>
              <a:rPr lang="en-US"/>
              <a:t>4-</a:t>
            </a:r>
            <a:fld id="{CD4C2B8A-A2E6-42DB-8021-C373DDB448E1}"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dt" sz="half" idx="10"/>
          </p:nvPr>
        </p:nvSpPr>
        <p:spPr>
          <a:ln/>
        </p:spPr>
        <p:txBody>
          <a:bodyPr/>
          <a:lstStyle>
            <a:lvl1pPr>
              <a:defRPr/>
            </a:lvl1pPr>
          </a:lstStyle>
          <a:p>
            <a:pPr>
              <a:defRPr/>
            </a:pPr>
            <a:r>
              <a:rPr lang="en-US"/>
              <a:t>Feb 09</a:t>
            </a:r>
          </a:p>
        </p:txBody>
      </p:sp>
      <p:sp>
        <p:nvSpPr>
          <p:cNvPr id="6" name="Rectangle 14"/>
          <p:cNvSpPr>
            <a:spLocks noGrp="1" noChangeArrowheads="1"/>
          </p:cNvSpPr>
          <p:nvPr>
            <p:ph type="ftr" sz="quarter" idx="11"/>
          </p:nvPr>
        </p:nvSpPr>
        <p:spPr>
          <a:ln/>
        </p:spPr>
        <p:txBody>
          <a:bodyPr/>
          <a:lstStyle>
            <a:lvl1pPr>
              <a:defRPr/>
            </a:lvl1pPr>
          </a:lstStyle>
          <a:p>
            <a:pPr>
              <a:defRPr/>
            </a:pPr>
            <a:r>
              <a:rPr lang="en-US"/>
              <a:t>Repaso preliminar 2 – No cite ni haga referencias</a:t>
            </a:r>
          </a:p>
        </p:txBody>
      </p:sp>
      <p:sp>
        <p:nvSpPr>
          <p:cNvPr id="7" name="Rectangle 15"/>
          <p:cNvSpPr>
            <a:spLocks noGrp="1" noChangeArrowheads="1"/>
          </p:cNvSpPr>
          <p:nvPr>
            <p:ph type="sldNum" sz="quarter" idx="12"/>
          </p:nvPr>
        </p:nvSpPr>
        <p:spPr>
          <a:ln/>
        </p:spPr>
        <p:txBody>
          <a:bodyPr/>
          <a:lstStyle>
            <a:lvl1pPr>
              <a:defRPr/>
            </a:lvl1pPr>
          </a:lstStyle>
          <a:p>
            <a:pPr>
              <a:defRPr/>
            </a:pPr>
            <a:r>
              <a:rPr lang="en-US"/>
              <a:t>4-</a:t>
            </a:r>
            <a:fld id="{10E8F6F3-93D2-4C37-B81A-1247246A8ED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dt" sz="half" idx="10"/>
          </p:nvPr>
        </p:nvSpPr>
        <p:spPr>
          <a:ln/>
        </p:spPr>
        <p:txBody>
          <a:bodyPr/>
          <a:lstStyle>
            <a:lvl1pPr>
              <a:defRPr/>
            </a:lvl1pPr>
          </a:lstStyle>
          <a:p>
            <a:pPr>
              <a:defRPr/>
            </a:pPr>
            <a:r>
              <a:rPr lang="en-US"/>
              <a:t>Feb 09</a:t>
            </a:r>
          </a:p>
        </p:txBody>
      </p:sp>
      <p:sp>
        <p:nvSpPr>
          <p:cNvPr id="6" name="Rectangle 14"/>
          <p:cNvSpPr>
            <a:spLocks noGrp="1" noChangeArrowheads="1"/>
          </p:cNvSpPr>
          <p:nvPr>
            <p:ph type="ftr" sz="quarter" idx="11"/>
          </p:nvPr>
        </p:nvSpPr>
        <p:spPr>
          <a:ln/>
        </p:spPr>
        <p:txBody>
          <a:bodyPr/>
          <a:lstStyle>
            <a:lvl1pPr>
              <a:defRPr/>
            </a:lvl1pPr>
          </a:lstStyle>
          <a:p>
            <a:pPr>
              <a:defRPr/>
            </a:pPr>
            <a:r>
              <a:rPr lang="en-US"/>
              <a:t>Repaso preliminar 2 – No cite ni haga referencias</a:t>
            </a:r>
          </a:p>
        </p:txBody>
      </p:sp>
      <p:sp>
        <p:nvSpPr>
          <p:cNvPr id="7" name="Rectangle 15"/>
          <p:cNvSpPr>
            <a:spLocks noGrp="1" noChangeArrowheads="1"/>
          </p:cNvSpPr>
          <p:nvPr>
            <p:ph type="sldNum" sz="quarter" idx="12"/>
          </p:nvPr>
        </p:nvSpPr>
        <p:spPr>
          <a:ln/>
        </p:spPr>
        <p:txBody>
          <a:bodyPr/>
          <a:lstStyle>
            <a:lvl1pPr>
              <a:defRPr/>
            </a:lvl1pPr>
          </a:lstStyle>
          <a:p>
            <a:pPr>
              <a:defRPr/>
            </a:pPr>
            <a:r>
              <a:rPr lang="en-US"/>
              <a:t>4-</a:t>
            </a:r>
            <a:fld id="{F238B238-3476-4AD9-9D6D-524659D3882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oleObject" Target="../embeddings/oleObject1.bin"/><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vmlDrawing" Target="../drawings/vmlDrawing1.v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bwMode="auto">
          <a:xfrm>
            <a:off x="381000" y="381000"/>
            <a:ext cx="8382000" cy="990600"/>
          </a:xfrm>
          <a:prstGeom prst="rect">
            <a:avLst/>
          </a:prstGeom>
          <a:noFill/>
          <a:ln w="12700">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Line 10"/>
          <p:cNvSpPr>
            <a:spLocks noChangeShapeType="1"/>
          </p:cNvSpPr>
          <p:nvPr/>
        </p:nvSpPr>
        <p:spPr bwMode="auto">
          <a:xfrm>
            <a:off x="304800" y="1676400"/>
            <a:ext cx="8458200" cy="0"/>
          </a:xfrm>
          <a:prstGeom prst="line">
            <a:avLst/>
          </a:prstGeom>
          <a:noFill/>
          <a:ln w="38100">
            <a:solidFill>
              <a:srgbClr val="000099"/>
            </a:solidFill>
            <a:round/>
            <a:headEnd/>
            <a:tailEnd/>
          </a:ln>
        </p:spPr>
        <p:txBody>
          <a:bodyPr wrap="none" anchor="ctr"/>
          <a:lstStyle/>
          <a:p>
            <a:pPr>
              <a:defRPr/>
            </a:pPr>
            <a:endParaRPr lang="de-DE"/>
          </a:p>
        </p:txBody>
      </p:sp>
      <p:sp>
        <p:nvSpPr>
          <p:cNvPr id="1030" name="Rectangle 12"/>
          <p:cNvSpPr>
            <a:spLocks noGrp="1" noChangeArrowheads="1"/>
          </p:cNvSpPr>
          <p:nvPr>
            <p:ph type="body" idx="1"/>
          </p:nvPr>
        </p:nvSpPr>
        <p:spPr bwMode="auto">
          <a:xfrm>
            <a:off x="304800" y="2133600"/>
            <a:ext cx="8458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28 pt Arial Bold - Dark Blue</a:t>
            </a:r>
          </a:p>
          <a:p>
            <a:pPr lvl="1"/>
            <a:r>
              <a:rPr lang="en-US" smtClean="0"/>
              <a:t>24 pt Arial - Dark Blue</a:t>
            </a:r>
          </a:p>
          <a:p>
            <a:pPr lvl="2"/>
            <a:r>
              <a:rPr lang="en-US" smtClean="0"/>
              <a:t>20 pt Arial - Dark Blue</a:t>
            </a:r>
          </a:p>
          <a:p>
            <a:pPr lvl="3"/>
            <a:r>
              <a:rPr lang="en-US" smtClean="0"/>
              <a:t>20 pt Arial Dark Blue</a:t>
            </a:r>
          </a:p>
        </p:txBody>
      </p:sp>
      <p:sp>
        <p:nvSpPr>
          <p:cNvPr id="1037" name="Rectangle 13"/>
          <p:cNvSpPr>
            <a:spLocks noGrp="1" noChangeArrowheads="1"/>
          </p:cNvSpPr>
          <p:nvPr>
            <p:ph type="dt" sz="half" idx="2"/>
          </p:nvPr>
        </p:nvSpPr>
        <p:spPr bwMode="auto">
          <a:xfrm>
            <a:off x="304800" y="64008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60000"/>
              </a:lnSpc>
              <a:spcBef>
                <a:spcPct val="0"/>
              </a:spcBef>
              <a:buFontTx/>
              <a:buNone/>
              <a:defRPr sz="1200">
                <a:solidFill>
                  <a:srgbClr val="000099"/>
                </a:solidFill>
                <a:latin typeface="Arial" charset="0"/>
                <a:cs typeface="Arial" charset="0"/>
              </a:defRPr>
            </a:lvl1pPr>
          </a:lstStyle>
          <a:p>
            <a:pPr>
              <a:defRPr/>
            </a:pPr>
            <a:r>
              <a:rPr lang="en-US"/>
              <a:t>Feb 09</a:t>
            </a:r>
          </a:p>
        </p:txBody>
      </p:sp>
      <p:sp>
        <p:nvSpPr>
          <p:cNvPr id="1038" name="Rectangle 14"/>
          <p:cNvSpPr>
            <a:spLocks noGrp="1" noChangeArrowheads="1"/>
          </p:cNvSpPr>
          <p:nvPr>
            <p:ph type="ftr" sz="quarter" idx="3"/>
          </p:nvPr>
        </p:nvSpPr>
        <p:spPr bwMode="auto">
          <a:xfrm>
            <a:off x="3124200" y="64008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70000"/>
              </a:lnSpc>
              <a:spcBef>
                <a:spcPct val="0"/>
              </a:spcBef>
              <a:buFontTx/>
              <a:buNone/>
              <a:defRPr sz="1200">
                <a:solidFill>
                  <a:srgbClr val="000099"/>
                </a:solidFill>
                <a:latin typeface="Arial" charset="0"/>
                <a:cs typeface="Arial" charset="0"/>
              </a:defRPr>
            </a:lvl1pPr>
          </a:lstStyle>
          <a:p>
            <a:pPr>
              <a:defRPr/>
            </a:pPr>
            <a:r>
              <a:rPr lang="en-US"/>
              <a:t>Repaso preliminar 2 – No cite ni haga referencias</a:t>
            </a:r>
          </a:p>
        </p:txBody>
      </p:sp>
      <p:sp>
        <p:nvSpPr>
          <p:cNvPr id="1039" name="Rectangle 15"/>
          <p:cNvSpPr>
            <a:spLocks noGrp="1" noChangeArrowheads="1"/>
          </p:cNvSpPr>
          <p:nvPr>
            <p:ph type="sldNum" sz="quarter" idx="4"/>
          </p:nvPr>
        </p:nvSpPr>
        <p:spPr bwMode="auto">
          <a:xfrm>
            <a:off x="6858000" y="64008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70000"/>
              </a:lnSpc>
              <a:spcBef>
                <a:spcPct val="0"/>
              </a:spcBef>
              <a:buFontTx/>
              <a:buNone/>
              <a:defRPr sz="1200">
                <a:solidFill>
                  <a:srgbClr val="000099"/>
                </a:solidFill>
                <a:latin typeface="Arial" charset="0"/>
                <a:cs typeface="Arial" charset="0"/>
              </a:defRPr>
            </a:lvl1pPr>
          </a:lstStyle>
          <a:p>
            <a:pPr>
              <a:defRPr/>
            </a:pPr>
            <a:r>
              <a:rPr lang="en-US"/>
              <a:t>4-</a:t>
            </a:r>
            <a:fld id="{83A5B17C-3CE6-41AC-8725-BD9B86918AE9}" type="slidenum">
              <a:rPr lang="en-US"/>
              <a:pPr>
                <a:defRPr/>
              </a:pPr>
              <a:t>‹#›</a:t>
            </a:fld>
            <a:endParaRPr lang="en-US"/>
          </a:p>
        </p:txBody>
      </p:sp>
      <p:pic>
        <p:nvPicPr>
          <p:cNvPr id="1034" name="Picture 16" descr="HUD-seal-color 300 DPI"/>
          <p:cNvPicPr>
            <a:picLocks noChangeAspect="1" noChangeArrowheads="1"/>
          </p:cNvPicPr>
          <p:nvPr userDrawn="1"/>
        </p:nvPicPr>
        <p:blipFill>
          <a:blip r:embed="rId16" cstate="print"/>
          <a:srcRect/>
          <a:stretch>
            <a:fillRect/>
          </a:stretch>
        </p:blipFill>
        <p:spPr bwMode="auto">
          <a:xfrm>
            <a:off x="8153400" y="5715000"/>
            <a:ext cx="762000" cy="736600"/>
          </a:xfrm>
          <a:prstGeom prst="rect">
            <a:avLst/>
          </a:prstGeom>
          <a:noFill/>
          <a:ln w="9525">
            <a:noFill/>
            <a:miter lim="800000"/>
            <a:headEnd/>
            <a:tailEnd/>
          </a:ln>
        </p:spPr>
      </p:pic>
      <p:graphicFrame>
        <p:nvGraphicFramePr>
          <p:cNvPr id="1026" name="Object 18"/>
          <p:cNvGraphicFramePr>
            <a:graphicFrameLocks noChangeAspect="1"/>
          </p:cNvGraphicFramePr>
          <p:nvPr/>
        </p:nvGraphicFramePr>
        <p:xfrm>
          <a:off x="6477000" y="5751513"/>
          <a:ext cx="1562100" cy="735012"/>
        </p:xfrm>
        <a:graphic>
          <a:graphicData uri="http://schemas.openxmlformats.org/presentationml/2006/ole">
            <p:oleObj spid="_x0000_s1026" name="Photo Editor Photo" r:id="rId17" imgW="1638529" imgH="771429" progId="MSPhotoEd.3">
              <p:embed/>
            </p:oleObj>
          </a:graphicData>
        </a:graphic>
      </p:graphicFrame>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p:txStyles>
    <p:titleStyle>
      <a:lvl1pPr algn="l" rtl="0" eaLnBrk="0" fontAlgn="base" hangingPunct="0">
        <a:spcBef>
          <a:spcPct val="0"/>
        </a:spcBef>
        <a:spcAft>
          <a:spcPct val="0"/>
        </a:spcAft>
        <a:defRPr sz="4000" b="1">
          <a:solidFill>
            <a:srgbClr val="000099"/>
          </a:solidFill>
          <a:latin typeface="+mj-lt"/>
          <a:ea typeface="+mj-ea"/>
          <a:cs typeface="+mj-cs"/>
        </a:defRPr>
      </a:lvl1pPr>
      <a:lvl2pPr algn="l" rtl="0" eaLnBrk="0" fontAlgn="base" hangingPunct="0">
        <a:spcBef>
          <a:spcPct val="0"/>
        </a:spcBef>
        <a:spcAft>
          <a:spcPct val="0"/>
        </a:spcAft>
        <a:defRPr sz="4000" b="1">
          <a:solidFill>
            <a:srgbClr val="000099"/>
          </a:solidFill>
          <a:latin typeface="Arial" charset="0"/>
        </a:defRPr>
      </a:lvl2pPr>
      <a:lvl3pPr algn="l" rtl="0" eaLnBrk="0" fontAlgn="base" hangingPunct="0">
        <a:spcBef>
          <a:spcPct val="0"/>
        </a:spcBef>
        <a:spcAft>
          <a:spcPct val="0"/>
        </a:spcAft>
        <a:defRPr sz="4000" b="1">
          <a:solidFill>
            <a:srgbClr val="000099"/>
          </a:solidFill>
          <a:latin typeface="Arial" charset="0"/>
        </a:defRPr>
      </a:lvl3pPr>
      <a:lvl4pPr algn="l" rtl="0" eaLnBrk="0" fontAlgn="base" hangingPunct="0">
        <a:spcBef>
          <a:spcPct val="0"/>
        </a:spcBef>
        <a:spcAft>
          <a:spcPct val="0"/>
        </a:spcAft>
        <a:defRPr sz="4000" b="1">
          <a:solidFill>
            <a:srgbClr val="000099"/>
          </a:solidFill>
          <a:latin typeface="Arial" charset="0"/>
        </a:defRPr>
      </a:lvl4pPr>
      <a:lvl5pPr algn="l" rtl="0" eaLnBrk="0" fontAlgn="base" hangingPunct="0">
        <a:spcBef>
          <a:spcPct val="0"/>
        </a:spcBef>
        <a:spcAft>
          <a:spcPct val="0"/>
        </a:spcAft>
        <a:defRPr sz="4000" b="1">
          <a:solidFill>
            <a:srgbClr val="000099"/>
          </a:solidFill>
          <a:latin typeface="Arial" charset="0"/>
        </a:defRPr>
      </a:lvl5pPr>
      <a:lvl6pPr marL="457200" algn="l" rtl="0" eaLnBrk="0" fontAlgn="base" hangingPunct="0">
        <a:spcBef>
          <a:spcPct val="0"/>
        </a:spcBef>
        <a:spcAft>
          <a:spcPct val="0"/>
        </a:spcAft>
        <a:defRPr sz="4000" b="1">
          <a:solidFill>
            <a:srgbClr val="000099"/>
          </a:solidFill>
          <a:latin typeface="Arial" charset="0"/>
        </a:defRPr>
      </a:lvl6pPr>
      <a:lvl7pPr marL="914400" algn="l" rtl="0" eaLnBrk="0" fontAlgn="base" hangingPunct="0">
        <a:spcBef>
          <a:spcPct val="0"/>
        </a:spcBef>
        <a:spcAft>
          <a:spcPct val="0"/>
        </a:spcAft>
        <a:defRPr sz="4000" b="1">
          <a:solidFill>
            <a:srgbClr val="000099"/>
          </a:solidFill>
          <a:latin typeface="Arial" charset="0"/>
        </a:defRPr>
      </a:lvl7pPr>
      <a:lvl8pPr marL="1371600" algn="l" rtl="0" eaLnBrk="0" fontAlgn="base" hangingPunct="0">
        <a:spcBef>
          <a:spcPct val="0"/>
        </a:spcBef>
        <a:spcAft>
          <a:spcPct val="0"/>
        </a:spcAft>
        <a:defRPr sz="4000" b="1">
          <a:solidFill>
            <a:srgbClr val="000099"/>
          </a:solidFill>
          <a:latin typeface="Arial" charset="0"/>
        </a:defRPr>
      </a:lvl8pPr>
      <a:lvl9pPr marL="1828800" algn="l" rtl="0" eaLnBrk="0" fontAlgn="base" hangingPunct="0">
        <a:spcBef>
          <a:spcPct val="0"/>
        </a:spcBef>
        <a:spcAft>
          <a:spcPct val="0"/>
        </a:spcAft>
        <a:defRPr sz="4000" b="1">
          <a:solidFill>
            <a:srgbClr val="000099"/>
          </a:solidFill>
          <a:latin typeface="Arial" charset="0"/>
        </a:defRPr>
      </a:lvl9pPr>
    </p:titleStyle>
    <p:bodyStyle>
      <a:lvl1pPr marL="342900" indent="-342900" algn="l" rtl="0" eaLnBrk="0" fontAlgn="base" hangingPunct="0">
        <a:spcBef>
          <a:spcPct val="20000"/>
        </a:spcBef>
        <a:spcAft>
          <a:spcPct val="0"/>
        </a:spcAft>
        <a:buChar char="•"/>
        <a:defRPr sz="2800" b="1">
          <a:solidFill>
            <a:srgbClr val="000099"/>
          </a:solidFill>
          <a:latin typeface="+mn-lt"/>
          <a:ea typeface="+mn-ea"/>
          <a:cs typeface="+mn-cs"/>
        </a:defRPr>
      </a:lvl1pPr>
      <a:lvl2pPr marL="742950" indent="-285750" algn="l" rtl="0" eaLnBrk="0" fontAlgn="base" hangingPunct="0">
        <a:spcBef>
          <a:spcPct val="20000"/>
        </a:spcBef>
        <a:spcAft>
          <a:spcPct val="0"/>
        </a:spcAft>
        <a:buChar char="•"/>
        <a:defRPr sz="2400">
          <a:solidFill>
            <a:srgbClr val="000099"/>
          </a:solidFill>
          <a:latin typeface="+mn-lt"/>
        </a:defRPr>
      </a:lvl2pPr>
      <a:lvl3pPr marL="1143000" indent="-228600" algn="l" rtl="0" eaLnBrk="0" fontAlgn="base" hangingPunct="0">
        <a:spcBef>
          <a:spcPct val="20000"/>
        </a:spcBef>
        <a:spcAft>
          <a:spcPct val="0"/>
        </a:spcAft>
        <a:buChar char="•"/>
        <a:defRPr sz="2000">
          <a:solidFill>
            <a:srgbClr val="000099"/>
          </a:solidFill>
          <a:latin typeface="+mn-lt"/>
        </a:defRPr>
      </a:lvl3pPr>
      <a:lvl4pPr marL="1600200" indent="-228600" algn="l" rtl="0" eaLnBrk="0" fontAlgn="base" hangingPunct="0">
        <a:spcBef>
          <a:spcPct val="20000"/>
        </a:spcBef>
        <a:spcAft>
          <a:spcPct val="0"/>
        </a:spcAft>
        <a:buChar char="•"/>
        <a:defRPr sz="2000">
          <a:solidFill>
            <a:srgbClr val="000099"/>
          </a:solidFill>
          <a:latin typeface="+mn-lt"/>
        </a:defRPr>
      </a:lvl4pPr>
      <a:lvl5pPr marL="2057400" indent="-228600" algn="l" rtl="0" eaLnBrk="0" fontAlgn="base" hangingPunct="0">
        <a:spcBef>
          <a:spcPct val="20000"/>
        </a:spcBef>
        <a:spcAft>
          <a:spcPct val="0"/>
        </a:spcAft>
        <a:buChar char="»"/>
        <a:defRPr sz="2000">
          <a:solidFill>
            <a:schemeClr val="accent2"/>
          </a:solidFill>
          <a:latin typeface="Times New Roman" charset="0"/>
        </a:defRPr>
      </a:lvl5pPr>
      <a:lvl6pPr marL="2514600" indent="-228600" algn="l" rtl="0" eaLnBrk="0" fontAlgn="base" hangingPunct="0">
        <a:spcBef>
          <a:spcPct val="20000"/>
        </a:spcBef>
        <a:spcAft>
          <a:spcPct val="0"/>
        </a:spcAft>
        <a:buChar char="»"/>
        <a:defRPr sz="2000">
          <a:solidFill>
            <a:schemeClr val="accent2"/>
          </a:solidFill>
          <a:latin typeface="Times New Roman" charset="0"/>
        </a:defRPr>
      </a:lvl6pPr>
      <a:lvl7pPr marL="2971800" indent="-228600" algn="l" rtl="0" eaLnBrk="0" fontAlgn="base" hangingPunct="0">
        <a:spcBef>
          <a:spcPct val="20000"/>
        </a:spcBef>
        <a:spcAft>
          <a:spcPct val="0"/>
        </a:spcAft>
        <a:buChar char="»"/>
        <a:defRPr sz="2000">
          <a:solidFill>
            <a:schemeClr val="accent2"/>
          </a:solidFill>
          <a:latin typeface="Times New Roman" charset="0"/>
        </a:defRPr>
      </a:lvl7pPr>
      <a:lvl8pPr marL="3429000" indent="-228600" algn="l" rtl="0" eaLnBrk="0" fontAlgn="base" hangingPunct="0">
        <a:spcBef>
          <a:spcPct val="20000"/>
        </a:spcBef>
        <a:spcAft>
          <a:spcPct val="0"/>
        </a:spcAft>
        <a:buChar char="»"/>
        <a:defRPr sz="2000">
          <a:solidFill>
            <a:schemeClr val="accent2"/>
          </a:solidFill>
          <a:latin typeface="Times New Roman" charset="0"/>
        </a:defRPr>
      </a:lvl8pPr>
      <a:lvl9pPr marL="3886200" indent="-228600" algn="l" rtl="0" eaLnBrk="0" fontAlgn="base" hangingPunct="0">
        <a:spcBef>
          <a:spcPct val="20000"/>
        </a:spcBef>
        <a:spcAft>
          <a:spcPct val="0"/>
        </a:spcAft>
        <a:buChar char="»"/>
        <a:defRPr sz="2000">
          <a:solidFill>
            <a:schemeClr val="accent2"/>
          </a:solidFill>
          <a:latin typeface="Times New Roman"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Date Placeholder 3"/>
          <p:cNvSpPr>
            <a:spLocks noGrp="1"/>
          </p:cNvSpPr>
          <p:nvPr>
            <p:ph type="dt" sz="quarter" idx="10"/>
          </p:nvPr>
        </p:nvSpPr>
        <p:spPr>
          <a:noFill/>
        </p:spPr>
        <p:txBody>
          <a:bodyPr/>
          <a:lstStyle/>
          <a:p>
            <a:r>
              <a:rPr lang="es-ES_tradnl" smtClean="0"/>
              <a:t>Octubre de 2011</a:t>
            </a:r>
            <a:endParaRPr lang="en-US" smtClean="0"/>
          </a:p>
        </p:txBody>
      </p:sp>
      <p:sp>
        <p:nvSpPr>
          <p:cNvPr id="2051" name="Slide Number Placeholder 5"/>
          <p:cNvSpPr>
            <a:spLocks noGrp="1"/>
          </p:cNvSpPr>
          <p:nvPr>
            <p:ph type="sldNum" sz="quarter" idx="12"/>
          </p:nvPr>
        </p:nvSpPr>
        <p:spPr>
          <a:noFill/>
        </p:spPr>
        <p:txBody>
          <a:bodyPr/>
          <a:lstStyle/>
          <a:p>
            <a:r>
              <a:rPr lang="en-US" smtClean="0"/>
              <a:t>4-</a:t>
            </a:r>
            <a:fld id="{7230126C-342B-483A-924E-AF3C37A19057}" type="slidenum">
              <a:rPr lang="en-US" smtClean="0"/>
              <a:pPr/>
              <a:t>1</a:t>
            </a:fld>
            <a:endParaRPr lang="en-US" smtClean="0"/>
          </a:p>
        </p:txBody>
      </p:sp>
      <p:sp>
        <p:nvSpPr>
          <p:cNvPr id="2052" name="Rectangle 4"/>
          <p:cNvSpPr>
            <a:spLocks noGrp="1" noChangeArrowheads="1"/>
          </p:cNvSpPr>
          <p:nvPr>
            <p:ph type="title"/>
          </p:nvPr>
        </p:nvSpPr>
        <p:spPr/>
        <p:txBody>
          <a:bodyPr/>
          <a:lstStyle/>
          <a:p>
            <a:r>
              <a:rPr lang="en-US" sz="3600" smtClean="0">
                <a:cs typeface="Times New Roman" pitchFamily="18" charset="0"/>
                <a:sym typeface="Times New Roman" pitchFamily="18" charset="0"/>
              </a:rPr>
              <a:t>Módulo 4: Contenga el polvo mientras trabaja</a:t>
            </a:r>
          </a:p>
        </p:txBody>
      </p:sp>
      <p:sp>
        <p:nvSpPr>
          <p:cNvPr id="2053" name="Rectangle 5"/>
          <p:cNvSpPr>
            <a:spLocks noGrp="1" noChangeArrowheads="1"/>
          </p:cNvSpPr>
          <p:nvPr>
            <p:ph type="body" idx="1"/>
          </p:nvPr>
        </p:nvSpPr>
        <p:spPr>
          <a:xfrm>
            <a:off x="304800" y="1752600"/>
            <a:ext cx="8458200" cy="4495800"/>
          </a:xfrm>
        </p:spPr>
        <p:txBody>
          <a:bodyPr/>
          <a:lstStyle/>
          <a:p>
            <a:pPr>
              <a:buFontTx/>
              <a:buNone/>
            </a:pPr>
            <a:r>
              <a:rPr lang="en-US" smtClean="0">
                <a:cs typeface="Times New Roman" pitchFamily="18" charset="0"/>
                <a:sym typeface="Times New Roman" pitchFamily="18" charset="0"/>
              </a:rPr>
              <a:t>Descripción general </a:t>
            </a:r>
          </a:p>
          <a:p>
            <a:r>
              <a:rPr lang="en-US" smtClean="0">
                <a:cs typeface="Times New Roman" pitchFamily="18" charset="0"/>
                <a:sym typeface="Times New Roman" pitchFamily="18" charset="0"/>
              </a:rPr>
              <a:t>¿Qué es la contención?</a:t>
            </a:r>
          </a:p>
          <a:p>
            <a:r>
              <a:rPr lang="en-US" smtClean="0">
                <a:cs typeface="Times New Roman" pitchFamily="18" charset="0"/>
                <a:sym typeface="Times New Roman" pitchFamily="18" charset="0"/>
              </a:rPr>
              <a:t>Contener el polvo para actividades interiores.</a:t>
            </a:r>
          </a:p>
          <a:p>
            <a:r>
              <a:rPr lang="en-US" smtClean="0">
                <a:cs typeface="Times New Roman" pitchFamily="18" charset="0"/>
                <a:sym typeface="Times New Roman" pitchFamily="18" charset="0"/>
              </a:rPr>
              <a:t>Contener el polvo para actividades exteriores.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Date Placeholder 3"/>
          <p:cNvSpPr>
            <a:spLocks noGrp="1"/>
          </p:cNvSpPr>
          <p:nvPr>
            <p:ph type="dt" sz="quarter" idx="10"/>
          </p:nvPr>
        </p:nvSpPr>
        <p:spPr>
          <a:noFill/>
        </p:spPr>
        <p:txBody>
          <a:bodyPr/>
          <a:lstStyle/>
          <a:p>
            <a:r>
              <a:rPr lang="es-ES_tradnl" smtClean="0"/>
              <a:t>Octubre de 2011</a:t>
            </a:r>
            <a:endParaRPr lang="en-US" smtClean="0"/>
          </a:p>
        </p:txBody>
      </p:sp>
      <p:sp>
        <p:nvSpPr>
          <p:cNvPr id="11267" name="Slide Number Placeholder 5"/>
          <p:cNvSpPr>
            <a:spLocks noGrp="1"/>
          </p:cNvSpPr>
          <p:nvPr>
            <p:ph type="sldNum" sz="quarter" idx="12"/>
          </p:nvPr>
        </p:nvSpPr>
        <p:spPr>
          <a:noFill/>
        </p:spPr>
        <p:txBody>
          <a:bodyPr/>
          <a:lstStyle/>
          <a:p>
            <a:r>
              <a:rPr lang="en-US" smtClean="0"/>
              <a:t>4-</a:t>
            </a:r>
            <a:fld id="{67562F25-17EC-4801-AA34-C06953075B84}" type="slidenum">
              <a:rPr lang="en-US" smtClean="0"/>
              <a:pPr/>
              <a:t>10</a:t>
            </a:fld>
            <a:endParaRPr lang="en-US" smtClean="0"/>
          </a:p>
        </p:txBody>
      </p:sp>
      <p:sp>
        <p:nvSpPr>
          <p:cNvPr id="11268" name="Rectangle 2"/>
          <p:cNvSpPr>
            <a:spLocks noGrp="1" noChangeArrowheads="1"/>
          </p:cNvSpPr>
          <p:nvPr>
            <p:ph type="title"/>
          </p:nvPr>
        </p:nvSpPr>
        <p:spPr/>
        <p:txBody>
          <a:bodyPr/>
          <a:lstStyle/>
          <a:p>
            <a:r>
              <a:rPr lang="en-US" sz="3600" smtClean="0">
                <a:cs typeface="Times New Roman" pitchFamily="18" charset="0"/>
                <a:sym typeface="Times New Roman" pitchFamily="18" charset="0"/>
              </a:rPr>
              <a:t>Descripción general de los pasos para la contención interior</a:t>
            </a:r>
          </a:p>
        </p:txBody>
      </p:sp>
      <p:sp>
        <p:nvSpPr>
          <p:cNvPr id="11269" name="Rectangle 3"/>
          <p:cNvSpPr>
            <a:spLocks noGrp="1" noChangeArrowheads="1"/>
          </p:cNvSpPr>
          <p:nvPr>
            <p:ph type="body" idx="1"/>
          </p:nvPr>
        </p:nvSpPr>
        <p:spPr>
          <a:xfrm>
            <a:off x="304800" y="1752600"/>
            <a:ext cx="8458200" cy="4495800"/>
          </a:xfrm>
        </p:spPr>
        <p:txBody>
          <a:bodyPr/>
          <a:lstStyle/>
          <a:p>
            <a:pPr marL="57150" indent="0">
              <a:buFontTx/>
              <a:buNone/>
            </a:pPr>
            <a:r>
              <a:rPr lang="en-US" sz="2400" smtClean="0">
                <a:cs typeface="Times New Roman" pitchFamily="18" charset="0"/>
                <a:sym typeface="Times New Roman" pitchFamily="18" charset="0"/>
              </a:rPr>
              <a:t>El objetivo de estas prácticas de contención interior es evitar que el polvo y los escombros </a:t>
            </a:r>
            <a:r>
              <a:rPr lang="es-ES_tradnl" sz="2400" smtClean="0">
                <a:cs typeface="Times New Roman" pitchFamily="18" charset="0"/>
                <a:sym typeface="Times New Roman" pitchFamily="18" charset="0"/>
              </a:rPr>
              <a:t>se </a:t>
            </a:r>
            <a:r>
              <a:rPr lang="en-US" sz="2400" smtClean="0">
                <a:cs typeface="Times New Roman" pitchFamily="18" charset="0"/>
                <a:sym typeface="Times New Roman" pitchFamily="18" charset="0"/>
              </a:rPr>
              <a:t>escapen del área de trabajo.</a:t>
            </a:r>
          </a:p>
          <a:p>
            <a:pPr marL="857250" lvl="1"/>
            <a:r>
              <a:rPr lang="en-US" sz="2000" b="1" smtClean="0">
                <a:cs typeface="Times New Roman" pitchFamily="18" charset="0"/>
                <a:sym typeface="Times New Roman" pitchFamily="18" charset="0"/>
              </a:rPr>
              <a:t>Limite el acceso y coloque letreros.</a:t>
            </a:r>
          </a:p>
          <a:p>
            <a:pPr marL="857250" lvl="1"/>
            <a:r>
              <a:rPr lang="en-US" sz="2000" b="1" smtClean="0">
                <a:cs typeface="Times New Roman" pitchFamily="18" charset="0"/>
                <a:sym typeface="Times New Roman" pitchFamily="18" charset="0"/>
              </a:rPr>
              <a:t>Retire las pertenencias (prefer</a:t>
            </a:r>
            <a:r>
              <a:rPr lang="es-ES_tradnl" sz="2000" b="1" smtClean="0">
                <a:cs typeface="Times New Roman" pitchFamily="18" charset="0"/>
                <a:sym typeface="Times New Roman" pitchFamily="18" charset="0"/>
              </a:rPr>
              <a:t>iblemente</a:t>
            </a:r>
            <a:r>
              <a:rPr lang="en-US" sz="2000" b="1" smtClean="0">
                <a:cs typeface="Times New Roman" pitchFamily="18" charset="0"/>
                <a:sym typeface="Times New Roman" pitchFamily="18" charset="0"/>
              </a:rPr>
              <a:t>) o cúbralas. </a:t>
            </a:r>
          </a:p>
          <a:p>
            <a:pPr marL="857250" lvl="1"/>
            <a:r>
              <a:rPr lang="en-US" sz="2000" b="1" smtClean="0">
                <a:cs typeface="Times New Roman" pitchFamily="18" charset="0"/>
                <a:sym typeface="Times New Roman" pitchFamily="18" charset="0"/>
              </a:rPr>
              <a:t>Cubra los pisos.</a:t>
            </a:r>
          </a:p>
          <a:p>
            <a:pPr marL="857250" lvl="1"/>
            <a:r>
              <a:rPr lang="en-US" sz="2000" b="1" smtClean="0">
                <a:cs typeface="Times New Roman" pitchFamily="18" charset="0"/>
                <a:sym typeface="Times New Roman" pitchFamily="18" charset="0"/>
              </a:rPr>
              <a:t>Cierre y selle ventanas, puertas y el sistema de climatización.</a:t>
            </a:r>
          </a:p>
          <a:p>
            <a:pPr marL="857250" lvl="1"/>
            <a:r>
              <a:rPr lang="en-US" sz="2000" b="1" smtClean="0">
                <a:cs typeface="Times New Roman" pitchFamily="18" charset="0"/>
                <a:sym typeface="Times New Roman" pitchFamily="18" charset="0"/>
              </a:rPr>
              <a:t>Construya una puerta de ingreso al área de trabajo.</a:t>
            </a:r>
          </a:p>
          <a:p>
            <a:pPr marL="57150" indent="0"/>
            <a:endParaRPr lang="en-US" sz="2000" b="0" smtClean="0">
              <a:cs typeface="Times New Roman" pitchFamily="18" charset="0"/>
              <a:sym typeface="Times New Roman" pitchFamily="18" charset="0"/>
            </a:endParaRPr>
          </a:p>
          <a:p>
            <a:pPr marL="57150" indent="0">
              <a:buFontTx/>
              <a:buNone/>
            </a:pPr>
            <a:r>
              <a:rPr lang="en-US" sz="2000" smtClean="0">
                <a:cs typeface="Times New Roman" pitchFamily="18" charset="0"/>
                <a:sym typeface="Times New Roman" pitchFamily="18" charset="0"/>
              </a:rPr>
              <a:t>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Date Placeholder 4"/>
          <p:cNvSpPr>
            <a:spLocks noGrp="1"/>
          </p:cNvSpPr>
          <p:nvPr>
            <p:ph type="dt" sz="quarter" idx="10"/>
          </p:nvPr>
        </p:nvSpPr>
        <p:spPr>
          <a:noFill/>
        </p:spPr>
        <p:txBody>
          <a:bodyPr/>
          <a:lstStyle/>
          <a:p>
            <a:r>
              <a:rPr lang="es-ES_tradnl" smtClean="0"/>
              <a:t>Octubre de 2011</a:t>
            </a:r>
            <a:endParaRPr lang="en-US" smtClean="0"/>
          </a:p>
        </p:txBody>
      </p:sp>
      <p:sp>
        <p:nvSpPr>
          <p:cNvPr id="12291" name="Slide Number Placeholder 6"/>
          <p:cNvSpPr>
            <a:spLocks noGrp="1"/>
          </p:cNvSpPr>
          <p:nvPr>
            <p:ph type="sldNum" sz="quarter" idx="12"/>
          </p:nvPr>
        </p:nvSpPr>
        <p:spPr>
          <a:noFill/>
        </p:spPr>
        <p:txBody>
          <a:bodyPr/>
          <a:lstStyle/>
          <a:p>
            <a:r>
              <a:rPr lang="en-US" smtClean="0"/>
              <a:t>4-</a:t>
            </a:r>
            <a:fld id="{A958EAAE-3741-4650-8F4B-D74592680F6D}" type="slidenum">
              <a:rPr lang="en-US" smtClean="0"/>
              <a:pPr/>
              <a:t>11</a:t>
            </a:fld>
            <a:endParaRPr lang="en-US" smtClean="0"/>
          </a:p>
        </p:txBody>
      </p:sp>
      <p:pic>
        <p:nvPicPr>
          <p:cNvPr id="12292" name="Picture 9" descr="En esta ilustración se muestra una contención alrededor del área de trabajo exterior con láminas plásticas en el suelo sujetas por ladrillos.  "/>
          <p:cNvPicPr>
            <a:picLocks noChangeAspect="1" noChangeArrowheads="1"/>
          </p:cNvPicPr>
          <p:nvPr/>
        </p:nvPicPr>
        <p:blipFill>
          <a:blip r:embed="rId3" cstate="print"/>
          <a:srcRect/>
          <a:stretch>
            <a:fillRect/>
          </a:stretch>
        </p:blipFill>
        <p:spPr bwMode="auto">
          <a:xfrm>
            <a:off x="107950" y="2062163"/>
            <a:ext cx="4114800" cy="3267075"/>
          </a:xfrm>
          <a:prstGeom prst="rect">
            <a:avLst/>
          </a:prstGeom>
          <a:noFill/>
          <a:ln w="9525">
            <a:noFill/>
            <a:miter lim="800000"/>
            <a:headEnd/>
            <a:tailEnd/>
          </a:ln>
        </p:spPr>
      </p:pic>
      <p:sp>
        <p:nvSpPr>
          <p:cNvPr id="12293" name="Rectangle 4"/>
          <p:cNvSpPr>
            <a:spLocks noGrp="1" noChangeArrowheads="1"/>
          </p:cNvSpPr>
          <p:nvPr>
            <p:ph type="title"/>
          </p:nvPr>
        </p:nvSpPr>
        <p:spPr/>
        <p:txBody>
          <a:bodyPr/>
          <a:lstStyle/>
          <a:p>
            <a:r>
              <a:rPr lang="en-US" smtClean="0">
                <a:cs typeface="Times New Roman" pitchFamily="18" charset="0"/>
                <a:sym typeface="Times New Roman" pitchFamily="18" charset="0"/>
              </a:rPr>
              <a:t>Contención exterior: Defina un área de trabajo</a:t>
            </a:r>
          </a:p>
        </p:txBody>
      </p:sp>
      <p:sp>
        <p:nvSpPr>
          <p:cNvPr id="12294" name="Rectangle 5"/>
          <p:cNvSpPr>
            <a:spLocks noGrp="1" noChangeArrowheads="1"/>
          </p:cNvSpPr>
          <p:nvPr>
            <p:ph type="body" sz="half" idx="2"/>
          </p:nvPr>
        </p:nvSpPr>
        <p:spPr>
          <a:xfrm>
            <a:off x="4097338" y="1895475"/>
            <a:ext cx="5046662" cy="4114800"/>
          </a:xfrm>
        </p:spPr>
        <p:txBody>
          <a:bodyPr/>
          <a:lstStyle/>
          <a:p>
            <a:pPr>
              <a:lnSpc>
                <a:spcPct val="90000"/>
              </a:lnSpc>
            </a:pPr>
            <a:r>
              <a:rPr lang="en-US" sz="2000" smtClean="0">
                <a:cs typeface="Times New Roman" pitchFamily="18" charset="0"/>
                <a:sym typeface="Times New Roman" pitchFamily="18" charset="0"/>
              </a:rPr>
              <a:t>Cubra el piso con láminas protectoras.</a:t>
            </a:r>
          </a:p>
          <a:p>
            <a:pPr lvl="1">
              <a:lnSpc>
                <a:spcPct val="90000"/>
              </a:lnSpc>
            </a:pPr>
            <a:r>
              <a:rPr lang="en-US" sz="1800" b="1" smtClean="0">
                <a:cs typeface="Times New Roman" pitchFamily="18" charset="0"/>
                <a:sym typeface="Times New Roman" pitchFamily="18" charset="0"/>
              </a:rPr>
              <a:t>Si el espacio lo permite, exti</a:t>
            </a:r>
            <a:r>
              <a:rPr lang="es-ES_tradnl" sz="1800" b="1" smtClean="0">
                <a:cs typeface="Times New Roman" pitchFamily="18" charset="0"/>
                <a:sym typeface="Times New Roman" pitchFamily="18" charset="0"/>
              </a:rPr>
              <a:t>é</a:t>
            </a:r>
            <a:r>
              <a:rPr lang="en-US" sz="1800" b="1" smtClean="0">
                <a:cs typeface="Times New Roman" pitchFamily="18" charset="0"/>
                <a:sym typeface="Times New Roman" pitchFamily="18" charset="0"/>
              </a:rPr>
              <a:t>nda</a:t>
            </a:r>
            <a:r>
              <a:rPr lang="es-ES_tradnl" sz="1800" b="1" smtClean="0">
                <a:cs typeface="Times New Roman" pitchFamily="18" charset="0"/>
                <a:sym typeface="Times New Roman" pitchFamily="18" charset="0"/>
              </a:rPr>
              <a:t>se</a:t>
            </a:r>
            <a:r>
              <a:rPr lang="en-US" sz="1800" b="1" smtClean="0">
                <a:cs typeface="Times New Roman" pitchFamily="18" charset="0"/>
                <a:sym typeface="Times New Roman" pitchFamily="18" charset="0"/>
              </a:rPr>
              <a:t> un mínimo de 10 pies alrededor del área de trabajo.</a:t>
            </a:r>
          </a:p>
          <a:p>
            <a:pPr lvl="1">
              <a:lnSpc>
                <a:spcPct val="90000"/>
              </a:lnSpc>
            </a:pPr>
            <a:r>
              <a:rPr lang="en-US" sz="1800" b="1" smtClean="0">
                <a:cs typeface="Times New Roman" pitchFamily="18" charset="0"/>
                <a:sym typeface="Times New Roman" pitchFamily="18" charset="0"/>
              </a:rPr>
              <a:t>Ponga atención especial y cubra tod</a:t>
            </a:r>
            <a:r>
              <a:rPr lang="es-ES_tradnl" sz="1800" b="1" smtClean="0">
                <a:cs typeface="Times New Roman" pitchFamily="18" charset="0"/>
                <a:sym typeface="Times New Roman" pitchFamily="18" charset="0"/>
              </a:rPr>
              <a:t>a</a:t>
            </a:r>
            <a:r>
              <a:rPr lang="en-US" sz="1800" b="1" smtClean="0">
                <a:cs typeface="Times New Roman" pitchFamily="18" charset="0"/>
                <a:sym typeface="Times New Roman" pitchFamily="18" charset="0"/>
              </a:rPr>
              <a:t>s l</a:t>
            </a:r>
            <a:r>
              <a:rPr lang="es-ES_tradnl" sz="1800" b="1" smtClean="0">
                <a:cs typeface="Times New Roman" pitchFamily="18" charset="0"/>
                <a:sym typeface="Times New Roman" pitchFamily="18" charset="0"/>
              </a:rPr>
              <a:t>a</a:t>
            </a:r>
            <a:r>
              <a:rPr lang="en-US" sz="1800" b="1" smtClean="0">
                <a:cs typeface="Times New Roman" pitchFamily="18" charset="0"/>
                <a:sym typeface="Times New Roman" pitchFamily="18" charset="0"/>
              </a:rPr>
              <a:t>s huert</a:t>
            </a:r>
            <a:r>
              <a:rPr lang="es-ES_tradnl" sz="1800" b="1" smtClean="0">
                <a:cs typeface="Times New Roman" pitchFamily="18" charset="0"/>
                <a:sym typeface="Times New Roman" pitchFamily="18" charset="0"/>
              </a:rPr>
              <a:t>a</a:t>
            </a:r>
            <a:r>
              <a:rPr lang="en-US" sz="1800" b="1" smtClean="0">
                <a:cs typeface="Times New Roman" pitchFamily="18" charset="0"/>
                <a:sym typeface="Times New Roman" pitchFamily="18" charset="0"/>
              </a:rPr>
              <a:t>s y áreas de juego de niños cercanas.</a:t>
            </a:r>
          </a:p>
          <a:p>
            <a:pPr>
              <a:lnSpc>
                <a:spcPct val="90000"/>
              </a:lnSpc>
            </a:pPr>
            <a:r>
              <a:rPr lang="en-US" sz="2000" smtClean="0">
                <a:cs typeface="Times New Roman" pitchFamily="18" charset="0"/>
                <a:sym typeface="Times New Roman" pitchFamily="18" charset="0"/>
              </a:rPr>
              <a:t>Limite el acceso, coloque letreros.</a:t>
            </a:r>
          </a:p>
          <a:p>
            <a:pPr lvl="1">
              <a:lnSpc>
                <a:spcPct val="90000"/>
              </a:lnSpc>
            </a:pPr>
            <a:r>
              <a:rPr lang="en-US" sz="1800" b="1" smtClean="0">
                <a:cs typeface="Times New Roman" pitchFamily="18" charset="0"/>
                <a:sym typeface="Times New Roman" pitchFamily="18" charset="0"/>
              </a:rPr>
              <a:t>Establezca un perímetro de 20 pies alrededor del área de trabajo si </a:t>
            </a:r>
            <a:r>
              <a:rPr lang="es-ES_tradnl" sz="1800" b="1" smtClean="0">
                <a:cs typeface="Times New Roman" pitchFamily="18" charset="0"/>
                <a:sym typeface="Times New Roman" pitchFamily="18" charset="0"/>
              </a:rPr>
              <a:t>hay espacio suficiente</a:t>
            </a:r>
            <a:r>
              <a:rPr lang="en-US" sz="1800" b="1" smtClean="0">
                <a:cs typeface="Times New Roman" pitchFamily="18" charset="0"/>
                <a:sym typeface="Times New Roman" pitchFamily="18" charset="0"/>
              </a:rPr>
              <a:t>.</a:t>
            </a:r>
          </a:p>
        </p:txBody>
      </p:sp>
      <p:sp>
        <p:nvSpPr>
          <p:cNvPr id="7" name="Rectangle 5"/>
          <p:cNvSpPr txBox="1">
            <a:spLocks noChangeArrowheads="1"/>
          </p:cNvSpPr>
          <p:nvPr/>
        </p:nvSpPr>
        <p:spPr bwMode="auto">
          <a:xfrm>
            <a:off x="439738" y="5356225"/>
            <a:ext cx="6100762" cy="990600"/>
          </a:xfrm>
          <a:prstGeom prst="rect">
            <a:avLst/>
          </a:prstGeom>
          <a:noFill/>
          <a:ln w="9525">
            <a:noFill/>
            <a:miter lim="800000"/>
            <a:headEnd/>
            <a:tailEnd/>
          </a:ln>
        </p:spPr>
        <p:txBody>
          <a:bodyPr/>
          <a:lstStyle/>
          <a:p>
            <a:pPr marL="342900" indent="-342900">
              <a:lnSpc>
                <a:spcPct val="90000"/>
              </a:lnSpc>
              <a:spcBef>
                <a:spcPct val="20000"/>
              </a:spcBef>
              <a:defRPr/>
            </a:pPr>
            <a:r>
              <a:rPr lang="en-US" sz="2000" b="1" kern="0" dirty="0" err="1">
                <a:solidFill>
                  <a:schemeClr val="accent2">
                    <a:lumMod val="75000"/>
                  </a:schemeClr>
                </a:solidFill>
                <a:latin typeface="+mn-lt"/>
                <a:cs typeface="Times New Roman" pitchFamily="18" charset="0"/>
                <a:sym typeface="Times New Roman" pitchFamily="18" charset="0"/>
              </a:rPr>
              <a:t>Instala</a:t>
            </a:r>
            <a:r>
              <a:rPr lang="en-US" sz="2000" b="1" kern="0" dirty="0" err="1">
                <a:solidFill>
                  <a:schemeClr val="accent2">
                    <a:lumMod val="75000"/>
                  </a:schemeClr>
                </a:solidFill>
                <a:latin typeface="+mn-lt"/>
                <a:cs typeface="Arial" pitchFamily="34" charset="0"/>
              </a:rPr>
              <a:t>ción</a:t>
            </a:r>
            <a:r>
              <a:rPr lang="en-US" sz="2000" b="1" kern="0" dirty="0">
                <a:solidFill>
                  <a:schemeClr val="accent2">
                    <a:lumMod val="75000"/>
                  </a:schemeClr>
                </a:solidFill>
                <a:latin typeface="+mn-lt"/>
                <a:cs typeface="Arial" pitchFamily="34" charset="0"/>
              </a:rPr>
              <a:t> de </a:t>
            </a:r>
            <a:r>
              <a:rPr lang="en-US" sz="2000" b="1" kern="0" dirty="0" err="1">
                <a:solidFill>
                  <a:schemeClr val="accent2">
                    <a:lumMod val="75000"/>
                  </a:schemeClr>
                </a:solidFill>
                <a:latin typeface="+mn-lt"/>
                <a:cs typeface="Arial" pitchFamily="34" charset="0"/>
              </a:rPr>
              <a:t>una</a:t>
            </a:r>
            <a:r>
              <a:rPr lang="en-US" sz="2000" b="1" kern="0" dirty="0">
                <a:solidFill>
                  <a:schemeClr val="accent2">
                    <a:lumMod val="75000"/>
                  </a:schemeClr>
                </a:solidFill>
                <a:latin typeface="+mn-lt"/>
                <a:cs typeface="Arial" pitchFamily="34" charset="0"/>
              </a:rPr>
              <a:t> </a:t>
            </a:r>
            <a:r>
              <a:rPr lang="en-US" sz="2000" b="1" kern="0" dirty="0" err="1">
                <a:solidFill>
                  <a:schemeClr val="accent2">
                    <a:lumMod val="75000"/>
                  </a:schemeClr>
                </a:solidFill>
                <a:latin typeface="+mn-lt"/>
                <a:cs typeface="Arial" pitchFamily="34" charset="0"/>
              </a:rPr>
              <a:t>contención</a:t>
            </a:r>
            <a:r>
              <a:rPr lang="en-US" sz="2000" b="1" kern="0" dirty="0">
                <a:solidFill>
                  <a:schemeClr val="accent2">
                    <a:lumMod val="75000"/>
                  </a:schemeClr>
                </a:solidFill>
                <a:latin typeface="+mn-lt"/>
                <a:cs typeface="Arial" pitchFamily="34" charset="0"/>
              </a:rPr>
              <a:t> vertical</a:t>
            </a:r>
          </a:p>
          <a:p>
            <a:pPr marL="742950" lvl="1" indent="-285750">
              <a:lnSpc>
                <a:spcPct val="90000"/>
              </a:lnSpc>
              <a:spcBef>
                <a:spcPct val="20000"/>
              </a:spcBef>
              <a:defRPr/>
            </a:pPr>
            <a:r>
              <a:rPr lang="en-US" sz="1800" b="1" kern="0" dirty="0">
                <a:solidFill>
                  <a:schemeClr val="accent2">
                    <a:lumMod val="75000"/>
                  </a:schemeClr>
                </a:solidFill>
                <a:latin typeface="+mn-lt"/>
              </a:rPr>
              <a:t>S</a:t>
            </a:r>
            <a:r>
              <a:rPr lang="es-US" sz="1800" b="1" dirty="0">
                <a:solidFill>
                  <a:schemeClr val="accent2">
                    <a:lumMod val="75000"/>
                  </a:schemeClr>
                </a:solidFill>
                <a:latin typeface="+mn-lt"/>
                <a:cs typeface="Arial" pitchFamily="34" charset="0"/>
              </a:rPr>
              <a:t>i la renovación se realiza dentro de los 10 pies de la línea de la propiedad, se debe utilizar c</a:t>
            </a:r>
            <a:r>
              <a:rPr lang="en-US" sz="1800" b="1" kern="0" dirty="0" err="1">
                <a:solidFill>
                  <a:schemeClr val="accent2">
                    <a:lumMod val="75000"/>
                  </a:schemeClr>
                </a:solidFill>
                <a:latin typeface="+mn-lt"/>
                <a:cs typeface="Arial" pitchFamily="34" charset="0"/>
              </a:rPr>
              <a:t>ontención</a:t>
            </a:r>
            <a:r>
              <a:rPr lang="en-US" sz="1800" b="1" kern="0" dirty="0">
                <a:solidFill>
                  <a:schemeClr val="accent2">
                    <a:lumMod val="75000"/>
                  </a:schemeClr>
                </a:solidFill>
                <a:latin typeface="+mn-lt"/>
                <a:cs typeface="Arial" pitchFamily="34" charset="0"/>
              </a:rPr>
              <a:t> vertical</a:t>
            </a:r>
            <a:endParaRPr lang="en-US" sz="1800" b="1" kern="0" dirty="0">
              <a:solidFill>
                <a:schemeClr val="accent2">
                  <a:lumMod val="75000"/>
                </a:schemeClr>
              </a:solidFill>
              <a:latin typeface="+mn-lt"/>
            </a:endParaRPr>
          </a:p>
          <a:p>
            <a:pPr marL="742950" lvl="1" indent="-285750">
              <a:lnSpc>
                <a:spcPct val="90000"/>
              </a:lnSpc>
              <a:spcBef>
                <a:spcPct val="20000"/>
              </a:spcBef>
              <a:defRPr/>
            </a:pPr>
            <a:endParaRPr lang="en-US" sz="1600" b="1" kern="0" dirty="0">
              <a:solidFill>
                <a:schemeClr val="accent2">
                  <a:lumMod val="75000"/>
                </a:schemeClr>
              </a:solidFill>
              <a:latin typeface="+mn-lt"/>
              <a:cs typeface="Arial" pitchFamily="34" charset="0"/>
            </a:endParaRPr>
          </a:p>
          <a:p>
            <a:pPr marL="342900" indent="-342900">
              <a:lnSpc>
                <a:spcPct val="90000"/>
              </a:lnSpc>
              <a:spcBef>
                <a:spcPct val="20000"/>
              </a:spcBef>
              <a:defRPr/>
            </a:pPr>
            <a:endParaRPr lang="en-US" sz="2200" b="1" kern="0" dirty="0">
              <a:solidFill>
                <a:srgbClr val="000099"/>
              </a:solidFill>
              <a:latin typeface="+mn-lt"/>
              <a:cs typeface="Times New Roman" pitchFamily="18" charset="0"/>
              <a:sym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Date Placeholder 4"/>
          <p:cNvSpPr>
            <a:spLocks noGrp="1"/>
          </p:cNvSpPr>
          <p:nvPr>
            <p:ph type="dt" sz="quarter" idx="10"/>
          </p:nvPr>
        </p:nvSpPr>
        <p:spPr>
          <a:noFill/>
        </p:spPr>
        <p:txBody>
          <a:bodyPr/>
          <a:lstStyle/>
          <a:p>
            <a:r>
              <a:rPr lang="es-ES_tradnl" smtClean="0"/>
              <a:t>Octubre de 2011</a:t>
            </a:r>
            <a:endParaRPr lang="en-US" smtClean="0"/>
          </a:p>
        </p:txBody>
      </p:sp>
      <p:sp>
        <p:nvSpPr>
          <p:cNvPr id="13315" name="Slide Number Placeholder 6"/>
          <p:cNvSpPr>
            <a:spLocks noGrp="1"/>
          </p:cNvSpPr>
          <p:nvPr>
            <p:ph type="sldNum" sz="quarter" idx="12"/>
          </p:nvPr>
        </p:nvSpPr>
        <p:spPr>
          <a:noFill/>
        </p:spPr>
        <p:txBody>
          <a:bodyPr/>
          <a:lstStyle/>
          <a:p>
            <a:r>
              <a:rPr lang="en-US" smtClean="0"/>
              <a:t>4-</a:t>
            </a:r>
            <a:fld id="{20D1DBDF-F6C1-4A64-80B6-657B759D0D7A}" type="slidenum">
              <a:rPr lang="en-US" smtClean="0"/>
              <a:pPr/>
              <a:t>12</a:t>
            </a:fld>
            <a:endParaRPr lang="en-US" smtClean="0"/>
          </a:p>
        </p:txBody>
      </p:sp>
      <p:sp>
        <p:nvSpPr>
          <p:cNvPr id="13316" name="Rectangle 5"/>
          <p:cNvSpPr>
            <a:spLocks noGrp="1" noChangeArrowheads="1"/>
          </p:cNvSpPr>
          <p:nvPr>
            <p:ph type="title"/>
          </p:nvPr>
        </p:nvSpPr>
        <p:spPr>
          <a:xfrm>
            <a:off x="228600" y="381000"/>
            <a:ext cx="8915400" cy="990600"/>
          </a:xfrm>
        </p:spPr>
        <p:txBody>
          <a:bodyPr/>
          <a:lstStyle/>
          <a:p>
            <a:r>
              <a:rPr lang="en-US" sz="3600" smtClean="0">
                <a:cs typeface="Times New Roman" pitchFamily="18" charset="0"/>
                <a:sym typeface="Times New Roman" pitchFamily="18" charset="0"/>
              </a:rPr>
              <a:t>Contención exterior: </a:t>
            </a:r>
            <a:r>
              <a:rPr lang="en-US" sz="3900" smtClean="0">
                <a:cs typeface="Times New Roman" pitchFamily="18" charset="0"/>
                <a:sym typeface="Times New Roman" pitchFamily="18" charset="0"/>
              </a:rPr>
              <a:t>Cierre ventanas y puertas</a:t>
            </a:r>
          </a:p>
        </p:txBody>
      </p:sp>
      <p:sp>
        <p:nvSpPr>
          <p:cNvPr id="13317" name="Rectangle 7"/>
          <p:cNvSpPr>
            <a:spLocks noGrp="1" noChangeArrowheads="1"/>
          </p:cNvSpPr>
          <p:nvPr>
            <p:ph type="body" sz="half" idx="2"/>
          </p:nvPr>
        </p:nvSpPr>
        <p:spPr>
          <a:xfrm>
            <a:off x="4572000" y="1676400"/>
            <a:ext cx="4152900" cy="4114800"/>
          </a:xfrm>
        </p:spPr>
        <p:txBody>
          <a:bodyPr/>
          <a:lstStyle/>
          <a:p>
            <a:pPr>
              <a:buFontTx/>
              <a:buNone/>
            </a:pPr>
            <a:endParaRPr lang="en-US" sz="2400" smtClean="0">
              <a:solidFill>
                <a:srgbClr val="00009B"/>
              </a:solidFill>
              <a:cs typeface="Times New Roman" pitchFamily="18" charset="0"/>
              <a:sym typeface="Times New Roman" pitchFamily="18" charset="0"/>
            </a:endParaRPr>
          </a:p>
          <a:p>
            <a:r>
              <a:rPr lang="en-US" sz="2400" smtClean="0">
                <a:solidFill>
                  <a:srgbClr val="00009B"/>
                </a:solidFill>
                <a:cs typeface="Times New Roman" pitchFamily="18" charset="0"/>
                <a:sym typeface="Times New Roman" pitchFamily="18" charset="0"/>
              </a:rPr>
              <a:t>Cierre todas las puertas y ventanas cercanas que se encuentren a 20 pies del área de trabajo.</a:t>
            </a:r>
          </a:p>
          <a:p>
            <a:r>
              <a:rPr lang="en-US" sz="2400" smtClean="0">
                <a:solidFill>
                  <a:srgbClr val="00009B"/>
                </a:solidFill>
                <a:cs typeface="Times New Roman" pitchFamily="18" charset="0"/>
                <a:sym typeface="Times New Roman" pitchFamily="18" charset="0"/>
              </a:rPr>
              <a:t>Use dos capas de láminas plásticas sobre las puertas del área de trabajo que </a:t>
            </a:r>
            <a:r>
              <a:rPr lang="en-US" sz="2400" smtClean="0">
                <a:cs typeface="Arial" charset="0"/>
                <a:sym typeface="Times New Roman" pitchFamily="18" charset="0"/>
              </a:rPr>
              <a:t>se usen durante el proceso</a:t>
            </a:r>
            <a:r>
              <a:rPr lang="en-US" sz="2400" smtClean="0">
                <a:solidFill>
                  <a:srgbClr val="00009B"/>
                </a:solidFill>
                <a:cs typeface="Times New Roman" pitchFamily="18" charset="0"/>
                <a:sym typeface="Times New Roman" pitchFamily="18" charset="0"/>
              </a:rPr>
              <a:t>.</a:t>
            </a:r>
          </a:p>
        </p:txBody>
      </p:sp>
      <p:pic>
        <p:nvPicPr>
          <p:cNvPr id="13318" name="Picture 13" descr="En este dibujo se muestra a una persona trabajando en el exterior de una casa con indicaciones de que se deben cerrar las puertas y ventanas a 20 pies en cada sentido del área de trabajo.   "/>
          <p:cNvPicPr>
            <a:picLocks noChangeAspect="1" noChangeArrowheads="1"/>
          </p:cNvPicPr>
          <p:nvPr>
            <p:ph type="clipArt" sz="half" idx="1"/>
          </p:nvPr>
        </p:nvPicPr>
        <p:blipFill>
          <a:blip r:embed="rId3" cstate="print"/>
          <a:srcRect/>
          <a:stretch>
            <a:fillRect/>
          </a:stretch>
        </p:blipFill>
        <p:spPr>
          <a:xfrm>
            <a:off x="304800" y="2286000"/>
            <a:ext cx="4152900" cy="3733800"/>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4"/>
          <p:cNvSpPr>
            <a:spLocks noGrp="1"/>
          </p:cNvSpPr>
          <p:nvPr>
            <p:ph type="dt" sz="quarter" idx="10"/>
          </p:nvPr>
        </p:nvSpPr>
        <p:spPr>
          <a:noFill/>
        </p:spPr>
        <p:txBody>
          <a:bodyPr/>
          <a:lstStyle/>
          <a:p>
            <a:r>
              <a:rPr lang="en-US" smtClean="0"/>
              <a:t>October 2011</a:t>
            </a:r>
          </a:p>
        </p:txBody>
      </p:sp>
      <p:sp>
        <p:nvSpPr>
          <p:cNvPr id="14339" name="Slide Number Placeholder 6"/>
          <p:cNvSpPr>
            <a:spLocks noGrp="1"/>
          </p:cNvSpPr>
          <p:nvPr>
            <p:ph type="sldNum" sz="quarter" idx="12"/>
          </p:nvPr>
        </p:nvSpPr>
        <p:spPr>
          <a:noFill/>
        </p:spPr>
        <p:txBody>
          <a:bodyPr/>
          <a:lstStyle/>
          <a:p>
            <a:r>
              <a:rPr lang="en-US" smtClean="0"/>
              <a:t>4-</a:t>
            </a:r>
            <a:fld id="{E19DDC52-FBB4-4ED3-9B6B-DCBF81162A62}" type="slidenum">
              <a:rPr lang="en-US" smtClean="0"/>
              <a:pPr/>
              <a:t>13</a:t>
            </a:fld>
            <a:endParaRPr lang="en-US" smtClean="0"/>
          </a:p>
        </p:txBody>
      </p:sp>
      <p:sp>
        <p:nvSpPr>
          <p:cNvPr id="14340" name="Rectangle 2"/>
          <p:cNvSpPr>
            <a:spLocks noGrp="1" noChangeArrowheads="1"/>
          </p:cNvSpPr>
          <p:nvPr>
            <p:ph type="title"/>
          </p:nvPr>
        </p:nvSpPr>
        <p:spPr>
          <a:xfrm>
            <a:off x="381000" y="685800"/>
            <a:ext cx="8382000" cy="914400"/>
          </a:xfrm>
        </p:spPr>
        <p:txBody>
          <a:bodyPr/>
          <a:lstStyle/>
          <a:p>
            <a:r>
              <a:rPr lang="en-US" smtClean="0">
                <a:cs typeface="Times New Roman" pitchFamily="18" charset="0"/>
                <a:sym typeface="Times New Roman" pitchFamily="18" charset="0"/>
              </a:rPr>
              <a:t>Contención exterior: Aspectos que se deben considerar</a:t>
            </a:r>
            <a:r>
              <a:rPr lang="en-US" smtClean="0">
                <a:cs typeface="Times New Roman" pitchFamily="18" charset="0"/>
              </a:rPr>
              <a:t/>
            </a:r>
            <a:br>
              <a:rPr lang="en-US" smtClean="0">
                <a:cs typeface="Times New Roman" pitchFamily="18" charset="0"/>
              </a:rPr>
            </a:br>
            <a:endParaRPr lang="en-US" smtClean="0">
              <a:cs typeface="Times New Roman" pitchFamily="18" charset="0"/>
            </a:endParaRPr>
          </a:p>
        </p:txBody>
      </p:sp>
      <p:sp>
        <p:nvSpPr>
          <p:cNvPr id="14341" name="Rectangle 3"/>
          <p:cNvSpPr>
            <a:spLocks noGrp="1" noChangeArrowheads="1"/>
          </p:cNvSpPr>
          <p:nvPr>
            <p:ph type="body" sz="half" idx="1"/>
          </p:nvPr>
        </p:nvSpPr>
        <p:spPr>
          <a:xfrm>
            <a:off x="304800" y="2133600"/>
            <a:ext cx="7772400" cy="4114800"/>
          </a:xfrm>
        </p:spPr>
        <p:txBody>
          <a:bodyPr/>
          <a:lstStyle/>
          <a:p>
            <a:r>
              <a:rPr lang="en-US" smtClean="0">
                <a:solidFill>
                  <a:srgbClr val="00009B"/>
                </a:solidFill>
                <a:cs typeface="Times New Roman" pitchFamily="18" charset="0"/>
                <a:sym typeface="Times New Roman" pitchFamily="18" charset="0"/>
              </a:rPr>
              <a:t>En algunos trabajos se debe tomar precauciones adicionales para prevenir la propagación de polvo</a:t>
            </a:r>
            <a:r>
              <a:rPr lang="en-US" smtClean="0">
                <a:solidFill>
                  <a:srgbClr val="00009B"/>
                </a:solidFill>
              </a:rPr>
              <a:t>.</a:t>
            </a:r>
            <a:endParaRPr lang="en-US" smtClean="0">
              <a:cs typeface="Times New Roman" pitchFamily="18" charset="0"/>
            </a:endParaRPr>
          </a:p>
          <a:p>
            <a:pPr lvl="1"/>
            <a:r>
              <a:rPr lang="en-US" smtClean="0">
                <a:solidFill>
                  <a:srgbClr val="00009B"/>
                </a:solidFill>
                <a:cs typeface="Times New Roman" pitchFamily="18" charset="0"/>
                <a:sym typeface="Times New Roman" pitchFamily="18" charset="0"/>
              </a:rPr>
              <a:t>Extender el área de trabajo</a:t>
            </a:r>
            <a:r>
              <a:rPr lang="en-US" smtClean="0">
                <a:solidFill>
                  <a:srgbClr val="00009B"/>
                </a:solidFill>
              </a:rPr>
              <a:t>.</a:t>
            </a:r>
            <a:endParaRPr lang="en-US" smtClean="0">
              <a:cs typeface="Times New Roman" pitchFamily="18" charset="0"/>
            </a:endParaRPr>
          </a:p>
          <a:p>
            <a:pPr lvl="1"/>
            <a:r>
              <a:rPr lang="en-US" smtClean="0">
                <a:solidFill>
                  <a:srgbClr val="00009B"/>
                </a:solidFill>
                <a:cs typeface="Times New Roman" pitchFamily="18" charset="0"/>
                <a:sym typeface="Times New Roman" pitchFamily="18" charset="0"/>
              </a:rPr>
              <a:t>Evitar trabajar </a:t>
            </a:r>
            <a:r>
              <a:rPr lang="es-ES_tradnl" smtClean="0">
                <a:solidFill>
                  <a:srgbClr val="00009B"/>
                </a:solidFill>
                <a:cs typeface="Times New Roman" pitchFamily="18" charset="0"/>
                <a:sym typeface="Times New Roman" pitchFamily="18" charset="0"/>
              </a:rPr>
              <a:t>en </a:t>
            </a:r>
            <a:r>
              <a:rPr lang="en-US" smtClean="0">
                <a:solidFill>
                  <a:srgbClr val="00009B"/>
                </a:solidFill>
                <a:cs typeface="Times New Roman" pitchFamily="18" charset="0"/>
                <a:sym typeface="Times New Roman" pitchFamily="18" charset="0"/>
              </a:rPr>
              <a:t>condiciones de exposición al viento, </a:t>
            </a:r>
            <a:r>
              <a:rPr lang="es-ES_tradnl" smtClean="0">
                <a:solidFill>
                  <a:srgbClr val="00009B"/>
                </a:solidFill>
                <a:cs typeface="Times New Roman" pitchFamily="18" charset="0"/>
                <a:sym typeface="Times New Roman" pitchFamily="18" charset="0"/>
              </a:rPr>
              <a:t>siempre que</a:t>
            </a:r>
            <a:r>
              <a:rPr lang="en-US" smtClean="0">
                <a:solidFill>
                  <a:srgbClr val="00009B"/>
                </a:solidFill>
                <a:cs typeface="Times New Roman" pitchFamily="18" charset="0"/>
                <a:sym typeface="Times New Roman" pitchFamily="18" charset="0"/>
              </a:rPr>
              <a:t> sea posible</a:t>
            </a:r>
            <a:r>
              <a:rPr lang="en-US" smtClean="0">
                <a:solidFill>
                  <a:srgbClr val="00009B"/>
                </a:solidFill>
              </a:rPr>
              <a:t>.</a:t>
            </a:r>
          </a:p>
          <a:p>
            <a:pPr lvl="1"/>
            <a:r>
              <a:rPr lang="en-US" smtClean="0">
                <a:solidFill>
                  <a:srgbClr val="00009B"/>
                </a:solidFill>
              </a:rPr>
              <a:t>Limpiar con mayor frecuencia el área de trabajo.</a:t>
            </a:r>
          </a:p>
          <a:p>
            <a:pPr lvl="1"/>
            <a:r>
              <a:rPr lang="en-US" smtClean="0">
                <a:solidFill>
                  <a:srgbClr val="00009B"/>
                </a:solidFill>
              </a:rPr>
              <a:t>Reparar de inmediato cualquier daño en la contención.</a:t>
            </a:r>
            <a:endParaRPr lang="en-US"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Date Placeholder 3"/>
          <p:cNvSpPr>
            <a:spLocks noGrp="1"/>
          </p:cNvSpPr>
          <p:nvPr>
            <p:ph type="dt" sz="quarter" idx="10"/>
          </p:nvPr>
        </p:nvSpPr>
        <p:spPr>
          <a:noFill/>
        </p:spPr>
        <p:txBody>
          <a:bodyPr/>
          <a:lstStyle/>
          <a:p>
            <a:r>
              <a:rPr lang="es-ES_tradnl" smtClean="0"/>
              <a:t>Octubre de 2011</a:t>
            </a:r>
            <a:endParaRPr lang="en-US" smtClean="0"/>
          </a:p>
        </p:txBody>
      </p:sp>
      <p:sp>
        <p:nvSpPr>
          <p:cNvPr id="15363" name="Slide Number Placeholder 5"/>
          <p:cNvSpPr>
            <a:spLocks noGrp="1"/>
          </p:cNvSpPr>
          <p:nvPr>
            <p:ph type="sldNum" sz="quarter" idx="12"/>
          </p:nvPr>
        </p:nvSpPr>
        <p:spPr>
          <a:noFill/>
        </p:spPr>
        <p:txBody>
          <a:bodyPr/>
          <a:lstStyle/>
          <a:p>
            <a:r>
              <a:rPr lang="en-US" smtClean="0"/>
              <a:t>4-</a:t>
            </a:r>
            <a:fld id="{28006147-AC08-40BA-B782-12DB2CDDBE2F}" type="slidenum">
              <a:rPr lang="en-US" smtClean="0"/>
              <a:pPr/>
              <a:t>14</a:t>
            </a:fld>
            <a:endParaRPr lang="en-US" smtClean="0"/>
          </a:p>
        </p:txBody>
      </p:sp>
      <p:sp>
        <p:nvSpPr>
          <p:cNvPr id="15364" name="Rectangle 2"/>
          <p:cNvSpPr>
            <a:spLocks noGrp="1" noChangeArrowheads="1"/>
          </p:cNvSpPr>
          <p:nvPr>
            <p:ph type="title"/>
          </p:nvPr>
        </p:nvSpPr>
        <p:spPr>
          <a:xfrm>
            <a:off x="304800" y="381000"/>
            <a:ext cx="8382000" cy="990600"/>
          </a:xfrm>
        </p:spPr>
        <p:txBody>
          <a:bodyPr/>
          <a:lstStyle/>
          <a:p>
            <a:r>
              <a:rPr lang="en-US" sz="3600" smtClean="0">
                <a:cs typeface="Times New Roman" pitchFamily="18" charset="0"/>
                <a:sym typeface="Times New Roman" pitchFamily="18" charset="0"/>
              </a:rPr>
              <a:t>Descripción general de los pasos para la contención exterior</a:t>
            </a:r>
          </a:p>
        </p:txBody>
      </p:sp>
      <p:sp>
        <p:nvSpPr>
          <p:cNvPr id="15365" name="Rectangle 3"/>
          <p:cNvSpPr>
            <a:spLocks noGrp="1" noChangeArrowheads="1"/>
          </p:cNvSpPr>
          <p:nvPr>
            <p:ph type="body" idx="1"/>
          </p:nvPr>
        </p:nvSpPr>
        <p:spPr/>
        <p:txBody>
          <a:bodyPr/>
          <a:lstStyle/>
          <a:p>
            <a:pPr>
              <a:defRPr/>
            </a:pPr>
            <a:r>
              <a:rPr lang="en-US" dirty="0" err="1" smtClean="0">
                <a:cs typeface="Times New Roman" pitchFamily="18" charset="0"/>
                <a:sym typeface="Times New Roman" pitchFamily="18" charset="0"/>
              </a:rPr>
              <a:t>Defina</a:t>
            </a:r>
            <a:r>
              <a:rPr lang="en-US" dirty="0" smtClean="0">
                <a:cs typeface="Times New Roman" pitchFamily="18" charset="0"/>
                <a:sym typeface="Times New Roman" pitchFamily="18" charset="0"/>
              </a:rPr>
              <a:t> un </a:t>
            </a:r>
            <a:r>
              <a:rPr lang="en-US" dirty="0" err="1" smtClean="0">
                <a:cs typeface="Times New Roman" pitchFamily="18" charset="0"/>
                <a:sym typeface="Times New Roman" pitchFamily="18" charset="0"/>
              </a:rPr>
              <a:t>área</a:t>
            </a:r>
            <a:r>
              <a:rPr lang="en-US" dirty="0" smtClean="0">
                <a:cs typeface="Times New Roman" pitchFamily="18" charset="0"/>
                <a:sym typeface="Times New Roman" pitchFamily="18" charset="0"/>
              </a:rPr>
              <a:t> de </a:t>
            </a:r>
            <a:r>
              <a:rPr lang="en-US" dirty="0" err="1" smtClean="0">
                <a:cs typeface="Times New Roman" pitchFamily="18" charset="0"/>
                <a:sym typeface="Times New Roman" pitchFamily="18" charset="0"/>
              </a:rPr>
              <a:t>trabajo</a:t>
            </a:r>
            <a:r>
              <a:rPr lang="en-US" dirty="0" smtClean="0">
                <a:cs typeface="Times New Roman" pitchFamily="18" charset="0"/>
                <a:sym typeface="Times New Roman" pitchFamily="18" charset="0"/>
              </a:rPr>
              <a:t>.</a:t>
            </a:r>
          </a:p>
          <a:p>
            <a:pPr>
              <a:defRPr/>
            </a:pPr>
            <a:r>
              <a:rPr lang="en-US" dirty="0" err="1" smtClean="0">
                <a:cs typeface="Times New Roman" pitchFamily="18" charset="0"/>
                <a:sym typeface="Times New Roman" pitchFamily="18" charset="0"/>
              </a:rPr>
              <a:t>Cierre</a:t>
            </a:r>
            <a:r>
              <a:rPr lang="en-US" dirty="0" smtClean="0">
                <a:cs typeface="Times New Roman" pitchFamily="18" charset="0"/>
                <a:sym typeface="Times New Roman" pitchFamily="18" charset="0"/>
              </a:rPr>
              <a:t> </a:t>
            </a:r>
            <a:r>
              <a:rPr lang="en-US" dirty="0" err="1" smtClean="0">
                <a:cs typeface="Times New Roman" pitchFamily="18" charset="0"/>
                <a:sym typeface="Times New Roman" pitchFamily="18" charset="0"/>
              </a:rPr>
              <a:t>todas</a:t>
            </a:r>
            <a:r>
              <a:rPr lang="en-US" dirty="0" smtClean="0">
                <a:cs typeface="Times New Roman" pitchFamily="18" charset="0"/>
                <a:sym typeface="Times New Roman" pitchFamily="18" charset="0"/>
              </a:rPr>
              <a:t> </a:t>
            </a:r>
            <a:r>
              <a:rPr lang="en-US" dirty="0" err="1" smtClean="0">
                <a:cs typeface="Times New Roman" pitchFamily="18" charset="0"/>
                <a:sym typeface="Times New Roman" pitchFamily="18" charset="0"/>
              </a:rPr>
              <a:t>las</a:t>
            </a:r>
            <a:r>
              <a:rPr lang="en-US" dirty="0" smtClean="0">
                <a:cs typeface="Times New Roman" pitchFamily="18" charset="0"/>
                <a:sym typeface="Times New Roman" pitchFamily="18" charset="0"/>
              </a:rPr>
              <a:t> </a:t>
            </a:r>
            <a:r>
              <a:rPr lang="en-US" dirty="0" err="1" smtClean="0">
                <a:cs typeface="Times New Roman" pitchFamily="18" charset="0"/>
                <a:sym typeface="Times New Roman" pitchFamily="18" charset="0"/>
              </a:rPr>
              <a:t>ventanas</a:t>
            </a:r>
            <a:r>
              <a:rPr lang="en-US" dirty="0" smtClean="0">
                <a:cs typeface="Times New Roman" pitchFamily="18" charset="0"/>
                <a:sym typeface="Times New Roman" pitchFamily="18" charset="0"/>
              </a:rPr>
              <a:t> y </a:t>
            </a:r>
            <a:r>
              <a:rPr lang="en-US" dirty="0" err="1" smtClean="0">
                <a:cs typeface="Times New Roman" pitchFamily="18" charset="0"/>
                <a:sym typeface="Times New Roman" pitchFamily="18" charset="0"/>
              </a:rPr>
              <a:t>puertas</a:t>
            </a:r>
            <a:r>
              <a:rPr lang="en-US" dirty="0" smtClean="0">
                <a:cs typeface="Times New Roman" pitchFamily="18" charset="0"/>
                <a:sym typeface="Times New Roman" pitchFamily="18" charset="0"/>
              </a:rPr>
              <a:t>.</a:t>
            </a:r>
          </a:p>
          <a:p>
            <a:pPr>
              <a:defRPr/>
            </a:pPr>
            <a:r>
              <a:rPr lang="en-US" dirty="0" err="1" smtClean="0">
                <a:solidFill>
                  <a:srgbClr val="00009B"/>
                </a:solidFill>
                <a:cs typeface="Times New Roman" pitchFamily="18" charset="0"/>
                <a:sym typeface="Times New Roman" pitchFamily="18" charset="0"/>
              </a:rPr>
              <a:t>Defina</a:t>
            </a:r>
            <a:r>
              <a:rPr lang="en-US" dirty="0" smtClean="0">
                <a:solidFill>
                  <a:srgbClr val="00009B"/>
                </a:solidFill>
                <a:cs typeface="Times New Roman" pitchFamily="18" charset="0"/>
                <a:sym typeface="Times New Roman" pitchFamily="18" charset="0"/>
              </a:rPr>
              <a:t>, </a:t>
            </a:r>
            <a:r>
              <a:rPr lang="en-US" dirty="0" err="1" smtClean="0">
                <a:solidFill>
                  <a:srgbClr val="00009B"/>
                </a:solidFill>
                <a:cs typeface="Times New Roman" pitchFamily="18" charset="0"/>
                <a:sym typeface="Times New Roman" pitchFamily="18" charset="0"/>
              </a:rPr>
              <a:t>según</a:t>
            </a:r>
            <a:r>
              <a:rPr lang="en-US" dirty="0" smtClean="0">
                <a:solidFill>
                  <a:srgbClr val="00009B"/>
                </a:solidFill>
                <a:cs typeface="Times New Roman" pitchFamily="18" charset="0"/>
                <a:sym typeface="Times New Roman" pitchFamily="18" charset="0"/>
              </a:rPr>
              <a:t> sea </a:t>
            </a:r>
            <a:r>
              <a:rPr lang="en-US" dirty="0" err="1" smtClean="0">
                <a:solidFill>
                  <a:srgbClr val="00009B"/>
                </a:solidFill>
                <a:cs typeface="Times New Roman" pitchFamily="18" charset="0"/>
                <a:sym typeface="Times New Roman" pitchFamily="18" charset="0"/>
              </a:rPr>
              <a:t>necesario</a:t>
            </a:r>
            <a:r>
              <a:rPr lang="en-US" dirty="0" smtClean="0">
                <a:solidFill>
                  <a:srgbClr val="00009B"/>
                </a:solidFill>
                <a:cs typeface="Times New Roman" pitchFamily="18" charset="0"/>
                <a:sym typeface="Times New Roman" pitchFamily="18" charset="0"/>
              </a:rPr>
              <a:t>, </a:t>
            </a:r>
            <a:r>
              <a:rPr lang="es-ES_tradnl" dirty="0" smtClean="0">
                <a:solidFill>
                  <a:srgbClr val="00009B"/>
                </a:solidFill>
                <a:cs typeface="Times New Roman" pitchFamily="18" charset="0"/>
                <a:sym typeface="Times New Roman" pitchFamily="18" charset="0"/>
              </a:rPr>
              <a:t>una </a:t>
            </a:r>
            <a:r>
              <a:rPr lang="en-US" dirty="0" err="1" smtClean="0">
                <a:solidFill>
                  <a:srgbClr val="00009B"/>
                </a:solidFill>
                <a:cs typeface="Times New Roman" pitchFamily="18" charset="0"/>
                <a:sym typeface="Times New Roman" pitchFamily="18" charset="0"/>
              </a:rPr>
              <a:t>contención</a:t>
            </a:r>
            <a:r>
              <a:rPr lang="en-US" dirty="0" smtClean="0">
                <a:solidFill>
                  <a:srgbClr val="00009B"/>
                </a:solidFill>
                <a:cs typeface="Times New Roman" pitchFamily="18" charset="0"/>
                <a:sym typeface="Times New Roman" pitchFamily="18" charset="0"/>
              </a:rPr>
              <a:t> </a:t>
            </a:r>
            <a:r>
              <a:rPr lang="en-US" dirty="0" err="1" smtClean="0">
                <a:solidFill>
                  <a:srgbClr val="00009B"/>
                </a:solidFill>
                <a:cs typeface="Times New Roman" pitchFamily="18" charset="0"/>
                <a:sym typeface="Times New Roman" pitchFamily="18" charset="0"/>
              </a:rPr>
              <a:t>adicional</a:t>
            </a:r>
            <a:r>
              <a:rPr lang="en-US" dirty="0" smtClean="0">
                <a:solidFill>
                  <a:srgbClr val="00009B"/>
                </a:solidFill>
                <a:cs typeface="Times New Roman" pitchFamily="18" charset="0"/>
                <a:sym typeface="Times New Roman" pitchFamily="18" charset="0"/>
              </a:rPr>
              <a:t> </a:t>
            </a:r>
            <a:r>
              <a:rPr lang="en-US" dirty="0" err="1" smtClean="0">
                <a:solidFill>
                  <a:srgbClr val="00009B"/>
                </a:solidFill>
                <a:cs typeface="Times New Roman" pitchFamily="18" charset="0"/>
                <a:sym typeface="Times New Roman" pitchFamily="18" charset="0"/>
              </a:rPr>
              <a:t>para</a:t>
            </a:r>
            <a:r>
              <a:rPr lang="en-US" dirty="0" smtClean="0">
                <a:solidFill>
                  <a:srgbClr val="00009B"/>
                </a:solidFill>
                <a:cs typeface="Times New Roman" pitchFamily="18" charset="0"/>
                <a:sym typeface="Times New Roman" pitchFamily="18" charset="0"/>
              </a:rPr>
              <a:t> </a:t>
            </a:r>
            <a:r>
              <a:rPr lang="en-US" dirty="0" err="1" smtClean="0">
                <a:solidFill>
                  <a:srgbClr val="00009B"/>
                </a:solidFill>
                <a:cs typeface="Times New Roman" pitchFamily="18" charset="0"/>
                <a:sym typeface="Times New Roman" pitchFamily="18" charset="0"/>
              </a:rPr>
              <a:t>evitar</a:t>
            </a:r>
            <a:r>
              <a:rPr lang="en-US" dirty="0" smtClean="0">
                <a:solidFill>
                  <a:srgbClr val="00009B"/>
                </a:solidFill>
                <a:cs typeface="Times New Roman" pitchFamily="18" charset="0"/>
                <a:sym typeface="Times New Roman" pitchFamily="18" charset="0"/>
              </a:rPr>
              <a:t> la </a:t>
            </a:r>
            <a:r>
              <a:rPr lang="en-US" dirty="0" err="1" smtClean="0">
                <a:solidFill>
                  <a:srgbClr val="00009B"/>
                </a:solidFill>
                <a:cs typeface="Times New Roman" pitchFamily="18" charset="0"/>
                <a:sym typeface="Times New Roman" pitchFamily="18" charset="0"/>
              </a:rPr>
              <a:t>propagación</a:t>
            </a:r>
            <a:r>
              <a:rPr lang="en-US" dirty="0" smtClean="0">
                <a:solidFill>
                  <a:srgbClr val="00009B"/>
                </a:solidFill>
                <a:cs typeface="Times New Roman" pitchFamily="18" charset="0"/>
                <a:sym typeface="Times New Roman" pitchFamily="18" charset="0"/>
              </a:rPr>
              <a:t> de </a:t>
            </a:r>
            <a:r>
              <a:rPr lang="en-US" dirty="0" err="1" smtClean="0">
                <a:solidFill>
                  <a:srgbClr val="00009B"/>
                </a:solidFill>
                <a:cs typeface="Times New Roman" pitchFamily="18" charset="0"/>
                <a:sym typeface="Times New Roman" pitchFamily="18" charset="0"/>
              </a:rPr>
              <a:t>polvo</a:t>
            </a:r>
            <a:r>
              <a:rPr lang="en-US" dirty="0" smtClean="0">
                <a:solidFill>
                  <a:srgbClr val="00009B"/>
                </a:solidFill>
                <a:cs typeface="Times New Roman" pitchFamily="18" charset="0"/>
                <a:sym typeface="Times New Roman" pitchFamily="18" charset="0"/>
              </a:rPr>
              <a:t> y </a:t>
            </a:r>
            <a:r>
              <a:rPr lang="en-US" dirty="0" err="1" smtClean="0">
                <a:solidFill>
                  <a:srgbClr val="00009B"/>
                </a:solidFill>
                <a:cs typeface="Times New Roman" pitchFamily="18" charset="0"/>
                <a:sym typeface="Times New Roman" pitchFamily="18" charset="0"/>
              </a:rPr>
              <a:t>escombros</a:t>
            </a:r>
            <a:r>
              <a:rPr lang="en-US" dirty="0" smtClean="0">
                <a:solidFill>
                  <a:srgbClr val="00009B"/>
                </a:solidFill>
                <a:cs typeface="Times New Roman" pitchFamily="18" charset="0"/>
                <a:sym typeface="Times New Roman" pitchFamily="18" charset="0"/>
              </a:rPr>
              <a:t> a </a:t>
            </a:r>
            <a:r>
              <a:rPr lang="en-US" dirty="0" err="1" smtClean="0">
                <a:solidFill>
                  <a:srgbClr val="00009B"/>
                </a:solidFill>
                <a:cs typeface="Times New Roman" pitchFamily="18" charset="0"/>
                <a:sym typeface="Times New Roman" pitchFamily="18" charset="0"/>
              </a:rPr>
              <a:t>las</a:t>
            </a:r>
            <a:r>
              <a:rPr lang="en-US" dirty="0" smtClean="0">
                <a:solidFill>
                  <a:srgbClr val="00009B"/>
                </a:solidFill>
                <a:cs typeface="Times New Roman" pitchFamily="18" charset="0"/>
                <a:sym typeface="Times New Roman" pitchFamily="18" charset="0"/>
              </a:rPr>
              <a:t> </a:t>
            </a:r>
            <a:r>
              <a:rPr lang="en-US" dirty="0" err="1" smtClean="0">
                <a:solidFill>
                  <a:srgbClr val="00009B"/>
                </a:solidFill>
                <a:cs typeface="Times New Roman" pitchFamily="18" charset="0"/>
                <a:sym typeface="Times New Roman" pitchFamily="18" charset="0"/>
              </a:rPr>
              <a:t>propiedades</a:t>
            </a:r>
            <a:r>
              <a:rPr lang="en-US" dirty="0" smtClean="0">
                <a:solidFill>
                  <a:srgbClr val="00009B"/>
                </a:solidFill>
                <a:cs typeface="Times New Roman" pitchFamily="18" charset="0"/>
                <a:sym typeface="Times New Roman" pitchFamily="18" charset="0"/>
              </a:rPr>
              <a:t> </a:t>
            </a:r>
            <a:r>
              <a:rPr lang="en-US" dirty="0" err="1" smtClean="0">
                <a:solidFill>
                  <a:srgbClr val="00009B"/>
                </a:solidFill>
                <a:cs typeface="Times New Roman" pitchFamily="18" charset="0"/>
                <a:sym typeface="Times New Roman" pitchFamily="18" charset="0"/>
              </a:rPr>
              <a:t>adyacentes</a:t>
            </a:r>
            <a:r>
              <a:rPr lang="en-US" dirty="0" smtClean="0">
                <a:solidFill>
                  <a:srgbClr val="00009B"/>
                </a:solidFill>
                <a:cs typeface="Times New Roman" pitchFamily="18" charset="0"/>
                <a:sym typeface="Times New Roman" pitchFamily="18" charset="0"/>
              </a:rPr>
              <a:t>.</a:t>
            </a:r>
          </a:p>
          <a:p>
            <a:pPr>
              <a:defRPr/>
            </a:pPr>
            <a:r>
              <a:rPr lang="es-US" dirty="0" smtClean="0">
                <a:solidFill>
                  <a:schemeClr val="accent2">
                    <a:lumMod val="75000"/>
                  </a:schemeClr>
                </a:solidFill>
                <a:cs typeface="Arial" pitchFamily="34" charset="0"/>
              </a:rPr>
              <a:t>Si la renovación se realiza dentro de los 10 pies de la línea de la propiedad, se debe utilizar contención vertical</a:t>
            </a:r>
            <a:endParaRPr lang="en-US" dirty="0" smtClean="0">
              <a:solidFill>
                <a:schemeClr val="accent2">
                  <a:lumMod val="75000"/>
                </a:schemeClr>
              </a:solidFill>
              <a:cs typeface="Times New Roman" pitchFamily="18" charset="0"/>
              <a:sym typeface="Times New Roman" pitchFamily="18" charset="0"/>
            </a:endParaRPr>
          </a:p>
          <a:p>
            <a:pPr>
              <a:defRPr/>
            </a:pPr>
            <a:endParaRPr lang="en-US" dirty="0" smtClean="0">
              <a:solidFill>
                <a:srgbClr val="00009B"/>
              </a:solidFill>
              <a:cs typeface="Times New Roman" pitchFamily="18" charset="0"/>
              <a:sym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Date Placeholder 3"/>
          <p:cNvSpPr>
            <a:spLocks noGrp="1"/>
          </p:cNvSpPr>
          <p:nvPr>
            <p:ph type="dt" sz="quarter" idx="10"/>
          </p:nvPr>
        </p:nvSpPr>
        <p:spPr>
          <a:noFill/>
        </p:spPr>
        <p:txBody>
          <a:bodyPr/>
          <a:lstStyle/>
          <a:p>
            <a:r>
              <a:rPr lang="es-ES_tradnl" smtClean="0"/>
              <a:t>Octubre de 2011</a:t>
            </a:r>
            <a:endParaRPr lang="en-US" smtClean="0"/>
          </a:p>
        </p:txBody>
      </p:sp>
      <p:sp>
        <p:nvSpPr>
          <p:cNvPr id="16387" name="Slide Number Placeholder 5"/>
          <p:cNvSpPr>
            <a:spLocks noGrp="1"/>
          </p:cNvSpPr>
          <p:nvPr>
            <p:ph type="sldNum" sz="quarter" idx="12"/>
          </p:nvPr>
        </p:nvSpPr>
        <p:spPr>
          <a:noFill/>
        </p:spPr>
        <p:txBody>
          <a:bodyPr/>
          <a:lstStyle/>
          <a:p>
            <a:r>
              <a:rPr lang="en-US" smtClean="0"/>
              <a:t>4-</a:t>
            </a:r>
            <a:fld id="{DD797440-51B0-4D44-9EB4-1242E7124EFC}" type="slidenum">
              <a:rPr lang="en-US" smtClean="0"/>
              <a:pPr/>
              <a:t>15</a:t>
            </a:fld>
            <a:endParaRPr lang="en-US" smtClean="0"/>
          </a:p>
        </p:txBody>
      </p:sp>
      <p:sp>
        <p:nvSpPr>
          <p:cNvPr id="16388" name="Rectangle 4"/>
          <p:cNvSpPr>
            <a:spLocks noChangeArrowheads="1"/>
          </p:cNvSpPr>
          <p:nvPr/>
        </p:nvSpPr>
        <p:spPr bwMode="auto">
          <a:xfrm>
            <a:off x="304800" y="304800"/>
            <a:ext cx="8458200" cy="1143000"/>
          </a:xfrm>
          <a:prstGeom prst="rect">
            <a:avLst/>
          </a:prstGeom>
          <a:noFill/>
          <a:ln w="9525">
            <a:noFill/>
            <a:miter lim="800000"/>
            <a:headEnd/>
            <a:tailEnd/>
          </a:ln>
        </p:spPr>
        <p:txBody>
          <a:bodyPr anchor="ctr"/>
          <a:lstStyle/>
          <a:p>
            <a:pPr>
              <a:spcBef>
                <a:spcPct val="0"/>
              </a:spcBef>
              <a:buFontTx/>
              <a:buNone/>
            </a:pPr>
            <a:r>
              <a:rPr lang="en-US" sz="4000" b="1">
                <a:solidFill>
                  <a:srgbClr val="000099"/>
                </a:solidFill>
                <a:cs typeface="Times New Roman" pitchFamily="18" charset="0"/>
                <a:sym typeface="Times New Roman" pitchFamily="18" charset="0"/>
              </a:rPr>
              <a:t>Ejercicios prácticos: Contención interior y exterior</a:t>
            </a:r>
          </a:p>
        </p:txBody>
      </p:sp>
      <p:sp>
        <p:nvSpPr>
          <p:cNvPr id="16389" name="Rectangle 5"/>
          <p:cNvSpPr>
            <a:spLocks noChangeArrowheads="1"/>
          </p:cNvSpPr>
          <p:nvPr/>
        </p:nvSpPr>
        <p:spPr bwMode="auto">
          <a:xfrm>
            <a:off x="228600" y="1752600"/>
            <a:ext cx="8610600" cy="4800600"/>
          </a:xfrm>
          <a:prstGeom prst="rect">
            <a:avLst/>
          </a:prstGeom>
          <a:noFill/>
          <a:ln w="9525">
            <a:noFill/>
            <a:miter lim="800000"/>
            <a:headEnd/>
            <a:tailEnd/>
          </a:ln>
        </p:spPr>
        <p:txBody>
          <a:bodyPr/>
          <a:lstStyle/>
          <a:p>
            <a:pPr marL="342900" indent="-342900">
              <a:spcBef>
                <a:spcPct val="20000"/>
              </a:spcBef>
            </a:pPr>
            <a:r>
              <a:rPr lang="en-US" sz="2400" b="1">
                <a:solidFill>
                  <a:srgbClr val="000099"/>
                </a:solidFill>
                <a:cs typeface="Times New Roman" pitchFamily="18" charset="0"/>
                <a:sym typeface="Times New Roman" pitchFamily="18" charset="0"/>
              </a:rPr>
              <a:t>Practique las siguientes destrezas:</a:t>
            </a:r>
          </a:p>
          <a:p>
            <a:pPr marL="742950" lvl="1" indent="-285750">
              <a:spcBef>
                <a:spcPct val="20000"/>
              </a:spcBef>
            </a:pPr>
            <a:r>
              <a:rPr lang="en-US" sz="2200" b="1">
                <a:solidFill>
                  <a:srgbClr val="000099"/>
                </a:solidFill>
                <a:cs typeface="Times New Roman" pitchFamily="18" charset="0"/>
                <a:sym typeface="Times New Roman" pitchFamily="18" charset="0"/>
              </a:rPr>
              <a:t>Conjunto de destrezas N° 2: Instalación de barreras, letreros y puertas con protección plástica. </a:t>
            </a:r>
          </a:p>
          <a:p>
            <a:pPr marL="742950" lvl="1" indent="-285750">
              <a:spcBef>
                <a:spcPct val="20000"/>
              </a:spcBef>
            </a:pPr>
            <a:r>
              <a:rPr lang="en-US" sz="2200" b="1">
                <a:solidFill>
                  <a:srgbClr val="000099"/>
                </a:solidFill>
                <a:cs typeface="Times New Roman" pitchFamily="18" charset="0"/>
                <a:sym typeface="Times New Roman" pitchFamily="18" charset="0"/>
              </a:rPr>
              <a:t>Conjunto de destrezas N° 3: Cubra y mueva muebles. </a:t>
            </a:r>
          </a:p>
          <a:p>
            <a:pPr marL="742950" lvl="1" indent="-285750">
              <a:spcBef>
                <a:spcPct val="20000"/>
              </a:spcBef>
            </a:pPr>
            <a:r>
              <a:rPr lang="en-US" sz="2200" b="1">
                <a:solidFill>
                  <a:srgbClr val="000099"/>
                </a:solidFill>
                <a:cs typeface="Times New Roman" pitchFamily="18" charset="0"/>
                <a:sym typeface="Times New Roman" pitchFamily="18" charset="0"/>
              </a:rPr>
              <a:t>Conjunto de destrezas N° 4: Instalación de contención interior.</a:t>
            </a:r>
          </a:p>
          <a:p>
            <a:pPr marL="742950" lvl="1" indent="-285750">
              <a:spcBef>
                <a:spcPct val="20000"/>
              </a:spcBef>
            </a:pPr>
            <a:r>
              <a:rPr lang="en-US" sz="2200" b="1">
                <a:solidFill>
                  <a:srgbClr val="000099"/>
                </a:solidFill>
                <a:cs typeface="Times New Roman" pitchFamily="18" charset="0"/>
                <a:sym typeface="Times New Roman" pitchFamily="18" charset="0"/>
              </a:rPr>
              <a:t>Conjunto de destrezas N° 5: Instalación de contención exterior.</a:t>
            </a:r>
          </a:p>
          <a:p>
            <a:pPr marL="342900" indent="-342900">
              <a:spcBef>
                <a:spcPct val="20000"/>
              </a:spcBef>
            </a:pPr>
            <a:r>
              <a:rPr lang="en-US" sz="2400" b="1">
                <a:solidFill>
                  <a:srgbClr val="000099"/>
                </a:solidFill>
                <a:cs typeface="Times New Roman" pitchFamily="18" charset="0"/>
                <a:sym typeface="Times New Roman" pitchFamily="18" charset="0"/>
              </a:rPr>
              <a:t>Trabaje en grupos de 2 a 6 integrantes.</a:t>
            </a:r>
          </a:p>
          <a:p>
            <a:pPr marL="342900" indent="-342900">
              <a:spcBef>
                <a:spcPct val="20000"/>
              </a:spcBef>
            </a:pPr>
            <a:r>
              <a:rPr lang="en-US" sz="2400" b="1">
                <a:solidFill>
                  <a:srgbClr val="000099"/>
                </a:solidFill>
                <a:cs typeface="Times New Roman" pitchFamily="18" charset="0"/>
                <a:sym typeface="Times New Roman" pitchFamily="18" charset="0"/>
              </a:rPr>
              <a:t>Elija las herramientas y materiales correctos.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Date Placeholder 3"/>
          <p:cNvSpPr>
            <a:spLocks noGrp="1"/>
          </p:cNvSpPr>
          <p:nvPr>
            <p:ph type="dt" sz="quarter" idx="10"/>
          </p:nvPr>
        </p:nvSpPr>
        <p:spPr>
          <a:noFill/>
        </p:spPr>
        <p:txBody>
          <a:bodyPr/>
          <a:lstStyle/>
          <a:p>
            <a:r>
              <a:rPr lang="es-ES_tradnl" smtClean="0"/>
              <a:t>Octubre de 2011</a:t>
            </a:r>
            <a:endParaRPr lang="en-US" smtClean="0"/>
          </a:p>
        </p:txBody>
      </p:sp>
      <p:sp>
        <p:nvSpPr>
          <p:cNvPr id="17411" name="Slide Number Placeholder 5"/>
          <p:cNvSpPr>
            <a:spLocks noGrp="1"/>
          </p:cNvSpPr>
          <p:nvPr>
            <p:ph type="sldNum" sz="quarter" idx="12"/>
          </p:nvPr>
        </p:nvSpPr>
        <p:spPr>
          <a:noFill/>
        </p:spPr>
        <p:txBody>
          <a:bodyPr/>
          <a:lstStyle/>
          <a:p>
            <a:r>
              <a:rPr lang="en-US" smtClean="0"/>
              <a:t>4-</a:t>
            </a:r>
            <a:fld id="{03061170-DD7E-493D-8753-79170BF9FFE5}" type="slidenum">
              <a:rPr lang="en-US" smtClean="0"/>
              <a:pPr/>
              <a:t>16</a:t>
            </a:fld>
            <a:endParaRPr lang="en-US" smtClean="0"/>
          </a:p>
        </p:txBody>
      </p:sp>
      <p:sp>
        <p:nvSpPr>
          <p:cNvPr id="17412" name="Rectangle 5"/>
          <p:cNvSpPr>
            <a:spLocks noChangeArrowheads="1"/>
          </p:cNvSpPr>
          <p:nvPr/>
        </p:nvSpPr>
        <p:spPr bwMode="auto">
          <a:xfrm>
            <a:off x="304800" y="304800"/>
            <a:ext cx="8458200" cy="1143000"/>
          </a:xfrm>
          <a:prstGeom prst="rect">
            <a:avLst/>
          </a:prstGeom>
          <a:noFill/>
          <a:ln w="9525">
            <a:noFill/>
            <a:miter lim="800000"/>
            <a:headEnd/>
            <a:tailEnd/>
          </a:ln>
        </p:spPr>
        <p:txBody>
          <a:bodyPr anchor="ctr"/>
          <a:lstStyle/>
          <a:p>
            <a:pPr>
              <a:spcBef>
                <a:spcPct val="0"/>
              </a:spcBef>
              <a:buFontTx/>
              <a:buNone/>
            </a:pPr>
            <a:r>
              <a:rPr lang="es-ES_tradnl" sz="4000" b="1">
                <a:solidFill>
                  <a:srgbClr val="000099"/>
                </a:solidFill>
                <a:cs typeface="Times New Roman" pitchFamily="18" charset="0"/>
                <a:sym typeface="Times New Roman" pitchFamily="18" charset="0"/>
              </a:rPr>
              <a:t>Preguntas después </a:t>
            </a:r>
            <a:r>
              <a:rPr lang="en-US" sz="4000" b="1">
                <a:solidFill>
                  <a:srgbClr val="000099"/>
                </a:solidFill>
                <a:cs typeface="Times New Roman" pitchFamily="18" charset="0"/>
                <a:sym typeface="Times New Roman" pitchFamily="18" charset="0"/>
              </a:rPr>
              <a:t>del ejercicio práctico</a:t>
            </a:r>
          </a:p>
        </p:txBody>
      </p:sp>
      <p:sp>
        <p:nvSpPr>
          <p:cNvPr id="17413" name="Rectangle 6"/>
          <p:cNvSpPr>
            <a:spLocks noChangeArrowheads="1"/>
          </p:cNvSpPr>
          <p:nvPr/>
        </p:nvSpPr>
        <p:spPr bwMode="auto">
          <a:xfrm>
            <a:off x="304800" y="1981200"/>
            <a:ext cx="8458200" cy="4114800"/>
          </a:xfrm>
          <a:prstGeom prst="rect">
            <a:avLst/>
          </a:prstGeom>
          <a:noFill/>
          <a:ln w="9525">
            <a:noFill/>
            <a:miter lim="800000"/>
            <a:headEnd/>
            <a:tailEnd/>
          </a:ln>
        </p:spPr>
        <p:txBody>
          <a:bodyPr/>
          <a:lstStyle/>
          <a:p>
            <a:pPr marL="342900" indent="-342900">
              <a:spcBef>
                <a:spcPct val="20000"/>
              </a:spcBef>
            </a:pPr>
            <a:r>
              <a:rPr lang="en-US" sz="2800" b="1">
                <a:solidFill>
                  <a:srgbClr val="000099"/>
                </a:solidFill>
                <a:cs typeface="Times New Roman" pitchFamily="18" charset="0"/>
                <a:sym typeface="Times New Roman" pitchFamily="18" charset="0"/>
              </a:rPr>
              <a:t>¿Cuál fue el resultado?</a:t>
            </a:r>
          </a:p>
          <a:p>
            <a:pPr marL="342900" indent="-342900">
              <a:spcBef>
                <a:spcPct val="20000"/>
              </a:spcBef>
            </a:pPr>
            <a:r>
              <a:rPr lang="en-US" sz="2800" b="1">
                <a:solidFill>
                  <a:srgbClr val="000099"/>
                </a:solidFill>
                <a:cs typeface="Times New Roman" pitchFamily="18" charset="0"/>
                <a:sym typeface="Times New Roman" pitchFamily="18" charset="0"/>
              </a:rPr>
              <a:t>¿Qué fue lo más complicado?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Date Placeholder 3"/>
          <p:cNvSpPr>
            <a:spLocks noGrp="1"/>
          </p:cNvSpPr>
          <p:nvPr>
            <p:ph type="dt" sz="quarter" idx="10"/>
          </p:nvPr>
        </p:nvSpPr>
        <p:spPr>
          <a:noFill/>
        </p:spPr>
        <p:txBody>
          <a:bodyPr/>
          <a:lstStyle/>
          <a:p>
            <a:r>
              <a:rPr lang="es-ES_tradnl" smtClean="0"/>
              <a:t>Octubre de 2011</a:t>
            </a:r>
            <a:endParaRPr lang="en-US" smtClean="0"/>
          </a:p>
        </p:txBody>
      </p:sp>
      <p:sp>
        <p:nvSpPr>
          <p:cNvPr id="18435" name="Slide Number Placeholder 5"/>
          <p:cNvSpPr>
            <a:spLocks noGrp="1"/>
          </p:cNvSpPr>
          <p:nvPr>
            <p:ph type="sldNum" sz="quarter" idx="12"/>
          </p:nvPr>
        </p:nvSpPr>
        <p:spPr>
          <a:noFill/>
        </p:spPr>
        <p:txBody>
          <a:bodyPr/>
          <a:lstStyle/>
          <a:p>
            <a:r>
              <a:rPr lang="en-US" smtClean="0"/>
              <a:t>4-</a:t>
            </a:r>
            <a:fld id="{F4AF0F93-01BF-4174-895D-16D960A48D93}" type="slidenum">
              <a:rPr lang="en-US" smtClean="0"/>
              <a:pPr/>
              <a:t>17</a:t>
            </a:fld>
            <a:endParaRPr lang="en-US" smtClean="0"/>
          </a:p>
        </p:txBody>
      </p:sp>
      <p:sp>
        <p:nvSpPr>
          <p:cNvPr id="18436" name="Rectangle 2"/>
          <p:cNvSpPr>
            <a:spLocks noGrp="1" noChangeArrowheads="1"/>
          </p:cNvSpPr>
          <p:nvPr>
            <p:ph type="title"/>
          </p:nvPr>
        </p:nvSpPr>
        <p:spPr/>
        <p:txBody>
          <a:bodyPr/>
          <a:lstStyle/>
          <a:p>
            <a:r>
              <a:rPr lang="en-US" smtClean="0">
                <a:cs typeface="Times New Roman" pitchFamily="18" charset="0"/>
                <a:sym typeface="Times New Roman" pitchFamily="18" charset="0"/>
              </a:rPr>
              <a:t>Ahora ya saben...</a:t>
            </a:r>
          </a:p>
        </p:txBody>
      </p:sp>
      <p:sp>
        <p:nvSpPr>
          <p:cNvPr id="18437" name="Rectangle 3"/>
          <p:cNvSpPr>
            <a:spLocks noGrp="1" noChangeArrowheads="1"/>
          </p:cNvSpPr>
          <p:nvPr>
            <p:ph type="body" idx="1"/>
          </p:nvPr>
        </p:nvSpPr>
        <p:spPr/>
        <p:txBody>
          <a:bodyPr/>
          <a:lstStyle/>
          <a:p>
            <a:r>
              <a:rPr lang="en-US" smtClean="0">
                <a:cs typeface="Times New Roman" pitchFamily="18" charset="0"/>
                <a:sym typeface="Times New Roman" pitchFamily="18" charset="0"/>
              </a:rPr>
              <a:t>Cómo realizar las instalaciones para un trabajo</a:t>
            </a:r>
          </a:p>
          <a:p>
            <a:pPr lvl="1"/>
            <a:r>
              <a:rPr lang="en-US" b="1" smtClean="0">
                <a:cs typeface="Times New Roman" pitchFamily="18" charset="0"/>
                <a:sym typeface="Times New Roman" pitchFamily="18" charset="0"/>
              </a:rPr>
              <a:t>Contención interior</a:t>
            </a:r>
          </a:p>
          <a:p>
            <a:pPr lvl="1"/>
            <a:r>
              <a:rPr lang="en-US" b="1" smtClean="0">
                <a:cs typeface="Times New Roman" pitchFamily="18" charset="0"/>
                <a:sym typeface="Times New Roman" pitchFamily="18" charset="0"/>
              </a:rPr>
              <a:t>Contención exterior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a:noFill/>
        </p:spPr>
        <p:txBody>
          <a:bodyPr/>
          <a:lstStyle/>
          <a:p>
            <a:r>
              <a:rPr lang="es-ES_tradnl" smtClean="0"/>
              <a:t>Octubre de 2011</a:t>
            </a:r>
            <a:endParaRPr lang="en-US" smtClean="0"/>
          </a:p>
        </p:txBody>
      </p:sp>
      <p:sp>
        <p:nvSpPr>
          <p:cNvPr id="3075" name="Slide Number Placeholder 5"/>
          <p:cNvSpPr>
            <a:spLocks noGrp="1"/>
          </p:cNvSpPr>
          <p:nvPr>
            <p:ph type="sldNum" sz="quarter" idx="12"/>
          </p:nvPr>
        </p:nvSpPr>
        <p:spPr>
          <a:noFill/>
        </p:spPr>
        <p:txBody>
          <a:bodyPr/>
          <a:lstStyle/>
          <a:p>
            <a:r>
              <a:rPr lang="en-US" smtClean="0"/>
              <a:t>4-</a:t>
            </a:r>
            <a:fld id="{DADDE6CD-103F-4222-B968-9FD13E49481A}" type="slidenum">
              <a:rPr lang="en-US" smtClean="0"/>
              <a:pPr/>
              <a:t>2</a:t>
            </a:fld>
            <a:endParaRPr lang="en-US" smtClean="0"/>
          </a:p>
        </p:txBody>
      </p:sp>
      <p:sp>
        <p:nvSpPr>
          <p:cNvPr id="3076" name="Rectangle 4"/>
          <p:cNvSpPr>
            <a:spLocks noGrp="1" noChangeArrowheads="1"/>
          </p:cNvSpPr>
          <p:nvPr>
            <p:ph type="title"/>
          </p:nvPr>
        </p:nvSpPr>
        <p:spPr/>
        <p:txBody>
          <a:bodyPr/>
          <a:lstStyle/>
          <a:p>
            <a:r>
              <a:rPr lang="en-US" smtClean="0">
                <a:cs typeface="Times New Roman" pitchFamily="18" charset="0"/>
                <a:sym typeface="Times New Roman" pitchFamily="18" charset="0"/>
              </a:rPr>
              <a:t>¿Qué es la contención?</a:t>
            </a:r>
          </a:p>
        </p:txBody>
      </p:sp>
      <p:sp>
        <p:nvSpPr>
          <p:cNvPr id="3077" name="Rectangle 5"/>
          <p:cNvSpPr>
            <a:spLocks noGrp="1" noChangeArrowheads="1"/>
          </p:cNvSpPr>
          <p:nvPr>
            <p:ph type="body" idx="1"/>
          </p:nvPr>
        </p:nvSpPr>
        <p:spPr>
          <a:xfrm>
            <a:off x="457200" y="1752600"/>
            <a:ext cx="8305800" cy="4724400"/>
          </a:xfrm>
        </p:spPr>
        <p:txBody>
          <a:bodyPr/>
          <a:lstStyle/>
          <a:p>
            <a:r>
              <a:rPr lang="en-US" sz="2400" smtClean="0">
                <a:solidFill>
                  <a:srgbClr val="00009B"/>
                </a:solidFill>
                <a:cs typeface="Times New Roman" pitchFamily="18" charset="0"/>
                <a:sym typeface="Times New Roman" pitchFamily="18" charset="0"/>
              </a:rPr>
              <a:t>“Contención” es un sistema de barreras temporales que se usa para aislar un área de trabajo, de modo que ni el polvo ni los escombros se escapen mientras se realiza la renovación.</a:t>
            </a:r>
            <a:r>
              <a:rPr lang="en-US" sz="2400" smtClean="0">
                <a:cs typeface="Times New Roman" pitchFamily="18" charset="0"/>
                <a:sym typeface="Times New Roman" pitchFamily="18" charset="0"/>
              </a:rPr>
              <a:t> </a:t>
            </a:r>
          </a:p>
          <a:p>
            <a:r>
              <a:rPr lang="en-US" sz="2400" smtClean="0">
                <a:cs typeface="Times New Roman" pitchFamily="18" charset="0"/>
                <a:sym typeface="Times New Roman" pitchFamily="18" charset="0"/>
              </a:rPr>
              <a:t>Beneficios de la contención:</a:t>
            </a:r>
          </a:p>
          <a:p>
            <a:pPr lvl="1"/>
            <a:r>
              <a:rPr lang="en-US" sz="2000" b="1" smtClean="0">
                <a:cs typeface="Times New Roman" pitchFamily="18" charset="0"/>
                <a:sym typeface="Times New Roman" pitchFamily="18" charset="0"/>
              </a:rPr>
              <a:t>Protege a los residentes y a los trabajadores.</a:t>
            </a:r>
          </a:p>
          <a:p>
            <a:pPr lvl="1"/>
            <a:r>
              <a:rPr lang="en-US" sz="2000" b="1" smtClean="0">
                <a:solidFill>
                  <a:srgbClr val="00009B"/>
                </a:solidFill>
                <a:cs typeface="Arial" charset="0"/>
                <a:sym typeface="Times New Roman" pitchFamily="18" charset="0"/>
              </a:rPr>
              <a:t>Evita la propagación de polvo al resto de la vivienda, construcción o propiedades vecinas.</a:t>
            </a:r>
          </a:p>
          <a:p>
            <a:pPr lvl="1"/>
            <a:r>
              <a:rPr lang="en-US" sz="2000" b="1" smtClean="0">
                <a:cs typeface="Times New Roman" pitchFamily="18" charset="0"/>
                <a:sym typeface="Times New Roman" pitchFamily="18" charset="0"/>
              </a:rPr>
              <a:t>Facilita la limpieza al término del trabajo.</a:t>
            </a:r>
          </a:p>
          <a:p>
            <a:r>
              <a:rPr lang="en-US" sz="2400" smtClean="0">
                <a:cs typeface="Times New Roman" pitchFamily="18" charset="0"/>
                <a:sym typeface="Times New Roman" pitchFamily="18" charset="0"/>
              </a:rPr>
              <a:t>La contención es obligatoria.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a:noFill/>
        </p:spPr>
        <p:txBody>
          <a:bodyPr/>
          <a:lstStyle/>
          <a:p>
            <a:r>
              <a:rPr lang="es-ES_tradnl" smtClean="0"/>
              <a:t>Octubre de 2011</a:t>
            </a:r>
            <a:endParaRPr lang="en-US" smtClean="0"/>
          </a:p>
        </p:txBody>
      </p:sp>
      <p:sp>
        <p:nvSpPr>
          <p:cNvPr id="4099" name="Slide Number Placeholder 5"/>
          <p:cNvSpPr>
            <a:spLocks noGrp="1"/>
          </p:cNvSpPr>
          <p:nvPr>
            <p:ph type="sldNum" sz="quarter" idx="12"/>
          </p:nvPr>
        </p:nvSpPr>
        <p:spPr>
          <a:noFill/>
        </p:spPr>
        <p:txBody>
          <a:bodyPr/>
          <a:lstStyle/>
          <a:p>
            <a:r>
              <a:rPr lang="en-US" smtClean="0"/>
              <a:t>4-</a:t>
            </a:r>
            <a:fld id="{E7F69BEC-6779-489C-B9D4-3096E4E89AB8}" type="slidenum">
              <a:rPr lang="en-US" smtClean="0"/>
              <a:pPr/>
              <a:t>3</a:t>
            </a:fld>
            <a:endParaRPr lang="en-US" smtClean="0"/>
          </a:p>
        </p:txBody>
      </p:sp>
      <p:sp>
        <p:nvSpPr>
          <p:cNvPr id="4100" name="Rectangle 2"/>
          <p:cNvSpPr>
            <a:spLocks noGrp="1" noChangeArrowheads="1"/>
          </p:cNvSpPr>
          <p:nvPr>
            <p:ph type="title"/>
          </p:nvPr>
        </p:nvSpPr>
        <p:spPr>
          <a:xfrm>
            <a:off x="304800" y="381000"/>
            <a:ext cx="8610600" cy="990600"/>
          </a:xfrm>
        </p:spPr>
        <p:txBody>
          <a:bodyPr/>
          <a:lstStyle/>
          <a:p>
            <a:r>
              <a:rPr lang="en-US" smtClean="0">
                <a:cs typeface="Times New Roman" pitchFamily="18" charset="0"/>
                <a:sym typeface="Times New Roman" pitchFamily="18" charset="0"/>
              </a:rPr>
              <a:t>Mantenga el polvo dentro de la contención</a:t>
            </a:r>
          </a:p>
        </p:txBody>
      </p:sp>
      <p:sp>
        <p:nvSpPr>
          <p:cNvPr id="4101" name="Rectangle 3"/>
          <p:cNvSpPr>
            <a:spLocks noGrp="1" noChangeArrowheads="1"/>
          </p:cNvSpPr>
          <p:nvPr>
            <p:ph type="body" idx="1"/>
          </p:nvPr>
        </p:nvSpPr>
        <p:spPr>
          <a:xfrm>
            <a:off x="304800" y="1676400"/>
            <a:ext cx="8458200" cy="4495800"/>
          </a:xfrm>
        </p:spPr>
        <p:txBody>
          <a:bodyPr/>
          <a:lstStyle/>
          <a:p>
            <a:pPr>
              <a:lnSpc>
                <a:spcPct val="90000"/>
              </a:lnSpc>
            </a:pPr>
            <a:r>
              <a:rPr lang="en-US" sz="2500" smtClean="0">
                <a:cs typeface="Times New Roman" pitchFamily="18" charset="0"/>
                <a:sym typeface="Times New Roman" pitchFamily="18" charset="0"/>
              </a:rPr>
              <a:t>Considere cuánto polvo generará la renovación.</a:t>
            </a:r>
          </a:p>
          <a:p>
            <a:pPr>
              <a:lnSpc>
                <a:spcPct val="90000"/>
              </a:lnSpc>
            </a:pPr>
            <a:r>
              <a:rPr lang="en-US" sz="2500" smtClean="0">
                <a:cs typeface="Times New Roman" pitchFamily="18" charset="0"/>
                <a:sym typeface="Times New Roman" pitchFamily="18" charset="0"/>
              </a:rPr>
              <a:t>El diseño de la contención es una función de las prácticas laborales que debe</a:t>
            </a:r>
            <a:r>
              <a:rPr lang="es-ES_tradnl" sz="2500" smtClean="0">
                <a:cs typeface="Times New Roman" pitchFamily="18" charset="0"/>
                <a:sym typeface="Times New Roman" pitchFamily="18" charset="0"/>
              </a:rPr>
              <a:t>n</a:t>
            </a:r>
            <a:r>
              <a:rPr lang="en-US" sz="2500" smtClean="0">
                <a:cs typeface="Times New Roman" pitchFamily="18" charset="0"/>
                <a:sym typeface="Times New Roman" pitchFamily="18" charset="0"/>
              </a:rPr>
              <a:t> usarse y la cantidad de polvo calculada que se va a generar durante la renovación.</a:t>
            </a:r>
          </a:p>
          <a:p>
            <a:pPr>
              <a:lnSpc>
                <a:spcPct val="90000"/>
              </a:lnSpc>
            </a:pPr>
            <a:r>
              <a:rPr lang="en-US" sz="2500" smtClean="0">
                <a:cs typeface="Times New Roman" pitchFamily="18" charset="0"/>
                <a:sym typeface="Times New Roman" pitchFamily="18" charset="0"/>
              </a:rPr>
              <a:t>Planifique el tamaño y la configuración de la contención para mantener el polvo generado dentro de ésta.</a:t>
            </a:r>
          </a:p>
          <a:p>
            <a:pPr>
              <a:lnSpc>
                <a:spcPct val="90000"/>
              </a:lnSpc>
            </a:pPr>
            <a:r>
              <a:rPr lang="en-US" sz="2500" smtClean="0">
                <a:cs typeface="Times New Roman" pitchFamily="18" charset="0"/>
                <a:sym typeface="Times New Roman" pitchFamily="18" charset="0"/>
              </a:rPr>
              <a:t>Usted es responsable de asegurarse de que el polvo no salga fuera de la contención.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idx="4294967295"/>
          </p:nvPr>
        </p:nvSpPr>
        <p:spPr/>
        <p:txBody>
          <a:bodyPr/>
          <a:lstStyle/>
          <a:p>
            <a:r>
              <a:rPr lang="es-ES_tradnl" smtClean="0"/>
              <a:t>Contención v</a:t>
            </a:r>
            <a:r>
              <a:rPr lang="en-US" smtClean="0"/>
              <a:t>ertical </a:t>
            </a:r>
          </a:p>
        </p:txBody>
      </p:sp>
      <p:sp>
        <p:nvSpPr>
          <p:cNvPr id="5123" name="Text Placeholder 7"/>
          <p:cNvSpPr>
            <a:spLocks noGrp="1"/>
          </p:cNvSpPr>
          <p:nvPr>
            <p:ph type="body" sz="half" idx="4294967295"/>
          </p:nvPr>
        </p:nvSpPr>
        <p:spPr>
          <a:xfrm>
            <a:off x="304800" y="2133600"/>
            <a:ext cx="4152900" cy="4114800"/>
          </a:xfrm>
        </p:spPr>
        <p:txBody>
          <a:bodyPr/>
          <a:lstStyle/>
          <a:p>
            <a:pPr>
              <a:lnSpc>
                <a:spcPct val="90000"/>
              </a:lnSpc>
            </a:pPr>
            <a:r>
              <a:rPr lang="es-ES_tradnl" sz="2400" smtClean="0"/>
              <a:t>Barrera o lámina de plástico vertical sobre un marco rígido</a:t>
            </a:r>
            <a:r>
              <a:rPr lang="en-US" sz="2400" smtClean="0"/>
              <a:t>.</a:t>
            </a:r>
          </a:p>
          <a:p>
            <a:pPr>
              <a:lnSpc>
                <a:spcPct val="90000"/>
              </a:lnSpc>
            </a:pPr>
            <a:r>
              <a:rPr lang="es-ES_tradnl" sz="2400" smtClean="0"/>
              <a:t>Es necesaria para trabajos exteriores cerca de las líneas de la propiedad</a:t>
            </a:r>
            <a:r>
              <a:rPr lang="en-US" sz="2400" smtClean="0"/>
              <a:t>.</a:t>
            </a:r>
          </a:p>
          <a:p>
            <a:pPr>
              <a:lnSpc>
                <a:spcPct val="90000"/>
              </a:lnSpc>
            </a:pPr>
            <a:r>
              <a:rPr lang="es-ES_tradnl" sz="2400" smtClean="0"/>
              <a:t>Se puede usar para minimizar la contención necesaria del piso o del terreno</a:t>
            </a:r>
            <a:r>
              <a:rPr lang="en-US" sz="2400" smtClean="0"/>
              <a:t>.</a:t>
            </a:r>
          </a:p>
        </p:txBody>
      </p:sp>
      <p:sp>
        <p:nvSpPr>
          <p:cNvPr id="5124" name="Date Placeholder 3"/>
          <p:cNvSpPr txBox="1">
            <a:spLocks noGrp="1"/>
          </p:cNvSpPr>
          <p:nvPr/>
        </p:nvSpPr>
        <p:spPr bwMode="auto">
          <a:xfrm>
            <a:off x="304800" y="6400800"/>
            <a:ext cx="1905000" cy="457200"/>
          </a:xfrm>
          <a:prstGeom prst="rect">
            <a:avLst/>
          </a:prstGeom>
          <a:noFill/>
          <a:ln w="9525">
            <a:noFill/>
            <a:miter lim="800000"/>
            <a:headEnd/>
            <a:tailEnd/>
          </a:ln>
        </p:spPr>
        <p:txBody>
          <a:bodyPr/>
          <a:lstStyle/>
          <a:p>
            <a:pPr>
              <a:lnSpc>
                <a:spcPct val="160000"/>
              </a:lnSpc>
              <a:spcBef>
                <a:spcPct val="0"/>
              </a:spcBef>
              <a:buFontTx/>
              <a:buNone/>
            </a:pPr>
            <a:r>
              <a:rPr lang="en-US" sz="1200">
                <a:solidFill>
                  <a:srgbClr val="000099"/>
                </a:solidFill>
              </a:rPr>
              <a:t>Oct</a:t>
            </a:r>
            <a:r>
              <a:rPr lang="es-ES_tradnl" sz="1200">
                <a:solidFill>
                  <a:srgbClr val="000099"/>
                </a:solidFill>
              </a:rPr>
              <a:t>ubre de</a:t>
            </a:r>
            <a:r>
              <a:rPr lang="en-US" sz="1200">
                <a:solidFill>
                  <a:srgbClr val="000099"/>
                </a:solidFill>
              </a:rPr>
              <a:t> 2011</a:t>
            </a:r>
          </a:p>
        </p:txBody>
      </p:sp>
      <p:sp>
        <p:nvSpPr>
          <p:cNvPr id="5125" name="Slide Number Placeholder 4"/>
          <p:cNvSpPr txBox="1">
            <a:spLocks noGrp="1"/>
          </p:cNvSpPr>
          <p:nvPr/>
        </p:nvSpPr>
        <p:spPr bwMode="auto">
          <a:xfrm>
            <a:off x="6858000" y="6400800"/>
            <a:ext cx="1905000" cy="457200"/>
          </a:xfrm>
          <a:prstGeom prst="rect">
            <a:avLst/>
          </a:prstGeom>
          <a:noFill/>
          <a:ln w="9525">
            <a:noFill/>
            <a:miter lim="800000"/>
            <a:headEnd/>
            <a:tailEnd/>
          </a:ln>
        </p:spPr>
        <p:txBody>
          <a:bodyPr/>
          <a:lstStyle/>
          <a:p>
            <a:pPr algn="r">
              <a:lnSpc>
                <a:spcPct val="170000"/>
              </a:lnSpc>
              <a:spcBef>
                <a:spcPct val="0"/>
              </a:spcBef>
              <a:buFontTx/>
              <a:buNone/>
            </a:pPr>
            <a:r>
              <a:rPr lang="en-US" sz="1200">
                <a:solidFill>
                  <a:srgbClr val="000099"/>
                </a:solidFill>
              </a:rPr>
              <a:t>4-</a:t>
            </a:r>
            <a:fld id="{58E3657E-B16F-4F5A-85F1-09953666EFC7}" type="slidenum">
              <a:rPr lang="en-US" sz="1200">
                <a:solidFill>
                  <a:srgbClr val="000099"/>
                </a:solidFill>
              </a:rPr>
              <a:pPr algn="r">
                <a:lnSpc>
                  <a:spcPct val="170000"/>
                </a:lnSpc>
                <a:spcBef>
                  <a:spcPct val="0"/>
                </a:spcBef>
                <a:buFontTx/>
                <a:buNone/>
              </a:pPr>
              <a:t>4</a:t>
            </a:fld>
            <a:endParaRPr lang="en-US" sz="1200">
              <a:solidFill>
                <a:srgbClr val="000099"/>
              </a:solidFill>
            </a:endParaRPr>
          </a:p>
        </p:txBody>
      </p:sp>
      <p:pic>
        <p:nvPicPr>
          <p:cNvPr id="5126" name="Picture 9" descr="Imagen de contención Vertical al lado del edificio"/>
          <p:cNvPicPr>
            <a:picLocks noChangeAspect="1"/>
          </p:cNvPicPr>
          <p:nvPr/>
        </p:nvPicPr>
        <p:blipFill>
          <a:blip r:embed="rId3" cstate="print"/>
          <a:srcRect/>
          <a:stretch>
            <a:fillRect/>
          </a:stretch>
        </p:blipFill>
        <p:spPr bwMode="auto">
          <a:xfrm>
            <a:off x="5181600" y="1828800"/>
            <a:ext cx="2743200" cy="3657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3"/>
          <p:cNvSpPr>
            <a:spLocks noGrp="1"/>
          </p:cNvSpPr>
          <p:nvPr>
            <p:ph type="dt" sz="quarter" idx="10"/>
          </p:nvPr>
        </p:nvSpPr>
        <p:spPr>
          <a:noFill/>
        </p:spPr>
        <p:txBody>
          <a:bodyPr/>
          <a:lstStyle/>
          <a:p>
            <a:r>
              <a:rPr lang="es-ES_tradnl" smtClean="0"/>
              <a:t>Octubre de 2011</a:t>
            </a:r>
            <a:endParaRPr lang="en-US" smtClean="0"/>
          </a:p>
        </p:txBody>
      </p:sp>
      <p:sp>
        <p:nvSpPr>
          <p:cNvPr id="6147" name="Slide Number Placeholder 5"/>
          <p:cNvSpPr>
            <a:spLocks noGrp="1"/>
          </p:cNvSpPr>
          <p:nvPr>
            <p:ph type="sldNum" sz="quarter" idx="12"/>
          </p:nvPr>
        </p:nvSpPr>
        <p:spPr>
          <a:noFill/>
        </p:spPr>
        <p:txBody>
          <a:bodyPr/>
          <a:lstStyle/>
          <a:p>
            <a:r>
              <a:rPr lang="en-US" smtClean="0"/>
              <a:t>4-</a:t>
            </a:r>
            <a:fld id="{C32171F7-CECD-4B7F-9C6C-2612F3B8BE3B}" type="slidenum">
              <a:rPr lang="en-US" smtClean="0"/>
              <a:pPr/>
              <a:t>5</a:t>
            </a:fld>
            <a:endParaRPr lang="en-US" smtClean="0"/>
          </a:p>
        </p:txBody>
      </p:sp>
      <p:sp>
        <p:nvSpPr>
          <p:cNvPr id="6148" name="Rectangle 6"/>
          <p:cNvSpPr>
            <a:spLocks noGrp="1" noChangeArrowheads="1"/>
          </p:cNvSpPr>
          <p:nvPr>
            <p:ph type="title"/>
          </p:nvPr>
        </p:nvSpPr>
        <p:spPr/>
        <p:txBody>
          <a:bodyPr/>
          <a:lstStyle/>
          <a:p>
            <a:r>
              <a:rPr lang="en-US" smtClean="0">
                <a:cs typeface="Times New Roman" pitchFamily="18" charset="0"/>
                <a:sym typeface="Times New Roman" pitchFamily="18" charset="0"/>
              </a:rPr>
              <a:t>Contención interior: Limite el acceso y coloque letreros</a:t>
            </a:r>
          </a:p>
        </p:txBody>
      </p:sp>
      <p:sp>
        <p:nvSpPr>
          <p:cNvPr id="6149" name="Rectangle 7"/>
          <p:cNvSpPr>
            <a:spLocks noGrp="1" noChangeArrowheads="1"/>
          </p:cNvSpPr>
          <p:nvPr>
            <p:ph type="body" idx="1"/>
          </p:nvPr>
        </p:nvSpPr>
        <p:spPr>
          <a:xfrm>
            <a:off x="2971800" y="1828800"/>
            <a:ext cx="5791200" cy="3886200"/>
          </a:xfrm>
        </p:spPr>
        <p:txBody>
          <a:bodyPr/>
          <a:lstStyle/>
          <a:p>
            <a:r>
              <a:rPr lang="en-US" sz="2400" smtClean="0">
                <a:cs typeface="Times New Roman" pitchFamily="18" charset="0"/>
                <a:sym typeface="Times New Roman" pitchFamily="18" charset="0"/>
              </a:rPr>
              <a:t>Notifique a los residentes que permanezcan lejos del área de trabajo.</a:t>
            </a:r>
          </a:p>
          <a:p>
            <a:r>
              <a:rPr lang="en-US" sz="2400" smtClean="0">
                <a:cs typeface="Times New Roman" pitchFamily="18" charset="0"/>
                <a:sym typeface="Times New Roman" pitchFamily="18" charset="0"/>
              </a:rPr>
              <a:t>No permita </a:t>
            </a:r>
            <a:r>
              <a:rPr lang="es-ES_tradnl" sz="2400" smtClean="0">
                <a:cs typeface="Times New Roman" pitchFamily="18" charset="0"/>
                <a:sym typeface="Times New Roman" pitchFamily="18" charset="0"/>
              </a:rPr>
              <a:t>a </a:t>
            </a:r>
            <a:r>
              <a:rPr lang="en-US" sz="2400" smtClean="0">
                <a:cs typeface="Times New Roman" pitchFamily="18" charset="0"/>
                <a:sym typeface="Times New Roman" pitchFamily="18" charset="0"/>
              </a:rPr>
              <a:t>residentes ni mascotas cerca del área de trabajo.</a:t>
            </a:r>
          </a:p>
          <a:p>
            <a:r>
              <a:rPr lang="en-US" sz="2400" smtClean="0">
                <a:cs typeface="Times New Roman" pitchFamily="18" charset="0"/>
                <a:sym typeface="Times New Roman" pitchFamily="18" charset="0"/>
              </a:rPr>
              <a:t>No permita comer, beber ni fumar en el área de trabajo.</a:t>
            </a:r>
          </a:p>
          <a:p>
            <a:r>
              <a:rPr lang="en-US" sz="2400" smtClean="0">
                <a:cs typeface="Times New Roman" pitchFamily="18" charset="0"/>
                <a:sym typeface="Times New Roman" pitchFamily="18" charset="0"/>
              </a:rPr>
              <a:t>Coloque letreros de advertencia.</a:t>
            </a:r>
          </a:p>
        </p:txBody>
      </p:sp>
      <p:sp>
        <p:nvSpPr>
          <p:cNvPr id="6150" name="Rectangle 11"/>
          <p:cNvSpPr>
            <a:spLocks noChangeArrowheads="1"/>
          </p:cNvSpPr>
          <p:nvPr/>
        </p:nvSpPr>
        <p:spPr bwMode="auto">
          <a:xfrm>
            <a:off x="4572000" y="2057400"/>
            <a:ext cx="4267200" cy="1600200"/>
          </a:xfrm>
          <a:prstGeom prst="rect">
            <a:avLst/>
          </a:prstGeom>
          <a:noFill/>
          <a:ln w="9525">
            <a:noFill/>
            <a:miter lim="800000"/>
            <a:headEnd/>
            <a:tailEnd/>
          </a:ln>
        </p:spPr>
        <p:txBody>
          <a:bodyPr/>
          <a:lstStyle/>
          <a:p>
            <a:pPr marL="342900" indent="-342900">
              <a:spcBef>
                <a:spcPct val="20000"/>
              </a:spcBef>
            </a:pPr>
            <a:endParaRPr lang="es-ES" sz="2600" b="1">
              <a:solidFill>
                <a:srgbClr val="000099"/>
              </a:solidFill>
            </a:endParaRPr>
          </a:p>
        </p:txBody>
      </p:sp>
      <p:grpSp>
        <p:nvGrpSpPr>
          <p:cNvPr id="6151" name="Group 23" descr="Imagen de un letrero de advertencia indicando “Precaución: Trabajo de renovación. No ingrese al área de trabajo a menos que tenga autorización. Prohibido fumar, comer o beber”."/>
          <p:cNvGrpSpPr>
            <a:grpSpLocks/>
          </p:cNvGrpSpPr>
          <p:nvPr/>
        </p:nvGrpSpPr>
        <p:grpSpPr bwMode="auto">
          <a:xfrm>
            <a:off x="381000" y="2971800"/>
            <a:ext cx="2400300" cy="1828800"/>
            <a:chOff x="240" y="1872"/>
            <a:chExt cx="1512" cy="1152"/>
          </a:xfrm>
        </p:grpSpPr>
        <p:sp>
          <p:nvSpPr>
            <p:cNvPr id="6152" name="Text Box 20"/>
            <p:cNvSpPr txBox="1">
              <a:spLocks noChangeArrowheads="1"/>
            </p:cNvSpPr>
            <p:nvPr/>
          </p:nvSpPr>
          <p:spPr bwMode="auto">
            <a:xfrm>
              <a:off x="240" y="1872"/>
              <a:ext cx="1512" cy="1152"/>
            </a:xfrm>
            <a:prstGeom prst="rect">
              <a:avLst/>
            </a:prstGeom>
            <a:solidFill>
              <a:srgbClr val="F8EC00"/>
            </a:solidFill>
            <a:ln w="9525">
              <a:solidFill>
                <a:srgbClr val="000000"/>
              </a:solidFill>
              <a:miter lim="800000"/>
              <a:headEnd/>
              <a:tailEnd/>
            </a:ln>
          </p:spPr>
          <p:txBody>
            <a:bodyPr/>
            <a:lstStyle/>
            <a:p>
              <a:pPr>
                <a:spcBef>
                  <a:spcPct val="0"/>
                </a:spcBef>
                <a:buFontTx/>
                <a:buNone/>
              </a:pPr>
              <a:endParaRPr lang="es-ES" sz="1200">
                <a:solidFill>
                  <a:schemeClr val="tx1"/>
                </a:solidFill>
                <a:latin typeface="Times New Roman" pitchFamily="18" charset="0"/>
              </a:endParaRPr>
            </a:p>
          </p:txBody>
        </p:sp>
        <p:sp>
          <p:nvSpPr>
            <p:cNvPr id="6153" name="Text Box 21"/>
            <p:cNvSpPr txBox="1">
              <a:spLocks noChangeArrowheads="1"/>
            </p:cNvSpPr>
            <p:nvPr/>
          </p:nvSpPr>
          <p:spPr bwMode="auto">
            <a:xfrm>
              <a:off x="312" y="1944"/>
              <a:ext cx="1368" cy="264"/>
            </a:xfrm>
            <a:prstGeom prst="rect">
              <a:avLst/>
            </a:prstGeom>
            <a:solidFill>
              <a:srgbClr val="000000"/>
            </a:solidFill>
            <a:ln w="9525">
              <a:solidFill>
                <a:srgbClr val="F8EC00"/>
              </a:solidFill>
              <a:miter lim="800000"/>
              <a:headEnd/>
              <a:tailEnd/>
            </a:ln>
          </p:spPr>
          <p:txBody>
            <a:bodyPr/>
            <a:lstStyle/>
            <a:p>
              <a:pPr algn="ctr">
                <a:spcBef>
                  <a:spcPct val="0"/>
                </a:spcBef>
                <a:buSzPct val="100000"/>
                <a:buFontTx/>
                <a:buNone/>
              </a:pPr>
              <a:r>
                <a:rPr lang="en-US" sz="2000" b="1">
                  <a:solidFill>
                    <a:srgbClr val="FFF901"/>
                  </a:solidFill>
                  <a:cs typeface="Times New Roman" pitchFamily="18" charset="0"/>
                  <a:sym typeface="Times New Roman" pitchFamily="18" charset="0"/>
                </a:rPr>
                <a:t>PRECAUCIÓN</a:t>
              </a:r>
            </a:p>
          </p:txBody>
        </p:sp>
        <p:sp>
          <p:nvSpPr>
            <p:cNvPr id="6154" name="Text Box 22"/>
            <p:cNvSpPr txBox="1">
              <a:spLocks noChangeArrowheads="1"/>
            </p:cNvSpPr>
            <p:nvPr/>
          </p:nvSpPr>
          <p:spPr bwMode="auto">
            <a:xfrm>
              <a:off x="312" y="2304"/>
              <a:ext cx="1368" cy="648"/>
            </a:xfrm>
            <a:prstGeom prst="rect">
              <a:avLst/>
            </a:prstGeom>
            <a:solidFill>
              <a:srgbClr val="F8EC00"/>
            </a:solidFill>
            <a:ln w="9525">
              <a:noFill/>
              <a:miter lim="800000"/>
              <a:headEnd/>
              <a:tailEnd/>
            </a:ln>
          </p:spPr>
          <p:txBody>
            <a:bodyPr/>
            <a:lstStyle/>
            <a:p>
              <a:pPr algn="ctr">
                <a:spcBef>
                  <a:spcPct val="0"/>
                </a:spcBef>
                <a:buSzPct val="100000"/>
                <a:buFontTx/>
                <a:buNone/>
              </a:pPr>
              <a:r>
                <a:rPr lang="en-US" b="1">
                  <a:latin typeface="Franklin Gothic Medium" pitchFamily="34" charset="0"/>
                  <a:cs typeface="Times New Roman" pitchFamily="18" charset="0"/>
                  <a:sym typeface="Times New Roman" pitchFamily="18" charset="0"/>
                </a:rPr>
                <a:t>TRABAJO DE RENOVACI</a:t>
              </a:r>
              <a:r>
                <a:rPr lang="en-US" b="1">
                  <a:latin typeface="Times New Roman" pitchFamily="18" charset="0"/>
                  <a:cs typeface="Times New Roman" pitchFamily="18" charset="0"/>
                  <a:sym typeface="Times New Roman" pitchFamily="18" charset="0"/>
                </a:rPr>
                <a:t>Ó</a:t>
              </a:r>
              <a:r>
                <a:rPr lang="en-US" b="1">
                  <a:latin typeface="Franklin Gothic Medium" pitchFamily="34" charset="0"/>
                  <a:cs typeface="Times New Roman" pitchFamily="18" charset="0"/>
                  <a:sym typeface="Times New Roman" pitchFamily="18" charset="0"/>
                </a:rPr>
                <a:t>N</a:t>
              </a:r>
            </a:p>
            <a:p>
              <a:pPr algn="ctr">
                <a:spcBef>
                  <a:spcPct val="0"/>
                </a:spcBef>
                <a:buSzPct val="100000"/>
                <a:buFontTx/>
                <a:buNone/>
              </a:pPr>
              <a:r>
                <a:rPr lang="en-US">
                  <a:latin typeface="Franklin Gothic Medium" pitchFamily="34" charset="0"/>
                  <a:cs typeface="Times New Roman" pitchFamily="18" charset="0"/>
                  <a:sym typeface="Times New Roman" pitchFamily="18" charset="0"/>
                </a:rPr>
                <a:t>NO INGRESE AL ÁREA DE TRABAJO</a:t>
              </a:r>
            </a:p>
            <a:p>
              <a:pPr algn="ctr">
                <a:spcBef>
                  <a:spcPct val="0"/>
                </a:spcBef>
                <a:buSzPct val="100000"/>
                <a:buFontTx/>
                <a:buNone/>
              </a:pPr>
              <a:r>
                <a:rPr lang="en-US">
                  <a:latin typeface="Franklin Gothic Medium" pitchFamily="34" charset="0"/>
                  <a:cs typeface="Times New Roman" pitchFamily="18" charset="0"/>
                  <a:sym typeface="Times New Roman" pitchFamily="18" charset="0"/>
                </a:rPr>
                <a:t>A MENOS QUE TENGA AUTORIZACI</a:t>
              </a:r>
              <a:r>
                <a:rPr lang="en-US">
                  <a:latin typeface="Times New Roman" pitchFamily="18" charset="0"/>
                  <a:cs typeface="Times New Roman" pitchFamily="18" charset="0"/>
                  <a:sym typeface="Times New Roman" pitchFamily="18" charset="0"/>
                </a:rPr>
                <a:t>Ó</a:t>
              </a:r>
              <a:r>
                <a:rPr lang="en-US">
                  <a:latin typeface="Franklin Gothic Medium" pitchFamily="34" charset="0"/>
                  <a:cs typeface="Times New Roman" pitchFamily="18" charset="0"/>
                  <a:sym typeface="Times New Roman" pitchFamily="18" charset="0"/>
                </a:rPr>
                <a:t>N</a:t>
              </a:r>
            </a:p>
            <a:p>
              <a:pPr algn="ctr">
                <a:spcBef>
                  <a:spcPct val="0"/>
                </a:spcBef>
                <a:buSzPct val="100000"/>
                <a:buFontTx/>
                <a:buNone/>
              </a:pPr>
              <a:r>
                <a:rPr lang="en-US">
                  <a:latin typeface="Franklin Gothic Medium" pitchFamily="34" charset="0"/>
                  <a:cs typeface="Times New Roman" pitchFamily="18" charset="0"/>
                  <a:sym typeface="Times New Roman" pitchFamily="18" charset="0"/>
                </a:rPr>
                <a:t>PROHIBIDO FUMAR, COMER O BEBER</a:t>
              </a: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4"/>
          <p:cNvSpPr>
            <a:spLocks noGrp="1"/>
          </p:cNvSpPr>
          <p:nvPr>
            <p:ph type="dt" sz="quarter" idx="10"/>
          </p:nvPr>
        </p:nvSpPr>
        <p:spPr>
          <a:noFill/>
        </p:spPr>
        <p:txBody>
          <a:bodyPr/>
          <a:lstStyle/>
          <a:p>
            <a:r>
              <a:rPr lang="es-ES_tradnl" smtClean="0"/>
              <a:t>Octubre de 2011</a:t>
            </a:r>
            <a:endParaRPr lang="en-US" smtClean="0"/>
          </a:p>
        </p:txBody>
      </p:sp>
      <p:sp>
        <p:nvSpPr>
          <p:cNvPr id="7171" name="Slide Number Placeholder 6"/>
          <p:cNvSpPr>
            <a:spLocks noGrp="1"/>
          </p:cNvSpPr>
          <p:nvPr>
            <p:ph type="sldNum" sz="quarter" idx="12"/>
          </p:nvPr>
        </p:nvSpPr>
        <p:spPr>
          <a:noFill/>
        </p:spPr>
        <p:txBody>
          <a:bodyPr/>
          <a:lstStyle/>
          <a:p>
            <a:r>
              <a:rPr lang="en-US" smtClean="0"/>
              <a:t>4-</a:t>
            </a:r>
            <a:fld id="{ADE606B7-AEF6-41AF-A7B4-09AE34D466DC}" type="slidenum">
              <a:rPr lang="en-US" smtClean="0"/>
              <a:pPr/>
              <a:t>6</a:t>
            </a:fld>
            <a:endParaRPr lang="en-US" smtClean="0"/>
          </a:p>
        </p:txBody>
      </p:sp>
      <p:sp>
        <p:nvSpPr>
          <p:cNvPr id="7172" name="Text Box 5"/>
          <p:cNvSpPr txBox="1">
            <a:spLocks noChangeArrowheads="1"/>
          </p:cNvSpPr>
          <p:nvPr/>
        </p:nvSpPr>
        <p:spPr bwMode="auto">
          <a:xfrm>
            <a:off x="838200" y="2209800"/>
            <a:ext cx="2971800" cy="457200"/>
          </a:xfrm>
          <a:prstGeom prst="rect">
            <a:avLst/>
          </a:prstGeom>
          <a:noFill/>
          <a:ln w="9525">
            <a:noFill/>
            <a:miter lim="800000"/>
            <a:headEnd/>
            <a:tailEnd/>
          </a:ln>
        </p:spPr>
        <p:txBody>
          <a:bodyPr>
            <a:spAutoFit/>
          </a:bodyPr>
          <a:lstStyle/>
          <a:p>
            <a:pPr>
              <a:spcBef>
                <a:spcPct val="50000"/>
              </a:spcBef>
              <a:buSzPct val="100000"/>
              <a:buFontTx/>
              <a:buNone/>
            </a:pPr>
            <a:r>
              <a:rPr lang="en-US" sz="2400">
                <a:latin typeface="Times New Roman" pitchFamily="18" charset="0"/>
                <a:cs typeface="Times New Roman" pitchFamily="18" charset="0"/>
                <a:sym typeface="Times New Roman" pitchFamily="18" charset="0"/>
              </a:rPr>
              <a:t>Insertar ilustración</a:t>
            </a:r>
          </a:p>
        </p:txBody>
      </p:sp>
      <p:sp>
        <p:nvSpPr>
          <p:cNvPr id="7173" name="Rectangle 10"/>
          <p:cNvSpPr>
            <a:spLocks noGrp="1" noChangeArrowheads="1"/>
          </p:cNvSpPr>
          <p:nvPr>
            <p:ph type="title"/>
          </p:nvPr>
        </p:nvSpPr>
        <p:spPr>
          <a:xfrm>
            <a:off x="381000" y="381000"/>
            <a:ext cx="8763000" cy="990600"/>
          </a:xfrm>
        </p:spPr>
        <p:txBody>
          <a:bodyPr/>
          <a:lstStyle/>
          <a:p>
            <a:r>
              <a:rPr lang="en-US" smtClean="0">
                <a:cs typeface="Times New Roman" pitchFamily="18" charset="0"/>
                <a:sym typeface="Times New Roman" pitchFamily="18" charset="0"/>
              </a:rPr>
              <a:t>Contención interior: Retire o cubra las pertenencias</a:t>
            </a:r>
          </a:p>
        </p:txBody>
      </p:sp>
      <p:sp>
        <p:nvSpPr>
          <p:cNvPr id="7174" name="Rectangle 12"/>
          <p:cNvSpPr>
            <a:spLocks noGrp="1" noChangeArrowheads="1"/>
          </p:cNvSpPr>
          <p:nvPr>
            <p:ph type="body" sz="half" idx="2"/>
          </p:nvPr>
        </p:nvSpPr>
        <p:spPr>
          <a:xfrm>
            <a:off x="4114800" y="1676400"/>
            <a:ext cx="4648200" cy="4114800"/>
          </a:xfrm>
        </p:spPr>
        <p:txBody>
          <a:bodyPr/>
          <a:lstStyle/>
          <a:p>
            <a:pPr>
              <a:buFont typeface="Wingdings" pitchFamily="2" charset="2"/>
              <a:buChar char="§"/>
            </a:pPr>
            <a:r>
              <a:rPr lang="en-US" sz="2400" u="sng" smtClean="0">
                <a:cs typeface="Times New Roman" pitchFamily="18" charset="0"/>
                <a:sym typeface="Times New Roman" pitchFamily="18" charset="0"/>
              </a:rPr>
              <a:t>Retire</a:t>
            </a:r>
            <a:r>
              <a:rPr lang="en-US" sz="2400" smtClean="0">
                <a:cs typeface="Times New Roman" pitchFamily="18" charset="0"/>
                <a:sym typeface="Times New Roman" pitchFamily="18" charset="0"/>
              </a:rPr>
              <a:t> las pertenencias.</a:t>
            </a:r>
          </a:p>
          <a:p>
            <a:pPr>
              <a:buFont typeface="Wingdings" pitchFamily="2" charset="2"/>
              <a:buChar char="§"/>
            </a:pPr>
            <a:r>
              <a:rPr lang="en-US" sz="2400" u="sng" smtClean="0">
                <a:cs typeface="Times New Roman" pitchFamily="18" charset="0"/>
                <a:sym typeface="Times New Roman" pitchFamily="18" charset="0"/>
              </a:rPr>
              <a:t>Cubra </a:t>
            </a:r>
            <a:r>
              <a:rPr lang="es-ES_tradnl" sz="2400" u="sng" smtClean="0">
                <a:cs typeface="Times New Roman" pitchFamily="18" charset="0"/>
                <a:sym typeface="Times New Roman" pitchFamily="18" charset="0"/>
              </a:rPr>
              <a:t>los </a:t>
            </a:r>
            <a:r>
              <a:rPr lang="en-US" sz="2400" u="sng" smtClean="0">
                <a:cs typeface="Times New Roman" pitchFamily="18" charset="0"/>
                <a:sym typeface="Times New Roman" pitchFamily="18" charset="0"/>
              </a:rPr>
              <a:t>objetos inmóviles</a:t>
            </a:r>
            <a:r>
              <a:rPr lang="en-US" sz="2400" smtClean="0">
                <a:cs typeface="Times New Roman" pitchFamily="18" charset="0"/>
                <a:sym typeface="Times New Roman" pitchFamily="18" charset="0"/>
              </a:rPr>
              <a:t> con láminas protectoras, como por ejemplo:</a:t>
            </a:r>
          </a:p>
          <a:p>
            <a:pPr lvl="1"/>
            <a:r>
              <a:rPr lang="en-US" sz="2000" b="1" smtClean="0">
                <a:cs typeface="Times New Roman" pitchFamily="18" charset="0"/>
                <a:sym typeface="Times New Roman" pitchFamily="18" charset="0"/>
              </a:rPr>
              <a:t>Muebles;</a:t>
            </a:r>
          </a:p>
          <a:p>
            <a:pPr lvl="1"/>
            <a:r>
              <a:rPr lang="en-US" sz="2000" b="1" smtClean="0">
                <a:cs typeface="Times New Roman" pitchFamily="18" charset="0"/>
                <a:sym typeface="Times New Roman" pitchFamily="18" charset="0"/>
              </a:rPr>
              <a:t>Alfombras y</a:t>
            </a:r>
          </a:p>
          <a:p>
            <a:pPr lvl="1"/>
            <a:r>
              <a:rPr lang="es-ES_tradnl" sz="2000" b="1" smtClean="0">
                <a:cs typeface="Times New Roman" pitchFamily="18" charset="0"/>
                <a:sym typeface="Times New Roman" pitchFamily="18" charset="0"/>
              </a:rPr>
              <a:t>Lámparas</a:t>
            </a:r>
            <a:r>
              <a:rPr lang="en-US" sz="2000" b="1" smtClean="0">
                <a:cs typeface="Times New Roman" pitchFamily="18" charset="0"/>
                <a:sym typeface="Times New Roman" pitchFamily="18" charset="0"/>
              </a:rPr>
              <a:t>.</a:t>
            </a:r>
          </a:p>
          <a:p>
            <a:pPr>
              <a:buFont typeface="Wingdings" pitchFamily="2" charset="2"/>
              <a:buChar char="§"/>
            </a:pPr>
            <a:r>
              <a:rPr lang="en-US" sz="2400" u="sng" smtClean="0">
                <a:cs typeface="Times New Roman" pitchFamily="18" charset="0"/>
                <a:sym typeface="Times New Roman" pitchFamily="18" charset="0"/>
              </a:rPr>
              <a:t>Selle los bordes y las juntas.</a:t>
            </a:r>
          </a:p>
        </p:txBody>
      </p:sp>
      <p:pic>
        <p:nvPicPr>
          <p:cNvPr id="7175" name="Picture 13" descr="En este dibujo se ven muebles cubiertos por láminas protectoras."/>
          <p:cNvPicPr>
            <a:picLocks noChangeAspect="1" noChangeArrowheads="1"/>
          </p:cNvPicPr>
          <p:nvPr>
            <p:ph type="clipArt" sz="half" idx="1"/>
          </p:nvPr>
        </p:nvPicPr>
        <p:blipFill>
          <a:blip r:embed="rId3" cstate="print"/>
          <a:srcRect/>
          <a:stretch>
            <a:fillRect/>
          </a:stretch>
        </p:blipFill>
        <p:spPr>
          <a:xfrm>
            <a:off x="392113" y="2133600"/>
            <a:ext cx="3646487" cy="4114800"/>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4"/>
          <p:cNvSpPr>
            <a:spLocks noGrp="1"/>
          </p:cNvSpPr>
          <p:nvPr>
            <p:ph type="dt" sz="quarter" idx="10"/>
          </p:nvPr>
        </p:nvSpPr>
        <p:spPr>
          <a:noFill/>
        </p:spPr>
        <p:txBody>
          <a:bodyPr/>
          <a:lstStyle/>
          <a:p>
            <a:r>
              <a:rPr lang="es-ES_tradnl" smtClean="0"/>
              <a:t>Octubre de 2011</a:t>
            </a:r>
            <a:endParaRPr lang="en-US" smtClean="0"/>
          </a:p>
        </p:txBody>
      </p:sp>
      <p:sp>
        <p:nvSpPr>
          <p:cNvPr id="8195" name="Slide Number Placeholder 6"/>
          <p:cNvSpPr>
            <a:spLocks noGrp="1"/>
          </p:cNvSpPr>
          <p:nvPr>
            <p:ph type="sldNum" sz="quarter" idx="12"/>
          </p:nvPr>
        </p:nvSpPr>
        <p:spPr>
          <a:noFill/>
        </p:spPr>
        <p:txBody>
          <a:bodyPr/>
          <a:lstStyle/>
          <a:p>
            <a:r>
              <a:rPr lang="en-US" smtClean="0"/>
              <a:t>4-</a:t>
            </a:r>
            <a:fld id="{D6676625-60EF-4480-9F3F-800CDBEE56BD}" type="slidenum">
              <a:rPr lang="en-US" smtClean="0"/>
              <a:pPr/>
              <a:t>7</a:t>
            </a:fld>
            <a:endParaRPr lang="en-US" smtClean="0"/>
          </a:p>
        </p:txBody>
      </p:sp>
      <p:pic>
        <p:nvPicPr>
          <p:cNvPr id="8196" name="Picture 11" descr="En este dibujo se ve el piso de un área de trabajo cubierta con plástico que se extiende hasta seis pies desde una ventana en la que se está trabajando. Todas las herramientas están colocadas sobre el plástico.  "/>
          <p:cNvPicPr>
            <a:picLocks noChangeAspect="1" noChangeArrowheads="1"/>
          </p:cNvPicPr>
          <p:nvPr/>
        </p:nvPicPr>
        <p:blipFill>
          <a:blip r:embed="rId3" cstate="print"/>
          <a:srcRect/>
          <a:stretch>
            <a:fillRect/>
          </a:stretch>
        </p:blipFill>
        <p:spPr bwMode="auto">
          <a:xfrm>
            <a:off x="6680200" y="2057400"/>
            <a:ext cx="2463800" cy="2971800"/>
          </a:xfrm>
          <a:prstGeom prst="rect">
            <a:avLst/>
          </a:prstGeom>
          <a:noFill/>
          <a:ln w="9525">
            <a:noFill/>
            <a:miter lim="800000"/>
            <a:headEnd/>
            <a:tailEnd/>
          </a:ln>
        </p:spPr>
      </p:pic>
      <p:sp>
        <p:nvSpPr>
          <p:cNvPr id="8197" name="Rectangle 6"/>
          <p:cNvSpPr>
            <a:spLocks noGrp="1" noChangeArrowheads="1"/>
          </p:cNvSpPr>
          <p:nvPr>
            <p:ph type="title"/>
          </p:nvPr>
        </p:nvSpPr>
        <p:spPr>
          <a:xfrm>
            <a:off x="381000" y="228600"/>
            <a:ext cx="8382000" cy="990600"/>
          </a:xfrm>
        </p:spPr>
        <p:txBody>
          <a:bodyPr/>
          <a:lstStyle/>
          <a:p>
            <a:r>
              <a:rPr lang="en-US" sz="3600" smtClean="0">
                <a:cs typeface="Times New Roman" pitchFamily="18" charset="0"/>
                <a:sym typeface="Times New Roman" pitchFamily="18" charset="0"/>
              </a:rPr>
              <a:t>Contención interior: Cubra los pisos</a:t>
            </a:r>
          </a:p>
        </p:txBody>
      </p:sp>
      <p:sp>
        <p:nvSpPr>
          <p:cNvPr id="8198" name="Rectangle 8"/>
          <p:cNvSpPr>
            <a:spLocks noGrp="1" noChangeArrowheads="1"/>
          </p:cNvSpPr>
          <p:nvPr>
            <p:ph type="body" sz="half" idx="2"/>
          </p:nvPr>
        </p:nvSpPr>
        <p:spPr>
          <a:xfrm>
            <a:off x="304800" y="1676400"/>
            <a:ext cx="6553200" cy="4724400"/>
          </a:xfrm>
        </p:spPr>
        <p:txBody>
          <a:bodyPr/>
          <a:lstStyle/>
          <a:p>
            <a:pPr>
              <a:lnSpc>
                <a:spcPct val="90000"/>
              </a:lnSpc>
              <a:buFontTx/>
              <a:buNone/>
            </a:pPr>
            <a:r>
              <a:rPr lang="en-US" sz="2000" u="sng" smtClean="0">
                <a:cs typeface="Times New Roman" pitchFamily="18" charset="0"/>
                <a:sym typeface="Times New Roman" pitchFamily="18" charset="0"/>
              </a:rPr>
              <a:t>Se requiere</a:t>
            </a:r>
            <a:r>
              <a:rPr lang="en-US" sz="2000" smtClean="0">
                <a:cs typeface="Times New Roman" pitchFamily="18" charset="0"/>
                <a:sym typeface="Times New Roman" pitchFamily="18" charset="0"/>
              </a:rPr>
              <a:t>:</a:t>
            </a:r>
          </a:p>
          <a:p>
            <a:pPr>
              <a:lnSpc>
                <a:spcPct val="90000"/>
              </a:lnSpc>
            </a:pPr>
            <a:r>
              <a:rPr lang="en-US" sz="2000" smtClean="0">
                <a:cs typeface="Times New Roman" pitchFamily="18" charset="0"/>
                <a:sym typeface="Times New Roman" pitchFamily="18" charset="0"/>
              </a:rPr>
              <a:t>Cubrir todo el piso del área de trabajo con láminas plásticas. </a:t>
            </a:r>
          </a:p>
          <a:p>
            <a:pPr>
              <a:lnSpc>
                <a:spcPct val="90000"/>
              </a:lnSpc>
            </a:pPr>
            <a:r>
              <a:rPr lang="en-US" sz="2000" smtClean="0">
                <a:cs typeface="Times New Roman" pitchFamily="18" charset="0"/>
                <a:sym typeface="Times New Roman" pitchFamily="18" charset="0"/>
              </a:rPr>
              <a:t>Cubrir los pisos un mínimo de 6 pies en todas las direcciones alrededor de donde se altere la pintura. </a:t>
            </a:r>
          </a:p>
          <a:p>
            <a:pPr>
              <a:lnSpc>
                <a:spcPct val="90000"/>
              </a:lnSpc>
              <a:buFontTx/>
              <a:buNone/>
            </a:pPr>
            <a:r>
              <a:rPr lang="en-US" sz="2000" u="sng" smtClean="0">
                <a:cs typeface="Times New Roman" pitchFamily="18" charset="0"/>
                <a:sym typeface="Times New Roman" pitchFamily="18" charset="0"/>
              </a:rPr>
              <a:t>Se recomienda</a:t>
            </a:r>
            <a:r>
              <a:rPr lang="en-US" sz="2000" smtClean="0">
                <a:cs typeface="Times New Roman" pitchFamily="18" charset="0"/>
                <a:sym typeface="Times New Roman" pitchFamily="18" charset="0"/>
              </a:rPr>
              <a:t>:</a:t>
            </a:r>
          </a:p>
          <a:p>
            <a:pPr>
              <a:lnSpc>
                <a:spcPct val="90000"/>
              </a:lnSpc>
            </a:pPr>
            <a:r>
              <a:rPr lang="en-US" sz="2000" smtClean="0">
                <a:cs typeface="Times New Roman" pitchFamily="18" charset="0"/>
                <a:sym typeface="Times New Roman" pitchFamily="18" charset="0"/>
              </a:rPr>
              <a:t>Extender láminas plásticas en áreas de </a:t>
            </a:r>
            <a:r>
              <a:rPr lang="es-ES_tradnl" sz="2000" smtClean="0">
                <a:cs typeface="Times New Roman" pitchFamily="18" charset="0"/>
                <a:sym typeface="Times New Roman" pitchFamily="18" charset="0"/>
              </a:rPr>
              <a:t>mucho</a:t>
            </a:r>
            <a:r>
              <a:rPr lang="en-US" sz="2000" smtClean="0">
                <a:cs typeface="Times New Roman" pitchFamily="18" charset="0"/>
                <a:sym typeface="Times New Roman" pitchFamily="18" charset="0"/>
              </a:rPr>
              <a:t> tráfico.</a:t>
            </a:r>
          </a:p>
          <a:p>
            <a:pPr>
              <a:lnSpc>
                <a:spcPct val="90000"/>
              </a:lnSpc>
            </a:pPr>
            <a:r>
              <a:rPr lang="en-US" sz="2000" smtClean="0">
                <a:solidFill>
                  <a:srgbClr val="00009B"/>
                </a:solidFill>
                <a:cs typeface="Times New Roman" pitchFamily="18" charset="0"/>
                <a:sym typeface="Times New Roman" pitchFamily="18" charset="0"/>
              </a:rPr>
              <a:t>Tomar precauciones especiales para las alfombras.</a:t>
            </a:r>
          </a:p>
          <a:p>
            <a:pPr>
              <a:lnSpc>
                <a:spcPct val="90000"/>
              </a:lnSpc>
            </a:pPr>
            <a:r>
              <a:rPr lang="en-US" sz="2000" smtClean="0">
                <a:cs typeface="Times New Roman" pitchFamily="18" charset="0"/>
                <a:sym typeface="Times New Roman" pitchFamily="18" charset="0"/>
              </a:rPr>
              <a:t>Usar almohadilla adhesiva desechable al borde de la lámina protectora. </a:t>
            </a:r>
          </a:p>
          <a:p>
            <a:pPr>
              <a:lnSpc>
                <a:spcPct val="90000"/>
              </a:lnSpc>
            </a:pPr>
            <a:r>
              <a:rPr lang="en-US" sz="2000" smtClean="0">
                <a:cs typeface="Times New Roman" pitchFamily="18" charset="0"/>
                <a:sym typeface="Times New Roman" pitchFamily="18" charset="0"/>
              </a:rPr>
              <a:t>Si usa decapantes químicos, agregue una segunda capa plástica.</a:t>
            </a:r>
          </a:p>
        </p:txBody>
      </p:sp>
      <p:sp>
        <p:nvSpPr>
          <p:cNvPr id="8199" name="Text Box 12"/>
          <p:cNvSpPr txBox="1">
            <a:spLocks noChangeArrowheads="1"/>
          </p:cNvSpPr>
          <p:nvPr/>
        </p:nvSpPr>
        <p:spPr bwMode="auto">
          <a:xfrm rot="10800000" flipV="1">
            <a:off x="8685213" y="4495800"/>
            <a:ext cx="458787" cy="304800"/>
          </a:xfrm>
          <a:prstGeom prst="rect">
            <a:avLst/>
          </a:prstGeom>
          <a:noFill/>
          <a:ln w="9525">
            <a:noFill/>
            <a:miter lim="800000"/>
            <a:headEnd/>
            <a:tailEnd/>
          </a:ln>
        </p:spPr>
        <p:txBody>
          <a:bodyPr>
            <a:spAutoFit/>
          </a:bodyPr>
          <a:lstStyle/>
          <a:p>
            <a:pPr>
              <a:spcBef>
                <a:spcPct val="50000"/>
              </a:spcBef>
              <a:buSzPct val="100000"/>
              <a:buFontTx/>
              <a:buNone/>
            </a:pPr>
            <a:r>
              <a:rPr lang="en-US" sz="1400" b="1">
                <a:latin typeface="Times New Roman" pitchFamily="18" charset="0"/>
                <a:cs typeface="Times New Roman" pitchFamily="18" charset="0"/>
                <a:sym typeface="Times New Roman" pitchFamily="18" charset="0"/>
              </a:rPr>
              <a:t>6’</a:t>
            </a:r>
          </a:p>
        </p:txBody>
      </p:sp>
      <p:sp>
        <p:nvSpPr>
          <p:cNvPr id="8200" name="Text Box 14"/>
          <p:cNvSpPr txBox="1">
            <a:spLocks noChangeArrowheads="1"/>
          </p:cNvSpPr>
          <p:nvPr/>
        </p:nvSpPr>
        <p:spPr bwMode="auto">
          <a:xfrm rot="10800000" flipV="1">
            <a:off x="7086600" y="4419600"/>
            <a:ext cx="458788" cy="304800"/>
          </a:xfrm>
          <a:prstGeom prst="rect">
            <a:avLst/>
          </a:prstGeom>
          <a:noFill/>
          <a:ln w="9525">
            <a:noFill/>
            <a:miter lim="800000"/>
            <a:headEnd/>
            <a:tailEnd/>
          </a:ln>
        </p:spPr>
        <p:txBody>
          <a:bodyPr>
            <a:spAutoFit/>
          </a:bodyPr>
          <a:lstStyle/>
          <a:p>
            <a:pPr>
              <a:spcBef>
                <a:spcPct val="50000"/>
              </a:spcBef>
              <a:buSzPct val="100000"/>
              <a:buFontTx/>
              <a:buNone/>
            </a:pPr>
            <a:r>
              <a:rPr lang="en-US" sz="1400" b="1">
                <a:latin typeface="Times New Roman" pitchFamily="18" charset="0"/>
                <a:cs typeface="Times New Roman" pitchFamily="18" charset="0"/>
                <a:sym typeface="Times New Roman" pitchFamily="18" charset="0"/>
              </a:rPr>
              <a:t>6’</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Date Placeholder 4"/>
          <p:cNvSpPr>
            <a:spLocks noGrp="1"/>
          </p:cNvSpPr>
          <p:nvPr>
            <p:ph type="dt" sz="quarter" idx="10"/>
          </p:nvPr>
        </p:nvSpPr>
        <p:spPr>
          <a:noFill/>
        </p:spPr>
        <p:txBody>
          <a:bodyPr/>
          <a:lstStyle/>
          <a:p>
            <a:r>
              <a:rPr lang="es-ES_tradnl" smtClean="0"/>
              <a:t>Octubre de 2011</a:t>
            </a:r>
            <a:endParaRPr lang="en-US" smtClean="0"/>
          </a:p>
        </p:txBody>
      </p:sp>
      <p:sp>
        <p:nvSpPr>
          <p:cNvPr id="9219" name="Slide Number Placeholder 6"/>
          <p:cNvSpPr>
            <a:spLocks noGrp="1"/>
          </p:cNvSpPr>
          <p:nvPr>
            <p:ph type="sldNum" sz="quarter" idx="12"/>
          </p:nvPr>
        </p:nvSpPr>
        <p:spPr>
          <a:noFill/>
        </p:spPr>
        <p:txBody>
          <a:bodyPr/>
          <a:lstStyle/>
          <a:p>
            <a:r>
              <a:rPr lang="en-US" smtClean="0"/>
              <a:t>4-</a:t>
            </a:r>
            <a:fld id="{F1D5A38E-66CE-458A-B6AD-2D8F107B7293}" type="slidenum">
              <a:rPr lang="en-US" smtClean="0"/>
              <a:pPr/>
              <a:t>8</a:t>
            </a:fld>
            <a:endParaRPr lang="en-US" smtClean="0"/>
          </a:p>
        </p:txBody>
      </p:sp>
      <p:sp>
        <p:nvSpPr>
          <p:cNvPr id="9220" name="Rectangle 6"/>
          <p:cNvSpPr>
            <a:spLocks noGrp="1" noChangeArrowheads="1"/>
          </p:cNvSpPr>
          <p:nvPr>
            <p:ph type="title"/>
          </p:nvPr>
        </p:nvSpPr>
        <p:spPr>
          <a:xfrm>
            <a:off x="381000" y="381000"/>
            <a:ext cx="8763000" cy="990600"/>
          </a:xfrm>
        </p:spPr>
        <p:txBody>
          <a:bodyPr/>
          <a:lstStyle/>
          <a:p>
            <a:r>
              <a:rPr lang="en-US" sz="3600" smtClean="0">
                <a:cs typeface="Times New Roman" pitchFamily="18" charset="0"/>
                <a:sym typeface="Times New Roman" pitchFamily="18" charset="0"/>
              </a:rPr>
              <a:t>Contención interior: Cierre ventanas, puertas, sistemas de climatización</a:t>
            </a:r>
          </a:p>
        </p:txBody>
      </p:sp>
      <p:sp>
        <p:nvSpPr>
          <p:cNvPr id="9221" name="Rectangle 8"/>
          <p:cNvSpPr>
            <a:spLocks noGrp="1" noChangeArrowheads="1"/>
          </p:cNvSpPr>
          <p:nvPr>
            <p:ph type="body" sz="half" idx="2"/>
          </p:nvPr>
        </p:nvSpPr>
        <p:spPr>
          <a:xfrm>
            <a:off x="381000" y="2133600"/>
            <a:ext cx="8382000" cy="3429000"/>
          </a:xfrm>
        </p:spPr>
        <p:txBody>
          <a:bodyPr/>
          <a:lstStyle/>
          <a:p>
            <a:pPr>
              <a:buFontTx/>
              <a:buNone/>
            </a:pPr>
            <a:r>
              <a:rPr lang="en-US" sz="2400" smtClean="0">
                <a:cs typeface="Times New Roman" pitchFamily="18" charset="0"/>
                <a:sym typeface="Times New Roman" pitchFamily="18" charset="0"/>
              </a:rPr>
              <a:t>Dependiendo del trabajo a realizar:</a:t>
            </a:r>
          </a:p>
          <a:p>
            <a:r>
              <a:rPr lang="en-US" sz="2400" smtClean="0">
                <a:cs typeface="Times New Roman" pitchFamily="18" charset="0"/>
                <a:sym typeface="Times New Roman" pitchFamily="18" charset="0"/>
              </a:rPr>
              <a:t>Cierre todas las ventanas del área de trabajo. </a:t>
            </a:r>
          </a:p>
          <a:p>
            <a:r>
              <a:rPr lang="en-US" sz="2400" smtClean="0">
                <a:cs typeface="Times New Roman" pitchFamily="18" charset="0"/>
                <a:sym typeface="Times New Roman" pitchFamily="18" charset="0"/>
              </a:rPr>
              <a:t>Cierre y selle todas las puertas del área de trabajo.</a:t>
            </a:r>
          </a:p>
          <a:p>
            <a:r>
              <a:rPr lang="en-US" sz="2400" smtClean="0">
                <a:cs typeface="Times New Roman" pitchFamily="18" charset="0"/>
                <a:sym typeface="Times New Roman" pitchFamily="18" charset="0"/>
              </a:rPr>
              <a:t>Cierre y selle todos los sistemas de climatización del área de trabajo. </a:t>
            </a:r>
          </a:p>
          <a:p>
            <a:r>
              <a:rPr lang="en-US" sz="2400" smtClean="0">
                <a:cs typeface="Times New Roman" pitchFamily="18" charset="0"/>
                <a:sym typeface="Times New Roman" pitchFamily="18" charset="0"/>
              </a:rPr>
              <a:t>Apague la unidad </a:t>
            </a:r>
            <a:r>
              <a:rPr lang="es-ES_tradnl" sz="2400" smtClean="0">
                <a:cs typeface="Times New Roman" pitchFamily="18" charset="0"/>
                <a:sym typeface="Times New Roman" pitchFamily="18" charset="0"/>
              </a:rPr>
              <a:t>de climatización </a:t>
            </a:r>
            <a:r>
              <a:rPr lang="en-US" sz="2400" smtClean="0">
                <a:cs typeface="Times New Roman" pitchFamily="18" charset="0"/>
                <a:sym typeface="Times New Roman" pitchFamily="18" charset="0"/>
              </a:rPr>
              <a:t>(recomendado).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4"/>
          <p:cNvSpPr>
            <a:spLocks noGrp="1"/>
          </p:cNvSpPr>
          <p:nvPr>
            <p:ph type="dt" sz="quarter" idx="10"/>
          </p:nvPr>
        </p:nvSpPr>
        <p:spPr>
          <a:noFill/>
        </p:spPr>
        <p:txBody>
          <a:bodyPr/>
          <a:lstStyle/>
          <a:p>
            <a:r>
              <a:rPr lang="es-ES_tradnl" smtClean="0"/>
              <a:t>Octubre de 2011</a:t>
            </a:r>
            <a:endParaRPr lang="en-US" smtClean="0"/>
          </a:p>
        </p:txBody>
      </p:sp>
      <p:sp>
        <p:nvSpPr>
          <p:cNvPr id="10243" name="Slide Number Placeholder 6"/>
          <p:cNvSpPr>
            <a:spLocks noGrp="1"/>
          </p:cNvSpPr>
          <p:nvPr>
            <p:ph type="sldNum" sz="quarter" idx="12"/>
          </p:nvPr>
        </p:nvSpPr>
        <p:spPr>
          <a:noFill/>
        </p:spPr>
        <p:txBody>
          <a:bodyPr/>
          <a:lstStyle/>
          <a:p>
            <a:r>
              <a:rPr lang="en-US" smtClean="0"/>
              <a:t>4-</a:t>
            </a:r>
            <a:fld id="{11B46A1B-474D-4AA2-A5D3-4085B06B0C68}" type="slidenum">
              <a:rPr lang="en-US" smtClean="0"/>
              <a:pPr/>
              <a:t>9</a:t>
            </a:fld>
            <a:endParaRPr lang="en-US" smtClean="0"/>
          </a:p>
        </p:txBody>
      </p:sp>
      <p:pic>
        <p:nvPicPr>
          <p:cNvPr id="10244" name="Picture 5" descr="Esta serie de dibujos muestra cómo colocar láminas protectoras en una puerta del área de trabajo cubriendo primero la puerta con láminas plásticas, cortando después una rendija vertical larga para servir como puerta, y sujetando después otra lámina en la parte superior de la puerta para cubrir la rendija."/>
          <p:cNvPicPr>
            <a:picLocks noChangeAspect="1" noChangeArrowheads="1"/>
          </p:cNvPicPr>
          <p:nvPr>
            <p:ph type="clipArt" sz="half" idx="2"/>
          </p:nvPr>
        </p:nvPicPr>
        <p:blipFill>
          <a:blip r:embed="rId3" cstate="print"/>
          <a:srcRect/>
          <a:stretch>
            <a:fillRect/>
          </a:stretch>
        </p:blipFill>
        <p:spPr>
          <a:xfrm>
            <a:off x="457200" y="1905000"/>
            <a:ext cx="4492625" cy="4572000"/>
          </a:xfrm>
          <a:noFill/>
        </p:spPr>
      </p:pic>
      <p:sp>
        <p:nvSpPr>
          <p:cNvPr id="10245" name="Rectangle 2"/>
          <p:cNvSpPr>
            <a:spLocks noGrp="1" noChangeArrowheads="1"/>
          </p:cNvSpPr>
          <p:nvPr>
            <p:ph type="title"/>
          </p:nvPr>
        </p:nvSpPr>
        <p:spPr/>
        <p:txBody>
          <a:bodyPr/>
          <a:lstStyle/>
          <a:p>
            <a:r>
              <a:rPr lang="en-US" sz="3600" smtClean="0">
                <a:cs typeface="Times New Roman" pitchFamily="18" charset="0"/>
                <a:sym typeface="Times New Roman" pitchFamily="18" charset="0"/>
              </a:rPr>
              <a:t>Contención interior: </a:t>
            </a:r>
            <a:r>
              <a:rPr lang="en-US" sz="3600" smtClean="0">
                <a:solidFill>
                  <a:srgbClr val="00009B"/>
                </a:solidFill>
                <a:cs typeface="Times New Roman" pitchFamily="18" charset="0"/>
                <a:sym typeface="Times New Roman" pitchFamily="18" charset="0"/>
              </a:rPr>
              <a:t>Puerta de ingreso al área de trabajo</a:t>
            </a:r>
          </a:p>
        </p:txBody>
      </p:sp>
      <p:sp>
        <p:nvSpPr>
          <p:cNvPr id="10246" name="Rectangle 3"/>
          <p:cNvSpPr>
            <a:spLocks noGrp="1" noChangeArrowheads="1"/>
          </p:cNvSpPr>
          <p:nvPr>
            <p:ph type="body" sz="half" idx="1"/>
          </p:nvPr>
        </p:nvSpPr>
        <p:spPr>
          <a:xfrm>
            <a:off x="4191000" y="1981200"/>
            <a:ext cx="4648200" cy="3124200"/>
          </a:xfrm>
        </p:spPr>
        <p:txBody>
          <a:bodyPr/>
          <a:lstStyle/>
          <a:p>
            <a:r>
              <a:rPr lang="en-US" sz="3200" smtClean="0">
                <a:cs typeface="Times New Roman" pitchFamily="18" charset="0"/>
                <a:sym typeface="Times New Roman" pitchFamily="18" charset="0"/>
              </a:rPr>
              <a:t>Cubra las puertas de ingreso al área de trabajo con dos capas de láminas protectoras. </a:t>
            </a: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6640" tIns="48320" rIns="96640" bIns="48320" numCol="1" anchor="t" anchorCtr="0" compatLnSpc="1">
        <a:prstTxWarp prst="textNoShape">
          <a:avLst/>
        </a:prstTxWarp>
      </a:bodyPr>
      <a:lstStyle>
        <a:defPPr marL="228600" marR="0" indent="-114300" algn="l" defTabSz="914400" rtl="0" eaLnBrk="0" fontAlgn="base" latinLnBrk="0" hangingPunct="0">
          <a:lnSpc>
            <a:spcPct val="100000"/>
          </a:lnSpc>
          <a:spcBef>
            <a:spcPct val="10000"/>
          </a:spcBef>
          <a:spcAft>
            <a:spcPct val="0"/>
          </a:spcAft>
          <a:buClrTx/>
          <a:buSzTx/>
          <a:buFontTx/>
          <a:buChar char="•"/>
          <a:tabLst/>
          <a:defRPr kumimoji="0" lang="en-US" sz="1000" b="0" i="0" u="none" strike="noStrike" cap="none" normalizeH="0" baseline="0" smtClean="0">
            <a:ln>
              <a:noFill/>
            </a:ln>
            <a:solidFill>
              <a:srgbClr val="000000"/>
            </a:solidFill>
            <a:effectLst/>
            <a:latin typeface="Arial" charset="0"/>
            <a:cs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6640" tIns="48320" rIns="96640" bIns="48320" numCol="1" anchor="t" anchorCtr="0" compatLnSpc="1">
        <a:prstTxWarp prst="textNoShape">
          <a:avLst/>
        </a:prstTxWarp>
      </a:bodyPr>
      <a:lstStyle>
        <a:defPPr marL="228600" marR="0" indent="-114300" algn="l" defTabSz="914400" rtl="0" eaLnBrk="0" fontAlgn="base" latinLnBrk="0" hangingPunct="0">
          <a:lnSpc>
            <a:spcPct val="100000"/>
          </a:lnSpc>
          <a:spcBef>
            <a:spcPct val="10000"/>
          </a:spcBef>
          <a:spcAft>
            <a:spcPct val="0"/>
          </a:spcAft>
          <a:buClrTx/>
          <a:buSzTx/>
          <a:buFontTx/>
          <a:buChar char="•"/>
          <a:tabLst/>
          <a:defRPr kumimoji="0" lang="en-US" sz="1000" b="0" i="0" u="none" strike="noStrike" cap="none" normalizeH="0" baseline="0" smtClean="0">
            <a:ln>
              <a:noFill/>
            </a:ln>
            <a:solidFill>
              <a:srgbClr val="000000"/>
            </a:solidFill>
            <a:effectLst/>
            <a:latin typeface="Arial" charset="0"/>
            <a:cs typeface="Arial"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B1E088FA68B8D4BB57461763A47F1F8" ma:contentTypeVersion="36" ma:contentTypeDescription="Create a new document." ma:contentTypeScope="" ma:versionID="8fde82b573489aae265209c5574f45cf">
  <xsd:schema xmlns:xsd="http://www.w3.org/2001/XMLSchema" xmlns:xs="http://www.w3.org/2001/XMLSchema" xmlns:p="http://schemas.microsoft.com/office/2006/metadata/properties" xmlns:ns1="http://schemas.microsoft.com/sharepoint/v3" xmlns:ns2="4ffa91fb-a0ff-4ac5-b2db-65c790d184a4" xmlns:ns3="http://schemas.microsoft.com/sharepoint.v3" xmlns:ns4="http://schemas.microsoft.com/sharepoint/v3/fields" xmlns:ns5="fecc2597-e8fd-4279-ac06-bd7c891938be" xmlns:ns6="6408b95a-4633-4e9c-bd13-86181e6768eb" targetNamespace="http://schemas.microsoft.com/office/2006/metadata/properties" ma:root="true" ma:fieldsID="6b00e1f8f39c4eda368f4b614bc762cc" ns1:_="" ns2:_="" ns3:_="" ns4:_="" ns5:_="" ns6:_="">
    <xsd:import namespace="http://schemas.microsoft.com/sharepoint/v3"/>
    <xsd:import namespace="4ffa91fb-a0ff-4ac5-b2db-65c790d184a4"/>
    <xsd:import namespace="http://schemas.microsoft.com/sharepoint.v3"/>
    <xsd:import namespace="http://schemas.microsoft.com/sharepoint/v3/fields"/>
    <xsd:import namespace="fecc2597-e8fd-4279-ac06-bd7c891938be"/>
    <xsd:import namespace="6408b95a-4633-4e9c-bd13-86181e6768eb"/>
    <xsd:element name="properties">
      <xsd:complexType>
        <xsd:sequence>
          <xsd:element name="documentManagement">
            <xsd:complexType>
              <xsd:all>
                <xsd:element ref="ns2:Document_x0020_Creation_x0020_Date" minOccurs="0"/>
                <xsd:element ref="ns2:Creator" minOccurs="0"/>
                <xsd:element ref="ns2:EPA_x0020_Office" minOccurs="0"/>
                <xsd:element ref="ns2:Record" minOccurs="0"/>
                <xsd:element ref="ns3:CategoryDescription" minOccurs="0"/>
                <xsd:element ref="ns2:Identifier" minOccurs="0"/>
                <xsd:element ref="ns2:EPA_x0020_Contributor" minOccurs="0"/>
                <xsd:element ref="ns2:External_x0020_Contributor" minOccurs="0"/>
                <xsd:element ref="ns4:_Coverage" minOccurs="0"/>
                <xsd:element ref="ns2:EPA_x0020_Related_x0020_Documents" minOccurs="0"/>
                <xsd:element ref="ns4:_Source" minOccurs="0"/>
                <xsd:element ref="ns2:Rights" minOccurs="0"/>
                <xsd:element ref="ns1:Language" minOccurs="0"/>
                <xsd:element ref="ns2:j747ac98061d40f0aa7bd47e1db5675d" minOccurs="0"/>
                <xsd:element ref="ns2:TaxKeywordTaxHTField" minOccurs="0"/>
                <xsd:element ref="ns2:TaxCatchAllLabel" minOccurs="0"/>
                <xsd:element ref="ns2:TaxCatchAll" minOccurs="0"/>
                <xsd:element ref="ns2:e3f09c3df709400db2417a7161762d62" minOccurs="0"/>
                <xsd:element ref="ns5:SharedWithUsers" minOccurs="0"/>
                <xsd:element ref="ns5:SharedWithDetails" minOccurs="0"/>
                <xsd:element ref="ns6:MediaServiceMetadata" minOccurs="0"/>
                <xsd:element ref="ns6:MediaServiceFastMetadata" minOccurs="0"/>
                <xsd:element ref="ns6:MediaServiceDateTaken" minOccurs="0"/>
                <xsd:element ref="ns6:MediaServiceAutoTags" minOccurs="0"/>
                <xsd:element ref="ns6:MediaServiceOCR" minOccurs="0"/>
                <xsd:element ref="ns6:MediaServiceEventHashCode" minOccurs="0"/>
                <xsd:element ref="ns6:MediaServiceGenerationTime" minOccurs="0"/>
                <xsd:element ref="ns6:MediaServiceLocation" minOccurs="0"/>
                <xsd:element ref="ns1:_ip_UnifiedCompliancePolicyProperties" minOccurs="0"/>
                <xsd:element ref="ns1:_ip_UnifiedCompliancePolicyUIAction" minOccurs="0"/>
                <xsd:element ref="ns6:MediaServiceAutoKeyPoints" minOccurs="0"/>
                <xsd:element ref="ns6: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7" nillable="true" ma:displayName="Language" ma:default="English" ma:description="Select the document language from the drop down." ma:format="Dropdown" ma:internalName="Language" ma:readOnly="false">
      <xsd:simpleType>
        <xsd:restriction base="dms:Choice">
          <xsd:enumeration value="Arabic (Saudi Arabia)"/>
          <xsd:enumeration value="Bulgarian (Bulgaria)"/>
          <xsd:enumeration value="Chinese (Hong Kong S.A.R.)"/>
          <xsd:enumeration value="Chinese (People's Republic of China)"/>
          <xsd:enumeration value="Chinese (Taiwan)"/>
          <xsd:enumeration value="Croatian (Croatia)"/>
          <xsd:enumeration value="Czech (Czech Republic)"/>
          <xsd:enumeration value="Danish (Denmark)"/>
          <xsd:enumeration value="Dutch (Netherlands)"/>
          <xsd:enumeration value="English"/>
          <xsd:enumeration value="Estonian (Estonia)"/>
          <xsd:enumeration value="Finnish (Finland)"/>
          <xsd:enumeration value="French (France)"/>
          <xsd:enumeration value="German (Germany)"/>
          <xsd:enumeration value="Greek (Greece)"/>
          <xsd:enumeration value="Hebrew (Israel)"/>
          <xsd:enumeration value="Hindi (India)"/>
          <xsd:enumeration value="Hungarian (Hungary)"/>
          <xsd:enumeration value="Indonesian (Indonesia)"/>
          <xsd:enumeration value="Italian (Italy)"/>
          <xsd:enumeration value="Japanese (Japan)"/>
          <xsd:enumeration value="Korean (Korea)"/>
          <xsd:enumeration value="Latvian (Latvia)"/>
          <xsd:enumeration value="Lithuanian (Lithuania)"/>
          <xsd:enumeration value="Malay (Malaysia)"/>
          <xsd:enumeration value="Norwegian (Bokmal) (Norway)"/>
          <xsd:enumeration value="Polish (Poland)"/>
          <xsd:enumeration value="Portuguese (Brazil)"/>
          <xsd:enumeration value="Portuguese (Portugal)"/>
          <xsd:enumeration value="Romanian (Romania)"/>
          <xsd:enumeration value="Russian (Russia)"/>
          <xsd:enumeration value="Serbian (Latin) (Serbia)"/>
          <xsd:enumeration value="Slovak (Slovakia)"/>
          <xsd:enumeration value="Slovenian (Slovenia)"/>
          <xsd:enumeration value="Spanish (Spain)"/>
          <xsd:enumeration value="Swedish (Sweden)"/>
          <xsd:enumeration value="Thai (Thailand)"/>
          <xsd:enumeration value="Turkish (Turkey)"/>
          <xsd:enumeration value="Ukrainian (Ukraine)"/>
          <xsd:enumeration value="Urdu (Islamic Republic of Pakistan)"/>
          <xsd:enumeration value="Vietnamese (Vietnam)"/>
        </xsd:restriction>
      </xsd:simpleType>
    </xsd:element>
    <xsd:element name="_ip_UnifiedCompliancePolicyProperties" ma:index="39" nillable="true" ma:displayName="Unified Compliance Policy Properties" ma:hidden="true" ma:internalName="_ip_UnifiedCompliancePolicyProperties">
      <xsd:simpleType>
        <xsd:restriction base="dms:Note"/>
      </xsd:simpleType>
    </xsd:element>
    <xsd:element name="_ip_UnifiedCompliancePolicyUIAction" ma:index="40"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ffa91fb-a0ff-4ac5-b2db-65c790d184a4" elementFormDefault="qualified">
    <xsd:import namespace="http://schemas.microsoft.com/office/2006/documentManagement/types"/>
    <xsd:import namespace="http://schemas.microsoft.com/office/infopath/2007/PartnerControls"/>
    <xsd:element name="Document_x0020_Creation_x0020_Date" ma:index="2" nillable="true" ma:displayName="Document Date" ma:default="[today]" ma:description="Enter the date this document was last modified. The upload date has been entered by default." ma:format="DateOnly" ma:internalName="Document_x0020_Creation_x0020_Date" ma:readOnly="false">
      <xsd:simpleType>
        <xsd:restriction base="dms:DateTime"/>
      </xsd:simpleType>
    </xsd:element>
    <xsd:element name="Creator" ma:index="3" nillable="true" ma:displayName="Creator" ma:description="Enter the person primarily responsible for the document. The name of the person uploading the document has been entered by default." ma:list="UserInfo" ma:SharePointGroup="0" ma:internalName="Creato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PA_x0020_Office" ma:index="4" nillable="true" ma:displayName="EPA Office" ma:description="Enter the EPA organization primarily responsible for the document. The office of the person uploading the document has been entered by default." ma:internalName="EPA_x0020_Office">
      <xsd:simpleType>
        <xsd:restriction base="dms:Text">
          <xsd:maxLength value="255"/>
        </xsd:restriction>
      </xsd:simpleType>
    </xsd:element>
    <xsd:element name="Record" ma:index="5" nillable="true" ma:displayName="Record" ma:default="Shared" ma:description="For documents that provide evidence of EPA decisions and actions, select &quot;Shared&quot; (open access) or &quot;Private&quot; (restricted access)." ma:format="Dropdown" ma:internalName="Record">
      <xsd:simpleType>
        <xsd:restriction base="dms:Choice">
          <xsd:enumeration value="None"/>
          <xsd:enumeration value="Shared"/>
          <xsd:enumeration value="Private"/>
        </xsd:restriction>
      </xsd:simpleType>
    </xsd:element>
    <xsd:element name="Identifier" ma:index="9" nillable="true" ma:displayName="Identifier" ma:description="Enter all EPA identification numbers applicable to this document, one on each line." ma:internalName="Identifier" ma:readOnly="false">
      <xsd:simpleType>
        <xsd:restriction base="dms:Note">
          <xsd:maxLength value="255"/>
        </xsd:restriction>
      </xsd:simpleType>
    </xsd:element>
    <xsd:element name="EPA_x0020_Contributor" ma:index="11" nillable="true" ma:displayName="EPA Contributor" ma:description="Enter an EPA person who contributed to the creation of the document but is not the primary author." ma:list="UserInfo" ma:SharePointGroup="0" ma:internalName="EPA_x0020_Contributo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Contributor" ma:index="12" nillable="true" ma:displayName="External Contributor" ma:description="Enter a non-EPA person who contributed to the creation of the document but is not the primary author." ma:internalName="External_x0020_Contributor" ma:readOnly="false">
      <xsd:simpleType>
        <xsd:restriction base="dms:Note">
          <xsd:maxLength value="255"/>
        </xsd:restriction>
      </xsd:simpleType>
    </xsd:element>
    <xsd:element name="EPA_x0020_Related_x0020_Documents" ma:index="14" nillable="true" ma:displayName="Other Related Documents" ma:description="Enter any related document." ma:internalName="EPA_x0020_Related_x0020_Documents">
      <xsd:simpleType>
        <xsd:restriction base="dms:Note">
          <xsd:maxLength value="255"/>
        </xsd:restriction>
      </xsd:simpleType>
    </xsd:element>
    <xsd:element name="Rights" ma:index="16" nillable="true" ma:displayName="Rights" ma:description="Enter information about intellectual property rights held over the document (e.g. copyright, patent, trademark)." ma:internalName="Rights" ma:readOnly="false">
      <xsd:simpleType>
        <xsd:restriction base="dms:Note">
          <xsd:maxLength value="255"/>
        </xsd:restriction>
      </xsd:simpleType>
    </xsd:element>
    <xsd:element name="j747ac98061d40f0aa7bd47e1db5675d" ma:index="19" nillable="true" ma:taxonomy="true" ma:internalName="j747ac98061d40f0aa7bd47e1db5675d" ma:taxonomyFieldName="Document_x0020_Type" ma:displayName="Document Type" ma:readOnly="false" ma:default="" ma:fieldId="{3747ac98-061d-40f0-aa7b-d47e1db5675d}" ma:sspId="29f62856-1543-49d4-a736-4569d363f533" ma:termSetId="e06cd6a9-a175-4da0-81cb-8dba7aa394ab" ma:anchorId="00000000-0000-0000-0000-000000000000" ma:open="false" ma:isKeyword="false">
      <xsd:complexType>
        <xsd:sequence>
          <xsd:element ref="pc:Terms" minOccurs="0" maxOccurs="1"/>
        </xsd:sequence>
      </xsd:complexType>
    </xsd:element>
    <xsd:element name="TaxKeywordTaxHTField" ma:index="21" nillable="true" ma:taxonomy="true" ma:internalName="TaxKeywordTaxHTField" ma:taxonomyFieldName="TaxKeyword" ma:displayName="Enterprise Keywords" ma:readOnly="false" ma:fieldId="{23f27201-bee3-471e-b2e7-b64fd8b7ca38}" ma:taxonomyMulti="true" ma:sspId="29f62856-1543-49d4-a736-4569d363f533" ma:termSetId="00000000-0000-0000-0000-000000000000" ma:anchorId="00000000-0000-0000-0000-000000000000" ma:open="true" ma:isKeyword="true">
      <xsd:complexType>
        <xsd:sequence>
          <xsd:element ref="pc:Terms" minOccurs="0" maxOccurs="1"/>
        </xsd:sequence>
      </xsd:complexType>
    </xsd:element>
    <xsd:element name="TaxCatchAllLabel" ma:index="23" nillable="true" ma:displayName="Taxonomy Catch All Column1" ma:description="" ma:hidden="true" ma:list="{160cad11-562a-4490-8456-b2fd6f157897}" ma:internalName="TaxCatchAllLabel" ma:readOnly="true" ma:showField="CatchAllDataLabel" ma:web="fecc2597-e8fd-4279-ac06-bd7c891938be">
      <xsd:complexType>
        <xsd:complexContent>
          <xsd:extension base="dms:MultiChoiceLookup">
            <xsd:sequence>
              <xsd:element name="Value" type="dms:Lookup" maxOccurs="unbounded" minOccurs="0" nillable="true"/>
            </xsd:sequence>
          </xsd:extension>
        </xsd:complexContent>
      </xsd:complexType>
    </xsd:element>
    <xsd:element name="TaxCatchAll" ma:index="24" nillable="true" ma:displayName="Taxonomy Catch All Column" ma:description="" ma:hidden="true" ma:list="{160cad11-562a-4490-8456-b2fd6f157897}" ma:internalName="TaxCatchAll" ma:showField="CatchAllData" ma:web="fecc2597-e8fd-4279-ac06-bd7c891938be">
      <xsd:complexType>
        <xsd:complexContent>
          <xsd:extension base="dms:MultiChoiceLookup">
            <xsd:sequence>
              <xsd:element name="Value" type="dms:Lookup" maxOccurs="unbounded" minOccurs="0" nillable="true"/>
            </xsd:sequence>
          </xsd:extension>
        </xsd:complexContent>
      </xsd:complexType>
    </xsd:element>
    <xsd:element name="e3f09c3df709400db2417a7161762d62" ma:index="28" nillable="true" ma:taxonomy="true" ma:internalName="e3f09c3df709400db2417a7161762d62" ma:taxonomyFieldName="EPA_x0020_Subject" ma:displayName="EPA Subject" ma:readOnly="false" ma:default="" ma:fieldId="{e3f09c3d-f709-400d-b241-7a7161762d62}" ma:taxonomyMulti="true" ma:sspId="29f62856-1543-49d4-a736-4569d363f533" ma:termSetId="7a3d4ae0-7e62-45a2-a406-c6a8a6a8eee3"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ategoryDescription" ma:index="6" nillable="true" ma:displayName="Description" ma:description="Enter a brief description." ma:internalName="CategoryDescription"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Coverage" ma:index="13" nillable="true" ma:displayName="Coverage" ma:description="Enter the geographic location, jurisdiction, or time period for which the document is relevant." ma:internalName="_Coverage" ma:readOnly="false">
      <xsd:simpleType>
        <xsd:restriction base="dms:Text">
          <xsd:maxLength value="255"/>
        </xsd:restriction>
      </xsd:simpleType>
    </xsd:element>
    <xsd:element name="_Source" ma:index="15" nillable="true" ma:displayName="Source" ma:description="Enter a source from which the document is derived." ma:internalName="_Source"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ecc2597-e8fd-4279-ac06-bd7c891938be" elementFormDefault="qualified">
    <xsd:import namespace="http://schemas.microsoft.com/office/2006/documentManagement/types"/>
    <xsd:import namespace="http://schemas.microsoft.com/office/infopath/2007/PartnerControls"/>
    <xsd:element name="SharedWithUsers" ma:index="29"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0"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408b95a-4633-4e9c-bd13-86181e6768eb" elementFormDefault="qualified">
    <xsd:import namespace="http://schemas.microsoft.com/office/2006/documentManagement/types"/>
    <xsd:import namespace="http://schemas.microsoft.com/office/infopath/2007/PartnerControls"/>
    <xsd:element name="MediaServiceMetadata" ma:index="31" nillable="true" ma:displayName="MediaServiceMetadata" ma:hidden="true" ma:internalName="MediaServiceMetadata" ma:readOnly="true">
      <xsd:simpleType>
        <xsd:restriction base="dms:Note"/>
      </xsd:simpleType>
    </xsd:element>
    <xsd:element name="MediaServiceFastMetadata" ma:index="32" nillable="true" ma:displayName="MediaServiceFastMetadata" ma:hidden="true" ma:internalName="MediaServiceFastMetadata" ma:readOnly="true">
      <xsd:simpleType>
        <xsd:restriction base="dms:Note"/>
      </xsd:simpleType>
    </xsd:element>
    <xsd:element name="MediaServiceDateTaken" ma:index="33" nillable="true" ma:displayName="MediaServiceDateTaken" ma:hidden="true" ma:internalName="MediaServiceDateTaken" ma:readOnly="true">
      <xsd:simpleType>
        <xsd:restriction base="dms:Text"/>
      </xsd:simpleType>
    </xsd:element>
    <xsd:element name="MediaServiceAutoTags" ma:index="34" nillable="true" ma:displayName="MediaServiceAutoTags" ma:internalName="MediaServiceAutoTags" ma:readOnly="true">
      <xsd:simpleType>
        <xsd:restriction base="dms:Text"/>
      </xsd:simpleType>
    </xsd:element>
    <xsd:element name="MediaServiceOCR" ma:index="35" nillable="true" ma:displayName="MediaServiceOCR" ma:internalName="MediaServiceOCR" ma:readOnly="true">
      <xsd:simpleType>
        <xsd:restriction base="dms:Note">
          <xsd:maxLength value="255"/>
        </xsd:restriction>
      </xsd:simpleType>
    </xsd:element>
    <xsd:element name="MediaServiceEventHashCode" ma:index="36" nillable="true" ma:displayName="MediaServiceEventHashCode" ma:hidden="true" ma:internalName="MediaServiceEventHashCode" ma:readOnly="true">
      <xsd:simpleType>
        <xsd:restriction base="dms:Text"/>
      </xsd:simpleType>
    </xsd:element>
    <xsd:element name="MediaServiceGenerationTime" ma:index="37" nillable="true" ma:displayName="MediaServiceGenerationTime" ma:hidden="true" ma:internalName="MediaServiceGenerationTime" ma:readOnly="true">
      <xsd:simpleType>
        <xsd:restriction base="dms:Text"/>
      </xsd:simpleType>
    </xsd:element>
    <xsd:element name="MediaServiceLocation" ma:index="38" nillable="true" ma:displayName="Location" ma:internalName="MediaServiceLocation" ma:readOnly="true">
      <xsd:simpleType>
        <xsd:restriction base="dms:Text"/>
      </xsd:simpleType>
    </xsd:element>
    <xsd:element name="MediaServiceAutoKeyPoints" ma:index="41" nillable="true" ma:displayName="MediaServiceAutoKeyPoints" ma:hidden="true" ma:internalName="MediaServiceAutoKeyPoints" ma:readOnly="true">
      <xsd:simpleType>
        <xsd:restriction base="dms:Note"/>
      </xsd:simpleType>
    </xsd:element>
    <xsd:element name="MediaServiceKeyPoints" ma:index="42"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29f62856-1543-49d4-a736-4569d363f533" ContentTypeId="0x0101"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Record xmlns="4ffa91fb-a0ff-4ac5-b2db-65c790d184a4">Shared</Record>
    <Language xmlns="http://schemas.microsoft.com/sharepoint/v3">English</Language>
    <Document_x0020_Creation_x0020_Date xmlns="4ffa91fb-a0ff-4ac5-b2db-65c790d184a4">2021-03-10T05:57:19+00:00</Document_x0020_Creation_x0020_Date>
    <_Source xmlns="http://schemas.microsoft.com/sharepoint/v3/fields" xsi:nil="true"/>
    <_ip_UnifiedCompliancePolicyUIAction xmlns="http://schemas.microsoft.com/sharepoint/v3" xsi:nil="true"/>
    <j747ac98061d40f0aa7bd47e1db5675d xmlns="4ffa91fb-a0ff-4ac5-b2db-65c790d184a4">
      <Terms xmlns="http://schemas.microsoft.com/office/infopath/2007/PartnerControls"/>
    </j747ac98061d40f0aa7bd47e1db5675d>
    <e3f09c3df709400db2417a7161762d62 xmlns="4ffa91fb-a0ff-4ac5-b2db-65c790d184a4">
      <Terms xmlns="http://schemas.microsoft.com/office/infopath/2007/PartnerControls"/>
    </e3f09c3df709400db2417a7161762d62>
    <External_x0020_Contributor xmlns="4ffa91fb-a0ff-4ac5-b2db-65c790d184a4" xsi:nil="true"/>
    <TaxKeywordTaxHTField xmlns="4ffa91fb-a0ff-4ac5-b2db-65c790d184a4">
      <Terms xmlns="http://schemas.microsoft.com/office/infopath/2007/PartnerControls">
        <TermInfo xmlns="http://schemas.microsoft.com/office/infopath/2007/PartnerControls">
          <TermName xmlns="http://schemas.microsoft.com/office/infopath/2007/PartnerControls">Spanish</TermName>
          <TermId xmlns="http://schemas.microsoft.com/office/infopath/2007/PartnerControls">a0ba237c-3d86-492a-b4d6-5c498a3a7774</TermId>
        </TermInfo>
        <TermInfo xmlns="http://schemas.microsoft.com/office/infopath/2007/PartnerControls">
          <TermName xmlns="http://schemas.microsoft.com/office/infopath/2007/PartnerControls">lead poisoning</TermName>
          <TermId xmlns="http://schemas.microsoft.com/office/infopath/2007/PartnerControls">6526c03e-00f6-4cbf-80ff-1084a6ae35f8</TermId>
        </TermInfo>
        <TermInfo xmlns="http://schemas.microsoft.com/office/infopath/2007/PartnerControls">
          <TermName xmlns="http://schemas.microsoft.com/office/infopath/2007/PartnerControls">renovation</TermName>
          <TermId xmlns="http://schemas.microsoft.com/office/infopath/2007/PartnerControls">d1b928a5-f521-4e27-89c7-8a11205aca74</TermId>
        </TermInfo>
      </Terms>
    </TaxKeywordTaxHTField>
    <_ip_UnifiedCompliancePolicyProperties xmlns="http://schemas.microsoft.com/sharepoint/v3" xsi:nil="true"/>
    <Rights xmlns="4ffa91fb-a0ff-4ac5-b2db-65c790d184a4" xsi:nil="true"/>
    <EPA_x0020_Office xmlns="4ffa91fb-a0ff-4ac5-b2db-65c790d184a4" xsi:nil="true"/>
    <CategoryDescription xmlns="http://schemas.microsoft.com/sharepoint.v3" xsi:nil="true"/>
    <Identifier xmlns="4ffa91fb-a0ff-4ac5-b2db-65c790d184a4" xsi:nil="true"/>
    <_Coverage xmlns="http://schemas.microsoft.com/sharepoint/v3/fields" xsi:nil="true"/>
    <Creator xmlns="4ffa91fb-a0ff-4ac5-b2db-65c790d184a4">
      <UserInfo>
        <DisplayName/>
        <AccountId xsi:nil="true"/>
        <AccountType/>
      </UserInfo>
    </Creator>
    <EPA_x0020_Related_x0020_Documents xmlns="4ffa91fb-a0ff-4ac5-b2db-65c790d184a4" xsi:nil="true"/>
    <EPA_x0020_Contributor xmlns="4ffa91fb-a0ff-4ac5-b2db-65c790d184a4">
      <UserInfo>
        <DisplayName/>
        <AccountId xsi:nil="true"/>
        <AccountType/>
      </UserInfo>
    </EPA_x0020_Contributor>
    <TaxCatchAll xmlns="4ffa91fb-a0ff-4ac5-b2db-65c790d184a4">
      <Value>1174</Value>
      <Value>1348</Value>
      <Value>1347</Value>
    </TaxCatchAll>
  </documentManagement>
</p:properties>
</file>

<file path=customXml/itemProps1.xml><?xml version="1.0" encoding="utf-8"?>
<ds:datastoreItem xmlns:ds="http://schemas.openxmlformats.org/officeDocument/2006/customXml" ds:itemID="{B3B950EC-9C6C-40AB-BFCA-D23F387F456D}"/>
</file>

<file path=customXml/itemProps2.xml><?xml version="1.0" encoding="utf-8"?>
<ds:datastoreItem xmlns:ds="http://schemas.openxmlformats.org/officeDocument/2006/customXml" ds:itemID="{50AE0D39-47ED-46D6-AC6E-D237CAD14C84}"/>
</file>

<file path=customXml/itemProps3.xml><?xml version="1.0" encoding="utf-8"?>
<ds:datastoreItem xmlns:ds="http://schemas.openxmlformats.org/officeDocument/2006/customXml" ds:itemID="{9C5BF0FF-02A8-403B-B8E6-FC46992B5FB5}"/>
</file>

<file path=customXml/itemProps4.xml><?xml version="1.0" encoding="utf-8"?>
<ds:datastoreItem xmlns:ds="http://schemas.openxmlformats.org/officeDocument/2006/customXml" ds:itemID="{2A9B095B-8227-471E-8D31-24385D4CC91B}"/>
</file>

<file path=docProps/app.xml><?xml version="1.0" encoding="utf-8"?>
<Properties xmlns="http://schemas.openxmlformats.org/officeDocument/2006/extended-properties" xmlns:vt="http://schemas.openxmlformats.org/officeDocument/2006/docPropsVTypes">
  <TotalTime>11126</TotalTime>
  <Words>6769</Words>
  <Application>Microsoft Office PowerPoint</Application>
  <PresentationFormat>On-screen Show (4:3)</PresentationFormat>
  <Paragraphs>358</Paragraphs>
  <Slides>17</Slides>
  <Notes>17</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24" baseType="lpstr">
      <vt:lpstr>Arial</vt:lpstr>
      <vt:lpstr>Times New Roman</vt:lpstr>
      <vt:lpstr>Franklin Gothic Medium</vt:lpstr>
      <vt:lpstr>Wingdings</vt:lpstr>
      <vt:lpstr>Symbol</vt:lpstr>
      <vt:lpstr>Default Design</vt:lpstr>
      <vt:lpstr>Microsoft Photo Editor 3.0 Photo</vt:lpstr>
      <vt:lpstr>Módulo 4: Contenga el polvo mientras trabaja</vt:lpstr>
      <vt:lpstr>¿Qué es la contención?</vt:lpstr>
      <vt:lpstr>Mantenga el polvo dentro de la contención</vt:lpstr>
      <vt:lpstr>Contención vertical </vt:lpstr>
      <vt:lpstr>Contención interior: Limite el acceso y coloque letreros</vt:lpstr>
      <vt:lpstr>Contención interior: Retire o cubra las pertenencias</vt:lpstr>
      <vt:lpstr>Contención interior: Cubra los pisos</vt:lpstr>
      <vt:lpstr>Contención interior: Cierre ventanas, puertas, sistemas de climatización</vt:lpstr>
      <vt:lpstr>Contención interior: Puerta de ingreso al área de trabajo</vt:lpstr>
      <vt:lpstr>Descripción general de los pasos para la contención interior</vt:lpstr>
      <vt:lpstr>Contención exterior: Defina un área de trabajo</vt:lpstr>
      <vt:lpstr>Contención exterior: Cierre ventanas y puertas</vt:lpstr>
      <vt:lpstr>Contención exterior: Aspectos que se deben considerar </vt:lpstr>
      <vt:lpstr>Descripción general de los pasos para la contención exterior</vt:lpstr>
      <vt:lpstr>Slide 15</vt:lpstr>
      <vt:lpstr>Slide 16</vt:lpstr>
      <vt:lpstr>Ahora ya saben...</vt:lpstr>
    </vt:vector>
  </TitlesOfParts>
  <Company>ICF Kaiser International,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Lead Safety for Renovation, Repair, and Painting: Initial Course</dc:title>
  <dc:subject>Module 4</dc:subject>
  <dc:creator>EPA</dc:creator>
  <cp:keywords>lead poisoning, renovation, spanish</cp:keywords>
  <cp:lastModifiedBy>hughesl</cp:lastModifiedBy>
  <cp:revision>314</cp:revision>
  <cp:lastPrinted>2000-09-30T16:09:48Z</cp:lastPrinted>
  <dcterms:created xsi:type="dcterms:W3CDTF">2000-02-27T17:45:05Z</dcterms:created>
  <dcterms:modified xsi:type="dcterms:W3CDTF">2012-07-24T15:29:04Z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0x010100AB1E088FA68B8D4BB57461763A47F1F8</vt:lpwstr>
  </property>
  <property fmtid="{D5CDD505-2E9C-101B-9397-08002B2CF9AE}" pid="3" name="TaxKeyword">
    <vt:lpwstr>1174;#Spanish|a0ba237c-3d86-492a-b4d6-5c498a3a7774;#1348;#lead poisoning|6526c03e-00f6-4cbf-80ff-1084a6ae35f8;#1347;#renovation|d1b928a5-f521-4e27-89c7-8a11205aca74</vt:lpwstr>
  </property>
</Properties>
</file>