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512" r:id="rId2"/>
    <p:sldId id="360" r:id="rId3"/>
    <p:sldId id="506" r:id="rId4"/>
    <p:sldId id="511" r:id="rId5"/>
    <p:sldId id="469" r:id="rId6"/>
    <p:sldId id="471" r:id="rId7"/>
    <p:sldId id="262" r:id="rId8"/>
    <p:sldId id="451" r:id="rId9"/>
    <p:sldId id="426" r:id="rId10"/>
    <p:sldId id="427" r:id="rId11"/>
    <p:sldId id="447" r:id="rId12"/>
    <p:sldId id="448" r:id="rId13"/>
    <p:sldId id="414" r:id="rId14"/>
    <p:sldId id="453" r:id="rId15"/>
    <p:sldId id="516" r:id="rId16"/>
    <p:sldId id="450" r:id="rId17"/>
    <p:sldId id="419" r:id="rId18"/>
    <p:sldId id="466" r:id="rId19"/>
    <p:sldId id="468" r:id="rId20"/>
    <p:sldId id="415" r:id="rId21"/>
    <p:sldId id="430" r:id="rId22"/>
    <p:sldId id="456" r:id="rId23"/>
    <p:sldId id="455" r:id="rId24"/>
    <p:sldId id="403" r:id="rId25"/>
    <p:sldId id="513" r:id="rId26"/>
    <p:sldId id="514" r:id="rId27"/>
    <p:sldId id="515" r:id="rId28"/>
    <p:sldId id="457" r:id="rId29"/>
    <p:sldId id="452" r:id="rId30"/>
    <p:sldId id="418" r:id="rId31"/>
    <p:sldId id="458" r:id="rId32"/>
    <p:sldId id="484" r:id="rId33"/>
    <p:sldId id="472" r:id="rId34"/>
    <p:sldId id="473" r:id="rId35"/>
    <p:sldId id="474" r:id="rId36"/>
    <p:sldId id="459" r:id="rId37"/>
    <p:sldId id="460" r:id="rId38"/>
    <p:sldId id="488" r:id="rId39"/>
    <p:sldId id="437" r:id="rId40"/>
    <p:sldId id="438" r:id="rId41"/>
    <p:sldId id="462" r:id="rId42"/>
    <p:sldId id="444" r:id="rId43"/>
    <p:sldId id="500" r:id="rId44"/>
    <p:sldId id="497" r:id="rId45"/>
    <p:sldId id="498" r:id="rId46"/>
    <p:sldId id="464" r:id="rId47"/>
    <p:sldId id="507" r:id="rId48"/>
    <p:sldId id="432" r:id="rId49"/>
    <p:sldId id="477" r:id="rId50"/>
    <p:sldId id="441" r:id="rId51"/>
    <p:sldId id="442" r:id="rId52"/>
    <p:sldId id="440" r:id="rId53"/>
    <p:sldId id="443" r:id="rId54"/>
    <p:sldId id="485" r:id="rId55"/>
    <p:sldId id="486" r:id="rId56"/>
    <p:sldId id="487" r:id="rId57"/>
    <p:sldId id="475" r:id="rId58"/>
    <p:sldId id="476" r:id="rId59"/>
    <p:sldId id="508" r:id="rId60"/>
    <p:sldId id="509" r:id="rId61"/>
    <p:sldId id="510" r:id="rId62"/>
    <p:sldId id="478" r:id="rId63"/>
    <p:sldId id="482" r:id="rId64"/>
    <p:sldId id="363" r:id="rId65"/>
    <p:sldId id="520" r:id="rId66"/>
    <p:sldId id="378" r:id="rId67"/>
    <p:sldId id="434" r:id="rId68"/>
    <p:sldId id="311" r:id="rId69"/>
    <p:sldId id="314" r:id="rId70"/>
    <p:sldId id="316" r:id="rId71"/>
    <p:sldId id="433" r:id="rId72"/>
    <p:sldId id="517" r:id="rId73"/>
    <p:sldId id="315" r:id="rId74"/>
    <p:sldId id="331" r:id="rId75"/>
    <p:sldId id="406" r:id="rId76"/>
    <p:sldId id="436" r:id="rId77"/>
    <p:sldId id="423" r:id="rId78"/>
    <p:sldId id="420" r:id="rId79"/>
    <p:sldId id="493" r:id="rId80"/>
    <p:sldId id="501" r:id="rId81"/>
    <p:sldId id="502" r:id="rId82"/>
    <p:sldId id="503" r:id="rId83"/>
    <p:sldId id="504" r:id="rId84"/>
    <p:sldId id="324" r:id="rId85"/>
    <p:sldId id="494" r:id="rId86"/>
    <p:sldId id="325" r:id="rId87"/>
    <p:sldId id="327" r:id="rId88"/>
    <p:sldId id="417" r:id="rId89"/>
    <p:sldId id="353" r:id="rId90"/>
    <p:sldId id="422" r:id="rId91"/>
    <p:sldId id="490" r:id="rId92"/>
    <p:sldId id="518" r:id="rId93"/>
    <p:sldId id="370" r:id="rId94"/>
    <p:sldId id="408" r:id="rId95"/>
    <p:sldId id="412" r:id="rId96"/>
    <p:sldId id="277" r:id="rId97"/>
    <p:sldId id="269" r:id="rId98"/>
    <p:sldId id="267" r:id="rId99"/>
    <p:sldId id="495" r:id="rId100"/>
    <p:sldId id="496" r:id="rId101"/>
    <p:sldId id="483" r:id="rId102"/>
  </p:sldIdLst>
  <p:sldSz cx="9144000" cy="6858000" type="screen4x3"/>
  <p:notesSz cx="7010400" cy="9296400"/>
  <p:defaultTextStyle>
    <a:defPPr>
      <a:defRPr lang="en-US"/>
    </a:defPPr>
    <a:lvl1pPr algn="l" rtl="0" fontAlgn="base">
      <a:spcBef>
        <a:spcPct val="0"/>
      </a:spcBef>
      <a:spcAft>
        <a:spcPct val="0"/>
      </a:spcAft>
      <a:defRPr sz="2600" b="1" kern="1200">
        <a:solidFill>
          <a:srgbClr val="FF0000"/>
        </a:solidFill>
        <a:latin typeface="Tahoma" panose="020B0604030504040204" pitchFamily="34" charset="0"/>
        <a:ea typeface="+mn-ea"/>
        <a:cs typeface="+mn-cs"/>
      </a:defRPr>
    </a:lvl1pPr>
    <a:lvl2pPr marL="457200" algn="l" rtl="0" fontAlgn="base">
      <a:spcBef>
        <a:spcPct val="0"/>
      </a:spcBef>
      <a:spcAft>
        <a:spcPct val="0"/>
      </a:spcAft>
      <a:defRPr sz="2600" b="1" kern="1200">
        <a:solidFill>
          <a:srgbClr val="FF0000"/>
        </a:solidFill>
        <a:latin typeface="Tahoma" panose="020B0604030504040204" pitchFamily="34" charset="0"/>
        <a:ea typeface="+mn-ea"/>
        <a:cs typeface="+mn-cs"/>
      </a:defRPr>
    </a:lvl2pPr>
    <a:lvl3pPr marL="914400" algn="l" rtl="0" fontAlgn="base">
      <a:spcBef>
        <a:spcPct val="0"/>
      </a:spcBef>
      <a:spcAft>
        <a:spcPct val="0"/>
      </a:spcAft>
      <a:defRPr sz="2600" b="1" kern="1200">
        <a:solidFill>
          <a:srgbClr val="FF0000"/>
        </a:solidFill>
        <a:latin typeface="Tahoma" panose="020B0604030504040204" pitchFamily="34" charset="0"/>
        <a:ea typeface="+mn-ea"/>
        <a:cs typeface="+mn-cs"/>
      </a:defRPr>
    </a:lvl3pPr>
    <a:lvl4pPr marL="1371600" algn="l" rtl="0" fontAlgn="base">
      <a:spcBef>
        <a:spcPct val="0"/>
      </a:spcBef>
      <a:spcAft>
        <a:spcPct val="0"/>
      </a:spcAft>
      <a:defRPr sz="2600" b="1" kern="1200">
        <a:solidFill>
          <a:srgbClr val="FF0000"/>
        </a:solidFill>
        <a:latin typeface="Tahoma" panose="020B0604030504040204" pitchFamily="34" charset="0"/>
        <a:ea typeface="+mn-ea"/>
        <a:cs typeface="+mn-cs"/>
      </a:defRPr>
    </a:lvl4pPr>
    <a:lvl5pPr marL="1828800" algn="l" rtl="0" fontAlgn="base">
      <a:spcBef>
        <a:spcPct val="0"/>
      </a:spcBef>
      <a:spcAft>
        <a:spcPct val="0"/>
      </a:spcAft>
      <a:defRPr sz="2600" b="1" kern="1200">
        <a:solidFill>
          <a:srgbClr val="FF0000"/>
        </a:solidFill>
        <a:latin typeface="Tahoma" panose="020B0604030504040204" pitchFamily="34" charset="0"/>
        <a:ea typeface="+mn-ea"/>
        <a:cs typeface="+mn-cs"/>
      </a:defRPr>
    </a:lvl5pPr>
    <a:lvl6pPr marL="2286000" algn="l" defTabSz="914400" rtl="0" eaLnBrk="1" latinLnBrk="0" hangingPunct="1">
      <a:defRPr sz="2600" b="1" kern="1200">
        <a:solidFill>
          <a:srgbClr val="FF0000"/>
        </a:solidFill>
        <a:latin typeface="Tahoma" panose="020B0604030504040204" pitchFamily="34" charset="0"/>
        <a:ea typeface="+mn-ea"/>
        <a:cs typeface="+mn-cs"/>
      </a:defRPr>
    </a:lvl6pPr>
    <a:lvl7pPr marL="2743200" algn="l" defTabSz="914400" rtl="0" eaLnBrk="1" latinLnBrk="0" hangingPunct="1">
      <a:defRPr sz="2600" b="1" kern="1200">
        <a:solidFill>
          <a:srgbClr val="FF0000"/>
        </a:solidFill>
        <a:latin typeface="Tahoma" panose="020B0604030504040204" pitchFamily="34" charset="0"/>
        <a:ea typeface="+mn-ea"/>
        <a:cs typeface="+mn-cs"/>
      </a:defRPr>
    </a:lvl7pPr>
    <a:lvl8pPr marL="3200400" algn="l" defTabSz="914400" rtl="0" eaLnBrk="1" latinLnBrk="0" hangingPunct="1">
      <a:defRPr sz="2600" b="1" kern="1200">
        <a:solidFill>
          <a:srgbClr val="FF0000"/>
        </a:solidFill>
        <a:latin typeface="Tahoma" panose="020B0604030504040204" pitchFamily="34" charset="0"/>
        <a:ea typeface="+mn-ea"/>
        <a:cs typeface="+mn-cs"/>
      </a:defRPr>
    </a:lvl8pPr>
    <a:lvl9pPr marL="3657600" algn="l" defTabSz="914400" rtl="0" eaLnBrk="1" latinLnBrk="0" hangingPunct="1">
      <a:defRPr sz="2600" b="1" kern="1200">
        <a:solidFill>
          <a:srgbClr val="FF0000"/>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99FF"/>
    <a:srgbClr val="0000B4"/>
    <a:srgbClr val="FFFFCC"/>
    <a:srgbClr val="EAEAEA"/>
    <a:srgbClr val="FF0000"/>
    <a:srgbClr val="FF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74667" autoAdjust="0"/>
  </p:normalViewPr>
  <p:slideViewPr>
    <p:cSldViewPr snapToGrid="0">
      <p:cViewPr varScale="1">
        <p:scale>
          <a:sx n="81" d="100"/>
          <a:sy n="81" d="100"/>
        </p:scale>
        <p:origin x="810" y="72"/>
      </p:cViewPr>
      <p:guideLst>
        <p:guide orient="horz" pos="4319"/>
        <p:guide pos="575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3906"/>
    </p:cViewPr>
  </p:sorterViewPr>
  <p:notesViewPr>
    <p:cSldViewPr snapToGrid="0">
      <p:cViewPr varScale="1">
        <p:scale>
          <a:sx n="56" d="100"/>
          <a:sy n="56" d="100"/>
        </p:scale>
        <p:origin x="-246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lvl1pPr>
          </a:lstStyle>
          <a:p>
            <a:pPr>
              <a:defRPr/>
            </a:pPr>
            <a:endParaRPr lang="en-US"/>
          </a:p>
        </p:txBody>
      </p:sp>
      <p:sp>
        <p:nvSpPr>
          <p:cNvPr id="5734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lvl1pPr>
          </a:lstStyle>
          <a:p>
            <a:pPr>
              <a:defRPr/>
            </a:pPr>
            <a:endParaRPr lang="en-US"/>
          </a:p>
        </p:txBody>
      </p:sp>
      <p:sp>
        <p:nvSpPr>
          <p:cNvPr id="5734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lvl1pPr>
          </a:lstStyle>
          <a:p>
            <a:pPr>
              <a:defRPr/>
            </a:pPr>
            <a:endParaRPr lang="en-US"/>
          </a:p>
        </p:txBody>
      </p:sp>
      <p:sp>
        <p:nvSpPr>
          <p:cNvPr id="5734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lvl1pPr>
          </a:lstStyle>
          <a:p>
            <a:fld id="{3B1404AD-9230-4A4A-A428-2C5629030108}" type="slidenum">
              <a:rPr lang="en-US"/>
              <a:pPr/>
              <a:t>‹#›</a:t>
            </a:fld>
            <a:endParaRPr lang="en-US"/>
          </a:p>
        </p:txBody>
      </p:sp>
    </p:spTree>
    <p:extLst>
      <p:ext uri="{BB962C8B-B14F-4D97-AF65-F5344CB8AC3E}">
        <p14:creationId xmlns:p14="http://schemas.microsoft.com/office/powerpoint/2010/main" val="333800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chemeClr val="tx1"/>
                </a:solidFill>
                <a:latin typeface="Times New Roman" pitchFamily="18" charset="0"/>
              </a:defRPr>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chemeClr val="tx1"/>
                </a:solidFill>
                <a:latin typeface="Times New Roman" panose="02020603050405020304" pitchFamily="18" charset="0"/>
              </a:defRPr>
            </a:lvl1pPr>
          </a:lstStyle>
          <a:p>
            <a:fld id="{D2260480-CA73-4C5E-BBE9-2B6A715DD997}" type="slidenum">
              <a:rPr lang="en-US"/>
              <a:pPr/>
              <a:t>‹#›</a:t>
            </a:fld>
            <a:endParaRPr lang="en-US"/>
          </a:p>
        </p:txBody>
      </p:sp>
    </p:spTree>
    <p:extLst>
      <p:ext uri="{BB962C8B-B14F-4D97-AF65-F5344CB8AC3E}">
        <p14:creationId xmlns:p14="http://schemas.microsoft.com/office/powerpoint/2010/main" val="1247946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p>
          <a:p>
            <a:r>
              <a:rPr lang="en-US" smtClean="0"/>
              <a:t>For additional resources for the agriculture community, please refer to the Additional Outreach Resources Document.</a:t>
            </a:r>
          </a:p>
          <a:p>
            <a:endParaRPr lang="en-US" smtClean="0"/>
          </a:p>
          <a:p>
            <a:r>
              <a:rPr lang="en-US" smtClean="0"/>
              <a:t>Instructions on how to host your own training are available in a separate document.</a:t>
            </a:r>
          </a:p>
          <a:p>
            <a:endParaRPr lang="en-US" smtClean="0"/>
          </a:p>
          <a:p>
            <a:r>
              <a:rPr lang="en-US" smtClean="0"/>
              <a:t>Recommended print settings: Gray scale or black and white</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D9836304-1571-4555-954A-9C10ACEBB575}" type="slidenum">
              <a:rPr lang="en-US" sz="1200" b="0">
                <a:solidFill>
                  <a:schemeClr val="tx1"/>
                </a:solidFill>
                <a:latin typeface="Times New Roman" panose="02020603050405020304" pitchFamily="18" charset="0"/>
              </a:rPr>
              <a:pPr eaLnBrk="1" hangingPunct="1"/>
              <a:t>1</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5871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E5485F97-E433-494B-8E6E-4891CAB77529}" type="slidenum">
              <a:rPr lang="en-US" sz="1200" b="0">
                <a:solidFill>
                  <a:schemeClr val="tx1"/>
                </a:solidFill>
                <a:latin typeface="Times New Roman" panose="02020603050405020304" pitchFamily="18" charset="0"/>
              </a:rPr>
              <a:pPr eaLnBrk="1" hangingPunct="1"/>
              <a:t>16</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5815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p>
          <a:p>
            <a:r>
              <a:rPr lang="en-US" sz="2000" smtClean="0"/>
              <a:t>Milk spills must be immediately reported to the National Response Center (NRC) at 800-424-8802 or 1-202-426-2675. Because milk contains oil, the owner or operator of milk facility may be liable to clean up a spill and/or pay penalties issued under the authority of the Federal Water Pollution Control Act (Clean Water Act)</a:t>
            </a:r>
          </a:p>
          <a:p>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3F57C13A-1C16-4237-89AA-6778D6DED5EA}" type="slidenum">
              <a:rPr lang="en-US" sz="1200" b="0">
                <a:solidFill>
                  <a:schemeClr val="tx1"/>
                </a:solidFill>
                <a:latin typeface="Times New Roman" panose="02020603050405020304" pitchFamily="18" charset="0"/>
              </a:rPr>
              <a:pPr eaLnBrk="1" hangingPunct="1"/>
              <a:t>17</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59927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r>
              <a:rPr lang="en-US" smtClean="0"/>
              <a:t> </a:t>
            </a:r>
          </a:p>
          <a:p>
            <a:r>
              <a:rPr lang="en-US" smtClean="0"/>
              <a:t>Although the definition of “navigable waterway” has been changing, essentially these waters are surface waterways, not groundwater.  However, if groundwater is connected to surface waters and a navigable waterway, then SPCC jurisdiction may apply. </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29638946-CB3C-4BCC-9B19-DAD5A76DC874}" type="slidenum">
              <a:rPr lang="en-US" sz="1200" b="0">
                <a:solidFill>
                  <a:schemeClr val="tx1"/>
                </a:solidFill>
                <a:latin typeface="Times New Roman" panose="02020603050405020304" pitchFamily="18" charset="0"/>
              </a:rPr>
              <a:pPr eaLnBrk="1" hangingPunct="1"/>
              <a:t>18</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6944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r>
              <a:rPr lang="en-US" smtClean="0"/>
              <a:t> </a:t>
            </a:r>
          </a:p>
          <a:p>
            <a:r>
              <a:rPr lang="en-US" smtClean="0"/>
              <a:t>The purpose of these photos is to stir discussion only.  Ask the students what they think each photo represents.  </a:t>
            </a:r>
          </a:p>
          <a:p>
            <a:endParaRPr lang="en-US" b="1" smtClean="0"/>
          </a:p>
          <a:p>
            <a:r>
              <a:rPr lang="en-US" b="1" smtClean="0"/>
              <a:t>Photo description:</a:t>
            </a:r>
            <a:r>
              <a:rPr lang="en-US" smtClean="0"/>
              <a:t> </a:t>
            </a:r>
          </a:p>
          <a:p>
            <a:r>
              <a:rPr lang="en-US" smtClean="0"/>
              <a:t>The upper left-hand photo is the Verdigris River (with an active oil spill in it) in Oklahoma.  This waterway is large and connects with the Arkansas River.  It is considered a navigable waterway.  The upper right-hand photo shows the steam electric generating station on a large recreational lake in Texas.  It is a navigable waterway (it is also located directly on a river system – the Trinity River in Texas, but it does not necessarily have to be so to be a navigable waterway).  The lower left-hand photo is a flowing creek west of Tulsa, Oklahoma, showing some boom and a vacuum truck working an active oil spill.  Since the creek is flowing, and has water in it for three months or more (see EPA/USACE guidance), it is considered a navigable waterway.  Finally, the lower right-hand photo is a road ditch in in a rural area of Arkansas.  A road ditch by itself may not be a navigable waterway, but if it connects with one and is a pathway to one, EPA SPCC jurisdiction may apply (See next slide) under “reasonable expectation to discharge to...”. </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DC2B4561-FAA2-4704-AFED-5561283F345B}" type="slidenum">
              <a:rPr lang="en-US" sz="1200" b="0">
                <a:solidFill>
                  <a:schemeClr val="tx1"/>
                </a:solidFill>
                <a:latin typeface="Times New Roman" panose="02020603050405020304" pitchFamily="18" charset="0"/>
              </a:rPr>
              <a:pPr eaLnBrk="1" hangingPunct="1"/>
              <a:t>19</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9930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You can’t make an determination that there is no reasonable expectation of discharge based on the presence of man made structures such as containment, response capability and elevated roadways.  Thus, when making this determination you cant consider any man made structures only the geographic or location aspects of the farm.</a:t>
            </a:r>
          </a:p>
        </p:txBody>
      </p:sp>
    </p:spTree>
    <p:extLst>
      <p:ext uri="{BB962C8B-B14F-4D97-AF65-F5344CB8AC3E}">
        <p14:creationId xmlns:p14="http://schemas.microsoft.com/office/powerpoint/2010/main" val="366355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r>
              <a:rPr lang="en-US" smtClean="0"/>
              <a:t> </a:t>
            </a:r>
          </a:p>
          <a:p>
            <a:r>
              <a:rPr lang="en-US" smtClean="0"/>
              <a:t>The purpose of this slide is also to stir discussion on what represents a “reasonable expectation of a threat of discharge to a navigable waterway of the US or adjoining shoreline.”  </a:t>
            </a:r>
          </a:p>
          <a:p>
            <a:endParaRPr lang="en-US" smtClean="0"/>
          </a:p>
          <a:p>
            <a:r>
              <a:rPr lang="en-US" b="1" smtClean="0"/>
              <a:t>Photo description:</a:t>
            </a:r>
            <a:r>
              <a:rPr lang="en-US" smtClean="0"/>
              <a:t> </a:t>
            </a:r>
          </a:p>
          <a:p>
            <a:r>
              <a:rPr lang="en-US" smtClean="0"/>
              <a:t>In the upper left-hand photo and upper center of photo, note the petroleum distributor and storm drain just down the street and what appears to be downgrade of the facility.  Items such as the offsite drainage flow from the facility are important to examine, as well as where the storm drain flows.  In this case, this configuration represents a clear case of reasonable expectation of discharge to waterways of the U.S.  Similarly, a spill from the facility in the upper right-hand photo would flow to the local storm ditch, which may flow to a real waterway, such as the one in the lower right-hand photo.  Here, a spill of hydraulic oil or red-dye diesel flowed thru a ditch to a small lake which was a navigable waterway.  However, the oil production facility in the lower left-hand photo, which is in an arid, flat area south of Midland, Texas may not need to have an SPCC Plan because, although there are road ditches, they just end and/or don’t lead to a navigable waterway.   The operator did his homework and looked at the site-specific topography and potential flow pathways and determined that there is not a reasonable expectation of a spill getting to a navigable waterway (there’s none for miles).  Note, while not a rule requirement, you should document the basis for your determination that your farm is not subject to the SPCC rule.</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72629164-719F-42AA-9DA4-967DD9ED25C6}" type="slidenum">
              <a:rPr lang="en-US" sz="1200" b="0">
                <a:solidFill>
                  <a:schemeClr val="tx1"/>
                </a:solidFill>
                <a:latin typeface="Times New Roman" panose="02020603050405020304" pitchFamily="18" charset="0"/>
              </a:rPr>
              <a:pPr eaLnBrk="1" hangingPunct="1"/>
              <a:t>21</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3759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p>
          <a:p>
            <a:r>
              <a:rPr lang="en-US" smtClean="0"/>
              <a:t>The definition of facility is not intended to allow tanks side-by-side to be considered separate facilities. C</a:t>
            </a:r>
            <a:r>
              <a:rPr lang="en-US" smtClean="0">
                <a:solidFill>
                  <a:srgbClr val="FF0000"/>
                </a:solidFill>
              </a:rPr>
              <a:t>ontiguous or non-contiguous buildings,</a:t>
            </a:r>
          </a:p>
          <a:p>
            <a:r>
              <a:rPr lang="en-US" smtClean="0">
                <a:solidFill>
                  <a:srgbClr val="FF0000"/>
                </a:solidFill>
              </a:rPr>
              <a:t>properties, parcels, leases, structures, installations, pipes, or pipelines may be considered separate facilities.</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945BE564-4256-4AA7-83E0-A9CDC8B7BCEF}" type="slidenum">
              <a:rPr lang="en-US" sz="1200" b="0">
                <a:solidFill>
                  <a:schemeClr val="tx1"/>
                </a:solidFill>
                <a:latin typeface="Times New Roman" panose="02020603050405020304" pitchFamily="18" charset="0"/>
              </a:rPr>
              <a:pPr eaLnBrk="1" hangingPunct="1"/>
              <a:t>23</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64632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935038" y="4414838"/>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r>
              <a:rPr lang="en-US" smtClean="0"/>
              <a:t> </a:t>
            </a:r>
          </a:p>
          <a:p>
            <a:r>
              <a:rPr lang="en-US" b="1" smtClean="0"/>
              <a:t>PREAMBLE LANGUAGE</a:t>
            </a:r>
          </a:p>
          <a:p>
            <a:r>
              <a:rPr lang="en-US" smtClean="0"/>
              <a:t>EPA recognizes that a farm: may be privately owned and may contain the residence of the owner or operator; has a configuration that varies across the country, from farm to farm and season to season; contains low-volume oil storage that is often dispersed across different land parcels separated by roads and natural barriers; has multiple fueling sites; is located in a remote area; stores oil on-site for on-farm use and not for further distribution in commerce; uses oil seasonally in different quantities; and leases a significant amount of land to or from secondary parties. For these reasons, EPA is proposing additional amendments to the SPCC rule that further benefit farms. </a:t>
            </a:r>
          </a:p>
        </p:txBody>
      </p:sp>
    </p:spTree>
    <p:extLst>
      <p:ext uri="{BB962C8B-B14F-4D97-AF65-F5344CB8AC3E}">
        <p14:creationId xmlns:p14="http://schemas.microsoft.com/office/powerpoint/2010/main" val="549744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p>
          <a:p>
            <a:r>
              <a:rPr lang="en-US" smtClean="0"/>
              <a:t>The definition of a farm was provided when EPA modified the rule compliance dates. The definition of a farm has no role in applicability.</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5E4C545A-6E75-4F4E-8C87-00A18D474DA1}" type="slidenum">
              <a:rPr lang="en-US" sz="1200" b="0">
                <a:solidFill>
                  <a:schemeClr val="tx1"/>
                </a:solidFill>
                <a:latin typeface="Times New Roman" panose="02020603050405020304" pitchFamily="18" charset="0"/>
              </a:rPr>
              <a:pPr eaLnBrk="1" hangingPunct="1"/>
              <a:t>25</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72039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76CA68B4-1ECA-481A-B206-5F4ED346DE4D}" type="slidenum">
              <a:rPr lang="en-US" sz="1200" b="0">
                <a:solidFill>
                  <a:schemeClr val="tx1"/>
                </a:solidFill>
                <a:latin typeface="Times New Roman" panose="02020603050405020304" pitchFamily="18" charset="0"/>
              </a:rPr>
              <a:pPr eaLnBrk="1" hangingPunct="1"/>
              <a:t>26</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53666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A7C53533-5D9F-4E85-83BB-AEE03BE8041A}" type="slidenum">
              <a:rPr lang="en-US" sz="1200" b="0">
                <a:solidFill>
                  <a:schemeClr val="tx1"/>
                </a:solidFill>
                <a:latin typeface="Times New Roman" panose="02020603050405020304" pitchFamily="18" charset="0"/>
              </a:rPr>
              <a:pPr eaLnBrk="1" hangingPunct="1"/>
              <a:t>5</a:t>
            </a:fld>
            <a:endParaRPr lang="en-US" sz="1200" b="0">
              <a:solidFill>
                <a:schemeClr val="tx1"/>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50138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A9F96FEE-BFC6-4881-8990-C87049F0A14A}" type="slidenum">
              <a:rPr lang="en-US" sz="1200" b="0">
                <a:solidFill>
                  <a:schemeClr val="tx1"/>
                </a:solidFill>
                <a:latin typeface="Times New Roman" panose="02020603050405020304" pitchFamily="18" charset="0"/>
              </a:rPr>
              <a:pPr eaLnBrk="1" hangingPunct="1"/>
              <a:t>27</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49076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87450" y="700088"/>
            <a:ext cx="4645025" cy="3482975"/>
          </a:xfrm>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r>
              <a:rPr lang="en-US" smtClean="0"/>
              <a:t> </a:t>
            </a:r>
          </a:p>
          <a:p>
            <a:r>
              <a:rPr lang="en-US" smtClean="0"/>
              <a:t>All SPCC regulated facilities must comply with Section 112.7 except that oil production facilities are exempt from the security requirements.</a:t>
            </a:r>
          </a:p>
        </p:txBody>
      </p:sp>
    </p:spTree>
    <p:extLst>
      <p:ext uri="{BB962C8B-B14F-4D97-AF65-F5344CB8AC3E}">
        <p14:creationId xmlns:p14="http://schemas.microsoft.com/office/powerpoint/2010/main" val="3542086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61850037-3D0E-4765-BFC8-2A201E90E0B3}" type="slidenum">
              <a:rPr lang="en-US" sz="1200" b="0">
                <a:solidFill>
                  <a:schemeClr val="tx1"/>
                </a:solidFill>
                <a:latin typeface="Times New Roman" panose="02020603050405020304" pitchFamily="18" charset="0"/>
              </a:rPr>
              <a:pPr eaLnBrk="1" hangingPunct="1"/>
              <a:t>32</a:t>
            </a:fld>
            <a:endParaRPr lang="en-US" sz="1200" b="0">
              <a:solidFill>
                <a:schemeClr val="tx1"/>
              </a:solidFill>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xfrm>
            <a:off x="1181100" y="695325"/>
            <a:ext cx="4648200" cy="3486150"/>
          </a:xfrm>
          <a:ln/>
        </p:spPr>
      </p:sp>
      <p:sp>
        <p:nvSpPr>
          <p:cNvPr id="129028" name="Rectangle 3"/>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smtClean="0">
                <a:latin typeface="Arial Narrow" panose="020B0606020202030204" pitchFamily="34" charset="0"/>
              </a:rPr>
              <a:t>Supplemental information:  </a:t>
            </a:r>
          </a:p>
          <a:p>
            <a:r>
              <a:rPr lang="en-US" sz="1000" smtClean="0">
                <a:latin typeface="Arial Narrow" panose="020B0606020202030204" pitchFamily="34" charset="0"/>
              </a:rPr>
              <a:t>Facilities that are required to have an FRP may incorporate their FRP analysis of discharge into the trajectory analysis</a:t>
            </a:r>
          </a:p>
          <a:p>
            <a:endParaRPr lang="en-US" sz="1000" b="1" smtClean="0">
              <a:latin typeface="Arial Narrow" panose="020B0606020202030204" pitchFamily="34" charset="0"/>
            </a:endParaRPr>
          </a:p>
          <a:p>
            <a:r>
              <a:rPr lang="en-US" sz="1000" smtClean="0">
                <a:latin typeface="Arial Narrow" panose="020B0606020202030204" pitchFamily="34" charset="0"/>
              </a:rPr>
              <a:t>Source:</a:t>
            </a:r>
            <a:r>
              <a:rPr lang="en-US" sz="1000" b="1" smtClean="0">
                <a:latin typeface="Arial Narrow" panose="020B0606020202030204" pitchFamily="34" charset="0"/>
              </a:rPr>
              <a:t> </a:t>
            </a:r>
            <a:r>
              <a:rPr lang="en-US" sz="1000" smtClean="0">
                <a:latin typeface="Arial Narrow" panose="020B0606020202030204" pitchFamily="34" charset="0"/>
                <a:cs typeface="Times New Roman" panose="02020603050405020304" pitchFamily="18" charset="0"/>
              </a:rPr>
              <a:t>2002 Final Rule Text, 67 FR 47042</a:t>
            </a:r>
            <a:r>
              <a:rPr lang="en-US" sz="1000" smtClean="0">
                <a:latin typeface="Arial Narrow" panose="020B0606020202030204" pitchFamily="34" charset="0"/>
              </a:rPr>
              <a:t> </a:t>
            </a:r>
          </a:p>
          <a:p>
            <a:endParaRPr lang="en-US" sz="1000" smtClean="0">
              <a:latin typeface="Arial Narrow" panose="020B0606020202030204" pitchFamily="34" charset="0"/>
            </a:endParaRPr>
          </a:p>
          <a:p>
            <a:r>
              <a:rPr lang="en-US" sz="1000" smtClean="0">
                <a:latin typeface="Arial Narrow" panose="020B0606020202030204" pitchFamily="34" charset="0"/>
              </a:rPr>
              <a:t>The facility is still responsible for predicting failure analysis regardless if there has been a previous equipment failure or discharge.</a:t>
            </a:r>
          </a:p>
          <a:p>
            <a:endParaRPr lang="en-US" sz="1000" smtClean="0">
              <a:latin typeface="Arial Narrow" panose="020B0606020202030204" pitchFamily="34" charset="0"/>
            </a:endParaRPr>
          </a:p>
        </p:txBody>
      </p:sp>
    </p:spTree>
    <p:extLst>
      <p:ext uri="{BB962C8B-B14F-4D97-AF65-F5344CB8AC3E}">
        <p14:creationId xmlns:p14="http://schemas.microsoft.com/office/powerpoint/2010/main" val="3707106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4FD4CB27-773C-437B-A8B7-4FBB05875944}" type="slidenum">
              <a:rPr lang="en-US" sz="1200" b="0">
                <a:solidFill>
                  <a:schemeClr val="tx1"/>
                </a:solidFill>
                <a:latin typeface="Times New Roman" panose="02020603050405020304" pitchFamily="18" charset="0"/>
              </a:rPr>
              <a:pPr eaLnBrk="1" hangingPunct="1"/>
              <a:t>33</a:t>
            </a:fld>
            <a:endParaRPr lang="en-US" sz="1200" b="0">
              <a:solidFill>
                <a:schemeClr val="tx1"/>
              </a:solidFill>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xfrm>
            <a:off x="1181100" y="695325"/>
            <a:ext cx="4648200" cy="3486150"/>
          </a:xfrm>
          <a:ln/>
        </p:spPr>
      </p:sp>
      <p:sp>
        <p:nvSpPr>
          <p:cNvPr id="130052" name="Rectangle 3"/>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smtClean="0">
                <a:latin typeface="Arial Narrow" panose="020B0606020202030204" pitchFamily="34" charset="0"/>
              </a:rPr>
              <a:t>Supplemental information:  </a:t>
            </a:r>
          </a:p>
          <a:p>
            <a:r>
              <a:rPr lang="en-US" sz="1000" smtClean="0">
                <a:latin typeface="Arial Narrow" panose="020B0606020202030204" pitchFamily="34" charset="0"/>
              </a:rPr>
              <a:t>Technical amendments must be certified by a licensed PE, but not all amendments must be certified by a licensed PE.  For example, recertification of the SPCC Plan is not required if the only change made is to the facility’s emergency contact list or a change in ownership.   </a:t>
            </a:r>
          </a:p>
          <a:p>
            <a:endParaRPr lang="en-US" sz="1000" smtClean="0">
              <a:latin typeface="Arial Narrow" panose="020B0606020202030204" pitchFamily="34" charset="0"/>
              <a:cs typeface="Times New Roman" panose="02020603050405020304" pitchFamily="18" charset="0"/>
            </a:endParaRPr>
          </a:p>
          <a:p>
            <a:r>
              <a:rPr lang="en-US" sz="1000" smtClean="0">
                <a:latin typeface="Arial Narrow" panose="020B0606020202030204" pitchFamily="34" charset="0"/>
                <a:cs typeface="Times New Roman" panose="02020603050405020304" pitchFamily="18" charset="0"/>
              </a:rPr>
              <a:t>Source:</a:t>
            </a:r>
            <a:r>
              <a:rPr lang="en-US" sz="1000" b="1" smtClean="0">
                <a:latin typeface="Arial Narrow" panose="020B0606020202030204" pitchFamily="34" charset="0"/>
                <a:cs typeface="Times New Roman" panose="02020603050405020304" pitchFamily="18" charset="0"/>
              </a:rPr>
              <a:t> </a:t>
            </a:r>
            <a:r>
              <a:rPr lang="en-US" sz="1000" smtClean="0">
                <a:latin typeface="Arial Narrow" panose="020B0606020202030204" pitchFamily="34" charset="0"/>
                <a:cs typeface="Times New Roman" panose="02020603050405020304" pitchFamily="18" charset="0"/>
              </a:rPr>
              <a:t>2002 Final Rule Text, 67 FR 47042</a:t>
            </a:r>
            <a:r>
              <a:rPr lang="en-US" sz="1000" b="1" smtClean="0">
                <a:latin typeface="Arial Narrow" panose="020B0606020202030204" pitchFamily="34" charset="0"/>
              </a:rPr>
              <a:t> </a:t>
            </a:r>
            <a:endParaRPr lang="en-US" sz="1000" smtClean="0">
              <a:latin typeface="Arial Narrow" panose="020B0606020202030204" pitchFamily="34" charset="0"/>
            </a:endParaRPr>
          </a:p>
          <a:p>
            <a:endParaRPr lang="en-US" sz="1000" smtClean="0"/>
          </a:p>
        </p:txBody>
      </p:sp>
    </p:spTree>
    <p:extLst>
      <p:ext uri="{BB962C8B-B14F-4D97-AF65-F5344CB8AC3E}">
        <p14:creationId xmlns:p14="http://schemas.microsoft.com/office/powerpoint/2010/main" val="229303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F9A0CFA1-CF16-455B-B74A-8B32CA74A61C}" type="slidenum">
              <a:rPr lang="en-US" sz="1200" b="0">
                <a:solidFill>
                  <a:schemeClr val="tx1"/>
                </a:solidFill>
                <a:latin typeface="Times New Roman" panose="02020603050405020304" pitchFamily="18" charset="0"/>
              </a:rPr>
              <a:pPr eaLnBrk="1" hangingPunct="1"/>
              <a:t>34</a:t>
            </a:fld>
            <a:endParaRPr lang="en-US" sz="1200" b="0">
              <a:solidFill>
                <a:schemeClr val="tx1"/>
              </a:solidFill>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xfrm>
            <a:off x="1181100" y="695325"/>
            <a:ext cx="4648200" cy="3486150"/>
          </a:xfrm>
          <a:ln/>
        </p:spPr>
      </p:sp>
      <p:sp>
        <p:nvSpPr>
          <p:cNvPr id="131076" name="Rectangle 3"/>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tabLst>
                <a:tab pos="231775" algn="l"/>
              </a:tabLst>
            </a:pPr>
            <a:r>
              <a:rPr lang="en-US" sz="1000" b="1" smtClean="0">
                <a:latin typeface="Arial Narrow" panose="020B0606020202030204" pitchFamily="34" charset="0"/>
              </a:rPr>
              <a:t>Supplemental information:</a:t>
            </a:r>
          </a:p>
          <a:p>
            <a:pPr marL="231775" indent="-231775">
              <a:tabLst>
                <a:tab pos="231775" algn="l"/>
              </a:tabLst>
            </a:pPr>
            <a:r>
              <a:rPr lang="en-US" sz="1000" smtClean="0">
                <a:latin typeface="Arial Narrow" panose="020B0606020202030204" pitchFamily="34" charset="0"/>
              </a:rPr>
              <a:t>The owner or operator must implement any amendment within six months, document completion of the review and evaluation, and sign a statement as to whether he or she will amend the Plan, either at the end of the Plan or in a log or an appendix to the Plan.</a:t>
            </a:r>
          </a:p>
          <a:p>
            <a:pPr marL="231775" indent="-231775">
              <a:tabLst>
                <a:tab pos="231775" algn="l"/>
              </a:tabLst>
            </a:pPr>
            <a:endParaRPr lang="en-US" sz="1000" smtClean="0">
              <a:latin typeface="Arial Narrow" panose="020B0606020202030204" pitchFamily="34" charset="0"/>
              <a:cs typeface="Times New Roman" panose="02020603050405020304" pitchFamily="18" charset="0"/>
            </a:endParaRPr>
          </a:p>
          <a:p>
            <a:pPr marL="231775" indent="-231775">
              <a:tabLst>
                <a:tab pos="231775" algn="l"/>
              </a:tabLst>
            </a:pPr>
            <a:r>
              <a:rPr lang="en-US" sz="1000" smtClean="0">
                <a:latin typeface="Arial Narrow" panose="020B0606020202030204" pitchFamily="34" charset="0"/>
                <a:cs typeface="Times New Roman" panose="02020603050405020304" pitchFamily="18" charset="0"/>
              </a:rPr>
              <a:t>Source:</a:t>
            </a:r>
            <a:r>
              <a:rPr lang="en-US" sz="1000" b="1" smtClean="0">
                <a:latin typeface="Arial Narrow" panose="020B0606020202030204" pitchFamily="34" charset="0"/>
                <a:cs typeface="Times New Roman" panose="02020603050405020304" pitchFamily="18" charset="0"/>
              </a:rPr>
              <a:t> </a:t>
            </a:r>
            <a:r>
              <a:rPr lang="en-US" sz="1000" smtClean="0">
                <a:latin typeface="Arial Narrow" panose="020B0606020202030204" pitchFamily="34" charset="0"/>
                <a:cs typeface="Times New Roman" panose="02020603050405020304" pitchFamily="18" charset="0"/>
              </a:rPr>
              <a:t>2002 Final Rule Text, 67 FR 47042</a:t>
            </a:r>
            <a:r>
              <a:rPr lang="en-US" sz="1000" b="1" smtClean="0">
                <a:latin typeface="Arial Narrow" panose="020B0606020202030204" pitchFamily="34" charset="0"/>
              </a:rPr>
              <a:t> </a:t>
            </a:r>
          </a:p>
          <a:p>
            <a:pPr marL="231775" indent="-231775">
              <a:tabLst>
                <a:tab pos="231775" algn="l"/>
              </a:tabLst>
            </a:pPr>
            <a:endParaRPr lang="en-US" sz="1100" b="1" smtClean="0">
              <a:latin typeface="Arial Narrow" panose="020B0606020202030204" pitchFamily="34" charset="0"/>
            </a:endParaRPr>
          </a:p>
        </p:txBody>
      </p:sp>
    </p:spTree>
    <p:extLst>
      <p:ext uri="{BB962C8B-B14F-4D97-AF65-F5344CB8AC3E}">
        <p14:creationId xmlns:p14="http://schemas.microsoft.com/office/powerpoint/2010/main" val="2364539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066FFFAD-BCEC-401A-AD64-FEBF37F4245B}" type="slidenum">
              <a:rPr lang="en-US" sz="1200" b="0">
                <a:solidFill>
                  <a:schemeClr val="tx1"/>
                </a:solidFill>
                <a:latin typeface="Times New Roman" panose="02020603050405020304" pitchFamily="18" charset="0"/>
              </a:rPr>
              <a:pPr eaLnBrk="1" hangingPunct="1"/>
              <a:t>35</a:t>
            </a:fld>
            <a:endParaRPr lang="en-US" sz="1200" b="0">
              <a:solidFill>
                <a:schemeClr val="tx1"/>
              </a:solidFill>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xfrm>
            <a:off x="1181100" y="695325"/>
            <a:ext cx="4648200" cy="3486150"/>
          </a:xfrm>
          <a:ln/>
        </p:spPr>
      </p:sp>
      <p:sp>
        <p:nvSpPr>
          <p:cNvPr id="132100" name="Rectangle 3"/>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smtClean="0">
                <a:latin typeface="Arial Narrow" panose="020B0606020202030204" pitchFamily="34" charset="0"/>
              </a:rPr>
              <a:t>Supplemental information:  </a:t>
            </a:r>
          </a:p>
          <a:p>
            <a:r>
              <a:rPr lang="en-US" sz="1000" smtClean="0">
                <a:latin typeface="Arial Narrow" panose="020B0606020202030204" pitchFamily="34" charset="0"/>
              </a:rPr>
              <a:t>A PE must certify only technical amendments.  PE certification is not required for non-technical amendments like changes to phone numbers or names.  PE certification of technical amendments is not required for self-certified plans at qualified facilities, unless a PE had certified the portion of the Plan in question, or if the technical amendment involves environmental equivalence or impracticability determinations.</a:t>
            </a:r>
          </a:p>
          <a:p>
            <a:endParaRPr lang="en-US" sz="1000" smtClean="0">
              <a:latin typeface="Arial Narrow" panose="020B0606020202030204" pitchFamily="34" charset="0"/>
            </a:endParaRPr>
          </a:p>
          <a:p>
            <a:r>
              <a:rPr lang="en-US" sz="1000" smtClean="0">
                <a:latin typeface="Arial Narrow" panose="020B0606020202030204" pitchFamily="34" charset="0"/>
              </a:rPr>
              <a:t>PE certification of technical amendments is not required for self-certified plans at qualified facilities, unless a PE had certified the portion of the Plan </a:t>
            </a:r>
            <a:r>
              <a:rPr lang="en-US" sz="1000" smtClean="0">
                <a:solidFill>
                  <a:srgbClr val="FF0000"/>
                </a:solidFill>
                <a:latin typeface="Arial Narrow" panose="020B0606020202030204" pitchFamily="34" charset="0"/>
              </a:rPr>
              <a:t>which has changed</a:t>
            </a:r>
            <a:r>
              <a:rPr lang="en-US" sz="1000" smtClean="0">
                <a:latin typeface="Arial Narrow" panose="020B0606020202030204" pitchFamily="34" charset="0"/>
              </a:rPr>
              <a:t>, or if the technical amendment involves environmental equivalence or impracticability determinations.</a:t>
            </a:r>
          </a:p>
          <a:p>
            <a:endParaRPr lang="en-US" sz="1000" smtClean="0">
              <a:latin typeface="Arial Narrow" panose="020B0606020202030204" pitchFamily="34" charset="0"/>
            </a:endParaRPr>
          </a:p>
          <a:p>
            <a:endParaRPr lang="en-US" sz="1100" smtClean="0">
              <a:latin typeface="Arial Narrow" panose="020B0606020202030204" pitchFamily="34" charset="0"/>
            </a:endParaRPr>
          </a:p>
          <a:p>
            <a:r>
              <a:rPr lang="en-US" sz="1100" smtClean="0">
                <a:latin typeface="Arial Narrow" panose="020B0606020202030204" pitchFamily="34" charset="0"/>
                <a:cs typeface="Arial" panose="020B0604020202020204" pitchFamily="34" charset="0"/>
              </a:rPr>
              <a:t> </a:t>
            </a:r>
            <a:endParaRPr lang="en-US" sz="1100" smtClean="0">
              <a:latin typeface="Arial Narrow" panose="020B0606020202030204" pitchFamily="34" charset="0"/>
              <a:cs typeface="Times New Roman" panose="02020603050405020304" pitchFamily="18" charset="0"/>
            </a:endParaRPr>
          </a:p>
          <a:p>
            <a:endParaRPr lang="en-US" sz="1100" smtClean="0">
              <a:cs typeface="Arial" panose="020B0604020202020204" pitchFamily="34" charset="0"/>
            </a:endParaRPr>
          </a:p>
          <a:p>
            <a:endParaRPr lang="en-US" sz="1100" b="1" i="1" smtClean="0"/>
          </a:p>
        </p:txBody>
      </p:sp>
    </p:spTree>
    <p:extLst>
      <p:ext uri="{BB962C8B-B14F-4D97-AF65-F5344CB8AC3E}">
        <p14:creationId xmlns:p14="http://schemas.microsoft.com/office/powerpoint/2010/main" val="4287719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E80BB656-D6CC-4013-9FC7-2B88670FEAE9}" type="slidenum">
              <a:rPr lang="en-US" sz="1200" b="0">
                <a:solidFill>
                  <a:schemeClr val="tx1"/>
                </a:solidFill>
                <a:latin typeface="Times New Roman" panose="02020603050405020304" pitchFamily="18" charset="0"/>
              </a:rPr>
              <a:pPr eaLnBrk="1" hangingPunct="1"/>
              <a:t>36</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10111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z="1400" b="1" smtClean="0"/>
              <a:t>Supplemental information:</a:t>
            </a:r>
            <a:r>
              <a:rPr lang="en-US" sz="1400" smtClean="0"/>
              <a:t> </a:t>
            </a:r>
          </a:p>
          <a:p>
            <a:pPr>
              <a:spcBef>
                <a:spcPct val="50000"/>
              </a:spcBef>
            </a:pPr>
            <a:r>
              <a:rPr lang="en-US" sz="1400" smtClean="0">
                <a:solidFill>
                  <a:srgbClr val="000099"/>
                </a:solidFill>
                <a:latin typeface="Helvetica" panose="020B0604020202020204" pitchFamily="34" charset="0"/>
              </a:rPr>
              <a:t>Records of inspections and tests kept under usual and customary business practices will suffice for purposes of this requirement. \</a:t>
            </a:r>
          </a:p>
          <a:p>
            <a:pPr>
              <a:spcBef>
                <a:spcPct val="50000"/>
              </a:spcBef>
            </a:pPr>
            <a:endParaRPr lang="en-US" sz="1400" smtClean="0">
              <a:solidFill>
                <a:srgbClr val="000099"/>
              </a:solidFill>
              <a:latin typeface="Helvetica" panose="020B0604020202020204" pitchFamily="34" charset="0"/>
            </a:endParaRPr>
          </a:p>
          <a:p>
            <a:pPr>
              <a:spcBef>
                <a:spcPct val="50000"/>
              </a:spcBef>
            </a:pPr>
            <a:r>
              <a:rPr lang="en-US" sz="1400" smtClean="0">
                <a:solidFill>
                  <a:srgbClr val="000099"/>
                </a:solidFill>
                <a:latin typeface="Helvetica" panose="020B0604020202020204" pitchFamily="34" charset="0"/>
              </a:rPr>
              <a:t>More information on testing is available later in this presentation.</a:t>
            </a:r>
          </a:p>
          <a:p>
            <a:endParaRPr lang="en-US" smtClean="0"/>
          </a:p>
        </p:txBody>
      </p:sp>
    </p:spTree>
    <p:extLst>
      <p:ext uri="{BB962C8B-B14F-4D97-AF65-F5344CB8AC3E}">
        <p14:creationId xmlns:p14="http://schemas.microsoft.com/office/powerpoint/2010/main" val="2881783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2DA99377-CA45-4B37-8B6E-54B92503CCF6}" type="slidenum">
              <a:rPr lang="en-US" sz="1200" b="0">
                <a:solidFill>
                  <a:schemeClr val="tx1"/>
                </a:solidFill>
                <a:latin typeface="Times New Roman" panose="02020603050405020304" pitchFamily="18" charset="0"/>
              </a:rPr>
              <a:pPr eaLnBrk="1" hangingPunct="1"/>
              <a:t>38</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24622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6D198564-501D-49A0-88AF-26B3A92CAFE3}" type="slidenum">
              <a:rPr lang="en-US" sz="1200" b="0">
                <a:solidFill>
                  <a:schemeClr val="tx1"/>
                </a:solidFill>
                <a:latin typeface="Times New Roman" panose="02020603050405020304" pitchFamily="18" charset="0"/>
              </a:rPr>
              <a:pPr algn="r" eaLnBrk="1" hangingPunct="1"/>
              <a:t>39</a:t>
            </a:fld>
            <a:endParaRPr lang="en-US" sz="1200" b="0">
              <a:solidFill>
                <a:schemeClr val="tx1"/>
              </a:solidFill>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Supplemental information:</a:t>
            </a:r>
            <a:r>
              <a:rPr lang="en-US" smtClean="0"/>
              <a:t> </a:t>
            </a:r>
          </a:p>
          <a:p>
            <a:pPr eaLnBrk="1" hangingPunct="1"/>
            <a:r>
              <a:rPr lang="en-US" smtClean="0"/>
              <a:t>This does not have to be a complex classroom type event, but it must occur.  If you can get it done on the back of a pickup or in a barn or house, and cover the necessary items, and document it, it will suffice.</a:t>
            </a:r>
          </a:p>
        </p:txBody>
      </p:sp>
    </p:spTree>
    <p:extLst>
      <p:ext uri="{BB962C8B-B14F-4D97-AF65-F5344CB8AC3E}">
        <p14:creationId xmlns:p14="http://schemas.microsoft.com/office/powerpoint/2010/main" val="77907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B9522012-7761-400A-AFAF-C676AAE23B46}" type="slidenum">
              <a:rPr lang="en-US" sz="1200" b="0">
                <a:solidFill>
                  <a:schemeClr val="tx1"/>
                </a:solidFill>
                <a:latin typeface="Times New Roman" panose="02020603050405020304" pitchFamily="18" charset="0"/>
              </a:rPr>
              <a:pPr eaLnBrk="1" hangingPunct="1"/>
              <a:t>6</a:t>
            </a:fld>
            <a:endParaRPr lang="en-US" sz="1200" b="0">
              <a:solidFill>
                <a:schemeClr val="tx1"/>
              </a:solidFill>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r>
              <a:rPr lang="en-US" smtClean="0"/>
              <a:t> </a:t>
            </a:r>
          </a:p>
          <a:p>
            <a:r>
              <a:rPr lang="en-US" smtClean="0"/>
              <a:t>It’s important to emphasize that an SPCC Plan must be written and implemented; that whatever is done in the field must be mirrored or described in the plan and vice versa.</a:t>
            </a:r>
          </a:p>
        </p:txBody>
      </p:sp>
    </p:spTree>
    <p:extLst>
      <p:ext uri="{BB962C8B-B14F-4D97-AF65-F5344CB8AC3E}">
        <p14:creationId xmlns:p14="http://schemas.microsoft.com/office/powerpoint/2010/main" val="3257880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r>
              <a:rPr lang="en-US" smtClean="0"/>
              <a:t> </a:t>
            </a:r>
          </a:p>
          <a:p>
            <a:r>
              <a:rPr lang="en-US" smtClean="0"/>
              <a:t>It’s key to note the word “appropriate” here.  Give examples. Is it appropriate to have a containment berm made up of crushed oyster shells (in a coastal region) to provide secondary containment for a large tank of gasoline?  No.  Similarly, is it appropriate to use bags of kitty litter for secondary containment of a large tanker truck of fuel? No.  On the other hand, might it be appropriate to have a soil berm with clay content around some oil production tanks? Yes.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CDB97782-3B90-4CB9-9849-D9D74615ADC1}" type="slidenum">
              <a:rPr lang="en-US" sz="1200" b="0">
                <a:solidFill>
                  <a:schemeClr val="tx1"/>
                </a:solidFill>
                <a:latin typeface="Times New Roman" panose="02020603050405020304" pitchFamily="18" charset="0"/>
              </a:rPr>
              <a:pPr eaLnBrk="1" hangingPunct="1"/>
              <a:t>40</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27269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r>
              <a:rPr lang="en-US" smtClean="0"/>
              <a:t> </a:t>
            </a:r>
          </a:p>
          <a:p>
            <a:r>
              <a:rPr lang="en-US" smtClean="0"/>
              <a:t>The owner/operator of the facility has flexibility to determine the appropriate type of containment, as shown by the examples given here. Again depending on site-specific conditions, the size of the container, the type of oil being contained, the amount expected to be spilled, and the distance and gradient to a waterway, containment may not need to be complex, but must be appropriate.</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72F55E57-0763-427C-842F-BFA2E26CBB9C}" type="slidenum">
              <a:rPr lang="en-US" sz="1200" b="0">
                <a:solidFill>
                  <a:schemeClr val="tx1"/>
                </a:solidFill>
                <a:latin typeface="Times New Roman" panose="02020603050405020304" pitchFamily="18" charset="0"/>
              </a:rPr>
              <a:pPr eaLnBrk="1" hangingPunct="1"/>
              <a:t>41</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15947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Photo description:</a:t>
            </a:r>
            <a:r>
              <a:rPr lang="en-US" smtClean="0"/>
              <a:t> </a:t>
            </a:r>
          </a:p>
          <a:p>
            <a:r>
              <a:rPr lang="en-US" smtClean="0"/>
              <a:t>The photos in this slide are illustrative of good and bad examples of secondary containment. </a:t>
            </a:r>
          </a:p>
          <a:p>
            <a:endParaRPr lang="en-US" smtClean="0"/>
          </a:p>
          <a:p>
            <a:r>
              <a:rPr lang="en-US" smtClean="0"/>
              <a:t>In the upper left-hand photo, these oil production storage tanks have a secondary containment berm (or dike) made of soil with a gravel top.  Although the gravel is not required, this operator chooses to use it to keep down weeds and erosion.  This is perfectly acceptable as long as the berm is impermeable as required under the rule.  Having clay content in the soil is helpful in this regard.  The operator could also have chosen to let grass grow on top of the berm, but only as long as it can be assured that the berm has integrity, and is impermeable. Problems that may develop include drying out of the berm and development of large fissures through the soil, growth of large-rooted plant systems from trees, bushes, cactus, etc., which would impair the integrity of the berm and therefore containment of any oil that may be spilled.  We would encourage regular mowing of grass in order to be able to inspect and assure berm integrity. </a:t>
            </a:r>
          </a:p>
          <a:p>
            <a:endParaRPr lang="en-US" smtClean="0"/>
          </a:p>
          <a:p>
            <a:r>
              <a:rPr lang="en-US" smtClean="0"/>
              <a:t>In the upper right-hand photo there are several problems: 1) secondary containment has a large volume of oil inside, which then diminishes the total volume available for containment (volume of the single largest tank in containment plus freeboard for precipitation) , 2) spilled oil inside containment poses a potential threat of discharge of oil when water is drained from the containment or when a large rain event occurs, and  3) there are large-rooted trees growing in containment impacting containment integrity and restricting the operator’s ability to inspect the facility. </a:t>
            </a:r>
          </a:p>
          <a:p>
            <a:endParaRPr lang="en-US" smtClean="0"/>
          </a:p>
          <a:p>
            <a:r>
              <a:rPr lang="en-US" smtClean="0"/>
              <a:t>The lower left-hand photo shows a concrete block dike wall around a used-oil facility. This containment is very common.  It is adequate here and provides for the volume of the largest single tank inside containment and freeboard for precipitation.  The floor of containment slopes slightly so that any spilled oil or rainwater collects in a small sump, which facilitates drainage or pumping of fluids from containment.  Note that concrete block containment walls, unless reinforced or very short, are not strong enough to hold significant quantities of oil or water.</a:t>
            </a:r>
          </a:p>
          <a:p>
            <a:endParaRPr lang="en-US" smtClean="0"/>
          </a:p>
          <a:p>
            <a:r>
              <a:rPr lang="en-US" smtClean="0"/>
              <a:t>The lower right hand photo also shows a containment dike wall which is not adequate.  Note the unsealed hole in the wall at the base where there is an old pipe penetration.  Also, note the upper pipe penetrations that are not sealed around the piping, allowing any potential spill to flow out of containment.  Even if the penetration at the bottom of the wall were not in existence, the effective height of containment is lowered due to the pipe penetration near the top of the wall which has reduced the containment capacity to an inadequate volume.</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57DF4990-A55D-4027-9EC0-132EAA0ADCB0}" type="slidenum">
              <a:rPr lang="en-US" sz="1200" b="0">
                <a:solidFill>
                  <a:schemeClr val="tx1"/>
                </a:solidFill>
                <a:latin typeface="Times New Roman" panose="02020603050405020304" pitchFamily="18" charset="0"/>
              </a:rPr>
              <a:pPr eaLnBrk="1" hangingPunct="1"/>
              <a:t>42</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39177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21F415D0-CFE9-4E7A-9E49-8F39EABFDE8C}" type="slidenum">
              <a:rPr lang="en-US" sz="1200" b="0">
                <a:solidFill>
                  <a:schemeClr val="tx1"/>
                </a:solidFill>
                <a:latin typeface="Times New Roman" panose="02020603050405020304" pitchFamily="18" charset="0"/>
              </a:rPr>
              <a:pPr algn="r" eaLnBrk="1" hangingPunct="1"/>
              <a:t>43</a:t>
            </a:fld>
            <a:endParaRPr lang="en-US" sz="1200" b="0">
              <a:solidFill>
                <a:schemeClr val="tx1"/>
              </a:solidFill>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65138" algn="l"/>
              </a:tabLst>
            </a:pPr>
            <a:endParaRPr lang="en-US" smtClean="0"/>
          </a:p>
        </p:txBody>
      </p:sp>
    </p:spTree>
    <p:extLst>
      <p:ext uri="{BB962C8B-B14F-4D97-AF65-F5344CB8AC3E}">
        <p14:creationId xmlns:p14="http://schemas.microsoft.com/office/powerpoint/2010/main" val="2038861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83237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AC5503A4-D858-4F57-9E74-A318E66C53CB}" type="slidenum">
              <a:rPr lang="en-US" sz="1200" b="0">
                <a:solidFill>
                  <a:schemeClr val="tx1"/>
                </a:solidFill>
                <a:latin typeface="Times New Roman" panose="02020603050405020304" pitchFamily="18" charset="0"/>
              </a:rPr>
              <a:pPr eaLnBrk="1" hangingPunct="1"/>
              <a:t>48</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76150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385951E6-5C19-4EAF-AA78-36CAC74B3697}" type="slidenum">
              <a:rPr lang="en-US" sz="1200" b="0">
                <a:solidFill>
                  <a:schemeClr val="tx1"/>
                </a:solidFill>
                <a:latin typeface="Arial" panose="020B0604020202020204" pitchFamily="34" charset="0"/>
              </a:rPr>
              <a:pPr algn="r" eaLnBrk="1" hangingPunct="1"/>
              <a:t>49</a:t>
            </a:fld>
            <a:endParaRPr lang="en-US" sz="1200" b="0">
              <a:solidFill>
                <a:schemeClr val="tx1"/>
              </a:solidFill>
              <a:latin typeface="Arial" panose="020B0604020202020204" pitchFamily="34" charset="0"/>
            </a:endParaRPr>
          </a:p>
        </p:txBody>
      </p:sp>
      <p:sp>
        <p:nvSpPr>
          <p:cNvPr id="143363" name="Rectangle 2"/>
          <p:cNvSpPr>
            <a:spLocks noGrp="1" noRot="1" noChangeAspect="1" noChangeArrowheads="1" noTextEdit="1"/>
          </p:cNvSpPr>
          <p:nvPr>
            <p:ph type="sldImg"/>
          </p:nvPr>
        </p:nvSpPr>
        <p:spPr>
          <a:xfrm>
            <a:off x="1190625" y="703263"/>
            <a:ext cx="4630738" cy="3473450"/>
          </a:xfrm>
          <a:ln/>
        </p:spPr>
      </p:sp>
      <p:sp>
        <p:nvSpPr>
          <p:cNvPr id="143364" name="Rectangle 3"/>
          <p:cNvSpPr>
            <a:spLocks noGrp="1" noChangeArrowheads="1"/>
          </p:cNvSpPr>
          <p:nvPr>
            <p:ph type="body" idx="1"/>
          </p:nvPr>
        </p:nvSpPr>
        <p:spPr>
          <a:xfrm>
            <a:off x="777875" y="4722813"/>
            <a:ext cx="5141913"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Photo description: </a:t>
            </a:r>
            <a:r>
              <a:rPr lang="en-US" smtClean="0"/>
              <a:t>  </a:t>
            </a:r>
          </a:p>
          <a:p>
            <a:pPr eaLnBrk="1" hangingPunct="1"/>
            <a:r>
              <a:rPr lang="en-US" smtClean="0"/>
              <a:t>Photos of secondary containment at agriculture facilities.  The upper left-hand photo from a farm shows three tanks which have no secondary containment.  The upper right-hand photo shows secondary containment full of rain water, which diminishes the required secondary containment volume.  Any spill from the tank would cause spilled oil to overflow containment.  Similarly, the lower left-hand facility shows no secondary containment around these bulk storage tanks.  It appears that at one time there might have been a containment berm, but it is eroded to the point where it can no longer provide secondary containment.  For small bulk storage areas such as in these three photos,  installation of a berm is not difficult or costly, and a relatively simple prevention measure that can save owner/operators significant costs of clean up should a spill occur.  </a:t>
            </a:r>
          </a:p>
          <a:p>
            <a:pPr eaLnBrk="1" hangingPunct="1"/>
            <a:endParaRPr lang="en-US" smtClean="0"/>
          </a:p>
        </p:txBody>
      </p:sp>
    </p:spTree>
    <p:extLst>
      <p:ext uri="{BB962C8B-B14F-4D97-AF65-F5344CB8AC3E}">
        <p14:creationId xmlns:p14="http://schemas.microsoft.com/office/powerpoint/2010/main" val="3638321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0E8B3D44-E7AA-4828-9383-E13CBF48E907}" type="slidenum">
              <a:rPr lang="en-US" sz="1200" b="0">
                <a:solidFill>
                  <a:schemeClr val="tx1"/>
                </a:solidFill>
                <a:latin typeface="Arial" panose="020B0604020202020204" pitchFamily="34" charset="0"/>
              </a:rPr>
              <a:pPr algn="r" eaLnBrk="1" hangingPunct="1"/>
              <a:t>50</a:t>
            </a:fld>
            <a:endParaRPr lang="en-US" sz="1200" b="0">
              <a:solidFill>
                <a:schemeClr val="tx1"/>
              </a:solidFill>
              <a:latin typeface="Arial" panose="020B0604020202020204" pitchFamily="34" charset="0"/>
            </a:endParaRPr>
          </a:p>
        </p:txBody>
      </p:sp>
      <p:sp>
        <p:nvSpPr>
          <p:cNvPr id="144387" name="Rectangle 2"/>
          <p:cNvSpPr>
            <a:spLocks noGrp="1" noChangeArrowheads="1"/>
          </p:cNvSpPr>
          <p:nvPr>
            <p:ph type="body" idx="1"/>
          </p:nvPr>
        </p:nvSpPr>
        <p:spPr>
          <a:xfrm>
            <a:off x="777875" y="4722813"/>
            <a:ext cx="5141913"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324" tIns="61471" rIns="121324" bIns="61471"/>
          <a:lstStyle/>
          <a:p>
            <a:pPr eaLnBrk="1" hangingPunct="1">
              <a:spcBef>
                <a:spcPct val="0"/>
              </a:spcBef>
            </a:pPr>
            <a:r>
              <a:rPr lang="en-US" sz="1400" b="1" smtClean="0"/>
              <a:t>Supplemental information:  </a:t>
            </a:r>
          </a:p>
          <a:p>
            <a:pPr eaLnBrk="1" hangingPunct="1">
              <a:spcBef>
                <a:spcPct val="0"/>
              </a:spcBef>
            </a:pPr>
            <a:r>
              <a:rPr lang="en-US" sz="1400" smtClean="0"/>
              <a:t>Dikes, containment curbs, and pits are commonly employed for secondary containment, but they may not always be appropriate.  An alternative system could consist of a complete drainage trench enclosure arranged so that a spill could be terminated and safely confined in an in-plant catchment basin or holding pond.</a:t>
            </a:r>
          </a:p>
          <a:p>
            <a:pPr eaLnBrk="1" hangingPunct="1">
              <a:spcBef>
                <a:spcPct val="0"/>
              </a:spcBef>
            </a:pPr>
            <a:endParaRPr lang="en-US" sz="1400" smtClean="0"/>
          </a:p>
          <a:p>
            <a:r>
              <a:rPr lang="en-US" smtClean="0"/>
              <a:t>When rain can collect in a dike or berm, the SPCC rule requires that secondary containment for bulk storage containers have additional capacity to contain rainfall. The rule does not specify a method to determine the additional capacity required to contain rain or the size of the rain event for designing secondary containment. However, industry practice often considers a rule of thumb of 110% of the tank capacity to account for rainfall. A dike with a 110% capacity of the tank may be acceptable depending on, the shell size of the tank, local precipitation patterns and frequency of containment inspections. In a different geographic area, a dike or berm designed to hold 110% for the same size tank may not have enough additional containment capacity to account for a typical rain event in that area. The 110% standard may also not suffice for larger storm events or different size tanks at a facility. If you want to determine a conservative capacity for a rain event, you may consider a 24-hour 25-year storm event. It is the responsibility of the owner or operator to determine the additional containment capacity necessary to contain rain. A typical rain event may exceed the amount determined by using a 110% “rule of thumb” so it is important to consider the amount of a typical rain event when designing or assessing your secondary containment capacity. The SPCC rule does not require you to show the secondary containment calculations in your Plan. However, you should maintain documentation of secondary containment calculations to demonstrate compliance to an EPA inspector. </a:t>
            </a:r>
          </a:p>
          <a:p>
            <a:pPr eaLnBrk="1" hangingPunct="1">
              <a:spcBef>
                <a:spcPct val="0"/>
              </a:spcBef>
            </a:pPr>
            <a:endParaRPr lang="en-US" sz="1400" smtClean="0"/>
          </a:p>
          <a:p>
            <a:pPr eaLnBrk="1" hangingPunct="1">
              <a:spcBef>
                <a:spcPct val="0"/>
              </a:spcBef>
            </a:pPr>
            <a:r>
              <a:rPr lang="en-US" sz="1400" smtClean="0"/>
              <a:t>There is no formal regulatory definition for the term “sufficiently impervious.”  As a rule, the system must be impervious to oil until such time the oil can be removed.</a:t>
            </a:r>
          </a:p>
          <a:p>
            <a:pPr eaLnBrk="1" hangingPunct="1">
              <a:spcBef>
                <a:spcPct val="0"/>
              </a:spcBef>
            </a:pPr>
            <a:endParaRPr lang="en-US" sz="1400" b="1" smtClean="0"/>
          </a:p>
          <a:p>
            <a:pPr eaLnBrk="1" hangingPunct="1">
              <a:spcBef>
                <a:spcPct val="0"/>
              </a:spcBef>
            </a:pPr>
            <a:r>
              <a:rPr lang="en-US" sz="1400" b="1" smtClean="0"/>
              <a:t>Instructions to Presenter:  </a:t>
            </a:r>
            <a:r>
              <a:rPr lang="en-US" sz="1400" smtClean="0"/>
              <a:t>Images to follow.  </a:t>
            </a:r>
          </a:p>
        </p:txBody>
      </p:sp>
      <p:sp>
        <p:nvSpPr>
          <p:cNvPr id="144388" name="Rectangle 3"/>
          <p:cNvSpPr>
            <a:spLocks noGrp="1" noRot="1" noChangeAspect="1" noChangeArrowheads="1" noTextEdit="1"/>
          </p:cNvSpPr>
          <p:nvPr>
            <p:ph type="sldImg"/>
          </p:nvPr>
        </p:nvSpPr>
        <p:spPr>
          <a:xfrm>
            <a:off x="1190625" y="703263"/>
            <a:ext cx="4630738" cy="3473450"/>
          </a:xfrm>
          <a:ln w="12700" cap="flat">
            <a:solidFill>
              <a:schemeClr val="tx1"/>
            </a:solidFill>
          </a:ln>
        </p:spPr>
      </p:sp>
    </p:spTree>
    <p:extLst>
      <p:ext uri="{BB962C8B-B14F-4D97-AF65-F5344CB8AC3E}">
        <p14:creationId xmlns:p14="http://schemas.microsoft.com/office/powerpoint/2010/main" val="3752529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AA6E041E-A4A6-469A-98F3-11E00665C2E7}" type="slidenum">
              <a:rPr lang="en-US" sz="1200" b="0">
                <a:solidFill>
                  <a:schemeClr val="tx1"/>
                </a:solidFill>
                <a:latin typeface="Arial" panose="020B0604020202020204" pitchFamily="34" charset="0"/>
              </a:rPr>
              <a:pPr algn="r" eaLnBrk="1" hangingPunct="1"/>
              <a:t>51</a:t>
            </a:fld>
            <a:endParaRPr lang="en-US" sz="1200" b="0">
              <a:solidFill>
                <a:schemeClr val="tx1"/>
              </a:solidFill>
              <a:latin typeface="Arial" panose="020B0604020202020204" pitchFamily="34" charset="0"/>
            </a:endParaRPr>
          </a:p>
        </p:txBody>
      </p:sp>
      <p:sp>
        <p:nvSpPr>
          <p:cNvPr id="145411" name="Rectangle 2"/>
          <p:cNvSpPr>
            <a:spLocks noGrp="1" noRot="1" noChangeAspect="1" noChangeArrowheads="1" noTextEdit="1"/>
          </p:cNvSpPr>
          <p:nvPr>
            <p:ph type="sldImg"/>
          </p:nvPr>
        </p:nvSpPr>
        <p:spPr>
          <a:xfrm>
            <a:off x="1190625" y="703263"/>
            <a:ext cx="4630738" cy="3473450"/>
          </a:xfrm>
          <a:ln/>
        </p:spPr>
      </p:sp>
      <p:sp>
        <p:nvSpPr>
          <p:cNvPr id="145412" name="Rectangle 3"/>
          <p:cNvSpPr>
            <a:spLocks noGrp="1" noChangeArrowheads="1"/>
          </p:cNvSpPr>
          <p:nvPr>
            <p:ph type="body" idx="1"/>
          </p:nvPr>
        </p:nvSpPr>
        <p:spPr>
          <a:xfrm>
            <a:off x="777875" y="4722813"/>
            <a:ext cx="5141913"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Photo description:  </a:t>
            </a:r>
          </a:p>
          <a:p>
            <a:pPr eaLnBrk="1" hangingPunct="1"/>
            <a:r>
              <a:rPr lang="en-US" smtClean="0"/>
              <a:t>This is a photo of a bulk storage tank with severe corrosion.  Although simple surface rust may not pose an immediate problem for compliance with the SPCC rule, severe corrosion such as large-scale pitting or de-lamination of the tank would show that the tank is not compatible, anymore, with conditions of storage (as it is a UST being used as an AST).  Also note poor housekeeping.  The SPCC rule does not address this, but best management practices should be employed here and area cleaned up. </a:t>
            </a:r>
          </a:p>
        </p:txBody>
      </p:sp>
    </p:spTree>
    <p:extLst>
      <p:ext uri="{BB962C8B-B14F-4D97-AF65-F5344CB8AC3E}">
        <p14:creationId xmlns:p14="http://schemas.microsoft.com/office/powerpoint/2010/main" val="2942706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BB9D36C6-CA34-4D9C-A03A-0E48B5BB993B}" type="slidenum">
              <a:rPr lang="en-US" sz="1200" b="0">
                <a:solidFill>
                  <a:schemeClr val="tx1"/>
                </a:solidFill>
                <a:latin typeface="Arial" panose="020B0604020202020204" pitchFamily="34" charset="0"/>
              </a:rPr>
              <a:pPr algn="r" eaLnBrk="1" hangingPunct="1"/>
              <a:t>53</a:t>
            </a:fld>
            <a:endParaRPr lang="en-US" sz="1200" b="0">
              <a:solidFill>
                <a:schemeClr val="tx1"/>
              </a:solidFill>
              <a:latin typeface="Arial" panose="020B0604020202020204" pitchFamily="34" charset="0"/>
            </a:endParaRPr>
          </a:p>
        </p:txBody>
      </p:sp>
      <p:sp>
        <p:nvSpPr>
          <p:cNvPr id="146435" name="Rectangle 2"/>
          <p:cNvSpPr>
            <a:spLocks noGrp="1" noRot="1" noChangeAspect="1" noChangeArrowheads="1" noTextEdit="1"/>
          </p:cNvSpPr>
          <p:nvPr>
            <p:ph type="sldImg"/>
          </p:nvPr>
        </p:nvSpPr>
        <p:spPr>
          <a:xfrm>
            <a:off x="1190625" y="703263"/>
            <a:ext cx="4630738" cy="3473450"/>
          </a:xfrm>
          <a:ln/>
        </p:spPr>
      </p:sp>
      <p:sp>
        <p:nvSpPr>
          <p:cNvPr id="146436" name="Rectangle 3"/>
          <p:cNvSpPr>
            <a:spLocks noGrp="1" noChangeArrowheads="1"/>
          </p:cNvSpPr>
          <p:nvPr>
            <p:ph type="body" idx="1"/>
          </p:nvPr>
        </p:nvSpPr>
        <p:spPr>
          <a:xfrm>
            <a:off x="777875" y="4722813"/>
            <a:ext cx="5141913"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Photo description:  </a:t>
            </a:r>
          </a:p>
          <a:p>
            <a:pPr eaLnBrk="1" hangingPunct="1"/>
            <a:r>
              <a:rPr lang="en-US" smtClean="0"/>
              <a:t>This is a photo of a concrete block containment wall.  Note both the overfill of the tank and leakage of oil through the wall. This is a common problem with concrete block containment walls. </a:t>
            </a:r>
          </a:p>
        </p:txBody>
      </p:sp>
    </p:spTree>
    <p:extLst>
      <p:ext uri="{BB962C8B-B14F-4D97-AF65-F5344CB8AC3E}">
        <p14:creationId xmlns:p14="http://schemas.microsoft.com/office/powerpoint/2010/main" val="424495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6A9418FE-5B75-4145-88FC-7B670B0B64D1}" type="slidenum">
              <a:rPr lang="en-US" sz="1200" b="0">
                <a:solidFill>
                  <a:schemeClr val="tx1"/>
                </a:solidFill>
                <a:latin typeface="Times New Roman" panose="02020603050405020304" pitchFamily="18" charset="0"/>
              </a:rPr>
              <a:pPr eaLnBrk="1" hangingPunct="1"/>
              <a:t>7</a:t>
            </a:fld>
            <a:endParaRPr lang="en-US" sz="1200" b="0">
              <a:solidFill>
                <a:schemeClr val="tx1"/>
              </a:solidFill>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Supplemental information:</a:t>
            </a:r>
            <a:r>
              <a:rPr lang="en-US" smtClean="0"/>
              <a:t> </a:t>
            </a:r>
          </a:p>
          <a:p>
            <a:pPr eaLnBrk="1" hangingPunct="1"/>
            <a:r>
              <a:rPr lang="en-US" smtClean="0"/>
              <a:t>This rule has been in existence since January 1974 (for over 35 years now).  It has applied to bulk storage facilities since 1974, including farms, when facilities meet the threshold criteria.  SPCC inspections, policy development, and enforcement cannot be delegated to any other agency, including other federal agencies, states or tribes, etc.</a:t>
            </a:r>
          </a:p>
        </p:txBody>
      </p:sp>
    </p:spTree>
    <p:extLst>
      <p:ext uri="{BB962C8B-B14F-4D97-AF65-F5344CB8AC3E}">
        <p14:creationId xmlns:p14="http://schemas.microsoft.com/office/powerpoint/2010/main" val="755302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CB9129D4-1514-4298-963B-9ECAA9CA6B35}" type="slidenum">
              <a:rPr lang="en-US" sz="1200" b="0">
                <a:solidFill>
                  <a:schemeClr val="tx1"/>
                </a:solidFill>
                <a:latin typeface="Times New Roman" panose="02020603050405020304" pitchFamily="18" charset="0"/>
              </a:rPr>
              <a:pPr eaLnBrk="1" hangingPunct="1"/>
              <a:t>54</a:t>
            </a:fld>
            <a:endParaRPr lang="en-US" sz="1200" b="0">
              <a:solidFill>
                <a:schemeClr val="tx1"/>
              </a:solidFill>
              <a:latin typeface="Times New Roman" panose="02020603050405020304" pitchFamily="18" charset="0"/>
            </a:endParaRPr>
          </a:p>
        </p:txBody>
      </p:sp>
      <p:sp>
        <p:nvSpPr>
          <p:cNvPr id="147459" name="Rectangle 2"/>
          <p:cNvSpPr>
            <a:spLocks noGrp="1" noChangeArrowheads="1"/>
          </p:cNvSpPr>
          <p:nvPr>
            <p:ph type="body" idx="1"/>
          </p:nvPr>
        </p:nvSpPr>
        <p:spPr>
          <a:xfrm>
            <a:off x="855663" y="4489450"/>
            <a:ext cx="5141912"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324" tIns="61471" rIns="121324" bIns="61471"/>
          <a:lstStyle/>
          <a:p>
            <a:pPr eaLnBrk="1" hangingPunct="1">
              <a:spcBef>
                <a:spcPct val="0"/>
              </a:spcBef>
            </a:pPr>
            <a:r>
              <a:rPr lang="en-US" sz="1400" b="1" smtClean="0"/>
              <a:t>Supplemental information:  </a:t>
            </a:r>
          </a:p>
          <a:p>
            <a:pPr eaLnBrk="1" hangingPunct="1">
              <a:spcBef>
                <a:spcPct val="0"/>
              </a:spcBef>
            </a:pPr>
            <a:r>
              <a:rPr lang="en-US" sz="1400" smtClean="0"/>
              <a:t>Drainage from diked areas should be restrained to prevent a spill into the drainage system or into the in-plant treatment system, </a:t>
            </a:r>
            <a:r>
              <a:rPr lang="en-US" sz="1400" i="1" smtClean="0"/>
              <a:t>unless</a:t>
            </a:r>
            <a:r>
              <a:rPr lang="en-US" sz="1400" smtClean="0"/>
              <a:t> the system is equipped to handle it.  Facilities can also drain a diked area using pumps, but the pumps must be manually activated and the drainage material must be inspected before it is discharged.  At no time should flapper type valves be used to drain a diked area.  If the plant drainage flows directly into a watercourse, the drainage must comply with applicable water quality State and Federal standards and not cause a discharge of a harmful quantity.  Once the dike has been drained, the valve must be resealed and records must be kept on each such event.</a:t>
            </a:r>
          </a:p>
          <a:p>
            <a:pPr eaLnBrk="1" hangingPunct="1">
              <a:spcBef>
                <a:spcPct val="0"/>
              </a:spcBef>
            </a:pPr>
            <a:endParaRPr lang="en-US" sz="1400" smtClean="0"/>
          </a:p>
          <a:p>
            <a:pPr eaLnBrk="1" hangingPunct="1">
              <a:spcBef>
                <a:spcPct val="0"/>
              </a:spcBef>
            </a:pPr>
            <a:r>
              <a:rPr lang="en-US" sz="1400" smtClean="0"/>
              <a:t>Title 40 CFR part 110 states that a harmful quantity includes discharges of oil that violate applicable water quality standards, or cause a film or sheen upon or discoloration of the surface of the water or adjoining shorelines or cause a sludge or emulsion to be deposited beneath the surface of the water or upon adjoining shorelines.</a:t>
            </a:r>
            <a:endParaRPr lang="en-US" sz="1400" b="1" smtClean="0"/>
          </a:p>
          <a:p>
            <a:pPr eaLnBrk="1" hangingPunct="1">
              <a:spcBef>
                <a:spcPct val="0"/>
              </a:spcBef>
            </a:pPr>
            <a:endParaRPr lang="en-US" sz="1400" b="1" smtClean="0"/>
          </a:p>
          <a:p>
            <a:pPr eaLnBrk="1" hangingPunct="1">
              <a:spcBef>
                <a:spcPct val="0"/>
              </a:spcBef>
            </a:pPr>
            <a:endParaRPr lang="en-US" sz="1400" i="1" smtClean="0"/>
          </a:p>
          <a:p>
            <a:pPr eaLnBrk="1" hangingPunct="1">
              <a:spcBef>
                <a:spcPct val="0"/>
              </a:spcBef>
            </a:pPr>
            <a:r>
              <a:rPr lang="en-US" sz="1400" i="1" smtClean="0"/>
              <a:t> </a:t>
            </a:r>
          </a:p>
          <a:p>
            <a:pPr eaLnBrk="1" hangingPunct="1">
              <a:spcBef>
                <a:spcPct val="0"/>
              </a:spcBef>
            </a:pPr>
            <a:endParaRPr lang="en-US" sz="1400" i="1" smtClean="0"/>
          </a:p>
        </p:txBody>
      </p:sp>
      <p:sp>
        <p:nvSpPr>
          <p:cNvPr id="147460" name="Rectangle 3"/>
          <p:cNvSpPr>
            <a:spLocks noGrp="1" noRot="1" noChangeAspect="1" noChangeArrowheads="1" noTextEdit="1"/>
          </p:cNvSpPr>
          <p:nvPr>
            <p:ph type="sldImg"/>
          </p:nvPr>
        </p:nvSpPr>
        <p:spPr>
          <a:xfrm>
            <a:off x="1190625" y="703263"/>
            <a:ext cx="4630738" cy="3473450"/>
          </a:xfrm>
          <a:ln w="12700" cap="flat">
            <a:solidFill>
              <a:schemeClr val="tx1"/>
            </a:solidFill>
          </a:ln>
        </p:spPr>
      </p:sp>
    </p:spTree>
    <p:extLst>
      <p:ext uri="{BB962C8B-B14F-4D97-AF65-F5344CB8AC3E}">
        <p14:creationId xmlns:p14="http://schemas.microsoft.com/office/powerpoint/2010/main" val="2158670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E3D736CC-876E-4C69-A66B-17CF5EED10D1}" type="slidenum">
              <a:rPr lang="en-US" sz="1200" b="0">
                <a:solidFill>
                  <a:schemeClr val="tx1"/>
                </a:solidFill>
                <a:latin typeface="Times New Roman" panose="02020603050405020304" pitchFamily="18" charset="0"/>
              </a:rPr>
              <a:pPr eaLnBrk="1" hangingPunct="1"/>
              <a:t>55</a:t>
            </a:fld>
            <a:endParaRPr lang="en-US" sz="1200" b="0">
              <a:solidFill>
                <a:schemeClr val="tx1"/>
              </a:solidFill>
              <a:latin typeface="Times New Roman" panose="02020603050405020304" pitchFamily="18" charset="0"/>
            </a:endParaRPr>
          </a:p>
        </p:txBody>
      </p:sp>
      <p:sp>
        <p:nvSpPr>
          <p:cNvPr id="148483" name="Rectangle 2"/>
          <p:cNvSpPr>
            <a:spLocks noGrp="1" noChangeArrowheads="1"/>
          </p:cNvSpPr>
          <p:nvPr>
            <p:ph type="body" idx="1"/>
          </p:nvPr>
        </p:nvSpPr>
        <p:spPr>
          <a:xfrm>
            <a:off x="777875" y="4722813"/>
            <a:ext cx="5141913"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324" tIns="61471" rIns="121324" bIns="61471"/>
          <a:lstStyle/>
          <a:p>
            <a:pPr eaLnBrk="1" hangingPunct="1">
              <a:spcBef>
                <a:spcPct val="0"/>
              </a:spcBef>
            </a:pPr>
            <a:r>
              <a:rPr lang="en-US" b="1" smtClean="0"/>
              <a:t>Supplemental information:  </a:t>
            </a:r>
          </a:p>
          <a:p>
            <a:pPr eaLnBrk="1" hangingPunct="1">
              <a:spcBef>
                <a:spcPct val="0"/>
              </a:spcBef>
            </a:pPr>
            <a:r>
              <a:rPr lang="en-US" smtClean="0"/>
              <a:t>Undiked areas to be considered under this provision include those areas at the facility where there is a potential for oil to be spilled.</a:t>
            </a:r>
          </a:p>
          <a:p>
            <a:pPr eaLnBrk="1" hangingPunct="1">
              <a:spcBef>
                <a:spcPct val="0"/>
              </a:spcBef>
            </a:pPr>
            <a:endParaRPr lang="en-US" smtClean="0"/>
          </a:p>
          <a:p>
            <a:pPr eaLnBrk="1" hangingPunct="1">
              <a:spcBef>
                <a:spcPct val="0"/>
              </a:spcBef>
            </a:pPr>
            <a:r>
              <a:rPr lang="en-US" smtClean="0"/>
              <a:t>Ponds and lagoons are not required to be sufficiently impervious under the regulation.</a:t>
            </a:r>
            <a:endParaRPr lang="en-US" b="1" smtClean="0"/>
          </a:p>
          <a:p>
            <a:pPr eaLnBrk="1" hangingPunct="1">
              <a:spcBef>
                <a:spcPct val="0"/>
              </a:spcBef>
            </a:pPr>
            <a:endParaRPr lang="en-US" b="1" smtClean="0"/>
          </a:p>
        </p:txBody>
      </p:sp>
      <p:sp>
        <p:nvSpPr>
          <p:cNvPr id="148484" name="Rectangle 3"/>
          <p:cNvSpPr>
            <a:spLocks noGrp="1" noRot="1" noChangeAspect="1" noChangeArrowheads="1" noTextEdit="1"/>
          </p:cNvSpPr>
          <p:nvPr>
            <p:ph type="sldImg"/>
          </p:nvPr>
        </p:nvSpPr>
        <p:spPr>
          <a:xfrm>
            <a:off x="1190625" y="703263"/>
            <a:ext cx="4630738" cy="3473450"/>
          </a:xfrm>
          <a:ln w="12700" cap="flat">
            <a:solidFill>
              <a:schemeClr val="tx1"/>
            </a:solidFill>
          </a:ln>
        </p:spPr>
      </p:sp>
    </p:spTree>
    <p:extLst>
      <p:ext uri="{BB962C8B-B14F-4D97-AF65-F5344CB8AC3E}">
        <p14:creationId xmlns:p14="http://schemas.microsoft.com/office/powerpoint/2010/main" val="3759258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Photo description: </a:t>
            </a:r>
          </a:p>
          <a:p>
            <a:r>
              <a:rPr lang="en-US" smtClean="0"/>
              <a:t>Photos illustrating facility drainage.  Note ball valve in dike wall on lower left-hand photo and upper left-hand photo.  Also, tanks in the lower photo are on raised gravel beds that keep rainwater from collecting at their base, a good best management practice.  Both photos on the right side of the slide show an oil production facility which has purposely pumped or drained water out of secondary containment without inspecting for the presence of oil on the water.  This is a violation of the SPCC rule and now presents a threat of oil getting to a waterway should there be rain.  Although mostly water, the water had oil on its surface which has discharged onto soil outside containment.  Before draining water from containment, the owner/operator must inspect the rainwater and remove any oil or sheen.</a:t>
            </a:r>
          </a:p>
          <a:p>
            <a:endParaRPr lang="en-US" smtClean="0"/>
          </a:p>
          <a:p>
            <a:r>
              <a:rPr lang="en-US" smtClean="0"/>
              <a:t>Records must be maintained of these of these events.</a:t>
            </a:r>
          </a:p>
          <a:p>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027D2B5F-B95A-4D54-9A7C-B420DAD9E180}" type="slidenum">
              <a:rPr lang="en-US" sz="1200" b="0">
                <a:solidFill>
                  <a:schemeClr val="tx1"/>
                </a:solidFill>
                <a:latin typeface="Times New Roman" panose="02020603050405020304" pitchFamily="18" charset="0"/>
              </a:rPr>
              <a:pPr eaLnBrk="1" hangingPunct="1"/>
              <a:t>56</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23874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Photo description:</a:t>
            </a:r>
            <a:r>
              <a:rPr lang="en-US" smtClean="0"/>
              <a:t> </a:t>
            </a:r>
          </a:p>
          <a:p>
            <a:r>
              <a:rPr lang="en-US" smtClean="0"/>
              <a:t>Photos of loading/unloading areas.  These are not loading/unloading racks.  In these cases, a transport truck simply uses a single hose and pump to load or offload oil from tanks.</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9C630EC8-B33B-416F-B1DA-DB195DB5BF2E}" type="slidenum">
              <a:rPr lang="en-US" sz="1200" b="0">
                <a:solidFill>
                  <a:schemeClr val="tx1"/>
                </a:solidFill>
                <a:latin typeface="Times New Roman" panose="02020603050405020304" pitchFamily="18" charset="0"/>
              </a:rPr>
              <a:pPr eaLnBrk="1" hangingPunct="1"/>
              <a:t>58</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76638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342900" algn="l"/>
              </a:tabLst>
            </a:pPr>
            <a:r>
              <a:rPr lang="en-US" sz="1000" b="1" smtClean="0">
                <a:latin typeface="Arial Narrow" panose="020B0606020202030204" pitchFamily="34" charset="0"/>
                <a:cs typeface="Arial" panose="020B0604020202020204" pitchFamily="34" charset="0"/>
              </a:rPr>
              <a:t>Supplemental information: </a:t>
            </a:r>
          </a:p>
          <a:p>
            <a:pPr eaLnBrk="1" hangingPunct="1">
              <a:tabLst>
                <a:tab pos="342900" algn="l"/>
              </a:tabLst>
            </a:pPr>
            <a:r>
              <a:rPr lang="en-US" sz="1000" smtClean="0">
                <a:latin typeface="Arial Narrow" panose="020B0606020202030204" pitchFamily="34" charset="0"/>
                <a:cs typeface="Arial" panose="020B0604020202020204" pitchFamily="34" charset="0"/>
              </a:rPr>
              <a:t>Examples of oil-filled operational equipment include, but are not limited to, hydraulic systems, lubricating systems (i.e., those for pumps, compressors and other rotating equipment, including pumpjack lubrication systems), gear boxes, machining coolant systems, heat transfer systems, transformers, circuit breakers, electrical switches, and other systems containing oil solely to enable the operation of the device.</a:t>
            </a:r>
          </a:p>
          <a:p>
            <a:pPr eaLnBrk="1" hangingPunct="1">
              <a:spcBef>
                <a:spcPct val="25000"/>
              </a:spcBef>
              <a:tabLst>
                <a:tab pos="342900" algn="l"/>
              </a:tabLst>
            </a:pPr>
            <a:r>
              <a:rPr lang="en-US" sz="1000" smtClean="0">
                <a:latin typeface="Arial Narrow" panose="020B0606020202030204" pitchFamily="34" charset="0"/>
              </a:rPr>
              <a:t>Qualified oil-filled operational equipment are those that have no discharges as described in </a:t>
            </a:r>
            <a:r>
              <a:rPr lang="en-US" sz="1000" smtClean="0">
                <a:latin typeface="Arial Narrow" panose="020B0606020202030204" pitchFamily="34" charset="0"/>
                <a:cs typeface="Tahoma" panose="020B0604030504040204" pitchFamily="34" charset="0"/>
              </a:rPr>
              <a:t>§</a:t>
            </a:r>
            <a:r>
              <a:rPr lang="en-US" sz="1000" smtClean="0">
                <a:latin typeface="Arial Narrow" panose="020B0606020202030204" pitchFamily="34" charset="0"/>
              </a:rPr>
              <a:t>112.1(b) exceeding 1,000 gallons or no two discharges as described in </a:t>
            </a:r>
            <a:r>
              <a:rPr lang="en-US" sz="1000" smtClean="0">
                <a:latin typeface="Arial Narrow" panose="020B0606020202030204" pitchFamily="34" charset="0"/>
                <a:cs typeface="Tahoma" panose="020B0604030504040204" pitchFamily="34" charset="0"/>
              </a:rPr>
              <a:t>§</a:t>
            </a:r>
            <a:r>
              <a:rPr lang="en-US" sz="1000" smtClean="0">
                <a:latin typeface="Arial Narrow" panose="020B0606020202030204" pitchFamily="34" charset="0"/>
              </a:rPr>
              <a:t>112.1(b) each exceeding 42 gallons from any oil-filled equipment in the twelve month period in the three years prior to the SPCC Plan certification date, or since becoming subject to 40 CFR part 112 if the facility has been in operation for fewer than three years.</a:t>
            </a:r>
          </a:p>
          <a:p>
            <a:pPr eaLnBrk="1" hangingPunct="1">
              <a:spcBef>
                <a:spcPct val="25000"/>
              </a:spcBef>
              <a:tabLst>
                <a:tab pos="342900" algn="l"/>
              </a:tabLst>
            </a:pPr>
            <a:endParaRPr lang="en-US" sz="1000" smtClean="0">
              <a:latin typeface="Arial Narrow" panose="020B0606020202030204" pitchFamily="34" charset="0"/>
            </a:endParaRPr>
          </a:p>
        </p:txBody>
      </p:sp>
    </p:spTree>
    <p:extLst>
      <p:ext uri="{BB962C8B-B14F-4D97-AF65-F5344CB8AC3E}">
        <p14:creationId xmlns:p14="http://schemas.microsoft.com/office/powerpoint/2010/main" val="1901939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latin typeface="Arial Narrow" panose="020B0606020202030204" pitchFamily="34" charset="0"/>
              </a:rPr>
              <a:t>Supplemental information:</a:t>
            </a:r>
          </a:p>
          <a:p>
            <a:pPr eaLnBrk="1" hangingPunct="1"/>
            <a:r>
              <a:rPr lang="en-US" sz="1000" smtClean="0">
                <a:latin typeface="Arial Narrow" panose="020B0606020202030204" pitchFamily="34" charset="0"/>
              </a:rPr>
              <a:t>Unless the owner/operator has submitted a FRP under part 112.20, the SPCC Plan has to contain a contingency plan following part 109. The Plan must also have a written commitment of manpower, equipment, and materials to control and remove any oil discharge that may be harmful. </a:t>
            </a:r>
          </a:p>
          <a:p>
            <a:pPr eaLnBrk="1" hangingPunct="1"/>
            <a:endParaRPr lang="en-US" sz="1000" smtClean="0">
              <a:latin typeface="Arial Narrow" panose="020B0606020202030204" pitchFamily="34" charset="0"/>
            </a:endParaRPr>
          </a:p>
        </p:txBody>
      </p:sp>
    </p:spTree>
    <p:extLst>
      <p:ext uri="{BB962C8B-B14F-4D97-AF65-F5344CB8AC3E}">
        <p14:creationId xmlns:p14="http://schemas.microsoft.com/office/powerpoint/2010/main" val="1669515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latin typeface="Arial Narrow" panose="020B0606020202030204" pitchFamily="34" charset="0"/>
              </a:rPr>
              <a:t>Supplemental information:</a:t>
            </a:r>
          </a:p>
          <a:p>
            <a:pPr eaLnBrk="1" hangingPunct="1"/>
            <a:r>
              <a:rPr lang="en-US" sz="1000" smtClean="0">
                <a:latin typeface="Arial Narrow" panose="020B0606020202030204" pitchFamily="34" charset="0"/>
              </a:rPr>
              <a:t>Qualified oil-filled operational equipment are those that have no single discharges as described in </a:t>
            </a:r>
            <a:r>
              <a:rPr lang="en-US" sz="1000" smtClean="0">
                <a:latin typeface="Arial Narrow" panose="020B0606020202030204" pitchFamily="34" charset="0"/>
                <a:cs typeface="Tahoma" panose="020B0604030504040204" pitchFamily="34" charset="0"/>
              </a:rPr>
              <a:t>§</a:t>
            </a:r>
            <a:r>
              <a:rPr lang="en-US" sz="1000" smtClean="0">
                <a:latin typeface="Arial Narrow" panose="020B0606020202030204" pitchFamily="34" charset="0"/>
              </a:rPr>
              <a:t>112.1(b) exceeding 1,000 gallons or no two discharges as described in </a:t>
            </a:r>
            <a:r>
              <a:rPr lang="en-US" sz="1000" smtClean="0">
                <a:latin typeface="Arial Narrow" panose="020B0606020202030204" pitchFamily="34" charset="0"/>
                <a:cs typeface="Tahoma" panose="020B0604030504040204" pitchFamily="34" charset="0"/>
              </a:rPr>
              <a:t>§</a:t>
            </a:r>
            <a:r>
              <a:rPr lang="en-US" sz="1000" smtClean="0">
                <a:latin typeface="Arial Narrow" panose="020B0606020202030204" pitchFamily="34" charset="0"/>
              </a:rPr>
              <a:t>112.1(b) each exceeding 42 gallons from any oil-filled equipment within any twelve month period in the three years prior to the SPCC Plan certification date, or since becoming subject to 40 CFR part 112 if the facility has been in operation for fewer than three years. </a:t>
            </a:r>
            <a:r>
              <a:rPr lang="en-US" sz="1000" smtClean="0">
                <a:latin typeface="Arial Narrow" panose="020B0606020202030204" pitchFamily="34" charset="0"/>
                <a:cs typeface="Tahoma" panose="020B0604030504040204" pitchFamily="34" charset="0"/>
              </a:rPr>
              <a:t>§</a:t>
            </a:r>
            <a:r>
              <a:rPr lang="en-US" sz="1000" smtClean="0">
                <a:latin typeface="Arial Narrow" panose="020B0606020202030204" pitchFamily="34" charset="0"/>
              </a:rPr>
              <a:t>112.1(b) discharges that are the result of natural disasters, or acts of war or terrorism are not considered for the purpose of determining qualified oil-filled operational equipment eligibility.</a:t>
            </a:r>
          </a:p>
          <a:p>
            <a:pPr eaLnBrk="1" hangingPunct="1"/>
            <a:endParaRPr lang="en-US" sz="1000" smtClean="0">
              <a:latin typeface="Arial Narrow" panose="020B0606020202030204" pitchFamily="34" charset="0"/>
            </a:endParaRPr>
          </a:p>
        </p:txBody>
      </p:sp>
    </p:spTree>
    <p:extLst>
      <p:ext uri="{BB962C8B-B14F-4D97-AF65-F5344CB8AC3E}">
        <p14:creationId xmlns:p14="http://schemas.microsoft.com/office/powerpoint/2010/main" val="1950857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6AE28652-281A-4D40-988B-4C86D8E9E275}" type="slidenum">
              <a:rPr lang="en-US" sz="1200" b="0">
                <a:solidFill>
                  <a:schemeClr val="tx1"/>
                </a:solidFill>
                <a:latin typeface="Times New Roman" panose="02020603050405020304" pitchFamily="18" charset="0"/>
              </a:rPr>
              <a:pPr eaLnBrk="1" hangingPunct="1"/>
              <a:t>62</a:t>
            </a:fld>
            <a:endParaRPr lang="en-US" sz="1200" b="0">
              <a:solidFill>
                <a:schemeClr val="tx1"/>
              </a:solidFill>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xfrm>
            <a:off x="1181100" y="696913"/>
            <a:ext cx="4649788" cy="3487737"/>
          </a:xfrm>
          <a:ln/>
        </p:spPr>
      </p:sp>
    </p:spTree>
    <p:extLst>
      <p:ext uri="{BB962C8B-B14F-4D97-AF65-F5344CB8AC3E}">
        <p14:creationId xmlns:p14="http://schemas.microsoft.com/office/powerpoint/2010/main" val="5301807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5B7473B8-E16A-4905-A015-D3C47A514568}" type="slidenum">
              <a:rPr lang="en-US" sz="1200" b="0">
                <a:solidFill>
                  <a:schemeClr val="tx1"/>
                </a:solidFill>
                <a:latin typeface="Arial" panose="020B0604020202020204" pitchFamily="34" charset="0"/>
              </a:rPr>
              <a:pPr algn="r" eaLnBrk="1" hangingPunct="1"/>
              <a:t>63</a:t>
            </a:fld>
            <a:endParaRPr lang="en-US" sz="1200" b="0">
              <a:solidFill>
                <a:schemeClr val="tx1"/>
              </a:solidFill>
              <a:latin typeface="Arial" panose="020B0604020202020204" pitchFamily="34" charset="0"/>
            </a:endParaRPr>
          </a:p>
        </p:txBody>
      </p:sp>
      <p:sp>
        <p:nvSpPr>
          <p:cNvPr id="155651" name="Rectangle 2"/>
          <p:cNvSpPr>
            <a:spLocks noGrp="1" noRot="1" noChangeAspect="1" noChangeArrowheads="1" noTextEdit="1"/>
          </p:cNvSpPr>
          <p:nvPr>
            <p:ph type="sldImg"/>
          </p:nvPr>
        </p:nvSpPr>
        <p:spPr>
          <a:xfrm>
            <a:off x="1190625" y="703263"/>
            <a:ext cx="4630738" cy="3473450"/>
          </a:xfrm>
          <a:ln/>
        </p:spPr>
      </p:sp>
      <p:sp>
        <p:nvSpPr>
          <p:cNvPr id="155652" name="Rectangle 3"/>
          <p:cNvSpPr>
            <a:spLocks noGrp="1" noChangeArrowheads="1"/>
          </p:cNvSpPr>
          <p:nvPr>
            <p:ph type="body" idx="1"/>
          </p:nvPr>
        </p:nvSpPr>
        <p:spPr>
          <a:xfrm>
            <a:off x="777875" y="4722813"/>
            <a:ext cx="5141913"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Photo description:</a:t>
            </a:r>
            <a:r>
              <a:rPr lang="en-US" smtClean="0"/>
              <a:t> </a:t>
            </a:r>
          </a:p>
          <a:p>
            <a:pPr eaLnBrk="1" hangingPunct="1"/>
            <a:r>
              <a:rPr lang="en-US" smtClean="0"/>
              <a:t>Photos illustrating transfer areas, piping, and equipment. In the upper and lower left-hand photos, there are leaks of oil from pumps and valves.  Visible discharges from bulk storage containers must be promptly corrected and accumulations of oil in diked areas must be promptly removed. In the lower left-hand photo the piping is only supported by concrete blocks which appear to be sinking into the soft soil. Piping supports must be properly designed to minimize abrasion and corrosion and allow for expansion and contraction. </a:t>
            </a:r>
          </a:p>
        </p:txBody>
      </p:sp>
    </p:spTree>
    <p:extLst>
      <p:ext uri="{BB962C8B-B14F-4D97-AF65-F5344CB8AC3E}">
        <p14:creationId xmlns:p14="http://schemas.microsoft.com/office/powerpoint/2010/main" val="26245568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81C3FA84-60CF-41F8-A2AD-71236D19F257}" type="slidenum">
              <a:rPr lang="en-US" sz="1200" b="0">
                <a:solidFill>
                  <a:schemeClr val="tx1"/>
                </a:solidFill>
                <a:latin typeface="Times New Roman" panose="02020603050405020304" pitchFamily="18" charset="0"/>
              </a:rPr>
              <a:pPr eaLnBrk="1" hangingPunct="1"/>
              <a:t>66</a:t>
            </a:fld>
            <a:endParaRPr lang="en-US" sz="1200" b="0">
              <a:solidFill>
                <a:schemeClr val="tx1"/>
              </a:solidFill>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9729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Photo description: </a:t>
            </a:r>
          </a:p>
          <a:p>
            <a:r>
              <a:rPr lang="en-US" smtClean="0"/>
              <a:t>(Photos clockwise from top left) Oil production (Wyoming); refinery (Beaumont, Texas); electrical power generation (facility in Dallas, Texas with large back-up fuel tanks); and bulk petroleum distributor with loading rack.</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32B159A9-6680-4916-9CCD-57EF6DFB4F3C}" type="slidenum">
              <a:rPr lang="en-US" sz="1200" b="0">
                <a:solidFill>
                  <a:schemeClr val="tx1"/>
                </a:solidFill>
                <a:latin typeface="Times New Roman" panose="02020603050405020304" pitchFamily="18" charset="0"/>
              </a:rPr>
              <a:pPr eaLnBrk="1" hangingPunct="1"/>
              <a:t>9</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25322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D6B65C70-F539-4CA4-A9DC-A6F5D57A55B1}" type="slidenum">
              <a:rPr lang="en-US" sz="1200" b="0">
                <a:solidFill>
                  <a:schemeClr val="tx1"/>
                </a:solidFill>
                <a:latin typeface="Times New Roman" panose="02020603050405020304" pitchFamily="18" charset="0"/>
              </a:rPr>
              <a:pPr algn="r" eaLnBrk="1" hangingPunct="1"/>
              <a:t>67</a:t>
            </a:fld>
            <a:endParaRPr lang="en-US" sz="1200" b="0">
              <a:solidFill>
                <a:schemeClr val="tx1"/>
              </a:solidFill>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28265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B4DC3477-0FC3-4BEA-A221-2D647DE89834}" type="slidenum">
              <a:rPr lang="en-US" sz="1200" b="0">
                <a:solidFill>
                  <a:schemeClr val="tx1"/>
                </a:solidFill>
                <a:latin typeface="Times New Roman" panose="02020603050405020304" pitchFamily="18" charset="0"/>
              </a:rPr>
              <a:pPr eaLnBrk="1" hangingPunct="1"/>
              <a:t>68</a:t>
            </a:fld>
            <a:endParaRPr lang="en-US" sz="1200" b="0">
              <a:solidFill>
                <a:schemeClr val="tx1"/>
              </a:solidFill>
              <a:latin typeface="Times New Roman" panose="02020603050405020304"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SzPct val="70000"/>
            </a:pPr>
            <a:endParaRPr lang="en-US" smtClean="0">
              <a:solidFill>
                <a:srgbClr val="FFCC00"/>
              </a:solidFill>
              <a:cs typeface="Times New Roman" panose="02020603050405020304" pitchFamily="18" charset="0"/>
            </a:endParaRPr>
          </a:p>
        </p:txBody>
      </p:sp>
    </p:spTree>
    <p:extLst>
      <p:ext uri="{BB962C8B-B14F-4D97-AF65-F5344CB8AC3E}">
        <p14:creationId xmlns:p14="http://schemas.microsoft.com/office/powerpoint/2010/main" val="3732466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FD37A8BE-7022-42A1-B0F1-2C8012BD5895}" type="slidenum">
              <a:rPr lang="en-US" sz="1200" b="0">
                <a:solidFill>
                  <a:schemeClr val="tx1"/>
                </a:solidFill>
                <a:latin typeface="Times New Roman" panose="02020603050405020304" pitchFamily="18" charset="0"/>
              </a:rPr>
              <a:pPr eaLnBrk="1" hangingPunct="1"/>
              <a:t>69</a:t>
            </a:fld>
            <a:endParaRPr lang="en-US" sz="1200" b="0">
              <a:solidFill>
                <a:schemeClr val="tx1"/>
              </a:solidFill>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701675" y="4416425"/>
            <a:ext cx="5607050" cy="4183063"/>
          </a:xfrm>
          <a:ln/>
        </p:spPr>
        <p:txBody>
          <a:bodyPr/>
          <a:lstStyle/>
          <a:p>
            <a:pPr eaLnBrk="1" hangingPunct="1">
              <a:tabLst>
                <a:tab pos="465138" algn="l"/>
              </a:tabLst>
              <a:defRPr/>
            </a:pPr>
            <a:r>
              <a:rPr lang="en-US" b="1" dirty="0" smtClean="0"/>
              <a:t>Supplemental information:</a:t>
            </a:r>
            <a:r>
              <a:rPr lang="en-US" dirty="0" smtClean="0"/>
              <a:t> </a:t>
            </a:r>
          </a:p>
          <a:p>
            <a:pPr marL="171450" indent="-171450" eaLnBrk="1" hangingPunct="1">
              <a:buFont typeface="Arial" pitchFamily="34" charset="0"/>
              <a:buChar char="•"/>
              <a:tabLst>
                <a:tab pos="465138" algn="l"/>
              </a:tabLst>
              <a:defRPr/>
            </a:pPr>
            <a:r>
              <a:rPr lang="en-US" dirty="0" smtClean="0"/>
              <a:t>Exempt </a:t>
            </a:r>
            <a:r>
              <a:rPr lang="en-US" dirty="0" smtClean="0">
                <a:cs typeface="Times New Roman" pitchFamily="18" charset="0"/>
              </a:rPr>
              <a:t>pesticide application equipment and related mix containers f</a:t>
            </a:r>
            <a:r>
              <a:rPr lang="en-US" dirty="0" smtClean="0"/>
              <a:t>rom general applicability and capacity calculation.</a:t>
            </a:r>
          </a:p>
          <a:p>
            <a:pPr marL="171450" indent="-171450" eaLnBrk="1" hangingPunct="1">
              <a:buFont typeface="Arial" pitchFamily="34" charset="0"/>
              <a:buChar char="•"/>
              <a:tabLst>
                <a:tab pos="465138" algn="l"/>
              </a:tabLst>
              <a:defRPr/>
            </a:pPr>
            <a:r>
              <a:rPr lang="en-US" dirty="0" smtClean="0"/>
              <a:t>This equipment includes:</a:t>
            </a:r>
          </a:p>
          <a:p>
            <a:pPr marL="628650" lvl="1" indent="-171450" eaLnBrk="1" hangingPunct="1">
              <a:buFont typeface="Wingdings" pitchFamily="2" charset="2"/>
              <a:buChar char="§"/>
              <a:tabLst>
                <a:tab pos="465138" algn="l"/>
              </a:tabLst>
              <a:defRPr/>
            </a:pPr>
            <a:r>
              <a:rPr lang="en-US" dirty="0" smtClean="0"/>
              <a:t>ground boom applicators</a:t>
            </a:r>
          </a:p>
          <a:p>
            <a:pPr marL="628650" lvl="1" indent="-171450" eaLnBrk="1" hangingPunct="1">
              <a:buFont typeface="Wingdings" pitchFamily="2" charset="2"/>
              <a:buChar char="§"/>
              <a:tabLst>
                <a:tab pos="465138" algn="l"/>
              </a:tabLst>
              <a:defRPr/>
            </a:pPr>
            <a:r>
              <a:rPr lang="en-US" dirty="0" smtClean="0"/>
              <a:t>airblast sprayers,</a:t>
            </a:r>
          </a:p>
          <a:p>
            <a:pPr marL="628650" lvl="1" indent="-171450" eaLnBrk="1" hangingPunct="1">
              <a:buFont typeface="Wingdings" pitchFamily="2" charset="2"/>
              <a:buChar char="§"/>
              <a:tabLst>
                <a:tab pos="465138" algn="l"/>
              </a:tabLst>
              <a:defRPr/>
            </a:pPr>
            <a:r>
              <a:rPr lang="en-US" dirty="0" smtClean="0"/>
              <a:t>specialty aircraft that are used to apply measured quantities of pesticides to crops and/or soil</a:t>
            </a:r>
          </a:p>
        </p:txBody>
      </p:sp>
    </p:spTree>
    <p:extLst>
      <p:ext uri="{BB962C8B-B14F-4D97-AF65-F5344CB8AC3E}">
        <p14:creationId xmlns:p14="http://schemas.microsoft.com/office/powerpoint/2010/main" val="1623467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E08D2FC0-AF26-4345-9850-7E378D800BE9}" type="slidenum">
              <a:rPr lang="en-US" sz="1200" b="0">
                <a:solidFill>
                  <a:schemeClr val="tx1"/>
                </a:solidFill>
                <a:latin typeface="Times New Roman" panose="02020603050405020304" pitchFamily="18" charset="0"/>
              </a:rPr>
              <a:pPr eaLnBrk="1" hangingPunct="1"/>
              <a:t>70</a:t>
            </a:fld>
            <a:endParaRPr lang="en-US" sz="1200" b="0">
              <a:solidFill>
                <a:schemeClr val="tx1"/>
              </a:solidFill>
              <a:latin typeface="Times New Roman" panose="02020603050405020304" pitchFamily="18" charset="0"/>
            </a:endParaRPr>
          </a:p>
        </p:txBody>
      </p:sp>
      <p:sp>
        <p:nvSpPr>
          <p:cNvPr id="160771"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701675" y="4416425"/>
            <a:ext cx="5607050" cy="4183063"/>
          </a:xfrm>
          <a:ln/>
        </p:spPr>
        <p:txBody>
          <a:bodyPr/>
          <a:lstStyle/>
          <a:p>
            <a:pPr eaLnBrk="1" hangingPunct="1">
              <a:tabLst>
                <a:tab pos="465138" algn="l"/>
              </a:tabLst>
              <a:defRPr/>
            </a:pPr>
            <a:r>
              <a:rPr lang="en-US" b="1" dirty="0" smtClean="0"/>
              <a:t>Supplemental information:</a:t>
            </a:r>
            <a:r>
              <a:rPr lang="en-US" dirty="0" smtClean="0"/>
              <a:t> </a:t>
            </a:r>
          </a:p>
          <a:p>
            <a:pPr marL="171450" indent="-171450" eaLnBrk="1" hangingPunct="1">
              <a:buFont typeface="Arial" pitchFamily="34" charset="0"/>
              <a:buChar char="•"/>
              <a:tabLst>
                <a:tab pos="465138" algn="l"/>
              </a:tabLst>
              <a:defRPr/>
            </a:pPr>
            <a:r>
              <a:rPr lang="en-US" dirty="0" smtClean="0">
                <a:cs typeface="Times New Roman" pitchFamily="18" charset="0"/>
              </a:rPr>
              <a:t>Exempts single-family residential heating oil containers f</a:t>
            </a:r>
            <a:r>
              <a:rPr lang="en-US" dirty="0" smtClean="0"/>
              <a:t>rom general applicability and capacity calculation.</a:t>
            </a:r>
          </a:p>
          <a:p>
            <a:pPr marL="171450" indent="-171450" eaLnBrk="1" hangingPunct="1">
              <a:buFont typeface="Arial" pitchFamily="34" charset="0"/>
              <a:buChar char="•"/>
              <a:tabLst>
                <a:tab pos="465138" algn="l"/>
              </a:tabLst>
              <a:defRPr/>
            </a:pPr>
            <a:r>
              <a:rPr lang="en-US" dirty="0" smtClean="0"/>
              <a:t>Applies to containers that:</a:t>
            </a:r>
          </a:p>
          <a:p>
            <a:pPr marL="628650" lvl="1" indent="-171450" eaLnBrk="1" hangingPunct="1">
              <a:buFont typeface="Wingdings" pitchFamily="2" charset="2"/>
              <a:buChar char="§"/>
              <a:tabLst>
                <a:tab pos="465138" algn="l"/>
              </a:tabLst>
              <a:defRPr/>
            </a:pPr>
            <a:r>
              <a:rPr lang="en-US" dirty="0" smtClean="0"/>
              <a:t> are aboveground or completely buried</a:t>
            </a:r>
          </a:p>
          <a:p>
            <a:pPr marL="628650" lvl="1" indent="-171450" eaLnBrk="1" hangingPunct="1">
              <a:buFont typeface="Wingdings" pitchFamily="2" charset="2"/>
              <a:buChar char="§"/>
              <a:tabLst>
                <a:tab pos="465138" algn="l"/>
              </a:tabLst>
              <a:defRPr/>
            </a:pPr>
            <a:r>
              <a:rPr lang="en-US" dirty="0" smtClean="0"/>
              <a:t> are located at a farm or other single-family residence</a:t>
            </a:r>
          </a:p>
          <a:p>
            <a:pPr marL="628650" lvl="1" indent="-171450" eaLnBrk="1" hangingPunct="1">
              <a:buFont typeface="Wingdings" pitchFamily="2" charset="2"/>
              <a:buChar char="§"/>
              <a:tabLst>
                <a:tab pos="465138" algn="l"/>
              </a:tabLst>
              <a:defRPr/>
            </a:pPr>
            <a:r>
              <a:rPr lang="en-US" dirty="0" smtClean="0"/>
              <a:t> are used solely to store heating oil used to heat the residence  </a:t>
            </a:r>
          </a:p>
          <a:p>
            <a:pPr marL="171450" indent="-171450" eaLnBrk="1" hangingPunct="1">
              <a:buFont typeface="Arial" pitchFamily="34" charset="0"/>
              <a:buChar char="•"/>
              <a:tabLst>
                <a:tab pos="465138" algn="l"/>
              </a:tabLst>
              <a:defRPr/>
            </a:pPr>
            <a:r>
              <a:rPr lang="en-US" dirty="0" smtClean="0">
                <a:cs typeface="Times New Roman" pitchFamily="18" charset="0"/>
              </a:rPr>
              <a:t>EPA did not intend to regulate residential uses of oil (i.e., those at non-commercial buildings) under the SPCC rule.</a:t>
            </a:r>
          </a:p>
          <a:p>
            <a:pPr eaLnBrk="1" hangingPunct="1">
              <a:buFontTx/>
              <a:buChar char="•"/>
              <a:tabLst>
                <a:tab pos="465138" algn="l"/>
              </a:tabLst>
              <a:defRPr/>
            </a:pPr>
            <a:endParaRPr lang="en-US" dirty="0" smtClean="0"/>
          </a:p>
          <a:p>
            <a:pPr eaLnBrk="1" hangingPunct="1">
              <a:tabLst>
                <a:tab pos="465138" algn="l"/>
              </a:tabLst>
              <a:defRPr/>
            </a:pPr>
            <a:endParaRPr lang="en-US" dirty="0" smtClean="0"/>
          </a:p>
        </p:txBody>
      </p:sp>
    </p:spTree>
    <p:extLst>
      <p:ext uri="{BB962C8B-B14F-4D97-AF65-F5344CB8AC3E}">
        <p14:creationId xmlns:p14="http://schemas.microsoft.com/office/powerpoint/2010/main" val="39069620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z="2000" b="1" smtClean="0"/>
              <a:t>Supplemental Information:</a:t>
            </a:r>
          </a:p>
          <a:p>
            <a:pPr marL="0" lvl="1"/>
            <a:r>
              <a:rPr lang="en-US" sz="2000" smtClean="0"/>
              <a:t>Because milk contains oil, the owner or operator of a milk facility may be liable to clean up a spill and/or pay penalties issued under the authority of the Federal Water Pollution Control Act</a:t>
            </a:r>
          </a:p>
          <a:p>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CC7345F6-F4E4-4732-A886-228897ACBFB9}" type="slidenum">
              <a:rPr lang="en-US" sz="1200" b="0">
                <a:solidFill>
                  <a:schemeClr val="tx1"/>
                </a:solidFill>
                <a:latin typeface="Times New Roman" panose="02020603050405020304" pitchFamily="18" charset="0"/>
              </a:rPr>
              <a:pPr eaLnBrk="1" hangingPunct="1"/>
              <a:t>72</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08921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4BCCAA1B-D631-4BEA-9A11-D6E4CA00B20D}" type="slidenum">
              <a:rPr lang="en-US" sz="1200" b="0">
                <a:solidFill>
                  <a:schemeClr val="tx1"/>
                </a:solidFill>
                <a:latin typeface="Times New Roman" panose="02020603050405020304" pitchFamily="18" charset="0"/>
              </a:rPr>
              <a:pPr eaLnBrk="1" hangingPunct="1"/>
              <a:t>73</a:t>
            </a:fld>
            <a:endParaRPr lang="en-US" sz="1200" b="0">
              <a:solidFill>
                <a:schemeClr val="tx1"/>
              </a:solidFill>
              <a:latin typeface="Times New Roman" panose="02020603050405020304"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40294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AE87312C-F93B-407C-AECF-386A23395111}" type="slidenum">
              <a:rPr lang="en-US" sz="1200" b="0">
                <a:solidFill>
                  <a:schemeClr val="tx1"/>
                </a:solidFill>
                <a:latin typeface="Times New Roman" panose="02020603050405020304" pitchFamily="18" charset="0"/>
              </a:rPr>
              <a:pPr eaLnBrk="1" hangingPunct="1"/>
              <a:t>74</a:t>
            </a:fld>
            <a:endParaRPr lang="en-US" sz="1200" b="0">
              <a:solidFill>
                <a:schemeClr val="tx1"/>
              </a:solidFill>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701675" y="4416425"/>
            <a:ext cx="5607050" cy="4183063"/>
          </a:xfrm>
          <a:ln/>
        </p:spPr>
        <p:txBody>
          <a:bodyPr/>
          <a:lstStyle/>
          <a:p>
            <a:pPr eaLnBrk="1" hangingPunct="1">
              <a:spcAft>
                <a:spcPct val="15000"/>
              </a:spcAft>
              <a:tabLst>
                <a:tab pos="465138" algn="l"/>
              </a:tabLst>
              <a:defRPr/>
            </a:pPr>
            <a:r>
              <a:rPr lang="en-US" b="1" dirty="0" smtClean="0"/>
              <a:t>Supplemental information:</a:t>
            </a:r>
            <a:r>
              <a:rPr lang="en-US" dirty="0" smtClean="0"/>
              <a:t> </a:t>
            </a:r>
          </a:p>
          <a:p>
            <a:pPr marL="171450" indent="-171450" eaLnBrk="1" hangingPunct="1">
              <a:spcAft>
                <a:spcPct val="15000"/>
              </a:spcAft>
              <a:buFont typeface="Arial" pitchFamily="34" charset="0"/>
              <a:buChar char="•"/>
              <a:tabLst>
                <a:tab pos="465138" algn="l"/>
              </a:tabLst>
              <a:defRPr/>
            </a:pPr>
            <a:r>
              <a:rPr lang="en-US" dirty="0" smtClean="0"/>
              <a:t>Revisions modify security requirements for facilities to make them consistent with requirements for qualified facilities (as finalized in December 2006)</a:t>
            </a:r>
          </a:p>
          <a:p>
            <a:pPr marL="171450" indent="-171450" eaLnBrk="1" hangingPunct="1">
              <a:spcAft>
                <a:spcPct val="15000"/>
              </a:spcAft>
              <a:buFont typeface="Arial" pitchFamily="34" charset="0"/>
              <a:buChar char="•"/>
              <a:tabLst>
                <a:tab pos="465138" algn="l"/>
              </a:tabLst>
              <a:defRPr/>
            </a:pPr>
            <a:r>
              <a:rPr lang="en-US" dirty="0" smtClean="0"/>
              <a:t>More streamlined, performance-based</a:t>
            </a:r>
          </a:p>
          <a:p>
            <a:pPr marL="171450" indent="-171450" eaLnBrk="1" hangingPunct="1">
              <a:spcAft>
                <a:spcPct val="15000"/>
              </a:spcAft>
              <a:buFont typeface="Arial" pitchFamily="34" charset="0"/>
              <a:buChar char="•"/>
              <a:tabLst>
                <a:tab pos="465138" algn="l"/>
              </a:tabLst>
              <a:defRPr/>
            </a:pPr>
            <a:r>
              <a:rPr lang="en-US" dirty="0" smtClean="0"/>
              <a:t>Tailored to the facility’s specific characteristics and location.</a:t>
            </a:r>
          </a:p>
          <a:p>
            <a:pPr eaLnBrk="1" hangingPunct="1">
              <a:tabLst>
                <a:tab pos="465138" algn="l"/>
              </a:tabLst>
              <a:defRPr/>
            </a:pPr>
            <a:endParaRPr lang="en-US" dirty="0" smtClean="0"/>
          </a:p>
          <a:p>
            <a:pPr eaLnBrk="1" hangingPunct="1">
              <a:tabLst>
                <a:tab pos="465138" algn="l"/>
              </a:tabLst>
              <a:defRPr/>
            </a:pPr>
            <a:endParaRPr lang="en-US" dirty="0" smtClean="0"/>
          </a:p>
        </p:txBody>
      </p:sp>
    </p:spTree>
    <p:extLst>
      <p:ext uri="{BB962C8B-B14F-4D97-AF65-F5344CB8AC3E}">
        <p14:creationId xmlns:p14="http://schemas.microsoft.com/office/powerpoint/2010/main" val="1567848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935038" y="4414838"/>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36980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xfrm>
            <a:off x="935038" y="4414838"/>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092181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F72FFBF1-18AE-41DD-B0B7-1CFE3295870D}" type="slidenum">
              <a:rPr lang="en-US" sz="1200" b="0">
                <a:solidFill>
                  <a:schemeClr val="tx1"/>
                </a:solidFill>
                <a:latin typeface="Times New Roman" panose="02020603050405020304" pitchFamily="18" charset="0"/>
              </a:rPr>
              <a:pPr algn="r" eaLnBrk="1" hangingPunct="1"/>
              <a:t>78</a:t>
            </a:fld>
            <a:endParaRPr lang="en-US" sz="1200" b="0">
              <a:solidFill>
                <a:schemeClr val="tx1"/>
              </a:solidFill>
              <a:latin typeface="Times New Roman" panose="02020603050405020304"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65138" algn="l"/>
              </a:tabLst>
            </a:pPr>
            <a:endParaRPr lang="en-US" smtClean="0"/>
          </a:p>
        </p:txBody>
      </p:sp>
    </p:spTree>
    <p:extLst>
      <p:ext uri="{BB962C8B-B14F-4D97-AF65-F5344CB8AC3E}">
        <p14:creationId xmlns:p14="http://schemas.microsoft.com/office/powerpoint/2010/main" val="417782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Photo description: </a:t>
            </a:r>
          </a:p>
          <a:p>
            <a:r>
              <a:rPr lang="en-US" smtClean="0"/>
              <a:t>(Photos clockwise from top left) Farm; transformers at an electrical substation; warehouse with drums and totes of petroleum; a large fuels marketing terminal (Downtown Fort Worth area).</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03401FDA-D0AF-4FCF-AEBF-D6C21BFA7292}" type="slidenum">
              <a:rPr lang="en-US" sz="1200" b="0">
                <a:solidFill>
                  <a:schemeClr val="tx1"/>
                </a:solidFill>
                <a:latin typeface="Times New Roman" panose="02020603050405020304" pitchFamily="18" charset="0"/>
              </a:rPr>
              <a:pPr eaLnBrk="1" hangingPunct="1"/>
              <a:t>10</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54487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AFFEB49A-C11B-4BEB-B466-68CC17167A7A}" type="slidenum">
              <a:rPr lang="en-US" sz="1200" b="0">
                <a:solidFill>
                  <a:schemeClr val="tx1"/>
                </a:solidFill>
                <a:latin typeface="Times New Roman" panose="02020603050405020304" pitchFamily="18" charset="0"/>
              </a:rPr>
              <a:pPr eaLnBrk="1" hangingPunct="1"/>
              <a:t>79</a:t>
            </a:fld>
            <a:endParaRPr lang="en-US" sz="1200" b="0">
              <a:solidFill>
                <a:schemeClr val="tx1"/>
              </a:solidFill>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xfrm>
            <a:off x="1182688" y="695325"/>
            <a:ext cx="4648200" cy="3486150"/>
          </a:xfrm>
          <a:ln/>
        </p:spPr>
      </p:sp>
      <p:sp>
        <p:nvSpPr>
          <p:cNvPr id="167940" name="Rectangle 3"/>
          <p:cNvSpPr>
            <a:spLocks noGrp="1" noChangeArrowheads="1"/>
          </p:cNvSpPr>
          <p:nvPr>
            <p:ph type="body" idx="1"/>
          </p:nvPr>
        </p:nvSpPr>
        <p:spPr>
          <a:xfrm>
            <a:off x="936625" y="4416425"/>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smtClean="0">
              <a:latin typeface="Arial Narrow" panose="020B0606020202030204" pitchFamily="34" charset="0"/>
            </a:endParaRPr>
          </a:p>
          <a:p>
            <a:pPr eaLnBrk="1" hangingPunct="1"/>
            <a:endParaRPr lang="en-US" sz="1000" smtClean="0"/>
          </a:p>
        </p:txBody>
      </p:sp>
    </p:spTree>
    <p:extLst>
      <p:ext uri="{BB962C8B-B14F-4D97-AF65-F5344CB8AC3E}">
        <p14:creationId xmlns:p14="http://schemas.microsoft.com/office/powerpoint/2010/main" val="19067458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81726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979593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82688" y="695325"/>
            <a:ext cx="4648200" cy="3486150"/>
          </a:xfrm>
          <a:ln/>
        </p:spPr>
      </p:sp>
      <p:sp>
        <p:nvSpPr>
          <p:cNvPr id="171011" name="Rectangle 3"/>
          <p:cNvSpPr>
            <a:spLocks noGrp="1" noChangeArrowheads="1"/>
          </p:cNvSpPr>
          <p:nvPr>
            <p:ph type="body" idx="1"/>
          </p:nvPr>
        </p:nvSpPr>
        <p:spPr>
          <a:xfrm>
            <a:off x="936625" y="4416425"/>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472945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r>
              <a:rPr lang="en-US" smtClean="0"/>
              <a:t> </a:t>
            </a:r>
          </a:p>
          <a:p>
            <a:r>
              <a:rPr lang="en-US" smtClean="0"/>
              <a:t>Following an oil spill(s) reported to EPA, the Regional Administrator may require that the SPCC Plan be amended in accordance with §112.4(d) and require a PE certification.</a:t>
            </a:r>
          </a:p>
        </p:txBody>
      </p:sp>
    </p:spTree>
    <p:extLst>
      <p:ext uri="{BB962C8B-B14F-4D97-AF65-F5344CB8AC3E}">
        <p14:creationId xmlns:p14="http://schemas.microsoft.com/office/powerpoint/2010/main" val="27737677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AEC74166-7AC9-498F-93AF-0740233F45B7}" type="slidenum">
              <a:rPr lang="en-US" sz="1200" b="0">
                <a:solidFill>
                  <a:schemeClr val="tx1"/>
                </a:solidFill>
                <a:latin typeface="Times New Roman" panose="02020603050405020304" pitchFamily="18" charset="0"/>
              </a:rPr>
              <a:pPr eaLnBrk="1" hangingPunct="1"/>
              <a:t>84</a:t>
            </a:fld>
            <a:endParaRPr lang="en-US" sz="1200" b="0">
              <a:solidFill>
                <a:schemeClr val="tx1"/>
              </a:solidFill>
              <a:latin typeface="Times New Roman" panose="02020603050405020304" pitchFamily="18" charset="0"/>
            </a:endParaRPr>
          </a:p>
        </p:txBody>
      </p:sp>
      <p:sp>
        <p:nvSpPr>
          <p:cNvPr id="17305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01675" y="4416425"/>
            <a:ext cx="5607050" cy="4183063"/>
          </a:xfrm>
          <a:ln/>
        </p:spPr>
        <p:txBody>
          <a:bodyPr/>
          <a:lstStyle/>
          <a:p>
            <a:pPr eaLnBrk="1" hangingPunct="1">
              <a:spcAft>
                <a:spcPct val="15000"/>
              </a:spcAft>
              <a:tabLst>
                <a:tab pos="465138" algn="l"/>
              </a:tabLst>
              <a:defRPr/>
            </a:pPr>
            <a:r>
              <a:rPr lang="en-US" b="1" dirty="0" smtClean="0"/>
              <a:t>Supplemental information:</a:t>
            </a:r>
            <a:r>
              <a:rPr lang="en-US" dirty="0" smtClean="0"/>
              <a:t> </a:t>
            </a:r>
            <a:r>
              <a:rPr lang="en-US" dirty="0" smtClean="0">
                <a:cs typeface="Times New Roman" pitchFamily="18" charset="0"/>
              </a:rPr>
              <a:t> </a:t>
            </a:r>
          </a:p>
          <a:p>
            <a:pPr marL="171450" indent="-171450" eaLnBrk="1" hangingPunct="1">
              <a:spcAft>
                <a:spcPct val="15000"/>
              </a:spcAft>
              <a:buFont typeface="Arial" pitchFamily="34" charset="0"/>
              <a:buChar char="•"/>
              <a:tabLst>
                <a:tab pos="465138" algn="l"/>
              </a:tabLst>
              <a:defRPr/>
            </a:pPr>
            <a:r>
              <a:rPr lang="en-US" dirty="0" smtClean="0">
                <a:cs typeface="Times New Roman" pitchFamily="18" charset="0"/>
              </a:rPr>
              <a:t>Qualified facilities were addressed in the December 2006 and 2008 rule amendments</a:t>
            </a:r>
          </a:p>
          <a:p>
            <a:pPr marL="171450" indent="-171450" eaLnBrk="1" hangingPunct="1">
              <a:spcAft>
                <a:spcPct val="15000"/>
              </a:spcAft>
              <a:buFont typeface="Arial" pitchFamily="34" charset="0"/>
              <a:buChar char="•"/>
              <a:tabLst>
                <a:tab pos="465138" algn="l"/>
              </a:tabLst>
              <a:defRPr/>
            </a:pPr>
            <a:r>
              <a:rPr lang="en-US" dirty="0" smtClean="0">
                <a:cs typeface="Times New Roman" pitchFamily="18" charset="0"/>
              </a:rPr>
              <a:t>Amendments further streamline and tailor the SPCC requirements for a subset of qualified facilities called “Tier I qualified facilities”</a:t>
            </a:r>
          </a:p>
          <a:p>
            <a:pPr marL="171450" indent="-171450" eaLnBrk="1" hangingPunct="1">
              <a:spcAft>
                <a:spcPct val="15000"/>
              </a:spcAft>
              <a:buFont typeface="Arial" pitchFamily="34" charset="0"/>
              <a:buChar char="•"/>
              <a:tabLst>
                <a:tab pos="465138" algn="l"/>
              </a:tabLst>
              <a:defRPr/>
            </a:pPr>
            <a:r>
              <a:rPr lang="en-US" dirty="0" smtClean="0"/>
              <a:t>Tier I qualified facilities have less complicated operations and facility characteristics (e.g., may have few low capacity oil containers and some mobile/portable containers, few oil transfers, little to no piping)</a:t>
            </a:r>
          </a:p>
          <a:p>
            <a:pPr marL="171450" indent="-171450" eaLnBrk="1" hangingPunct="1">
              <a:spcAft>
                <a:spcPct val="15000"/>
              </a:spcAft>
              <a:buFont typeface="Arial" pitchFamily="34" charset="0"/>
              <a:buChar char="•"/>
              <a:tabLst>
                <a:tab pos="465138" algn="l"/>
              </a:tabLst>
              <a:defRPr/>
            </a:pPr>
            <a:r>
              <a:rPr lang="en-US" dirty="0" smtClean="0"/>
              <a:t>Some states require a PE to perform certain functions, including certifying SPCC Plans. Check with your state’s engineer licensing board to find out if it prohibits SPCC Plan self-certification. If so, you may not be able to self-certify your Plan.</a:t>
            </a:r>
          </a:p>
          <a:p>
            <a:pPr marL="628650" lvl="1" indent="-171450" eaLnBrk="1" hangingPunct="1">
              <a:spcAft>
                <a:spcPct val="15000"/>
              </a:spcAft>
              <a:buFont typeface="Arial" pitchFamily="34" charset="0"/>
              <a:buChar char="•"/>
              <a:tabLst>
                <a:tab pos="465138" algn="l"/>
              </a:tabLst>
              <a:defRPr/>
            </a:pPr>
            <a:endParaRPr lang="en-US" dirty="0" smtClean="0"/>
          </a:p>
          <a:p>
            <a:pPr eaLnBrk="1" hangingPunct="1">
              <a:tabLst>
                <a:tab pos="465138" algn="l"/>
              </a:tabLst>
              <a:defRPr/>
            </a:pPr>
            <a:endParaRPr lang="en-US" dirty="0" smtClean="0"/>
          </a:p>
        </p:txBody>
      </p:sp>
    </p:spTree>
    <p:extLst>
      <p:ext uri="{BB962C8B-B14F-4D97-AF65-F5344CB8AC3E}">
        <p14:creationId xmlns:p14="http://schemas.microsoft.com/office/powerpoint/2010/main" val="26558116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D4E7401C-C0E2-4843-BE3E-339D79DB34C0}" type="slidenum">
              <a:rPr lang="en-US" sz="1200" b="0">
                <a:solidFill>
                  <a:schemeClr val="tx1"/>
                </a:solidFill>
                <a:latin typeface="Times New Roman" panose="02020603050405020304" pitchFamily="18" charset="0"/>
              </a:rPr>
              <a:pPr eaLnBrk="1" hangingPunct="1"/>
              <a:t>85</a:t>
            </a:fld>
            <a:endParaRPr lang="en-US" sz="1200" b="0">
              <a:solidFill>
                <a:schemeClr val="tx1"/>
              </a:solidFill>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231285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88F8321B-C49E-4871-879D-3BBDF674E3DD}" type="slidenum">
              <a:rPr lang="en-US" sz="1200" b="0">
                <a:solidFill>
                  <a:schemeClr val="tx1"/>
                </a:solidFill>
                <a:latin typeface="Times New Roman" panose="02020603050405020304" pitchFamily="18" charset="0"/>
              </a:rPr>
              <a:pPr eaLnBrk="1" hangingPunct="1"/>
              <a:t>86</a:t>
            </a:fld>
            <a:endParaRPr lang="en-US" sz="1200" b="0">
              <a:solidFill>
                <a:schemeClr val="tx1"/>
              </a:solidFill>
              <a:latin typeface="Times New Roman" panose="02020603050405020304"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tabLst>
                <a:tab pos="865188" algn="l"/>
              </a:tabLst>
            </a:pPr>
            <a:r>
              <a:rPr lang="en-US" b="1" smtClean="0"/>
              <a:t>Supplemental information:</a:t>
            </a:r>
            <a:r>
              <a:rPr lang="en-US" smtClean="0"/>
              <a:t> </a:t>
            </a:r>
            <a:r>
              <a:rPr lang="en-US" smtClean="0">
                <a:cs typeface="Times New Roman" panose="02020603050405020304" pitchFamily="18" charset="0"/>
              </a:rPr>
              <a:t> </a:t>
            </a:r>
          </a:p>
          <a:p>
            <a:pPr eaLnBrk="1" hangingPunct="1">
              <a:spcBef>
                <a:spcPct val="20000"/>
              </a:spcBef>
              <a:buFontTx/>
              <a:buChar char="•"/>
              <a:tabLst>
                <a:tab pos="865188" algn="l"/>
              </a:tabLst>
            </a:pPr>
            <a:r>
              <a:rPr lang="en-US" smtClean="0">
                <a:cs typeface="Times New Roman" panose="02020603050405020304" pitchFamily="18" charset="0"/>
              </a:rPr>
              <a:t> Meet the Tier II qualified facility eligibility criteria: </a:t>
            </a:r>
          </a:p>
          <a:p>
            <a:pPr lvl="1" eaLnBrk="1" hangingPunct="1">
              <a:spcBef>
                <a:spcPct val="20000"/>
              </a:spcBef>
              <a:buFontTx/>
              <a:buChar char="•"/>
              <a:tabLst>
                <a:tab pos="865188" algn="l"/>
              </a:tabLst>
            </a:pPr>
            <a:r>
              <a:rPr lang="en-US" smtClean="0"/>
              <a:t> 10,000 gallons or less in aggregate aboveground oil storage capacity</a:t>
            </a:r>
          </a:p>
          <a:p>
            <a:pPr lvl="1" eaLnBrk="1" hangingPunct="1">
              <a:spcBef>
                <a:spcPct val="20000"/>
              </a:spcBef>
              <a:buFontTx/>
              <a:buChar char="•"/>
              <a:tabLst>
                <a:tab pos="865188" algn="l"/>
              </a:tabLst>
            </a:pPr>
            <a:r>
              <a:rPr lang="en-US" smtClean="0"/>
              <a:t> For the 3 years prior to Plan certification, or since becoming subject to the rule if it has operated for less than 3 years, the facility must not have had: </a:t>
            </a:r>
          </a:p>
          <a:p>
            <a:pPr lvl="2" eaLnBrk="1" hangingPunct="1">
              <a:spcBef>
                <a:spcPct val="20000"/>
              </a:spcBef>
              <a:buFontTx/>
              <a:buChar char="•"/>
              <a:tabLst>
                <a:tab pos="865188" algn="l"/>
              </a:tabLst>
            </a:pPr>
            <a:r>
              <a:rPr lang="en-US" smtClean="0"/>
              <a:t> A single discharge of oil to navigable waters of the U.S. and adjoining shorelines exceeding 1,000 U.S. gallons, or</a:t>
            </a:r>
          </a:p>
          <a:p>
            <a:pPr lvl="2" eaLnBrk="1" hangingPunct="1">
              <a:spcBef>
                <a:spcPct val="20000"/>
              </a:spcBef>
              <a:buFontTx/>
              <a:buChar char="•"/>
              <a:tabLst>
                <a:tab pos="865188" algn="l"/>
              </a:tabLst>
            </a:pPr>
            <a:r>
              <a:rPr lang="en-US" smtClean="0"/>
              <a:t> Two discharges of oil to navigable waters of the U.S. and adjoining shorelines each exceeding 42 U.S. gallons within any 12-month period </a:t>
            </a:r>
          </a:p>
          <a:p>
            <a:pPr lvl="3" eaLnBrk="1" hangingPunct="1">
              <a:spcBef>
                <a:spcPct val="20000"/>
              </a:spcBef>
              <a:buFontTx/>
              <a:buChar char="•"/>
              <a:tabLst>
                <a:tab pos="865188" algn="l"/>
              </a:tabLst>
            </a:pPr>
            <a:r>
              <a:rPr lang="en-US" smtClean="0">
                <a:cs typeface="Times New Roman" panose="02020603050405020304" pitchFamily="18" charset="0"/>
              </a:rPr>
              <a:t> not counting </a:t>
            </a:r>
            <a:r>
              <a:rPr lang="en-US" smtClean="0"/>
              <a:t>discharges as described in §112.1(b) that are the result of natural disasters, acts of war, or terrorism</a:t>
            </a:r>
          </a:p>
          <a:p>
            <a:pPr lvl="3" eaLnBrk="1" hangingPunct="1">
              <a:spcBef>
                <a:spcPct val="20000"/>
              </a:spcBef>
              <a:buFontTx/>
              <a:buChar char="•"/>
              <a:tabLst>
                <a:tab pos="865188" algn="l"/>
              </a:tabLst>
            </a:pPr>
            <a:r>
              <a:rPr lang="en-US" smtClean="0"/>
              <a:t> Only discharge amounts reaching navigable waters of the U.S. and adjoining shorelines count towards these gallon amounts</a:t>
            </a:r>
          </a:p>
          <a:p>
            <a:pPr eaLnBrk="1" hangingPunct="1">
              <a:spcBef>
                <a:spcPct val="20000"/>
              </a:spcBef>
              <a:buFontTx/>
              <a:buChar char="•"/>
              <a:tabLst>
                <a:tab pos="865188" algn="l"/>
              </a:tabLst>
            </a:pPr>
            <a:r>
              <a:rPr lang="en-US" smtClean="0">
                <a:cs typeface="Times New Roman" panose="02020603050405020304" pitchFamily="18" charset="0"/>
              </a:rPr>
              <a:t> Maximum individual oil storage container capacity of 5,000 U.S. gallons </a:t>
            </a:r>
          </a:p>
          <a:p>
            <a:pPr eaLnBrk="1" hangingPunct="1">
              <a:spcBef>
                <a:spcPct val="20000"/>
              </a:spcBef>
              <a:buFontTx/>
              <a:buChar char="•"/>
              <a:tabLst>
                <a:tab pos="865188" algn="l"/>
              </a:tabLst>
            </a:pPr>
            <a:endParaRPr lang="en-US" smtClean="0">
              <a:cs typeface="Times New Roman" panose="02020603050405020304" pitchFamily="18" charset="0"/>
            </a:endParaRPr>
          </a:p>
          <a:p>
            <a:pPr eaLnBrk="1" hangingPunct="1">
              <a:spcBef>
                <a:spcPct val="20000"/>
              </a:spcBef>
              <a:buFontTx/>
              <a:buChar char="•"/>
              <a:tabLst>
                <a:tab pos="865188" algn="l"/>
              </a:tabLst>
            </a:pPr>
            <a:endParaRPr lang="en-US" smtClean="0">
              <a:cs typeface="Times New Roman" panose="02020603050405020304" pitchFamily="18" charset="0"/>
            </a:endParaRPr>
          </a:p>
          <a:p>
            <a:pPr eaLnBrk="1" hangingPunct="1">
              <a:tabLst>
                <a:tab pos="865188" algn="l"/>
              </a:tabLst>
            </a:pPr>
            <a:endParaRPr lang="en-US" smtClean="0"/>
          </a:p>
        </p:txBody>
      </p:sp>
    </p:spTree>
    <p:extLst>
      <p:ext uri="{BB962C8B-B14F-4D97-AF65-F5344CB8AC3E}">
        <p14:creationId xmlns:p14="http://schemas.microsoft.com/office/powerpoint/2010/main" val="35659104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390BE24B-8181-44B5-99A4-E79108F26349}" type="slidenum">
              <a:rPr lang="en-US" sz="1200" b="0">
                <a:solidFill>
                  <a:schemeClr val="tx1"/>
                </a:solidFill>
                <a:latin typeface="Times New Roman" panose="02020603050405020304" pitchFamily="18" charset="0"/>
              </a:rPr>
              <a:pPr eaLnBrk="1" hangingPunct="1"/>
              <a:t>87</a:t>
            </a:fld>
            <a:endParaRPr lang="en-US" sz="1200" b="0">
              <a:solidFill>
                <a:schemeClr val="tx1"/>
              </a:solidFill>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65138" algn="l"/>
              </a:tabLst>
            </a:pPr>
            <a:r>
              <a:rPr lang="en-US" b="1" smtClean="0"/>
              <a:t>Supplemental information:</a:t>
            </a:r>
            <a:r>
              <a:rPr lang="en-US" smtClean="0"/>
              <a:t> </a:t>
            </a:r>
            <a:endParaRPr lang="en-US" smtClean="0">
              <a:cs typeface="Times New Roman" panose="02020603050405020304" pitchFamily="18" charset="0"/>
            </a:endParaRPr>
          </a:p>
          <a:p>
            <a:pPr eaLnBrk="1" hangingPunct="1">
              <a:buFontTx/>
              <a:buChar char="•"/>
              <a:tabLst>
                <a:tab pos="465138" algn="l"/>
              </a:tabLst>
            </a:pPr>
            <a:r>
              <a:rPr lang="en-US" smtClean="0">
                <a:cs typeface="Times New Roman" panose="02020603050405020304" pitchFamily="18" charset="0"/>
              </a:rPr>
              <a:t> Revisions provide an option to complete a self-certified SPCC Plan template in lieu of a full SPCC Plan</a:t>
            </a:r>
          </a:p>
          <a:p>
            <a:pPr eaLnBrk="1" hangingPunct="1">
              <a:buFontTx/>
              <a:buChar char="•"/>
              <a:tabLst>
                <a:tab pos="465138" algn="l"/>
              </a:tabLst>
            </a:pPr>
            <a:r>
              <a:rPr lang="en-US" smtClean="0"/>
              <a:t> Template is designed to be a simple SPCC Plan</a:t>
            </a:r>
          </a:p>
          <a:p>
            <a:pPr lvl="1" eaLnBrk="1" hangingPunct="1">
              <a:buFontTx/>
              <a:buChar char="•"/>
              <a:tabLst>
                <a:tab pos="465138" algn="l"/>
              </a:tabLst>
            </a:pPr>
            <a:r>
              <a:rPr lang="en-US" smtClean="0"/>
              <a:t> Includes only the requirements that should apply to this tier of regulated facilities</a:t>
            </a:r>
          </a:p>
          <a:p>
            <a:pPr lvl="1" eaLnBrk="1" hangingPunct="1">
              <a:buFontTx/>
              <a:buChar char="•"/>
              <a:tabLst>
                <a:tab pos="465138" algn="l"/>
              </a:tabLst>
            </a:pPr>
            <a:r>
              <a:rPr lang="en-US" smtClean="0"/>
              <a:t> Eliminates and/or modifies certain requirements and provisions that  generally do not apply to facilities that store or handle smaller volumes of oil</a:t>
            </a:r>
          </a:p>
          <a:p>
            <a:pPr eaLnBrk="1" hangingPunct="1">
              <a:buFontTx/>
              <a:buChar char="•"/>
              <a:tabLst>
                <a:tab pos="465138" algn="l"/>
              </a:tabLst>
            </a:pPr>
            <a:r>
              <a:rPr lang="en-US" smtClean="0"/>
              <a:t> Template is finalized as Appendix G to the SPCC rule</a:t>
            </a:r>
          </a:p>
          <a:p>
            <a:pPr eaLnBrk="1" hangingPunct="1">
              <a:buFontTx/>
              <a:buChar char="•"/>
              <a:tabLst>
                <a:tab pos="465138" algn="l"/>
              </a:tabLst>
            </a:pPr>
            <a:r>
              <a:rPr lang="en-US" smtClean="0"/>
              <a:t> Limited to those facilities that do not use environmentally equivalent measures and that do not determine secondary containment to be impracticable</a:t>
            </a:r>
          </a:p>
          <a:p>
            <a:pPr eaLnBrk="1" hangingPunct="1">
              <a:buFontTx/>
              <a:buChar char="•"/>
              <a:tabLst>
                <a:tab pos="465138" algn="l"/>
              </a:tabLst>
            </a:pPr>
            <a:r>
              <a:rPr lang="en-US" smtClean="0"/>
              <a:t> A facility diagram is not required; however, a multi-facility may want to provide a diagram to show separate parcels</a:t>
            </a:r>
          </a:p>
          <a:p>
            <a:pPr eaLnBrk="1" hangingPunct="1">
              <a:tabLst>
                <a:tab pos="465138" algn="l"/>
              </a:tabLst>
            </a:pPr>
            <a:endParaRPr lang="en-US" smtClean="0"/>
          </a:p>
        </p:txBody>
      </p:sp>
    </p:spTree>
    <p:extLst>
      <p:ext uri="{BB962C8B-B14F-4D97-AF65-F5344CB8AC3E}">
        <p14:creationId xmlns:p14="http://schemas.microsoft.com/office/powerpoint/2010/main" val="18720307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025BECF4-F8AB-4BF0-99E7-8CDCCE4FC025}" type="slidenum">
              <a:rPr lang="en-US" sz="1200" b="0">
                <a:solidFill>
                  <a:schemeClr val="tx1"/>
                </a:solidFill>
                <a:latin typeface="Times New Roman" panose="02020603050405020304" pitchFamily="18" charset="0"/>
              </a:rPr>
              <a:pPr eaLnBrk="1" hangingPunct="1"/>
              <a:t>89</a:t>
            </a:fld>
            <a:endParaRPr lang="en-US" sz="1200" b="0">
              <a:solidFill>
                <a:schemeClr val="tx1"/>
              </a:solidFill>
              <a:latin typeface="Times New Roman" panose="02020603050405020304"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2971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Supplemental information:</a:t>
            </a:r>
            <a:r>
              <a:rPr lang="en-US" smtClean="0"/>
              <a:t> </a:t>
            </a:r>
          </a:p>
          <a:p>
            <a:r>
              <a:rPr lang="en-US" smtClean="0"/>
              <a:t>Important to note that EPA may still have spill response jurisdiction, but not SPCC or prevention at these transportation-related functions/facilities. Also, EPA does not regulate oil filled rail cars or oil filled tank cars while in transportation, but may in certain situations when not in transportation for an extended amount of time with product in them.</a:t>
            </a:r>
          </a:p>
          <a:p>
            <a:endParaRPr lang="en-US" b="1" smtClean="0"/>
          </a:p>
          <a:p>
            <a:r>
              <a:rPr lang="en-US" b="1" smtClean="0"/>
              <a:t>Photo description: </a:t>
            </a:r>
          </a:p>
          <a:p>
            <a:r>
              <a:rPr lang="en-US" smtClean="0"/>
              <a:t>(Photos clockwise from top left) Crude oil pipeline terminal where oil only comes in and goes out by pipeline (no other non-pipeline mode such as trucking exists at this facility); a large ship (oil tanker), transport truck, rail transport (while in transit)</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0B358BE0-CE1C-45AD-B6A3-0DA5BE021933}" type="slidenum">
              <a:rPr lang="en-US" sz="1200" b="0">
                <a:solidFill>
                  <a:schemeClr val="tx1"/>
                </a:solidFill>
                <a:latin typeface="Times New Roman" panose="02020603050405020304" pitchFamily="18" charset="0"/>
              </a:rPr>
              <a:pPr eaLnBrk="1" hangingPunct="1"/>
              <a:t>12</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551914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6B8D84EA-3558-4B0D-A491-1D108CE33ED6}" type="slidenum">
              <a:rPr lang="en-US" sz="1200" b="0">
                <a:solidFill>
                  <a:schemeClr val="tx1"/>
                </a:solidFill>
                <a:latin typeface="Times New Roman" panose="02020603050405020304" pitchFamily="18" charset="0"/>
              </a:rPr>
              <a:pPr eaLnBrk="1" hangingPunct="1"/>
              <a:t>96</a:t>
            </a:fld>
            <a:endParaRPr lang="en-US" sz="1200" b="0">
              <a:solidFill>
                <a:schemeClr val="tx1"/>
              </a:solidFill>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692596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48D3AD64-37B4-46FF-BB84-A36011BA2402}" type="slidenum">
              <a:rPr lang="en-US" sz="1200" b="0">
                <a:solidFill>
                  <a:schemeClr val="tx1"/>
                </a:solidFill>
                <a:latin typeface="Times New Roman" panose="02020603050405020304" pitchFamily="18" charset="0"/>
              </a:rPr>
              <a:pPr eaLnBrk="1" hangingPunct="1"/>
              <a:t>97</a:t>
            </a:fld>
            <a:endParaRPr lang="en-US" sz="1200" b="0">
              <a:solidFill>
                <a:schemeClr val="tx1"/>
              </a:solidFill>
              <a:latin typeface="Times New Roman" panose="02020603050405020304"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191449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CFCCF524-150D-449B-8DE9-08432083C500}" type="slidenum">
              <a:rPr lang="en-US" sz="1200" b="0">
                <a:solidFill>
                  <a:schemeClr val="tx1"/>
                </a:solidFill>
                <a:latin typeface="Times New Roman" panose="02020603050405020304" pitchFamily="18" charset="0"/>
              </a:rPr>
              <a:pPr eaLnBrk="1" hangingPunct="1"/>
              <a:t>98</a:t>
            </a:fld>
            <a:endParaRPr lang="en-US" sz="1200" b="0">
              <a:solidFill>
                <a:schemeClr val="tx1"/>
              </a:solidFill>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863390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2CDF1DCE-6E26-40B8-8943-C8DEB1E1181F}" type="slidenum">
              <a:rPr lang="en-US" sz="1200" b="0">
                <a:solidFill>
                  <a:schemeClr val="tx1"/>
                </a:solidFill>
                <a:latin typeface="Arial" panose="020B0604020202020204" pitchFamily="34" charset="0"/>
              </a:rPr>
              <a:pPr algn="r" eaLnBrk="1" hangingPunct="1"/>
              <a:t>101</a:t>
            </a:fld>
            <a:endParaRPr lang="en-US" sz="1200" b="0">
              <a:solidFill>
                <a:schemeClr val="tx1"/>
              </a:solidFill>
              <a:latin typeface="Arial" panose="020B0604020202020204" pitchFamily="34" charset="0"/>
            </a:endParaRPr>
          </a:p>
        </p:txBody>
      </p:sp>
      <p:sp>
        <p:nvSpPr>
          <p:cNvPr id="181251" name="Rectangle 2"/>
          <p:cNvSpPr>
            <a:spLocks noGrp="1" noRot="1" noChangeAspect="1" noChangeArrowheads="1" noTextEdit="1"/>
          </p:cNvSpPr>
          <p:nvPr>
            <p:ph type="sldImg"/>
          </p:nvPr>
        </p:nvSpPr>
        <p:spPr>
          <a:xfrm>
            <a:off x="1190625" y="703263"/>
            <a:ext cx="4630738" cy="3473450"/>
          </a:xfrm>
          <a:ln/>
        </p:spPr>
      </p:sp>
      <p:sp>
        <p:nvSpPr>
          <p:cNvPr id="181252" name="Rectangle 3"/>
          <p:cNvSpPr>
            <a:spLocks noGrp="1" noChangeArrowheads="1"/>
          </p:cNvSpPr>
          <p:nvPr>
            <p:ph type="body" idx="1"/>
          </p:nvPr>
        </p:nvSpPr>
        <p:spPr>
          <a:xfrm>
            <a:off x="777875" y="4722813"/>
            <a:ext cx="5141913"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8764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D938C5D2-C25B-4733-948F-CCEACF14AA50}" type="slidenum">
              <a:rPr lang="en-US" sz="1200" b="0">
                <a:solidFill>
                  <a:schemeClr val="tx1"/>
                </a:solidFill>
                <a:latin typeface="Times New Roman" panose="02020603050405020304" pitchFamily="18" charset="0"/>
              </a:rPr>
              <a:pPr eaLnBrk="1" hangingPunct="1"/>
              <a:t>14</a:t>
            </a:fld>
            <a:endParaRPr lang="en-US" sz="1200" b="0">
              <a:solidFill>
                <a:schemeClr val="tx1"/>
              </a:solidFill>
              <a:latin typeface="Times New Roman" panose="02020603050405020304" pitchFamily="18" charset="0"/>
            </a:endParaRPr>
          </a:p>
        </p:txBody>
      </p:sp>
      <p:sp>
        <p:nvSpPr>
          <p:cNvPr id="114691" name="Rectangle 2"/>
          <p:cNvSpPr>
            <a:spLocks noGrp="1" noChangeArrowheads="1"/>
          </p:cNvSpPr>
          <p:nvPr>
            <p:ph type="body" idx="1"/>
          </p:nvPr>
        </p:nvSpPr>
        <p:spPr>
          <a:xfrm>
            <a:off x="857250" y="4413250"/>
            <a:ext cx="5140325" cy="4027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324" tIns="61471" rIns="121324" bIns="61471"/>
          <a:lstStyle/>
          <a:p>
            <a:pPr eaLnBrk="1" hangingPunct="1"/>
            <a:r>
              <a:rPr lang="en-US" b="1" smtClean="0"/>
              <a:t>Supplemental information:</a:t>
            </a:r>
          </a:p>
          <a:p>
            <a:pPr eaLnBrk="1" hangingPunct="1"/>
            <a:r>
              <a:rPr lang="en-US" smtClean="0"/>
              <a:t>EPA may challenge the initial decision on SPCC applicability made by the owner/operator.</a:t>
            </a:r>
          </a:p>
        </p:txBody>
      </p:sp>
      <p:sp>
        <p:nvSpPr>
          <p:cNvPr id="114692"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254650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Emphasize that it is the shell capacity of the container not how much is stored inside!</a:t>
            </a:r>
          </a:p>
          <a:p>
            <a:pPr>
              <a:defRPr/>
            </a:pPr>
            <a:endParaRPr lang="en-US" dirty="0" smtClean="0"/>
          </a:p>
          <a:p>
            <a:pPr>
              <a:defRPr/>
            </a:pPr>
            <a:r>
              <a:rPr lang="en-US" b="1" dirty="0" smtClean="0"/>
              <a:t>Permanently Closed Containers:</a:t>
            </a:r>
          </a:p>
          <a:p>
            <a:pPr eaLnBrk="1" hangingPunct="1">
              <a:defRPr/>
            </a:pPr>
            <a:r>
              <a:rPr lang="en-US" dirty="0" smtClean="0">
                <a:latin typeface="Tahoma" charset="0"/>
                <a:cs typeface="Tahoma" charset="0"/>
              </a:rPr>
              <a:t>All liquid and sludge has been removed from each container and connecting line, &amp;</a:t>
            </a:r>
          </a:p>
          <a:p>
            <a:pPr eaLnBrk="1" hangingPunct="1">
              <a:defRPr/>
            </a:pPr>
            <a:r>
              <a:rPr lang="en-US" dirty="0" smtClean="0">
                <a:latin typeface="Tahoma" charset="0"/>
                <a:cs typeface="Tahoma" charset="0"/>
              </a:rPr>
              <a:t>All connecting lines and piping have been disconnected , capped, plugged, and blanked off;</a:t>
            </a:r>
          </a:p>
          <a:p>
            <a:pPr eaLnBrk="1" hangingPunct="1">
              <a:defRPr/>
            </a:pPr>
            <a:r>
              <a:rPr lang="en-US" dirty="0" smtClean="0">
                <a:latin typeface="Tahoma" charset="0"/>
                <a:cs typeface="Tahoma" charset="0"/>
              </a:rPr>
              <a:t>All valves (except for ventilation valves) have been closed and locked; and</a:t>
            </a:r>
          </a:p>
          <a:p>
            <a:pPr eaLnBrk="1" hangingPunct="1">
              <a:defRPr/>
            </a:pPr>
            <a:r>
              <a:rPr lang="en-US" dirty="0" smtClean="0">
                <a:latin typeface="Tahoma" charset="0"/>
                <a:cs typeface="Tahoma" charset="0"/>
              </a:rPr>
              <a:t>Signs have been posted stating that it is a permanently closed container with the date of closure</a:t>
            </a:r>
          </a:p>
          <a:p>
            <a:pPr>
              <a:defRPr/>
            </a:pPr>
            <a:endParaRPr lang="en-US" dirty="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6DD259EF-E0DB-4176-9163-378D8496C69F}" type="slidenum">
              <a:rPr lang="en-US" sz="1200" b="0">
                <a:solidFill>
                  <a:schemeClr val="tx1"/>
                </a:solidFill>
                <a:latin typeface="Times New Roman" panose="02020603050405020304" pitchFamily="18" charset="0"/>
              </a:rPr>
              <a:pPr eaLnBrk="1" hangingPunct="1"/>
              <a:t>15</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963546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33CC"/>
            </a:gs>
            <a:gs pos="100000">
              <a:srgbClr val="000099"/>
            </a:gs>
          </a:gsLst>
          <a:lin ang="5400000" scaled="1"/>
        </a:gradFill>
        <a:effectLst/>
      </p:bgPr>
    </p:bg>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flipV="1">
            <a:off x="685800" y="4191000"/>
            <a:ext cx="7924800" cy="76200"/>
          </a:xfrm>
          <a:prstGeom prst="rect">
            <a:avLst/>
          </a:prstGeom>
          <a:gradFill rotWithShape="0">
            <a:gsLst>
              <a:gs pos="0">
                <a:srgbClr val="FFFFE9"/>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endParaRPr lang="en-US"/>
          </a:p>
        </p:txBody>
      </p:sp>
      <p:grpSp>
        <p:nvGrpSpPr>
          <p:cNvPr id="5" name="Group 14"/>
          <p:cNvGrpSpPr>
            <a:grpSpLocks/>
          </p:cNvGrpSpPr>
          <p:nvPr userDrawn="1"/>
        </p:nvGrpSpPr>
        <p:grpSpPr bwMode="auto">
          <a:xfrm>
            <a:off x="838200" y="4724400"/>
            <a:ext cx="1219200" cy="1219200"/>
            <a:chOff x="4464" y="2928"/>
            <a:chExt cx="1008" cy="1008"/>
          </a:xfrm>
        </p:grpSpPr>
        <p:sp>
          <p:nvSpPr>
            <p:cNvPr id="6" name="Oval 12"/>
            <p:cNvSpPr>
              <a:spLocks noChangeArrowheads="1"/>
            </p:cNvSpPr>
            <p:nvPr userDrawn="1"/>
          </p:nvSpPr>
          <p:spPr bwMode="auto">
            <a:xfrm>
              <a:off x="4464" y="2928"/>
              <a:ext cx="1008" cy="1008"/>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endParaRPr lang="en-US"/>
            </a:p>
          </p:txBody>
        </p:sp>
        <p:pic>
          <p:nvPicPr>
            <p:cNvPr id="7" name="Picture 13" descr="epa_seal_medium_bw"/>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4" y="2928"/>
              <a:ext cx="10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Rectangle 3"/>
          <p:cNvSpPr>
            <a:spLocks noGrp="1" noChangeArrowheads="1"/>
          </p:cNvSpPr>
          <p:nvPr>
            <p:ph type="subTitle" idx="1"/>
          </p:nvPr>
        </p:nvSpPr>
        <p:spPr>
          <a:xfrm>
            <a:off x="2590800" y="4572000"/>
            <a:ext cx="5791200" cy="1447800"/>
          </a:xfrm>
        </p:spPr>
        <p:txBody>
          <a:bodyPr/>
          <a:lstStyle>
            <a:lvl1pPr marL="0" indent="0">
              <a:buFontTx/>
              <a:buNone/>
              <a:defRPr sz="2300">
                <a:solidFill>
                  <a:srgbClr val="FFFFCC"/>
                </a:solidFill>
              </a:defRPr>
            </a:lvl1pPr>
          </a:lstStyle>
          <a:p>
            <a:r>
              <a:rPr lang="en-US"/>
              <a:t>Click to edit Master subtitle style</a:t>
            </a:r>
          </a:p>
        </p:txBody>
      </p:sp>
      <p:sp>
        <p:nvSpPr>
          <p:cNvPr id="6148" name="Rectangle 4"/>
          <p:cNvSpPr>
            <a:spLocks noGrp="1" noChangeArrowheads="1"/>
          </p:cNvSpPr>
          <p:nvPr>
            <p:ph type="ctrTitle"/>
          </p:nvPr>
        </p:nvSpPr>
        <p:spPr>
          <a:xfrm>
            <a:off x="685800" y="1676400"/>
            <a:ext cx="7772400" cy="1143000"/>
          </a:xfrm>
        </p:spPr>
        <p:txBody>
          <a:bodyPr/>
          <a:lstStyle>
            <a:lvl1pPr>
              <a:spcBef>
                <a:spcPct val="50000"/>
              </a:spcBef>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48593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97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3563" y="152400"/>
            <a:ext cx="1973262"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52400"/>
            <a:ext cx="5770563"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132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87876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3381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53013" y="1676400"/>
            <a:ext cx="3833812"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53013" y="4152900"/>
            <a:ext cx="3833812"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8622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878763"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676400"/>
            <a:ext cx="7820025" cy="4800600"/>
          </a:xfrm>
        </p:spPr>
        <p:txBody>
          <a:bodyPr/>
          <a:lstStyle/>
          <a:p>
            <a:pPr lvl="0"/>
            <a:endParaRPr lang="en-US" noProof="0" dirty="0" smtClean="0"/>
          </a:p>
        </p:txBody>
      </p:sp>
    </p:spTree>
    <p:extLst>
      <p:ext uri="{BB962C8B-B14F-4D97-AF65-F5344CB8AC3E}">
        <p14:creationId xmlns:p14="http://schemas.microsoft.com/office/powerpoint/2010/main" val="281913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87876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3381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3013" y="1676400"/>
            <a:ext cx="3833812"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275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2264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47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427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3381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3013" y="1676400"/>
            <a:ext cx="3833812"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79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50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515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98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872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932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0"/>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6"/>
          <p:cNvSpPr>
            <a:spLocks noChangeArrowheads="1"/>
          </p:cNvSpPr>
          <p:nvPr userDrawn="1"/>
        </p:nvSpPr>
        <p:spPr bwMode="auto">
          <a:xfrm>
            <a:off x="0" y="0"/>
            <a:ext cx="914400" cy="6858000"/>
          </a:xfrm>
          <a:prstGeom prst="rect">
            <a:avLst/>
          </a:prstGeom>
          <a:gradFill rotWithShape="0">
            <a:gsLst>
              <a:gs pos="0">
                <a:srgbClr val="0000C0"/>
              </a:gs>
              <a:gs pos="100000">
                <a:srgbClr val="FFFFE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endParaRPr lang="en-US"/>
          </a:p>
        </p:txBody>
      </p:sp>
      <p:sp>
        <p:nvSpPr>
          <p:cNvPr id="1027" name="Rectangle 3"/>
          <p:cNvSpPr>
            <a:spLocks noGrp="1" noChangeArrowheads="1"/>
          </p:cNvSpPr>
          <p:nvPr>
            <p:ph type="body" idx="1"/>
          </p:nvPr>
        </p:nvSpPr>
        <p:spPr bwMode="auto">
          <a:xfrm>
            <a:off x="1066800" y="1676400"/>
            <a:ext cx="78200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2"/>
          <p:cNvSpPr>
            <a:spLocks noGrp="1" noChangeArrowheads="1"/>
          </p:cNvSpPr>
          <p:nvPr>
            <p:ph type="title"/>
          </p:nvPr>
        </p:nvSpPr>
        <p:spPr bwMode="auto">
          <a:xfrm>
            <a:off x="990600" y="152400"/>
            <a:ext cx="7878763" cy="1143000"/>
          </a:xfrm>
          <a:prstGeom prst="rect">
            <a:avLst/>
          </a:prstGeom>
          <a:noFill/>
          <a:ln w="9525">
            <a:noFill/>
            <a:miter lim="800000"/>
            <a:headEnd/>
            <a:tailEnd/>
          </a:ln>
          <a:effectLst>
            <a:outerShdw dist="35921" dir="2700000" algn="ctr" rotWithShape="0">
              <a:schemeClr val="folHlink"/>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25" descr="epa_logo_horiz_small"/>
          <p:cNvPicPr>
            <a:picLocks noChangeAspect="1" noChangeArrowheads="1"/>
          </p:cNvPicPr>
          <p:nvPr userDrawn="1"/>
        </p:nvPicPr>
        <p:blipFill>
          <a:blip r:embed="rId17">
            <a:extLst>
              <a:ext uri="{28A0092B-C50C-407E-A947-70E740481C1C}">
                <a14:useLocalDpi xmlns:a14="http://schemas.microsoft.com/office/drawing/2010/main" val="0"/>
              </a:ext>
            </a:extLst>
          </a:blip>
          <a:srcRect b="-23125"/>
          <a:stretch>
            <a:fillRect/>
          </a:stretch>
        </p:blipFill>
        <p:spPr bwMode="auto">
          <a:xfrm>
            <a:off x="76200" y="6324600"/>
            <a:ext cx="7858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7"/>
          <p:cNvSpPr>
            <a:spLocks noChangeArrowheads="1"/>
          </p:cNvSpPr>
          <p:nvPr userDrawn="1"/>
        </p:nvSpPr>
        <p:spPr bwMode="auto">
          <a:xfrm flipV="1">
            <a:off x="381000" y="1447800"/>
            <a:ext cx="8343900" cy="76200"/>
          </a:xfrm>
          <a:prstGeom prst="rect">
            <a:avLst/>
          </a:prstGeom>
          <a:gradFill rotWithShape="0">
            <a:gsLst>
              <a:gs pos="0">
                <a:srgbClr val="FFFFE9"/>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endParaRPr lang="en-US"/>
          </a:p>
        </p:txBody>
      </p:sp>
      <p:sp>
        <p:nvSpPr>
          <p:cNvPr id="1031" name="Text Box 29"/>
          <p:cNvSpPr txBox="1">
            <a:spLocks noChangeArrowheads="1"/>
          </p:cNvSpPr>
          <p:nvPr userDrawn="1"/>
        </p:nvSpPr>
        <p:spPr bwMode="auto">
          <a:xfrm>
            <a:off x="8243888" y="6564313"/>
            <a:ext cx="4365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spcBef>
                <a:spcPct val="50000"/>
              </a:spcBef>
            </a:pPr>
            <a:endParaRPr lang="en-US" b="0"/>
          </a:p>
        </p:txBody>
      </p:sp>
      <p:sp>
        <p:nvSpPr>
          <p:cNvPr id="1032" name="Text Box 30"/>
          <p:cNvSpPr txBox="1">
            <a:spLocks noChangeArrowheads="1"/>
          </p:cNvSpPr>
          <p:nvPr userDrawn="1"/>
        </p:nvSpPr>
        <p:spPr bwMode="auto">
          <a:xfrm>
            <a:off x="8561388" y="6483350"/>
            <a:ext cx="546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spcBef>
                <a:spcPct val="50000"/>
              </a:spcBef>
            </a:pPr>
            <a:fld id="{DFA5B947-505D-4ED9-B326-16A32913FB29}" type="slidenum">
              <a:rPr lang="en-US" sz="1200" b="0">
                <a:solidFill>
                  <a:srgbClr val="FFFFE9"/>
                </a:solidFill>
              </a:rPr>
              <a:pPr eaLnBrk="1" hangingPunct="1">
                <a:spcBef>
                  <a:spcPct val="50000"/>
                </a:spcBef>
              </a:pPr>
              <a:t>‹#›</a:t>
            </a:fld>
            <a:endParaRPr lang="en-US" sz="1200" b="0">
              <a:solidFill>
                <a:srgbClr val="FFFFE9"/>
              </a:solidFill>
            </a:endParaRPr>
          </a:p>
        </p:txBody>
      </p:sp>
    </p:spTree>
  </p:cSld>
  <p:clrMap bg1="dk2" tx1="lt1" bg2="dk1" tx2="lt2" accent1="accent1" accent2="accent2" accent3="accent3" accent4="accent4" accent5="accent5" accent6="accent6" hlink="hlink" folHlink="folHlink"/>
  <p:sldLayoutIdLst>
    <p:sldLayoutId id="2147483697"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20000"/>
        </a:spcAft>
        <a:buChar char="•"/>
        <a:defRPr sz="2600">
          <a:solidFill>
            <a:srgbClr val="FFFFE9"/>
          </a:solidFill>
          <a:latin typeface="+mn-lt"/>
          <a:ea typeface="+mn-ea"/>
          <a:cs typeface="+mn-cs"/>
        </a:defRPr>
      </a:lvl1pPr>
      <a:lvl2pPr marL="742950" indent="-285750" algn="l" rtl="0" eaLnBrk="0" fontAlgn="base" hangingPunct="0">
        <a:spcBef>
          <a:spcPct val="20000"/>
        </a:spcBef>
        <a:spcAft>
          <a:spcPct val="0"/>
        </a:spcAft>
        <a:buChar char="–"/>
        <a:defRPr sz="2200">
          <a:solidFill>
            <a:srgbClr val="FFFFE9"/>
          </a:solidFill>
          <a:latin typeface="+mn-lt"/>
        </a:defRPr>
      </a:lvl2pPr>
      <a:lvl3pPr marL="1143000" indent="-228600" algn="l" rtl="0" eaLnBrk="0" fontAlgn="base" hangingPunct="0">
        <a:spcBef>
          <a:spcPct val="20000"/>
        </a:spcBef>
        <a:spcAft>
          <a:spcPct val="0"/>
        </a:spcAft>
        <a:buChar char="•"/>
        <a:defRPr sz="2000">
          <a:solidFill>
            <a:srgbClr val="FFFFE9"/>
          </a:solidFill>
          <a:latin typeface="+mn-lt"/>
        </a:defRPr>
      </a:lvl3pPr>
      <a:lvl4pPr marL="1600200" indent="-228600" algn="l" rtl="0" eaLnBrk="0" fontAlgn="base" hangingPunct="0">
        <a:spcBef>
          <a:spcPct val="20000"/>
        </a:spcBef>
        <a:spcAft>
          <a:spcPct val="0"/>
        </a:spcAft>
        <a:buChar char="–"/>
        <a:defRPr sz="2000">
          <a:solidFill>
            <a:srgbClr val="FFFFE9"/>
          </a:solidFill>
          <a:latin typeface="+mn-lt"/>
        </a:defRPr>
      </a:lvl4pPr>
      <a:lvl5pPr marL="2057400" indent="-228600" algn="l" rtl="0" eaLnBrk="0" fontAlgn="base" hangingPunct="0">
        <a:spcBef>
          <a:spcPct val="20000"/>
        </a:spcBef>
        <a:spcAft>
          <a:spcPct val="0"/>
        </a:spcAft>
        <a:buChar char="»"/>
        <a:defRPr sz="2000">
          <a:solidFill>
            <a:srgbClr val="FFFFE9"/>
          </a:solidFill>
          <a:latin typeface="+mn-lt"/>
        </a:defRPr>
      </a:lvl5pPr>
      <a:lvl6pPr marL="2514600" indent="-228600" algn="l" rtl="0" fontAlgn="base">
        <a:spcBef>
          <a:spcPct val="20000"/>
        </a:spcBef>
        <a:spcAft>
          <a:spcPct val="0"/>
        </a:spcAft>
        <a:buChar char="»"/>
        <a:defRPr sz="2000">
          <a:solidFill>
            <a:srgbClr val="FFFFE9"/>
          </a:solidFill>
          <a:latin typeface="+mn-lt"/>
        </a:defRPr>
      </a:lvl6pPr>
      <a:lvl7pPr marL="2971800" indent="-228600" algn="l" rtl="0" fontAlgn="base">
        <a:spcBef>
          <a:spcPct val="20000"/>
        </a:spcBef>
        <a:spcAft>
          <a:spcPct val="0"/>
        </a:spcAft>
        <a:buChar char="»"/>
        <a:defRPr sz="2000">
          <a:solidFill>
            <a:srgbClr val="FFFFE9"/>
          </a:solidFill>
          <a:latin typeface="+mn-lt"/>
        </a:defRPr>
      </a:lvl7pPr>
      <a:lvl8pPr marL="3429000" indent="-228600" algn="l" rtl="0" fontAlgn="base">
        <a:spcBef>
          <a:spcPct val="20000"/>
        </a:spcBef>
        <a:spcAft>
          <a:spcPct val="0"/>
        </a:spcAft>
        <a:buChar char="»"/>
        <a:defRPr sz="2000">
          <a:solidFill>
            <a:srgbClr val="FFFFE9"/>
          </a:solidFill>
          <a:latin typeface="+mn-lt"/>
        </a:defRPr>
      </a:lvl8pPr>
      <a:lvl9pPr marL="3886200" indent="-228600" algn="l" rtl="0" fontAlgn="base">
        <a:spcBef>
          <a:spcPct val="20000"/>
        </a:spcBef>
        <a:spcAft>
          <a:spcPct val="0"/>
        </a:spcAft>
        <a:buChar char="»"/>
        <a:defRPr sz="2000">
          <a:solidFill>
            <a:srgbClr val="FFFFE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13.wmf"/><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9.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9.png"/><Relationship Id="rId4" Type="http://schemas.openxmlformats.org/officeDocument/2006/relationships/oleObject" Target="../embeddings/oleObject6.bin"/><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images.google.com/imgres?imgurl=http://www.labelsourceonline.co.uk/shop/ProdImages/apsb101.gif&amp;imgrefurl=http://www.labelsourceonline.co.uk/shop/Scripts/prodList.asp?idCategory=656&amp;h=307&amp;w=247&amp;sz=49&amp;tbnid=9kjnUFTharIsSM:&amp;tbnh=112&amp;tbnw=90&amp;hl=en&amp;start=38&amp;prev=/images?q=oil+spill+kit&amp;start=20&amp;svnum=10&amp;hl=en&amp;lr=&amp;sa=N" TargetMode="Externa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64.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7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slides/_rels/slide8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hyperlink" Target="tier1template.pdf"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hyperlink" Target="spccbluebroch.pdf"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17575" y="274638"/>
            <a:ext cx="4919663" cy="944562"/>
          </a:xfrm>
          <a:prstGeom prst="rect">
            <a:avLst/>
          </a:prstGeom>
          <a:noFill/>
          <a:ln w="9525">
            <a:noFill/>
            <a:miter lim="800000"/>
            <a:headEnd/>
            <a:tailEnd/>
          </a:ln>
          <a:effectLst>
            <a:outerShdw dist="35921" dir="2700000" algn="ctr" rotWithShape="0">
              <a:schemeClr val="folHlink"/>
            </a:outerShdw>
          </a:effectLst>
        </p:spPr>
        <p:txBody>
          <a:bodyPr anchor="ctr"/>
          <a:lstStyle>
            <a:lvl1pPr algn="l" rtl="0" eaLnBrk="0" fontAlgn="base" hangingPunct="0">
              <a:spcBef>
                <a:spcPct val="5000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9pPr>
          </a:lstStyle>
          <a:p>
            <a:pPr eaLnBrk="1" hangingPunct="1">
              <a:defRPr/>
            </a:pPr>
            <a:r>
              <a:rPr lang="en-US" sz="4000" b="0" dirty="0" smtClean="0">
                <a:solidFill>
                  <a:schemeClr val="tx2">
                    <a:lumMod val="40000"/>
                    <a:lumOff val="60000"/>
                  </a:schemeClr>
                </a:solidFill>
                <a:effectLst/>
              </a:rPr>
              <a:t>The SPCC Rule and Recent Amendments</a:t>
            </a:r>
          </a:p>
        </p:txBody>
      </p:sp>
      <p:pic>
        <p:nvPicPr>
          <p:cNvPr id="30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1920875"/>
            <a:ext cx="5316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txBox="1">
            <a:spLocks noChangeArrowheads="1"/>
          </p:cNvSpPr>
          <p:nvPr/>
        </p:nvSpPr>
        <p:spPr bwMode="auto">
          <a:xfrm>
            <a:off x="3378200" y="4678363"/>
            <a:ext cx="51498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lgn="r">
              <a:spcBef>
                <a:spcPct val="20000"/>
              </a:spcBef>
              <a:spcAft>
                <a:spcPct val="20000"/>
              </a:spcAft>
            </a:pPr>
            <a:r>
              <a:rPr lang="en-US" sz="2300" b="0">
                <a:solidFill>
                  <a:srgbClr val="FFFFCC"/>
                </a:solidFill>
              </a:rPr>
              <a:t>Click to add your information here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8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3654425"/>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Electric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663" y="225425"/>
            <a:ext cx="23368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Large fa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4625"/>
            <a:ext cx="42164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J07"/>
          <p:cNvPicPr>
            <a:picLocks noChangeAspect="1" noChangeArrowheads="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260350" y="3741738"/>
            <a:ext cx="432911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575"/>
            <a:ext cx="7878763" cy="1143000"/>
          </a:xfrm>
        </p:spPr>
        <p:txBody>
          <a:bodyPr/>
          <a:lstStyle/>
          <a:p>
            <a:pPr>
              <a:defRPr/>
            </a:pPr>
            <a:r>
              <a:rPr lang="en-US" dirty="0">
                <a:solidFill>
                  <a:schemeClr val="tx2">
                    <a:lumMod val="40000"/>
                    <a:lumOff val="60000"/>
                  </a:schemeClr>
                </a:solidFill>
                <a:effectLst/>
              </a:rPr>
              <a:t>SPCC </a:t>
            </a:r>
            <a:r>
              <a:rPr lang="en-US" dirty="0" smtClean="0">
                <a:solidFill>
                  <a:schemeClr val="tx2">
                    <a:lumMod val="40000"/>
                    <a:lumOff val="60000"/>
                  </a:schemeClr>
                </a:solidFill>
                <a:effectLst/>
              </a:rPr>
              <a:t>Contacts </a:t>
            </a:r>
            <a:r>
              <a:rPr lang="en-US" sz="1800" dirty="0" smtClean="0">
                <a:solidFill>
                  <a:schemeClr val="tx2">
                    <a:lumMod val="40000"/>
                    <a:lumOff val="60000"/>
                  </a:schemeClr>
                </a:solidFill>
                <a:effectLst/>
              </a:rPr>
              <a:t>(cont.)</a:t>
            </a:r>
            <a:endParaRPr lang="en-US" sz="1800" dirty="0">
              <a:solidFill>
                <a:schemeClr val="tx2">
                  <a:lumMod val="40000"/>
                  <a:lumOff val="60000"/>
                </a:schemeClr>
              </a:solidFill>
              <a:effectLst/>
            </a:endParaRPr>
          </a:p>
        </p:txBody>
      </p:sp>
      <p:graphicFrame>
        <p:nvGraphicFramePr>
          <p:cNvPr id="4" name="Table 3"/>
          <p:cNvGraphicFramePr>
            <a:graphicFrameLocks noGrp="1"/>
          </p:cNvGraphicFramePr>
          <p:nvPr/>
        </p:nvGraphicFramePr>
        <p:xfrm>
          <a:off x="1019175" y="962025"/>
          <a:ext cx="7747000" cy="5518150"/>
        </p:xfrm>
        <a:graphic>
          <a:graphicData uri="http://schemas.openxmlformats.org/drawingml/2006/table">
            <a:tbl>
              <a:tblPr firstRow="1" bandRow="1">
                <a:tableStyleId>{F5AB1C69-6EDB-4FF4-983F-18BD219EF322}</a:tableStyleId>
              </a:tblPr>
              <a:tblGrid>
                <a:gridCol w="2049599"/>
                <a:gridCol w="2865300"/>
                <a:gridCol w="2832100"/>
              </a:tblGrid>
              <a:tr h="375646">
                <a:tc>
                  <a:txBody>
                    <a:bodyPr/>
                    <a:lstStyle/>
                    <a:p>
                      <a:pPr marL="0" marR="0" algn="ctr">
                        <a:lnSpc>
                          <a:spcPct val="115000"/>
                        </a:lnSpc>
                        <a:spcBef>
                          <a:spcPts val="0"/>
                        </a:spcBef>
                        <a:spcAft>
                          <a:spcPts val="0"/>
                        </a:spcAft>
                      </a:pPr>
                      <a:r>
                        <a:rPr lang="en-US" sz="1100" dirty="0">
                          <a:solidFill>
                            <a:schemeClr val="bg1">
                              <a:lumMod val="50000"/>
                            </a:schemeClr>
                          </a:solidFill>
                          <a:effectLst/>
                        </a:rPr>
                        <a:t>REGION</a:t>
                      </a:r>
                      <a:endParaRPr lang="en-US" sz="1100" b="1" dirty="0">
                        <a:solidFill>
                          <a:schemeClr val="bg1">
                            <a:lumMod val="50000"/>
                          </a:schemeClr>
                        </a:solidFill>
                        <a:effectLst/>
                        <a:latin typeface="Calibri"/>
                        <a:ea typeface="Calibri"/>
                        <a:cs typeface="Times New Roman"/>
                      </a:endParaRPr>
                    </a:p>
                  </a:txBody>
                  <a:tcPr marT="91435" marB="91435" anchor="ctr" anchorCtr="1"/>
                </a:tc>
                <a:tc>
                  <a:txBody>
                    <a:bodyPr/>
                    <a:lstStyle/>
                    <a:p>
                      <a:pPr marL="0" marR="0" algn="ctr">
                        <a:lnSpc>
                          <a:spcPct val="115000"/>
                        </a:lnSpc>
                        <a:spcBef>
                          <a:spcPts val="0"/>
                        </a:spcBef>
                        <a:spcAft>
                          <a:spcPts val="0"/>
                        </a:spcAft>
                      </a:pPr>
                      <a:r>
                        <a:rPr lang="en-US" sz="1100" dirty="0">
                          <a:solidFill>
                            <a:schemeClr val="bg1">
                              <a:lumMod val="50000"/>
                            </a:schemeClr>
                          </a:solidFill>
                          <a:effectLst/>
                        </a:rPr>
                        <a:t>SPCC COORDINATORS</a:t>
                      </a:r>
                      <a:endParaRPr lang="en-US" sz="1100" b="1" dirty="0">
                        <a:solidFill>
                          <a:schemeClr val="bg1">
                            <a:lumMod val="50000"/>
                          </a:schemeClr>
                        </a:solidFill>
                        <a:effectLst/>
                        <a:latin typeface="Calibri"/>
                        <a:ea typeface="Calibri"/>
                        <a:cs typeface="Times New Roman"/>
                      </a:endParaRPr>
                    </a:p>
                  </a:txBody>
                  <a:tcPr marT="91435" marB="91435" anchor="ctr" anchorCtr="1"/>
                </a:tc>
                <a:tc>
                  <a:txBody>
                    <a:bodyPr/>
                    <a:lstStyle/>
                    <a:p>
                      <a:pPr marL="0" marR="0" algn="ctr">
                        <a:lnSpc>
                          <a:spcPct val="115000"/>
                        </a:lnSpc>
                        <a:spcBef>
                          <a:spcPts val="0"/>
                        </a:spcBef>
                        <a:spcAft>
                          <a:spcPts val="0"/>
                        </a:spcAft>
                      </a:pPr>
                      <a:r>
                        <a:rPr lang="en-US" sz="1100" dirty="0">
                          <a:solidFill>
                            <a:schemeClr val="bg1">
                              <a:lumMod val="50000"/>
                            </a:schemeClr>
                          </a:solidFill>
                          <a:effectLst/>
                        </a:rPr>
                        <a:t>AG CONTACTS</a:t>
                      </a:r>
                      <a:endParaRPr lang="en-US" sz="1100" b="1" dirty="0">
                        <a:solidFill>
                          <a:schemeClr val="bg1">
                            <a:lumMod val="50000"/>
                          </a:schemeClr>
                        </a:solidFill>
                        <a:effectLst/>
                        <a:latin typeface="Calibri"/>
                        <a:ea typeface="Calibri"/>
                        <a:cs typeface="Times New Roman"/>
                      </a:endParaRPr>
                    </a:p>
                  </a:txBody>
                  <a:tcPr marT="91435" marB="91435" anchor="ctr" anchorCtr="1"/>
                </a:tc>
              </a:tr>
              <a:tr h="436857">
                <a:tc>
                  <a:txBody>
                    <a:bodyPr/>
                    <a:lstStyle/>
                    <a:p>
                      <a:pPr marL="0" marR="0" algn="ctr">
                        <a:lnSpc>
                          <a:spcPct val="100000"/>
                        </a:lnSpc>
                        <a:spcBef>
                          <a:spcPts val="100"/>
                        </a:spcBef>
                        <a:spcAft>
                          <a:spcPts val="100"/>
                        </a:spcAft>
                      </a:pPr>
                      <a:r>
                        <a:rPr lang="en-US" sz="1000" dirty="0">
                          <a:effectLst/>
                        </a:rPr>
                        <a:t>8</a:t>
                      </a:r>
                    </a:p>
                    <a:p>
                      <a:pPr marL="0" marR="0" algn="ctr">
                        <a:lnSpc>
                          <a:spcPct val="100000"/>
                        </a:lnSpc>
                        <a:spcBef>
                          <a:spcPts val="100"/>
                        </a:spcBef>
                        <a:spcAft>
                          <a:spcPts val="100"/>
                        </a:spcAft>
                      </a:pPr>
                      <a:r>
                        <a:rPr lang="en-US" sz="1000" dirty="0">
                          <a:effectLst/>
                        </a:rPr>
                        <a:t>MT, ND, SD, WY, UT, CO</a:t>
                      </a:r>
                      <a:endParaRPr lang="en-US" sz="1000" dirty="0">
                        <a:solidFill>
                          <a:schemeClr val="bg1">
                            <a:lumMod val="50000"/>
                          </a:schemeClr>
                        </a:solidFill>
                        <a:effectLst/>
                        <a:latin typeface="Calibri"/>
                        <a:ea typeface="Calibri"/>
                        <a:cs typeface="Times New Roman"/>
                      </a:endParaRPr>
                    </a:p>
                  </a:txBody>
                  <a:tcPr marT="45718" marB="45718" anchor="ctr" anchorCtr="1"/>
                </a:tc>
                <a:tc>
                  <a:txBody>
                    <a:bodyPr/>
                    <a:lstStyle/>
                    <a:p>
                      <a:pPr marL="0" marR="0" algn="l">
                        <a:lnSpc>
                          <a:spcPct val="100000"/>
                        </a:lnSpc>
                        <a:spcBef>
                          <a:spcPts val="100"/>
                        </a:spcBef>
                        <a:spcAft>
                          <a:spcPts val="100"/>
                        </a:spcAft>
                        <a:tabLst>
                          <a:tab pos="1600200" algn="l"/>
                        </a:tabLst>
                      </a:pPr>
                      <a:r>
                        <a:rPr lang="fr-FR" sz="1000" dirty="0">
                          <a:effectLst/>
                        </a:rPr>
                        <a:t>Melissa Payan </a:t>
                      </a:r>
                      <a:r>
                        <a:rPr lang="fr-FR" sz="1000" dirty="0" smtClean="0">
                          <a:effectLst/>
                        </a:rPr>
                        <a:t>	(</a:t>
                      </a:r>
                      <a:r>
                        <a:rPr lang="fr-FR" sz="1000" dirty="0">
                          <a:effectLst/>
                        </a:rPr>
                        <a:t>303) 312-6511</a:t>
                      </a:r>
                      <a:endParaRPr lang="en-US" sz="1000" dirty="0">
                        <a:effectLst/>
                      </a:endParaRPr>
                    </a:p>
                    <a:p>
                      <a:pPr marL="0" marR="0" algn="l">
                        <a:lnSpc>
                          <a:spcPct val="100000"/>
                        </a:lnSpc>
                        <a:spcBef>
                          <a:spcPts val="100"/>
                        </a:spcBef>
                        <a:spcAft>
                          <a:spcPts val="100"/>
                        </a:spcAft>
                        <a:tabLst>
                          <a:tab pos="1600200" algn="l"/>
                        </a:tabLst>
                      </a:pPr>
                      <a:r>
                        <a:rPr lang="fr-FR" sz="1000" u="sng" dirty="0">
                          <a:effectLst/>
                        </a:rPr>
                        <a:t>payan.melissa@epa.gov</a:t>
                      </a:r>
                      <a:endParaRPr lang="en-US" sz="1000" dirty="0">
                        <a:solidFill>
                          <a:schemeClr val="bg1">
                            <a:lumMod val="50000"/>
                          </a:schemeClr>
                        </a:solidFill>
                        <a:effectLst/>
                        <a:latin typeface="Calibri"/>
                        <a:ea typeface="Calibri"/>
                        <a:cs typeface="Times New Roman"/>
                      </a:endParaRPr>
                    </a:p>
                  </a:txBody>
                  <a:tcPr marT="45718" marB="45718" anchor="ctr"/>
                </a:tc>
                <a:tc>
                  <a:txBody>
                    <a:bodyPr/>
                    <a:lstStyle/>
                    <a:p>
                      <a:pPr marL="0" marR="0" algn="l">
                        <a:lnSpc>
                          <a:spcPct val="100000"/>
                        </a:lnSpc>
                        <a:spcBef>
                          <a:spcPts val="100"/>
                        </a:spcBef>
                        <a:spcAft>
                          <a:spcPts val="100"/>
                        </a:spcAft>
                        <a:tabLst>
                          <a:tab pos="1485900" algn="l"/>
                        </a:tabLst>
                      </a:pPr>
                      <a:r>
                        <a:rPr lang="fr-FR" sz="1000" dirty="0">
                          <a:effectLst/>
                        </a:rPr>
                        <a:t>Jennifer </a:t>
                      </a:r>
                      <a:r>
                        <a:rPr lang="fr-FR" sz="1000" dirty="0" smtClean="0">
                          <a:effectLst/>
                        </a:rPr>
                        <a:t>Meints	(</a:t>
                      </a:r>
                      <a:r>
                        <a:rPr lang="fr-FR" sz="1000" dirty="0">
                          <a:effectLst/>
                        </a:rPr>
                        <a:t>303) 312-6334</a:t>
                      </a:r>
                      <a:endParaRPr lang="en-US" sz="1000" dirty="0">
                        <a:effectLst/>
                      </a:endParaRPr>
                    </a:p>
                    <a:p>
                      <a:pPr marL="0" marR="0" algn="l">
                        <a:lnSpc>
                          <a:spcPct val="100000"/>
                        </a:lnSpc>
                        <a:spcBef>
                          <a:spcPts val="100"/>
                        </a:spcBef>
                        <a:spcAft>
                          <a:spcPts val="100"/>
                        </a:spcAft>
                      </a:pPr>
                      <a:r>
                        <a:rPr lang="fr-FR" sz="1000" u="sng" dirty="0">
                          <a:effectLst/>
                        </a:rPr>
                        <a:t>meints.jennifer@epa.gov</a:t>
                      </a:r>
                      <a:endParaRPr lang="en-US" sz="1000" dirty="0">
                        <a:solidFill>
                          <a:schemeClr val="bg1">
                            <a:lumMod val="50000"/>
                          </a:schemeClr>
                        </a:solidFill>
                        <a:effectLst/>
                        <a:latin typeface="Calibri"/>
                        <a:ea typeface="Calibri"/>
                        <a:cs typeface="Times New Roman"/>
                      </a:endParaRPr>
                    </a:p>
                  </a:txBody>
                  <a:tcPr marT="45718" marB="45718" anchor="ctr"/>
                </a:tc>
              </a:tr>
              <a:tr h="918706">
                <a:tc>
                  <a:txBody>
                    <a:bodyPr/>
                    <a:lstStyle/>
                    <a:p>
                      <a:pPr marL="0" marR="0" algn="ctr">
                        <a:lnSpc>
                          <a:spcPct val="100000"/>
                        </a:lnSpc>
                        <a:spcBef>
                          <a:spcPts val="100"/>
                        </a:spcBef>
                        <a:spcAft>
                          <a:spcPts val="100"/>
                        </a:spcAft>
                      </a:pPr>
                      <a:r>
                        <a:rPr lang="en-US" sz="1000" dirty="0">
                          <a:effectLst/>
                        </a:rPr>
                        <a:t>9</a:t>
                      </a:r>
                    </a:p>
                    <a:p>
                      <a:pPr marL="0" marR="0" algn="ctr">
                        <a:lnSpc>
                          <a:spcPct val="100000"/>
                        </a:lnSpc>
                        <a:spcBef>
                          <a:spcPts val="100"/>
                        </a:spcBef>
                        <a:spcAft>
                          <a:spcPts val="100"/>
                        </a:spcAft>
                      </a:pPr>
                      <a:r>
                        <a:rPr lang="en-US" sz="1000" dirty="0">
                          <a:effectLst/>
                        </a:rPr>
                        <a:t>CA, NV, </a:t>
                      </a:r>
                      <a:r>
                        <a:rPr lang="en-US" sz="1000" dirty="0" smtClean="0">
                          <a:effectLst/>
                        </a:rPr>
                        <a:t>AZ, HI, Guam, American Samoa, Northern</a:t>
                      </a:r>
                      <a:r>
                        <a:rPr lang="en-US" sz="1000" baseline="0" dirty="0" smtClean="0">
                          <a:effectLst/>
                        </a:rPr>
                        <a:t> Marina Islands</a:t>
                      </a:r>
                      <a:endParaRPr lang="en-US" sz="1000" dirty="0">
                        <a:solidFill>
                          <a:schemeClr val="bg1">
                            <a:lumMod val="50000"/>
                          </a:schemeClr>
                        </a:solidFill>
                        <a:effectLst/>
                        <a:latin typeface="Calibri"/>
                        <a:ea typeface="Calibri"/>
                        <a:cs typeface="Times New Roman"/>
                      </a:endParaRPr>
                    </a:p>
                  </a:txBody>
                  <a:tcPr marT="45718" marB="45718" anchor="ctr" anchorCtr="1"/>
                </a:tc>
                <a:tc>
                  <a:txBody>
                    <a:bodyPr/>
                    <a:lstStyle/>
                    <a:p>
                      <a:pPr marL="0" marR="0" algn="l">
                        <a:lnSpc>
                          <a:spcPct val="100000"/>
                        </a:lnSpc>
                        <a:spcBef>
                          <a:spcPts val="100"/>
                        </a:spcBef>
                        <a:spcAft>
                          <a:spcPts val="100"/>
                        </a:spcAft>
                        <a:tabLst>
                          <a:tab pos="1600200" algn="l"/>
                        </a:tabLst>
                      </a:pPr>
                      <a:r>
                        <a:rPr lang="en-US" sz="1000" dirty="0">
                          <a:effectLst/>
                        </a:rPr>
                        <a:t>Pete </a:t>
                      </a:r>
                      <a:r>
                        <a:rPr lang="en-US" sz="1000" dirty="0" smtClean="0">
                          <a:effectLst/>
                        </a:rPr>
                        <a:t>Reich	(415)</a:t>
                      </a:r>
                      <a:r>
                        <a:rPr lang="en-US" sz="1000" baseline="0" dirty="0" smtClean="0">
                          <a:effectLst/>
                        </a:rPr>
                        <a:t> </a:t>
                      </a:r>
                      <a:r>
                        <a:rPr lang="en-US" sz="1000" dirty="0" smtClean="0">
                          <a:effectLst/>
                        </a:rPr>
                        <a:t>972-3052</a:t>
                      </a:r>
                      <a:endParaRPr lang="en-US" sz="1000" dirty="0">
                        <a:effectLst/>
                      </a:endParaRPr>
                    </a:p>
                    <a:p>
                      <a:pPr marL="0" marR="0" algn="l">
                        <a:lnSpc>
                          <a:spcPct val="100000"/>
                        </a:lnSpc>
                        <a:spcBef>
                          <a:spcPts val="100"/>
                        </a:spcBef>
                        <a:spcAft>
                          <a:spcPts val="100"/>
                        </a:spcAft>
                        <a:tabLst>
                          <a:tab pos="1600200" algn="l"/>
                        </a:tabLst>
                      </a:pPr>
                      <a:r>
                        <a:rPr lang="en-US" sz="1000" u="sng" dirty="0">
                          <a:effectLst/>
                        </a:rPr>
                        <a:t>reich.peter@epa.gov</a:t>
                      </a:r>
                      <a:endParaRPr lang="en-US" sz="1000" dirty="0">
                        <a:effectLst/>
                      </a:endParaRPr>
                    </a:p>
                    <a:p>
                      <a:pPr marL="0" marR="0" algn="l">
                        <a:lnSpc>
                          <a:spcPct val="100000"/>
                        </a:lnSpc>
                        <a:spcBef>
                          <a:spcPts val="100"/>
                        </a:spcBef>
                        <a:spcAft>
                          <a:spcPts val="100"/>
                        </a:spcAft>
                        <a:tabLst>
                          <a:tab pos="1600200" algn="l"/>
                        </a:tabLst>
                      </a:pPr>
                      <a:r>
                        <a:rPr lang="en-US" sz="1000" dirty="0">
                          <a:effectLst/>
                        </a:rPr>
                        <a:t>Janice </a:t>
                      </a:r>
                      <a:r>
                        <a:rPr lang="en-US" sz="1000" dirty="0" smtClean="0">
                          <a:effectLst/>
                        </a:rPr>
                        <a:t>Witul	(</a:t>
                      </a:r>
                      <a:r>
                        <a:rPr lang="en-US" sz="1000" dirty="0">
                          <a:effectLst/>
                        </a:rPr>
                        <a:t>415) 972-3089</a:t>
                      </a:r>
                    </a:p>
                    <a:p>
                      <a:pPr marL="0" marR="0" algn="l">
                        <a:lnSpc>
                          <a:spcPct val="100000"/>
                        </a:lnSpc>
                        <a:spcBef>
                          <a:spcPts val="100"/>
                        </a:spcBef>
                        <a:spcAft>
                          <a:spcPts val="100"/>
                        </a:spcAft>
                        <a:tabLst/>
                      </a:pPr>
                      <a:r>
                        <a:rPr lang="en-US" sz="1000" u="sng" dirty="0" smtClean="0">
                          <a:effectLst/>
                        </a:rPr>
                        <a:t>witul.janice@epa.gov</a:t>
                      </a:r>
                      <a:r>
                        <a:rPr lang="en-US" sz="1000" dirty="0">
                          <a:effectLst/>
                        </a:rPr>
                        <a:t> </a:t>
                      </a:r>
                      <a:endParaRPr lang="en-US" sz="1000" dirty="0">
                        <a:solidFill>
                          <a:schemeClr val="bg1">
                            <a:lumMod val="50000"/>
                          </a:schemeClr>
                        </a:solidFill>
                        <a:effectLst/>
                        <a:latin typeface="Calibri"/>
                        <a:ea typeface="Calibri"/>
                        <a:cs typeface="Times New Roman"/>
                      </a:endParaRPr>
                    </a:p>
                  </a:txBody>
                  <a:tcPr marT="45718" marB="45718" anchor="ctr"/>
                </a:tc>
                <a:tc>
                  <a:txBody>
                    <a:bodyPr/>
                    <a:lstStyle/>
                    <a:p>
                      <a:pPr marL="0" marR="0" algn="l">
                        <a:lnSpc>
                          <a:spcPct val="100000"/>
                        </a:lnSpc>
                        <a:spcBef>
                          <a:spcPts val="100"/>
                        </a:spcBef>
                        <a:spcAft>
                          <a:spcPts val="100"/>
                        </a:spcAft>
                        <a:tabLst>
                          <a:tab pos="1485900" algn="l"/>
                        </a:tabLst>
                      </a:pPr>
                      <a:r>
                        <a:rPr lang="en-US" sz="1000" dirty="0">
                          <a:effectLst/>
                        </a:rPr>
                        <a:t>Kerry Drake </a:t>
                      </a:r>
                      <a:r>
                        <a:rPr lang="en-US" sz="1000" dirty="0" smtClean="0">
                          <a:effectLst/>
                        </a:rPr>
                        <a:t>	(</a:t>
                      </a:r>
                      <a:r>
                        <a:rPr lang="en-US" sz="1000" dirty="0">
                          <a:effectLst/>
                        </a:rPr>
                        <a:t>415</a:t>
                      </a:r>
                      <a:r>
                        <a:rPr lang="en-US" sz="1000" dirty="0" smtClean="0">
                          <a:effectLst/>
                        </a:rPr>
                        <a:t>) 947-4157</a:t>
                      </a:r>
                      <a:endParaRPr lang="en-US" sz="1000" dirty="0">
                        <a:effectLst/>
                      </a:endParaRPr>
                    </a:p>
                    <a:p>
                      <a:pPr marL="0" marR="0" algn="l">
                        <a:lnSpc>
                          <a:spcPct val="100000"/>
                        </a:lnSpc>
                        <a:spcBef>
                          <a:spcPts val="100"/>
                        </a:spcBef>
                        <a:spcAft>
                          <a:spcPts val="100"/>
                        </a:spcAft>
                        <a:tabLst>
                          <a:tab pos="1485900" algn="l"/>
                        </a:tabLst>
                      </a:pPr>
                      <a:r>
                        <a:rPr lang="en-US" sz="1000" u="sng" dirty="0">
                          <a:effectLst/>
                        </a:rPr>
                        <a:t>Drake.kerry@epa.gov</a:t>
                      </a:r>
                      <a:endParaRPr lang="en-US" sz="1000" dirty="0">
                        <a:effectLst/>
                      </a:endParaRPr>
                    </a:p>
                    <a:p>
                      <a:pPr marL="0" marR="0" algn="l">
                        <a:lnSpc>
                          <a:spcPct val="100000"/>
                        </a:lnSpc>
                        <a:spcBef>
                          <a:spcPts val="100"/>
                        </a:spcBef>
                        <a:spcAft>
                          <a:spcPts val="100"/>
                        </a:spcAft>
                        <a:tabLst>
                          <a:tab pos="1485900" algn="l"/>
                        </a:tabLst>
                      </a:pPr>
                      <a:r>
                        <a:rPr lang="en-US" sz="1000" dirty="0">
                          <a:effectLst/>
                        </a:rPr>
                        <a:t>Don Hodge </a:t>
                      </a:r>
                      <a:r>
                        <a:rPr lang="en-US" sz="1000" dirty="0" smtClean="0">
                          <a:effectLst/>
                        </a:rPr>
                        <a:t>	(</a:t>
                      </a:r>
                      <a:r>
                        <a:rPr lang="en-US" sz="1000" dirty="0">
                          <a:effectLst/>
                        </a:rPr>
                        <a:t>415) 972-3240</a:t>
                      </a:r>
                    </a:p>
                    <a:p>
                      <a:pPr marL="0" marR="0" algn="l">
                        <a:lnSpc>
                          <a:spcPct val="100000"/>
                        </a:lnSpc>
                        <a:spcBef>
                          <a:spcPts val="100"/>
                        </a:spcBef>
                        <a:spcAft>
                          <a:spcPts val="100"/>
                        </a:spcAft>
                        <a:tabLst>
                          <a:tab pos="1485900" algn="l"/>
                        </a:tabLst>
                      </a:pPr>
                      <a:r>
                        <a:rPr lang="en-US" sz="1000" u="sng" dirty="0">
                          <a:effectLst/>
                        </a:rPr>
                        <a:t>hodge.don@epa.gov</a:t>
                      </a:r>
                      <a:endParaRPr lang="en-US" sz="1000" dirty="0">
                        <a:solidFill>
                          <a:schemeClr val="bg1">
                            <a:lumMod val="50000"/>
                          </a:schemeClr>
                        </a:solidFill>
                        <a:effectLst/>
                        <a:latin typeface="Calibri"/>
                        <a:ea typeface="Calibri"/>
                        <a:cs typeface="Times New Roman"/>
                      </a:endParaRPr>
                    </a:p>
                  </a:txBody>
                  <a:tcPr marT="45718" marB="45718" anchor="ctr"/>
                </a:tc>
              </a:tr>
              <a:tr h="1178498">
                <a:tc>
                  <a:txBody>
                    <a:bodyPr/>
                    <a:lstStyle/>
                    <a:p>
                      <a:pPr marL="0" marR="0" algn="ctr">
                        <a:lnSpc>
                          <a:spcPct val="100000"/>
                        </a:lnSpc>
                        <a:spcBef>
                          <a:spcPts val="100"/>
                        </a:spcBef>
                        <a:spcAft>
                          <a:spcPts val="100"/>
                        </a:spcAft>
                      </a:pPr>
                      <a:r>
                        <a:rPr lang="en-US" sz="1000" dirty="0">
                          <a:effectLst/>
                        </a:rPr>
                        <a:t>10</a:t>
                      </a:r>
                    </a:p>
                    <a:p>
                      <a:pPr marL="0" marR="0" algn="ctr">
                        <a:lnSpc>
                          <a:spcPct val="100000"/>
                        </a:lnSpc>
                        <a:spcBef>
                          <a:spcPts val="100"/>
                        </a:spcBef>
                        <a:spcAft>
                          <a:spcPts val="100"/>
                        </a:spcAft>
                      </a:pPr>
                      <a:r>
                        <a:rPr lang="en-US" sz="1000" dirty="0">
                          <a:effectLst/>
                        </a:rPr>
                        <a:t>WA, OR, ID, AK</a:t>
                      </a:r>
                      <a:endParaRPr lang="en-US" sz="1000" dirty="0">
                        <a:solidFill>
                          <a:schemeClr val="bg1">
                            <a:lumMod val="50000"/>
                          </a:schemeClr>
                        </a:solidFill>
                        <a:effectLst/>
                        <a:latin typeface="Calibri"/>
                        <a:ea typeface="Calibri"/>
                        <a:cs typeface="Times New Roman"/>
                      </a:endParaRPr>
                    </a:p>
                  </a:txBody>
                  <a:tcPr marT="45718" marB="45718" anchor="ctr" anchorCtr="1"/>
                </a:tc>
                <a:tc>
                  <a:txBody>
                    <a:bodyPr/>
                    <a:lstStyle/>
                    <a:p>
                      <a:pPr marL="0" marR="0" algn="l">
                        <a:lnSpc>
                          <a:spcPct val="100000"/>
                        </a:lnSpc>
                        <a:spcBef>
                          <a:spcPts val="100"/>
                        </a:spcBef>
                        <a:spcAft>
                          <a:spcPts val="100"/>
                        </a:spcAft>
                        <a:tabLst>
                          <a:tab pos="1600200" algn="l"/>
                        </a:tabLst>
                      </a:pPr>
                      <a:r>
                        <a:rPr lang="en-US" sz="1000" dirty="0">
                          <a:effectLst/>
                        </a:rPr>
                        <a:t>WA: Mike </a:t>
                      </a:r>
                      <a:r>
                        <a:rPr lang="en-US" sz="1000" dirty="0" smtClean="0">
                          <a:effectLst/>
                        </a:rPr>
                        <a:t>Sibley	(206</a:t>
                      </a:r>
                      <a:r>
                        <a:rPr lang="en-US" sz="1000" dirty="0">
                          <a:effectLst/>
                        </a:rPr>
                        <a:t>) 553-1886</a:t>
                      </a:r>
                    </a:p>
                    <a:p>
                      <a:pPr marL="0" marR="0" algn="l">
                        <a:lnSpc>
                          <a:spcPct val="100000"/>
                        </a:lnSpc>
                        <a:spcBef>
                          <a:spcPts val="100"/>
                        </a:spcBef>
                        <a:spcAft>
                          <a:spcPts val="100"/>
                        </a:spcAft>
                        <a:tabLst>
                          <a:tab pos="1600200" algn="l"/>
                        </a:tabLst>
                      </a:pPr>
                      <a:r>
                        <a:rPr lang="en-US" sz="1000" u="sng" dirty="0">
                          <a:effectLst/>
                        </a:rPr>
                        <a:t>sibley.michael@epa.gov</a:t>
                      </a:r>
                      <a:endParaRPr lang="en-US" sz="1000" dirty="0">
                        <a:effectLst/>
                      </a:endParaRPr>
                    </a:p>
                    <a:p>
                      <a:pPr marL="0" marR="0" algn="l">
                        <a:lnSpc>
                          <a:spcPct val="100000"/>
                        </a:lnSpc>
                        <a:spcBef>
                          <a:spcPts val="100"/>
                        </a:spcBef>
                        <a:spcAft>
                          <a:spcPts val="100"/>
                        </a:spcAft>
                        <a:tabLst>
                          <a:tab pos="1600200" algn="l"/>
                        </a:tabLst>
                      </a:pPr>
                      <a:r>
                        <a:rPr lang="en-US" sz="1000" dirty="0">
                          <a:effectLst/>
                        </a:rPr>
                        <a:t>OR, ID:  Richard </a:t>
                      </a:r>
                      <a:r>
                        <a:rPr lang="en-US" sz="1000" dirty="0" smtClean="0">
                          <a:effectLst/>
                        </a:rPr>
                        <a:t>Franklin	(</a:t>
                      </a:r>
                      <a:r>
                        <a:rPr lang="en-US" sz="1000" dirty="0">
                          <a:effectLst/>
                        </a:rPr>
                        <a:t>503) 326-2917</a:t>
                      </a:r>
                    </a:p>
                    <a:p>
                      <a:pPr marL="0" marR="0" algn="l">
                        <a:lnSpc>
                          <a:spcPct val="100000"/>
                        </a:lnSpc>
                        <a:spcBef>
                          <a:spcPts val="100"/>
                        </a:spcBef>
                        <a:spcAft>
                          <a:spcPts val="100"/>
                        </a:spcAft>
                        <a:tabLst>
                          <a:tab pos="1600200" algn="l"/>
                        </a:tabLst>
                      </a:pPr>
                      <a:r>
                        <a:rPr lang="en-US" sz="1000" u="sng" dirty="0">
                          <a:effectLst/>
                        </a:rPr>
                        <a:t>franklin.richard@epa.gov</a:t>
                      </a:r>
                      <a:endParaRPr lang="en-US" sz="1000" dirty="0">
                        <a:effectLst/>
                      </a:endParaRPr>
                    </a:p>
                    <a:p>
                      <a:pPr marL="0" marR="0" algn="l">
                        <a:lnSpc>
                          <a:spcPct val="100000"/>
                        </a:lnSpc>
                        <a:spcBef>
                          <a:spcPts val="100"/>
                        </a:spcBef>
                        <a:spcAft>
                          <a:spcPts val="100"/>
                        </a:spcAft>
                        <a:tabLst>
                          <a:tab pos="1600200" algn="l"/>
                        </a:tabLst>
                      </a:pPr>
                      <a:r>
                        <a:rPr lang="en-US" sz="1000" dirty="0">
                          <a:effectLst/>
                        </a:rPr>
                        <a:t>AK:  Matt Carr </a:t>
                      </a:r>
                      <a:r>
                        <a:rPr lang="en-US" sz="1000" dirty="0" smtClean="0">
                          <a:effectLst/>
                        </a:rPr>
                        <a:t>	(</a:t>
                      </a:r>
                      <a:r>
                        <a:rPr lang="en-US" sz="1000" dirty="0">
                          <a:effectLst/>
                        </a:rPr>
                        <a:t>907) 271-3616</a:t>
                      </a:r>
                    </a:p>
                    <a:p>
                      <a:pPr marL="0" marR="0" algn="l">
                        <a:lnSpc>
                          <a:spcPct val="100000"/>
                        </a:lnSpc>
                        <a:spcBef>
                          <a:spcPts val="100"/>
                        </a:spcBef>
                        <a:spcAft>
                          <a:spcPts val="100"/>
                        </a:spcAft>
                        <a:tabLst>
                          <a:tab pos="1600200" algn="l"/>
                        </a:tabLst>
                      </a:pPr>
                      <a:r>
                        <a:rPr lang="en-US" sz="1000" u="sng" dirty="0">
                          <a:effectLst/>
                        </a:rPr>
                        <a:t>carr.matthew@epa.gov</a:t>
                      </a:r>
                      <a:endParaRPr lang="en-US" sz="1000" dirty="0">
                        <a:solidFill>
                          <a:schemeClr val="bg1">
                            <a:lumMod val="50000"/>
                          </a:schemeClr>
                        </a:solidFill>
                        <a:effectLst/>
                        <a:latin typeface="Calibri"/>
                        <a:ea typeface="Calibri"/>
                        <a:cs typeface="Times New Roman"/>
                      </a:endParaRPr>
                    </a:p>
                  </a:txBody>
                  <a:tcPr marT="45718" marB="45718" anchor="ctr"/>
                </a:tc>
                <a:tc>
                  <a:txBody>
                    <a:bodyPr/>
                    <a:lstStyle/>
                    <a:p>
                      <a:pPr marL="0" marR="0" algn="l">
                        <a:lnSpc>
                          <a:spcPct val="100000"/>
                        </a:lnSpc>
                        <a:spcBef>
                          <a:spcPts val="100"/>
                        </a:spcBef>
                        <a:spcAft>
                          <a:spcPts val="100"/>
                        </a:spcAft>
                        <a:tabLst>
                          <a:tab pos="1485900" algn="l"/>
                        </a:tabLst>
                      </a:pPr>
                      <a:r>
                        <a:rPr lang="en-US" sz="1000" dirty="0">
                          <a:effectLst/>
                        </a:rPr>
                        <a:t>Karma Anderson </a:t>
                      </a:r>
                      <a:r>
                        <a:rPr lang="en-US" sz="1000" dirty="0" smtClean="0">
                          <a:effectLst/>
                        </a:rPr>
                        <a:t>	(</a:t>
                      </a:r>
                      <a:r>
                        <a:rPr lang="en-US" sz="1000" dirty="0">
                          <a:effectLst/>
                        </a:rPr>
                        <a:t>206) 553-1647</a:t>
                      </a:r>
                    </a:p>
                    <a:p>
                      <a:pPr marL="0" marR="0" algn="l">
                        <a:lnSpc>
                          <a:spcPct val="100000"/>
                        </a:lnSpc>
                        <a:spcBef>
                          <a:spcPts val="100"/>
                        </a:spcBef>
                        <a:spcAft>
                          <a:spcPts val="100"/>
                        </a:spcAft>
                      </a:pPr>
                      <a:r>
                        <a:rPr lang="en-US" sz="1000" u="sng" dirty="0">
                          <a:effectLst/>
                        </a:rPr>
                        <a:t>anderson.karma@epa.gov</a:t>
                      </a:r>
                      <a:endParaRPr lang="en-US" sz="1000" dirty="0">
                        <a:solidFill>
                          <a:schemeClr val="bg1">
                            <a:lumMod val="50000"/>
                          </a:schemeClr>
                        </a:solidFill>
                        <a:effectLst/>
                        <a:latin typeface="Calibri"/>
                        <a:ea typeface="Calibri"/>
                        <a:cs typeface="Times New Roman"/>
                      </a:endParaRPr>
                    </a:p>
                  </a:txBody>
                  <a:tcPr marT="45718" marB="45718" anchor="ctr"/>
                </a:tc>
              </a:tr>
              <a:tr h="1178498">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US" sz="1000" dirty="0" smtClean="0">
                          <a:effectLst/>
                        </a:rPr>
                        <a:t>HQ- Office of Emergency Management:</a:t>
                      </a:r>
                    </a:p>
                    <a:p>
                      <a:pPr marL="0" marR="0" algn="ctr">
                        <a:lnSpc>
                          <a:spcPct val="100000"/>
                        </a:lnSpc>
                        <a:spcBef>
                          <a:spcPts val="100"/>
                        </a:spcBef>
                        <a:spcAft>
                          <a:spcPts val="100"/>
                        </a:spcAft>
                      </a:pPr>
                      <a:endParaRPr lang="en-US" sz="1000" dirty="0" smtClean="0">
                        <a:effectLst/>
                      </a:endParaRPr>
                    </a:p>
                    <a:p>
                      <a:pPr marL="0" marR="0" algn="ctr">
                        <a:lnSpc>
                          <a:spcPct val="100000"/>
                        </a:lnSpc>
                        <a:spcBef>
                          <a:spcPts val="100"/>
                        </a:spcBef>
                        <a:spcAft>
                          <a:spcPts val="100"/>
                        </a:spcAft>
                      </a:pPr>
                      <a:endParaRPr lang="en-US" sz="1000" dirty="0" smtClean="0">
                        <a:effectLst/>
                      </a:endParaRPr>
                    </a:p>
                    <a:p>
                      <a:pPr marL="0" marR="0" algn="ctr">
                        <a:lnSpc>
                          <a:spcPct val="100000"/>
                        </a:lnSpc>
                        <a:spcBef>
                          <a:spcPts val="100"/>
                        </a:spcBef>
                        <a:spcAft>
                          <a:spcPts val="100"/>
                        </a:spcAft>
                      </a:pPr>
                      <a:endParaRPr lang="en-US" sz="1000" dirty="0" smtClean="0">
                        <a:effectLst/>
                      </a:endParaRPr>
                    </a:p>
                    <a:p>
                      <a:pPr marL="0" marR="0" algn="ctr">
                        <a:lnSpc>
                          <a:spcPct val="100000"/>
                        </a:lnSpc>
                        <a:spcBef>
                          <a:spcPts val="100"/>
                        </a:spcBef>
                        <a:spcAft>
                          <a:spcPts val="100"/>
                        </a:spcAft>
                      </a:pPr>
                      <a:endParaRPr lang="en-US" sz="1000" dirty="0">
                        <a:solidFill>
                          <a:schemeClr val="bg1">
                            <a:lumMod val="50000"/>
                          </a:schemeClr>
                        </a:solidFill>
                        <a:effectLst/>
                        <a:latin typeface="Calibri"/>
                        <a:ea typeface="Calibri"/>
                        <a:cs typeface="Times New Roman"/>
                      </a:endParaRPr>
                    </a:p>
                  </a:txBody>
                  <a:tcPr marT="45718" marB="45718" anchor="ctr" anchorCtr="1"/>
                </a:tc>
                <a:tc>
                  <a:txBody>
                    <a:bodyPr/>
                    <a:lstStyle/>
                    <a:p>
                      <a:pPr marL="0" marR="0" indent="0" algn="l">
                        <a:lnSpc>
                          <a:spcPct val="100000"/>
                        </a:lnSpc>
                        <a:spcBef>
                          <a:spcPts val="100"/>
                        </a:spcBef>
                        <a:spcAft>
                          <a:spcPts val="100"/>
                        </a:spcAft>
                        <a:tabLst>
                          <a:tab pos="1600200" algn="l"/>
                        </a:tabLst>
                      </a:pPr>
                      <a:r>
                        <a:rPr lang="en-US" sz="1000" dirty="0" smtClean="0">
                          <a:effectLst/>
                        </a:rPr>
                        <a:t>Mark </a:t>
                      </a:r>
                      <a:r>
                        <a:rPr lang="en-US" sz="1000" dirty="0">
                          <a:effectLst/>
                        </a:rPr>
                        <a:t>Howard </a:t>
                      </a:r>
                      <a:r>
                        <a:rPr lang="en-US" sz="1000" dirty="0" smtClean="0">
                          <a:effectLst/>
                        </a:rPr>
                        <a:t>	(</a:t>
                      </a:r>
                      <a:r>
                        <a:rPr lang="en-US" sz="1000" dirty="0">
                          <a:effectLst/>
                        </a:rPr>
                        <a:t>202) 564-1964</a:t>
                      </a:r>
                    </a:p>
                    <a:p>
                      <a:pPr marL="0" marR="0" indent="0" algn="l">
                        <a:lnSpc>
                          <a:spcPct val="100000"/>
                        </a:lnSpc>
                        <a:spcBef>
                          <a:spcPts val="100"/>
                        </a:spcBef>
                        <a:spcAft>
                          <a:spcPts val="100"/>
                        </a:spcAft>
                        <a:tabLst>
                          <a:tab pos="1600200" algn="l"/>
                        </a:tabLst>
                      </a:pPr>
                      <a:r>
                        <a:rPr lang="en-US" sz="1000" u="sng" dirty="0">
                          <a:effectLst/>
                        </a:rPr>
                        <a:t>howard.markw@epa.gov</a:t>
                      </a:r>
                      <a:endParaRPr lang="en-US" sz="1000" dirty="0">
                        <a:effectLst/>
                      </a:endParaRPr>
                    </a:p>
                    <a:p>
                      <a:pPr marL="0" marR="0" indent="0" algn="l">
                        <a:lnSpc>
                          <a:spcPct val="100000"/>
                        </a:lnSpc>
                        <a:spcBef>
                          <a:spcPts val="100"/>
                        </a:spcBef>
                        <a:spcAft>
                          <a:spcPts val="100"/>
                        </a:spcAft>
                        <a:tabLst>
                          <a:tab pos="1600200" algn="l"/>
                        </a:tabLst>
                      </a:pPr>
                      <a:r>
                        <a:rPr lang="fr-FR" sz="1000" dirty="0">
                          <a:effectLst/>
                        </a:rPr>
                        <a:t>Patricia Gioffre </a:t>
                      </a:r>
                      <a:r>
                        <a:rPr lang="fr-FR" sz="1000" dirty="0" smtClean="0">
                          <a:effectLst/>
                        </a:rPr>
                        <a:t>	(</a:t>
                      </a:r>
                      <a:r>
                        <a:rPr lang="fr-FR" sz="1000" dirty="0">
                          <a:effectLst/>
                        </a:rPr>
                        <a:t>202) 564-1972</a:t>
                      </a:r>
                      <a:endParaRPr lang="en-US" sz="1000" dirty="0">
                        <a:effectLst/>
                      </a:endParaRPr>
                    </a:p>
                    <a:p>
                      <a:pPr marL="0" marR="0" indent="0" algn="l">
                        <a:lnSpc>
                          <a:spcPct val="100000"/>
                        </a:lnSpc>
                        <a:spcBef>
                          <a:spcPts val="100"/>
                        </a:spcBef>
                        <a:spcAft>
                          <a:spcPts val="100"/>
                        </a:spcAft>
                        <a:tabLst>
                          <a:tab pos="1600200" algn="l"/>
                        </a:tabLst>
                      </a:pPr>
                      <a:r>
                        <a:rPr lang="fr-FR" sz="1000" u="sng" dirty="0">
                          <a:effectLst/>
                        </a:rPr>
                        <a:t>gioffre.patricia@epa.gov</a:t>
                      </a:r>
                      <a:endParaRPr lang="en-US" sz="1000" dirty="0">
                        <a:effectLst/>
                      </a:endParaRPr>
                    </a:p>
                    <a:p>
                      <a:pPr marL="0" marR="0" indent="0" algn="l">
                        <a:lnSpc>
                          <a:spcPct val="100000"/>
                        </a:lnSpc>
                        <a:spcBef>
                          <a:spcPts val="100"/>
                        </a:spcBef>
                        <a:spcAft>
                          <a:spcPts val="100"/>
                        </a:spcAft>
                        <a:tabLst>
                          <a:tab pos="1600200" algn="l"/>
                        </a:tabLst>
                      </a:pPr>
                      <a:r>
                        <a:rPr lang="en-US" sz="1000" dirty="0">
                          <a:effectLst/>
                        </a:rPr>
                        <a:t>Troy Swackhammer </a:t>
                      </a:r>
                      <a:r>
                        <a:rPr lang="en-US" sz="1000" dirty="0" smtClean="0">
                          <a:effectLst/>
                        </a:rPr>
                        <a:t>	(</a:t>
                      </a:r>
                      <a:r>
                        <a:rPr lang="en-US" sz="1000" dirty="0">
                          <a:effectLst/>
                        </a:rPr>
                        <a:t>202) 564-1966</a:t>
                      </a:r>
                    </a:p>
                    <a:p>
                      <a:pPr marL="0" marR="0" indent="0" algn="l">
                        <a:lnSpc>
                          <a:spcPct val="100000"/>
                        </a:lnSpc>
                        <a:spcBef>
                          <a:spcPts val="100"/>
                        </a:spcBef>
                        <a:spcAft>
                          <a:spcPts val="100"/>
                        </a:spcAft>
                        <a:tabLst>
                          <a:tab pos="1600200" algn="l"/>
                        </a:tabLst>
                      </a:pPr>
                      <a:r>
                        <a:rPr lang="en-US" sz="1000" u="sng" dirty="0" smtClean="0">
                          <a:effectLst/>
                        </a:rPr>
                        <a:t>swackhammer.j-troy@epa.gov</a:t>
                      </a:r>
                      <a:endParaRPr lang="en-US" sz="1000" u="sng" dirty="0" smtClean="0">
                        <a:solidFill>
                          <a:schemeClr val="bg1">
                            <a:lumMod val="50000"/>
                          </a:schemeClr>
                        </a:solidFill>
                        <a:effectLst/>
                      </a:endParaRPr>
                    </a:p>
                  </a:txBody>
                  <a:tcPr marT="45718" marB="45718" anchor="ctr"/>
                </a:tc>
                <a:tc rowSpan="3">
                  <a:txBody>
                    <a:bodyPr/>
                    <a:lstStyle/>
                    <a:p>
                      <a:pPr marL="342900" marR="0" lvl="0" indent="-342900" algn="l">
                        <a:lnSpc>
                          <a:spcPct val="100000"/>
                        </a:lnSpc>
                        <a:spcBef>
                          <a:spcPts val="100"/>
                        </a:spcBef>
                        <a:spcAft>
                          <a:spcPts val="100"/>
                        </a:spcAft>
                        <a:buFont typeface="Calibri"/>
                        <a:buNone/>
                      </a:pPr>
                      <a:r>
                        <a:rPr lang="en-US" sz="1000" dirty="0" smtClean="0">
                          <a:effectLst/>
                        </a:rPr>
                        <a:t>Ag Center:</a:t>
                      </a:r>
                    </a:p>
                    <a:p>
                      <a:pPr marL="228600" marR="0" lvl="0" indent="0" algn="l">
                        <a:lnSpc>
                          <a:spcPct val="100000"/>
                        </a:lnSpc>
                        <a:spcBef>
                          <a:spcPts val="100"/>
                        </a:spcBef>
                        <a:spcAft>
                          <a:spcPts val="100"/>
                        </a:spcAft>
                        <a:buFont typeface="Calibri"/>
                        <a:buNone/>
                        <a:tabLst>
                          <a:tab pos="1485900" algn="l"/>
                        </a:tabLst>
                      </a:pPr>
                      <a:r>
                        <a:rPr lang="en-US" sz="1000" dirty="0" smtClean="0">
                          <a:effectLst/>
                        </a:rPr>
                        <a:t>Ginah </a:t>
                      </a:r>
                      <a:r>
                        <a:rPr lang="en-US" sz="1000" dirty="0">
                          <a:effectLst/>
                        </a:rPr>
                        <a:t>Mortensen </a:t>
                      </a:r>
                      <a:r>
                        <a:rPr lang="en-US" sz="1000" dirty="0" smtClean="0">
                          <a:effectLst/>
                        </a:rPr>
                        <a:t>	(</a:t>
                      </a:r>
                      <a:r>
                        <a:rPr lang="en-US" sz="1000" dirty="0">
                          <a:effectLst/>
                        </a:rPr>
                        <a:t>913) </a:t>
                      </a:r>
                      <a:r>
                        <a:rPr lang="en-US" sz="1000" dirty="0" smtClean="0">
                          <a:effectLst/>
                        </a:rPr>
                        <a:t>551-5028</a:t>
                      </a:r>
                    </a:p>
                    <a:p>
                      <a:pPr marL="228600" marR="0" lvl="0" indent="0" algn="l">
                        <a:lnSpc>
                          <a:spcPct val="100000"/>
                        </a:lnSpc>
                        <a:spcBef>
                          <a:spcPts val="100"/>
                        </a:spcBef>
                        <a:spcAft>
                          <a:spcPts val="100"/>
                        </a:spcAft>
                        <a:buFont typeface="Calibri"/>
                        <a:buNone/>
                        <a:tabLst/>
                      </a:pPr>
                      <a:r>
                        <a:rPr lang="en-US" sz="1000" u="sng" dirty="0" smtClean="0">
                          <a:effectLst/>
                        </a:rPr>
                        <a:t>mortensen.ginah@epa.gov</a:t>
                      </a:r>
                      <a:endParaRPr lang="en-US" sz="1000" u="sng" dirty="0">
                        <a:effectLst/>
                      </a:endParaRPr>
                    </a:p>
                    <a:p>
                      <a:pPr marL="228600" marR="0" lvl="0" indent="0" algn="l">
                        <a:lnSpc>
                          <a:spcPct val="100000"/>
                        </a:lnSpc>
                        <a:spcBef>
                          <a:spcPts val="100"/>
                        </a:spcBef>
                        <a:spcAft>
                          <a:spcPts val="100"/>
                        </a:spcAft>
                        <a:buFont typeface="Calibri"/>
                        <a:buNone/>
                        <a:tabLst>
                          <a:tab pos="1485900" algn="l"/>
                        </a:tabLst>
                      </a:pPr>
                      <a:r>
                        <a:rPr lang="en-US" sz="1000" dirty="0" smtClean="0">
                          <a:effectLst/>
                        </a:rPr>
                        <a:t>Carol </a:t>
                      </a:r>
                      <a:r>
                        <a:rPr lang="en-US" sz="1000" dirty="0">
                          <a:effectLst/>
                        </a:rPr>
                        <a:t>Galloway </a:t>
                      </a:r>
                      <a:r>
                        <a:rPr lang="en-US" sz="1000" dirty="0" smtClean="0">
                          <a:effectLst/>
                        </a:rPr>
                        <a:t>	(</a:t>
                      </a:r>
                      <a:r>
                        <a:rPr lang="en-US" sz="1000" dirty="0">
                          <a:effectLst/>
                        </a:rPr>
                        <a:t>913) </a:t>
                      </a:r>
                      <a:r>
                        <a:rPr lang="en-US" sz="1000" dirty="0" smtClean="0">
                          <a:effectLst/>
                        </a:rPr>
                        <a:t>551-5092</a:t>
                      </a:r>
                    </a:p>
                    <a:p>
                      <a:pPr marL="228600" marR="0" lvl="0" indent="0" algn="l">
                        <a:lnSpc>
                          <a:spcPct val="100000"/>
                        </a:lnSpc>
                        <a:spcBef>
                          <a:spcPts val="100"/>
                        </a:spcBef>
                        <a:spcAft>
                          <a:spcPts val="100"/>
                        </a:spcAft>
                        <a:buFont typeface="Calibri"/>
                        <a:buNone/>
                      </a:pPr>
                      <a:r>
                        <a:rPr lang="en-US" sz="1000" u="sng" dirty="0" smtClean="0">
                          <a:effectLst/>
                        </a:rPr>
                        <a:t>galloway.carol@epa.gov</a:t>
                      </a:r>
                      <a:endParaRPr lang="en-US" sz="1000" dirty="0" smtClean="0">
                        <a:effectLst/>
                      </a:endParaRPr>
                    </a:p>
                    <a:p>
                      <a:pPr marL="0" marR="0" algn="ctr">
                        <a:lnSpc>
                          <a:spcPct val="100000"/>
                        </a:lnSpc>
                        <a:spcBef>
                          <a:spcPts val="100"/>
                        </a:spcBef>
                        <a:spcAft>
                          <a:spcPts val="100"/>
                        </a:spcAft>
                      </a:pPr>
                      <a:endParaRPr lang="en-US" sz="1000" dirty="0" smtClean="0">
                        <a:effectLst/>
                      </a:endParaRPr>
                    </a:p>
                    <a:p>
                      <a:pPr marL="228600" marR="0" lvl="0" indent="0" algn="l">
                        <a:lnSpc>
                          <a:spcPct val="100000"/>
                        </a:lnSpc>
                        <a:spcBef>
                          <a:spcPts val="100"/>
                        </a:spcBef>
                        <a:spcAft>
                          <a:spcPts val="100"/>
                        </a:spcAft>
                        <a:buFont typeface="Calibri"/>
                        <a:buNone/>
                      </a:pPr>
                      <a:endParaRPr lang="en-US" sz="1000" dirty="0" smtClean="0">
                        <a:solidFill>
                          <a:schemeClr val="bg1">
                            <a:lumMod val="50000"/>
                          </a:schemeClr>
                        </a:solidFill>
                        <a:effectLst/>
                      </a:endParaRPr>
                    </a:p>
                  </a:txBody>
                  <a:tcPr marT="45718" marB="45718" anchor="ctr"/>
                </a:tc>
              </a:tr>
              <a:tr h="993088">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US" sz="1000" dirty="0" smtClean="0">
                          <a:effectLst/>
                        </a:rPr>
                        <a:t>HQ- Office of Civil Enforcement:</a:t>
                      </a:r>
                    </a:p>
                    <a:p>
                      <a:pPr marL="0" marR="0" algn="ctr">
                        <a:lnSpc>
                          <a:spcPct val="100000"/>
                        </a:lnSpc>
                        <a:spcBef>
                          <a:spcPts val="100"/>
                        </a:spcBef>
                        <a:spcAft>
                          <a:spcPts val="100"/>
                        </a:spcAft>
                      </a:pPr>
                      <a:endParaRPr lang="en-US" sz="1000" dirty="0">
                        <a:solidFill>
                          <a:schemeClr val="bg1">
                            <a:lumMod val="50000"/>
                          </a:schemeClr>
                        </a:solidFill>
                        <a:effectLst/>
                        <a:latin typeface="Calibri"/>
                        <a:ea typeface="Calibri"/>
                        <a:cs typeface="Times New Roman"/>
                      </a:endParaRPr>
                    </a:p>
                  </a:txBody>
                  <a:tcPr marT="45718" marB="45718" anchor="ctr" anchorCtr="1"/>
                </a:tc>
                <a:tc>
                  <a:txBody>
                    <a:bodyPr/>
                    <a:lstStyle/>
                    <a:p>
                      <a:pPr marL="0" marR="0" lvl="0" indent="0" algn="l">
                        <a:lnSpc>
                          <a:spcPct val="100000"/>
                        </a:lnSpc>
                        <a:spcBef>
                          <a:spcPts val="600"/>
                        </a:spcBef>
                        <a:spcAft>
                          <a:spcPts val="100"/>
                        </a:spcAft>
                        <a:buFont typeface="Calibri"/>
                        <a:buNone/>
                        <a:tabLst>
                          <a:tab pos="1600200" algn="l"/>
                        </a:tabLst>
                      </a:pPr>
                      <a:r>
                        <a:rPr lang="en-US" sz="1000" dirty="0" smtClean="0">
                          <a:effectLst/>
                        </a:rPr>
                        <a:t>David Drelich 	(202) 564-2949</a:t>
                      </a:r>
                    </a:p>
                    <a:p>
                      <a:pPr marL="0" marR="0" lvl="0" indent="0" algn="l">
                        <a:lnSpc>
                          <a:spcPct val="100000"/>
                        </a:lnSpc>
                        <a:spcBef>
                          <a:spcPts val="100"/>
                        </a:spcBef>
                        <a:spcAft>
                          <a:spcPts val="100"/>
                        </a:spcAft>
                        <a:buFont typeface="Calibri"/>
                        <a:buNone/>
                        <a:tabLst>
                          <a:tab pos="1600200" algn="l"/>
                        </a:tabLst>
                      </a:pPr>
                      <a:r>
                        <a:rPr lang="en-US" sz="1000" u="sng" dirty="0" smtClean="0">
                          <a:effectLst/>
                        </a:rPr>
                        <a:t>drelich.david@epa.gov</a:t>
                      </a:r>
                      <a:endParaRPr lang="en-US" sz="1000" dirty="0" smtClean="0">
                        <a:effectLst/>
                      </a:endParaRPr>
                    </a:p>
                    <a:p>
                      <a:pPr marL="0" marR="0" lvl="0" indent="0" algn="l">
                        <a:lnSpc>
                          <a:spcPct val="100000"/>
                        </a:lnSpc>
                        <a:spcBef>
                          <a:spcPts val="100"/>
                        </a:spcBef>
                        <a:spcAft>
                          <a:spcPts val="100"/>
                        </a:spcAft>
                        <a:buFont typeface="Calibri"/>
                        <a:buNone/>
                        <a:tabLst>
                          <a:tab pos="1600200" algn="l"/>
                        </a:tabLst>
                      </a:pPr>
                      <a:r>
                        <a:rPr lang="en-US" sz="1000" dirty="0" smtClean="0">
                          <a:effectLst/>
                        </a:rPr>
                        <a:t>Kelly Brantner 	(202) 564-9933</a:t>
                      </a:r>
                    </a:p>
                    <a:p>
                      <a:pPr marL="0" marR="0" lvl="0" indent="0" algn="l">
                        <a:lnSpc>
                          <a:spcPct val="100000"/>
                        </a:lnSpc>
                        <a:spcBef>
                          <a:spcPts val="100"/>
                        </a:spcBef>
                        <a:spcAft>
                          <a:spcPts val="100"/>
                        </a:spcAft>
                        <a:buFont typeface="Calibri"/>
                        <a:buNone/>
                        <a:tabLst>
                          <a:tab pos="1600200" algn="l"/>
                        </a:tabLst>
                      </a:pPr>
                      <a:r>
                        <a:rPr lang="en-US" sz="1000" u="sng" dirty="0" smtClean="0">
                          <a:effectLst/>
                        </a:rPr>
                        <a:t>brantner.kelly@epa.gov</a:t>
                      </a:r>
                    </a:p>
                    <a:p>
                      <a:pPr marL="228600" marR="0" indent="0" algn="l">
                        <a:lnSpc>
                          <a:spcPct val="100000"/>
                        </a:lnSpc>
                        <a:spcBef>
                          <a:spcPts val="100"/>
                        </a:spcBef>
                        <a:spcAft>
                          <a:spcPts val="100"/>
                        </a:spcAft>
                      </a:pPr>
                      <a:endParaRPr lang="en-US" sz="1000" dirty="0">
                        <a:solidFill>
                          <a:schemeClr val="bg1">
                            <a:lumMod val="50000"/>
                          </a:schemeClr>
                        </a:solidFill>
                        <a:effectLst/>
                        <a:latin typeface="Calibri"/>
                        <a:ea typeface="Calibri"/>
                        <a:cs typeface="Times New Roman"/>
                      </a:endParaRPr>
                    </a:p>
                  </a:txBody>
                  <a:tcPr marT="45718" marB="45718" anchor="ctr"/>
                </a:tc>
                <a:tc vMerge="1">
                  <a:txBody>
                    <a:bodyPr/>
                    <a:lstStyle/>
                    <a:p>
                      <a:pPr marL="228600" marR="0" lvl="0" indent="0" algn="l">
                        <a:lnSpc>
                          <a:spcPct val="100000"/>
                        </a:lnSpc>
                        <a:spcBef>
                          <a:spcPts val="100"/>
                        </a:spcBef>
                        <a:spcAft>
                          <a:spcPts val="100"/>
                        </a:spcAft>
                        <a:buFont typeface="Calibri"/>
                        <a:buNone/>
                      </a:pPr>
                      <a:endParaRPr lang="en-US" sz="1050" dirty="0" smtClean="0">
                        <a:solidFill>
                          <a:schemeClr val="bg1">
                            <a:lumMod val="50000"/>
                          </a:schemeClr>
                        </a:solidFill>
                        <a:effectLst/>
                      </a:endParaRPr>
                    </a:p>
                  </a:txBody>
                  <a:tcPr anchor="ctr"/>
                </a:tc>
              </a:tr>
              <a:tr h="436857">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US" sz="1000" dirty="0" smtClean="0">
                          <a:effectLst/>
                        </a:rPr>
                        <a:t>HQ- Office of Compliance:</a:t>
                      </a:r>
                    </a:p>
                    <a:p>
                      <a:pPr marL="0" marR="0" algn="ctr">
                        <a:lnSpc>
                          <a:spcPct val="100000"/>
                        </a:lnSpc>
                        <a:spcBef>
                          <a:spcPts val="100"/>
                        </a:spcBef>
                        <a:spcAft>
                          <a:spcPts val="100"/>
                        </a:spcAft>
                      </a:pPr>
                      <a:endParaRPr lang="en-US" sz="1000" dirty="0">
                        <a:solidFill>
                          <a:schemeClr val="bg1">
                            <a:lumMod val="50000"/>
                          </a:schemeClr>
                        </a:solidFill>
                        <a:effectLst/>
                        <a:latin typeface="Calibri"/>
                        <a:ea typeface="Calibri"/>
                        <a:cs typeface="Times New Roman"/>
                      </a:endParaRPr>
                    </a:p>
                  </a:txBody>
                  <a:tcPr marT="45718" marB="45718" anchor="ctr" anchorCtr="1"/>
                </a:tc>
                <a:tc>
                  <a:txBody>
                    <a:bodyPr/>
                    <a:lstStyle/>
                    <a:p>
                      <a:pPr marL="0" marR="0" lvl="0" indent="0" algn="l">
                        <a:lnSpc>
                          <a:spcPct val="100000"/>
                        </a:lnSpc>
                        <a:spcBef>
                          <a:spcPts val="600"/>
                        </a:spcBef>
                        <a:spcAft>
                          <a:spcPts val="100"/>
                        </a:spcAft>
                        <a:buFont typeface="Calibri"/>
                        <a:buNone/>
                        <a:tabLst>
                          <a:tab pos="1600200" algn="l"/>
                        </a:tabLst>
                      </a:pPr>
                      <a:r>
                        <a:rPr lang="en-US" sz="1000" dirty="0" smtClean="0">
                          <a:effectLst/>
                        </a:rPr>
                        <a:t>Dan Chadwick 	(202) 564-7054</a:t>
                      </a:r>
                    </a:p>
                    <a:p>
                      <a:pPr marL="0" marR="0" indent="0" algn="l">
                        <a:lnSpc>
                          <a:spcPct val="100000"/>
                        </a:lnSpc>
                        <a:spcBef>
                          <a:spcPts val="100"/>
                        </a:spcBef>
                        <a:spcAft>
                          <a:spcPts val="100"/>
                        </a:spcAft>
                        <a:tabLst>
                          <a:tab pos="1600200" algn="l"/>
                        </a:tabLst>
                      </a:pPr>
                      <a:r>
                        <a:rPr lang="en-US" sz="1000" u="sng" dirty="0" smtClean="0">
                          <a:effectLst/>
                        </a:rPr>
                        <a:t>chadwick.dan@epa.gov</a:t>
                      </a:r>
                      <a:endParaRPr lang="en-US" sz="1000" dirty="0">
                        <a:solidFill>
                          <a:schemeClr val="bg1">
                            <a:lumMod val="50000"/>
                          </a:schemeClr>
                        </a:solidFill>
                        <a:effectLst/>
                        <a:latin typeface="Calibri"/>
                        <a:ea typeface="Calibri"/>
                        <a:cs typeface="Times New Roman"/>
                      </a:endParaRPr>
                    </a:p>
                  </a:txBody>
                  <a:tcPr marT="45718" marB="45718" anchor="ctr"/>
                </a:tc>
                <a:tc vMerge="1">
                  <a:txBody>
                    <a:bodyPr/>
                    <a:lstStyle/>
                    <a:p>
                      <a:pPr marL="228600" marR="0" lvl="0" indent="0" algn="l">
                        <a:lnSpc>
                          <a:spcPct val="100000"/>
                        </a:lnSpc>
                        <a:spcBef>
                          <a:spcPts val="100"/>
                        </a:spcBef>
                        <a:spcAft>
                          <a:spcPts val="100"/>
                        </a:spcAft>
                        <a:buFont typeface="Calibri"/>
                        <a:buNone/>
                      </a:pPr>
                      <a:endParaRPr lang="en-US" sz="1050" dirty="0" smtClean="0">
                        <a:solidFill>
                          <a:schemeClr val="bg1">
                            <a:lumMod val="50000"/>
                          </a:schemeClr>
                        </a:solidFill>
                        <a:effectLst/>
                      </a:endParaRPr>
                    </a:p>
                  </a:txBody>
                  <a:tcPr anchor="ct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dirty="0" smtClean="0">
                <a:solidFill>
                  <a:schemeClr val="tx2">
                    <a:lumMod val="40000"/>
                    <a:lumOff val="60000"/>
                  </a:schemeClr>
                </a:solidFill>
                <a:effectLst/>
              </a:rPr>
              <a:t>Questions?</a:t>
            </a:r>
            <a:endParaRPr lang="en-US" dirty="0">
              <a:solidFill>
                <a:schemeClr val="tx2">
                  <a:lumMod val="40000"/>
                  <a:lumOff val="60000"/>
                </a:schemeClr>
              </a:solidFill>
              <a:effectLst/>
            </a:endParaRPr>
          </a:p>
        </p:txBody>
      </p:sp>
      <p:pic>
        <p:nvPicPr>
          <p:cNvPr id="1054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6538" y="1703388"/>
            <a:ext cx="64516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52"/>
          <p:cNvGraphicFramePr>
            <a:graphicFrameLocks noChangeAspect="1"/>
          </p:cNvGraphicFramePr>
          <p:nvPr/>
        </p:nvGraphicFramePr>
        <p:xfrm>
          <a:off x="6400800" y="3459163"/>
          <a:ext cx="2057400" cy="1982787"/>
        </p:xfrm>
        <a:graphic>
          <a:graphicData uri="http://schemas.openxmlformats.org/presentationml/2006/ole">
            <mc:AlternateContent xmlns:mc="http://schemas.openxmlformats.org/markup-compatibility/2006">
              <mc:Choice xmlns:v="urn:schemas-microsoft-com:vml" Requires="v">
                <p:oleObj spid="_x0000_s13325" name="CorelDRAW" r:id="rId3" imgW="2520696" imgH="2432304" progId="">
                  <p:embed/>
                </p:oleObj>
              </mc:Choice>
              <mc:Fallback>
                <p:oleObj name="CorelDRAW" r:id="rId3" imgW="2520696" imgH="2432304" progId="">
                  <p:embed/>
                  <p:pic>
                    <p:nvPicPr>
                      <p:cNvPr id="0" name="Object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459163"/>
                        <a:ext cx="2057400" cy="198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53"/>
          <p:cNvGraphicFramePr>
            <a:graphicFrameLocks noChangeAspect="1"/>
          </p:cNvGraphicFramePr>
          <p:nvPr/>
        </p:nvGraphicFramePr>
        <p:xfrm>
          <a:off x="914400" y="3078163"/>
          <a:ext cx="1819275" cy="2362200"/>
        </p:xfrm>
        <a:graphic>
          <a:graphicData uri="http://schemas.openxmlformats.org/presentationml/2006/ole">
            <mc:AlternateContent xmlns:mc="http://schemas.openxmlformats.org/markup-compatibility/2006">
              <mc:Choice xmlns:v="urn:schemas-microsoft-com:vml" Requires="v">
                <p:oleObj spid="_x0000_s13326" name="CorelDRAW" r:id="rId5" imgW="1987296" imgH="2578608" progId="">
                  <p:embed/>
                </p:oleObj>
              </mc:Choice>
              <mc:Fallback>
                <p:oleObj name="CorelDRAW" r:id="rId5" imgW="1987296" imgH="2578608" progId="">
                  <p:embed/>
                  <p:pic>
                    <p:nvPicPr>
                      <p:cNvPr id="0"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078163"/>
                        <a:ext cx="18192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54"/>
          <p:cNvGraphicFramePr>
            <a:graphicFrameLocks noChangeAspect="1"/>
          </p:cNvGraphicFramePr>
          <p:nvPr/>
        </p:nvGraphicFramePr>
        <p:xfrm>
          <a:off x="3429000" y="3544888"/>
          <a:ext cx="2438400" cy="749300"/>
        </p:xfrm>
        <a:graphic>
          <a:graphicData uri="http://schemas.openxmlformats.org/presentationml/2006/ole">
            <mc:AlternateContent xmlns:mc="http://schemas.openxmlformats.org/markup-compatibility/2006">
              <mc:Choice xmlns:v="urn:schemas-microsoft-com:vml" Requires="v">
                <p:oleObj spid="_x0000_s13327" name="CorelDRAW" r:id="rId7" imgW="3115056" imgH="957072" progId="">
                  <p:embed/>
                </p:oleObj>
              </mc:Choice>
              <mc:Fallback>
                <p:oleObj name="CorelDRAW" r:id="rId7" imgW="3115056" imgH="957072" progId="">
                  <p:embed/>
                  <p:pic>
                    <p:nvPicPr>
                      <p:cNvPr id="0" name="Object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544888"/>
                        <a:ext cx="2438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7" name="Picture 5" descr="Ep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3063" y="1519238"/>
            <a:ext cx="114141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941388" y="5846763"/>
            <a:ext cx="8039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r>
              <a:rPr lang="en-US" sz="1600">
                <a:solidFill>
                  <a:schemeClr val="tx1"/>
                </a:solidFill>
              </a:rPr>
              <a:t>* Memorandum  of understanding between secretary of transportation and Administrator of EPA Nov. 24, 1971. 36 FR 24080 and a summary is found in Appendix A of the SPCC rule</a:t>
            </a:r>
          </a:p>
        </p:txBody>
      </p:sp>
      <p:sp>
        <p:nvSpPr>
          <p:cNvPr id="13319" name="Text Box 7"/>
          <p:cNvSpPr txBox="1">
            <a:spLocks noChangeArrowheads="1"/>
          </p:cNvSpPr>
          <p:nvPr/>
        </p:nvSpPr>
        <p:spPr bwMode="auto">
          <a:xfrm>
            <a:off x="1825625" y="2263775"/>
            <a:ext cx="6270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r>
              <a:rPr lang="en-US" sz="2200" b="0">
                <a:solidFill>
                  <a:schemeClr val="tx1"/>
                </a:solidFill>
              </a:rPr>
              <a:t>These facilities are subject to authority and control of U.S. Department of Transportation*</a:t>
            </a:r>
          </a:p>
        </p:txBody>
      </p:sp>
      <p:sp>
        <p:nvSpPr>
          <p:cNvPr id="262204" name="Text Box 8"/>
          <p:cNvSpPr txBox="1">
            <a:spLocks noChangeArrowheads="1"/>
          </p:cNvSpPr>
          <p:nvPr/>
        </p:nvSpPr>
        <p:spPr bwMode="auto">
          <a:xfrm>
            <a:off x="5648325" y="1662113"/>
            <a:ext cx="2178050" cy="585787"/>
          </a:xfrm>
          <a:prstGeom prst="rect">
            <a:avLst/>
          </a:prstGeom>
          <a:noFill/>
          <a:ln w="12700">
            <a:noFill/>
            <a:miter lim="800000"/>
            <a:headEnd/>
            <a:tailEnd/>
          </a:ln>
        </p:spPr>
        <p:txBody>
          <a:bodyPr wrap="none">
            <a:spAutoFit/>
          </a:bodyPr>
          <a:lstStyle/>
          <a:p>
            <a:pPr eaLnBrk="0" hangingPunct="0">
              <a:defRPr/>
            </a:pPr>
            <a:r>
              <a:rPr lang="en-US" sz="3200" dirty="0">
                <a:solidFill>
                  <a:schemeClr val="tx2">
                    <a:lumMod val="40000"/>
                    <a:lumOff val="60000"/>
                  </a:schemeClr>
                </a:solidFill>
                <a:cs typeface="Tahoma" pitchFamily="34" charset="0"/>
              </a:rPr>
              <a:t>EPA - NO!</a:t>
            </a:r>
          </a:p>
        </p:txBody>
      </p:sp>
      <p:sp>
        <p:nvSpPr>
          <p:cNvPr id="262205" name="Text Box 9"/>
          <p:cNvSpPr txBox="1">
            <a:spLocks noChangeArrowheads="1"/>
          </p:cNvSpPr>
          <p:nvPr/>
        </p:nvSpPr>
        <p:spPr bwMode="auto">
          <a:xfrm>
            <a:off x="1503363" y="1679575"/>
            <a:ext cx="2409825" cy="584200"/>
          </a:xfrm>
          <a:prstGeom prst="rect">
            <a:avLst/>
          </a:prstGeom>
          <a:noFill/>
          <a:ln w="12700">
            <a:noFill/>
            <a:miter lim="800000"/>
            <a:headEnd/>
            <a:tailEnd/>
          </a:ln>
        </p:spPr>
        <p:txBody>
          <a:bodyPr wrap="none">
            <a:spAutoFit/>
          </a:bodyPr>
          <a:lstStyle/>
          <a:p>
            <a:pPr eaLnBrk="0" hangingPunct="0">
              <a:defRPr/>
            </a:pPr>
            <a:r>
              <a:rPr lang="en-US" sz="3200" dirty="0">
                <a:solidFill>
                  <a:schemeClr val="tx2">
                    <a:lumMod val="40000"/>
                    <a:lumOff val="60000"/>
                  </a:schemeClr>
                </a:solidFill>
                <a:cs typeface="Tahoma" pitchFamily="34" charset="0"/>
              </a:rPr>
              <a:t>DOT - YES!</a:t>
            </a:r>
          </a:p>
        </p:txBody>
      </p:sp>
      <p:graphicFrame>
        <p:nvGraphicFramePr>
          <p:cNvPr id="13322" name="Object 55"/>
          <p:cNvGraphicFramePr>
            <a:graphicFrameLocks noChangeAspect="1"/>
          </p:cNvGraphicFramePr>
          <p:nvPr/>
        </p:nvGraphicFramePr>
        <p:xfrm>
          <a:off x="107950" y="1565275"/>
          <a:ext cx="1147763" cy="1160463"/>
        </p:xfrm>
        <a:graphic>
          <a:graphicData uri="http://schemas.openxmlformats.org/presentationml/2006/ole">
            <mc:AlternateContent xmlns:mc="http://schemas.openxmlformats.org/markup-compatibility/2006">
              <mc:Choice xmlns:v="urn:schemas-microsoft-com:vml" Requires="v">
                <p:oleObj spid="_x0000_s13328" name="CorelDRAW" r:id="rId10" imgW="2148840" imgH="2173224" progId="">
                  <p:embed/>
                </p:oleObj>
              </mc:Choice>
              <mc:Fallback>
                <p:oleObj name="CorelDRAW" r:id="rId10" imgW="2148840" imgH="2173224" progId="">
                  <p:embed/>
                  <p:pic>
                    <p:nvPicPr>
                      <p:cNvPr id="0" name="Object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950" y="1565275"/>
                        <a:ext cx="1147763"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3" name="Object 56"/>
          <p:cNvGraphicFramePr>
            <a:graphicFrameLocks noChangeAspect="1"/>
          </p:cNvGraphicFramePr>
          <p:nvPr/>
        </p:nvGraphicFramePr>
        <p:xfrm>
          <a:off x="3962400" y="4649788"/>
          <a:ext cx="1143000" cy="1001712"/>
        </p:xfrm>
        <a:graphic>
          <a:graphicData uri="http://schemas.openxmlformats.org/presentationml/2006/ole">
            <mc:AlternateContent xmlns:mc="http://schemas.openxmlformats.org/markup-compatibility/2006">
              <mc:Choice xmlns:v="urn:schemas-microsoft-com:vml" Requires="v">
                <p:oleObj spid="_x0000_s13329" name="CorelDRAW" r:id="rId12" imgW="4828032" imgH="4227576" progId="">
                  <p:embed/>
                </p:oleObj>
              </mc:Choice>
              <mc:Fallback>
                <p:oleObj name="CorelDRAW" r:id="rId12" imgW="4828032" imgH="4227576" progId="">
                  <p:embed/>
                  <p:pic>
                    <p:nvPicPr>
                      <p:cNvPr id="0" name="Object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2400" y="4649788"/>
                        <a:ext cx="1143000"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4"/>
          <p:cNvSpPr txBox="1">
            <a:spLocks noChangeArrowheads="1"/>
          </p:cNvSpPr>
          <p:nvPr/>
        </p:nvSpPr>
        <p:spPr bwMode="auto">
          <a:xfrm>
            <a:off x="901700" y="134938"/>
            <a:ext cx="7859713" cy="1323975"/>
          </a:xfrm>
          <a:prstGeom prst="rect">
            <a:avLst/>
          </a:prstGeom>
          <a:noFill/>
          <a:ln w="12700">
            <a:noFill/>
            <a:miter lim="800000"/>
            <a:headEnd/>
            <a:tailEnd/>
          </a:ln>
          <a:effectLst>
            <a:outerShdw dist="35560" dir="2700000" algn="tl" rotWithShape="0">
              <a:schemeClr val="tx1">
                <a:lumMod val="85000"/>
              </a:schemeClr>
            </a:outerShdw>
          </a:effectLst>
        </p:spPr>
        <p:txBody>
          <a:bodyPr>
            <a:spAutoFit/>
          </a:bodyPr>
          <a:lstStyle/>
          <a:p>
            <a:pPr eaLnBrk="0" hangingPunct="0">
              <a:spcBef>
                <a:spcPct val="50000"/>
              </a:spcBef>
              <a:defRPr/>
            </a:pPr>
            <a:r>
              <a:rPr lang="en-US" sz="4000" b="0" dirty="0">
                <a:solidFill>
                  <a:schemeClr val="tx2">
                    <a:lumMod val="40000"/>
                    <a:lumOff val="60000"/>
                  </a:schemeClr>
                </a:solidFill>
                <a:effectLst>
                  <a:outerShdw blurRad="38100" dist="38100" dir="2700000" algn="tl">
                    <a:srgbClr val="000000">
                      <a:alpha val="43137"/>
                    </a:srgbClr>
                  </a:outerShdw>
                </a:effectLst>
              </a:rPr>
              <a:t>Examples of Transportation-Related Facilities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J10"/>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4887913" y="1504950"/>
            <a:ext cx="37099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D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65275"/>
            <a:ext cx="359886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1" name="Text Box 4"/>
          <p:cNvSpPr txBox="1">
            <a:spLocks noChangeArrowheads="1"/>
          </p:cNvSpPr>
          <p:nvPr/>
        </p:nvSpPr>
        <p:spPr bwMode="auto">
          <a:xfrm>
            <a:off x="901700" y="134938"/>
            <a:ext cx="7859713" cy="1323975"/>
          </a:xfrm>
          <a:prstGeom prst="rect">
            <a:avLst/>
          </a:prstGeom>
          <a:noFill/>
          <a:ln w="12700">
            <a:noFill/>
            <a:miter lim="800000"/>
            <a:headEnd/>
            <a:tailEnd/>
          </a:ln>
          <a:effectLst>
            <a:outerShdw dist="35560" dir="2700000" algn="tl" rotWithShape="0">
              <a:schemeClr val="tx1">
                <a:lumMod val="85000"/>
              </a:schemeClr>
            </a:outerShdw>
          </a:effectLst>
        </p:spPr>
        <p:txBody>
          <a:bodyPr>
            <a:spAutoFit/>
          </a:bodyPr>
          <a:lstStyle/>
          <a:p>
            <a:pPr eaLnBrk="0" hangingPunct="0">
              <a:spcBef>
                <a:spcPct val="50000"/>
              </a:spcBef>
              <a:defRPr/>
            </a:pPr>
            <a:r>
              <a:rPr lang="en-US" sz="4000" b="0" dirty="0">
                <a:solidFill>
                  <a:schemeClr val="tx2">
                    <a:lumMod val="40000"/>
                    <a:lumOff val="60000"/>
                  </a:schemeClr>
                </a:solidFill>
                <a:effectLst>
                  <a:outerShdw blurRad="38100" dist="38100" dir="2700000" algn="tl">
                    <a:srgbClr val="000000">
                      <a:alpha val="43137"/>
                    </a:srgbClr>
                  </a:outerShdw>
                </a:effectLst>
              </a:rPr>
              <a:t>Examples of Transportation-Related Facilities</a:t>
            </a:r>
          </a:p>
        </p:txBody>
      </p:sp>
      <p:pic>
        <p:nvPicPr>
          <p:cNvPr id="14341" name="Picture 5" descr="T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5" y="4038600"/>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4342" name="Picture 6" descr="MPj043656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4038600"/>
            <a:ext cx="32766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effectLst>
            <a:outerShdw dist="35921" dir="2700000" algn="ctr" rotWithShape="0">
              <a:schemeClr val="accent4">
                <a:lumMod val="75000"/>
              </a:schemeClr>
            </a:outerShdw>
          </a:effectLst>
        </p:spPr>
        <p:txBody>
          <a:bodyPr/>
          <a:lstStyle/>
          <a:p>
            <a:pPr>
              <a:defRPr/>
            </a:pPr>
            <a:r>
              <a:rPr lang="en-US" sz="4000" dirty="0" smtClean="0">
                <a:effectLst/>
              </a:rPr>
              <a:t>What are the SPCC criteria?</a:t>
            </a:r>
          </a:p>
        </p:txBody>
      </p:sp>
      <p:sp>
        <p:nvSpPr>
          <p:cNvPr id="271362" name="Rectangle 3"/>
          <p:cNvSpPr>
            <a:spLocks noGrp="1" noChangeArrowheads="1"/>
          </p:cNvSpPr>
          <p:nvPr>
            <p:ph idx="1"/>
          </p:nvPr>
        </p:nvSpPr>
        <p:spPr>
          <a:xfrm>
            <a:off x="900113" y="2438400"/>
            <a:ext cx="4711700" cy="4235450"/>
          </a:xfrm>
        </p:spPr>
        <p:txBody>
          <a:bodyPr/>
          <a:lstStyle/>
          <a:p>
            <a:pPr>
              <a:buFont typeface="Wingdings" pitchFamily="2" charset="2"/>
              <a:buChar char="§"/>
              <a:defRPr/>
            </a:pPr>
            <a:r>
              <a:rPr lang="en-US" sz="2400" dirty="0" smtClean="0"/>
              <a:t>Facility stores &gt; </a:t>
            </a:r>
            <a:r>
              <a:rPr lang="en-US" sz="2400" dirty="0" smtClean="0">
                <a:solidFill>
                  <a:schemeClr val="tx2">
                    <a:lumMod val="40000"/>
                    <a:lumOff val="60000"/>
                  </a:schemeClr>
                </a:solidFill>
              </a:rPr>
              <a:t>1,320</a:t>
            </a:r>
            <a:r>
              <a:rPr lang="en-US" sz="2400" dirty="0" smtClean="0"/>
              <a:t> gallons of </a:t>
            </a:r>
            <a:r>
              <a:rPr lang="en-US" sz="2400" dirty="0" smtClean="0">
                <a:solidFill>
                  <a:schemeClr val="tx2">
                    <a:lumMod val="40000"/>
                    <a:lumOff val="60000"/>
                  </a:schemeClr>
                </a:solidFill>
              </a:rPr>
              <a:t>oil</a:t>
            </a:r>
            <a:r>
              <a:rPr lang="en-US" sz="2400" dirty="0" smtClean="0"/>
              <a:t> in aggregate above-ground storage or has </a:t>
            </a:r>
            <a:r>
              <a:rPr lang="en-US" sz="2400" dirty="0" smtClean="0">
                <a:solidFill>
                  <a:schemeClr val="tx2">
                    <a:lumMod val="40000"/>
                    <a:lumOff val="60000"/>
                  </a:schemeClr>
                </a:solidFill>
              </a:rPr>
              <a:t>42,000</a:t>
            </a:r>
            <a:r>
              <a:rPr lang="en-US" sz="2400" dirty="0" smtClean="0"/>
              <a:t> gallons of completely buried oil storage capacity; and</a:t>
            </a:r>
          </a:p>
          <a:p>
            <a:pPr>
              <a:buFont typeface="Wingdings" pitchFamily="2" charset="2"/>
              <a:buChar char="§"/>
              <a:defRPr/>
            </a:pPr>
            <a:r>
              <a:rPr lang="en-US" sz="2400" dirty="0" smtClean="0"/>
              <a:t>Facility has a “reasonable expectation of an oil discharge” to waterway or adjoining shoreline.</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5" y="2879725"/>
            <a:ext cx="3279775"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93788" y="1828800"/>
            <a:ext cx="5835650" cy="923925"/>
          </a:xfrm>
          <a:prstGeom prst="rect">
            <a:avLst/>
          </a:prstGeom>
          <a:noFill/>
        </p:spPr>
        <p:txBody>
          <a:bodyPr wrap="none">
            <a:spAutoFit/>
          </a:bodyPr>
          <a:lstStyle/>
          <a:p>
            <a:pPr>
              <a:defRPr/>
            </a:pPr>
            <a:r>
              <a:rPr lang="en-US" sz="2800" dirty="0">
                <a:solidFill>
                  <a:schemeClr val="tx2">
                    <a:lumMod val="40000"/>
                    <a:lumOff val="60000"/>
                  </a:schemeClr>
                </a:solidFill>
              </a:rPr>
              <a:t>You must have an SPCC Plan if:</a:t>
            </a:r>
          </a:p>
          <a:p>
            <a:pPr>
              <a:defRPr/>
            </a:pPr>
            <a:endParaRPr lang="en-US"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885825" y="282575"/>
            <a:ext cx="8382000" cy="838200"/>
          </a:xfrm>
        </p:spPr>
        <p:txBody>
          <a:bodyPr/>
          <a:lstStyle/>
          <a:p>
            <a:pPr eaLnBrk="1" hangingPunct="1">
              <a:defRPr/>
            </a:pPr>
            <a:r>
              <a:rPr lang="en-US" sz="4000" dirty="0" smtClean="0">
                <a:solidFill>
                  <a:schemeClr val="tx2">
                    <a:lumMod val="40000"/>
                    <a:lumOff val="60000"/>
                  </a:schemeClr>
                </a:solidFill>
                <a:effectLst/>
              </a:rPr>
              <a:t>SPCC Applicability</a:t>
            </a:r>
          </a:p>
        </p:txBody>
      </p:sp>
      <p:sp>
        <p:nvSpPr>
          <p:cNvPr id="16387" name="Rectangle 3"/>
          <p:cNvSpPr>
            <a:spLocks noGrp="1" noChangeArrowheads="1"/>
          </p:cNvSpPr>
          <p:nvPr>
            <p:ph idx="1"/>
          </p:nvPr>
        </p:nvSpPr>
        <p:spPr>
          <a:xfrm>
            <a:off x="900113" y="1524000"/>
            <a:ext cx="8015287" cy="5135563"/>
          </a:xfrm>
        </p:spPr>
        <p:txBody>
          <a:bodyPr lIns="90488" tIns="44450" rIns="90488" bIns="44450"/>
          <a:lstStyle/>
          <a:p>
            <a:pPr marL="457200" indent="-457200" eaLnBrk="1" hangingPunct="1">
              <a:lnSpc>
                <a:spcPct val="90000"/>
              </a:lnSpc>
              <a:buClr>
                <a:schemeClr val="tx1"/>
              </a:buClr>
              <a:buFont typeface="Wingdings" panose="05000000000000000000" pitchFamily="2" charset="2"/>
              <a:buChar char="§"/>
            </a:pPr>
            <a:r>
              <a:rPr lang="en-US" sz="2800" smtClean="0"/>
              <a:t>Owner/operator makes the initial decision on applicability of SPCC regulations to the facility</a:t>
            </a:r>
          </a:p>
          <a:p>
            <a:pPr marL="746125" lvl="1" indent="-288925" eaLnBrk="1" hangingPunct="1">
              <a:lnSpc>
                <a:spcPct val="90000"/>
              </a:lnSpc>
              <a:buClr>
                <a:schemeClr val="tx1"/>
              </a:buClr>
            </a:pPr>
            <a:r>
              <a:rPr lang="en-US" sz="2400" smtClean="0"/>
              <a:t>Does the facility meet the applicability criteria (volumes of oil, expectation to spill to waterway)?</a:t>
            </a:r>
          </a:p>
          <a:p>
            <a:pPr marL="457200" indent="-457200" eaLnBrk="1" hangingPunct="1">
              <a:lnSpc>
                <a:spcPct val="90000"/>
              </a:lnSpc>
              <a:buClr>
                <a:schemeClr val="tx1"/>
              </a:buClr>
              <a:buFont typeface="Wingdings" panose="05000000000000000000" pitchFamily="2" charset="2"/>
              <a:buChar char="§"/>
            </a:pPr>
            <a:r>
              <a:rPr lang="en-US" sz="2800" smtClean="0"/>
              <a:t>No requirement to submit SPCC Plan to EPA for approval</a:t>
            </a:r>
          </a:p>
          <a:p>
            <a:pPr marL="457200" indent="-457200" eaLnBrk="1" hangingPunct="1">
              <a:lnSpc>
                <a:spcPct val="90000"/>
              </a:lnSpc>
              <a:buClr>
                <a:schemeClr val="tx1"/>
              </a:buClr>
              <a:buFont typeface="Wingdings" panose="05000000000000000000" pitchFamily="2" charset="2"/>
              <a:buChar char="§"/>
            </a:pPr>
            <a:r>
              <a:rPr lang="en-US" sz="2800" smtClean="0"/>
              <a:t>EPA does not formally “approve” or disapprove of SPCC Plan</a:t>
            </a:r>
          </a:p>
          <a:p>
            <a:pPr marL="457200" indent="-457200" eaLnBrk="1" hangingPunct="1">
              <a:lnSpc>
                <a:spcPct val="90000"/>
              </a:lnSpc>
              <a:buClr>
                <a:schemeClr val="tx1"/>
              </a:buClr>
              <a:buFont typeface="Wingdings" panose="05000000000000000000" pitchFamily="2" charset="2"/>
              <a:buChar char="§"/>
            </a:pPr>
            <a:r>
              <a:rPr lang="en-US" sz="2800" smtClean="0"/>
              <a:t>Plan is required upon inspection during regular workday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8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438" y="2813050"/>
            <a:ext cx="189865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906" name="Rectangle 2"/>
          <p:cNvSpPr>
            <a:spLocks noGrp="1" noChangeArrowheads="1"/>
          </p:cNvSpPr>
          <p:nvPr>
            <p:ph type="title" idx="4294967295"/>
          </p:nvPr>
        </p:nvSpPr>
        <p:spPr>
          <a:xfrm>
            <a:off x="950913" y="207963"/>
            <a:ext cx="8193087" cy="914400"/>
          </a:xfrm>
        </p:spPr>
        <p:txBody>
          <a:bodyPr lIns="90488" tIns="44450" rIns="90488" bIns="44450"/>
          <a:lstStyle/>
          <a:p>
            <a:pPr eaLnBrk="1" hangingPunct="1">
              <a:defRPr/>
            </a:pPr>
            <a:r>
              <a:rPr lang="en-US" sz="4000" dirty="0" smtClean="0">
                <a:solidFill>
                  <a:schemeClr val="tx2">
                    <a:lumMod val="40000"/>
                    <a:lumOff val="60000"/>
                  </a:schemeClr>
                </a:solidFill>
                <a:effectLst/>
              </a:rPr>
              <a:t>SPCC Applicability</a:t>
            </a:r>
          </a:p>
        </p:txBody>
      </p:sp>
      <p:pic>
        <p:nvPicPr>
          <p:cNvPr id="17412" name="Picture 4" descr="55glb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63" y="3779838"/>
            <a:ext cx="1223962"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4" name="Rectangle 5"/>
          <p:cNvSpPr>
            <a:spLocks noChangeArrowheads="1"/>
          </p:cNvSpPr>
          <p:nvPr/>
        </p:nvSpPr>
        <p:spPr bwMode="auto">
          <a:xfrm>
            <a:off x="1373188" y="1649413"/>
            <a:ext cx="2300287" cy="523875"/>
          </a:xfrm>
          <a:prstGeom prst="rect">
            <a:avLst/>
          </a:prstGeom>
          <a:noFill/>
          <a:ln w="9525">
            <a:noFill/>
            <a:miter lim="800000"/>
            <a:headEnd/>
            <a:tailEnd/>
          </a:ln>
        </p:spPr>
        <p:txBody>
          <a:bodyPr>
            <a:spAutoFit/>
          </a:bodyPr>
          <a:lstStyle/>
          <a:p>
            <a:pPr>
              <a:defRPr/>
            </a:pPr>
            <a:r>
              <a:rPr lang="en-US" sz="2800" dirty="0">
                <a:solidFill>
                  <a:schemeClr val="tx2">
                    <a:lumMod val="40000"/>
                    <a:lumOff val="60000"/>
                  </a:schemeClr>
                </a:solidFill>
                <a:latin typeface="+mn-lt"/>
              </a:rPr>
              <a:t>Counted</a:t>
            </a:r>
          </a:p>
        </p:txBody>
      </p:sp>
      <p:sp>
        <p:nvSpPr>
          <p:cNvPr id="266245" name="Text Box 6"/>
          <p:cNvSpPr txBox="1">
            <a:spLocks noChangeArrowheads="1"/>
          </p:cNvSpPr>
          <p:nvPr/>
        </p:nvSpPr>
        <p:spPr bwMode="auto">
          <a:xfrm>
            <a:off x="4556125" y="1589088"/>
            <a:ext cx="3400425" cy="461962"/>
          </a:xfrm>
          <a:prstGeom prst="rect">
            <a:avLst/>
          </a:prstGeom>
          <a:noFill/>
          <a:ln w="9525">
            <a:noFill/>
            <a:miter lim="800000"/>
            <a:headEnd/>
            <a:tailEnd/>
          </a:ln>
        </p:spPr>
        <p:txBody>
          <a:bodyPr>
            <a:spAutoFit/>
          </a:bodyPr>
          <a:lstStyle/>
          <a:p>
            <a:pPr algn="ctr">
              <a:defRPr/>
            </a:pPr>
            <a:r>
              <a:rPr lang="en-US" sz="2400" u="sng" dirty="0">
                <a:solidFill>
                  <a:schemeClr val="tx2">
                    <a:lumMod val="40000"/>
                    <a:lumOff val="60000"/>
                  </a:schemeClr>
                </a:solidFill>
                <a:latin typeface="+mn-lt"/>
              </a:rPr>
              <a:t>Not</a:t>
            </a:r>
            <a:r>
              <a:rPr lang="en-US" sz="2400" b="0" dirty="0">
                <a:solidFill>
                  <a:schemeClr val="tx2">
                    <a:lumMod val="40000"/>
                    <a:lumOff val="60000"/>
                  </a:schemeClr>
                </a:solidFill>
                <a:latin typeface="+mn-lt"/>
              </a:rPr>
              <a:t> </a:t>
            </a:r>
            <a:r>
              <a:rPr lang="en-US" sz="2400" dirty="0">
                <a:solidFill>
                  <a:schemeClr val="tx2">
                    <a:lumMod val="40000"/>
                    <a:lumOff val="60000"/>
                  </a:schemeClr>
                </a:solidFill>
                <a:latin typeface="+mn-lt"/>
              </a:rPr>
              <a:t>Counted</a:t>
            </a:r>
          </a:p>
        </p:txBody>
      </p:sp>
      <p:pic>
        <p:nvPicPr>
          <p:cNvPr id="17415" name="Picture 7" descr="5galmt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138" y="2286000"/>
            <a:ext cx="1165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rsdrum2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875" y="2133600"/>
            <a:ext cx="139541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9"/>
          <p:cNvSpPr txBox="1">
            <a:spLocks noChangeArrowheads="1"/>
          </p:cNvSpPr>
          <p:nvPr/>
        </p:nvSpPr>
        <p:spPr bwMode="auto">
          <a:xfrm>
            <a:off x="1016000" y="2174875"/>
            <a:ext cx="2824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lgn="ctr" eaLnBrk="1" hangingPunct="1"/>
            <a:r>
              <a:rPr lang="en-US" sz="2400" b="0">
                <a:solidFill>
                  <a:schemeClr val="tx1"/>
                </a:solidFill>
                <a:latin typeface="Times New Roman" panose="02020603050405020304" pitchFamily="18" charset="0"/>
              </a:rPr>
              <a:t>55-gallons or greater </a:t>
            </a:r>
          </a:p>
        </p:txBody>
      </p:sp>
      <p:sp>
        <p:nvSpPr>
          <p:cNvPr id="17418" name="Text Box 10"/>
          <p:cNvSpPr txBox="1">
            <a:spLocks noChangeArrowheads="1"/>
          </p:cNvSpPr>
          <p:nvPr/>
        </p:nvSpPr>
        <p:spPr bwMode="auto">
          <a:xfrm>
            <a:off x="4489450" y="360838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r>
              <a:rPr lang="en-US" sz="2400" b="0">
                <a:solidFill>
                  <a:schemeClr val="tx1"/>
                </a:solidFill>
                <a:latin typeface="Times New Roman" panose="02020603050405020304" pitchFamily="18" charset="0"/>
              </a:rPr>
              <a:t>5-gallon container</a:t>
            </a:r>
          </a:p>
        </p:txBody>
      </p:sp>
      <p:sp>
        <p:nvSpPr>
          <p:cNvPr id="17419" name="Text Box 11"/>
          <p:cNvSpPr txBox="1">
            <a:spLocks noChangeArrowheads="1"/>
          </p:cNvSpPr>
          <p:nvPr/>
        </p:nvSpPr>
        <p:spPr bwMode="auto">
          <a:xfrm>
            <a:off x="7421563" y="3848100"/>
            <a:ext cx="1722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r>
              <a:rPr lang="en-US" sz="1800" b="0">
                <a:solidFill>
                  <a:schemeClr val="bg1"/>
                </a:solidFill>
                <a:latin typeface="Times New Roman" panose="02020603050405020304" pitchFamily="18" charset="0"/>
              </a:rPr>
              <a:t> </a:t>
            </a:r>
            <a:r>
              <a:rPr lang="en-US" sz="1800" b="0">
                <a:solidFill>
                  <a:schemeClr val="tx1"/>
                </a:solidFill>
                <a:latin typeface="Times New Roman" panose="02020603050405020304" pitchFamily="18" charset="0"/>
              </a:rPr>
              <a:t>30-gallon drum</a:t>
            </a:r>
          </a:p>
        </p:txBody>
      </p:sp>
      <p:sp>
        <p:nvSpPr>
          <p:cNvPr id="17420" name="Text Box 10"/>
          <p:cNvSpPr txBox="1">
            <a:spLocks noChangeArrowheads="1"/>
          </p:cNvSpPr>
          <p:nvPr/>
        </p:nvSpPr>
        <p:spPr bwMode="auto">
          <a:xfrm>
            <a:off x="5510213" y="6061075"/>
            <a:ext cx="3268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r>
              <a:rPr lang="en-US" sz="2400" b="0">
                <a:solidFill>
                  <a:schemeClr val="tx1"/>
                </a:solidFill>
                <a:latin typeface="Times New Roman" panose="02020603050405020304" pitchFamily="18" charset="0"/>
              </a:rPr>
              <a:t>Permanently Closed</a:t>
            </a:r>
          </a:p>
        </p:txBody>
      </p:sp>
      <p:pic>
        <p:nvPicPr>
          <p:cNvPr id="17421" name="Picture 2" descr="Fig16"/>
          <p:cNvPicPr>
            <a:picLocks noChangeAspect="1" noChangeArrowheads="1"/>
          </p:cNvPicPr>
          <p:nvPr/>
        </p:nvPicPr>
        <p:blipFill>
          <a:blip r:embed="rId7">
            <a:extLst>
              <a:ext uri="{28A0092B-C50C-407E-A947-70E740481C1C}">
                <a14:useLocalDpi xmlns:a14="http://schemas.microsoft.com/office/drawing/2010/main" val="0"/>
              </a:ext>
            </a:extLst>
          </a:blip>
          <a:srcRect l="8333" t="25555" r="29167" b="12589"/>
          <a:stretch>
            <a:fillRect/>
          </a:stretch>
        </p:blipFill>
        <p:spPr bwMode="auto">
          <a:xfrm>
            <a:off x="5745163" y="4403725"/>
            <a:ext cx="234156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22" name="Straight Connector 15"/>
          <p:cNvCxnSpPr>
            <a:cxnSpLocks noChangeShapeType="1"/>
          </p:cNvCxnSpPr>
          <p:nvPr/>
        </p:nvCxnSpPr>
        <p:spPr bwMode="auto">
          <a:xfrm rot="5400000">
            <a:off x="1683545" y="4015581"/>
            <a:ext cx="4786312" cy="15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17423"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55713" y="5072063"/>
            <a:ext cx="1452562"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a:xfrm>
            <a:off x="914400" y="338138"/>
            <a:ext cx="7543800" cy="685800"/>
          </a:xfrm>
        </p:spPr>
        <p:txBody>
          <a:bodyPr/>
          <a:lstStyle/>
          <a:p>
            <a:pPr eaLnBrk="1" hangingPunct="1">
              <a:defRPr/>
            </a:pPr>
            <a:r>
              <a:rPr lang="en-US" sz="4000" dirty="0" smtClean="0">
                <a:solidFill>
                  <a:schemeClr val="tx2">
                    <a:lumMod val="40000"/>
                    <a:lumOff val="60000"/>
                  </a:schemeClr>
                </a:solidFill>
                <a:effectLst/>
              </a:rPr>
              <a:t>Definitions - Oil</a:t>
            </a:r>
          </a:p>
        </p:txBody>
      </p:sp>
      <p:sp>
        <p:nvSpPr>
          <p:cNvPr id="18435" name="Rectangle 3"/>
          <p:cNvSpPr>
            <a:spLocks noGrp="1" noChangeArrowheads="1"/>
          </p:cNvSpPr>
          <p:nvPr>
            <p:ph type="body" sz="half" idx="1"/>
          </p:nvPr>
        </p:nvSpPr>
        <p:spPr>
          <a:xfrm>
            <a:off x="941388" y="1651000"/>
            <a:ext cx="4584700" cy="4902200"/>
          </a:xfrm>
        </p:spPr>
        <p:txBody>
          <a:bodyPr/>
          <a:lstStyle/>
          <a:p>
            <a:pPr marL="228600" indent="-228600">
              <a:lnSpc>
                <a:spcPct val="90000"/>
              </a:lnSpc>
              <a:spcBef>
                <a:spcPct val="0"/>
              </a:spcBef>
              <a:buClr>
                <a:schemeClr val="tx1"/>
              </a:buClr>
              <a:buSzPct val="120000"/>
              <a:buFont typeface="Wingdings" panose="05000000000000000000" pitchFamily="2" charset="2"/>
              <a:buChar char="§"/>
            </a:pPr>
            <a:r>
              <a:rPr lang="en-US" sz="2400" smtClean="0">
                <a:solidFill>
                  <a:schemeClr val="tx1"/>
                </a:solidFill>
              </a:rPr>
              <a:t>Oil, as defined in Section 311 (a)(1) of the CWA, can be of any kind or in any form including, but not limited to</a:t>
            </a:r>
          </a:p>
          <a:p>
            <a:pPr marL="685800" lvl="1" indent="-228600" eaLnBrk="1" hangingPunct="1">
              <a:lnSpc>
                <a:spcPct val="90000"/>
              </a:lnSpc>
              <a:buClr>
                <a:schemeClr val="tx1"/>
              </a:buClr>
              <a:buSzPct val="120000"/>
              <a:buFont typeface="Arial" panose="020B0604020202020204" pitchFamily="34" charset="0"/>
              <a:buChar char="-"/>
            </a:pPr>
            <a:r>
              <a:rPr lang="en-US" sz="2400" smtClean="0">
                <a:solidFill>
                  <a:schemeClr val="tx1"/>
                </a:solidFill>
              </a:rPr>
              <a:t>Petroleum and non-petroleum based oils</a:t>
            </a:r>
          </a:p>
          <a:p>
            <a:pPr marL="685800" lvl="1" indent="-228600" eaLnBrk="1" hangingPunct="1">
              <a:lnSpc>
                <a:spcPct val="90000"/>
              </a:lnSpc>
              <a:buClr>
                <a:schemeClr val="tx1"/>
              </a:buClr>
              <a:buSzPct val="120000"/>
              <a:buFont typeface="Arial" panose="020B0604020202020204" pitchFamily="34" charset="0"/>
              <a:buChar char="-"/>
            </a:pPr>
            <a:r>
              <a:rPr lang="en-US" sz="2400" smtClean="0">
                <a:solidFill>
                  <a:schemeClr val="tx1"/>
                </a:solidFill>
              </a:rPr>
              <a:t>Crude Oil</a:t>
            </a:r>
          </a:p>
          <a:p>
            <a:pPr marL="685800" lvl="1" indent="-228600" eaLnBrk="1" hangingPunct="1">
              <a:lnSpc>
                <a:spcPct val="90000"/>
              </a:lnSpc>
              <a:buClr>
                <a:schemeClr val="tx1"/>
              </a:buClr>
              <a:buSzPct val="120000"/>
              <a:buFont typeface="Arial" panose="020B0604020202020204" pitchFamily="34" charset="0"/>
              <a:buChar char="-"/>
            </a:pPr>
            <a:r>
              <a:rPr lang="en-US" sz="2400" smtClean="0">
                <a:solidFill>
                  <a:schemeClr val="tx1"/>
                </a:solidFill>
              </a:rPr>
              <a:t>Refined Products</a:t>
            </a:r>
          </a:p>
          <a:p>
            <a:pPr marL="685800" lvl="1" indent="-228600" eaLnBrk="1" hangingPunct="1">
              <a:lnSpc>
                <a:spcPct val="90000"/>
              </a:lnSpc>
              <a:buClr>
                <a:schemeClr val="tx1"/>
              </a:buClr>
              <a:buSzPct val="120000"/>
              <a:buFont typeface="Arial" panose="020B0604020202020204" pitchFamily="34" charset="0"/>
              <a:buChar char="-"/>
            </a:pPr>
            <a:r>
              <a:rPr lang="en-US" sz="2400" smtClean="0">
                <a:solidFill>
                  <a:schemeClr val="tx1"/>
                </a:solidFill>
              </a:rPr>
              <a:t>Animal Fats, and </a:t>
            </a:r>
          </a:p>
          <a:p>
            <a:pPr marL="685800" lvl="1" indent="-228600" eaLnBrk="1" hangingPunct="1">
              <a:lnSpc>
                <a:spcPct val="90000"/>
              </a:lnSpc>
              <a:buClr>
                <a:schemeClr val="tx1"/>
              </a:buClr>
              <a:buSzPct val="120000"/>
              <a:buFont typeface="Arial" panose="020B0604020202020204" pitchFamily="34" charset="0"/>
              <a:buChar char="-"/>
            </a:pPr>
            <a:r>
              <a:rPr lang="en-US" sz="2400" smtClean="0">
                <a:solidFill>
                  <a:schemeClr val="tx1"/>
                </a:solidFill>
              </a:rPr>
              <a:t>Vegetable oils</a:t>
            </a:r>
          </a:p>
        </p:txBody>
      </p:sp>
      <p:graphicFrame>
        <p:nvGraphicFramePr>
          <p:cNvPr id="18436" name="Object 42"/>
          <p:cNvGraphicFramePr>
            <a:graphicFrameLocks noGrp="1" noChangeAspect="1"/>
          </p:cNvGraphicFramePr>
          <p:nvPr>
            <p:ph sz="quarter" idx="2"/>
          </p:nvPr>
        </p:nvGraphicFramePr>
        <p:xfrm>
          <a:off x="5694363" y="1957388"/>
          <a:ext cx="1566862" cy="1958975"/>
        </p:xfrm>
        <a:graphic>
          <a:graphicData uri="http://schemas.openxmlformats.org/presentationml/2006/ole">
            <mc:AlternateContent xmlns:mc="http://schemas.openxmlformats.org/markup-compatibility/2006">
              <mc:Choice xmlns:v="urn:schemas-microsoft-com:vml" Requires="v">
                <p:oleObj spid="_x0000_s18440" name="Photo Editor Photo" r:id="rId4" imgW="952633" imgH="1190476" progId="">
                  <p:embed/>
                </p:oleObj>
              </mc:Choice>
              <mc:Fallback>
                <p:oleObj name="Photo Editor Photo" r:id="rId4" imgW="952633" imgH="1190476" progId="">
                  <p:embed/>
                  <p:pic>
                    <p:nvPicPr>
                      <p:cNvPr id="0" name="Object 4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363" y="1957388"/>
                        <a:ext cx="1566862" cy="1958975"/>
                      </a:xfrm>
                      <a:prstGeom prst="rect">
                        <a:avLst/>
                      </a:prstGeom>
                      <a:solidFill>
                        <a:srgbClr val="969696"/>
                      </a:solidFill>
                      <a:ln w="31750">
                        <a:solidFill>
                          <a:schemeClr val="accent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pic>
                </p:oleObj>
              </mc:Fallback>
            </mc:AlternateContent>
          </a:graphicData>
        </a:graphic>
      </p:graphicFrame>
      <p:graphicFrame>
        <p:nvGraphicFramePr>
          <p:cNvPr id="18437" name="Object 43"/>
          <p:cNvGraphicFramePr>
            <a:graphicFrameLocks noGrp="1" noChangeAspect="1"/>
          </p:cNvGraphicFramePr>
          <p:nvPr>
            <p:ph sz="quarter" idx="3"/>
          </p:nvPr>
        </p:nvGraphicFramePr>
        <p:xfrm>
          <a:off x="7808913" y="1928813"/>
          <a:ext cx="727075" cy="2425700"/>
        </p:xfrm>
        <a:graphic>
          <a:graphicData uri="http://schemas.openxmlformats.org/presentationml/2006/ole">
            <mc:AlternateContent xmlns:mc="http://schemas.openxmlformats.org/markup-compatibility/2006">
              <mc:Choice xmlns:v="urn:schemas-microsoft-com:vml" Requires="v">
                <p:oleObj spid="_x0000_s18441" name="Photo Editor Photo" r:id="rId6" imgW="571731" imgH="1905266" progId="">
                  <p:embed/>
                </p:oleObj>
              </mc:Choice>
              <mc:Fallback>
                <p:oleObj name="Photo Editor Photo" r:id="rId6" imgW="571731" imgH="1905266" progId="">
                  <p:embed/>
                  <p:pic>
                    <p:nvPicPr>
                      <p:cNvPr id="0" name="Object 4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8913" y="1928813"/>
                        <a:ext cx="727075" cy="2425700"/>
                      </a:xfrm>
                      <a:prstGeom prst="rect">
                        <a:avLst/>
                      </a:prstGeom>
                      <a:noFill/>
                      <a:ln w="317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pic>
                </p:oleObj>
              </mc:Fallback>
            </mc:AlternateContent>
          </a:graphicData>
        </a:graphic>
      </p:graphicFrame>
      <p:pic>
        <p:nvPicPr>
          <p:cNvPr id="1843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648200"/>
            <a:ext cx="2209800" cy="1739900"/>
          </a:xfrm>
          <a:prstGeom prst="rect">
            <a:avLst/>
          </a:prstGeom>
          <a:solidFill>
            <a:schemeClr val="tx1"/>
          </a:solidFill>
          <a:ln w="31750">
            <a:solidFill>
              <a:schemeClr val="accent1"/>
            </a:solidFill>
            <a:miter lim="800000"/>
            <a:headEnd/>
            <a:tailEnd/>
          </a:ln>
          <a:effectLst>
            <a:outerShdw dist="53882" dir="2700000" algn="ctr" rotWithShape="0">
              <a:schemeClr val="bg2"/>
            </a:outerShdw>
          </a:effectLst>
        </p:spPr>
      </p:pic>
      <p:pic>
        <p:nvPicPr>
          <p:cNvPr id="18439" name="Picture 46" descr="C:\Documents and Settings\PFLEMI02\Local Settings\Temporary Internet Files\Content.IE5\E8QTKIUP\MP900432745[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H="1" flipV="1">
            <a:off x="4667250" y="4325938"/>
            <a:ext cx="141922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effectLst/>
              </a:rPr>
              <a:t>Examples of Oil on a Farm</a:t>
            </a:r>
          </a:p>
        </p:txBody>
      </p:sp>
      <p:sp>
        <p:nvSpPr>
          <p:cNvPr id="19459" name="Rectangle 3"/>
          <p:cNvSpPr>
            <a:spLocks noGrp="1" noChangeArrowheads="1"/>
          </p:cNvSpPr>
          <p:nvPr>
            <p:ph idx="1"/>
          </p:nvPr>
        </p:nvSpPr>
        <p:spPr>
          <a:xfrm>
            <a:off x="1111250" y="1595438"/>
            <a:ext cx="7791450" cy="4738687"/>
          </a:xfrm>
        </p:spPr>
        <p:txBody>
          <a:bodyPr/>
          <a:lstStyle/>
          <a:p>
            <a:pPr>
              <a:buFont typeface="Wingdings" panose="05000000000000000000" pitchFamily="2" charset="2"/>
              <a:buChar char="§"/>
            </a:pPr>
            <a:r>
              <a:rPr lang="en-US" smtClean="0"/>
              <a:t>Gasoline</a:t>
            </a:r>
          </a:p>
          <a:p>
            <a:pPr>
              <a:buFont typeface="Wingdings" panose="05000000000000000000" pitchFamily="2" charset="2"/>
              <a:buChar char="§"/>
            </a:pPr>
            <a:r>
              <a:rPr lang="en-US" smtClean="0"/>
              <a:t>Off-road and on-road diesel fuel</a:t>
            </a:r>
          </a:p>
          <a:p>
            <a:pPr>
              <a:buFont typeface="Wingdings" panose="05000000000000000000" pitchFamily="2" charset="2"/>
              <a:buChar char="§"/>
            </a:pPr>
            <a:r>
              <a:rPr lang="en-US" smtClean="0"/>
              <a:t>Hydraulic oil</a:t>
            </a:r>
          </a:p>
          <a:p>
            <a:pPr>
              <a:buFont typeface="Wingdings" panose="05000000000000000000" pitchFamily="2" charset="2"/>
              <a:buChar char="§"/>
            </a:pPr>
            <a:r>
              <a:rPr lang="en-US" smtClean="0"/>
              <a:t>Lubrication oil</a:t>
            </a:r>
          </a:p>
          <a:p>
            <a:pPr>
              <a:buFont typeface="Wingdings" panose="05000000000000000000" pitchFamily="2" charset="2"/>
              <a:buChar char="§"/>
            </a:pPr>
            <a:r>
              <a:rPr lang="en-US" smtClean="0">
                <a:solidFill>
                  <a:schemeClr val="tx1"/>
                </a:solidFill>
              </a:rPr>
              <a:t>Crop oil</a:t>
            </a:r>
          </a:p>
          <a:p>
            <a:pPr>
              <a:buFont typeface="Wingdings" panose="05000000000000000000" pitchFamily="2" charset="2"/>
              <a:buChar char="§"/>
            </a:pPr>
            <a:r>
              <a:rPr lang="en-US" smtClean="0">
                <a:solidFill>
                  <a:schemeClr val="tx1"/>
                </a:solidFill>
              </a:rPr>
              <a:t>Vegetable oils from crops</a:t>
            </a:r>
          </a:p>
          <a:p>
            <a:pPr>
              <a:buFont typeface="Wingdings" panose="05000000000000000000" pitchFamily="2" charset="2"/>
              <a:buChar char="§"/>
            </a:pPr>
            <a:r>
              <a:rPr lang="en-US" smtClean="0">
                <a:solidFill>
                  <a:schemeClr val="tx1"/>
                </a:solidFill>
              </a:rPr>
              <a:t>Adjuvant oil</a:t>
            </a:r>
          </a:p>
          <a:p>
            <a:pPr>
              <a:buFont typeface="Wingdings" panose="05000000000000000000" pitchFamily="2" charset="2"/>
              <a:buChar char="§"/>
            </a:pPr>
            <a:r>
              <a:rPr lang="en-US" smtClean="0">
                <a:solidFill>
                  <a:schemeClr val="tx1"/>
                </a:solidFill>
              </a:rPr>
              <a:t>Milk</a:t>
            </a:r>
            <a:r>
              <a:rPr lang="en-US" baseline="30000" smtClean="0">
                <a:solidFill>
                  <a:schemeClr val="tx1"/>
                </a:solidFill>
              </a:rPr>
              <a:t>*</a:t>
            </a:r>
          </a:p>
          <a:p>
            <a:pPr>
              <a:buFontTx/>
              <a:buNone/>
            </a:pPr>
            <a:endParaRPr lang="en-US" sz="1800" smtClean="0">
              <a:solidFill>
                <a:schemeClr val="hlink"/>
              </a:solidFill>
            </a:endParaRP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2888" y="3898900"/>
            <a:ext cx="203676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93788" y="6045200"/>
            <a:ext cx="8048625" cy="1055688"/>
          </a:xfrm>
          <a:prstGeom prst="rect">
            <a:avLst/>
          </a:prstGeom>
          <a:noFill/>
        </p:spPr>
        <p:txBody>
          <a:bodyPr>
            <a:spAutoFit/>
          </a:bodyPr>
          <a:lstStyle/>
          <a:p>
            <a:pPr marL="107950" indent="-107950">
              <a:defRPr/>
            </a:pPr>
            <a:r>
              <a:rPr lang="en-US" sz="1800" b="0" baseline="30000" dirty="0">
                <a:solidFill>
                  <a:schemeClr val="tx1"/>
                </a:solidFill>
              </a:rPr>
              <a:t>* </a:t>
            </a:r>
            <a:r>
              <a:rPr lang="en-US" sz="1800" b="0" dirty="0">
                <a:solidFill>
                  <a:schemeClr val="tx1"/>
                </a:solidFill>
              </a:rPr>
              <a:t>Milk and Milk product containers are now exempt from the SPCC capacity calculations and rule requirements </a:t>
            </a:r>
          </a:p>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76313" y="177800"/>
            <a:ext cx="7997825" cy="1231900"/>
          </a:xfrm>
        </p:spPr>
        <p:txBody>
          <a:bodyPr/>
          <a:lstStyle/>
          <a:p>
            <a:r>
              <a:rPr lang="en-US" sz="4000" smtClean="0">
                <a:effectLst/>
              </a:rPr>
              <a:t>Navigable Waterways of the U.S. and Adjoining Shorelines</a:t>
            </a:r>
            <a:endParaRPr lang="en-US" sz="1800" smtClean="0">
              <a:effectLst/>
            </a:endParaRPr>
          </a:p>
        </p:txBody>
      </p:sp>
      <p:sp>
        <p:nvSpPr>
          <p:cNvPr id="274434" name="Rectangle 3"/>
          <p:cNvSpPr>
            <a:spLocks noGrp="1" noChangeArrowheads="1"/>
          </p:cNvSpPr>
          <p:nvPr>
            <p:ph type="body" idx="1"/>
          </p:nvPr>
        </p:nvSpPr>
        <p:spPr>
          <a:xfrm>
            <a:off x="927100" y="1563688"/>
            <a:ext cx="8135938" cy="5157787"/>
          </a:xfrm>
        </p:spPr>
        <p:txBody>
          <a:bodyPr/>
          <a:lstStyle/>
          <a:p>
            <a:pPr>
              <a:buFont typeface="Wingdings" pitchFamily="2" charset="2"/>
              <a:buChar char="§"/>
              <a:defRPr/>
            </a:pPr>
            <a:r>
              <a:rPr lang="en-US" sz="2200" dirty="0"/>
              <a:t>Applicability of the SPCC rule is predicated on a reasonable threat of discharge of oil to “navigable waters of the U.S. and adjoining shorelines”</a:t>
            </a:r>
          </a:p>
          <a:p>
            <a:pPr>
              <a:buFont typeface="Wingdings" pitchFamily="2" charset="2"/>
              <a:buChar char="§"/>
              <a:defRPr/>
            </a:pPr>
            <a:r>
              <a:rPr lang="en-US" sz="2200" dirty="0" smtClean="0"/>
              <a:t>What are navigable waters of the U.S.?</a:t>
            </a:r>
          </a:p>
          <a:p>
            <a:pPr lvl="1">
              <a:lnSpc>
                <a:spcPct val="110000"/>
              </a:lnSpc>
              <a:defRPr/>
            </a:pPr>
            <a:r>
              <a:rPr lang="en-US" sz="1800" dirty="0" smtClean="0"/>
              <a:t>Surface waterways – streams, creeks, rivers, lakes</a:t>
            </a:r>
          </a:p>
          <a:p>
            <a:pPr lvl="1">
              <a:lnSpc>
                <a:spcPct val="110000"/>
              </a:lnSpc>
              <a:defRPr/>
            </a:pPr>
            <a:r>
              <a:rPr lang="en-US" sz="1800" dirty="0" smtClean="0"/>
              <a:t>Wetlands adjacent to a navigable waterway</a:t>
            </a:r>
          </a:p>
          <a:p>
            <a:pPr lvl="2">
              <a:lnSpc>
                <a:spcPct val="110000"/>
              </a:lnSpc>
              <a:buFont typeface="Wingdings" pitchFamily="2" charset="2"/>
              <a:buChar char="§"/>
              <a:defRPr/>
            </a:pPr>
            <a:r>
              <a:rPr lang="en-US" sz="1800" dirty="0" smtClean="0"/>
              <a:t>Nexus important</a:t>
            </a:r>
          </a:p>
          <a:p>
            <a:pPr lvl="1">
              <a:lnSpc>
                <a:spcPct val="110000"/>
              </a:lnSpc>
              <a:defRPr/>
            </a:pPr>
            <a:r>
              <a:rPr lang="en-US" sz="1800" dirty="0" smtClean="0"/>
              <a:t>Can be intermittent streams.  Best determination if flowing at least seasonally (3 months or more), depending on several factors (see Rapanos Guidance)</a:t>
            </a:r>
            <a:br>
              <a:rPr lang="en-US" sz="1800" dirty="0" smtClean="0"/>
            </a:br>
            <a:r>
              <a:rPr lang="en-US" sz="1600" dirty="0" smtClean="0">
                <a:solidFill>
                  <a:schemeClr val="tx2"/>
                </a:solidFill>
              </a:rPr>
              <a:t>http://www.epa.gov/owow_keep/wetlands/guidance/CWAwaters.html</a:t>
            </a:r>
          </a:p>
          <a:p>
            <a:pPr lvl="1">
              <a:lnSpc>
                <a:spcPct val="110000"/>
              </a:lnSpc>
              <a:defRPr/>
            </a:pPr>
            <a:r>
              <a:rPr lang="en-US" sz="1800" dirty="0" smtClean="0"/>
              <a:t>Defined flow pathway to truly navigable waters of the U.S. good start in determination – don’t assume</a:t>
            </a:r>
          </a:p>
          <a:p>
            <a:pPr marL="342900" lvl="1" indent="-342900">
              <a:spcAft>
                <a:spcPct val="20000"/>
              </a:spcAft>
              <a:buFont typeface="Wingdings" pitchFamily="2" charset="2"/>
              <a:buChar char="§"/>
              <a:defRPr/>
            </a:pPr>
            <a:r>
              <a:rPr lang="en-US" dirty="0" smtClean="0"/>
              <a:t>EPA expects to issue guidance on navigable waters of the U.S and adjoining shorelines.</a:t>
            </a:r>
            <a:endParaRPr lang="en-US" i="1" dirty="0" smtClean="0"/>
          </a:p>
          <a:p>
            <a:pPr>
              <a:buFont typeface="Wingdings" pitchFamily="2" charset="2"/>
              <a:buChar char="§"/>
              <a:defRPr/>
            </a:pP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27100" y="177800"/>
            <a:ext cx="7997825" cy="1116013"/>
          </a:xfrm>
        </p:spPr>
        <p:txBody>
          <a:bodyPr/>
          <a:lstStyle/>
          <a:p>
            <a:pPr>
              <a:lnSpc>
                <a:spcPct val="85000"/>
              </a:lnSpc>
            </a:pPr>
            <a:r>
              <a:rPr lang="en-US" sz="4000" smtClean="0">
                <a:effectLst/>
              </a:rPr>
              <a:t>Navigable Waters of the U.S. and Adjoining Shorelines Discussion</a:t>
            </a:r>
          </a:p>
        </p:txBody>
      </p:sp>
      <p:pic>
        <p:nvPicPr>
          <p:cNvPr id="21507" name="Picture 4" descr="J08"/>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5194300" y="1584325"/>
            <a:ext cx="35861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SCAN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241800"/>
            <a:ext cx="35052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227138" y="1573213"/>
            <a:ext cx="3406775" cy="2554287"/>
          </a:xfrm>
        </p:spPr>
      </p:pic>
      <p:pic>
        <p:nvPicPr>
          <p:cNvPr id="2151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20788" y="4264025"/>
            <a:ext cx="343217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sz="4000" dirty="0" smtClean="0">
                <a:solidFill>
                  <a:schemeClr val="tx2">
                    <a:lumMod val="40000"/>
                    <a:lumOff val="60000"/>
                  </a:schemeClr>
                </a:solidFill>
                <a:effectLst/>
              </a:rPr>
              <a:t>Presentation Overview</a:t>
            </a:r>
          </a:p>
        </p:txBody>
      </p:sp>
      <p:sp>
        <p:nvSpPr>
          <p:cNvPr id="4099" name="Rectangle 3"/>
          <p:cNvSpPr>
            <a:spLocks noGrp="1" noChangeArrowheads="1"/>
          </p:cNvSpPr>
          <p:nvPr>
            <p:ph idx="1"/>
          </p:nvPr>
        </p:nvSpPr>
        <p:spPr>
          <a:xfrm>
            <a:off x="1066800" y="1665288"/>
            <a:ext cx="7820025" cy="5045075"/>
          </a:xfrm>
        </p:spPr>
        <p:txBody>
          <a:bodyPr/>
          <a:lstStyle/>
          <a:p>
            <a:pPr marL="495300" indent="-495300" eaLnBrk="1" hangingPunct="1">
              <a:buFontTx/>
              <a:buAutoNum type="arabicPeriod"/>
            </a:pPr>
            <a:r>
              <a:rPr lang="en-US" sz="2800" smtClean="0"/>
              <a:t>SPCC Rule Applicability and Basics</a:t>
            </a:r>
          </a:p>
          <a:p>
            <a:pPr marL="495300" indent="-495300" eaLnBrk="1" hangingPunct="1">
              <a:buFontTx/>
              <a:buAutoNum type="arabicPeriod"/>
            </a:pPr>
            <a:r>
              <a:rPr lang="en-US" sz="2800" smtClean="0"/>
              <a:t>Recent Rule Amendments Overview </a:t>
            </a:r>
          </a:p>
          <a:p>
            <a:pPr marL="495300" indent="-495300" eaLnBrk="1" hangingPunct="1">
              <a:buFontTx/>
              <a:buAutoNum type="arabicPeriod"/>
            </a:pPr>
            <a:r>
              <a:rPr lang="en-US" sz="2800" smtClean="0"/>
              <a:t>Compliance Date Extension</a:t>
            </a:r>
          </a:p>
          <a:p>
            <a:pPr marL="495300" indent="-495300" eaLnBrk="1" hangingPunct="1">
              <a:buFontTx/>
              <a:buAutoNum type="arabicPeriod"/>
            </a:pPr>
            <a:r>
              <a:rPr lang="en-US" sz="2800" smtClean="0"/>
              <a:t>Additional Information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800" smtClean="0">
                <a:effectLst/>
              </a:rPr>
              <a:t>What is a “Reasonable Expectation of an Oil Discharge”?</a:t>
            </a:r>
          </a:p>
        </p:txBody>
      </p:sp>
      <p:sp>
        <p:nvSpPr>
          <p:cNvPr id="278530" name="Rectangle 3"/>
          <p:cNvSpPr>
            <a:spLocks noGrp="1" noChangeArrowheads="1"/>
          </p:cNvSpPr>
          <p:nvPr>
            <p:ph idx="1"/>
          </p:nvPr>
        </p:nvSpPr>
        <p:spPr>
          <a:xfrm>
            <a:off x="1077913" y="1909763"/>
            <a:ext cx="7820025" cy="4800600"/>
          </a:xfrm>
        </p:spPr>
        <p:txBody>
          <a:bodyPr/>
          <a:lstStyle/>
          <a:p>
            <a:pPr>
              <a:lnSpc>
                <a:spcPct val="90000"/>
              </a:lnSpc>
              <a:buFont typeface="Wingdings" pitchFamily="2" charset="2"/>
              <a:buChar char="§"/>
              <a:defRPr/>
            </a:pPr>
            <a:r>
              <a:rPr lang="en-US" sz="2400" dirty="0" smtClean="0"/>
              <a:t>Initial determination by the owner/operator based on geographical and location aspects of the farm</a:t>
            </a:r>
          </a:p>
          <a:p>
            <a:pPr>
              <a:lnSpc>
                <a:spcPct val="90000"/>
              </a:lnSpc>
              <a:buFont typeface="Wingdings" pitchFamily="2" charset="2"/>
              <a:buChar char="§"/>
              <a:defRPr/>
            </a:pPr>
            <a:r>
              <a:rPr lang="en-US" sz="2400" dirty="0" smtClean="0">
                <a:solidFill>
                  <a:schemeClr val="tx1"/>
                </a:solidFill>
              </a:rPr>
              <a:t>You may consider proximity to water, land contour, drainage</a:t>
            </a:r>
          </a:p>
          <a:p>
            <a:pPr>
              <a:lnSpc>
                <a:spcPct val="90000"/>
              </a:lnSpc>
              <a:buFont typeface="Wingdings" pitchFamily="2" charset="2"/>
              <a:buChar char="§"/>
              <a:defRPr/>
            </a:pPr>
            <a:r>
              <a:rPr lang="en-US" sz="2400" dirty="0">
                <a:solidFill>
                  <a:schemeClr val="tx1"/>
                </a:solidFill>
              </a:rPr>
              <a:t>Exclude manmade features, such as secondary containment dikes around tanks and impoundments, in </a:t>
            </a:r>
            <a:r>
              <a:rPr lang="en-US" sz="2400" dirty="0" smtClean="0">
                <a:solidFill>
                  <a:schemeClr val="tx1"/>
                </a:solidFill>
              </a:rPr>
              <a:t>determination</a:t>
            </a:r>
          </a:p>
          <a:p>
            <a:pPr>
              <a:lnSpc>
                <a:spcPct val="90000"/>
              </a:lnSpc>
              <a:buFont typeface="Wingdings" pitchFamily="2" charset="2"/>
              <a:buChar char="§"/>
              <a:defRPr/>
            </a:pPr>
            <a:r>
              <a:rPr lang="en-US" sz="2400" dirty="0" smtClean="0">
                <a:solidFill>
                  <a:schemeClr val="tx1"/>
                </a:solidFill>
              </a:rPr>
              <a:t>Good idea to document determination</a:t>
            </a:r>
          </a:p>
          <a:p>
            <a:pPr lvl="1">
              <a:lnSpc>
                <a:spcPct val="90000"/>
              </a:lnSpc>
              <a:buFont typeface="Arial" pitchFamily="34" charset="0"/>
              <a:buChar char="-"/>
              <a:defRPr/>
            </a:pPr>
            <a:r>
              <a:rPr lang="en-US" sz="2000" dirty="0" smtClean="0">
                <a:solidFill>
                  <a:schemeClr val="tx1"/>
                </a:solidFill>
              </a:rPr>
              <a:t>Particularly if you conclude you are not subject to the rule</a:t>
            </a:r>
          </a:p>
          <a:p>
            <a:pPr lvl="1">
              <a:lnSpc>
                <a:spcPct val="90000"/>
              </a:lnSpc>
              <a:buFont typeface="Arial" pitchFamily="34" charset="0"/>
              <a:buChar char="-"/>
              <a:defRPr/>
            </a:pPr>
            <a:r>
              <a:rPr lang="en-US" sz="2000" dirty="0" smtClean="0">
                <a:solidFill>
                  <a:schemeClr val="tx1"/>
                </a:solidFill>
              </a:rPr>
              <a:t>Not a rule requirement</a:t>
            </a:r>
          </a:p>
          <a:p>
            <a:pPr>
              <a:lnSpc>
                <a:spcPct val="90000"/>
              </a:lnSpc>
              <a:buFont typeface="Wingdings" pitchFamily="2" charset="2"/>
              <a:buChar char="§"/>
              <a:defRPr/>
            </a:pPr>
            <a:r>
              <a:rPr lang="en-US" sz="2400" dirty="0" smtClean="0"/>
              <a:t>See Section 2.4 of SPCC guidance document</a:t>
            </a:r>
          </a:p>
          <a:p>
            <a:pPr marL="0" indent="0">
              <a:lnSpc>
                <a:spcPct val="90000"/>
              </a:lnSpc>
              <a:buFontTx/>
              <a:buNone/>
              <a:defRPr/>
            </a:pPr>
            <a:r>
              <a:rPr lang="en-US" sz="1700" dirty="0" smtClean="0">
                <a:solidFill>
                  <a:schemeClr val="tx2"/>
                </a:solidFill>
              </a:rPr>
              <a:t>http://www.epa.gov/emergencies/docs/oil/spcc/guidance/2_Applicability.pdf</a:t>
            </a:r>
            <a:endParaRPr lang="en-US" sz="17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83868"/>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96838" y="190500"/>
            <a:ext cx="438626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83965"/>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4705350" y="190500"/>
            <a:ext cx="423862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longshotbuffer"/>
          <p:cNvPicPr>
            <a:picLocks noChangeAspect="1" noChangeArrowheads="1"/>
          </p:cNvPicPr>
          <p:nvPr/>
        </p:nvPicPr>
        <p:blipFill>
          <a:blip r:embed="rId5">
            <a:lum bright="-18000" contrast="12000"/>
            <a:extLst>
              <a:ext uri="{28A0092B-C50C-407E-A947-70E740481C1C}">
                <a14:useLocalDpi xmlns:a14="http://schemas.microsoft.com/office/drawing/2010/main" val="0"/>
              </a:ext>
            </a:extLst>
          </a:blip>
          <a:srcRect/>
          <a:stretch>
            <a:fillRect/>
          </a:stretch>
        </p:blipFill>
        <p:spPr bwMode="auto">
          <a:xfrm>
            <a:off x="4749800" y="3581400"/>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J14"/>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77788" y="3598863"/>
            <a:ext cx="4506912"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ChangeArrowheads="1"/>
          </p:cNvSpPr>
          <p:nvPr>
            <p:ph type="body" idx="1"/>
          </p:nvPr>
        </p:nvSpPr>
        <p:spPr>
          <a:xfrm>
            <a:off x="965200" y="1562100"/>
            <a:ext cx="8013700" cy="5143500"/>
          </a:xfrm>
        </p:spPr>
        <p:txBody>
          <a:bodyPr/>
          <a:lstStyle/>
          <a:p>
            <a:pPr marL="0" indent="0" eaLnBrk="1" hangingPunct="1">
              <a:buFontTx/>
              <a:buNone/>
              <a:defRPr/>
            </a:pPr>
            <a:r>
              <a:rPr lang="en-US" sz="2400" b="1" dirty="0" smtClean="0">
                <a:solidFill>
                  <a:schemeClr val="tx2">
                    <a:lumMod val="40000"/>
                    <a:lumOff val="60000"/>
                  </a:schemeClr>
                </a:solidFill>
              </a:rPr>
              <a:t>Facility-</a:t>
            </a:r>
            <a:r>
              <a:rPr lang="en-US" sz="1800" dirty="0" smtClean="0">
                <a:solidFill>
                  <a:schemeClr val="tx2">
                    <a:lumMod val="40000"/>
                    <a:lumOff val="60000"/>
                  </a:schemeClr>
                </a:solidFill>
              </a:rPr>
              <a:t> </a:t>
            </a:r>
            <a:r>
              <a:rPr lang="en-US" sz="2200" dirty="0" smtClean="0">
                <a:solidFill>
                  <a:schemeClr val="tx1"/>
                </a:solidFill>
              </a:rPr>
              <a:t>any mobile or fixed, onshore or offshore building, property, parcel, lease, structure, installation, equipment, pipe, or pipeline (other than a vessel or a public vessel) used in oil well drilling operations, oil production, oil refining, oil storage, oil gathering, oil processing, oil transfer, oil distribution, and oil waste treatment, or in which oil is used, as described in Appendix A to this part. </a:t>
            </a:r>
            <a:r>
              <a:rPr lang="en-US" sz="2200" dirty="0" smtClean="0">
                <a:solidFill>
                  <a:schemeClr val="tx2">
                    <a:lumMod val="40000"/>
                    <a:lumOff val="60000"/>
                  </a:schemeClr>
                </a:solidFill>
              </a:rPr>
              <a:t>The boundaries of a facility depend on several site-specific factors, including but not limited to, the ownership or operation of buildings, structures, and equipment on the same site and types of activity at the site. Contiguous or non-contiguous buildings, properties, parcels, leases, structures, installations, pipes, or pipelines under the ownership or operation of the same person may be considered separate facilities. </a:t>
            </a:r>
            <a:r>
              <a:rPr lang="en-US" sz="2200" dirty="0" smtClean="0">
                <a:solidFill>
                  <a:schemeClr val="tx1"/>
                </a:solidFill>
              </a:rPr>
              <a:t>Only this definition governs whether a facility is subject to this part.</a:t>
            </a:r>
          </a:p>
        </p:txBody>
      </p:sp>
      <p:sp>
        <p:nvSpPr>
          <p:cNvPr id="24579" name="Rectangle 7"/>
          <p:cNvSpPr>
            <a:spLocks noGrp="1" noChangeArrowheads="1"/>
          </p:cNvSpPr>
          <p:nvPr>
            <p:ph type="title"/>
          </p:nvPr>
        </p:nvSpPr>
        <p:spPr>
          <a:xfrm>
            <a:off x="939800" y="76200"/>
            <a:ext cx="7747000" cy="1143000"/>
          </a:xfrm>
        </p:spPr>
        <p:txBody>
          <a:bodyPr/>
          <a:lstStyle/>
          <a:p>
            <a:pPr eaLnBrk="1" hangingPunct="1"/>
            <a:r>
              <a:rPr lang="en-US" smtClean="0">
                <a:effectLst/>
              </a:rPr>
              <a:t>Facility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2350" y="76200"/>
            <a:ext cx="7664450" cy="1143000"/>
          </a:xfrm>
        </p:spPr>
        <p:txBody>
          <a:bodyPr/>
          <a:lstStyle/>
          <a:p>
            <a:pPr eaLnBrk="1" hangingPunct="1"/>
            <a:r>
              <a:rPr lang="en-US" smtClean="0">
                <a:effectLst/>
              </a:rPr>
              <a:t>What the definition means…</a:t>
            </a:r>
          </a:p>
        </p:txBody>
      </p:sp>
      <p:sp>
        <p:nvSpPr>
          <p:cNvPr id="25603" name="Rectangle 3"/>
          <p:cNvSpPr>
            <a:spLocks noGrp="1" noChangeArrowheads="1"/>
          </p:cNvSpPr>
          <p:nvPr>
            <p:ph type="body" idx="1"/>
          </p:nvPr>
        </p:nvSpPr>
        <p:spPr>
          <a:xfrm>
            <a:off x="822325" y="1525588"/>
            <a:ext cx="4508500" cy="5168900"/>
          </a:xfrm>
        </p:spPr>
        <p:txBody>
          <a:bodyPr/>
          <a:lstStyle/>
          <a:p>
            <a:pPr eaLnBrk="1" hangingPunct="1">
              <a:spcAft>
                <a:spcPct val="0"/>
              </a:spcAft>
              <a:buFont typeface="Wingdings" panose="05000000000000000000" pitchFamily="2" charset="2"/>
              <a:buChar char="§"/>
            </a:pPr>
            <a:r>
              <a:rPr lang="en-US" sz="2400" smtClean="0">
                <a:solidFill>
                  <a:schemeClr val="tx1"/>
                </a:solidFill>
              </a:rPr>
              <a:t>According to EPA guidance, the extent of a “facility” depends on site-specific circumstances:</a:t>
            </a:r>
          </a:p>
          <a:p>
            <a:pPr lvl="1" eaLnBrk="1" hangingPunct="1">
              <a:spcBef>
                <a:spcPct val="0"/>
              </a:spcBef>
              <a:buFont typeface="Arial" panose="020B0604020202020204" pitchFamily="34" charset="0"/>
              <a:buChar char="-"/>
            </a:pPr>
            <a:r>
              <a:rPr lang="en-US" sz="2000" smtClean="0">
                <a:solidFill>
                  <a:schemeClr val="tx1"/>
                </a:solidFill>
              </a:rPr>
              <a:t>Ownership, management</a:t>
            </a:r>
            <a:r>
              <a:rPr lang="en-US" sz="2000" smtClean="0"/>
              <a:t>, and operation of the buildings, structures, equipment, installations, pipes, or pipelines on the site;</a:t>
            </a:r>
          </a:p>
          <a:p>
            <a:pPr lvl="1" eaLnBrk="1" hangingPunct="1">
              <a:buFont typeface="Arial" panose="020B0604020202020204" pitchFamily="34" charset="0"/>
              <a:buChar char="-"/>
            </a:pPr>
            <a:r>
              <a:rPr lang="en-US" sz="2000" smtClean="0"/>
              <a:t>Similarity in functions, operational  characteristics, and types of activities occurring at the site;</a:t>
            </a:r>
          </a:p>
          <a:p>
            <a:pPr lvl="1" eaLnBrk="1" hangingPunct="1">
              <a:buFontTx/>
              <a:buNone/>
            </a:pPr>
            <a:endParaRPr lang="en-US" sz="1800" smtClean="0"/>
          </a:p>
          <a:p>
            <a:pPr eaLnBrk="1" hangingPunct="1"/>
            <a:endParaRPr lang="en-US" sz="2000" smtClean="0"/>
          </a:p>
        </p:txBody>
      </p:sp>
      <p:sp>
        <p:nvSpPr>
          <p:cNvPr id="25604" name="Text Box 5"/>
          <p:cNvSpPr txBox="1">
            <a:spLocks noChangeArrowheads="1"/>
          </p:cNvSpPr>
          <p:nvPr/>
        </p:nvSpPr>
        <p:spPr bwMode="auto">
          <a:xfrm>
            <a:off x="4648200" y="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spcBef>
                <a:spcPct val="50000"/>
              </a:spcBef>
            </a:pPr>
            <a:endParaRPr lang="en-US"/>
          </a:p>
        </p:txBody>
      </p:sp>
      <p:pic>
        <p:nvPicPr>
          <p:cNvPr id="25605" name="Picture 4" descr="Large 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514600"/>
            <a:ext cx="35496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98513" y="5815013"/>
            <a:ext cx="8272462" cy="769937"/>
          </a:xfrm>
          <a:prstGeom prst="rect">
            <a:avLst/>
          </a:prstGeom>
        </p:spPr>
        <p:txBody>
          <a:bodyPr>
            <a:spAutoFit/>
          </a:bodyPr>
          <a:lstStyle/>
          <a:p>
            <a:pPr marL="800100" lvl="1" indent="-342900">
              <a:spcBef>
                <a:spcPct val="20000"/>
              </a:spcBef>
              <a:buFont typeface="Arial" pitchFamily="34" charset="0"/>
              <a:buChar char="-"/>
              <a:defRPr/>
            </a:pPr>
            <a:r>
              <a:rPr lang="en-US" sz="2000" b="0" kern="0" dirty="0">
                <a:solidFill>
                  <a:srgbClr val="FFFFE9"/>
                </a:solidFill>
                <a:latin typeface="Tahoma"/>
              </a:rPr>
              <a:t>Adjacency; or</a:t>
            </a:r>
          </a:p>
          <a:p>
            <a:pPr marL="800100" lvl="1" indent="-342900">
              <a:spcBef>
                <a:spcPct val="20000"/>
              </a:spcBef>
              <a:buFont typeface="Arial" pitchFamily="34" charset="0"/>
              <a:buChar char="-"/>
              <a:defRPr/>
            </a:pPr>
            <a:r>
              <a:rPr lang="en-US" sz="2000" b="0" kern="0" dirty="0">
                <a:solidFill>
                  <a:srgbClr val="FFFFE9"/>
                </a:solidFill>
                <a:latin typeface="Tahoma"/>
              </a:rPr>
              <a:t>Shared drainage pathways (e.g., same receiving water bodies).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342900"/>
            <a:ext cx="8229600" cy="1104900"/>
          </a:xfrm>
        </p:spPr>
        <p:txBody>
          <a:bodyPr/>
          <a:lstStyle/>
          <a:p>
            <a:r>
              <a:rPr lang="en-US" smtClean="0">
                <a:effectLst/>
              </a:rPr>
              <a:t>Farm</a:t>
            </a:r>
          </a:p>
        </p:txBody>
      </p:sp>
      <p:sp>
        <p:nvSpPr>
          <p:cNvPr id="138243" name="Rectangle 3"/>
          <p:cNvSpPr>
            <a:spLocks noGrp="1" noChangeArrowheads="1"/>
          </p:cNvSpPr>
          <p:nvPr>
            <p:ph idx="1"/>
          </p:nvPr>
        </p:nvSpPr>
        <p:spPr>
          <a:xfrm>
            <a:off x="1290638" y="1676400"/>
            <a:ext cx="7446962" cy="4800600"/>
          </a:xfrm>
        </p:spPr>
        <p:txBody>
          <a:bodyPr/>
          <a:lstStyle/>
          <a:p>
            <a:pPr marL="0" indent="0">
              <a:lnSpc>
                <a:spcPct val="90000"/>
              </a:lnSpc>
              <a:buFontTx/>
              <a:buNone/>
              <a:defRPr/>
            </a:pPr>
            <a:r>
              <a:rPr lang="en-US" sz="2200" i="1" dirty="0"/>
              <a:t>The definition of a farm was promulgated in the December 2006 rule amendments because, at the time, EPA delayed the compliance date for farms until additional amendments to the rule were promulgated.</a:t>
            </a:r>
          </a:p>
          <a:p>
            <a:pPr marL="0" indent="0">
              <a:lnSpc>
                <a:spcPct val="90000"/>
              </a:lnSpc>
              <a:buFontTx/>
              <a:buNone/>
              <a:defRPr/>
            </a:pPr>
            <a:r>
              <a:rPr lang="en-US" sz="2200" i="1" dirty="0"/>
              <a:t>Additional amendments were promulgated in 2008 and farms now have the same compliance dates as </a:t>
            </a:r>
            <a:r>
              <a:rPr lang="en-US" sz="2200" i="1" dirty="0" smtClean="0"/>
              <a:t>other </a:t>
            </a:r>
            <a:r>
              <a:rPr lang="en-US" sz="2200" i="1" dirty="0"/>
              <a:t>facilities.</a:t>
            </a:r>
          </a:p>
          <a:p>
            <a:pPr marL="0" indent="0">
              <a:lnSpc>
                <a:spcPct val="90000"/>
              </a:lnSpc>
              <a:buFontTx/>
              <a:buNone/>
              <a:defRPr/>
            </a:pPr>
            <a:r>
              <a:rPr lang="en-US" sz="2400" b="1" dirty="0" smtClean="0">
                <a:solidFill>
                  <a:schemeClr val="tx2">
                    <a:lumMod val="40000"/>
                    <a:lumOff val="60000"/>
                  </a:schemeClr>
                </a:solidFill>
              </a:rPr>
              <a:t>Farm </a:t>
            </a:r>
            <a:r>
              <a:rPr lang="en-US" sz="2400" b="1" dirty="0">
                <a:solidFill>
                  <a:schemeClr val="tx2">
                    <a:lumMod val="40000"/>
                    <a:lumOff val="60000"/>
                  </a:schemeClr>
                </a:solidFill>
              </a:rPr>
              <a:t>- </a:t>
            </a:r>
            <a:r>
              <a:rPr lang="en-US" sz="2400" dirty="0">
                <a:solidFill>
                  <a:schemeClr val="tx2">
                    <a:lumMod val="40000"/>
                    <a:lumOff val="60000"/>
                  </a:schemeClr>
                </a:solidFill>
              </a:rPr>
              <a:t>A facility on a tract of land devoted to the production of crops or raising of animals, including fish, which produced and sold, or normally would have produced and sold, $1,000 or more of agricultural products during a year. </a:t>
            </a:r>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246063"/>
            <a:ext cx="1951038"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22350" y="76200"/>
            <a:ext cx="7664450" cy="1143000"/>
          </a:xfrm>
        </p:spPr>
        <p:txBody>
          <a:bodyPr/>
          <a:lstStyle/>
          <a:p>
            <a:pPr eaLnBrk="1" hangingPunct="1"/>
            <a:r>
              <a:rPr lang="en-US" smtClean="0">
                <a:effectLst/>
              </a:rPr>
              <a:t>What the definition means…</a:t>
            </a:r>
          </a:p>
        </p:txBody>
      </p:sp>
      <p:sp>
        <p:nvSpPr>
          <p:cNvPr id="27651" name="Rectangle 3"/>
          <p:cNvSpPr>
            <a:spLocks noGrp="1" noChangeArrowheads="1"/>
          </p:cNvSpPr>
          <p:nvPr>
            <p:ph type="body" idx="1"/>
          </p:nvPr>
        </p:nvSpPr>
        <p:spPr>
          <a:xfrm>
            <a:off x="884238" y="1800225"/>
            <a:ext cx="7756525" cy="5168900"/>
          </a:xfrm>
        </p:spPr>
        <p:txBody>
          <a:bodyPr/>
          <a:lstStyle/>
          <a:p>
            <a:pPr eaLnBrk="1" hangingPunct="1">
              <a:spcAft>
                <a:spcPct val="0"/>
              </a:spcAft>
              <a:buFont typeface="Wingdings" panose="05000000000000000000" pitchFamily="2" charset="2"/>
              <a:buChar char="§"/>
            </a:pPr>
            <a:r>
              <a:rPr lang="en-US" sz="2400" smtClean="0">
                <a:solidFill>
                  <a:schemeClr val="tx1"/>
                </a:solidFill>
              </a:rPr>
              <a:t>A farm is a type of facility</a:t>
            </a:r>
          </a:p>
          <a:p>
            <a:pPr eaLnBrk="1" hangingPunct="1">
              <a:spcAft>
                <a:spcPct val="0"/>
              </a:spcAft>
              <a:buFont typeface="Wingdings" panose="05000000000000000000" pitchFamily="2" charset="2"/>
              <a:buChar char="§"/>
            </a:pPr>
            <a:r>
              <a:rPr lang="en-US" sz="2400" b="1" i="1" smtClean="0">
                <a:solidFill>
                  <a:schemeClr val="tx1"/>
                </a:solidFill>
              </a:rPr>
              <a:t>Note:</a:t>
            </a:r>
            <a:r>
              <a:rPr lang="en-US" sz="2400" smtClean="0">
                <a:solidFill>
                  <a:schemeClr val="tx1"/>
                </a:solidFill>
              </a:rPr>
              <a:t>  You may be subject to the SPCC rule because you meet the definition of a facility; you must determine oil storage capacity and reasonable expectation of an oil discharge like any other facility</a:t>
            </a:r>
          </a:p>
          <a:p>
            <a:pPr eaLnBrk="1" hangingPunct="1">
              <a:spcAft>
                <a:spcPct val="0"/>
              </a:spcAft>
              <a:buFont typeface="Wingdings" panose="05000000000000000000" pitchFamily="2" charset="2"/>
              <a:buChar char="§"/>
            </a:pPr>
            <a:endParaRPr lang="en-US" sz="2400" smtClean="0"/>
          </a:p>
          <a:p>
            <a:pPr lvl="1" eaLnBrk="1" hangingPunct="1">
              <a:buFontTx/>
              <a:buNone/>
            </a:pPr>
            <a:endParaRPr lang="en-US" sz="2400" smtClean="0"/>
          </a:p>
          <a:p>
            <a:pPr eaLnBrk="1" hangingPunct="1"/>
            <a:endParaRPr lang="en-US" sz="2000" smtClean="0"/>
          </a:p>
        </p:txBody>
      </p:sp>
      <p:sp>
        <p:nvSpPr>
          <p:cNvPr id="27652" name="Text Box 5"/>
          <p:cNvSpPr txBox="1">
            <a:spLocks noChangeArrowheads="1"/>
          </p:cNvSpPr>
          <p:nvPr/>
        </p:nvSpPr>
        <p:spPr bwMode="auto">
          <a:xfrm>
            <a:off x="4648200" y="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spcBef>
                <a:spcPct val="50000"/>
              </a:spcBef>
            </a:pPr>
            <a:endParaRPr lang="en-US"/>
          </a:p>
        </p:txBody>
      </p:sp>
      <p:pic>
        <p:nvPicPr>
          <p:cNvPr id="27653" name="Picture 2" descr="C:\Program Files\Microsoft Office\MEDIA\CAGCAT10\j029718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9400" y="4454525"/>
            <a:ext cx="268763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22350" y="76200"/>
            <a:ext cx="7664450" cy="1143000"/>
          </a:xfrm>
        </p:spPr>
        <p:txBody>
          <a:bodyPr/>
          <a:lstStyle/>
          <a:p>
            <a:pPr eaLnBrk="1" hangingPunct="1"/>
            <a:r>
              <a:rPr lang="en-US" smtClean="0">
                <a:effectLst/>
              </a:rPr>
              <a:t>Permanently Closed</a:t>
            </a:r>
          </a:p>
        </p:txBody>
      </p:sp>
      <p:sp>
        <p:nvSpPr>
          <p:cNvPr id="28675" name="Text Box 5"/>
          <p:cNvSpPr txBox="1">
            <a:spLocks noChangeArrowheads="1"/>
          </p:cNvSpPr>
          <p:nvPr/>
        </p:nvSpPr>
        <p:spPr bwMode="auto">
          <a:xfrm>
            <a:off x="4648200" y="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spcBef>
                <a:spcPct val="50000"/>
              </a:spcBef>
            </a:pPr>
            <a:endParaRPr lang="en-US"/>
          </a:p>
        </p:txBody>
      </p:sp>
      <p:sp>
        <p:nvSpPr>
          <p:cNvPr id="28676" name="Rectangle 3"/>
          <p:cNvSpPr txBox="1">
            <a:spLocks noChangeArrowheads="1"/>
          </p:cNvSpPr>
          <p:nvPr/>
        </p:nvSpPr>
        <p:spPr bwMode="auto">
          <a:xfrm>
            <a:off x="982663" y="1524000"/>
            <a:ext cx="54673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lnSpc>
                <a:spcPct val="90000"/>
              </a:lnSpc>
              <a:spcBef>
                <a:spcPct val="20000"/>
              </a:spcBef>
              <a:spcAft>
                <a:spcPct val="20000"/>
              </a:spcAft>
              <a:buFont typeface="Wingdings" panose="05000000000000000000" pitchFamily="2" charset="2"/>
              <a:buChar char="§"/>
            </a:pPr>
            <a:r>
              <a:rPr lang="en-US" sz="2400" b="0">
                <a:solidFill>
                  <a:srgbClr val="FFFFE9"/>
                </a:solidFill>
              </a:rPr>
              <a:t>SPCC rule exempts any oil storage container that is permanently closed.</a:t>
            </a:r>
          </a:p>
          <a:p>
            <a:pPr>
              <a:lnSpc>
                <a:spcPct val="80000"/>
              </a:lnSpc>
              <a:spcBef>
                <a:spcPct val="20000"/>
              </a:spcBef>
              <a:spcAft>
                <a:spcPct val="20000"/>
              </a:spcAft>
              <a:buFont typeface="Wingdings" panose="05000000000000000000" pitchFamily="2" charset="2"/>
              <a:buChar char="§"/>
            </a:pPr>
            <a:r>
              <a:rPr lang="en-US" sz="2400" b="0" i="1">
                <a:solidFill>
                  <a:srgbClr val="FFFFE9"/>
                </a:solidFill>
              </a:rPr>
              <a:t>Permanently closed</a:t>
            </a:r>
            <a:r>
              <a:rPr lang="en-US" sz="2400" b="0">
                <a:solidFill>
                  <a:srgbClr val="FFFFE9"/>
                </a:solidFill>
              </a:rPr>
              <a:t> means any container or facility for which: </a:t>
            </a:r>
          </a:p>
          <a:p>
            <a:pPr lvl="1">
              <a:lnSpc>
                <a:spcPct val="80000"/>
              </a:lnSpc>
              <a:spcBef>
                <a:spcPct val="20000"/>
              </a:spcBef>
              <a:buFontTx/>
              <a:buChar char="–"/>
            </a:pPr>
            <a:r>
              <a:rPr lang="en-US" sz="2200" b="0">
                <a:solidFill>
                  <a:srgbClr val="FFFFE9"/>
                </a:solidFill>
              </a:rPr>
              <a:t>(1) All liquid and sludge has been removed from each container and connecting line; and </a:t>
            </a:r>
          </a:p>
          <a:p>
            <a:pPr lvl="1">
              <a:lnSpc>
                <a:spcPct val="80000"/>
              </a:lnSpc>
              <a:spcBef>
                <a:spcPct val="20000"/>
              </a:spcBef>
              <a:buFontTx/>
              <a:buChar char="–"/>
            </a:pPr>
            <a:r>
              <a:rPr lang="en-US" sz="2200" b="0">
                <a:solidFill>
                  <a:srgbClr val="FFFFE9"/>
                </a:solidFill>
              </a:rPr>
              <a:t>(2) All connecting lines and piping have been disconnected from the container and blanked off, all valves (except for ventilation valves) have been closed and locked, and conspicuous signs have been posted on each container stating that it is permanently closed and noting the date of closure.</a:t>
            </a:r>
          </a:p>
          <a:p>
            <a:pPr>
              <a:lnSpc>
                <a:spcPct val="80000"/>
              </a:lnSpc>
              <a:spcBef>
                <a:spcPct val="20000"/>
              </a:spcBef>
              <a:spcAft>
                <a:spcPct val="20000"/>
              </a:spcAft>
              <a:buFontTx/>
              <a:buChar char="•"/>
            </a:pPr>
            <a:endParaRPr lang="en-US" sz="2000" b="0">
              <a:solidFill>
                <a:srgbClr val="FFFFE9"/>
              </a:solidFill>
            </a:endParaRP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l="29671" t="26740" r="35165" b="4396"/>
          <a:stretch>
            <a:fillRect/>
          </a:stretch>
        </p:blipFill>
        <p:spPr bwMode="auto">
          <a:xfrm>
            <a:off x="6450013" y="2400300"/>
            <a:ext cx="2438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22350" y="76200"/>
            <a:ext cx="7664450" cy="1143000"/>
          </a:xfrm>
        </p:spPr>
        <p:txBody>
          <a:bodyPr/>
          <a:lstStyle/>
          <a:p>
            <a:pPr eaLnBrk="1" hangingPunct="1"/>
            <a:r>
              <a:rPr lang="en-US" smtClean="0">
                <a:effectLst/>
              </a:rPr>
              <a:t>Permanently Closed </a:t>
            </a:r>
            <a:r>
              <a:rPr lang="en-US" sz="1800" smtClean="0">
                <a:effectLst/>
              </a:rPr>
              <a:t>(cont.)</a:t>
            </a:r>
            <a:endParaRPr lang="en-US" smtClean="0">
              <a:effectLst/>
            </a:endParaRPr>
          </a:p>
        </p:txBody>
      </p:sp>
      <p:sp>
        <p:nvSpPr>
          <p:cNvPr id="29699" name="Text Box 5"/>
          <p:cNvSpPr txBox="1">
            <a:spLocks noChangeArrowheads="1"/>
          </p:cNvSpPr>
          <p:nvPr/>
        </p:nvSpPr>
        <p:spPr bwMode="auto">
          <a:xfrm>
            <a:off x="4648200" y="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spcBef>
                <a:spcPct val="50000"/>
              </a:spcBef>
            </a:pPr>
            <a:endParaRPr lang="en-US"/>
          </a:p>
        </p:txBody>
      </p:sp>
      <p:sp>
        <p:nvSpPr>
          <p:cNvPr id="29700" name="Rectangle 3"/>
          <p:cNvSpPr txBox="1">
            <a:spLocks noChangeArrowheads="1"/>
          </p:cNvSpPr>
          <p:nvPr/>
        </p:nvSpPr>
        <p:spPr bwMode="auto">
          <a:xfrm>
            <a:off x="982663" y="1511300"/>
            <a:ext cx="745648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lnSpc>
                <a:spcPct val="90000"/>
              </a:lnSpc>
              <a:spcBef>
                <a:spcPct val="20000"/>
              </a:spcBef>
              <a:spcAft>
                <a:spcPct val="20000"/>
              </a:spcAft>
              <a:buFont typeface="Wingdings" panose="05000000000000000000" pitchFamily="2" charset="2"/>
              <a:buChar char="§"/>
            </a:pPr>
            <a:r>
              <a:rPr lang="en-US" sz="2400" b="0">
                <a:solidFill>
                  <a:srgbClr val="FFFFE9"/>
                </a:solidFill>
              </a:rPr>
              <a:t>Definition of “permanently closed” does not require a container to be removed from a facility.</a:t>
            </a:r>
          </a:p>
          <a:p>
            <a:pPr lvl="1">
              <a:lnSpc>
                <a:spcPct val="90000"/>
              </a:lnSpc>
              <a:spcBef>
                <a:spcPct val="20000"/>
              </a:spcBef>
              <a:buFontTx/>
              <a:buChar char="–"/>
            </a:pPr>
            <a:r>
              <a:rPr lang="en-US" sz="2200" b="0">
                <a:solidFill>
                  <a:srgbClr val="FFFFE9"/>
                </a:solidFill>
              </a:rPr>
              <a:t>Permanently closed containers may be brought back into use as needed for variations in production rates and economic conditions.</a:t>
            </a:r>
          </a:p>
          <a:p>
            <a:pPr>
              <a:lnSpc>
                <a:spcPct val="90000"/>
              </a:lnSpc>
              <a:spcBef>
                <a:spcPct val="20000"/>
              </a:spcBef>
              <a:spcAft>
                <a:spcPct val="20000"/>
              </a:spcAft>
              <a:buFont typeface="Wingdings" panose="05000000000000000000" pitchFamily="2" charset="2"/>
              <a:buChar char="§"/>
            </a:pPr>
            <a:r>
              <a:rPr lang="en-US" sz="2400" b="0">
                <a:solidFill>
                  <a:srgbClr val="FFFFE9"/>
                </a:solidFill>
              </a:rPr>
              <a:t>Permanent closure requirements under the SPCC rule are separate and distinct from the closure requirements in regulations promulgated under Subtitle C of RCRA.</a:t>
            </a:r>
          </a:p>
          <a:p>
            <a:pPr>
              <a:lnSpc>
                <a:spcPct val="90000"/>
              </a:lnSpc>
              <a:spcBef>
                <a:spcPct val="20000"/>
              </a:spcBef>
              <a:spcAft>
                <a:spcPct val="20000"/>
              </a:spcAft>
              <a:buFont typeface="Wingdings" panose="05000000000000000000" pitchFamily="2" charset="2"/>
              <a:buChar char="§"/>
            </a:pPr>
            <a:r>
              <a:rPr lang="en-US" sz="2400" b="0">
                <a:solidFill>
                  <a:srgbClr val="FFFFE9"/>
                </a:solidFill>
              </a:rPr>
              <a:t>SPCC rule exempts any oil storage container that is permanently closed.</a:t>
            </a:r>
          </a:p>
          <a:p>
            <a:pPr lvl="1">
              <a:lnSpc>
                <a:spcPct val="90000"/>
              </a:lnSpc>
              <a:spcBef>
                <a:spcPct val="20000"/>
              </a:spcBef>
              <a:buFontTx/>
              <a:buChar char="–"/>
            </a:pPr>
            <a:r>
              <a:rPr lang="en-US" sz="2200" b="0">
                <a:solidFill>
                  <a:srgbClr val="FFFFE9"/>
                </a:solidFill>
              </a:rPr>
              <a:t>A tank that has either never stored oil, or has been permanently closed, and arrives at a facility is not counted until the tank is actually used to store oil.</a:t>
            </a:r>
          </a:p>
          <a:p>
            <a:pPr>
              <a:lnSpc>
                <a:spcPct val="80000"/>
              </a:lnSpc>
              <a:spcBef>
                <a:spcPct val="20000"/>
              </a:spcBef>
              <a:spcAft>
                <a:spcPct val="20000"/>
              </a:spcAft>
              <a:buFontTx/>
              <a:buChar char="•"/>
            </a:pPr>
            <a:endParaRPr lang="en-US" sz="2000" b="0">
              <a:solidFill>
                <a:srgbClr val="FFFFE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a:xfrm>
            <a:off x="901700" y="165100"/>
            <a:ext cx="8242300" cy="1270000"/>
          </a:xfrm>
        </p:spPr>
        <p:txBody>
          <a:bodyPr/>
          <a:lstStyle/>
          <a:p>
            <a:pPr>
              <a:defRPr/>
            </a:pPr>
            <a:r>
              <a:rPr lang="en-US" sz="4000" dirty="0" smtClean="0">
                <a:solidFill>
                  <a:schemeClr val="tx2">
                    <a:lumMod val="40000"/>
                    <a:lumOff val="60000"/>
                  </a:schemeClr>
                </a:solidFill>
                <a:effectLst/>
              </a:rPr>
              <a:t>Key SPCC </a:t>
            </a:r>
            <a:r>
              <a:rPr lang="en-US" sz="4000" dirty="0">
                <a:solidFill>
                  <a:schemeClr val="tx2">
                    <a:lumMod val="40000"/>
                    <a:lumOff val="60000"/>
                  </a:schemeClr>
                </a:solidFill>
                <a:effectLst/>
              </a:rPr>
              <a:t>Requirements</a:t>
            </a:r>
          </a:p>
        </p:txBody>
      </p:sp>
      <p:sp>
        <p:nvSpPr>
          <p:cNvPr id="30723" name="Rectangle 3"/>
          <p:cNvSpPr>
            <a:spLocks noGrp="1" noChangeArrowheads="1"/>
          </p:cNvSpPr>
          <p:nvPr>
            <p:ph type="body" idx="1"/>
          </p:nvPr>
        </p:nvSpPr>
        <p:spPr>
          <a:xfrm>
            <a:off x="990600" y="1651000"/>
            <a:ext cx="7086600" cy="4876800"/>
          </a:xfrm>
        </p:spPr>
        <p:txBody>
          <a:bodyPr/>
          <a:lstStyle/>
          <a:p>
            <a:pPr>
              <a:spcBef>
                <a:spcPts val="1200"/>
              </a:spcBef>
              <a:buFont typeface="Wingdings" panose="05000000000000000000" pitchFamily="2" charset="2"/>
              <a:buChar char="§"/>
            </a:pPr>
            <a:r>
              <a:rPr lang="en-US" sz="2400" smtClean="0">
                <a:solidFill>
                  <a:schemeClr val="tx1"/>
                </a:solidFill>
                <a:cs typeface="Tahoma" panose="020B0604030504040204" pitchFamily="34" charset="0"/>
              </a:rPr>
              <a:t>Prepare Plan in accordance with Good Engineering Practices</a:t>
            </a:r>
          </a:p>
          <a:p>
            <a:pPr>
              <a:spcBef>
                <a:spcPts val="1200"/>
              </a:spcBef>
              <a:buFont typeface="Wingdings" panose="05000000000000000000" pitchFamily="2" charset="2"/>
              <a:buChar char="§"/>
            </a:pPr>
            <a:r>
              <a:rPr lang="en-US" sz="2400" smtClean="0">
                <a:solidFill>
                  <a:schemeClr val="tx1"/>
                </a:solidFill>
                <a:cs typeface="Tahoma" panose="020B0604030504040204" pitchFamily="34" charset="0"/>
              </a:rPr>
              <a:t>Full approval of management to implement Plan – and sign off</a:t>
            </a:r>
          </a:p>
          <a:p>
            <a:pPr>
              <a:spcBef>
                <a:spcPts val="1200"/>
              </a:spcBef>
              <a:buFont typeface="Wingdings" panose="05000000000000000000" pitchFamily="2" charset="2"/>
              <a:buChar char="§"/>
            </a:pPr>
            <a:r>
              <a:rPr lang="en-US" sz="2400" smtClean="0">
                <a:solidFill>
                  <a:schemeClr val="tx1"/>
                </a:solidFill>
                <a:cs typeface="Tahoma" panose="020B0604030504040204" pitchFamily="34" charset="0"/>
              </a:rPr>
              <a:t>Follow sequence of Section 112.7, or use a cross-reference section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944563" y="233363"/>
            <a:ext cx="7772400" cy="1036637"/>
          </a:xfrm>
        </p:spPr>
        <p:txBody>
          <a:bodyPr/>
          <a:lstStyle/>
          <a:p>
            <a:pPr eaLnBrk="1" hangingPunct="1">
              <a:defRPr/>
            </a:pPr>
            <a:r>
              <a:rPr lang="en-US" sz="4000" dirty="0" smtClean="0">
                <a:solidFill>
                  <a:schemeClr val="tx2">
                    <a:lumMod val="40000"/>
                    <a:lumOff val="60000"/>
                  </a:schemeClr>
                </a:solidFill>
                <a:effectLst/>
              </a:rPr>
              <a:t>SPCC Key Requirements</a:t>
            </a:r>
          </a:p>
        </p:txBody>
      </p:sp>
      <p:sp>
        <p:nvSpPr>
          <p:cNvPr id="289794" name="Rectangle 3"/>
          <p:cNvSpPr>
            <a:spLocks noGrp="1" noChangeArrowheads="1"/>
          </p:cNvSpPr>
          <p:nvPr>
            <p:ph idx="1"/>
          </p:nvPr>
        </p:nvSpPr>
        <p:spPr>
          <a:xfrm>
            <a:off x="887413" y="1582738"/>
            <a:ext cx="8104187" cy="5076825"/>
          </a:xfrm>
        </p:spPr>
        <p:txBody>
          <a:bodyPr/>
          <a:lstStyle/>
          <a:p>
            <a:pPr eaLnBrk="1" hangingPunct="1">
              <a:lnSpc>
                <a:spcPct val="90000"/>
              </a:lnSpc>
              <a:buClr>
                <a:schemeClr val="tx1"/>
              </a:buClr>
              <a:buFont typeface="Wingdings" pitchFamily="2" charset="2"/>
              <a:buChar char="§"/>
              <a:defRPr/>
            </a:pPr>
            <a:r>
              <a:rPr lang="en-US" dirty="0" smtClean="0">
                <a:solidFill>
                  <a:schemeClr val="tx1"/>
                </a:solidFill>
              </a:rPr>
              <a:t>SPCC regulations requires </a:t>
            </a:r>
            <a:r>
              <a:rPr lang="en-US" dirty="0" smtClean="0">
                <a:solidFill>
                  <a:schemeClr val="tx2">
                    <a:lumMod val="40000"/>
                    <a:lumOff val="60000"/>
                  </a:schemeClr>
                </a:solidFill>
              </a:rPr>
              <a:t>preparation and implementation </a:t>
            </a:r>
            <a:r>
              <a:rPr lang="en-US" dirty="0" smtClean="0">
                <a:solidFill>
                  <a:schemeClr val="tx1"/>
                </a:solidFill>
              </a:rPr>
              <a:t>of a written Plan to address:</a:t>
            </a:r>
          </a:p>
          <a:p>
            <a:pPr lvl="1" eaLnBrk="1" hangingPunct="1">
              <a:lnSpc>
                <a:spcPct val="90000"/>
              </a:lnSpc>
              <a:buClr>
                <a:schemeClr val="tx1"/>
              </a:buClr>
              <a:defRPr/>
            </a:pPr>
            <a:r>
              <a:rPr lang="en-US" sz="2600" dirty="0" smtClean="0"/>
              <a:t>Operating procedures  for routine handling of products to prevent a discharge of oil</a:t>
            </a:r>
          </a:p>
          <a:p>
            <a:pPr lvl="1" eaLnBrk="1" hangingPunct="1">
              <a:lnSpc>
                <a:spcPct val="90000"/>
              </a:lnSpc>
              <a:buClr>
                <a:schemeClr val="tx1"/>
              </a:buClr>
              <a:defRPr/>
            </a:pPr>
            <a:r>
              <a:rPr lang="en-US" sz="2600" dirty="0" smtClean="0"/>
              <a:t>Discharge or drainage control measures to prevent a discharge of oil</a:t>
            </a:r>
          </a:p>
          <a:p>
            <a:pPr lvl="1" eaLnBrk="1" hangingPunct="1">
              <a:lnSpc>
                <a:spcPct val="90000"/>
              </a:lnSpc>
              <a:buClr>
                <a:schemeClr val="tx1"/>
              </a:buClr>
              <a:defRPr/>
            </a:pPr>
            <a:r>
              <a:rPr lang="en-US" sz="2600" dirty="0" smtClean="0"/>
              <a:t>Countermeasures to contain, clean up, and mitigate an oil spill</a:t>
            </a:r>
          </a:p>
          <a:p>
            <a:pPr lvl="1" eaLnBrk="1" hangingPunct="1">
              <a:lnSpc>
                <a:spcPct val="90000"/>
              </a:lnSpc>
              <a:buClr>
                <a:schemeClr val="tx1"/>
              </a:buClr>
              <a:defRPr/>
            </a:pPr>
            <a:r>
              <a:rPr lang="en-US" sz="2600" dirty="0" smtClean="0"/>
              <a:t>Methods of disposal of recovered materials</a:t>
            </a:r>
          </a:p>
          <a:p>
            <a:pPr lvl="1" eaLnBrk="1" hangingPunct="1">
              <a:lnSpc>
                <a:spcPct val="90000"/>
              </a:lnSpc>
              <a:buClr>
                <a:schemeClr val="tx1"/>
              </a:buClr>
              <a:defRPr/>
            </a:pPr>
            <a:r>
              <a:rPr lang="en-US" sz="2600" dirty="0" smtClean="0"/>
              <a:t>Contact list and phone numbers of company, contract response personnel, and National Response Center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ctrTitle"/>
          </p:nvPr>
        </p:nvSpPr>
        <p:spPr>
          <a:xfrm>
            <a:off x="898525" y="1685925"/>
            <a:ext cx="8243888" cy="2219325"/>
          </a:xfrm>
          <a:effectLst/>
        </p:spPr>
        <p:txBody>
          <a:bodyPr lIns="365760" rIns="365760"/>
          <a:lstStyle/>
          <a:p>
            <a:pPr algn="ctr">
              <a:defRPr/>
            </a:pPr>
            <a:r>
              <a:rPr lang="en-US" sz="3800" dirty="0" smtClean="0">
                <a:solidFill>
                  <a:schemeClr val="tx2">
                    <a:lumMod val="40000"/>
                    <a:lumOff val="60000"/>
                  </a:schemeClr>
                </a:solidFill>
                <a:effectLst/>
              </a:rPr>
              <a:t>Please note that this presentation is a summary and does not cover every SPCC provision</a:t>
            </a:r>
          </a:p>
        </p:txBody>
      </p:sp>
      <p:sp>
        <p:nvSpPr>
          <p:cNvPr id="416773" name="Rectangle 5"/>
          <p:cNvSpPr>
            <a:spLocks noGrp="1" noChangeArrowheads="1"/>
          </p:cNvSpPr>
          <p:nvPr>
            <p:ph type="subTitle" idx="1"/>
          </p:nvPr>
        </p:nvSpPr>
        <p:spPr>
          <a:xfrm>
            <a:off x="896938" y="4079875"/>
            <a:ext cx="8245475" cy="1752600"/>
          </a:xfrm>
        </p:spPr>
        <p:txBody>
          <a:bodyPr lIns="365760" rIns="365760"/>
          <a:lstStyle/>
          <a:p>
            <a:pPr>
              <a:defRPr/>
            </a:pPr>
            <a:r>
              <a:rPr lang="en-US" sz="3200" dirty="0" smtClean="0">
                <a:solidFill>
                  <a:schemeClr val="tx1"/>
                </a:solidFill>
              </a:rPr>
              <a:t>Always refer to the SPCC rule and official Agency guidance found at </a:t>
            </a:r>
            <a:r>
              <a:rPr lang="en-US" sz="3200" dirty="0" smtClean="0">
                <a:solidFill>
                  <a:schemeClr val="tx2">
                    <a:lumMod val="40000"/>
                    <a:lumOff val="60000"/>
                  </a:schemeClr>
                </a:solidFill>
              </a:rPr>
              <a:t>www.epa.gov/oilspill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165100"/>
            <a:ext cx="7878763" cy="1143000"/>
          </a:xfrm>
        </p:spPr>
        <p:txBody>
          <a:bodyPr/>
          <a:lstStyle/>
          <a:p>
            <a:r>
              <a:rPr lang="en-US" sz="4000" smtClean="0">
                <a:effectLst/>
              </a:rPr>
              <a:t>Key SPCC Requirements</a:t>
            </a:r>
          </a:p>
        </p:txBody>
      </p:sp>
      <p:sp>
        <p:nvSpPr>
          <p:cNvPr id="32771" name="Rectangle 3"/>
          <p:cNvSpPr>
            <a:spLocks noGrp="1" noChangeArrowheads="1"/>
          </p:cNvSpPr>
          <p:nvPr>
            <p:ph idx="1"/>
          </p:nvPr>
        </p:nvSpPr>
        <p:spPr>
          <a:xfrm>
            <a:off x="989013" y="1676400"/>
            <a:ext cx="8077200" cy="5054600"/>
          </a:xfrm>
        </p:spPr>
        <p:txBody>
          <a:bodyPr/>
          <a:lstStyle/>
          <a:p>
            <a:pPr>
              <a:buFont typeface="Wingdings" panose="05000000000000000000" pitchFamily="2" charset="2"/>
              <a:buChar char="§"/>
            </a:pPr>
            <a:r>
              <a:rPr lang="en-US" sz="2800" smtClean="0"/>
              <a:t>For farms with &gt;10,000 gallons of oil, Plans are required to be certified by a Professional Engineer (PE)</a:t>
            </a:r>
          </a:p>
          <a:p>
            <a:pPr>
              <a:buFont typeface="Wingdings" panose="05000000000000000000" pitchFamily="2" charset="2"/>
              <a:buChar char="§"/>
            </a:pPr>
            <a:r>
              <a:rPr lang="en-US" sz="2800" smtClean="0">
                <a:solidFill>
                  <a:schemeClr val="tx1"/>
                </a:solidFill>
              </a:rPr>
              <a:t>For farms with &gt; 1,320 up to 10,000 gallons of oil, can opt to self-certify SPCC Plans </a:t>
            </a:r>
          </a:p>
          <a:p>
            <a:pPr lvl="1"/>
            <a:r>
              <a:rPr lang="en-US" sz="2400" smtClean="0">
                <a:solidFill>
                  <a:schemeClr val="tx1"/>
                </a:solidFill>
              </a:rPr>
              <a:t>Details to follow (Qualified Facilities)</a:t>
            </a:r>
          </a:p>
          <a:p>
            <a:pPr lvl="1"/>
            <a:r>
              <a:rPr lang="en-US" sz="2400" smtClean="0">
                <a:solidFill>
                  <a:schemeClr val="tx1"/>
                </a:solidFill>
              </a:rPr>
              <a:t>This is optional alternative to PE certification</a:t>
            </a:r>
          </a:p>
          <a:p>
            <a:pPr lvl="1"/>
            <a:r>
              <a:rPr lang="en-US" sz="2400" smtClean="0">
                <a:solidFill>
                  <a:schemeClr val="tx1"/>
                </a:solidFill>
              </a:rPr>
              <a:t>Two tiers of certification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1219200" y="228600"/>
            <a:ext cx="7924800" cy="1143000"/>
          </a:xfrm>
        </p:spPr>
        <p:txBody>
          <a:bodyPr/>
          <a:lstStyle/>
          <a:p>
            <a:pPr>
              <a:defRPr/>
            </a:pPr>
            <a:r>
              <a:rPr lang="en-US" sz="4000" dirty="0">
                <a:solidFill>
                  <a:schemeClr val="tx2">
                    <a:lumMod val="40000"/>
                    <a:lumOff val="60000"/>
                  </a:schemeClr>
                </a:solidFill>
                <a:effectLst/>
              </a:rPr>
              <a:t>Professional Engineer (PE)</a:t>
            </a:r>
          </a:p>
        </p:txBody>
      </p:sp>
      <p:sp>
        <p:nvSpPr>
          <p:cNvPr id="33795" name="Rectangle 3"/>
          <p:cNvSpPr>
            <a:spLocks noGrp="1" noChangeArrowheads="1"/>
          </p:cNvSpPr>
          <p:nvPr>
            <p:ph type="body" idx="1"/>
          </p:nvPr>
        </p:nvSpPr>
        <p:spPr>
          <a:xfrm>
            <a:off x="914400" y="1625600"/>
            <a:ext cx="7772400" cy="5029200"/>
          </a:xfrm>
        </p:spPr>
        <p:txBody>
          <a:bodyPr/>
          <a:lstStyle/>
          <a:p>
            <a:pPr>
              <a:spcBef>
                <a:spcPts val="600"/>
              </a:spcBef>
              <a:spcAft>
                <a:spcPts val="600"/>
              </a:spcAft>
              <a:buFont typeface="Wingdings" panose="05000000000000000000" pitchFamily="2" charset="2"/>
              <a:buChar char="§"/>
            </a:pPr>
            <a:r>
              <a:rPr lang="en-US" sz="2800" smtClean="0">
                <a:solidFill>
                  <a:schemeClr val="tx1"/>
                </a:solidFill>
              </a:rPr>
              <a:t>Certified by a licensed PE</a:t>
            </a:r>
            <a:endParaRPr lang="en-US" sz="2000" smtClean="0">
              <a:solidFill>
                <a:schemeClr val="tx1"/>
              </a:solidFill>
            </a:endParaRPr>
          </a:p>
          <a:p>
            <a:pPr lvl="1">
              <a:spcBef>
                <a:spcPts val="600"/>
              </a:spcBef>
              <a:spcAft>
                <a:spcPts val="600"/>
              </a:spcAft>
            </a:pPr>
            <a:r>
              <a:rPr lang="en-US" sz="2400" smtClean="0">
                <a:solidFill>
                  <a:schemeClr val="tx1"/>
                </a:solidFill>
              </a:rPr>
              <a:t>Licensed in state or state with reciprocity</a:t>
            </a:r>
          </a:p>
          <a:p>
            <a:pPr lvl="1">
              <a:spcBef>
                <a:spcPts val="600"/>
              </a:spcBef>
              <a:spcAft>
                <a:spcPts val="600"/>
              </a:spcAft>
            </a:pPr>
            <a:r>
              <a:rPr lang="en-US" sz="2400" smtClean="0">
                <a:solidFill>
                  <a:schemeClr val="tx1"/>
                </a:solidFill>
              </a:rPr>
              <a:t>PE familiar with 40 CFR Part 112</a:t>
            </a:r>
          </a:p>
          <a:p>
            <a:pPr lvl="1">
              <a:spcBef>
                <a:spcPts val="600"/>
              </a:spcBef>
              <a:spcAft>
                <a:spcPts val="600"/>
              </a:spcAft>
            </a:pPr>
            <a:r>
              <a:rPr lang="en-US" sz="2400" smtClean="0">
                <a:solidFill>
                  <a:schemeClr val="tx1"/>
                </a:solidFill>
              </a:rPr>
              <a:t>PE or agent visited facility</a:t>
            </a:r>
          </a:p>
          <a:p>
            <a:pPr lvl="1">
              <a:spcBef>
                <a:spcPts val="600"/>
              </a:spcBef>
              <a:spcAft>
                <a:spcPts val="600"/>
              </a:spcAft>
            </a:pPr>
            <a:r>
              <a:rPr lang="en-US" sz="2400" smtClean="0">
                <a:solidFill>
                  <a:schemeClr val="tx1"/>
                </a:solidFill>
              </a:rPr>
              <a:t>In accordance with good engineering practices</a:t>
            </a:r>
          </a:p>
          <a:p>
            <a:pPr marL="1257300" lvl="2">
              <a:spcBef>
                <a:spcPts val="600"/>
              </a:spcBef>
              <a:spcAft>
                <a:spcPts val="600"/>
              </a:spcAft>
              <a:buFont typeface="Wingdings" panose="05000000000000000000" pitchFamily="2" charset="2"/>
              <a:buChar char="§"/>
            </a:pPr>
            <a:r>
              <a:rPr lang="en-US" smtClean="0">
                <a:solidFill>
                  <a:schemeClr val="tx1"/>
                </a:solidFill>
              </a:rPr>
              <a:t>Consider applicable industry standards</a:t>
            </a:r>
          </a:p>
          <a:p>
            <a:pPr marL="1257300" lvl="2">
              <a:spcBef>
                <a:spcPts val="600"/>
              </a:spcBef>
              <a:spcAft>
                <a:spcPts val="600"/>
              </a:spcAft>
              <a:buFont typeface="Wingdings" panose="05000000000000000000" pitchFamily="2" charset="2"/>
              <a:buChar char="§"/>
            </a:pPr>
            <a:r>
              <a:rPr lang="en-US" smtClean="0">
                <a:solidFill>
                  <a:schemeClr val="tx1"/>
                </a:solidFill>
              </a:rPr>
              <a:t>In compliance with regulations</a:t>
            </a:r>
          </a:p>
          <a:p>
            <a:pPr lvl="1">
              <a:spcBef>
                <a:spcPts val="600"/>
              </a:spcBef>
              <a:spcAft>
                <a:spcPts val="600"/>
              </a:spcAft>
            </a:pPr>
            <a:r>
              <a:rPr lang="en-US" sz="2400" smtClean="0">
                <a:solidFill>
                  <a:schemeClr val="tx1"/>
                </a:solidFill>
              </a:rPr>
              <a:t>Inspection and testing procedures                        are established</a:t>
            </a:r>
          </a:p>
          <a:p>
            <a:pPr lvl="1">
              <a:spcBef>
                <a:spcPts val="600"/>
              </a:spcBef>
              <a:spcAft>
                <a:spcPts val="600"/>
              </a:spcAft>
            </a:pPr>
            <a:r>
              <a:rPr lang="en-US" sz="2400" smtClean="0">
                <a:solidFill>
                  <a:schemeClr val="tx1"/>
                </a:solidFill>
              </a:rPr>
              <a:t>Plan is adequate for facility</a:t>
            </a:r>
          </a:p>
        </p:txBody>
      </p:sp>
      <p:pic>
        <p:nvPicPr>
          <p:cNvPr id="33796" name="Picture 4" descr="bd0537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3238" y="4759325"/>
            <a:ext cx="1905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927100" y="228600"/>
            <a:ext cx="6045200" cy="914400"/>
          </a:xfrm>
        </p:spPr>
        <p:txBody>
          <a:bodyPr/>
          <a:lstStyle/>
          <a:p>
            <a:pPr>
              <a:defRPr/>
            </a:pPr>
            <a:r>
              <a:rPr lang="en-US" sz="4000" dirty="0">
                <a:solidFill>
                  <a:schemeClr val="tx2">
                    <a:lumMod val="40000"/>
                    <a:lumOff val="60000"/>
                  </a:schemeClr>
                </a:solidFill>
                <a:effectLst/>
              </a:rPr>
              <a:t>Failure Analysis</a:t>
            </a:r>
          </a:p>
        </p:txBody>
      </p:sp>
      <p:sp>
        <p:nvSpPr>
          <p:cNvPr id="34819" name="Rectangle 3"/>
          <p:cNvSpPr>
            <a:spLocks noGrp="1" noChangeArrowheads="1"/>
          </p:cNvSpPr>
          <p:nvPr>
            <p:ph type="body" idx="1"/>
          </p:nvPr>
        </p:nvSpPr>
        <p:spPr>
          <a:xfrm>
            <a:off x="914400" y="1727200"/>
            <a:ext cx="7924800" cy="4648200"/>
          </a:xfrm>
        </p:spPr>
        <p:txBody>
          <a:bodyPr/>
          <a:lstStyle/>
          <a:p>
            <a:pPr>
              <a:lnSpc>
                <a:spcPct val="90000"/>
              </a:lnSpc>
            </a:pPr>
            <a:r>
              <a:rPr lang="en-US" sz="2800" smtClean="0"/>
              <a:t>Where experience indicates             reasonable potential for equipment          failure</a:t>
            </a:r>
          </a:p>
          <a:p>
            <a:pPr lvl="1">
              <a:lnSpc>
                <a:spcPct val="90000"/>
              </a:lnSpc>
            </a:pPr>
            <a:r>
              <a:rPr lang="en-US" sz="2400" smtClean="0"/>
              <a:t>Tank loading or unloading equipment</a:t>
            </a:r>
          </a:p>
          <a:p>
            <a:pPr lvl="1">
              <a:lnSpc>
                <a:spcPct val="90000"/>
              </a:lnSpc>
            </a:pPr>
            <a:r>
              <a:rPr lang="en-US" sz="2400" smtClean="0"/>
              <a:t>Tank overflow, rupture, or leakage</a:t>
            </a:r>
          </a:p>
          <a:p>
            <a:pPr lvl="1">
              <a:lnSpc>
                <a:spcPct val="90000"/>
              </a:lnSpc>
            </a:pPr>
            <a:r>
              <a:rPr lang="en-US" sz="2400" smtClean="0"/>
              <a:t>Any other equipment known to be a source of a discharge</a:t>
            </a:r>
            <a:endParaRPr lang="en-US" sz="1800" smtClean="0"/>
          </a:p>
          <a:p>
            <a:pPr>
              <a:lnSpc>
                <a:spcPct val="90000"/>
              </a:lnSpc>
            </a:pPr>
            <a:r>
              <a:rPr lang="en-US" sz="2800" smtClean="0"/>
              <a:t>Predict for each type:</a:t>
            </a:r>
          </a:p>
          <a:p>
            <a:pPr lvl="1">
              <a:lnSpc>
                <a:spcPct val="90000"/>
              </a:lnSpc>
            </a:pPr>
            <a:r>
              <a:rPr lang="en-US" sz="2400" smtClean="0"/>
              <a:t>Direction  (e.g., north, or to the road)</a:t>
            </a:r>
          </a:p>
          <a:p>
            <a:pPr lvl="1">
              <a:lnSpc>
                <a:spcPct val="90000"/>
              </a:lnSpc>
            </a:pPr>
            <a:r>
              <a:rPr lang="en-US" sz="2400" smtClean="0"/>
              <a:t>Rate of flow</a:t>
            </a:r>
          </a:p>
          <a:p>
            <a:pPr lvl="1">
              <a:lnSpc>
                <a:spcPct val="90000"/>
              </a:lnSpc>
            </a:pPr>
            <a:r>
              <a:rPr lang="en-US" sz="2400" smtClean="0"/>
              <a:t>Total quantity of oil that could be discharged</a:t>
            </a:r>
          </a:p>
          <a:p>
            <a:pPr>
              <a:lnSpc>
                <a:spcPct val="90000"/>
              </a:lnSpc>
            </a:pPr>
            <a:endParaRPr lang="en-US" sz="2000" smtClean="0"/>
          </a:p>
        </p:txBody>
      </p:sp>
      <p:pic>
        <p:nvPicPr>
          <p:cNvPr id="34820" name="Picture 5" descr="j00823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8375" y="0"/>
            <a:ext cx="1825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14400" y="228600"/>
            <a:ext cx="7924800" cy="1143000"/>
          </a:xfrm>
        </p:spPr>
        <p:txBody>
          <a:bodyPr/>
          <a:lstStyle/>
          <a:p>
            <a:pPr>
              <a:defRPr/>
            </a:pPr>
            <a:r>
              <a:rPr lang="en-US" sz="4000" dirty="0" smtClean="0">
                <a:solidFill>
                  <a:schemeClr val="tx2">
                    <a:lumMod val="40000"/>
                    <a:lumOff val="60000"/>
                  </a:schemeClr>
                </a:solidFill>
                <a:effectLst/>
              </a:rPr>
              <a:t>Amendment </a:t>
            </a:r>
            <a:r>
              <a:rPr lang="en-US" sz="4000" dirty="0">
                <a:solidFill>
                  <a:schemeClr val="tx2">
                    <a:lumMod val="40000"/>
                    <a:lumOff val="60000"/>
                  </a:schemeClr>
                </a:solidFill>
                <a:effectLst/>
              </a:rPr>
              <a:t>of SPCC Plan by Owners or Operators</a:t>
            </a:r>
          </a:p>
        </p:txBody>
      </p:sp>
      <p:sp>
        <p:nvSpPr>
          <p:cNvPr id="35843" name="Rectangle 3"/>
          <p:cNvSpPr>
            <a:spLocks noGrp="1" noChangeArrowheads="1"/>
          </p:cNvSpPr>
          <p:nvPr>
            <p:ph type="body" idx="1"/>
          </p:nvPr>
        </p:nvSpPr>
        <p:spPr>
          <a:xfrm>
            <a:off x="901700" y="1600200"/>
            <a:ext cx="8077200" cy="5067300"/>
          </a:xfrm>
        </p:spPr>
        <p:txBody>
          <a:bodyPr/>
          <a:lstStyle/>
          <a:p>
            <a:pPr>
              <a:lnSpc>
                <a:spcPct val="90000"/>
              </a:lnSpc>
            </a:pPr>
            <a:r>
              <a:rPr lang="en-US" smtClean="0"/>
              <a:t>For changes in facility design, construction, operation, or maintenance that materially affect the potential for a discharge as described in </a:t>
            </a:r>
            <a:r>
              <a:rPr lang="en-US" smtClean="0">
                <a:cs typeface="Tahoma" panose="020B0604030504040204" pitchFamily="34" charset="0"/>
              </a:rPr>
              <a:t>§112.1(b)</a:t>
            </a:r>
          </a:p>
          <a:p>
            <a:pPr lvl="1">
              <a:lnSpc>
                <a:spcPct val="90000"/>
              </a:lnSpc>
            </a:pPr>
            <a:r>
              <a:rPr lang="en-US" smtClean="0"/>
              <a:t>Commissioning and decommissioning containers</a:t>
            </a:r>
          </a:p>
          <a:p>
            <a:pPr lvl="1">
              <a:lnSpc>
                <a:spcPct val="90000"/>
              </a:lnSpc>
            </a:pPr>
            <a:r>
              <a:rPr lang="en-US" smtClean="0"/>
              <a:t>Replacement, reconstruction, or movement of containers</a:t>
            </a:r>
          </a:p>
          <a:p>
            <a:pPr lvl="1">
              <a:lnSpc>
                <a:spcPct val="90000"/>
              </a:lnSpc>
            </a:pPr>
            <a:r>
              <a:rPr lang="en-US" smtClean="0"/>
              <a:t>Reconstruction, replacement, or installation of piping systems</a:t>
            </a:r>
          </a:p>
          <a:p>
            <a:pPr lvl="1">
              <a:lnSpc>
                <a:spcPct val="90000"/>
              </a:lnSpc>
            </a:pPr>
            <a:r>
              <a:rPr lang="en-US" smtClean="0"/>
              <a:t>Construction or demolition that might alter secondary containment structures</a:t>
            </a:r>
          </a:p>
          <a:p>
            <a:pPr lvl="1">
              <a:lnSpc>
                <a:spcPct val="90000"/>
              </a:lnSpc>
            </a:pPr>
            <a:r>
              <a:rPr lang="en-US" smtClean="0"/>
              <a:t>Changes in product or service</a:t>
            </a:r>
          </a:p>
          <a:p>
            <a:pPr lvl="1">
              <a:lnSpc>
                <a:spcPct val="90000"/>
              </a:lnSpc>
            </a:pPr>
            <a:r>
              <a:rPr lang="en-US" smtClean="0"/>
              <a:t>Revision of operating or maintenance procedures </a:t>
            </a:r>
          </a:p>
          <a:p>
            <a:pPr>
              <a:lnSpc>
                <a:spcPct val="90000"/>
              </a:lnSpc>
            </a:pPr>
            <a:r>
              <a:rPr lang="en-US" smtClean="0"/>
              <a:t>Amend within 6 months; implement ASAP, but no later than 6 months after amendment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j0363460"/>
          <p:cNvPicPr>
            <a:picLocks noChangeAspect="1" noChangeArrowheads="1"/>
          </p:cNvPicPr>
          <p:nvPr/>
        </p:nvPicPr>
        <p:blipFill>
          <a:blip r:embed="rId3" cstate="print">
            <a:extLst>
              <a:ext uri="{28A0092B-C50C-407E-A947-70E740481C1C}">
                <a14:useLocalDpi xmlns:a14="http://schemas.microsoft.com/office/drawing/2010/main" val="0"/>
              </a:ext>
            </a:extLst>
          </a:blip>
          <a:srcRect b="14999"/>
          <a:stretch>
            <a:fillRect/>
          </a:stretch>
        </p:blipFill>
        <p:spPr bwMode="auto">
          <a:xfrm>
            <a:off x="7629525" y="76200"/>
            <a:ext cx="1400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Rectangle 3"/>
          <p:cNvSpPr>
            <a:spLocks noGrp="1" noChangeArrowheads="1"/>
          </p:cNvSpPr>
          <p:nvPr>
            <p:ph type="title"/>
          </p:nvPr>
        </p:nvSpPr>
        <p:spPr>
          <a:xfrm>
            <a:off x="914400" y="381000"/>
            <a:ext cx="8229600" cy="685800"/>
          </a:xfrm>
        </p:spPr>
        <p:txBody>
          <a:bodyPr/>
          <a:lstStyle/>
          <a:p>
            <a:pPr>
              <a:defRPr/>
            </a:pPr>
            <a:r>
              <a:rPr lang="en-US" sz="4000" dirty="0">
                <a:solidFill>
                  <a:schemeClr val="tx2">
                    <a:lumMod val="40000"/>
                    <a:lumOff val="60000"/>
                  </a:schemeClr>
                </a:solidFill>
                <a:effectLst/>
              </a:rPr>
              <a:t>Plan Review</a:t>
            </a:r>
          </a:p>
        </p:txBody>
      </p:sp>
      <p:sp>
        <p:nvSpPr>
          <p:cNvPr id="36868" name="Rectangle 4"/>
          <p:cNvSpPr>
            <a:spLocks noGrp="1" noChangeArrowheads="1"/>
          </p:cNvSpPr>
          <p:nvPr>
            <p:ph type="body" idx="1"/>
          </p:nvPr>
        </p:nvSpPr>
        <p:spPr>
          <a:xfrm>
            <a:off x="901700" y="1600200"/>
            <a:ext cx="7937500" cy="5080000"/>
          </a:xfrm>
        </p:spPr>
        <p:txBody>
          <a:bodyPr/>
          <a:lstStyle/>
          <a:p>
            <a:pPr>
              <a:lnSpc>
                <a:spcPct val="90000"/>
              </a:lnSpc>
              <a:buFont typeface="Wingdings" panose="05000000000000000000" pitchFamily="2" charset="2"/>
              <a:buChar char="§"/>
            </a:pPr>
            <a:r>
              <a:rPr lang="en-US" sz="2800" smtClean="0"/>
              <a:t>Complete review and evaluation of Plan</a:t>
            </a:r>
          </a:p>
          <a:p>
            <a:pPr lvl="1">
              <a:lnSpc>
                <a:spcPct val="90000"/>
              </a:lnSpc>
            </a:pPr>
            <a:r>
              <a:rPr lang="en-US" sz="2400" smtClean="0"/>
              <a:t>Once every 5 years from the date facility becomes subject to the rule</a:t>
            </a:r>
          </a:p>
          <a:p>
            <a:pPr lvl="1">
              <a:lnSpc>
                <a:spcPct val="90000"/>
              </a:lnSpc>
            </a:pPr>
            <a:r>
              <a:rPr lang="en-US" sz="2400" smtClean="0"/>
              <a:t>If a facility was in operation on or before 8/16/2002, five years from the date of your last review required by the rule</a:t>
            </a:r>
          </a:p>
          <a:p>
            <a:pPr lvl="1">
              <a:lnSpc>
                <a:spcPct val="90000"/>
              </a:lnSpc>
            </a:pPr>
            <a:r>
              <a:rPr lang="en-US" sz="2400" smtClean="0"/>
              <a:t>Does not always require a PE</a:t>
            </a:r>
          </a:p>
          <a:p>
            <a:pPr>
              <a:lnSpc>
                <a:spcPct val="90000"/>
              </a:lnSpc>
              <a:buFont typeface="Wingdings" panose="05000000000000000000" pitchFamily="2" charset="2"/>
              <a:buChar char="§"/>
            </a:pPr>
            <a:r>
              <a:rPr lang="en-US" sz="2800" smtClean="0"/>
              <a:t>Amend Plan within 6 months to include more effective prevention and control technology</a:t>
            </a:r>
          </a:p>
          <a:p>
            <a:pPr>
              <a:lnSpc>
                <a:spcPct val="90000"/>
              </a:lnSpc>
              <a:buFont typeface="Wingdings" panose="05000000000000000000" pitchFamily="2" charset="2"/>
              <a:buChar char="§"/>
            </a:pPr>
            <a:r>
              <a:rPr lang="en-US" sz="2800" smtClean="0"/>
              <a:t>Implement ASAP, but no later than 6 months of amendment</a:t>
            </a:r>
          </a:p>
          <a:p>
            <a:pPr>
              <a:lnSpc>
                <a:spcPct val="90000"/>
              </a:lnSpc>
              <a:buFontTx/>
              <a:buNone/>
            </a:pPr>
            <a:endParaRPr lang="en-US" sz="2400" smtClean="0"/>
          </a:p>
        </p:txBody>
      </p:sp>
      <p:sp>
        <p:nvSpPr>
          <p:cNvPr id="36869" name="Rectangle 6"/>
          <p:cNvSpPr>
            <a:spLocks noChangeArrowheads="1"/>
          </p:cNvSpPr>
          <p:nvPr/>
        </p:nvSpPr>
        <p:spPr bwMode="auto">
          <a:xfrm>
            <a:off x="838200" y="2057400"/>
            <a:ext cx="8305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lvl="1" eaLnBrk="1" hangingPunct="1">
              <a:spcBef>
                <a:spcPct val="20000"/>
              </a:spcBef>
            </a:pPr>
            <a:endParaRPr lang="en-US" sz="2400">
              <a:solidFill>
                <a:srgbClr val="FFFFCC"/>
              </a:solidFill>
            </a:endParaRPr>
          </a:p>
          <a:p>
            <a:pPr lvl="1" eaLnBrk="1" hangingPunct="1">
              <a:spcBef>
                <a:spcPct val="20000"/>
              </a:spcBef>
              <a:buFontTx/>
              <a:buChar char="–"/>
            </a:pPr>
            <a:endParaRPr lang="en-US" sz="2400">
              <a:solidFill>
                <a:srgbClr val="FFFFCC"/>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990600" y="76200"/>
            <a:ext cx="8229600" cy="1143000"/>
          </a:xfrm>
        </p:spPr>
        <p:txBody>
          <a:bodyPr/>
          <a:lstStyle/>
          <a:p>
            <a:pPr>
              <a:defRPr/>
            </a:pPr>
            <a:r>
              <a:rPr lang="en-US" sz="4000" dirty="0">
                <a:solidFill>
                  <a:schemeClr val="tx2">
                    <a:lumMod val="40000"/>
                    <a:lumOff val="60000"/>
                  </a:schemeClr>
                </a:solidFill>
                <a:effectLst/>
              </a:rPr>
              <a:t>Documenting Plan Review</a:t>
            </a:r>
          </a:p>
        </p:txBody>
      </p:sp>
      <p:sp>
        <p:nvSpPr>
          <p:cNvPr id="37891" name="Rectangle 3"/>
          <p:cNvSpPr>
            <a:spLocks noGrp="1" noChangeArrowheads="1"/>
          </p:cNvSpPr>
          <p:nvPr>
            <p:ph type="body" idx="1"/>
          </p:nvPr>
        </p:nvSpPr>
        <p:spPr>
          <a:xfrm>
            <a:off x="901700" y="1765300"/>
            <a:ext cx="8077200" cy="4495800"/>
          </a:xfrm>
        </p:spPr>
        <p:txBody>
          <a:bodyPr/>
          <a:lstStyle/>
          <a:p>
            <a:pPr>
              <a:lnSpc>
                <a:spcPct val="90000"/>
              </a:lnSpc>
              <a:buFont typeface="Wingdings" panose="05000000000000000000" pitchFamily="2" charset="2"/>
              <a:buChar char="§"/>
            </a:pPr>
            <a:r>
              <a:rPr lang="en-US" sz="2800" smtClean="0"/>
              <a:t>Must document Plan review and evaluation</a:t>
            </a:r>
          </a:p>
          <a:p>
            <a:pPr>
              <a:lnSpc>
                <a:spcPct val="90000"/>
              </a:lnSpc>
              <a:buFont typeface="Wingdings" panose="05000000000000000000" pitchFamily="2" charset="2"/>
              <a:buChar char="§"/>
            </a:pPr>
            <a:r>
              <a:rPr lang="en-US" sz="2800" smtClean="0"/>
              <a:t>Sign statement at beginning or end of Plan or in a log or an appendix</a:t>
            </a:r>
          </a:p>
          <a:p>
            <a:pPr lvl="1">
              <a:lnSpc>
                <a:spcPct val="90000"/>
              </a:lnSpc>
            </a:pPr>
            <a:r>
              <a:rPr lang="en-US" sz="2400" smtClean="0"/>
              <a:t>“I have completed review and evaluation of the SPCC Plan for (name of facility) on (date), and will (will not) amend the Plan as a result.”</a:t>
            </a:r>
          </a:p>
          <a:p>
            <a:pPr>
              <a:lnSpc>
                <a:spcPct val="90000"/>
              </a:lnSpc>
              <a:buFont typeface="Wingdings" panose="05000000000000000000" pitchFamily="2" charset="2"/>
              <a:buChar char="§"/>
            </a:pPr>
            <a:r>
              <a:rPr lang="en-US" sz="2800" smtClean="0"/>
              <a:t>PE must certify any technical amendment to Plan</a:t>
            </a:r>
          </a:p>
          <a:p>
            <a:pPr lvl="1">
              <a:lnSpc>
                <a:spcPct val="90000"/>
              </a:lnSpc>
            </a:pPr>
            <a:r>
              <a:rPr lang="en-US" sz="2400" smtClean="0"/>
              <a:t>Qualified Facilities exception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3"/>
          <p:cNvSpPr>
            <a:spLocks noGrp="1" noChangeArrowheads="1"/>
          </p:cNvSpPr>
          <p:nvPr>
            <p:ph type="body" idx="1"/>
          </p:nvPr>
        </p:nvSpPr>
        <p:spPr>
          <a:xfrm>
            <a:off x="914400" y="1955800"/>
            <a:ext cx="8077200" cy="3911600"/>
          </a:xfrm>
        </p:spPr>
        <p:txBody>
          <a:bodyPr/>
          <a:lstStyle/>
          <a:p>
            <a:pPr eaLnBrk="1" hangingPunct="1">
              <a:spcBef>
                <a:spcPts val="600"/>
              </a:spcBef>
              <a:spcAft>
                <a:spcPts val="600"/>
              </a:spcAft>
              <a:buClr>
                <a:schemeClr val="tx1"/>
              </a:buClr>
              <a:buFont typeface="Wingdings" pitchFamily="2" charset="2"/>
              <a:buChar char="§"/>
              <a:defRPr/>
            </a:pPr>
            <a:r>
              <a:rPr lang="en-US" sz="2800" dirty="0" smtClean="0">
                <a:solidFill>
                  <a:schemeClr val="tx1"/>
                </a:solidFill>
              </a:rPr>
              <a:t>SPCC Plan must be maintained at facility</a:t>
            </a:r>
            <a:r>
              <a:rPr lang="en-US" sz="2800" dirty="0" smtClean="0">
                <a:solidFill>
                  <a:schemeClr val="tx2">
                    <a:lumMod val="40000"/>
                    <a:lumOff val="60000"/>
                  </a:schemeClr>
                </a:solidFill>
              </a:rPr>
              <a:t> if manned 4 hours/per day </a:t>
            </a:r>
            <a:r>
              <a:rPr lang="en-US" sz="2800" dirty="0" smtClean="0">
                <a:solidFill>
                  <a:schemeClr val="tx1"/>
                </a:solidFill>
              </a:rPr>
              <a:t>or more, or at nearest field office </a:t>
            </a:r>
            <a:r>
              <a:rPr lang="en-US" sz="2800" dirty="0" smtClean="0">
                <a:solidFill>
                  <a:srgbClr val="FFFF99"/>
                </a:solidFill>
              </a:rPr>
              <a:t>if manned less than 4 hours/per day </a:t>
            </a:r>
          </a:p>
          <a:p>
            <a:pPr eaLnBrk="1" hangingPunct="1">
              <a:spcBef>
                <a:spcPts val="600"/>
              </a:spcBef>
              <a:spcAft>
                <a:spcPts val="600"/>
              </a:spcAft>
              <a:buClr>
                <a:schemeClr val="tx1"/>
              </a:buClr>
              <a:buFont typeface="Wingdings" pitchFamily="2" charset="2"/>
              <a:buChar char="§"/>
              <a:defRPr/>
            </a:pPr>
            <a:r>
              <a:rPr lang="en-US" sz="2800" dirty="0" smtClean="0">
                <a:solidFill>
                  <a:schemeClr val="tx1"/>
                </a:solidFill>
              </a:rPr>
              <a:t>Allowance of usual and customary business records to serve as records of inspection or tests</a:t>
            </a:r>
          </a:p>
        </p:txBody>
      </p:sp>
      <p:sp>
        <p:nvSpPr>
          <p:cNvPr id="4" name="Title 3"/>
          <p:cNvSpPr>
            <a:spLocks noGrp="1"/>
          </p:cNvSpPr>
          <p:nvPr>
            <p:ph type="title"/>
          </p:nvPr>
        </p:nvSpPr>
        <p:spPr/>
        <p:txBody>
          <a:bodyPr/>
          <a:lstStyle/>
          <a:p>
            <a:pPr>
              <a:defRPr/>
            </a:pPr>
            <a:r>
              <a:rPr lang="en-US" sz="4000" dirty="0" smtClean="0">
                <a:solidFill>
                  <a:schemeClr val="tx2">
                    <a:lumMod val="40000"/>
                    <a:lumOff val="60000"/>
                  </a:schemeClr>
                </a:solidFill>
                <a:effectLst/>
              </a:rPr>
              <a:t>SPCC Rule Key Requirements</a:t>
            </a:r>
            <a:endParaRPr lang="en-US" sz="4000" dirty="0">
              <a:solidFill>
                <a:schemeClr val="tx2">
                  <a:lumMod val="40000"/>
                  <a:lumOff val="60000"/>
                </a:schemeClr>
              </a:solidFill>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Grp="1" noChangeArrowheads="1"/>
          </p:cNvSpPr>
          <p:nvPr>
            <p:ph type="title"/>
          </p:nvPr>
        </p:nvSpPr>
        <p:spPr>
          <a:xfrm>
            <a:off x="939800" y="152400"/>
            <a:ext cx="8204200" cy="1231900"/>
          </a:xfrm>
        </p:spPr>
        <p:txBody>
          <a:bodyPr/>
          <a:lstStyle/>
          <a:p>
            <a:pPr>
              <a:defRPr/>
            </a:pPr>
            <a:r>
              <a:rPr lang="en-US" sz="4000" dirty="0">
                <a:solidFill>
                  <a:schemeClr val="tx2">
                    <a:lumMod val="40000"/>
                    <a:lumOff val="60000"/>
                  </a:schemeClr>
                </a:solidFill>
                <a:effectLst/>
                <a:cs typeface="Arial" pitchFamily="34" charset="0"/>
              </a:rPr>
              <a:t>Inspections, Tests, and Records</a:t>
            </a:r>
          </a:p>
        </p:txBody>
      </p:sp>
      <p:sp>
        <p:nvSpPr>
          <p:cNvPr id="39939" name="Text Box 3"/>
          <p:cNvSpPr>
            <a:spLocks noGrp="1" noChangeArrowheads="1"/>
          </p:cNvSpPr>
          <p:nvPr>
            <p:ph type="body" idx="1"/>
          </p:nvPr>
        </p:nvSpPr>
        <p:spPr>
          <a:xfrm>
            <a:off x="927100" y="1638300"/>
            <a:ext cx="8039100" cy="4406900"/>
          </a:xfrm>
        </p:spPr>
        <p:txBody>
          <a:bodyPr/>
          <a:lstStyle/>
          <a:p>
            <a:pPr marL="341313" indent="-341313">
              <a:spcBef>
                <a:spcPct val="50000"/>
              </a:spcBef>
              <a:buFont typeface="Wingdings" panose="05000000000000000000" pitchFamily="2" charset="2"/>
              <a:buChar char="§"/>
            </a:pPr>
            <a:r>
              <a:rPr lang="en-US" sz="2800" smtClean="0">
                <a:solidFill>
                  <a:schemeClr val="tx1"/>
                </a:solidFill>
                <a:latin typeface="Helvetica" panose="020B0604020202020204" pitchFamily="34" charset="0"/>
              </a:rPr>
              <a:t>Conduct inspections and tests in accordance with written procedures developed by the facility or by the engineer who certifies the facility Plan</a:t>
            </a:r>
          </a:p>
          <a:p>
            <a:pPr marL="341313" indent="-341313">
              <a:spcBef>
                <a:spcPct val="50000"/>
              </a:spcBef>
              <a:buFont typeface="Wingdings" panose="05000000000000000000" pitchFamily="2" charset="2"/>
              <a:buChar char="§"/>
            </a:pPr>
            <a:r>
              <a:rPr lang="en-US" sz="2800" smtClean="0">
                <a:solidFill>
                  <a:schemeClr val="tx1"/>
                </a:solidFill>
                <a:latin typeface="Helvetica" panose="020B0604020202020204" pitchFamily="34" charset="0"/>
              </a:rPr>
              <a:t>Keep these written procedures and a record of the inspections and tests, signed by the appropriate supervisor or inspector, with the SPCC Plan for a period of three years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889000" y="304800"/>
            <a:ext cx="8255000" cy="914400"/>
          </a:xfrm>
        </p:spPr>
        <p:txBody>
          <a:bodyPr/>
          <a:lstStyle/>
          <a:p>
            <a:pPr eaLnBrk="1" hangingPunct="1">
              <a:defRPr/>
            </a:pPr>
            <a:r>
              <a:rPr lang="en-US" sz="4000" dirty="0" smtClean="0">
                <a:solidFill>
                  <a:schemeClr val="tx2">
                    <a:lumMod val="40000"/>
                    <a:lumOff val="60000"/>
                  </a:schemeClr>
                </a:solidFill>
                <a:effectLst/>
              </a:rPr>
              <a:t>Environmental Equivalence</a:t>
            </a:r>
            <a:endParaRPr lang="en-US" sz="4000" b="1" dirty="0" smtClean="0">
              <a:solidFill>
                <a:schemeClr val="tx2">
                  <a:lumMod val="40000"/>
                  <a:lumOff val="60000"/>
                </a:schemeClr>
              </a:solidFill>
              <a:effectLst/>
            </a:endParaRPr>
          </a:p>
        </p:txBody>
      </p:sp>
      <p:sp>
        <p:nvSpPr>
          <p:cNvPr id="304130" name="Rectangle 3"/>
          <p:cNvSpPr>
            <a:spLocks noGrp="1" noChangeArrowheads="1"/>
          </p:cNvSpPr>
          <p:nvPr>
            <p:ph type="body" idx="1"/>
          </p:nvPr>
        </p:nvSpPr>
        <p:spPr>
          <a:xfrm>
            <a:off x="914400" y="1792288"/>
            <a:ext cx="7924800" cy="3160712"/>
          </a:xfrm>
        </p:spPr>
        <p:txBody>
          <a:bodyPr/>
          <a:lstStyle/>
          <a:p>
            <a:pPr eaLnBrk="1" hangingPunct="1">
              <a:spcBef>
                <a:spcPts val="600"/>
              </a:spcBef>
              <a:spcAft>
                <a:spcPts val="600"/>
              </a:spcAft>
              <a:buClr>
                <a:schemeClr val="tx1"/>
              </a:buClr>
              <a:buFont typeface="Wingdings" pitchFamily="2" charset="2"/>
              <a:buChar char="§"/>
              <a:defRPr/>
            </a:pPr>
            <a:r>
              <a:rPr lang="en-US" sz="2800" dirty="0" smtClean="0">
                <a:solidFill>
                  <a:schemeClr val="tx1"/>
                </a:solidFill>
              </a:rPr>
              <a:t>Allows deviations from </a:t>
            </a:r>
            <a:r>
              <a:rPr lang="en-US" sz="2800" dirty="0" smtClean="0">
                <a:solidFill>
                  <a:schemeClr val="tx2">
                    <a:lumMod val="40000"/>
                    <a:lumOff val="60000"/>
                  </a:schemeClr>
                </a:solidFill>
              </a:rPr>
              <a:t>most </a:t>
            </a:r>
            <a:r>
              <a:rPr lang="en-US" sz="2800" dirty="0" smtClean="0">
                <a:solidFill>
                  <a:schemeClr val="tx1"/>
                </a:solidFill>
              </a:rPr>
              <a:t>technical requirements of the rule when:</a:t>
            </a:r>
          </a:p>
          <a:p>
            <a:pPr lvl="1" eaLnBrk="1" hangingPunct="1">
              <a:spcBef>
                <a:spcPts val="600"/>
              </a:spcBef>
              <a:spcAft>
                <a:spcPts val="600"/>
              </a:spcAft>
              <a:buClr>
                <a:schemeClr val="tx1"/>
              </a:buClr>
              <a:defRPr/>
            </a:pPr>
            <a:r>
              <a:rPr lang="en-US" sz="2400" dirty="0" smtClean="0">
                <a:solidFill>
                  <a:schemeClr val="tx1"/>
                </a:solidFill>
              </a:rPr>
              <a:t>Equivalent environmental protection is provided and reasons for non-compliance explained </a:t>
            </a:r>
          </a:p>
          <a:p>
            <a:pPr lvl="1" eaLnBrk="1" hangingPunct="1">
              <a:spcBef>
                <a:spcPts val="600"/>
              </a:spcBef>
              <a:spcAft>
                <a:spcPts val="600"/>
              </a:spcAft>
              <a:buClr>
                <a:schemeClr val="tx1"/>
              </a:buClr>
              <a:defRPr/>
            </a:pPr>
            <a:r>
              <a:rPr lang="en-US" sz="2400" dirty="0" smtClean="0">
                <a:solidFill>
                  <a:schemeClr val="tx2">
                    <a:lumMod val="40000"/>
                    <a:lumOff val="60000"/>
                  </a:schemeClr>
                </a:solidFill>
              </a:rPr>
              <a:t>Does not include secondary containment, training, recordkeeping, and administrative provisions of the rule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969963" y="1470025"/>
            <a:ext cx="8174037" cy="5256213"/>
          </a:xfrm>
        </p:spPr>
        <p:txBody>
          <a:bodyPr/>
          <a:lstStyle/>
          <a:p>
            <a:pPr eaLnBrk="1" hangingPunct="1"/>
            <a:r>
              <a:rPr lang="en-US" sz="2800" smtClean="0"/>
              <a:t>Train oil-handling personnel</a:t>
            </a:r>
          </a:p>
          <a:p>
            <a:pPr lvl="1" eaLnBrk="1" hangingPunct="1"/>
            <a:r>
              <a:rPr lang="en-US" smtClean="0"/>
              <a:t>Operation/maintenance of prevention equipment</a:t>
            </a:r>
          </a:p>
          <a:p>
            <a:pPr lvl="1" eaLnBrk="1" hangingPunct="1"/>
            <a:r>
              <a:rPr lang="en-US" smtClean="0"/>
              <a:t>Discharge procedure protocols</a:t>
            </a:r>
          </a:p>
          <a:p>
            <a:pPr lvl="1" eaLnBrk="1" hangingPunct="1"/>
            <a:r>
              <a:rPr lang="en-US" smtClean="0"/>
              <a:t>Applicable pollution control laws, rules, and regulations</a:t>
            </a:r>
          </a:p>
          <a:p>
            <a:pPr lvl="1" eaLnBrk="1" hangingPunct="1"/>
            <a:r>
              <a:rPr lang="en-US" smtClean="0"/>
              <a:t>General facility operations</a:t>
            </a:r>
          </a:p>
          <a:p>
            <a:pPr lvl="1" eaLnBrk="1" hangingPunct="1"/>
            <a:r>
              <a:rPr lang="en-US" smtClean="0"/>
              <a:t>Contents of the facility SPCC Plan</a:t>
            </a:r>
            <a:endParaRPr lang="en-US" sz="900" smtClean="0"/>
          </a:p>
          <a:p>
            <a:pPr eaLnBrk="1" hangingPunct="1"/>
            <a:r>
              <a:rPr lang="en-US" sz="2800" smtClean="0"/>
              <a:t>Designate person accountable for discharge prevention and who reports to facility management</a:t>
            </a:r>
          </a:p>
          <a:p>
            <a:pPr eaLnBrk="1" hangingPunct="1"/>
            <a:r>
              <a:rPr lang="en-US" sz="2800" smtClean="0"/>
              <a:t>Schedule/conduct </a:t>
            </a:r>
            <a:r>
              <a:rPr lang="en-US" sz="2800" u="sng" smtClean="0"/>
              <a:t>at least one</a:t>
            </a:r>
            <a:r>
              <a:rPr lang="en-US" sz="2800" smtClean="0"/>
              <a:t> briefing/year:</a:t>
            </a:r>
          </a:p>
          <a:p>
            <a:pPr lvl="1" eaLnBrk="1" hangingPunct="1"/>
            <a:r>
              <a:rPr lang="en-US" smtClean="0"/>
              <a:t>Known discharges and failures, malfunctioning components, new precautionary measures</a:t>
            </a:r>
          </a:p>
        </p:txBody>
      </p:sp>
      <p:sp>
        <p:nvSpPr>
          <p:cNvPr id="41987" name="Rectangle 7"/>
          <p:cNvSpPr>
            <a:spLocks noGrp="1" noChangeArrowheads="1"/>
          </p:cNvSpPr>
          <p:nvPr>
            <p:ph type="title" idx="4294967295"/>
          </p:nvPr>
        </p:nvSpPr>
        <p:spPr>
          <a:xfrm>
            <a:off x="1265238" y="134938"/>
            <a:ext cx="78787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4000" smtClean="0">
                <a:effectLst/>
              </a:rPr>
              <a:t>Training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093788" y="1862138"/>
            <a:ext cx="76977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spcBef>
                <a:spcPct val="50000"/>
              </a:spcBef>
            </a:pPr>
            <a:r>
              <a:rPr lang="en-US" sz="4800" b="0">
                <a:solidFill>
                  <a:srgbClr val="FFFF99"/>
                </a:solidFill>
              </a:rPr>
              <a:t>SPCC Rule Applicability</a:t>
            </a:r>
            <a:br>
              <a:rPr lang="en-US" sz="4800" b="0">
                <a:solidFill>
                  <a:srgbClr val="FFFF99"/>
                </a:solidFill>
              </a:rPr>
            </a:br>
            <a:r>
              <a:rPr lang="en-US" sz="4800" b="0">
                <a:solidFill>
                  <a:srgbClr val="FFFF99"/>
                </a:solidFill>
              </a:rPr>
              <a:t>and Basics</a:t>
            </a:r>
          </a:p>
        </p:txBody>
      </p:sp>
      <p:grpSp>
        <p:nvGrpSpPr>
          <p:cNvPr id="6147" name="Group 5"/>
          <p:cNvGrpSpPr>
            <a:grpSpLocks/>
          </p:cNvGrpSpPr>
          <p:nvPr/>
        </p:nvGrpSpPr>
        <p:grpSpPr bwMode="auto">
          <a:xfrm>
            <a:off x="4535488" y="3614738"/>
            <a:ext cx="3657600" cy="2425700"/>
            <a:chOff x="4536141" y="3614390"/>
            <a:chExt cx="3657600" cy="2426208"/>
          </a:xfrm>
        </p:grpSpPr>
        <p:pic>
          <p:nvPicPr>
            <p:cNvPr id="6149" name="Picture 2" descr="C:\Documents and Settings\PFLEMI02\Local Settings\Temporary Internet Files\Content.IE5\BK9G1T4C\MP9001753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141" y="3614390"/>
              <a:ext cx="3657600" cy="242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4"/>
            <p:cNvSpPr txBox="1">
              <a:spLocks noChangeArrowheads="1"/>
            </p:cNvSpPr>
            <p:nvPr/>
          </p:nvSpPr>
          <p:spPr bwMode="auto">
            <a:xfrm rot="-2006900">
              <a:off x="6107016" y="4174730"/>
              <a:ext cx="111120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lgn="ctr" eaLnBrk="1" hangingPunct="1"/>
              <a:r>
                <a:rPr lang="en-US">
                  <a:solidFill>
                    <a:schemeClr val="tx1"/>
                  </a:solidFill>
                  <a:latin typeface="Arial" panose="020B0604020202020204" pitchFamily="34" charset="0"/>
                  <a:cs typeface="Arial" panose="020B0604020202020204" pitchFamily="34" charset="0"/>
                </a:rPr>
                <a:t>SPCC</a:t>
              </a:r>
            </a:p>
            <a:p>
              <a:pPr algn="ctr" eaLnBrk="1" hangingPunct="1"/>
              <a:r>
                <a:rPr lang="en-US">
                  <a:solidFill>
                    <a:schemeClr val="tx1"/>
                  </a:solidFill>
                  <a:latin typeface="Arial" panose="020B0604020202020204" pitchFamily="34" charset="0"/>
                  <a:cs typeface="Arial" panose="020B0604020202020204" pitchFamily="34" charset="0"/>
                </a:rPr>
                <a:t>Plan</a:t>
              </a:r>
            </a:p>
          </p:txBody>
        </p:sp>
      </p:grpSp>
      <p:sp>
        <p:nvSpPr>
          <p:cNvPr id="8" name="Rectangle 4"/>
          <p:cNvSpPr txBox="1">
            <a:spLocks noChangeArrowheads="1"/>
          </p:cNvSpPr>
          <p:nvPr/>
        </p:nvSpPr>
        <p:spPr bwMode="auto">
          <a:xfrm>
            <a:off x="-30163" y="314325"/>
            <a:ext cx="4651376" cy="985838"/>
          </a:xfrm>
          <a:prstGeom prst="rect">
            <a:avLst/>
          </a:prstGeom>
          <a:noFill/>
          <a:ln w="9525">
            <a:noFill/>
            <a:miter lim="800000"/>
            <a:headEnd/>
            <a:tailEnd/>
          </a:ln>
          <a:effectLst>
            <a:outerShdw dist="35921" dir="2700000" algn="ctr" rotWithShape="0">
              <a:schemeClr val="folHlink"/>
            </a:outerShdw>
          </a:effectLst>
        </p:spPr>
        <p:txBody>
          <a:bodyPr lIns="365760" rIns="365760" anchor="ctr"/>
          <a:lstStyle>
            <a:lvl1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200">
                <a:solidFill>
                  <a:srgbClr val="FFFF99"/>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200">
                <a:solidFill>
                  <a:srgbClr val="FFFF99"/>
                </a:solidFill>
                <a:effectLst>
                  <a:outerShdw blurRad="38100" dist="38100" dir="2700000" algn="tl">
                    <a:srgbClr val="000000"/>
                  </a:outerShdw>
                </a:effectLst>
                <a:latin typeface="Tahoma" pitchFamily="34" charset="0"/>
              </a:defRPr>
            </a:lvl9pPr>
          </a:lstStyle>
          <a:p>
            <a:pPr algn="ctr">
              <a:defRPr/>
            </a:pPr>
            <a:r>
              <a:rPr lang="en-US" sz="3800" b="0" dirty="0" smtClean="0">
                <a:solidFill>
                  <a:schemeClr val="tx2">
                    <a:lumMod val="40000"/>
                    <a:lumOff val="60000"/>
                  </a:schemeClr>
                </a:solidFill>
                <a:effectLst/>
              </a:rPr>
              <a:t>Section 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effectLst/>
              </a:rPr>
              <a:t>General Secondary Containment</a:t>
            </a:r>
          </a:p>
        </p:txBody>
      </p:sp>
      <p:sp>
        <p:nvSpPr>
          <p:cNvPr id="239619" name="Rectangle 3"/>
          <p:cNvSpPr>
            <a:spLocks noGrp="1" noChangeArrowheads="1"/>
          </p:cNvSpPr>
          <p:nvPr>
            <p:ph idx="1"/>
          </p:nvPr>
        </p:nvSpPr>
        <p:spPr>
          <a:xfrm>
            <a:off x="989013" y="1676400"/>
            <a:ext cx="8077200" cy="5054600"/>
          </a:xfrm>
        </p:spPr>
        <p:txBody>
          <a:bodyPr/>
          <a:lstStyle/>
          <a:p>
            <a:pPr>
              <a:defRPr/>
            </a:pPr>
            <a:r>
              <a:rPr lang="en-US" sz="2800" dirty="0" smtClean="0"/>
              <a:t>Provide </a:t>
            </a:r>
            <a:r>
              <a:rPr lang="en-US" sz="2800" dirty="0" smtClean="0">
                <a:solidFill>
                  <a:schemeClr val="tx2">
                    <a:lumMod val="40000"/>
                    <a:lumOff val="60000"/>
                  </a:schemeClr>
                </a:solidFill>
              </a:rPr>
              <a:t>appropriate</a:t>
            </a:r>
            <a:r>
              <a:rPr lang="en-US" sz="2800" dirty="0" smtClean="0"/>
              <a:t> secondary containment </a:t>
            </a:r>
            <a:r>
              <a:rPr lang="en-US" sz="2800" dirty="0" smtClean="0">
                <a:solidFill>
                  <a:schemeClr val="tx1"/>
                </a:solidFill>
              </a:rPr>
              <a:t>and/or diversionary structures or equipment to prevent a discharge (from tanks, drums, totes, piping, etc.) </a:t>
            </a:r>
            <a:r>
              <a:rPr lang="en-US" sz="2800" dirty="0" smtClean="0">
                <a:solidFill>
                  <a:srgbClr val="EAEAEA"/>
                </a:solidFill>
              </a:rPr>
              <a:t>to “navigable waters of the U.S. and adjoining shorelines”</a:t>
            </a:r>
            <a:endParaRPr lang="en-US" sz="2800" dirty="0" smtClean="0">
              <a:solidFill>
                <a:schemeClr val="tx1"/>
              </a:solidFill>
              <a:effectLst>
                <a:outerShdw blurRad="38100" dist="38100" dir="2700000" algn="tl">
                  <a:srgbClr val="000000"/>
                </a:outerShdw>
              </a:effectLst>
            </a:endParaRPr>
          </a:p>
          <a:p>
            <a:pPr>
              <a:defRPr/>
            </a:pPr>
            <a:r>
              <a:rPr lang="en-US" sz="2800" dirty="0" smtClean="0">
                <a:solidFill>
                  <a:srgbClr val="EAEAEA"/>
                </a:solidFill>
              </a:rPr>
              <a:t>The entire system (walls and floor) must be capable of containing oil so that a discharge from containment will not occur until cleanup occurs</a:t>
            </a:r>
          </a:p>
          <a:p>
            <a:pPr>
              <a:defRPr/>
            </a:pPr>
            <a:r>
              <a:rPr lang="en-US" sz="2800" dirty="0" smtClean="0"/>
              <a:t>§112.7(c)</a:t>
            </a:r>
            <a:endParaRPr lang="en-US" sz="2800" dirty="0" smtClean="0">
              <a:solidFill>
                <a:srgbClr val="EAEAEA"/>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39800" y="228600"/>
            <a:ext cx="7594600" cy="1257300"/>
          </a:xfrm>
        </p:spPr>
        <p:txBody>
          <a:bodyPr/>
          <a:lstStyle/>
          <a:p>
            <a:pPr eaLnBrk="1" hangingPunct="1"/>
            <a:r>
              <a:rPr lang="en-US" sz="4000" smtClean="0">
                <a:effectLst/>
              </a:rPr>
              <a:t>General Secondary Containment</a:t>
            </a:r>
          </a:p>
        </p:txBody>
      </p:sp>
      <p:sp>
        <p:nvSpPr>
          <p:cNvPr id="44035" name="Rectangle 3"/>
          <p:cNvSpPr>
            <a:spLocks noGrp="1" noChangeArrowheads="1"/>
          </p:cNvSpPr>
          <p:nvPr>
            <p:ph type="body" idx="1"/>
          </p:nvPr>
        </p:nvSpPr>
        <p:spPr>
          <a:xfrm>
            <a:off x="914400" y="1638300"/>
            <a:ext cx="8077200" cy="5054600"/>
          </a:xfrm>
        </p:spPr>
        <p:txBody>
          <a:bodyPr/>
          <a:lstStyle/>
          <a:p>
            <a:pPr eaLnBrk="1" hangingPunct="1">
              <a:buClr>
                <a:schemeClr val="tx1"/>
              </a:buClr>
              <a:buFont typeface="Wingdings" panose="05000000000000000000" pitchFamily="2" charset="2"/>
              <a:buChar char="§"/>
            </a:pPr>
            <a:r>
              <a:rPr lang="en-US" sz="2400" smtClean="0">
                <a:solidFill>
                  <a:schemeClr val="tx1"/>
                </a:solidFill>
              </a:rPr>
              <a:t>One of the following preventive systems or its equivalent should be used as a minimum for onshore facilities:</a:t>
            </a:r>
          </a:p>
          <a:p>
            <a:pPr lvl="1" eaLnBrk="1" hangingPunct="1">
              <a:buClr>
                <a:schemeClr val="tx1"/>
              </a:buClr>
            </a:pPr>
            <a:r>
              <a:rPr lang="en-US" sz="2400" smtClean="0"/>
              <a:t>Dikes, berms or retaining walls sufficiently impervious to contain spilled oil</a:t>
            </a:r>
          </a:p>
          <a:p>
            <a:pPr lvl="1" eaLnBrk="1" hangingPunct="1">
              <a:buClr>
                <a:schemeClr val="tx1"/>
              </a:buClr>
            </a:pPr>
            <a:r>
              <a:rPr lang="en-US" sz="2400" smtClean="0"/>
              <a:t>Curbing or drip pans</a:t>
            </a:r>
          </a:p>
          <a:p>
            <a:pPr lvl="1" eaLnBrk="1" hangingPunct="1">
              <a:buClr>
                <a:schemeClr val="tx1"/>
              </a:buClr>
            </a:pPr>
            <a:r>
              <a:rPr lang="en-US" sz="2400" smtClean="0"/>
              <a:t>Sumps and collection systems</a:t>
            </a:r>
          </a:p>
          <a:p>
            <a:pPr lvl="1" eaLnBrk="1" hangingPunct="1">
              <a:buClr>
                <a:schemeClr val="tx1"/>
              </a:buClr>
            </a:pPr>
            <a:r>
              <a:rPr lang="en-US" sz="2400" smtClean="0"/>
              <a:t>Culverting, gutters or other drainage systems</a:t>
            </a:r>
          </a:p>
          <a:p>
            <a:pPr lvl="1" eaLnBrk="1" hangingPunct="1">
              <a:buClr>
                <a:schemeClr val="tx1"/>
              </a:buClr>
            </a:pPr>
            <a:r>
              <a:rPr lang="en-US" sz="2400" smtClean="0"/>
              <a:t>Weirs, booms or other barriers</a:t>
            </a:r>
          </a:p>
          <a:p>
            <a:pPr lvl="1" eaLnBrk="1" hangingPunct="1">
              <a:buClr>
                <a:schemeClr val="tx1"/>
              </a:buClr>
            </a:pPr>
            <a:r>
              <a:rPr lang="en-US" sz="2400" smtClean="0"/>
              <a:t>Spill diversion ponds</a:t>
            </a:r>
          </a:p>
          <a:p>
            <a:pPr lvl="1" eaLnBrk="1" hangingPunct="1">
              <a:buClr>
                <a:schemeClr val="tx1"/>
              </a:buClr>
            </a:pPr>
            <a:r>
              <a:rPr lang="en-US" sz="2400" smtClean="0"/>
              <a:t>Retention ponds</a:t>
            </a:r>
          </a:p>
          <a:p>
            <a:pPr lvl="1" eaLnBrk="1" hangingPunct="1">
              <a:buClr>
                <a:schemeClr val="tx1"/>
              </a:buClr>
            </a:pPr>
            <a:r>
              <a:rPr lang="en-US" sz="2400" smtClean="0"/>
              <a:t>Sorbent materials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J23"/>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304800" y="3733800"/>
            <a:ext cx="41148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descr="J21"/>
          <p:cNvPicPr>
            <a:picLocks noChangeAspect="1" noChangeArrowheads="1"/>
          </p:cNvPicPr>
          <p:nvPr/>
        </p:nvPicPr>
        <p:blipFill>
          <a:blip r:embed="rId4">
            <a:lum bright="-4000"/>
            <a:extLst>
              <a:ext uri="{28A0092B-C50C-407E-A947-70E740481C1C}">
                <a14:useLocalDpi xmlns:a14="http://schemas.microsoft.com/office/drawing/2010/main" val="0"/>
              </a:ext>
            </a:extLst>
          </a:blip>
          <a:srcRect l="17587"/>
          <a:stretch>
            <a:fillRect/>
          </a:stretch>
        </p:blipFill>
        <p:spPr bwMode="auto">
          <a:xfrm>
            <a:off x="328613" y="339725"/>
            <a:ext cx="39798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descr="J24"/>
          <p:cNvPicPr>
            <a:picLocks noChangeAspect="1"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4572000" y="3733800"/>
            <a:ext cx="42672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IMG0008"/>
          <p:cNvPicPr>
            <a:picLocks noChangeAspect="1" noChangeArrowheads="1"/>
          </p:cNvPicPr>
          <p:nvPr/>
        </p:nvPicPr>
        <p:blipFill>
          <a:blip r:embed="rId6">
            <a:lum bright="6000"/>
            <a:extLst>
              <a:ext uri="{28A0092B-C50C-407E-A947-70E740481C1C}">
                <a14:useLocalDpi xmlns:a14="http://schemas.microsoft.com/office/drawing/2010/main" val="0"/>
              </a:ext>
            </a:extLst>
          </a:blip>
          <a:srcRect l="8527"/>
          <a:stretch>
            <a:fillRect/>
          </a:stretch>
        </p:blipFill>
        <p:spPr bwMode="auto">
          <a:xfrm>
            <a:off x="4935538" y="404813"/>
            <a:ext cx="386080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ight Arrow 1"/>
          <p:cNvSpPr>
            <a:spLocks noChangeArrowheads="1"/>
          </p:cNvSpPr>
          <p:nvPr/>
        </p:nvSpPr>
        <p:spPr bwMode="auto">
          <a:xfrm>
            <a:off x="6302375" y="5449888"/>
            <a:ext cx="654050" cy="222250"/>
          </a:xfrm>
          <a:prstGeom prst="rightArrow">
            <a:avLst>
              <a:gd name="adj1" fmla="val 50000"/>
              <a:gd name="adj2" fmla="val 49974"/>
            </a:avLst>
          </a:prstGeom>
          <a:solidFill>
            <a:srgbClr val="C00000"/>
          </a:solidFill>
          <a:ln w="9525" algn="ctr">
            <a:solidFill>
              <a:srgbClr val="C00000"/>
            </a:solidFill>
            <a:round/>
            <a:headEnd/>
            <a:tailEnd/>
          </a:ln>
        </p:spPr>
        <p:txBody>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047750" y="414338"/>
            <a:ext cx="7699375"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3600" smtClean="0">
                <a:effectLst/>
              </a:rPr>
              <a:t>Revision to General Secondary Containment Requirement</a:t>
            </a:r>
          </a:p>
        </p:txBody>
      </p:sp>
      <p:sp>
        <p:nvSpPr>
          <p:cNvPr id="46083" name="Rectangle 3"/>
          <p:cNvSpPr>
            <a:spLocks noGrp="1" noChangeArrowheads="1"/>
          </p:cNvSpPr>
          <p:nvPr>
            <p:ph idx="4294967295"/>
          </p:nvPr>
        </p:nvSpPr>
        <p:spPr>
          <a:xfrm>
            <a:off x="1012825" y="1679575"/>
            <a:ext cx="7704138" cy="4943475"/>
          </a:xfrm>
        </p:spPr>
        <p:txBody>
          <a:bodyPr/>
          <a:lstStyle/>
          <a:p>
            <a:pPr eaLnBrk="1" hangingPunct="1">
              <a:lnSpc>
                <a:spcPct val="90000"/>
              </a:lnSpc>
              <a:buFont typeface="Wingdings" panose="05000000000000000000" pitchFamily="2" charset="2"/>
              <a:buChar char="§"/>
            </a:pPr>
            <a:r>
              <a:rPr lang="en-US" sz="2400" smtClean="0"/>
              <a:t>Clarified that </a:t>
            </a:r>
            <a:r>
              <a:rPr lang="en-US" sz="2400" smtClean="0">
                <a:cs typeface="Arial" panose="020B0604020202020204" pitchFamily="34" charset="0"/>
              </a:rPr>
              <a:t>the general secondary containment requirement</a:t>
            </a:r>
            <a:r>
              <a:rPr lang="en-US" sz="2400" smtClean="0"/>
              <a:t> is intended to address the </a:t>
            </a:r>
            <a:r>
              <a:rPr lang="en-US" sz="2400" i="1" smtClean="0"/>
              <a:t>most likely oil discharge</a:t>
            </a:r>
            <a:r>
              <a:rPr lang="en-US" sz="2400" smtClean="0"/>
              <a:t> from any part of a facility</a:t>
            </a:r>
          </a:p>
          <a:p>
            <a:pPr eaLnBrk="1" hangingPunct="1">
              <a:lnSpc>
                <a:spcPct val="90000"/>
              </a:lnSpc>
              <a:buFont typeface="Wingdings" panose="05000000000000000000" pitchFamily="2" charset="2"/>
              <a:buChar char="§"/>
            </a:pPr>
            <a:r>
              <a:rPr lang="en-US" sz="2400" smtClean="0"/>
              <a:t>Use of active and passive secondary containment, such as spill kits, allowed</a:t>
            </a:r>
          </a:p>
          <a:p>
            <a:pPr lvl="1" eaLnBrk="1" hangingPunct="1">
              <a:lnSpc>
                <a:spcPct val="90000"/>
              </a:lnSpc>
              <a:buFontTx/>
              <a:buNone/>
            </a:pPr>
            <a:endParaRPr lang="en-US" sz="2400" smtClean="0">
              <a:solidFill>
                <a:schemeClr val="bg1"/>
              </a:solidFill>
            </a:endParaRPr>
          </a:p>
          <a:p>
            <a:pPr lvl="1" eaLnBrk="1" hangingPunct="1">
              <a:lnSpc>
                <a:spcPct val="90000"/>
              </a:lnSpc>
              <a:buFontTx/>
              <a:buNone/>
            </a:pPr>
            <a:endParaRPr lang="en-US" sz="1800" smtClean="0">
              <a:solidFill>
                <a:schemeClr val="bg1"/>
              </a:solidFill>
            </a:endParaRPr>
          </a:p>
          <a:p>
            <a:pPr eaLnBrk="1" hangingPunct="1">
              <a:lnSpc>
                <a:spcPct val="90000"/>
              </a:lnSpc>
            </a:pPr>
            <a:endParaRPr lang="en-US" sz="2000" smtClean="0">
              <a:solidFill>
                <a:schemeClr val="bg1"/>
              </a:solidFill>
            </a:endParaRPr>
          </a:p>
          <a:p>
            <a:pPr eaLnBrk="1" hangingPunct="1">
              <a:lnSpc>
                <a:spcPct val="90000"/>
              </a:lnSpc>
            </a:pPr>
            <a:endParaRPr lang="en-US" sz="2000" smtClean="0">
              <a:solidFill>
                <a:schemeClr val="bg1"/>
              </a:solidFill>
            </a:endParaRPr>
          </a:p>
          <a:p>
            <a:pPr eaLnBrk="1" hangingPunct="1">
              <a:lnSpc>
                <a:spcPct val="90000"/>
              </a:lnSpc>
              <a:buFont typeface="Wingdings" panose="05000000000000000000" pitchFamily="2" charset="2"/>
              <a:buChar char="§"/>
            </a:pPr>
            <a:r>
              <a:rPr lang="en-US" sz="2400" smtClean="0">
                <a:solidFill>
                  <a:schemeClr val="tx1"/>
                </a:solidFill>
              </a:rPr>
              <a:t>Modifies §112.7(c) to expand the list of example prevention systems for onshore facilities</a:t>
            </a:r>
          </a:p>
          <a:p>
            <a:pPr lvl="1" eaLnBrk="1" hangingPunct="1">
              <a:lnSpc>
                <a:spcPct val="90000"/>
              </a:lnSpc>
            </a:pPr>
            <a:r>
              <a:rPr lang="en-US" sz="1800" smtClean="0">
                <a:solidFill>
                  <a:schemeClr val="tx1"/>
                </a:solidFill>
              </a:rPr>
              <a:t>Additional examples: drip pans, sumps, and collection systems</a:t>
            </a:r>
          </a:p>
          <a:p>
            <a:pPr eaLnBrk="1" hangingPunct="1">
              <a:lnSpc>
                <a:spcPct val="90000"/>
              </a:lnSpc>
              <a:buFontTx/>
              <a:buNone/>
            </a:pPr>
            <a:endParaRPr lang="en-US" sz="1600" smtClean="0">
              <a:solidFill>
                <a:schemeClr val="tx1"/>
              </a:solidFill>
              <a:cs typeface="Arial" panose="020B0604020202020204" pitchFamily="34" charset="0"/>
            </a:endParaRPr>
          </a:p>
        </p:txBody>
      </p:sp>
      <p:sp>
        <p:nvSpPr>
          <p:cNvPr id="46084" name="Text Box 7"/>
          <p:cNvSpPr txBox="1">
            <a:spLocks noChangeArrowheads="1"/>
          </p:cNvSpPr>
          <p:nvPr/>
        </p:nvSpPr>
        <p:spPr bwMode="auto">
          <a:xfrm>
            <a:off x="1079500" y="3576638"/>
            <a:ext cx="7880350" cy="1190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spcBef>
                <a:spcPct val="50000"/>
              </a:spcBef>
            </a:pPr>
            <a:r>
              <a:rPr lang="en-US" sz="1800" b="0">
                <a:solidFill>
                  <a:schemeClr val="bg2"/>
                </a:solidFill>
              </a:rPr>
              <a:t>New text:  </a:t>
            </a:r>
            <a:r>
              <a:rPr lang="en-US" sz="1800" b="0">
                <a:solidFill>
                  <a:schemeClr val="bg2"/>
                </a:solidFill>
                <a:latin typeface="Arial" panose="020B0604020202020204" pitchFamily="34" charset="0"/>
              </a:rPr>
              <a:t>“… In determining the method, design, and capacity for secondary containment, you need only to address the typical failure mode, and the most likely quantity of oil that would be discharged. Secondary containment may be either active or passive in design.”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800" smtClean="0">
                <a:effectLst/>
              </a:rPr>
              <a:t>Secondary Containment</a:t>
            </a:r>
            <a:br>
              <a:rPr lang="en-US" sz="3800" smtClean="0">
                <a:effectLst/>
              </a:rPr>
            </a:br>
            <a:r>
              <a:rPr lang="en-US" sz="2800" smtClean="0">
                <a:effectLst/>
              </a:rPr>
              <a:t>Active Measures</a:t>
            </a:r>
          </a:p>
        </p:txBody>
      </p:sp>
      <p:sp>
        <p:nvSpPr>
          <p:cNvPr id="47107" name="Rectangle 3"/>
          <p:cNvSpPr>
            <a:spLocks noGrp="1" noChangeArrowheads="1"/>
          </p:cNvSpPr>
          <p:nvPr>
            <p:ph idx="4294967295"/>
          </p:nvPr>
        </p:nvSpPr>
        <p:spPr>
          <a:xfrm>
            <a:off x="989013" y="1676400"/>
            <a:ext cx="8077200" cy="5054600"/>
          </a:xfrm>
        </p:spPr>
        <p:txBody>
          <a:bodyPr/>
          <a:lstStyle/>
          <a:p>
            <a:pPr eaLnBrk="1" hangingPunct="1">
              <a:buFont typeface="Wingdings" panose="05000000000000000000" pitchFamily="2" charset="2"/>
              <a:buChar char="§"/>
            </a:pPr>
            <a:r>
              <a:rPr lang="en-US" sz="2800" smtClean="0">
                <a:solidFill>
                  <a:schemeClr val="tx1"/>
                </a:solidFill>
              </a:rPr>
              <a:t>Can use active measures as secondary containment</a:t>
            </a:r>
          </a:p>
          <a:p>
            <a:pPr eaLnBrk="1" hangingPunct="1">
              <a:buFont typeface="Wingdings" panose="05000000000000000000" pitchFamily="2" charset="2"/>
              <a:buChar char="§"/>
            </a:pPr>
            <a:r>
              <a:rPr lang="en-US" sz="2800" smtClean="0"/>
              <a:t>Active measures are those that require deployment or a specific action by an operator</a:t>
            </a:r>
          </a:p>
          <a:p>
            <a:pPr lvl="1" eaLnBrk="1" hangingPunct="1"/>
            <a:r>
              <a:rPr lang="en-US" sz="2400" smtClean="0"/>
              <a:t>These may be deployed either before an activity involving the handling of oil starts, or in reaction to a discharge</a:t>
            </a:r>
          </a:p>
          <a:p>
            <a:pPr eaLnBrk="1" hangingPunct="1">
              <a:buFont typeface="Wingdings" panose="05000000000000000000" pitchFamily="2" charset="2"/>
              <a:buChar char="§"/>
            </a:pPr>
            <a:r>
              <a:rPr lang="en-US" sz="2800" smtClean="0"/>
              <a:t>Must be implemented in time to prevent the spilled oil from reaching surface waters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990600" y="168275"/>
            <a:ext cx="787876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ffectLst/>
              </a:rPr>
              <a:t>Active Measures</a:t>
            </a:r>
          </a:p>
        </p:txBody>
      </p:sp>
      <p:sp>
        <p:nvSpPr>
          <p:cNvPr id="48131" name="Rectangle 3"/>
          <p:cNvSpPr>
            <a:spLocks noGrp="1" noChangeArrowheads="1"/>
          </p:cNvSpPr>
          <p:nvPr>
            <p:ph type="body" idx="4294967295"/>
          </p:nvPr>
        </p:nvSpPr>
        <p:spPr>
          <a:xfrm>
            <a:off x="952500" y="1638300"/>
            <a:ext cx="6870700" cy="5003800"/>
          </a:xfrm>
        </p:spPr>
        <p:txBody>
          <a:bodyPr/>
          <a:lstStyle/>
          <a:p>
            <a:pPr eaLnBrk="1" hangingPunct="1">
              <a:buFont typeface="Wingdings" panose="05000000000000000000" pitchFamily="2" charset="2"/>
              <a:buChar char="§"/>
            </a:pPr>
            <a:r>
              <a:rPr lang="en-US" smtClean="0"/>
              <a:t>May be appropriate for discharges that occur during manned activities if they:</a:t>
            </a:r>
          </a:p>
          <a:p>
            <a:pPr lvl="1" eaLnBrk="1" hangingPunct="1"/>
            <a:r>
              <a:rPr lang="en-US" smtClean="0"/>
              <a:t>Can contain the volume and rate of oil</a:t>
            </a:r>
          </a:p>
          <a:p>
            <a:pPr lvl="1" eaLnBrk="1" hangingPunct="1"/>
            <a:r>
              <a:rPr lang="en-US" smtClean="0"/>
              <a:t>Is properly constructed</a:t>
            </a:r>
          </a:p>
          <a:p>
            <a:pPr lvl="1" eaLnBrk="1" hangingPunct="1"/>
            <a:r>
              <a:rPr lang="en-US" smtClean="0"/>
              <a:t>Is deployed in a timely manner</a:t>
            </a:r>
          </a:p>
          <a:p>
            <a:pPr eaLnBrk="1" hangingPunct="1">
              <a:buFont typeface="Wingdings" panose="05000000000000000000" pitchFamily="2" charset="2"/>
              <a:buChar char="§"/>
            </a:pPr>
            <a:r>
              <a:rPr lang="en-US" sz="2800" smtClean="0"/>
              <a:t>Examples include:</a:t>
            </a:r>
          </a:p>
          <a:p>
            <a:pPr lvl="1" eaLnBrk="1" hangingPunct="1"/>
            <a:r>
              <a:rPr lang="en-US" sz="2400" smtClean="0"/>
              <a:t>Using spill kits in the event of a discharge</a:t>
            </a:r>
          </a:p>
          <a:p>
            <a:pPr lvl="1" eaLnBrk="1" hangingPunct="1"/>
            <a:r>
              <a:rPr lang="en-US" sz="2400" smtClean="0"/>
              <a:t>Placing a properly designed storm drain cover over a drain prior to a transfer of oil to a container</a:t>
            </a:r>
          </a:p>
          <a:p>
            <a:pPr eaLnBrk="1" hangingPunct="1"/>
            <a:endParaRPr lang="en-US" smtClean="0"/>
          </a:p>
        </p:txBody>
      </p:sp>
      <p:pic>
        <p:nvPicPr>
          <p:cNvPr id="48132" name="Picture 4" descr="apsb1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11911"/>
          <a:stretch>
            <a:fillRect/>
          </a:stretch>
        </p:blipFill>
        <p:spPr bwMode="auto">
          <a:xfrm>
            <a:off x="7543800" y="5053013"/>
            <a:ext cx="123666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sorbent materials"/>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6607175" y="2906713"/>
            <a:ext cx="24225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939800" y="152400"/>
            <a:ext cx="8039100" cy="1206500"/>
          </a:xfrm>
        </p:spPr>
        <p:txBody>
          <a:bodyPr/>
          <a:lstStyle/>
          <a:p>
            <a:pPr eaLnBrk="1" hangingPunct="1">
              <a:defRPr/>
            </a:pPr>
            <a:r>
              <a:rPr lang="en-US" sz="3600" dirty="0" smtClean="0">
                <a:solidFill>
                  <a:schemeClr val="tx2">
                    <a:lumMod val="40000"/>
                    <a:lumOff val="60000"/>
                  </a:schemeClr>
                </a:solidFill>
                <a:effectLst/>
              </a:rPr>
              <a:t>General Secondary Containment</a:t>
            </a:r>
          </a:p>
        </p:txBody>
      </p:sp>
      <p:sp>
        <p:nvSpPr>
          <p:cNvPr id="49155" name="Rectangle 3"/>
          <p:cNvSpPr>
            <a:spLocks noGrp="1" noChangeArrowheads="1"/>
          </p:cNvSpPr>
          <p:nvPr>
            <p:ph type="body" idx="1"/>
          </p:nvPr>
        </p:nvSpPr>
        <p:spPr>
          <a:xfrm>
            <a:off x="914400" y="1752600"/>
            <a:ext cx="8077200" cy="4876800"/>
          </a:xfrm>
        </p:spPr>
        <p:txBody>
          <a:bodyPr/>
          <a:lstStyle/>
          <a:p>
            <a:pPr eaLnBrk="1" hangingPunct="1">
              <a:lnSpc>
                <a:spcPct val="90000"/>
              </a:lnSpc>
              <a:spcBef>
                <a:spcPct val="0"/>
              </a:spcBef>
              <a:buClr>
                <a:schemeClr val="tx1"/>
              </a:buClr>
              <a:buFont typeface="Wingdings" panose="05000000000000000000" pitchFamily="2" charset="2"/>
              <a:buChar char="§"/>
            </a:pPr>
            <a:r>
              <a:rPr lang="en-US" sz="2800" smtClean="0">
                <a:solidFill>
                  <a:schemeClr val="tx1"/>
                </a:solidFill>
              </a:rPr>
              <a:t>“General” Secondary Containment requirement applies to the following examples:</a:t>
            </a:r>
          </a:p>
          <a:p>
            <a:pPr lvl="1" eaLnBrk="1" hangingPunct="1">
              <a:lnSpc>
                <a:spcPct val="90000"/>
              </a:lnSpc>
              <a:spcBef>
                <a:spcPct val="0"/>
              </a:spcBef>
              <a:buClr>
                <a:schemeClr val="tx1"/>
              </a:buClr>
            </a:pPr>
            <a:r>
              <a:rPr lang="en-US" sz="2400" smtClean="0">
                <a:solidFill>
                  <a:schemeClr val="tx1"/>
                </a:solidFill>
              </a:rPr>
              <a:t>Nurse tanks</a:t>
            </a:r>
          </a:p>
          <a:p>
            <a:pPr lvl="1" eaLnBrk="1" hangingPunct="1">
              <a:lnSpc>
                <a:spcPct val="90000"/>
              </a:lnSpc>
              <a:spcBef>
                <a:spcPct val="0"/>
              </a:spcBef>
              <a:buClr>
                <a:schemeClr val="tx1"/>
              </a:buClr>
            </a:pPr>
            <a:r>
              <a:rPr lang="en-US" sz="2400" smtClean="0">
                <a:solidFill>
                  <a:schemeClr val="tx1"/>
                </a:solidFill>
              </a:rPr>
              <a:t>Mobile refuelers</a:t>
            </a:r>
          </a:p>
          <a:p>
            <a:pPr lvl="1" eaLnBrk="1" hangingPunct="1">
              <a:lnSpc>
                <a:spcPct val="90000"/>
              </a:lnSpc>
              <a:spcBef>
                <a:spcPct val="0"/>
              </a:spcBef>
              <a:buClr>
                <a:schemeClr val="tx1"/>
              </a:buClr>
            </a:pPr>
            <a:r>
              <a:rPr lang="en-US" sz="2400" smtClean="0"/>
              <a:t>Oil-filled equipment (transformers, manufacturing equipment, etc.)</a:t>
            </a:r>
          </a:p>
          <a:p>
            <a:pPr lvl="1" eaLnBrk="1" hangingPunct="1">
              <a:lnSpc>
                <a:spcPct val="90000"/>
              </a:lnSpc>
              <a:spcBef>
                <a:spcPct val="0"/>
              </a:spcBef>
              <a:buClr>
                <a:schemeClr val="tx1"/>
              </a:buClr>
            </a:pPr>
            <a:r>
              <a:rPr lang="en-US" sz="2400" smtClean="0"/>
              <a:t>Transfer areas</a:t>
            </a:r>
          </a:p>
          <a:p>
            <a:pPr lvl="2" eaLnBrk="1" hangingPunct="1">
              <a:lnSpc>
                <a:spcPct val="90000"/>
              </a:lnSpc>
              <a:spcBef>
                <a:spcPct val="0"/>
              </a:spcBef>
              <a:buClr>
                <a:schemeClr val="tx1"/>
              </a:buClr>
              <a:buFont typeface="Wingdings" panose="05000000000000000000" pitchFamily="2" charset="2"/>
              <a:buChar char="§"/>
            </a:pPr>
            <a:r>
              <a:rPr lang="en-US" sz="2400" smtClean="0"/>
              <a:t>Piping runs/racks, manifolds, etc.</a:t>
            </a:r>
          </a:p>
          <a:p>
            <a:pPr lvl="2" eaLnBrk="1" hangingPunct="1">
              <a:lnSpc>
                <a:spcPct val="90000"/>
              </a:lnSpc>
              <a:spcBef>
                <a:spcPct val="0"/>
              </a:spcBef>
              <a:buClr>
                <a:schemeClr val="tx1"/>
              </a:buClr>
              <a:buFont typeface="Wingdings" panose="05000000000000000000" pitchFamily="2" charset="2"/>
              <a:buChar char="§"/>
            </a:pPr>
            <a:r>
              <a:rPr lang="en-US" sz="2400" smtClean="0"/>
              <a:t>Truck loading/unloading areas (not loading rack)</a:t>
            </a:r>
            <a:endParaRPr lang="en-US" smtClean="0">
              <a:solidFill>
                <a:schemeClr val="tx1"/>
              </a:solidFill>
            </a:endParaRPr>
          </a:p>
          <a:p>
            <a:pPr eaLnBrk="1" hangingPunct="1">
              <a:lnSpc>
                <a:spcPct val="90000"/>
              </a:lnSpc>
              <a:spcBef>
                <a:spcPts val="600"/>
              </a:spcBef>
              <a:buClr>
                <a:schemeClr val="tx1"/>
              </a:buClr>
              <a:buFont typeface="Wingdings" panose="05000000000000000000" pitchFamily="2" charset="2"/>
              <a:buChar char="§"/>
            </a:pPr>
            <a:r>
              <a:rPr lang="en-US" smtClean="0">
                <a:solidFill>
                  <a:schemeClr val="tx1"/>
                </a:solidFill>
              </a:rPr>
              <a:t>No specific-sized volume requirement</a:t>
            </a:r>
          </a:p>
          <a:p>
            <a:pPr eaLnBrk="1" hangingPunct="1">
              <a:lnSpc>
                <a:spcPct val="90000"/>
              </a:lnSpc>
              <a:spcBef>
                <a:spcPct val="0"/>
              </a:spcBef>
              <a:buClr>
                <a:schemeClr val="tx1"/>
              </a:buClr>
              <a:buFont typeface="Wingdings" panose="05000000000000000000" pitchFamily="2" charset="2"/>
              <a:buChar char="§"/>
            </a:pPr>
            <a:r>
              <a:rPr lang="en-US" smtClean="0">
                <a:solidFill>
                  <a:schemeClr val="tx1"/>
                </a:solidFill>
              </a:rPr>
              <a:t>Sizing based on typical spill size not container size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sz="4000" smtClean="0">
                <a:effectLst/>
              </a:rPr>
              <a:t>Specific Secondary Containment Requirements</a:t>
            </a:r>
          </a:p>
        </p:txBody>
      </p:sp>
      <p:sp>
        <p:nvSpPr>
          <p:cNvPr id="19460" name="Rectangle 5"/>
          <p:cNvSpPr>
            <a:spLocks noGrp="1" noChangeArrowheads="1"/>
          </p:cNvSpPr>
          <p:nvPr>
            <p:ph type="body" idx="1"/>
          </p:nvPr>
        </p:nvSpPr>
        <p:spPr>
          <a:xfrm>
            <a:off x="1057275" y="1600200"/>
            <a:ext cx="8086725" cy="4876800"/>
          </a:xfrm>
        </p:spPr>
        <p:txBody>
          <a:bodyPr/>
          <a:lstStyle/>
          <a:p>
            <a:pPr eaLnBrk="1" hangingPunct="1">
              <a:buFont typeface="Wingdings" pitchFamily="2" charset="2"/>
              <a:buChar char="§"/>
              <a:defRPr/>
            </a:pPr>
            <a:r>
              <a:rPr lang="en-US" sz="2800" dirty="0" smtClean="0"/>
              <a:t>Specific minimum size requirement for secondary containment for</a:t>
            </a:r>
            <a:r>
              <a:rPr lang="en-US" sz="2400" dirty="0" smtClean="0"/>
              <a:t>:</a:t>
            </a:r>
          </a:p>
          <a:p>
            <a:pPr lvl="1" eaLnBrk="1" hangingPunct="1">
              <a:defRPr/>
            </a:pPr>
            <a:r>
              <a:rPr lang="en-US" sz="2400" dirty="0" smtClean="0"/>
              <a:t>Bulk storage containers</a:t>
            </a:r>
          </a:p>
          <a:p>
            <a:pPr lvl="1" eaLnBrk="1" hangingPunct="1">
              <a:defRPr/>
            </a:pPr>
            <a:r>
              <a:rPr lang="en-US" sz="2400" dirty="0" smtClean="0"/>
              <a:t>Mobile or portable bulk storage containers*</a:t>
            </a:r>
          </a:p>
          <a:p>
            <a:pPr eaLnBrk="1" hangingPunct="1">
              <a:buFont typeface="Wingdings" pitchFamily="2" charset="2"/>
              <a:buChar char="§"/>
              <a:defRPr/>
            </a:pPr>
            <a:r>
              <a:rPr lang="en-US" sz="2800" dirty="0" smtClean="0"/>
              <a:t>The secondary containment must be sized to contain the </a:t>
            </a:r>
            <a:r>
              <a:rPr lang="en-US" sz="2800" dirty="0" smtClean="0">
                <a:solidFill>
                  <a:schemeClr val="tx2">
                    <a:lumMod val="40000"/>
                    <a:lumOff val="60000"/>
                  </a:schemeClr>
                </a:solidFill>
              </a:rPr>
              <a:t>largest single oil compartment or container </a:t>
            </a:r>
            <a:r>
              <a:rPr lang="en-US" sz="2800" dirty="0" smtClean="0"/>
              <a:t>plus “sufficient freeboard” to contain precipitation</a:t>
            </a:r>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p:txBody>
      </p:sp>
      <p:sp>
        <p:nvSpPr>
          <p:cNvPr id="19461" name="Text Box 1028"/>
          <p:cNvSpPr txBox="1">
            <a:spLocks noChangeArrowheads="1"/>
          </p:cNvSpPr>
          <p:nvPr/>
        </p:nvSpPr>
        <p:spPr bwMode="auto">
          <a:xfrm>
            <a:off x="1362075" y="5702300"/>
            <a:ext cx="7046913" cy="646113"/>
          </a:xfrm>
          <a:prstGeom prst="rect">
            <a:avLst/>
          </a:prstGeom>
          <a:solidFill>
            <a:schemeClr val="tx2">
              <a:lumMod val="20000"/>
              <a:lumOff val="80000"/>
            </a:schemeClr>
          </a:solidFill>
          <a:ln w="9525">
            <a:noFill/>
            <a:miter lim="800000"/>
            <a:headEnd/>
            <a:tailEnd/>
          </a:ln>
          <a:effectLst/>
        </p:spPr>
        <p:txBody>
          <a:bodyPr>
            <a:spAutoFit/>
          </a:bodyPr>
          <a:lstStyle/>
          <a:p>
            <a:pPr marL="228600" indent="-228600">
              <a:defRPr/>
            </a:pPr>
            <a:r>
              <a:rPr lang="en-US" sz="1800" b="0" dirty="0">
                <a:solidFill>
                  <a:schemeClr val="bg1"/>
                </a:solidFill>
              </a:rPr>
              <a:t>*  Certain mobile portable containers (tanker trucks and nurse tanks) are only required to have general secondary containment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effectLst/>
              </a:rPr>
              <a:t>Specific Secondary Containment</a:t>
            </a:r>
          </a:p>
        </p:txBody>
      </p:sp>
      <p:sp>
        <p:nvSpPr>
          <p:cNvPr id="51203" name="Rectangle 3"/>
          <p:cNvSpPr>
            <a:spLocks noGrp="1" noChangeArrowheads="1"/>
          </p:cNvSpPr>
          <p:nvPr>
            <p:ph idx="1"/>
          </p:nvPr>
        </p:nvSpPr>
        <p:spPr/>
        <p:txBody>
          <a:bodyPr/>
          <a:lstStyle/>
          <a:p>
            <a:pPr>
              <a:buFont typeface="Wingdings" panose="05000000000000000000" pitchFamily="2" charset="2"/>
              <a:buChar char="§"/>
            </a:pPr>
            <a:r>
              <a:rPr lang="en-US" sz="2800" smtClean="0"/>
              <a:t>For Bulk Storage containers, sized containment could be an earthen berm, concrete dike or earthen remote impoundment </a:t>
            </a:r>
          </a:p>
          <a:p>
            <a:pPr lvl="1"/>
            <a:r>
              <a:rPr lang="en-US" smtClean="0"/>
              <a:t>See Chapter 4 of SPCC Guidance Document (Figures 4-5 and 4-6)</a:t>
            </a:r>
          </a:p>
          <a:p>
            <a:pPr lvl="2">
              <a:buFont typeface="Wingdings" panose="05000000000000000000" pitchFamily="2" charset="2"/>
              <a:buChar char="§"/>
            </a:pPr>
            <a:r>
              <a:rPr lang="en-US" smtClean="0">
                <a:solidFill>
                  <a:srgbClr val="FFFF00"/>
                </a:solidFill>
              </a:rPr>
              <a:t>http://www.epa.gov/emergencies/docs/oil/spcc/guidance/4_SecondaryContainment_Impracticability.pdf</a:t>
            </a:r>
            <a:endParaRPr lang="en-US" sz="3200" smtClean="0">
              <a:solidFill>
                <a:srgbClr val="FFFF00"/>
              </a:solidFill>
            </a:endParaRPr>
          </a:p>
          <a:p>
            <a:pPr lvl="1"/>
            <a:r>
              <a:rPr lang="en-US" smtClean="0"/>
              <a:t>Sample Calculation Worksheets are also available on the EPA Website (for Qualified Facilities)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farm fuel ta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230188"/>
            <a:ext cx="4510087"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C:\Documents and Settings\rfrankli\My Documents\SPCC-FRP\Photos\Mvc-006s.jpg"/>
          <p:cNvPicPr>
            <a:picLocks noChangeAspect="1" noChangeArrowheads="1"/>
          </p:cNvPicPr>
          <p:nvPr/>
        </p:nvPicPr>
        <p:blipFill>
          <a:blip r:embed="rId4">
            <a:extLst>
              <a:ext uri="{28A0092B-C50C-407E-A947-70E740481C1C}">
                <a14:useLocalDpi xmlns:a14="http://schemas.microsoft.com/office/drawing/2010/main" val="0"/>
              </a:ext>
            </a:extLst>
          </a:blip>
          <a:srcRect r="9956" b="19028"/>
          <a:stretch>
            <a:fillRect/>
          </a:stretch>
        </p:blipFill>
        <p:spPr bwMode="auto">
          <a:xfrm>
            <a:off x="4540250" y="3492500"/>
            <a:ext cx="43878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3" descr="C:\Documents and Settings\rfrankli\My Documents\SPCC-FRP\Photos\Complete SPCC Inspections\Dueitt Oil - Youngsville LA\1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8" y="3409950"/>
            <a:ext cx="4360862"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C:\Documents and Settings\rfrankli\My Documents\SPCC-FRP\Photos\Complete SPCC Inspections\Dueitt Oil - Youngsville LA\1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203200"/>
            <a:ext cx="401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89000" y="165100"/>
            <a:ext cx="7797800" cy="1143000"/>
          </a:xfrm>
        </p:spPr>
        <p:txBody>
          <a:bodyPr/>
          <a:lstStyle/>
          <a:p>
            <a:pPr marL="349250">
              <a:defRPr/>
            </a:pPr>
            <a:r>
              <a:rPr lang="en-US" sz="4000" dirty="0">
                <a:solidFill>
                  <a:schemeClr val="tx2">
                    <a:lumMod val="40000"/>
                    <a:lumOff val="60000"/>
                  </a:schemeClr>
                </a:solidFill>
                <a:effectLst/>
              </a:rPr>
              <a:t>What is the SPCC Rule?</a:t>
            </a:r>
          </a:p>
        </p:txBody>
      </p:sp>
      <p:sp>
        <p:nvSpPr>
          <p:cNvPr id="7171" name="Rectangle 3"/>
          <p:cNvSpPr>
            <a:spLocks noGrp="1" noChangeArrowheads="1"/>
          </p:cNvSpPr>
          <p:nvPr>
            <p:ph type="body" idx="1"/>
          </p:nvPr>
        </p:nvSpPr>
        <p:spPr>
          <a:xfrm>
            <a:off x="901700" y="1701800"/>
            <a:ext cx="8013700" cy="4902200"/>
          </a:xfrm>
        </p:spPr>
        <p:txBody>
          <a:bodyPr/>
          <a:lstStyle/>
          <a:p>
            <a:pPr>
              <a:buFont typeface="Wingdings" panose="05000000000000000000" pitchFamily="2" charset="2"/>
              <a:buChar char="§"/>
            </a:pPr>
            <a:r>
              <a:rPr lang="en-US" sz="2800" smtClean="0"/>
              <a:t>Spill Prevention, Control, and Countermeasure rule</a:t>
            </a:r>
          </a:p>
          <a:p>
            <a:pPr>
              <a:buFont typeface="Wingdings" panose="05000000000000000000" pitchFamily="2" charset="2"/>
              <a:buChar char="§"/>
            </a:pPr>
            <a:r>
              <a:rPr lang="en-US" sz="2800" smtClean="0"/>
              <a:t>Part of the Oil Pollution Prevention regulation (40 CFR part 112) </a:t>
            </a:r>
          </a:p>
          <a:p>
            <a:pPr lvl="1"/>
            <a:r>
              <a:rPr lang="en-US" sz="2400" smtClean="0"/>
              <a:t>Includes requirements for Facility Response Plans (FRPs)</a:t>
            </a:r>
            <a:r>
              <a:rPr lang="en-US" smtClean="0"/>
              <a:t> for certain facilities which pose a greater threat to waterways and the environment</a:t>
            </a:r>
          </a:p>
          <a:p>
            <a:pPr>
              <a:buFont typeface="Wingdings" panose="05000000000000000000" pitchFamily="2" charset="2"/>
              <a:buChar char="§"/>
            </a:pPr>
            <a:r>
              <a:rPr lang="en-US" smtClean="0"/>
              <a:t>Purpose – </a:t>
            </a:r>
            <a:r>
              <a:rPr lang="en-US" smtClean="0">
                <a:solidFill>
                  <a:schemeClr val="tx1"/>
                </a:solidFill>
              </a:rPr>
              <a:t>To develop plans designed to prevent oil discharges from reaching the navigable waters of the U.S. and adjoining shorelines</a:t>
            </a:r>
            <a:endParaRPr lang="en-US" smtClean="0"/>
          </a:p>
          <a:p>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idx="4294967295"/>
          </p:nvPr>
        </p:nvSpPr>
        <p:spPr>
          <a:xfrm>
            <a:off x="860425" y="179388"/>
            <a:ext cx="8281988" cy="1143000"/>
          </a:xfrm>
        </p:spPr>
        <p:txBody>
          <a:bodyPr lIns="90488" tIns="44450" rIns="90488" bIns="44450"/>
          <a:lstStyle/>
          <a:p>
            <a:pPr eaLnBrk="1" hangingPunct="1">
              <a:defRPr/>
            </a:pPr>
            <a:r>
              <a:rPr lang="en-US" sz="4000" dirty="0" smtClean="0">
                <a:solidFill>
                  <a:schemeClr val="tx2">
                    <a:lumMod val="40000"/>
                    <a:lumOff val="60000"/>
                  </a:schemeClr>
                </a:solidFill>
                <a:effectLst/>
              </a:rPr>
              <a:t>Bulk Storage Container Requirements</a:t>
            </a:r>
          </a:p>
        </p:txBody>
      </p:sp>
      <p:sp>
        <p:nvSpPr>
          <p:cNvPr id="53251" name="Rectangle 3"/>
          <p:cNvSpPr>
            <a:spLocks noGrp="1" noChangeArrowheads="1"/>
          </p:cNvSpPr>
          <p:nvPr>
            <p:ph type="body" idx="4294967295"/>
          </p:nvPr>
        </p:nvSpPr>
        <p:spPr>
          <a:xfrm>
            <a:off x="1079500" y="1627188"/>
            <a:ext cx="8064500" cy="5078412"/>
          </a:xfrm>
        </p:spPr>
        <p:txBody>
          <a:bodyPr lIns="90488" tIns="44450" rIns="90488" bIns="44450"/>
          <a:lstStyle/>
          <a:p>
            <a:pPr eaLnBrk="1" hangingPunct="1">
              <a:buClr>
                <a:schemeClr val="tx1"/>
              </a:buClr>
              <a:buSzPct val="120000"/>
              <a:buFont typeface="Wingdings" panose="05000000000000000000" pitchFamily="2" charset="2"/>
              <a:buChar char="§"/>
            </a:pPr>
            <a:r>
              <a:rPr lang="en-US" sz="2800" smtClean="0"/>
              <a:t>No container should be used for the storage of oil unless its oil and construction are compatible with the oil stored and the conditions of storage, such as pressure and temperature, etc.</a:t>
            </a:r>
          </a:p>
          <a:p>
            <a:pPr eaLnBrk="1" hangingPunct="1">
              <a:buClr>
                <a:schemeClr val="tx1"/>
              </a:buClr>
              <a:buSzPct val="120000"/>
              <a:buFont typeface="Wingdings" panose="05000000000000000000" pitchFamily="2" charset="2"/>
              <a:buChar char="§"/>
            </a:pPr>
            <a:r>
              <a:rPr lang="en-US" sz="2800" smtClean="0"/>
              <a:t>For bulk storage tank installations, provide secondary containment for the entire capacity of the largest single container with sufficient freeboard for precipitation</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28600"/>
            <a:ext cx="7620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2209800" y="6096000"/>
            <a:ext cx="533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lgn="ctr">
              <a:spcBef>
                <a:spcPct val="50000"/>
              </a:spcBef>
            </a:pPr>
            <a:r>
              <a:rPr lang="en-US" sz="1800" b="0">
                <a:solidFill>
                  <a:schemeClr val="tx1"/>
                </a:solidFill>
                <a:latin typeface="Arial" panose="020B0604020202020204" pitchFamily="34" charset="0"/>
              </a:rPr>
              <a:t>Inadequate Containment and Improper Tank Use (UST serving as an AST)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914400" y="152400"/>
            <a:ext cx="7772400" cy="110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sz="4000" smtClean="0">
                <a:effectLst/>
              </a:rPr>
              <a:t>Bulk Storage Containers</a:t>
            </a:r>
          </a:p>
        </p:txBody>
      </p:sp>
      <p:sp>
        <p:nvSpPr>
          <p:cNvPr id="55299" name="Rectangle 3"/>
          <p:cNvSpPr>
            <a:spLocks noGrp="1" noChangeArrowheads="1"/>
          </p:cNvSpPr>
          <p:nvPr>
            <p:ph type="body" idx="4294967295"/>
          </p:nvPr>
        </p:nvSpPr>
        <p:spPr>
          <a:xfrm>
            <a:off x="927100" y="1570038"/>
            <a:ext cx="8216900" cy="5135562"/>
          </a:xfrm>
        </p:spPr>
        <p:txBody>
          <a:bodyPr/>
          <a:lstStyle/>
          <a:p>
            <a:pPr eaLnBrk="1" hangingPunct="1">
              <a:buClr>
                <a:schemeClr val="tx1"/>
              </a:buClr>
              <a:buFont typeface="Wingdings" panose="05000000000000000000" pitchFamily="2" charset="2"/>
              <a:buChar char="§"/>
            </a:pPr>
            <a:r>
              <a:rPr lang="en-US" smtClean="0">
                <a:solidFill>
                  <a:schemeClr val="tx1"/>
                </a:solidFill>
              </a:rPr>
              <a:t>Overfill Protection. Provide at least one of the following devices:</a:t>
            </a:r>
          </a:p>
          <a:p>
            <a:pPr lvl="1" eaLnBrk="1" hangingPunct="1">
              <a:buClr>
                <a:schemeClr val="tx1"/>
              </a:buClr>
            </a:pPr>
            <a:r>
              <a:rPr lang="en-US" sz="2400" smtClean="0"/>
              <a:t>High liquid level alarms</a:t>
            </a:r>
          </a:p>
          <a:p>
            <a:pPr lvl="1" eaLnBrk="1" hangingPunct="1">
              <a:buClr>
                <a:schemeClr val="tx1"/>
              </a:buClr>
            </a:pPr>
            <a:r>
              <a:rPr lang="en-US" sz="2400" smtClean="0"/>
              <a:t>High liquid level pump cutoff</a:t>
            </a:r>
          </a:p>
          <a:p>
            <a:pPr lvl="1" eaLnBrk="1" hangingPunct="1">
              <a:buClr>
                <a:schemeClr val="tx1"/>
              </a:buClr>
            </a:pPr>
            <a:r>
              <a:rPr lang="en-US" sz="2400" smtClean="0"/>
              <a:t>Direct audible or code signal communication between container gauger and pumping station</a:t>
            </a:r>
          </a:p>
          <a:p>
            <a:pPr lvl="1" eaLnBrk="1" hangingPunct="1">
              <a:buClr>
                <a:schemeClr val="tx1"/>
              </a:buClr>
            </a:pPr>
            <a:r>
              <a:rPr lang="en-US" sz="2400" smtClean="0"/>
              <a:t>Fast-response system for determining liquid level of each bulk storage container, with person present to monitor</a:t>
            </a:r>
          </a:p>
          <a:p>
            <a:pPr lvl="1" eaLnBrk="1" hangingPunct="1">
              <a:buClr>
                <a:schemeClr val="tx1"/>
              </a:buClr>
            </a:pPr>
            <a:r>
              <a:rPr lang="en-US" sz="2400" smtClean="0"/>
              <a:t>Regularly test liquid level sensing devices (follow manufacturers specifications)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1828800" y="60960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spcBef>
                <a:spcPct val="50000"/>
              </a:spcBef>
            </a:pPr>
            <a:r>
              <a:rPr lang="en-US" sz="1800" b="0">
                <a:solidFill>
                  <a:schemeClr val="tx1"/>
                </a:solidFill>
                <a:latin typeface="Arial" panose="020B0604020202020204" pitchFamily="34" charset="0"/>
              </a:rPr>
              <a:t>Inadequate Containment and Overfill Protection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914400" y="292100"/>
            <a:ext cx="7772400" cy="914400"/>
          </a:xfrm>
        </p:spPr>
        <p:txBody>
          <a:bodyPr/>
          <a:lstStyle/>
          <a:p>
            <a:pPr eaLnBrk="1" hangingPunct="1">
              <a:defRPr/>
            </a:pPr>
            <a:r>
              <a:rPr lang="en-US" sz="4000" dirty="0" smtClean="0">
                <a:solidFill>
                  <a:schemeClr val="tx2">
                    <a:lumMod val="40000"/>
                    <a:lumOff val="60000"/>
                  </a:schemeClr>
                </a:solidFill>
                <a:effectLst/>
              </a:rPr>
              <a:t>Facility Drainage</a:t>
            </a:r>
          </a:p>
        </p:txBody>
      </p:sp>
      <p:sp>
        <p:nvSpPr>
          <p:cNvPr id="57347" name="Rectangle 3"/>
          <p:cNvSpPr>
            <a:spLocks noGrp="1" noChangeArrowheads="1"/>
          </p:cNvSpPr>
          <p:nvPr>
            <p:ph type="body" idx="1"/>
          </p:nvPr>
        </p:nvSpPr>
        <p:spPr>
          <a:xfrm>
            <a:off x="927100" y="1752600"/>
            <a:ext cx="8064500" cy="4508500"/>
          </a:xfrm>
        </p:spPr>
        <p:txBody>
          <a:bodyPr lIns="90488" tIns="44450" rIns="90488" bIns="44450"/>
          <a:lstStyle/>
          <a:p>
            <a:pPr eaLnBrk="1" hangingPunct="1">
              <a:buClr>
                <a:schemeClr val="tx1"/>
              </a:buClr>
              <a:buSzPct val="120000"/>
              <a:buFont typeface="Wingdings" panose="05000000000000000000" pitchFamily="2" charset="2"/>
              <a:buChar char="§"/>
            </a:pPr>
            <a:r>
              <a:rPr lang="en-US" sz="2800" smtClean="0"/>
              <a:t>Drainage from diked storage areas should be</a:t>
            </a:r>
            <a:r>
              <a:rPr lang="en-US" sz="3200" smtClean="0"/>
              <a:t>:</a:t>
            </a:r>
            <a:endParaRPr lang="en-US" sz="2100" smtClean="0"/>
          </a:p>
          <a:p>
            <a:pPr lvl="1" eaLnBrk="1" hangingPunct="1">
              <a:buClr>
                <a:schemeClr val="tx1"/>
              </a:buClr>
              <a:buFont typeface="Tahoma" panose="020B0604030504040204" pitchFamily="34" charset="0"/>
              <a:buChar char="–"/>
            </a:pPr>
            <a:r>
              <a:rPr lang="en-US" sz="2600" smtClean="0"/>
              <a:t>Restrained by valves or other positive means</a:t>
            </a:r>
          </a:p>
          <a:p>
            <a:pPr lvl="2" eaLnBrk="1" hangingPunct="1">
              <a:buClr>
                <a:schemeClr val="tx1"/>
              </a:buClr>
              <a:buFont typeface="Wingdings" panose="05000000000000000000" pitchFamily="2" charset="2"/>
              <a:buChar char="§"/>
            </a:pPr>
            <a:r>
              <a:rPr lang="en-US" sz="2400" smtClean="0"/>
              <a:t>Use  valves that are </a:t>
            </a:r>
            <a:r>
              <a:rPr lang="en-US" sz="2400" i="1" smtClean="0"/>
              <a:t>manual</a:t>
            </a:r>
            <a:r>
              <a:rPr lang="en-US" sz="2400" smtClean="0"/>
              <a:t> and open-and-closed in design</a:t>
            </a:r>
          </a:p>
          <a:p>
            <a:pPr lvl="1" eaLnBrk="1" hangingPunct="1">
              <a:buClr>
                <a:schemeClr val="tx1"/>
              </a:buClr>
              <a:buFont typeface="Tahoma" panose="020B0604030504040204" pitchFamily="34" charset="0"/>
              <a:buChar char="–"/>
            </a:pPr>
            <a:r>
              <a:rPr lang="en-US" sz="2600" smtClean="0"/>
              <a:t>Emptied by pumps or ejectors that are manually activated and inspected before starting to verify that no oil will be discharged into navigable waters of the U.S. and adjoining shorelines.</a:t>
            </a:r>
          </a:p>
          <a:p>
            <a:pPr lvl="1" eaLnBrk="1" hangingPunct="1">
              <a:buClr>
                <a:schemeClr val="tx1"/>
              </a:buClr>
              <a:buFont typeface="Wingdings" panose="05000000000000000000" pitchFamily="2" charset="2"/>
              <a:buChar char="§"/>
            </a:pPr>
            <a:endParaRPr lang="en-US"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27100" y="393700"/>
            <a:ext cx="6311900" cy="762000"/>
          </a:xfrm>
        </p:spPr>
        <p:txBody>
          <a:bodyPr/>
          <a:lstStyle/>
          <a:p>
            <a:pPr eaLnBrk="1" hangingPunct="1">
              <a:defRPr/>
            </a:pPr>
            <a:r>
              <a:rPr lang="en-US" sz="4000" dirty="0" smtClean="0">
                <a:solidFill>
                  <a:schemeClr val="tx2">
                    <a:lumMod val="40000"/>
                    <a:lumOff val="60000"/>
                  </a:schemeClr>
                </a:solidFill>
                <a:effectLst/>
              </a:rPr>
              <a:t>Facility Drainage </a:t>
            </a:r>
            <a:r>
              <a:rPr lang="en-US" sz="1800" dirty="0" smtClean="0">
                <a:solidFill>
                  <a:schemeClr val="tx2">
                    <a:lumMod val="40000"/>
                    <a:lumOff val="60000"/>
                  </a:schemeClr>
                </a:solidFill>
                <a:effectLst/>
              </a:rPr>
              <a:t>(cont.)</a:t>
            </a:r>
          </a:p>
        </p:txBody>
      </p:sp>
      <p:sp>
        <p:nvSpPr>
          <p:cNvPr id="330754" name="Rectangle 3"/>
          <p:cNvSpPr>
            <a:spLocks noGrp="1" noChangeArrowheads="1"/>
          </p:cNvSpPr>
          <p:nvPr>
            <p:ph type="body" idx="1"/>
          </p:nvPr>
        </p:nvSpPr>
        <p:spPr>
          <a:xfrm>
            <a:off x="927100" y="1549400"/>
            <a:ext cx="8064500" cy="4927600"/>
          </a:xfrm>
        </p:spPr>
        <p:txBody>
          <a:bodyPr lIns="90488" tIns="44450" rIns="90488" bIns="44450"/>
          <a:lstStyle/>
          <a:p>
            <a:pPr eaLnBrk="1" hangingPunct="1">
              <a:lnSpc>
                <a:spcPct val="90000"/>
              </a:lnSpc>
              <a:buClr>
                <a:schemeClr val="tx1"/>
              </a:buClr>
              <a:buFont typeface="Wingdings" pitchFamily="2" charset="2"/>
              <a:buChar char="§"/>
              <a:defRPr/>
            </a:pPr>
            <a:r>
              <a:rPr lang="en-US" sz="2800" dirty="0" smtClean="0"/>
              <a:t>Drainage from undiked areas should flow into:</a:t>
            </a:r>
          </a:p>
          <a:p>
            <a:pPr lvl="1" eaLnBrk="1" hangingPunct="1">
              <a:lnSpc>
                <a:spcPct val="90000"/>
              </a:lnSpc>
              <a:buClr>
                <a:schemeClr val="tx1"/>
              </a:buClr>
              <a:buFont typeface="Tahoma" pitchFamily="34" charset="0"/>
              <a:buChar char="–"/>
              <a:defRPr/>
            </a:pPr>
            <a:r>
              <a:rPr lang="en-US" sz="2600" dirty="0" smtClean="0"/>
              <a:t>Ponds;</a:t>
            </a:r>
          </a:p>
          <a:p>
            <a:pPr lvl="1" eaLnBrk="1" hangingPunct="1">
              <a:lnSpc>
                <a:spcPct val="90000"/>
              </a:lnSpc>
              <a:buClr>
                <a:schemeClr val="tx1"/>
              </a:buClr>
              <a:buFont typeface="Tahoma" pitchFamily="34" charset="0"/>
              <a:buChar char="–"/>
              <a:defRPr/>
            </a:pPr>
            <a:r>
              <a:rPr lang="en-US" sz="2600" dirty="0" smtClean="0"/>
              <a:t>Lagoons; </a:t>
            </a:r>
            <a:r>
              <a:rPr lang="en-US" sz="2600" b="1" dirty="0" smtClean="0"/>
              <a:t>or</a:t>
            </a:r>
            <a:endParaRPr lang="en-US" sz="2600" dirty="0" smtClean="0"/>
          </a:p>
          <a:p>
            <a:pPr lvl="1" eaLnBrk="1" hangingPunct="1">
              <a:lnSpc>
                <a:spcPct val="90000"/>
              </a:lnSpc>
              <a:buClr>
                <a:schemeClr val="tx1"/>
              </a:buClr>
              <a:buFont typeface="Tahoma" pitchFamily="34" charset="0"/>
              <a:buChar char="–"/>
              <a:defRPr/>
            </a:pPr>
            <a:r>
              <a:rPr lang="en-US" sz="2600" dirty="0" smtClean="0"/>
              <a:t>Catchment basins designed to retain oil or return it to the facility.</a:t>
            </a:r>
          </a:p>
          <a:p>
            <a:pPr eaLnBrk="1" hangingPunct="1">
              <a:lnSpc>
                <a:spcPct val="90000"/>
              </a:lnSpc>
              <a:buClr>
                <a:schemeClr val="tx1"/>
              </a:buClr>
              <a:buSzPct val="120000"/>
              <a:buFont typeface="Wingdings" pitchFamily="2" charset="2"/>
              <a:buChar char="§"/>
              <a:defRPr/>
            </a:pPr>
            <a:r>
              <a:rPr lang="en-US" sz="2800" dirty="0" smtClean="0"/>
              <a:t>Catchment basins should not be located in areas subject to periodic flooding</a:t>
            </a:r>
          </a:p>
          <a:p>
            <a:pPr eaLnBrk="1" hangingPunct="1">
              <a:lnSpc>
                <a:spcPct val="90000"/>
              </a:lnSpc>
              <a:buClr>
                <a:schemeClr val="tx1"/>
              </a:buClr>
              <a:buSzPct val="120000"/>
              <a:buFont typeface="Wingdings" pitchFamily="2" charset="2"/>
              <a:buChar char="§"/>
              <a:defRPr/>
            </a:pPr>
            <a:r>
              <a:rPr lang="en-US" sz="2800" dirty="0" smtClean="0"/>
              <a:t>If plant drainage is not engineered as above, the final discharge of all in-plant ditches should be equipped with a diversion system that could, </a:t>
            </a:r>
            <a:r>
              <a:rPr lang="en-US" sz="2800" dirty="0" smtClean="0">
                <a:solidFill>
                  <a:schemeClr val="tx2">
                    <a:lumMod val="40000"/>
                    <a:lumOff val="60000"/>
                  </a:schemeClr>
                </a:solidFill>
              </a:rPr>
              <a:t>in the event of an uncontrolled spill, return the oil to the plant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J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7025"/>
            <a:ext cx="41910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descr="C:\Documents and Settings\rfrankli\My Documents\SPCC-FRP\Photos\Complete SPCC Inspections\Gayle Oil - New Iberia LA\1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195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descr="C:\Documents and Settings\rfrankli\My Documents\SPCC-FRP\Photos\Complete SPCC Inspections\St Martin Oil - St Martinville LA\1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2921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3756025"/>
            <a:ext cx="409575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ext Box 2"/>
          <p:cNvSpPr txBox="1">
            <a:spLocks noChangeArrowheads="1"/>
          </p:cNvSpPr>
          <p:nvPr/>
        </p:nvSpPr>
        <p:spPr bwMode="auto">
          <a:xfrm>
            <a:off x="952500" y="123825"/>
            <a:ext cx="8026400" cy="1323975"/>
          </a:xfrm>
          <a:prstGeom prst="rect">
            <a:avLst/>
          </a:prstGeom>
          <a:noFill/>
          <a:ln w="12700">
            <a:noFill/>
            <a:miter lim="800000"/>
            <a:headEnd/>
            <a:tailEnd/>
          </a:ln>
          <a:effectLst>
            <a:outerShdw dist="35560" dir="2700000" algn="tl" rotWithShape="0">
              <a:schemeClr val="tx1">
                <a:lumMod val="65000"/>
              </a:schemeClr>
            </a:outerShdw>
          </a:effectLst>
        </p:spPr>
        <p:txBody>
          <a:bodyPr>
            <a:spAutoFit/>
          </a:bodyPr>
          <a:lstStyle/>
          <a:p>
            <a:pPr eaLnBrk="0" hangingPunct="0">
              <a:spcBef>
                <a:spcPct val="50000"/>
              </a:spcBef>
              <a:defRPr/>
            </a:pPr>
            <a:r>
              <a:rPr lang="en-US" sz="4000" b="0" dirty="0">
                <a:solidFill>
                  <a:schemeClr val="tx2">
                    <a:lumMod val="40000"/>
                    <a:lumOff val="60000"/>
                  </a:schemeClr>
                </a:solidFill>
              </a:rPr>
              <a:t>Tank Truck Loading/Unloading Rack</a:t>
            </a:r>
          </a:p>
        </p:txBody>
      </p:sp>
      <p:sp>
        <p:nvSpPr>
          <p:cNvPr id="60419" name="Text Box 3"/>
          <p:cNvSpPr txBox="1">
            <a:spLocks noChangeArrowheads="1"/>
          </p:cNvSpPr>
          <p:nvPr/>
        </p:nvSpPr>
        <p:spPr bwMode="auto">
          <a:xfrm>
            <a:off x="1027113" y="1630363"/>
            <a:ext cx="40894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1313" indent="-341313"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spcAft>
                <a:spcPts val="300"/>
              </a:spcAft>
              <a:buFont typeface="Wingdings" panose="05000000000000000000" pitchFamily="2" charset="2"/>
              <a:buChar char="§"/>
            </a:pPr>
            <a:endParaRPr lang="en-US" sz="2400" b="0">
              <a:solidFill>
                <a:schemeClr val="tx1"/>
              </a:solidFill>
            </a:endParaRPr>
          </a:p>
          <a:p>
            <a:pPr>
              <a:spcAft>
                <a:spcPts val="300"/>
              </a:spcAft>
              <a:buFont typeface="Wingdings" panose="05000000000000000000" pitchFamily="2" charset="2"/>
              <a:buChar char="§"/>
            </a:pPr>
            <a:r>
              <a:rPr lang="en-US" sz="2400" b="0">
                <a:solidFill>
                  <a:schemeClr val="tx1"/>
                </a:solidFill>
              </a:rPr>
              <a:t>Must be sized to volume of the single largest compartment on tank truck</a:t>
            </a:r>
          </a:p>
          <a:p>
            <a:pPr>
              <a:spcAft>
                <a:spcPts val="300"/>
              </a:spcAft>
              <a:buFont typeface="Wingdings" panose="05000000000000000000" pitchFamily="2" charset="2"/>
              <a:buChar char="§"/>
            </a:pPr>
            <a:r>
              <a:rPr lang="en-US" sz="2400" b="0">
                <a:solidFill>
                  <a:schemeClr val="tx1"/>
                </a:solidFill>
              </a:rPr>
              <a:t>Physical barrier system, wheel chocks, warning signs, etc. required</a:t>
            </a:r>
          </a:p>
          <a:p>
            <a:pPr>
              <a:spcAft>
                <a:spcPts val="300"/>
              </a:spcAft>
              <a:buFont typeface="Wingdings" panose="05000000000000000000" pitchFamily="2" charset="2"/>
              <a:buChar char="§"/>
            </a:pPr>
            <a:r>
              <a:rPr lang="en-US" sz="2400" b="0">
                <a:solidFill>
                  <a:schemeClr val="tx1"/>
                </a:solidFill>
              </a:rPr>
              <a:t>Examination of the trucks lowermost drains, outlets</a:t>
            </a:r>
          </a:p>
          <a:p>
            <a:pPr>
              <a:spcAft>
                <a:spcPts val="300"/>
              </a:spcAft>
              <a:buFont typeface="Wingdings" panose="05000000000000000000" pitchFamily="2" charset="2"/>
              <a:buChar char="§"/>
            </a:pPr>
            <a:r>
              <a:rPr lang="en-US" sz="2400" b="0">
                <a:solidFill>
                  <a:srgbClr val="FFFFFF"/>
                </a:solidFill>
              </a:rPr>
              <a:t>Typically racks are not found at a farm</a:t>
            </a:r>
          </a:p>
        </p:txBody>
      </p:sp>
      <p:pic>
        <p:nvPicPr>
          <p:cNvPr id="60420" name="Picture 2" descr="C:\Documents and Settings\rfrankli\My Documents\SPCC-FRP\Photos\Complete SPCC Inspections\Dueitt Oil - Youngsville LA\104.JPG"/>
          <p:cNvPicPr>
            <a:picLocks noChangeAspect="1" noChangeArrowheads="1"/>
          </p:cNvPicPr>
          <p:nvPr/>
        </p:nvPicPr>
        <p:blipFill>
          <a:blip r:embed="rId2">
            <a:extLst>
              <a:ext uri="{28A0092B-C50C-407E-A947-70E740481C1C}">
                <a14:useLocalDpi xmlns:a14="http://schemas.microsoft.com/office/drawing/2010/main" val="0"/>
              </a:ext>
            </a:extLst>
          </a:blip>
          <a:srcRect l="4282"/>
          <a:stretch>
            <a:fillRect/>
          </a:stretch>
        </p:blipFill>
        <p:spPr bwMode="auto">
          <a:xfrm>
            <a:off x="5003800" y="2352675"/>
            <a:ext cx="39751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5"/>
          <p:cNvSpPr>
            <a:spLocks noChangeArrowheads="1"/>
          </p:cNvSpPr>
          <p:nvPr/>
        </p:nvSpPr>
        <p:spPr bwMode="auto">
          <a:xfrm>
            <a:off x="1012825" y="1606550"/>
            <a:ext cx="813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spcAft>
                <a:spcPts val="300"/>
              </a:spcAft>
              <a:buClr>
                <a:srgbClr val="FFFFFF"/>
              </a:buClr>
              <a:buFont typeface="Wingdings" panose="05000000000000000000" pitchFamily="2" charset="2"/>
              <a:buChar char="§"/>
            </a:pPr>
            <a:r>
              <a:rPr lang="en-US" sz="2400" b="0">
                <a:solidFill>
                  <a:srgbClr val="FFFFFF"/>
                </a:solidFill>
              </a:rPr>
              <a:t>Secondary Containment is required for a loading rack</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ext Box 2"/>
          <p:cNvSpPr txBox="1">
            <a:spLocks noChangeArrowheads="1"/>
          </p:cNvSpPr>
          <p:nvPr/>
        </p:nvSpPr>
        <p:spPr bwMode="auto">
          <a:xfrm>
            <a:off x="1054100" y="368300"/>
            <a:ext cx="7531100" cy="708025"/>
          </a:xfrm>
          <a:prstGeom prst="rect">
            <a:avLst/>
          </a:prstGeom>
          <a:noFill/>
          <a:ln w="12700">
            <a:noFill/>
            <a:miter lim="800000"/>
            <a:headEnd/>
            <a:tailEnd/>
          </a:ln>
          <a:effectLst>
            <a:outerShdw dist="35560" dir="2700000" algn="tl" rotWithShape="0">
              <a:schemeClr val="tx1">
                <a:lumMod val="65000"/>
              </a:schemeClr>
            </a:outerShdw>
          </a:effectLst>
        </p:spPr>
        <p:txBody>
          <a:bodyPr>
            <a:spAutoFit/>
          </a:bodyPr>
          <a:lstStyle/>
          <a:p>
            <a:pPr eaLnBrk="0" hangingPunct="0">
              <a:spcBef>
                <a:spcPct val="50000"/>
              </a:spcBef>
              <a:defRPr/>
            </a:pPr>
            <a:r>
              <a:rPr lang="en-US" sz="4000" b="0" dirty="0">
                <a:solidFill>
                  <a:schemeClr val="tx2">
                    <a:lumMod val="40000"/>
                    <a:lumOff val="60000"/>
                  </a:schemeClr>
                </a:solidFill>
              </a:rPr>
              <a:t>Loading/Unloading Areas</a:t>
            </a:r>
          </a:p>
        </p:txBody>
      </p:sp>
      <p:sp>
        <p:nvSpPr>
          <p:cNvPr id="61443" name="Text Box 3"/>
          <p:cNvSpPr txBox="1">
            <a:spLocks noChangeArrowheads="1"/>
          </p:cNvSpPr>
          <p:nvPr/>
        </p:nvSpPr>
        <p:spPr bwMode="auto">
          <a:xfrm>
            <a:off x="1079500" y="1765300"/>
            <a:ext cx="3886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1313" indent="-341313"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spcBef>
                <a:spcPct val="50000"/>
              </a:spcBef>
              <a:buSzPct val="120000"/>
              <a:buFont typeface="Wingdings" panose="05000000000000000000" pitchFamily="2" charset="2"/>
              <a:buChar char="§"/>
            </a:pPr>
            <a:r>
              <a:rPr lang="en-US" sz="2400" b="0">
                <a:solidFill>
                  <a:schemeClr val="tx1"/>
                </a:solidFill>
              </a:rPr>
              <a:t>If there is not a loading rack, but a loading area then 112.7(c)  general containment is required (no specific size volume required)</a:t>
            </a:r>
            <a:endParaRPr lang="en-US" sz="2200">
              <a:solidFill>
                <a:schemeClr val="tx1"/>
              </a:solidFill>
            </a:endParaRPr>
          </a:p>
          <a:p>
            <a:pPr>
              <a:spcBef>
                <a:spcPct val="50000"/>
              </a:spcBef>
              <a:buSzPct val="120000"/>
              <a:buFont typeface="Wingdings" panose="05000000000000000000" pitchFamily="2" charset="2"/>
              <a:buChar char="§"/>
            </a:pPr>
            <a:r>
              <a:rPr lang="en-US" sz="2400" b="0">
                <a:solidFill>
                  <a:schemeClr val="tx1"/>
                </a:solidFill>
              </a:rPr>
              <a:t>You determine amount most likely to be spilled, then provide secondary containment for that volume</a:t>
            </a:r>
          </a:p>
        </p:txBody>
      </p:sp>
      <p:pic>
        <p:nvPicPr>
          <p:cNvPr id="61444" name="Picture 4" descr="J21"/>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5257800" y="1581150"/>
            <a:ext cx="3606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descr="Refilling to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100" y="4191000"/>
            <a:ext cx="3632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54088" y="147638"/>
            <a:ext cx="8229600" cy="914400"/>
          </a:xfrm>
        </p:spPr>
        <p:txBody>
          <a:bodyPr/>
          <a:lstStyle/>
          <a:p>
            <a:pPr eaLnBrk="1" hangingPunct="1"/>
            <a:r>
              <a:rPr lang="en-US" smtClean="0">
                <a:effectLst/>
              </a:rPr>
              <a:t>Oil-Filled Operational Equipment</a:t>
            </a:r>
          </a:p>
        </p:txBody>
      </p:sp>
      <p:sp>
        <p:nvSpPr>
          <p:cNvPr id="62467" name="Rectangle 3"/>
          <p:cNvSpPr>
            <a:spLocks noGrp="1" noChangeArrowheads="1"/>
          </p:cNvSpPr>
          <p:nvPr>
            <p:ph type="body" idx="1"/>
          </p:nvPr>
        </p:nvSpPr>
        <p:spPr>
          <a:xfrm>
            <a:off x="904875" y="1528763"/>
            <a:ext cx="4814888" cy="5029200"/>
          </a:xfrm>
        </p:spPr>
        <p:txBody>
          <a:bodyPr/>
          <a:lstStyle/>
          <a:p>
            <a:pPr eaLnBrk="1" hangingPunct="1">
              <a:buFont typeface="Wingdings" panose="05000000000000000000" pitchFamily="2" charset="2"/>
              <a:buChar char="§"/>
            </a:pPr>
            <a:r>
              <a:rPr lang="en-US" sz="2000" smtClean="0"/>
              <a:t>Equipment that includes an oil storage container (or multiple containers) in which the oil is present solely to support the function of the apparatus or the device</a:t>
            </a:r>
          </a:p>
          <a:p>
            <a:pPr lvl="1" eaLnBrk="1" hangingPunct="1"/>
            <a:r>
              <a:rPr lang="en-US" sz="1800" smtClean="0"/>
              <a:t>Not considered a bulk storage container</a:t>
            </a:r>
          </a:p>
          <a:p>
            <a:pPr lvl="1" eaLnBrk="1" hangingPunct="1"/>
            <a:r>
              <a:rPr lang="en-US" sz="1800" smtClean="0"/>
              <a:t>Does not include oil-filled manufacturing equipment</a:t>
            </a:r>
          </a:p>
          <a:p>
            <a:pPr eaLnBrk="1" hangingPunct="1">
              <a:buFont typeface="Wingdings" panose="05000000000000000000" pitchFamily="2" charset="2"/>
              <a:buChar char="§"/>
            </a:pPr>
            <a:r>
              <a:rPr lang="en-US" sz="2000" smtClean="0"/>
              <a:t>Examples: hydraulic systems, lubricating systems, gear boxes, machining coolant systems, heat transfer systems, transformers, </a:t>
            </a:r>
            <a:br>
              <a:rPr lang="en-US" sz="2000" smtClean="0"/>
            </a:br>
            <a:r>
              <a:rPr lang="en-US" sz="2000" smtClean="0"/>
              <a:t>circuit breakers, electrical switches, other systems containing oil solely to enable the operation of the device</a:t>
            </a:r>
          </a:p>
        </p:txBody>
      </p:sp>
      <p:pic>
        <p:nvPicPr>
          <p:cNvPr id="62468" name="Picture 4" descr="MVC-015F_2005-07-19 Osage City Power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303713"/>
            <a:ext cx="32766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05475" y="1779588"/>
            <a:ext cx="32861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39800" y="76200"/>
            <a:ext cx="8204200" cy="1295400"/>
          </a:xfrm>
        </p:spPr>
        <p:txBody>
          <a:bodyPr/>
          <a:lstStyle/>
          <a:p>
            <a:pPr>
              <a:defRPr/>
            </a:pPr>
            <a:r>
              <a:rPr lang="en-US" sz="4000" dirty="0" smtClean="0">
                <a:solidFill>
                  <a:schemeClr val="tx2">
                    <a:lumMod val="40000"/>
                    <a:lumOff val="60000"/>
                  </a:schemeClr>
                </a:solidFill>
                <a:effectLst/>
              </a:rPr>
              <a:t>Requirements of the </a:t>
            </a:r>
            <a:r>
              <a:rPr lang="en-US" sz="4000" dirty="0">
                <a:solidFill>
                  <a:schemeClr val="tx2">
                    <a:lumMod val="40000"/>
                    <a:lumOff val="60000"/>
                  </a:schemeClr>
                </a:solidFill>
                <a:effectLst/>
              </a:rPr>
              <a:t>SPCC </a:t>
            </a:r>
            <a:r>
              <a:rPr lang="en-US" sz="4000" dirty="0" smtClean="0">
                <a:solidFill>
                  <a:schemeClr val="tx2">
                    <a:lumMod val="40000"/>
                    <a:lumOff val="60000"/>
                  </a:schemeClr>
                </a:solidFill>
                <a:effectLst/>
              </a:rPr>
              <a:t>rule</a:t>
            </a:r>
            <a:endParaRPr lang="en-US" sz="4000" dirty="0">
              <a:solidFill>
                <a:schemeClr val="tx2">
                  <a:lumMod val="40000"/>
                  <a:lumOff val="60000"/>
                </a:schemeClr>
              </a:solidFill>
              <a:effectLst/>
            </a:endParaRPr>
          </a:p>
        </p:txBody>
      </p:sp>
      <p:sp>
        <p:nvSpPr>
          <p:cNvPr id="25602" name="Rectangle 3"/>
          <p:cNvSpPr>
            <a:spLocks noGrp="1" noChangeArrowheads="1"/>
          </p:cNvSpPr>
          <p:nvPr>
            <p:ph type="body" idx="1"/>
          </p:nvPr>
        </p:nvSpPr>
        <p:spPr>
          <a:xfrm>
            <a:off x="914400" y="1803400"/>
            <a:ext cx="8013700" cy="4394200"/>
          </a:xfrm>
        </p:spPr>
        <p:txBody>
          <a:bodyPr/>
          <a:lstStyle/>
          <a:p>
            <a:pPr>
              <a:lnSpc>
                <a:spcPct val="90000"/>
              </a:lnSpc>
              <a:buFont typeface="Wingdings" pitchFamily="2" charset="2"/>
              <a:buChar char="§"/>
              <a:defRPr/>
            </a:pPr>
            <a:r>
              <a:rPr lang="en-US" sz="2800" dirty="0" smtClean="0"/>
              <a:t>Requires certain facilities, including farms,  to develop and implement a </a:t>
            </a:r>
            <a:r>
              <a:rPr lang="en-US" sz="2800" dirty="0" smtClean="0">
                <a:solidFill>
                  <a:schemeClr val="tx2">
                    <a:lumMod val="40000"/>
                    <a:lumOff val="60000"/>
                  </a:schemeClr>
                </a:solidFill>
              </a:rPr>
              <a:t>site-specific SPCC Plan </a:t>
            </a:r>
            <a:r>
              <a:rPr lang="en-US" sz="2800" dirty="0" smtClean="0"/>
              <a:t>to address:</a:t>
            </a:r>
          </a:p>
          <a:p>
            <a:pPr lvl="1">
              <a:lnSpc>
                <a:spcPct val="90000"/>
              </a:lnSpc>
              <a:defRPr/>
            </a:pPr>
            <a:r>
              <a:rPr lang="en-US" sz="2400" dirty="0" smtClean="0"/>
              <a:t>Containment and procedures to </a:t>
            </a:r>
            <a:r>
              <a:rPr lang="en-US" sz="2400" i="1" dirty="0" smtClean="0"/>
              <a:t>prevent</a:t>
            </a:r>
            <a:r>
              <a:rPr lang="en-US" sz="2400" dirty="0" smtClean="0"/>
              <a:t> oil discharges;</a:t>
            </a:r>
          </a:p>
          <a:p>
            <a:pPr lvl="1">
              <a:lnSpc>
                <a:spcPct val="90000"/>
              </a:lnSpc>
              <a:defRPr/>
            </a:pPr>
            <a:r>
              <a:rPr lang="en-US" sz="2400" dirty="0" smtClean="0"/>
              <a:t>Proactive</a:t>
            </a:r>
            <a:r>
              <a:rPr lang="en-US" sz="2400" i="1" dirty="0" smtClean="0"/>
              <a:t> Control</a:t>
            </a:r>
            <a:r>
              <a:rPr lang="en-US" sz="2400" dirty="0" smtClean="0"/>
              <a:t> measures to keep an oil discharge from entering navigable waters of the U.S. and adjoining shorelines (containment); and</a:t>
            </a:r>
          </a:p>
          <a:p>
            <a:pPr lvl="1">
              <a:lnSpc>
                <a:spcPct val="90000"/>
              </a:lnSpc>
              <a:defRPr/>
            </a:pPr>
            <a:r>
              <a:rPr lang="en-US" sz="2400" dirty="0" smtClean="0"/>
              <a:t>Effective</a:t>
            </a:r>
            <a:r>
              <a:rPr lang="en-US" sz="2400" i="1" dirty="0" smtClean="0"/>
              <a:t> Countermeasures</a:t>
            </a:r>
            <a:r>
              <a:rPr lang="en-US" sz="2400" dirty="0" smtClean="0"/>
              <a:t> to contain, clean up, and mitigate any oil discharge that affects navigable waters of the U.S. and adjoining shorelines (spill response measures).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96938" y="179388"/>
            <a:ext cx="8350250" cy="1143000"/>
          </a:xfrm>
        </p:spPr>
        <p:txBody>
          <a:bodyPr/>
          <a:lstStyle/>
          <a:p>
            <a:pPr eaLnBrk="1" hangingPunct="1"/>
            <a:r>
              <a:rPr lang="en-US" sz="4000" smtClean="0">
                <a:effectLst/>
              </a:rPr>
              <a:t>Qualified Oil-Filled Operational Equipment</a:t>
            </a:r>
            <a:endParaRPr lang="en-US" sz="4000" i="1" smtClean="0">
              <a:effectLst/>
            </a:endParaRPr>
          </a:p>
        </p:txBody>
      </p:sp>
      <p:sp>
        <p:nvSpPr>
          <p:cNvPr id="63491" name="Rectangle 3"/>
          <p:cNvSpPr>
            <a:spLocks noGrp="1" noChangeArrowheads="1"/>
          </p:cNvSpPr>
          <p:nvPr>
            <p:ph type="body" idx="1"/>
          </p:nvPr>
        </p:nvSpPr>
        <p:spPr>
          <a:xfrm>
            <a:off x="958850" y="1828800"/>
            <a:ext cx="8153400" cy="4876800"/>
          </a:xfrm>
        </p:spPr>
        <p:txBody>
          <a:bodyPr/>
          <a:lstStyle/>
          <a:p>
            <a:pPr eaLnBrk="1" hangingPunct="1">
              <a:buFont typeface="Wingdings" panose="05000000000000000000" pitchFamily="2" charset="2"/>
              <a:buChar char="§"/>
            </a:pPr>
            <a:r>
              <a:rPr lang="en-US" smtClean="0"/>
              <a:t>Alternative to the general secondary containment requirements for qualified oil-filled operational equipment:</a:t>
            </a:r>
          </a:p>
          <a:p>
            <a:pPr lvl="1" eaLnBrk="1" hangingPunct="1"/>
            <a:r>
              <a:rPr lang="en-US" smtClean="0"/>
              <a:t>Prepare an oil spill contingency Plan and a written commitment of manpower, equipment, and materials </a:t>
            </a:r>
          </a:p>
          <a:p>
            <a:pPr lvl="1" eaLnBrk="1" hangingPunct="1"/>
            <a:r>
              <a:rPr lang="en-US" smtClean="0"/>
              <a:t>Have an inspection or monitoring program to detect equipment failure and/or a discharge </a:t>
            </a:r>
            <a:r>
              <a:rPr lang="en-US" sz="1800" smtClean="0"/>
              <a:t>(</a:t>
            </a:r>
            <a:r>
              <a:rPr lang="en-US" sz="1800" i="1" smtClean="0">
                <a:solidFill>
                  <a:srgbClr val="FFFF99"/>
                </a:solidFill>
                <a:cs typeface="Times New Roman" panose="02020603050405020304" pitchFamily="18" charset="0"/>
              </a:rPr>
              <a:t>§112.7(k))</a:t>
            </a:r>
            <a:endParaRPr lang="en-US" smtClean="0"/>
          </a:p>
          <a:p>
            <a:pPr eaLnBrk="1" hangingPunct="1">
              <a:buFont typeface="Wingdings" panose="05000000000000000000" pitchFamily="2" charset="2"/>
              <a:buChar char="§"/>
            </a:pPr>
            <a:r>
              <a:rPr lang="en-US" smtClean="0"/>
              <a:t>Must meet eligibility criteria</a:t>
            </a:r>
          </a:p>
          <a:p>
            <a:pPr eaLnBrk="1" hangingPunct="1"/>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79500" y="215900"/>
            <a:ext cx="7924800" cy="1143000"/>
          </a:xfrm>
        </p:spPr>
        <p:txBody>
          <a:bodyPr/>
          <a:lstStyle/>
          <a:p>
            <a:pPr eaLnBrk="1" hangingPunct="1"/>
            <a:r>
              <a:rPr lang="en-US" smtClean="0">
                <a:effectLst/>
              </a:rPr>
              <a:t>Qualified Oil-Filled Operational Equipment Eligibility Criteria</a:t>
            </a:r>
          </a:p>
        </p:txBody>
      </p:sp>
      <p:sp>
        <p:nvSpPr>
          <p:cNvPr id="90117" name="Rectangle 3"/>
          <p:cNvSpPr>
            <a:spLocks noChangeArrowheads="1"/>
          </p:cNvSpPr>
          <p:nvPr/>
        </p:nvSpPr>
        <p:spPr bwMode="auto">
          <a:xfrm>
            <a:off x="958850" y="1752600"/>
            <a:ext cx="7620000" cy="4876800"/>
          </a:xfrm>
          <a:prstGeom prst="rect">
            <a:avLst/>
          </a:prstGeom>
          <a:noFill/>
          <a:ln w="9525">
            <a:noFill/>
            <a:miter lim="800000"/>
            <a:headEnd/>
            <a:tailEnd/>
          </a:ln>
        </p:spPr>
        <p:txBody>
          <a:bodyPr/>
          <a:lstStyle/>
          <a:p>
            <a:pPr marL="457200" indent="-457200">
              <a:lnSpc>
                <a:spcPct val="90000"/>
              </a:lnSpc>
              <a:spcBef>
                <a:spcPct val="25000"/>
              </a:spcBef>
              <a:buFont typeface="Wingdings" pitchFamily="2" charset="2"/>
              <a:buChar char="§"/>
              <a:defRPr/>
            </a:pPr>
            <a:r>
              <a:rPr lang="en-US" b="0" dirty="0">
                <a:solidFill>
                  <a:schemeClr val="tx1"/>
                </a:solidFill>
              </a:rPr>
              <a:t>For the 3 years prior to Plan certification, or since becoming subject to the Rule if it has operated for less than 3 years, the facility must not have had: </a:t>
            </a:r>
          </a:p>
          <a:p>
            <a:pPr marL="742950" lvl="1" indent="-285750">
              <a:lnSpc>
                <a:spcPct val="90000"/>
              </a:lnSpc>
              <a:spcBef>
                <a:spcPct val="25000"/>
              </a:spcBef>
              <a:buFontTx/>
              <a:buChar char="–"/>
              <a:defRPr/>
            </a:pPr>
            <a:r>
              <a:rPr lang="en-US" sz="2400" b="0" dirty="0">
                <a:solidFill>
                  <a:schemeClr val="tx1"/>
                </a:solidFill>
              </a:rPr>
              <a:t>A single </a:t>
            </a:r>
            <a:r>
              <a:rPr lang="en-US" sz="2400" b="0" dirty="0">
                <a:solidFill>
                  <a:schemeClr val="tx1"/>
                </a:solidFill>
                <a:cs typeface="Times New Roman" pitchFamily="18" charset="0"/>
              </a:rPr>
              <a:t>§112.1(b)</a:t>
            </a:r>
            <a:r>
              <a:rPr lang="en-US" sz="2400" b="0" i="1" dirty="0">
                <a:solidFill>
                  <a:schemeClr val="tx1"/>
                </a:solidFill>
                <a:cs typeface="Times New Roman" pitchFamily="18" charset="0"/>
              </a:rPr>
              <a:t> </a:t>
            </a:r>
            <a:r>
              <a:rPr lang="en-US" sz="2400" b="0" dirty="0">
                <a:solidFill>
                  <a:schemeClr val="tx1"/>
                </a:solidFill>
              </a:rPr>
              <a:t>discharge of </a:t>
            </a:r>
            <a:r>
              <a:rPr lang="en-US" sz="2400" b="0" dirty="0">
                <a:solidFill>
                  <a:schemeClr val="tx2">
                    <a:lumMod val="40000"/>
                    <a:lumOff val="60000"/>
                  </a:schemeClr>
                </a:solidFill>
              </a:rPr>
              <a:t>oil </a:t>
            </a:r>
            <a:r>
              <a:rPr lang="en-US" sz="2400" b="0" dirty="0">
                <a:solidFill>
                  <a:schemeClr val="tx2">
                    <a:lumMod val="40000"/>
                    <a:lumOff val="60000"/>
                  </a:schemeClr>
                </a:solidFill>
                <a:latin typeface="Arial" pitchFamily="34" charset="0"/>
                <a:cs typeface="Arial" pitchFamily="34" charset="0"/>
              </a:rPr>
              <a:t>from any oil-filled operational equipment </a:t>
            </a:r>
            <a:r>
              <a:rPr lang="en-US" sz="2400" b="0" dirty="0">
                <a:solidFill>
                  <a:schemeClr val="tx1"/>
                </a:solidFill>
              </a:rPr>
              <a:t>exceeding 1,000 U.S. gallons; or </a:t>
            </a:r>
          </a:p>
          <a:p>
            <a:pPr marL="742950" lvl="1" indent="-285750">
              <a:lnSpc>
                <a:spcPct val="90000"/>
              </a:lnSpc>
              <a:spcBef>
                <a:spcPct val="25000"/>
              </a:spcBef>
              <a:buFontTx/>
              <a:buChar char="–"/>
              <a:defRPr/>
            </a:pPr>
            <a:r>
              <a:rPr lang="en-US" sz="2400" b="0" dirty="0">
                <a:solidFill>
                  <a:schemeClr val="tx1"/>
                </a:solidFill>
              </a:rPr>
              <a:t>Two </a:t>
            </a:r>
            <a:r>
              <a:rPr lang="en-US" sz="2400" b="0" dirty="0">
                <a:solidFill>
                  <a:schemeClr val="tx1"/>
                </a:solidFill>
                <a:cs typeface="Times New Roman" pitchFamily="18" charset="0"/>
              </a:rPr>
              <a:t>§112.1(b)</a:t>
            </a:r>
            <a:r>
              <a:rPr lang="en-US" sz="2400" b="0" i="1" dirty="0">
                <a:solidFill>
                  <a:schemeClr val="tx1"/>
                </a:solidFill>
                <a:cs typeface="Times New Roman" pitchFamily="18" charset="0"/>
              </a:rPr>
              <a:t> </a:t>
            </a:r>
            <a:r>
              <a:rPr lang="en-US" sz="2400" b="0" dirty="0">
                <a:solidFill>
                  <a:schemeClr val="tx1"/>
                </a:solidFill>
              </a:rPr>
              <a:t>discharges of oil </a:t>
            </a:r>
            <a:r>
              <a:rPr lang="en-US" sz="2400" b="0" dirty="0">
                <a:solidFill>
                  <a:schemeClr val="tx2">
                    <a:lumMod val="40000"/>
                    <a:lumOff val="60000"/>
                  </a:schemeClr>
                </a:solidFill>
                <a:latin typeface="Arial" pitchFamily="34" charset="0"/>
                <a:cs typeface="Arial" pitchFamily="34" charset="0"/>
              </a:rPr>
              <a:t>from any oil-filled operational equipment </a:t>
            </a:r>
            <a:r>
              <a:rPr lang="en-US" sz="2400" b="0" dirty="0">
                <a:solidFill>
                  <a:schemeClr val="tx1"/>
                </a:solidFill>
              </a:rPr>
              <a:t>each exceeding 42 U.S. gallons within any 12-month period.</a:t>
            </a:r>
          </a:p>
          <a:p>
            <a:pPr marL="742950" lvl="1" indent="-285750">
              <a:lnSpc>
                <a:spcPct val="90000"/>
              </a:lnSpc>
              <a:spcBef>
                <a:spcPct val="25000"/>
              </a:spcBef>
              <a:defRPr/>
            </a:pPr>
            <a:r>
              <a:rPr lang="en-US" sz="2400" b="0" dirty="0">
                <a:solidFill>
                  <a:schemeClr val="bg1"/>
                </a:solidFill>
              </a:rPr>
              <a:t>	</a:t>
            </a:r>
          </a:p>
          <a:p>
            <a:pPr marL="342900" indent="-342900">
              <a:lnSpc>
                <a:spcPct val="80000"/>
              </a:lnSpc>
              <a:spcBef>
                <a:spcPct val="25000"/>
              </a:spcBef>
              <a:buFontTx/>
              <a:buChar char="•"/>
              <a:defRPr/>
            </a:pPr>
            <a:endParaRPr lang="en-US" sz="2800" b="0" dirty="0">
              <a:solidFill>
                <a:schemeClr val="bg1"/>
              </a:solidFill>
            </a:endParaRPr>
          </a:p>
        </p:txBody>
      </p:sp>
      <p:sp>
        <p:nvSpPr>
          <p:cNvPr id="8" name="TextBox 7"/>
          <p:cNvSpPr txBox="1"/>
          <p:nvPr/>
        </p:nvSpPr>
        <p:spPr>
          <a:xfrm>
            <a:off x="1223319" y="5474402"/>
            <a:ext cx="7355901" cy="1231106"/>
          </a:xfrm>
          <a:prstGeom prst="rect">
            <a:avLst/>
          </a:prstGeom>
          <a:solidFill>
            <a:schemeClr val="tx2">
              <a:lumMod val="20000"/>
              <a:lumOff val="80000"/>
            </a:schemeClr>
          </a:solidFill>
          <a:ln w="6350">
            <a:solidFill>
              <a:schemeClr val="bg1">
                <a:lumMod val="50000"/>
              </a:schemeClr>
            </a:solidFill>
          </a:ln>
          <a:effectLst>
            <a:glow rad="63500">
              <a:schemeClr val="accent3">
                <a:satMod val="175000"/>
                <a:alpha val="40000"/>
              </a:schemeClr>
            </a:glow>
            <a:innerShdw blurRad="114300">
              <a:prstClr val="black"/>
            </a:innerShdw>
          </a:effectLst>
        </p:spPr>
        <p:txBody>
          <a:bodyPr lIns="182880" tIns="91440" rIns="182880" bIns="91440" anchor="ctr">
            <a:spAutoFit/>
          </a:bodyPr>
          <a:lstStyle/>
          <a:p>
            <a:pPr eaLnBrk="0" hangingPunct="0">
              <a:spcBef>
                <a:spcPts val="600"/>
              </a:spcBef>
              <a:spcAft>
                <a:spcPts val="0"/>
              </a:spcAft>
              <a:buSzPct val="125000"/>
              <a:defRPr/>
            </a:pPr>
            <a:r>
              <a:rPr lang="en-US" sz="1700" b="0" kern="0" dirty="0">
                <a:solidFill>
                  <a:srgbClr val="0000B4"/>
                </a:solidFill>
                <a:latin typeface="Tahoma"/>
              </a:rPr>
              <a:t>The gallon amount(s) specified (either 1,000 or 42) refers to the amount of oil that actually reaches navigable waters of the U.S. and adjoining shorelines </a:t>
            </a:r>
            <a:r>
              <a:rPr lang="en-US" sz="1700" b="0" u="sng" kern="0" dirty="0">
                <a:solidFill>
                  <a:srgbClr val="0000B4"/>
                </a:solidFill>
                <a:latin typeface="Tahoma"/>
              </a:rPr>
              <a:t>not</a:t>
            </a:r>
            <a:r>
              <a:rPr lang="en-US" sz="1700" b="0" kern="0" dirty="0">
                <a:solidFill>
                  <a:srgbClr val="0000B4"/>
                </a:solidFill>
                <a:latin typeface="Tahoma"/>
              </a:rPr>
              <a:t> the total amount of oil spilled. The entire volume of the discharge is oil for the purposes of this reporting requirement.</a:t>
            </a:r>
            <a:endParaRPr lang="en-US" sz="1700" dirty="0">
              <a:solidFill>
                <a:srgbClr val="0000B4"/>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65200" y="330200"/>
            <a:ext cx="7772400" cy="762000"/>
          </a:xfrm>
        </p:spPr>
        <p:txBody>
          <a:bodyPr/>
          <a:lstStyle/>
          <a:p>
            <a:pPr eaLnBrk="1" hangingPunct="1"/>
            <a:r>
              <a:rPr lang="en-US" sz="3600" smtClean="0">
                <a:effectLst/>
              </a:rPr>
              <a:t>Facility Transfer (Piping) Operations</a:t>
            </a:r>
          </a:p>
        </p:txBody>
      </p:sp>
      <p:sp>
        <p:nvSpPr>
          <p:cNvPr id="65539" name="Rectangle 3"/>
          <p:cNvSpPr>
            <a:spLocks noGrp="1" noChangeArrowheads="1"/>
          </p:cNvSpPr>
          <p:nvPr>
            <p:ph type="body" idx="1"/>
          </p:nvPr>
        </p:nvSpPr>
        <p:spPr>
          <a:xfrm>
            <a:off x="901700" y="1562100"/>
            <a:ext cx="7937500" cy="5067300"/>
          </a:xfrm>
        </p:spPr>
        <p:txBody>
          <a:bodyPr/>
          <a:lstStyle/>
          <a:p>
            <a:pPr eaLnBrk="1" hangingPunct="1">
              <a:buClr>
                <a:schemeClr val="tx1"/>
              </a:buClr>
              <a:buFont typeface="Wingdings" panose="05000000000000000000" pitchFamily="2" charset="2"/>
              <a:buChar char="§"/>
            </a:pPr>
            <a:r>
              <a:rPr lang="en-US" smtClean="0">
                <a:solidFill>
                  <a:schemeClr val="tx1"/>
                </a:solidFill>
              </a:rPr>
              <a:t>Conduct regular inspections of all aboveground valves, piping, and appurtenances</a:t>
            </a:r>
          </a:p>
          <a:p>
            <a:pPr eaLnBrk="1" hangingPunct="1">
              <a:buClr>
                <a:schemeClr val="tx1"/>
              </a:buClr>
              <a:buFont typeface="Wingdings" panose="05000000000000000000" pitchFamily="2" charset="2"/>
              <a:buChar char="§"/>
            </a:pPr>
            <a:r>
              <a:rPr lang="en-US" smtClean="0">
                <a:solidFill>
                  <a:schemeClr val="tx1"/>
                </a:solidFill>
              </a:rPr>
              <a:t>Assess general condition of items such as flange joints, expansion joints, valve glands and bodies, catch pans, pipeline supports, locking of valves, and metal surfaces</a:t>
            </a:r>
          </a:p>
          <a:p>
            <a:pPr eaLnBrk="1" hangingPunct="1">
              <a:buClr>
                <a:schemeClr val="tx1"/>
              </a:buClr>
              <a:buFont typeface="Wingdings" panose="05000000000000000000" pitchFamily="2" charset="2"/>
              <a:buChar char="§"/>
            </a:pPr>
            <a:r>
              <a:rPr lang="en-US" smtClean="0">
                <a:solidFill>
                  <a:schemeClr val="tx1"/>
                </a:solidFill>
              </a:rPr>
              <a:t>Conduct integrity and leak testing of buried piping at time of installation, modification, construction, relocation, or replacement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Documents and Settings\rfrankli\My Documents\SPCC-FRP\Photos\Mvc-011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536575"/>
            <a:ext cx="3941763"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descr="C:\Documents and Settings\rfrankli\My Documents\SPCC-FRP\Photos\Complete SPCC Inspections\Dueitt Oil - Youngsville LA\1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663" y="3644900"/>
            <a:ext cx="392747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C:\Documents and Settings\rfrankli\My Documents\SPCC-FRP\Photos\Complete SPCC Inspections\Dueitt Oil - Youngsville LA\1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38" y="3632200"/>
            <a:ext cx="39465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C:\Documents and Settings\rfrankli\My Documents\SPCC-FRP\Photos\Complete SPCC Inspections\Dueitt Oil - Youngsville LA\1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363" y="558800"/>
            <a:ext cx="3894137"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093788" y="1862138"/>
            <a:ext cx="76977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spcBef>
                <a:spcPct val="50000"/>
              </a:spcBef>
            </a:pPr>
            <a:r>
              <a:rPr lang="en-US" sz="4800" b="0">
                <a:solidFill>
                  <a:srgbClr val="FFFF99"/>
                </a:solidFill>
              </a:rPr>
              <a:t>Recent Rule Amendments Overview</a:t>
            </a:r>
          </a:p>
        </p:txBody>
      </p:sp>
      <p:sp>
        <p:nvSpPr>
          <p:cNvPr id="345090" name="Text Box 3"/>
          <p:cNvSpPr txBox="1">
            <a:spLocks noChangeArrowheads="1"/>
          </p:cNvSpPr>
          <p:nvPr/>
        </p:nvSpPr>
        <p:spPr bwMode="auto">
          <a:xfrm>
            <a:off x="947738" y="625475"/>
            <a:ext cx="2593975" cy="708025"/>
          </a:xfrm>
          <a:prstGeom prst="rect">
            <a:avLst/>
          </a:prstGeom>
          <a:noFill/>
          <a:ln w="9525">
            <a:noFill/>
            <a:miter lim="800000"/>
            <a:headEnd/>
            <a:tailEnd/>
          </a:ln>
          <a:effectLst>
            <a:outerShdw dist="35560" dir="2700000" algn="tl" rotWithShape="0">
              <a:schemeClr val="tx1">
                <a:lumMod val="65000"/>
              </a:schemeClr>
            </a:outerShdw>
          </a:effectLst>
        </p:spPr>
        <p:txBody>
          <a:bodyPr>
            <a:spAutoFit/>
          </a:bodyPr>
          <a:lstStyle/>
          <a:p>
            <a:pPr>
              <a:spcBef>
                <a:spcPct val="50000"/>
              </a:spcBef>
              <a:defRPr/>
            </a:pPr>
            <a:r>
              <a:rPr lang="en-US" sz="4000" b="0" dirty="0">
                <a:solidFill>
                  <a:schemeClr val="tx2">
                    <a:lumMod val="40000"/>
                    <a:lumOff val="60000"/>
                  </a:schemeClr>
                </a:solidFill>
              </a:rPr>
              <a:t>Section 2.</a:t>
            </a:r>
          </a:p>
        </p:txBody>
      </p:sp>
      <p:pic>
        <p:nvPicPr>
          <p:cNvPr id="67588" name="Picture 2" descr="C:\Documents and Settings\PFLEMI02\Local Settings\Temporary Internet Files\Content.IE5\RQC3604W\MC90027911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038" y="3389313"/>
            <a:ext cx="321786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effectLst/>
              </a:rPr>
              <a:t>SPCC Rule Compliance Dates for Farms</a:t>
            </a:r>
            <a:endParaRPr lang="en-US" sz="3200" dirty="0"/>
          </a:p>
        </p:txBody>
      </p:sp>
      <p:graphicFrame>
        <p:nvGraphicFramePr>
          <p:cNvPr id="4" name="Content Placeholder 3"/>
          <p:cNvGraphicFramePr>
            <a:graphicFrameLocks noGrp="1"/>
          </p:cNvGraphicFramePr>
          <p:nvPr>
            <p:ph idx="1"/>
          </p:nvPr>
        </p:nvGraphicFramePr>
        <p:xfrm>
          <a:off x="1066800" y="1676400"/>
          <a:ext cx="7591425" cy="5029200"/>
        </p:xfrm>
        <a:graphic>
          <a:graphicData uri="http://schemas.openxmlformats.org/drawingml/2006/table">
            <a:tbl>
              <a:tblPr firstRow="1" bandRow="1">
                <a:tableStyleId>{F5AB1C69-6EDB-4FF4-983F-18BD219EF322}</a:tableStyleId>
              </a:tblPr>
              <a:tblGrid>
                <a:gridCol w="3493793"/>
                <a:gridCol w="4097632"/>
              </a:tblGrid>
              <a:tr h="370840">
                <a:tc>
                  <a:txBody>
                    <a:bodyPr/>
                    <a:lstStyle/>
                    <a:p>
                      <a:endParaRPr lang="en-US" b="1" i="1" dirty="0" smtClean="0"/>
                    </a:p>
                    <a:p>
                      <a:r>
                        <a:rPr lang="en-US" b="1" i="1" dirty="0" smtClean="0"/>
                        <a:t>A </a:t>
                      </a:r>
                      <a:r>
                        <a:rPr lang="en-US" b="1" i="1" dirty="0"/>
                        <a:t>Farm starting operation</a:t>
                      </a:r>
                      <a:r>
                        <a:rPr lang="en-US" b="1" i="1" dirty="0" smtClean="0"/>
                        <a:t>...</a:t>
                      </a:r>
                    </a:p>
                    <a:p>
                      <a:endParaRPr lang="en-US" dirty="0"/>
                    </a:p>
                  </a:txBody>
                  <a:tcPr marL="91444" marR="91444" anchor="ctr"/>
                </a:tc>
                <a:tc>
                  <a:txBody>
                    <a:bodyPr/>
                    <a:lstStyle/>
                    <a:p>
                      <a:r>
                        <a:rPr lang="en-US" b="1" i="1"/>
                        <a:t>Must...</a:t>
                      </a:r>
                      <a:endParaRPr lang="en-US"/>
                    </a:p>
                  </a:txBody>
                  <a:tcPr marL="91444" marR="91444" anchor="ctr"/>
                </a:tc>
              </a:tr>
              <a:tr h="370840">
                <a:tc>
                  <a:txBody>
                    <a:bodyPr/>
                    <a:lstStyle/>
                    <a:p>
                      <a:r>
                        <a:rPr lang="en-US"/>
                        <a:t>On or before August 16, 2002</a:t>
                      </a:r>
                    </a:p>
                  </a:txBody>
                  <a:tcPr marL="91444" marR="91444" anchor="ctr"/>
                </a:tc>
                <a:tc>
                  <a:txBody>
                    <a:bodyPr/>
                    <a:lstStyle/>
                    <a:p>
                      <a:endParaRPr lang="en-US" dirty="0" smtClean="0"/>
                    </a:p>
                    <a:p>
                      <a:r>
                        <a:rPr lang="en-US" dirty="0" smtClean="0"/>
                        <a:t>Maintain </a:t>
                      </a:r>
                      <a:r>
                        <a:rPr lang="en-US" dirty="0"/>
                        <a:t>its existing SPCC Plan</a:t>
                      </a:r>
                      <a:br>
                        <a:rPr lang="en-US" dirty="0"/>
                      </a:br>
                      <a:r>
                        <a:rPr lang="en-US" dirty="0"/>
                        <a:t>Amend and implement the amended SPCC Plan no later than </a:t>
                      </a:r>
                      <a:r>
                        <a:rPr lang="en-US" b="1" dirty="0"/>
                        <a:t>May 10, </a:t>
                      </a:r>
                      <a:r>
                        <a:rPr lang="en-US" b="1" dirty="0" smtClean="0"/>
                        <a:t>2013</a:t>
                      </a:r>
                    </a:p>
                    <a:p>
                      <a:endParaRPr lang="en-US" dirty="0"/>
                    </a:p>
                  </a:txBody>
                  <a:tcPr marL="91444" marR="91444" anchor="ctr"/>
                </a:tc>
              </a:tr>
              <a:tr h="370840">
                <a:tc>
                  <a:txBody>
                    <a:bodyPr/>
                    <a:lstStyle/>
                    <a:p>
                      <a:r>
                        <a:rPr lang="en-US"/>
                        <a:t>After August 16, 2002 through </a:t>
                      </a:r>
                      <a:r>
                        <a:rPr lang="en-US" b="1"/>
                        <a:t>May 10, 2013</a:t>
                      </a:r>
                      <a:endParaRPr lang="en-US"/>
                    </a:p>
                  </a:txBody>
                  <a:tcPr marL="91444" marR="91444" anchor="ctr"/>
                </a:tc>
                <a:tc>
                  <a:txBody>
                    <a:bodyPr/>
                    <a:lstStyle/>
                    <a:p>
                      <a:endParaRPr lang="en-US" dirty="0" smtClean="0"/>
                    </a:p>
                    <a:p>
                      <a:r>
                        <a:rPr lang="en-US" dirty="0" smtClean="0"/>
                        <a:t>Prepare </a:t>
                      </a:r>
                      <a:r>
                        <a:rPr lang="en-US" dirty="0"/>
                        <a:t>and implement an SPCC Plan no later than </a:t>
                      </a:r>
                      <a:r>
                        <a:rPr lang="en-US" b="1" dirty="0"/>
                        <a:t>May 10, </a:t>
                      </a:r>
                      <a:r>
                        <a:rPr lang="en-US" b="1" dirty="0" smtClean="0"/>
                        <a:t>2013</a:t>
                      </a:r>
                    </a:p>
                    <a:p>
                      <a:endParaRPr lang="en-US" dirty="0"/>
                    </a:p>
                  </a:txBody>
                  <a:tcPr marL="91444" marR="91444" anchor="ctr"/>
                </a:tc>
              </a:tr>
              <a:tr h="370840">
                <a:tc>
                  <a:txBody>
                    <a:bodyPr/>
                    <a:lstStyle/>
                    <a:p>
                      <a:r>
                        <a:rPr lang="en-US"/>
                        <a:t>After </a:t>
                      </a:r>
                      <a:r>
                        <a:rPr lang="en-US" b="1"/>
                        <a:t>May 10, 2013</a:t>
                      </a:r>
                      <a:endParaRPr lang="en-US"/>
                    </a:p>
                  </a:txBody>
                  <a:tcPr marL="91444" marR="91444" anchor="ctr"/>
                </a:tc>
                <a:tc>
                  <a:txBody>
                    <a:bodyPr/>
                    <a:lstStyle/>
                    <a:p>
                      <a:endParaRPr lang="en-US" dirty="0" smtClean="0"/>
                    </a:p>
                    <a:p>
                      <a:r>
                        <a:rPr lang="en-US" dirty="0" smtClean="0"/>
                        <a:t>Prepare </a:t>
                      </a:r>
                      <a:r>
                        <a:rPr lang="en-US" dirty="0"/>
                        <a:t>and implement an SPCC Plan </a:t>
                      </a:r>
                      <a:r>
                        <a:rPr lang="en-US" i="1" dirty="0"/>
                        <a:t>before</a:t>
                      </a:r>
                      <a:r>
                        <a:rPr lang="en-US" dirty="0"/>
                        <a:t> beginning </a:t>
                      </a:r>
                      <a:r>
                        <a:rPr lang="en-US" dirty="0" smtClean="0"/>
                        <a:t>operations</a:t>
                      </a:r>
                    </a:p>
                    <a:p>
                      <a:endParaRPr lang="en-US" dirty="0"/>
                    </a:p>
                  </a:txBody>
                  <a:tcPr marL="91444" marR="91444" anchor="ct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9" name="Rectangle 7"/>
          <p:cNvSpPr>
            <a:spLocks noGrp="1" noChangeArrowheads="1"/>
          </p:cNvSpPr>
          <p:nvPr>
            <p:ph type="title"/>
          </p:nvPr>
        </p:nvSpPr>
        <p:spPr>
          <a:xfrm>
            <a:off x="990600" y="134938"/>
            <a:ext cx="7878763" cy="1143000"/>
          </a:xfrm>
        </p:spPr>
        <p:txBody>
          <a:bodyPr/>
          <a:lstStyle/>
          <a:p>
            <a:pPr eaLnBrk="1" hangingPunct="1">
              <a:defRPr/>
            </a:pPr>
            <a:r>
              <a:rPr lang="en-US" sz="3600" dirty="0" smtClean="0">
                <a:solidFill>
                  <a:schemeClr val="tx2">
                    <a:lumMod val="40000"/>
                    <a:lumOff val="60000"/>
                  </a:schemeClr>
                </a:solidFill>
                <a:effectLst/>
              </a:rPr>
              <a:t>SPCC Amendments Related to Farms</a:t>
            </a:r>
            <a:endParaRPr lang="en-US" sz="2000" dirty="0" smtClean="0">
              <a:solidFill>
                <a:schemeClr val="tx2">
                  <a:lumMod val="40000"/>
                  <a:lumOff val="60000"/>
                </a:schemeClr>
              </a:solidFill>
              <a:effectLst/>
            </a:endParaRPr>
          </a:p>
        </p:txBody>
      </p:sp>
      <p:sp>
        <p:nvSpPr>
          <p:cNvPr id="69635" name="Rectangle 3"/>
          <p:cNvSpPr>
            <a:spLocks noGrp="1" noChangeArrowheads="1"/>
          </p:cNvSpPr>
          <p:nvPr>
            <p:ph idx="1"/>
          </p:nvPr>
        </p:nvSpPr>
        <p:spPr>
          <a:xfrm>
            <a:off x="1066800" y="1765300"/>
            <a:ext cx="7820025" cy="4776788"/>
          </a:xfrm>
        </p:spPr>
        <p:txBody>
          <a:bodyPr/>
          <a:lstStyle/>
          <a:p>
            <a:pPr eaLnBrk="1" hangingPunct="1">
              <a:buFont typeface="Wingdings" panose="05000000000000000000" pitchFamily="2" charset="2"/>
              <a:buChar char="§"/>
            </a:pPr>
            <a:r>
              <a:rPr lang="en-US" sz="2800" smtClean="0">
                <a:solidFill>
                  <a:schemeClr val="tx1"/>
                </a:solidFill>
                <a:cs typeface="Times New Roman" panose="02020603050405020304" pitchFamily="18" charset="0"/>
              </a:rPr>
              <a:t>Exempted pesticide application equipment and related mix containers</a:t>
            </a:r>
          </a:p>
          <a:p>
            <a:pPr eaLnBrk="1" hangingPunct="1">
              <a:buFont typeface="Wingdings" panose="05000000000000000000" pitchFamily="2" charset="2"/>
              <a:buChar char="§"/>
            </a:pPr>
            <a:r>
              <a:rPr lang="en-US" sz="2800" smtClean="0">
                <a:solidFill>
                  <a:schemeClr val="tx1"/>
                </a:solidFill>
                <a:cs typeface="Times New Roman" panose="02020603050405020304" pitchFamily="18" charset="0"/>
              </a:rPr>
              <a:t>Exempted heating oil containers at single-family residences</a:t>
            </a:r>
            <a:r>
              <a:rPr lang="en-US" sz="2800" b="1" smtClean="0">
                <a:solidFill>
                  <a:schemeClr val="tx1"/>
                </a:solidFill>
                <a:cs typeface="Times New Roman" panose="02020603050405020304" pitchFamily="18" charset="0"/>
              </a:rPr>
              <a:t> </a:t>
            </a:r>
          </a:p>
          <a:p>
            <a:pPr eaLnBrk="1" hangingPunct="1">
              <a:buFont typeface="Wingdings" panose="05000000000000000000" pitchFamily="2" charset="2"/>
              <a:buChar char="§"/>
            </a:pPr>
            <a:r>
              <a:rPr lang="en-US" sz="2800" smtClean="0">
                <a:solidFill>
                  <a:schemeClr val="tx1"/>
                </a:solidFill>
                <a:cs typeface="Times New Roman" panose="02020603050405020304" pitchFamily="18" charset="0"/>
              </a:rPr>
              <a:t>Exempted motive power containers</a:t>
            </a:r>
          </a:p>
          <a:p>
            <a:pPr eaLnBrk="1" hangingPunct="1">
              <a:buFont typeface="Wingdings" panose="05000000000000000000" pitchFamily="2" charset="2"/>
              <a:buChar char="§"/>
            </a:pPr>
            <a:r>
              <a:rPr lang="en-US" sz="2800" smtClean="0">
                <a:solidFill>
                  <a:schemeClr val="tx1"/>
                </a:solidFill>
                <a:cs typeface="Times New Roman" panose="02020603050405020304" pitchFamily="18" charset="0"/>
              </a:rPr>
              <a:t>Exempted milk or milk product containers</a:t>
            </a:r>
          </a:p>
          <a:p>
            <a:pPr eaLnBrk="1" hangingPunct="1">
              <a:buFont typeface="Wingdings" panose="05000000000000000000" pitchFamily="2" charset="2"/>
              <a:buChar char="§"/>
            </a:pPr>
            <a:r>
              <a:rPr lang="en-US" sz="2800" smtClean="0">
                <a:solidFill>
                  <a:schemeClr val="tx1"/>
                </a:solidFill>
                <a:cs typeface="Times New Roman" panose="02020603050405020304" pitchFamily="18" charset="0"/>
              </a:rPr>
              <a:t>Clarified that farm nurse tanks are mobile refuelers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4294967295"/>
          </p:nvPr>
        </p:nvSpPr>
        <p:spPr>
          <a:xfrm>
            <a:off x="1108075" y="1728788"/>
            <a:ext cx="7820025" cy="5181600"/>
          </a:xfrm>
        </p:spPr>
        <p:txBody>
          <a:bodyPr/>
          <a:lstStyle/>
          <a:p>
            <a:pPr eaLnBrk="1" hangingPunct="1">
              <a:buFont typeface="Wingdings" panose="05000000000000000000" pitchFamily="2" charset="2"/>
              <a:buChar char="§"/>
            </a:pPr>
            <a:r>
              <a:rPr lang="en-US" sz="2800" smtClean="0">
                <a:solidFill>
                  <a:schemeClr val="tx1"/>
                </a:solidFill>
                <a:cs typeface="Times New Roman" panose="02020603050405020304" pitchFamily="18" charset="0"/>
              </a:rPr>
              <a:t>Amended the definition of “facility”</a:t>
            </a:r>
            <a:endParaRPr lang="en-US" sz="2400" smtClean="0">
              <a:solidFill>
                <a:schemeClr val="tx1"/>
              </a:solidFill>
              <a:cs typeface="Times New Roman" panose="02020603050405020304" pitchFamily="18" charset="0"/>
            </a:endParaRPr>
          </a:p>
          <a:p>
            <a:pPr eaLnBrk="1" hangingPunct="1">
              <a:buFont typeface="Wingdings" panose="05000000000000000000" pitchFamily="2" charset="2"/>
              <a:buChar char="§"/>
            </a:pPr>
            <a:r>
              <a:rPr lang="en-US" sz="2800" smtClean="0">
                <a:cs typeface="Times New Roman" panose="02020603050405020304" pitchFamily="18" charset="0"/>
              </a:rPr>
              <a:t>Modified secondary containment requirement language at </a:t>
            </a:r>
            <a:r>
              <a:rPr lang="en-US" sz="2800" smtClean="0">
                <a:cs typeface="Arial" panose="020B0604020202020204" pitchFamily="34" charset="0"/>
              </a:rPr>
              <a:t>§</a:t>
            </a:r>
            <a:r>
              <a:rPr lang="en-US" sz="2800" smtClean="0">
                <a:cs typeface="Times New Roman" panose="02020603050405020304" pitchFamily="18" charset="0"/>
              </a:rPr>
              <a:t>112.7(c) to provide more clarity </a:t>
            </a:r>
            <a:r>
              <a:rPr lang="en-US" sz="2800" smtClean="0">
                <a:solidFill>
                  <a:schemeClr val="tx1"/>
                </a:solidFill>
                <a:cs typeface="Times New Roman" panose="02020603050405020304" pitchFamily="18" charset="0"/>
              </a:rPr>
              <a:t>and flexibility</a:t>
            </a:r>
          </a:p>
          <a:p>
            <a:pPr eaLnBrk="1" hangingPunct="1">
              <a:buFont typeface="Wingdings" panose="05000000000000000000" pitchFamily="2" charset="2"/>
              <a:buChar char="§"/>
            </a:pPr>
            <a:r>
              <a:rPr lang="en-US" sz="2800" smtClean="0">
                <a:solidFill>
                  <a:schemeClr val="tx1"/>
                </a:solidFill>
                <a:cs typeface="Times New Roman" panose="02020603050405020304" pitchFamily="18" charset="0"/>
              </a:rPr>
              <a:t>Simplified security requirements</a:t>
            </a:r>
          </a:p>
          <a:p>
            <a:pPr eaLnBrk="1" hangingPunct="1">
              <a:buFont typeface="Wingdings" panose="05000000000000000000" pitchFamily="2" charset="2"/>
              <a:buChar char="§"/>
            </a:pPr>
            <a:r>
              <a:rPr lang="en-US" sz="2800" smtClean="0">
                <a:solidFill>
                  <a:schemeClr val="tx1"/>
                </a:solidFill>
                <a:cs typeface="Times New Roman" panose="02020603050405020304" pitchFamily="18" charset="0"/>
              </a:rPr>
              <a:t>Amended tank integrity testing requirements to allow greater flexibility </a:t>
            </a:r>
          </a:p>
        </p:txBody>
      </p:sp>
      <p:sp>
        <p:nvSpPr>
          <p:cNvPr id="243719" name="Rectangle 7"/>
          <p:cNvSpPr>
            <a:spLocks noGrp="1" noChangeArrowheads="1"/>
          </p:cNvSpPr>
          <p:nvPr>
            <p:ph type="title" idx="4294967295"/>
          </p:nvPr>
        </p:nvSpPr>
        <p:spPr>
          <a:xfrm>
            <a:off x="985838" y="134938"/>
            <a:ext cx="8158162" cy="1143000"/>
          </a:xfrm>
        </p:spPr>
        <p:txBody>
          <a:bodyPr/>
          <a:lstStyle/>
          <a:p>
            <a:pPr eaLnBrk="1" hangingPunct="1">
              <a:defRPr/>
            </a:pPr>
            <a:r>
              <a:rPr lang="en-US" sz="3600" dirty="0" smtClean="0">
                <a:solidFill>
                  <a:schemeClr val="tx2">
                    <a:lumMod val="40000"/>
                    <a:lumOff val="60000"/>
                  </a:schemeClr>
                </a:solidFill>
                <a:effectLst/>
              </a:rPr>
              <a:t>SPCC Amendments Related to Farms</a:t>
            </a:r>
            <a:endParaRPr lang="en-US" sz="2000" dirty="0" smtClean="0">
              <a:solidFill>
                <a:schemeClr val="tx2">
                  <a:lumMod val="40000"/>
                  <a:lumOff val="60000"/>
                </a:schemeClr>
              </a:solidFill>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3" name="Rectangle 7"/>
          <p:cNvSpPr>
            <a:spLocks noGrp="1" noChangeArrowheads="1"/>
          </p:cNvSpPr>
          <p:nvPr>
            <p:ph type="title"/>
          </p:nvPr>
        </p:nvSpPr>
        <p:spPr/>
        <p:txBody>
          <a:bodyPr/>
          <a:lstStyle/>
          <a:p>
            <a:pPr eaLnBrk="1" hangingPunct="1">
              <a:defRPr/>
            </a:pPr>
            <a:r>
              <a:rPr lang="en-US" sz="3200" dirty="0" smtClean="0">
                <a:solidFill>
                  <a:schemeClr val="tx2">
                    <a:lumMod val="40000"/>
                    <a:lumOff val="60000"/>
                  </a:schemeClr>
                </a:solidFill>
                <a:effectLst/>
              </a:rPr>
              <a:t>SPCC Amendments Related to Farms</a:t>
            </a:r>
            <a:endParaRPr lang="en-US" sz="2400" dirty="0" smtClean="0">
              <a:solidFill>
                <a:schemeClr val="tx2">
                  <a:lumMod val="40000"/>
                  <a:lumOff val="60000"/>
                </a:schemeClr>
              </a:solidFill>
              <a:effectLst/>
            </a:endParaRPr>
          </a:p>
        </p:txBody>
      </p:sp>
      <p:sp>
        <p:nvSpPr>
          <p:cNvPr id="71683" name="Rectangle 3"/>
          <p:cNvSpPr>
            <a:spLocks noGrp="1" noChangeArrowheads="1"/>
          </p:cNvSpPr>
          <p:nvPr>
            <p:ph idx="1"/>
          </p:nvPr>
        </p:nvSpPr>
        <p:spPr/>
        <p:txBody>
          <a:bodyPr/>
          <a:lstStyle/>
          <a:p>
            <a:pPr eaLnBrk="1" hangingPunct="1">
              <a:buFont typeface="Wingdings" panose="05000000000000000000" pitchFamily="2" charset="2"/>
              <a:buChar char="§"/>
            </a:pPr>
            <a:r>
              <a:rPr lang="en-US" sz="2800" smtClean="0">
                <a:solidFill>
                  <a:schemeClr val="tx1"/>
                </a:solidFill>
              </a:rPr>
              <a:t>Clarified definition of “permanently closed” tanks and status of new tanks with no fuel added</a:t>
            </a:r>
          </a:p>
          <a:p>
            <a:pPr eaLnBrk="1" hangingPunct="1">
              <a:buFont typeface="Wingdings" panose="05000000000000000000" pitchFamily="2" charset="2"/>
              <a:buChar char="§"/>
            </a:pPr>
            <a:r>
              <a:rPr lang="en-US" sz="2800" smtClean="0"/>
              <a:t>Clarified applicability of the rule to man-made structures</a:t>
            </a:r>
          </a:p>
          <a:p>
            <a:pPr eaLnBrk="1" hangingPunct="1">
              <a:buFont typeface="Wingdings" panose="05000000000000000000" pitchFamily="2" charset="2"/>
              <a:buChar char="§"/>
            </a:pPr>
            <a:r>
              <a:rPr lang="en-US" sz="2800" smtClean="0"/>
              <a:t>Added option to allow a self-certified Plan for a "qualified facility" and divided facilities into tiers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982663" y="384175"/>
            <a:ext cx="7858125" cy="808038"/>
          </a:xfrm>
        </p:spPr>
        <p:txBody>
          <a:bodyPr/>
          <a:lstStyle/>
          <a:p>
            <a:pPr eaLnBrk="1" hangingPunct="1">
              <a:defRPr/>
            </a:pPr>
            <a:r>
              <a:rPr lang="en-US" sz="4000" dirty="0" smtClean="0">
                <a:solidFill>
                  <a:schemeClr val="tx2">
                    <a:lumMod val="40000"/>
                    <a:lumOff val="60000"/>
                  </a:schemeClr>
                </a:solidFill>
                <a:effectLst/>
              </a:rPr>
              <a:t>Pesticide Application Equipment </a:t>
            </a:r>
          </a:p>
        </p:txBody>
      </p:sp>
      <p:sp>
        <p:nvSpPr>
          <p:cNvPr id="72707" name="Rectangle 3"/>
          <p:cNvSpPr>
            <a:spLocks noGrp="1" noChangeArrowheads="1"/>
          </p:cNvSpPr>
          <p:nvPr>
            <p:ph type="body" sz="half" idx="1"/>
          </p:nvPr>
        </p:nvSpPr>
        <p:spPr>
          <a:xfrm>
            <a:off x="906463" y="1676400"/>
            <a:ext cx="4618037" cy="4724400"/>
          </a:xfrm>
        </p:spPr>
        <p:txBody>
          <a:bodyPr/>
          <a:lstStyle/>
          <a:p>
            <a:pPr eaLnBrk="1" hangingPunct="1">
              <a:lnSpc>
                <a:spcPct val="90000"/>
              </a:lnSpc>
              <a:buFont typeface="Wingdings" panose="05000000000000000000" pitchFamily="2" charset="2"/>
              <a:buChar char="§"/>
            </a:pPr>
            <a:r>
              <a:rPr lang="en-US" sz="2400" smtClean="0"/>
              <a:t>Exempt equipment includes:</a:t>
            </a:r>
          </a:p>
          <a:p>
            <a:pPr lvl="1" eaLnBrk="1" hangingPunct="1">
              <a:lnSpc>
                <a:spcPct val="90000"/>
              </a:lnSpc>
            </a:pPr>
            <a:r>
              <a:rPr lang="en-US" sz="2000" smtClean="0"/>
              <a:t>Ground boom applicators</a:t>
            </a:r>
          </a:p>
          <a:p>
            <a:pPr lvl="1" eaLnBrk="1" hangingPunct="1">
              <a:lnSpc>
                <a:spcPct val="90000"/>
              </a:lnSpc>
            </a:pPr>
            <a:r>
              <a:rPr lang="en-US" sz="2000" smtClean="0"/>
              <a:t>Airblast sprayers</a:t>
            </a:r>
          </a:p>
          <a:p>
            <a:pPr lvl="1" eaLnBrk="1" hangingPunct="1">
              <a:lnSpc>
                <a:spcPct val="90000"/>
              </a:lnSpc>
            </a:pPr>
            <a:r>
              <a:rPr lang="en-US" sz="2000" smtClean="0"/>
              <a:t>Specialty aircraft that apply measured amounts of pesticides to crops and/or soil</a:t>
            </a:r>
          </a:p>
          <a:p>
            <a:pPr lvl="1" eaLnBrk="1" hangingPunct="1">
              <a:lnSpc>
                <a:spcPct val="90000"/>
              </a:lnSpc>
            </a:pPr>
            <a:r>
              <a:rPr lang="en-US" sz="2000" smtClean="0"/>
              <a:t>Related mix containers</a:t>
            </a:r>
          </a:p>
          <a:p>
            <a:pPr eaLnBrk="1" hangingPunct="1">
              <a:lnSpc>
                <a:spcPct val="90000"/>
              </a:lnSpc>
              <a:buFont typeface="Wingdings" panose="05000000000000000000" pitchFamily="2" charset="2"/>
              <a:buChar char="§"/>
            </a:pPr>
            <a:r>
              <a:rPr lang="en-US" sz="2400" smtClean="0"/>
              <a:t>Exemption applies to all pesticide application equipment and related mix containers, regardless of ownership or where used</a:t>
            </a:r>
          </a:p>
          <a:p>
            <a:pPr lvl="1" eaLnBrk="1" hangingPunct="1">
              <a:lnSpc>
                <a:spcPct val="90000"/>
              </a:lnSpc>
              <a:buFontTx/>
              <a:buNone/>
            </a:pPr>
            <a:endParaRPr lang="en-US" sz="2000" smtClean="0"/>
          </a:p>
        </p:txBody>
      </p:sp>
      <p:pic>
        <p:nvPicPr>
          <p:cNvPr id="72708" name="Picture 6" descr="20060227_spr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1676400"/>
            <a:ext cx="2052637"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7" descr="farm spra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4722813"/>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title"/>
          </p:nvPr>
        </p:nvSpPr>
        <p:spPr/>
        <p:txBody>
          <a:bodyPr/>
          <a:lstStyle/>
          <a:p>
            <a:pPr eaLnBrk="1" hangingPunct="1">
              <a:defRPr/>
            </a:pPr>
            <a:r>
              <a:rPr lang="en-US" sz="3400" dirty="0" smtClean="0">
                <a:solidFill>
                  <a:schemeClr val="tx2">
                    <a:lumMod val="40000"/>
                    <a:lumOff val="60000"/>
                  </a:schemeClr>
                </a:solidFill>
                <a:effectLst/>
              </a:rPr>
              <a:t>Spill Prevention, Control and Countermeasure (SPCC) Rule Overview</a:t>
            </a:r>
          </a:p>
        </p:txBody>
      </p:sp>
      <p:sp>
        <p:nvSpPr>
          <p:cNvPr id="9219" name="Rectangle 7"/>
          <p:cNvSpPr>
            <a:spLocks noGrp="1" noChangeArrowheads="1"/>
          </p:cNvSpPr>
          <p:nvPr>
            <p:ph idx="1"/>
          </p:nvPr>
        </p:nvSpPr>
        <p:spPr>
          <a:xfrm>
            <a:off x="1066800" y="1676400"/>
            <a:ext cx="7820025" cy="3987800"/>
          </a:xfrm>
        </p:spPr>
        <p:txBody>
          <a:bodyPr/>
          <a:lstStyle/>
          <a:p>
            <a:pPr eaLnBrk="1" hangingPunct="1">
              <a:buFont typeface="Wingdings" panose="05000000000000000000" pitchFamily="2" charset="2"/>
              <a:buChar char="§"/>
            </a:pPr>
            <a:r>
              <a:rPr lang="en-US" sz="3200" smtClean="0"/>
              <a:t>Authority from Clean Water Act</a:t>
            </a:r>
          </a:p>
          <a:p>
            <a:pPr eaLnBrk="1" hangingPunct="1">
              <a:buFont typeface="Wingdings" panose="05000000000000000000" pitchFamily="2" charset="2"/>
              <a:buChar char="§"/>
            </a:pPr>
            <a:r>
              <a:rPr lang="en-US" sz="3200" smtClean="0"/>
              <a:t>Oil Pollution Prevention regulation codified at 40 CFR part 112</a:t>
            </a:r>
          </a:p>
          <a:p>
            <a:pPr eaLnBrk="1" hangingPunct="1">
              <a:buFont typeface="Wingdings" panose="05000000000000000000" pitchFamily="2" charset="2"/>
              <a:buChar char="§"/>
            </a:pPr>
            <a:r>
              <a:rPr lang="en-US" sz="3200" smtClean="0"/>
              <a:t>Original rule effective in January 1974</a:t>
            </a:r>
          </a:p>
          <a:p>
            <a:pPr eaLnBrk="1" hangingPunct="1">
              <a:buFont typeface="Wingdings" panose="05000000000000000000" pitchFamily="2" charset="2"/>
              <a:buChar char="§"/>
            </a:pPr>
            <a:r>
              <a:rPr lang="en-US" sz="3200" smtClean="0"/>
              <a:t>Non-delegable to other agencies</a:t>
            </a:r>
            <a:r>
              <a:rPr lang="en-US" sz="3000" smtClean="0"/>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058863" y="368300"/>
            <a:ext cx="7804150" cy="914400"/>
          </a:xfrm>
        </p:spPr>
        <p:txBody>
          <a:bodyPr/>
          <a:lstStyle/>
          <a:p>
            <a:pPr eaLnBrk="1" hangingPunct="1">
              <a:defRPr/>
            </a:pPr>
            <a:r>
              <a:rPr lang="en-US" sz="4000" dirty="0" smtClean="0">
                <a:solidFill>
                  <a:schemeClr val="tx2">
                    <a:lumMod val="40000"/>
                    <a:lumOff val="60000"/>
                  </a:schemeClr>
                </a:solidFill>
                <a:effectLst/>
              </a:rPr>
              <a:t>Residential Heating Oil Containers</a:t>
            </a:r>
          </a:p>
        </p:txBody>
      </p:sp>
      <p:sp>
        <p:nvSpPr>
          <p:cNvPr id="73731" name="Rectangle 3"/>
          <p:cNvSpPr>
            <a:spLocks noGrp="1" noChangeArrowheads="1"/>
          </p:cNvSpPr>
          <p:nvPr>
            <p:ph idx="1"/>
          </p:nvPr>
        </p:nvSpPr>
        <p:spPr>
          <a:xfrm>
            <a:off x="939800" y="1666875"/>
            <a:ext cx="5011738" cy="5191125"/>
          </a:xfrm>
        </p:spPr>
        <p:txBody>
          <a:bodyPr/>
          <a:lstStyle/>
          <a:p>
            <a:pPr eaLnBrk="1" hangingPunct="1">
              <a:spcAft>
                <a:spcPct val="0"/>
              </a:spcAft>
              <a:buFont typeface="Wingdings" panose="05000000000000000000" pitchFamily="2" charset="2"/>
              <a:buChar char="§"/>
            </a:pPr>
            <a:r>
              <a:rPr lang="en-US" sz="2400" smtClean="0"/>
              <a:t>Residential heating oil containers at single-family </a:t>
            </a:r>
            <a:r>
              <a:rPr lang="en-US" sz="2400" smtClean="0">
                <a:solidFill>
                  <a:schemeClr val="tx1"/>
                </a:solidFill>
              </a:rPr>
              <a:t>residences are exempt from the SPCC rule</a:t>
            </a:r>
            <a:endParaRPr lang="en-US" sz="2400" smtClean="0">
              <a:solidFill>
                <a:schemeClr val="tx1"/>
              </a:solidFill>
              <a:cs typeface="Times New Roman" panose="02020603050405020304" pitchFamily="18" charset="0"/>
            </a:endParaRPr>
          </a:p>
          <a:p>
            <a:pPr eaLnBrk="1" hangingPunct="1">
              <a:spcAft>
                <a:spcPct val="0"/>
              </a:spcAft>
              <a:buFont typeface="Wingdings" panose="05000000000000000000" pitchFamily="2" charset="2"/>
              <a:buChar char="§"/>
            </a:pPr>
            <a:r>
              <a:rPr lang="en-US" sz="2400" smtClean="0">
                <a:solidFill>
                  <a:schemeClr val="tx1"/>
                </a:solidFill>
                <a:cs typeface="Times New Roman" panose="02020603050405020304" pitchFamily="18" charset="0"/>
              </a:rPr>
              <a:t>Applies to containers that are:</a:t>
            </a:r>
            <a:r>
              <a:rPr lang="en-US" sz="2000" smtClean="0">
                <a:solidFill>
                  <a:schemeClr val="tx1"/>
                </a:solidFill>
                <a:cs typeface="Times New Roman" panose="02020603050405020304" pitchFamily="18" charset="0"/>
              </a:rPr>
              <a:t> </a:t>
            </a:r>
          </a:p>
          <a:p>
            <a:pPr lvl="1" eaLnBrk="1" hangingPunct="1"/>
            <a:r>
              <a:rPr lang="en-US" sz="2000" smtClean="0">
                <a:solidFill>
                  <a:schemeClr val="tx1"/>
                </a:solidFill>
                <a:cs typeface="Times New Roman" panose="02020603050405020304" pitchFamily="18" charset="0"/>
              </a:rPr>
              <a:t>Aboveground or completely buried </a:t>
            </a:r>
          </a:p>
          <a:p>
            <a:pPr lvl="1" eaLnBrk="1" hangingPunct="1"/>
            <a:r>
              <a:rPr lang="en-US" sz="2000" smtClean="0">
                <a:solidFill>
                  <a:schemeClr val="tx1"/>
                </a:solidFill>
                <a:cs typeface="Times New Roman" panose="02020603050405020304" pitchFamily="18" charset="0"/>
              </a:rPr>
              <a:t>Located at a farm or single-family residences</a:t>
            </a:r>
          </a:p>
          <a:p>
            <a:pPr lvl="1" eaLnBrk="1" hangingPunct="1"/>
            <a:r>
              <a:rPr lang="en-US" sz="2000" smtClean="0">
                <a:solidFill>
                  <a:schemeClr val="tx1"/>
                </a:solidFill>
                <a:cs typeface="Times New Roman" panose="02020603050405020304" pitchFamily="18" charset="0"/>
              </a:rPr>
              <a:t>Used solely to store heating oil used to heat the residence</a:t>
            </a:r>
          </a:p>
          <a:p>
            <a:pPr eaLnBrk="1" hangingPunct="1">
              <a:spcAft>
                <a:spcPct val="0"/>
              </a:spcAft>
              <a:buFont typeface="Wingdings" panose="05000000000000000000" pitchFamily="2" charset="2"/>
              <a:buChar char="§"/>
            </a:pPr>
            <a:r>
              <a:rPr lang="en-US" sz="2400" smtClean="0"/>
              <a:t>SPCC requirements continue to apply to oil containers used to heat other non-residential buildings within a facility</a:t>
            </a:r>
            <a:endParaRPr lang="en-US" sz="2000" smtClean="0"/>
          </a:p>
        </p:txBody>
      </p:sp>
      <p:pic>
        <p:nvPicPr>
          <p:cNvPr id="73732" name="Picture 6" descr="Outdoor_Oil_Tank262-D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2663825"/>
            <a:ext cx="2921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027113" y="277813"/>
            <a:ext cx="7878762" cy="1143000"/>
          </a:xfrm>
        </p:spPr>
        <p:txBody>
          <a:bodyPr/>
          <a:lstStyle/>
          <a:p>
            <a:pPr>
              <a:defRPr/>
            </a:pPr>
            <a:r>
              <a:rPr lang="en-US" sz="4000" dirty="0" smtClean="0">
                <a:solidFill>
                  <a:schemeClr val="tx2">
                    <a:lumMod val="40000"/>
                    <a:lumOff val="60000"/>
                  </a:schemeClr>
                </a:solidFill>
                <a:effectLst/>
              </a:rPr>
              <a:t>Motive Power Containers</a:t>
            </a:r>
          </a:p>
        </p:txBody>
      </p:sp>
      <p:sp>
        <p:nvSpPr>
          <p:cNvPr id="74755" name="Rectangle 3"/>
          <p:cNvSpPr>
            <a:spLocks noGrp="1" noChangeArrowheads="1"/>
          </p:cNvSpPr>
          <p:nvPr>
            <p:ph type="body" sz="half" idx="1"/>
          </p:nvPr>
        </p:nvSpPr>
        <p:spPr>
          <a:xfrm>
            <a:off x="949325" y="1549400"/>
            <a:ext cx="4376738" cy="5181600"/>
          </a:xfrm>
        </p:spPr>
        <p:txBody>
          <a:bodyPr/>
          <a:lstStyle/>
          <a:p>
            <a:pPr>
              <a:buFont typeface="Wingdings" panose="05000000000000000000" pitchFamily="2" charset="2"/>
              <a:buChar char="§"/>
            </a:pPr>
            <a:r>
              <a:rPr lang="en-US" sz="2400" smtClean="0"/>
              <a:t>Defined as any onboard storage containers used primarily to power the movement of a motor vehicle</a:t>
            </a:r>
          </a:p>
          <a:p>
            <a:pPr>
              <a:buFont typeface="Wingdings" panose="05000000000000000000" pitchFamily="2" charset="2"/>
              <a:buChar char="§"/>
            </a:pPr>
            <a:r>
              <a:rPr lang="en-US" sz="2400" smtClean="0"/>
              <a:t>Includes self-propelled agricultural, construction, and excavation vehicles; and self-propelled cranes</a:t>
            </a:r>
          </a:p>
          <a:p>
            <a:pPr>
              <a:buFont typeface="Wingdings" panose="05000000000000000000" pitchFamily="2" charset="2"/>
              <a:buChar char="§"/>
            </a:pPr>
            <a:r>
              <a:rPr lang="en-US" sz="2400" smtClean="0"/>
              <a:t>Oil transfer activities occurring within an SPCC-regulated facility continue to be regulated</a:t>
            </a:r>
          </a:p>
        </p:txBody>
      </p:sp>
      <p:pic>
        <p:nvPicPr>
          <p:cNvPr id="74756" name="Picture 5" descr="Combine%2520and%2520grain%2520wagon%25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863" y="4114800"/>
            <a:ext cx="324326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6" descr="01-Grain%2520Comb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25" y="1724025"/>
            <a:ext cx="30480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a:defRPr/>
            </a:pPr>
            <a:r>
              <a:rPr lang="en-US" sz="3800" dirty="0" smtClean="0">
                <a:solidFill>
                  <a:schemeClr val="tx2">
                    <a:lumMod val="40000"/>
                    <a:lumOff val="60000"/>
                  </a:schemeClr>
                </a:solidFill>
                <a:effectLst/>
              </a:rPr>
              <a:t>Milk and Milk Product Container Exemption</a:t>
            </a:r>
          </a:p>
        </p:txBody>
      </p:sp>
      <p:sp>
        <p:nvSpPr>
          <p:cNvPr id="75779" name="Rectangle 3"/>
          <p:cNvSpPr>
            <a:spLocks noGrp="1" noChangeArrowheads="1"/>
          </p:cNvSpPr>
          <p:nvPr>
            <p:ph type="body" sz="half" idx="1"/>
          </p:nvPr>
        </p:nvSpPr>
        <p:spPr>
          <a:xfrm>
            <a:off x="979488" y="1633538"/>
            <a:ext cx="7705725" cy="4800600"/>
          </a:xfrm>
        </p:spPr>
        <p:txBody>
          <a:bodyPr/>
          <a:lstStyle/>
          <a:p>
            <a:pPr>
              <a:spcBef>
                <a:spcPts val="600"/>
              </a:spcBef>
              <a:spcAft>
                <a:spcPct val="0"/>
              </a:spcAft>
              <a:buFont typeface="Wingdings" panose="05000000000000000000" pitchFamily="2" charset="2"/>
              <a:buChar char="§"/>
            </a:pPr>
            <a:r>
              <a:rPr lang="en-US" sz="2400" smtClean="0"/>
              <a:t>All milk and milk product containers, associated piping and appurtenances are exempt from the SPCC rule</a:t>
            </a:r>
          </a:p>
          <a:p>
            <a:pPr>
              <a:spcBef>
                <a:spcPts val="600"/>
              </a:spcBef>
              <a:spcAft>
                <a:spcPct val="0"/>
              </a:spcAft>
              <a:buFont typeface="Wingdings" panose="05000000000000000000" pitchFamily="2" charset="2"/>
              <a:buChar char="§"/>
            </a:pPr>
            <a:endParaRPr lang="en-US" sz="2400" smtClean="0"/>
          </a:p>
          <a:p>
            <a:pPr>
              <a:spcBef>
                <a:spcPts val="600"/>
              </a:spcBef>
              <a:spcAft>
                <a:spcPct val="0"/>
              </a:spcAft>
              <a:buFont typeface="Wingdings" panose="05000000000000000000" pitchFamily="2" charset="2"/>
              <a:buChar char="§"/>
            </a:pPr>
            <a:endParaRPr lang="en-US" sz="2400" smtClean="0"/>
          </a:p>
          <a:p>
            <a:pPr>
              <a:spcBef>
                <a:spcPts val="600"/>
              </a:spcBef>
              <a:spcAft>
                <a:spcPct val="0"/>
              </a:spcAft>
              <a:buFont typeface="Wingdings" panose="05000000000000000000" pitchFamily="2" charset="2"/>
              <a:buChar char="§"/>
            </a:pPr>
            <a:endParaRPr lang="en-US" sz="2400" smtClean="0"/>
          </a:p>
          <a:p>
            <a:pPr>
              <a:spcBef>
                <a:spcPts val="600"/>
              </a:spcBef>
              <a:spcAft>
                <a:spcPct val="0"/>
              </a:spcAft>
              <a:buFont typeface="Wingdings" panose="05000000000000000000" pitchFamily="2" charset="2"/>
              <a:buChar char="§"/>
            </a:pPr>
            <a:endParaRPr lang="en-US" sz="2400" smtClean="0"/>
          </a:p>
          <a:p>
            <a:pPr>
              <a:spcBef>
                <a:spcPts val="600"/>
              </a:spcBef>
              <a:spcAft>
                <a:spcPct val="0"/>
              </a:spcAft>
              <a:buFont typeface="Wingdings" panose="05000000000000000000" pitchFamily="2" charset="2"/>
              <a:buChar char="§"/>
            </a:pPr>
            <a:endParaRPr lang="en-US" sz="2400" smtClean="0"/>
          </a:p>
          <a:p>
            <a:pPr>
              <a:spcBef>
                <a:spcPts val="600"/>
              </a:spcBef>
              <a:spcAft>
                <a:spcPct val="0"/>
              </a:spcAft>
              <a:buFont typeface="Wingdings" panose="05000000000000000000" pitchFamily="2" charset="2"/>
              <a:buChar char="§"/>
            </a:pPr>
            <a:endParaRPr lang="en-US" sz="2400" smtClean="0"/>
          </a:p>
          <a:p>
            <a:pPr>
              <a:spcBef>
                <a:spcPts val="600"/>
              </a:spcBef>
              <a:spcAft>
                <a:spcPct val="0"/>
              </a:spcAft>
              <a:buFont typeface="Wingdings" panose="05000000000000000000" pitchFamily="2" charset="2"/>
              <a:buChar char="§"/>
            </a:pPr>
            <a:endParaRPr lang="en-US" sz="2400" smtClean="0"/>
          </a:p>
          <a:p>
            <a:pPr>
              <a:spcBef>
                <a:spcPts val="600"/>
              </a:spcBef>
              <a:spcAft>
                <a:spcPct val="0"/>
              </a:spcAft>
              <a:buFont typeface="Wingdings" panose="05000000000000000000" pitchFamily="2" charset="2"/>
              <a:buChar char="§"/>
            </a:pPr>
            <a:r>
              <a:rPr lang="en-US" sz="2400" smtClean="0"/>
              <a:t>Does not impact the potential liability of milk spills </a:t>
            </a:r>
            <a:endParaRPr lang="en-US" sz="2000" smtClean="0">
              <a:solidFill>
                <a:srgbClr val="FFFF00"/>
              </a:solidFill>
            </a:endParaRPr>
          </a:p>
        </p:txBody>
      </p:sp>
      <p:sp>
        <p:nvSpPr>
          <p:cNvPr id="7" name="TextBox 6"/>
          <p:cNvSpPr txBox="1"/>
          <p:nvPr/>
        </p:nvSpPr>
        <p:spPr>
          <a:xfrm>
            <a:off x="4964113" y="3895725"/>
            <a:ext cx="3767137" cy="2030413"/>
          </a:xfrm>
          <a:prstGeom prst="rect">
            <a:avLst/>
          </a:prstGeom>
          <a:solidFill>
            <a:schemeClr val="bg1">
              <a:lumMod val="20000"/>
              <a:lumOff val="80000"/>
            </a:schemeClr>
          </a:solidFill>
        </p:spPr>
        <p:txBody>
          <a:bodyPr>
            <a:spAutoFit/>
          </a:bodyPr>
          <a:lstStyle/>
          <a:p>
            <a:pPr marL="0" lvl="1" algn="ctr">
              <a:defRPr/>
            </a:pPr>
            <a:r>
              <a:rPr lang="en-US" sz="1800" dirty="0">
                <a:solidFill>
                  <a:schemeClr val="bg1">
                    <a:lumMod val="50000"/>
                  </a:schemeClr>
                </a:solidFill>
              </a:rPr>
              <a:t>Immediately report milk and other oil spills to navigable waters or adjoining shorelines to the National Response Center (NRC) at  </a:t>
            </a:r>
            <a:r>
              <a:rPr lang="en-US" sz="1800" dirty="0">
                <a:solidFill>
                  <a:srgbClr val="C00000"/>
                </a:solidFill>
              </a:rPr>
              <a:t>800-424-8802 or </a:t>
            </a:r>
            <a:br>
              <a:rPr lang="en-US" sz="1800" dirty="0">
                <a:solidFill>
                  <a:srgbClr val="C00000"/>
                </a:solidFill>
              </a:rPr>
            </a:br>
            <a:r>
              <a:rPr lang="en-US" sz="1800" dirty="0">
                <a:solidFill>
                  <a:srgbClr val="C00000"/>
                </a:solidFill>
              </a:rPr>
              <a:t>202-426-2675</a:t>
            </a:r>
            <a:endParaRPr lang="en-US" sz="1800" dirty="0"/>
          </a:p>
        </p:txBody>
      </p:sp>
      <p:pic>
        <p:nvPicPr>
          <p:cNvPr id="75781" name="Picture 4" descr="C:\Documents and Settings\PFLEMI02\Local Settings\Temporary Internet Files\Content.IE5\E8QTKIUP\MC90019787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2484438"/>
            <a:ext cx="289242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39788" y="2873375"/>
            <a:ext cx="4056062" cy="3454400"/>
          </a:xfrm>
          <a:prstGeom prst="rect">
            <a:avLst/>
          </a:prstGeom>
          <a:noFill/>
        </p:spPr>
        <p:txBody>
          <a:bodyPr>
            <a:spAutoFit/>
          </a:bodyPr>
          <a:lstStyle/>
          <a:p>
            <a:pPr marL="742950" lvl="1" indent="-285750" eaLnBrk="0" hangingPunct="0">
              <a:lnSpc>
                <a:spcPct val="90000"/>
              </a:lnSpc>
              <a:spcBef>
                <a:spcPct val="20000"/>
              </a:spcBef>
              <a:buFont typeface="Wingdings" pitchFamily="2" charset="2"/>
              <a:buChar char="§"/>
              <a:defRPr/>
            </a:pPr>
            <a:r>
              <a:rPr lang="en-US" sz="2000" b="0" kern="0" dirty="0">
                <a:solidFill>
                  <a:srgbClr val="FFFFE9"/>
                </a:solidFill>
                <a:latin typeface="Tahoma"/>
              </a:rPr>
              <a:t>Excluded from facility oil storage capacity calculation when determining SPCC applicability</a:t>
            </a:r>
          </a:p>
          <a:p>
            <a:pPr marL="742950" lvl="1" indent="-285750" eaLnBrk="0" hangingPunct="0">
              <a:lnSpc>
                <a:spcPct val="90000"/>
              </a:lnSpc>
              <a:spcBef>
                <a:spcPct val="20000"/>
              </a:spcBef>
              <a:buFont typeface="Wingdings" pitchFamily="2" charset="2"/>
              <a:buChar char="§"/>
              <a:defRPr/>
            </a:pPr>
            <a:r>
              <a:rPr lang="en-US" sz="2000" b="0" kern="0" dirty="0">
                <a:solidFill>
                  <a:srgbClr val="FFFFE9"/>
                </a:solidFill>
                <a:latin typeface="Tahoma"/>
              </a:rPr>
              <a:t>Exemption also includes all milk handling and transfer activities</a:t>
            </a:r>
          </a:p>
          <a:p>
            <a:pPr marL="742950" lvl="1" indent="-285750" eaLnBrk="0" hangingPunct="0">
              <a:lnSpc>
                <a:spcPct val="90000"/>
              </a:lnSpc>
              <a:spcBef>
                <a:spcPct val="20000"/>
              </a:spcBef>
              <a:buFont typeface="Wingdings" pitchFamily="2" charset="2"/>
              <a:buChar char="§"/>
              <a:defRPr/>
            </a:pPr>
            <a:r>
              <a:rPr lang="en-US" sz="2000" b="0" kern="0" dirty="0">
                <a:solidFill>
                  <a:srgbClr val="FFFFE9"/>
                </a:solidFill>
                <a:latin typeface="Tahoma"/>
              </a:rPr>
              <a:t>Milk product examples include cheese, yogurt and ice cream</a:t>
            </a:r>
          </a:p>
          <a:p>
            <a:pPr>
              <a:defRPr/>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993775" y="139700"/>
            <a:ext cx="7993063" cy="1193800"/>
          </a:xfrm>
        </p:spPr>
        <p:txBody>
          <a:bodyPr/>
          <a:lstStyle/>
          <a:p>
            <a:pPr eaLnBrk="1" hangingPunct="1">
              <a:defRPr/>
            </a:pPr>
            <a:r>
              <a:rPr lang="en-US" sz="4000" dirty="0" smtClean="0">
                <a:solidFill>
                  <a:schemeClr val="tx2">
                    <a:lumMod val="40000"/>
                    <a:lumOff val="60000"/>
                  </a:schemeClr>
                </a:solidFill>
                <a:effectLst/>
              </a:rPr>
              <a:t>Farm Nurse Tanks</a:t>
            </a:r>
            <a:br>
              <a:rPr lang="en-US" sz="4000" dirty="0" smtClean="0">
                <a:solidFill>
                  <a:schemeClr val="tx2">
                    <a:lumMod val="40000"/>
                    <a:lumOff val="60000"/>
                  </a:schemeClr>
                </a:solidFill>
                <a:effectLst/>
              </a:rPr>
            </a:br>
            <a:r>
              <a:rPr lang="en-US" sz="4000" dirty="0" smtClean="0">
                <a:solidFill>
                  <a:schemeClr val="tx2">
                    <a:lumMod val="40000"/>
                    <a:lumOff val="60000"/>
                  </a:schemeClr>
                </a:solidFill>
                <a:effectLst/>
              </a:rPr>
              <a:t>Preamble Clarification </a:t>
            </a:r>
          </a:p>
        </p:txBody>
      </p:sp>
      <p:sp>
        <p:nvSpPr>
          <p:cNvPr id="76803" name="Rectangle 3"/>
          <p:cNvSpPr>
            <a:spLocks noGrp="1" noChangeArrowheads="1"/>
          </p:cNvSpPr>
          <p:nvPr>
            <p:ph type="body" sz="half" idx="1"/>
          </p:nvPr>
        </p:nvSpPr>
        <p:spPr>
          <a:xfrm>
            <a:off x="1020763" y="1690688"/>
            <a:ext cx="7920037" cy="5002212"/>
          </a:xfrm>
        </p:spPr>
        <p:txBody>
          <a:bodyPr/>
          <a:lstStyle/>
          <a:p>
            <a:pPr eaLnBrk="1" hangingPunct="1">
              <a:lnSpc>
                <a:spcPct val="90000"/>
              </a:lnSpc>
              <a:buFont typeface="Wingdings" panose="05000000000000000000" pitchFamily="2" charset="2"/>
              <a:buChar char="§"/>
            </a:pPr>
            <a:r>
              <a:rPr lang="en-US" sz="2200" smtClean="0"/>
              <a:t>Nurse tanks are mobile/portable containers used at farms to store and transport fuel for transfers to or from farm equipment and to other bulk storage containers</a:t>
            </a:r>
            <a:endParaRPr lang="en-US" sz="2200" smtClean="0">
              <a:solidFill>
                <a:schemeClr val="bg1"/>
              </a:solidFill>
            </a:endParaRPr>
          </a:p>
          <a:p>
            <a:pPr eaLnBrk="1" hangingPunct="1">
              <a:lnSpc>
                <a:spcPct val="90000"/>
              </a:lnSpc>
              <a:buFont typeface="Wingdings" panose="05000000000000000000" pitchFamily="2" charset="2"/>
              <a:buChar char="§"/>
            </a:pPr>
            <a:r>
              <a:rPr lang="en-US" sz="2200" smtClean="0">
                <a:solidFill>
                  <a:schemeClr val="tx1"/>
                </a:solidFill>
              </a:rPr>
              <a:t>The definition of “mobile refueler” includes nurse tanks, as well as non-road licensed refueling equipment that are used to refuel farm equipment in the fields</a:t>
            </a:r>
          </a:p>
          <a:p>
            <a:pPr eaLnBrk="1" hangingPunct="1">
              <a:lnSpc>
                <a:spcPct val="90000"/>
              </a:lnSpc>
              <a:buFont typeface="Wingdings" panose="05000000000000000000" pitchFamily="2" charset="2"/>
              <a:buChar char="§"/>
            </a:pPr>
            <a:r>
              <a:rPr lang="en-US" sz="2200" smtClean="0">
                <a:solidFill>
                  <a:schemeClr val="tx1"/>
                </a:solidFill>
              </a:rPr>
              <a:t>Nurse tanks are excluded from sized secondary containment</a:t>
            </a:r>
          </a:p>
          <a:p>
            <a:pPr eaLnBrk="1" hangingPunct="1">
              <a:lnSpc>
                <a:spcPct val="90000"/>
              </a:lnSpc>
              <a:buFont typeface="Wingdings" panose="05000000000000000000" pitchFamily="2" charset="2"/>
              <a:buChar char="§"/>
            </a:pPr>
            <a:r>
              <a:rPr lang="en-US" sz="2200" smtClean="0">
                <a:solidFill>
                  <a:schemeClr val="tx1"/>
                </a:solidFill>
              </a:rPr>
              <a:t>Must meet general secondary containment requirements at</a:t>
            </a:r>
          </a:p>
          <a:p>
            <a:pPr eaLnBrk="1" hangingPunct="1">
              <a:lnSpc>
                <a:spcPct val="90000"/>
              </a:lnSpc>
              <a:buFont typeface="Wingdings" panose="05000000000000000000" pitchFamily="2" charset="2"/>
              <a:buChar char="§"/>
            </a:pPr>
            <a:endParaRPr lang="en-US" sz="2200" smtClean="0">
              <a:solidFill>
                <a:schemeClr val="tx1"/>
              </a:solidFill>
            </a:endParaRPr>
          </a:p>
        </p:txBody>
      </p:sp>
      <p:pic>
        <p:nvPicPr>
          <p:cNvPr id="76804" name="Picture 10" descr="Fuel wag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64263" y="4943475"/>
            <a:ext cx="2246312" cy="1644650"/>
          </a:xfrm>
        </p:spPr>
      </p:pic>
      <p:sp>
        <p:nvSpPr>
          <p:cNvPr id="5" name="TextBox 4"/>
          <p:cNvSpPr txBox="1"/>
          <p:nvPr/>
        </p:nvSpPr>
        <p:spPr>
          <a:xfrm>
            <a:off x="1003300" y="4805363"/>
            <a:ext cx="5289550" cy="1082675"/>
          </a:xfrm>
          <a:prstGeom prst="rect">
            <a:avLst/>
          </a:prstGeom>
          <a:noFill/>
        </p:spPr>
        <p:txBody>
          <a:bodyPr>
            <a:spAutoFit/>
          </a:bodyPr>
          <a:lstStyle/>
          <a:p>
            <a:pPr marL="341313">
              <a:lnSpc>
                <a:spcPct val="90000"/>
              </a:lnSpc>
              <a:spcAft>
                <a:spcPts val="600"/>
              </a:spcAft>
              <a:defRPr/>
            </a:pPr>
            <a:r>
              <a:rPr lang="en-US" sz="2200" b="0" dirty="0">
                <a:solidFill>
                  <a:schemeClr val="tx1"/>
                </a:solidFill>
              </a:rPr>
              <a:t>§112.7(c)- design for "most likely" spill  (e.g. spill kits may be adequate)</a:t>
            </a:r>
          </a:p>
          <a:p>
            <a:pPr marL="342900" indent="-342900">
              <a:lnSpc>
                <a:spcPct val="90000"/>
              </a:lnSpc>
              <a:buFont typeface="Wingdings" pitchFamily="2" charset="2"/>
              <a:buChar char="§"/>
              <a:defRPr/>
            </a:pPr>
            <a:r>
              <a:rPr lang="en-US" sz="2200" b="0" dirty="0">
                <a:solidFill>
                  <a:schemeClr val="tx1"/>
                </a:solidFill>
                <a:latin typeface="+mn-lt"/>
              </a:rPr>
              <a:t>Identify the “home base” in Plan</a:t>
            </a:r>
            <a:endParaRPr lang="en-US" sz="2200" b="0" dirty="0">
              <a:latin typeface="+mn-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914400" y="365125"/>
            <a:ext cx="8229600" cy="914400"/>
          </a:xfrm>
        </p:spPr>
        <p:txBody>
          <a:bodyPr/>
          <a:lstStyle/>
          <a:p>
            <a:pPr eaLnBrk="1" hangingPunct="1">
              <a:defRPr/>
            </a:pPr>
            <a:r>
              <a:rPr lang="en-US" dirty="0" smtClean="0">
                <a:solidFill>
                  <a:schemeClr val="tx2">
                    <a:lumMod val="40000"/>
                    <a:lumOff val="60000"/>
                  </a:schemeClr>
                </a:solidFill>
                <a:effectLst/>
              </a:rPr>
              <a:t>Security Requirements </a:t>
            </a:r>
          </a:p>
        </p:txBody>
      </p:sp>
      <p:sp>
        <p:nvSpPr>
          <p:cNvPr id="77827" name="Rectangle 3"/>
          <p:cNvSpPr>
            <a:spLocks noGrp="1" noChangeArrowheads="1"/>
          </p:cNvSpPr>
          <p:nvPr>
            <p:ph idx="1"/>
          </p:nvPr>
        </p:nvSpPr>
        <p:spPr>
          <a:xfrm>
            <a:off x="944563" y="1601788"/>
            <a:ext cx="8047037" cy="5256212"/>
          </a:xfrm>
        </p:spPr>
        <p:txBody>
          <a:bodyPr/>
          <a:lstStyle/>
          <a:p>
            <a:pPr eaLnBrk="1" hangingPunct="1">
              <a:spcAft>
                <a:spcPct val="0"/>
              </a:spcAft>
              <a:buFont typeface="Wingdings" panose="05000000000000000000" pitchFamily="2" charset="2"/>
              <a:buChar char="§"/>
            </a:pPr>
            <a:r>
              <a:rPr lang="en-US" sz="2400" smtClean="0">
                <a:solidFill>
                  <a:schemeClr val="tx1"/>
                </a:solidFill>
                <a:cs typeface="Arial" panose="020B0604020202020204" pitchFamily="34" charset="0"/>
              </a:rPr>
              <a:t>A facility owner/operator is required to describe in the SPCC Plan how he will:</a:t>
            </a:r>
          </a:p>
          <a:p>
            <a:pPr lvl="1" eaLnBrk="1" hangingPunct="1"/>
            <a:r>
              <a:rPr lang="en-US" sz="2400" smtClean="0">
                <a:solidFill>
                  <a:schemeClr val="tx1"/>
                </a:solidFill>
                <a:cs typeface="Arial" panose="020B0604020202020204" pitchFamily="34" charset="0"/>
              </a:rPr>
              <a:t>Secure and control access to all oil handling, processing and storage areas; </a:t>
            </a:r>
          </a:p>
          <a:p>
            <a:pPr lvl="1" eaLnBrk="1" hangingPunct="1"/>
            <a:r>
              <a:rPr lang="en-US" sz="2400" smtClean="0">
                <a:solidFill>
                  <a:schemeClr val="tx1"/>
                </a:solidFill>
                <a:cs typeface="Arial" panose="020B0604020202020204" pitchFamily="34" charset="0"/>
              </a:rPr>
              <a:t>Secure master flow and drain valves;</a:t>
            </a:r>
          </a:p>
          <a:p>
            <a:pPr lvl="1" eaLnBrk="1" hangingPunct="1"/>
            <a:r>
              <a:rPr lang="en-US" sz="2400" smtClean="0">
                <a:solidFill>
                  <a:schemeClr val="tx1"/>
                </a:solidFill>
                <a:cs typeface="Arial" panose="020B0604020202020204" pitchFamily="34" charset="0"/>
              </a:rPr>
              <a:t>Prevent unauthorized access to starter controls on oil pumps;</a:t>
            </a:r>
          </a:p>
          <a:p>
            <a:pPr lvl="1" eaLnBrk="1" hangingPunct="1"/>
            <a:r>
              <a:rPr lang="en-US" sz="2400" smtClean="0">
                <a:solidFill>
                  <a:schemeClr val="tx1"/>
                </a:solidFill>
                <a:cs typeface="Arial" panose="020B0604020202020204" pitchFamily="34" charset="0"/>
              </a:rPr>
              <a:t>Secure out-of-service and loading/unloading connections of oil pipelines; and</a:t>
            </a:r>
          </a:p>
          <a:p>
            <a:pPr lvl="1" eaLnBrk="1" hangingPunct="1"/>
            <a:r>
              <a:rPr lang="en-US" sz="2400" smtClean="0">
                <a:solidFill>
                  <a:schemeClr val="tx1"/>
                </a:solidFill>
                <a:cs typeface="Arial" panose="020B0604020202020204" pitchFamily="34" charset="0"/>
              </a:rPr>
              <a:t>Address the appropriateness of security lighting to both prevent acts of vandalism and assist in the discovery of oil discharges.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defRPr/>
            </a:pPr>
            <a:r>
              <a:rPr lang="en-US" sz="3800" dirty="0" smtClean="0">
                <a:solidFill>
                  <a:schemeClr val="tx2">
                    <a:lumMod val="40000"/>
                    <a:lumOff val="60000"/>
                  </a:schemeClr>
                </a:solidFill>
                <a:effectLst/>
              </a:rPr>
              <a:t>Inspections and Integrity Testing</a:t>
            </a:r>
          </a:p>
        </p:txBody>
      </p:sp>
      <p:sp>
        <p:nvSpPr>
          <p:cNvPr id="78851" name="Rectangle 3"/>
          <p:cNvSpPr>
            <a:spLocks noGrp="1" noChangeArrowheads="1"/>
          </p:cNvSpPr>
          <p:nvPr>
            <p:ph type="body" sz="half" idx="1"/>
          </p:nvPr>
        </p:nvSpPr>
        <p:spPr>
          <a:xfrm>
            <a:off x="1052513" y="1703388"/>
            <a:ext cx="4692650" cy="4913312"/>
          </a:xfrm>
        </p:spPr>
        <p:txBody>
          <a:bodyPr/>
          <a:lstStyle/>
          <a:p>
            <a:pPr>
              <a:spcAft>
                <a:spcPct val="15000"/>
              </a:spcAft>
              <a:buFont typeface="Wingdings" panose="05000000000000000000" pitchFamily="2" charset="2"/>
              <a:buChar char="§"/>
            </a:pPr>
            <a:r>
              <a:rPr lang="en-US" sz="2800" smtClean="0">
                <a:cs typeface="Times New Roman" panose="02020603050405020304" pitchFamily="18" charset="0"/>
              </a:rPr>
              <a:t>SPCC rule requires routine inspections and tank integrity testing</a:t>
            </a:r>
          </a:p>
          <a:p>
            <a:pPr>
              <a:spcAft>
                <a:spcPct val="15000"/>
              </a:spcAft>
              <a:buFont typeface="Wingdings" panose="05000000000000000000" pitchFamily="2" charset="2"/>
              <a:buChar char="§"/>
            </a:pPr>
            <a:r>
              <a:rPr lang="en-US" sz="2800" smtClean="0">
                <a:cs typeface="Times New Roman" panose="02020603050405020304" pitchFamily="18" charset="0"/>
              </a:rPr>
              <a:t>2008 amendments provides flexibility in complying with bulk storage container (tanks, drums and totes) inspection and integrity testing requirements</a:t>
            </a:r>
          </a:p>
        </p:txBody>
      </p:sp>
      <p:sp>
        <p:nvSpPr>
          <p:cNvPr id="78852" name="Text Box 4"/>
          <p:cNvSpPr txBox="1">
            <a:spLocks noChangeArrowheads="1"/>
          </p:cNvSpPr>
          <p:nvPr/>
        </p:nvSpPr>
        <p:spPr bwMode="auto">
          <a:xfrm>
            <a:off x="-76200" y="5105400"/>
            <a:ext cx="1066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lgn="ctr" eaLnBrk="1" hangingPunct="1">
              <a:spcBef>
                <a:spcPct val="50000"/>
              </a:spcBef>
            </a:pPr>
            <a:r>
              <a:rPr lang="en-US" sz="1200" b="0">
                <a:solidFill>
                  <a:schemeClr val="tx1"/>
                </a:solidFill>
              </a:rPr>
              <a:t>Proposed changes at:</a:t>
            </a:r>
          </a:p>
          <a:p>
            <a:pPr algn="ctr" eaLnBrk="1" hangingPunct="1">
              <a:spcBef>
                <a:spcPct val="50000"/>
              </a:spcBef>
            </a:pPr>
            <a:r>
              <a:rPr lang="en-US" sz="1200" b="0">
                <a:solidFill>
                  <a:schemeClr val="tx1"/>
                </a:solidFill>
              </a:rPr>
              <a:t>112.8(c)(6) and 112.12(c)(6)</a:t>
            </a:r>
          </a:p>
        </p:txBody>
      </p:sp>
      <p:pic>
        <p:nvPicPr>
          <p:cNvPr id="7885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70550" y="2338388"/>
            <a:ext cx="3078163" cy="2309812"/>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defRPr/>
            </a:pPr>
            <a:r>
              <a:rPr lang="en-US" sz="3800" dirty="0" smtClean="0">
                <a:solidFill>
                  <a:schemeClr val="tx2">
                    <a:lumMod val="40000"/>
                    <a:lumOff val="60000"/>
                  </a:schemeClr>
                </a:solidFill>
                <a:effectLst/>
              </a:rPr>
              <a:t>Inspections and Integrity Testing</a:t>
            </a:r>
          </a:p>
        </p:txBody>
      </p:sp>
      <p:sp>
        <p:nvSpPr>
          <p:cNvPr id="79875" name="Rectangle 3"/>
          <p:cNvSpPr>
            <a:spLocks noGrp="1" noChangeArrowheads="1"/>
          </p:cNvSpPr>
          <p:nvPr>
            <p:ph idx="1"/>
          </p:nvPr>
        </p:nvSpPr>
        <p:spPr>
          <a:xfrm>
            <a:off x="1049338" y="1604963"/>
            <a:ext cx="7820025" cy="4800600"/>
          </a:xfrm>
        </p:spPr>
        <p:txBody>
          <a:bodyPr/>
          <a:lstStyle/>
          <a:p>
            <a:pPr>
              <a:spcAft>
                <a:spcPct val="15000"/>
              </a:spcAft>
              <a:buFont typeface="Wingdings" panose="05000000000000000000" pitchFamily="2" charset="2"/>
              <a:buChar char="§"/>
            </a:pPr>
            <a:r>
              <a:rPr lang="en-US" sz="2800" smtClean="0">
                <a:solidFill>
                  <a:schemeClr val="tx1"/>
                </a:solidFill>
                <a:cs typeface="Times New Roman" panose="02020603050405020304" pitchFamily="18" charset="0"/>
              </a:rPr>
              <a:t>2008 amendments and flexibility: </a:t>
            </a:r>
          </a:p>
          <a:p>
            <a:pPr lvl="1">
              <a:spcAft>
                <a:spcPct val="15000"/>
              </a:spcAft>
            </a:pPr>
            <a:r>
              <a:rPr lang="en-US" sz="2400" smtClean="0">
                <a:solidFill>
                  <a:schemeClr val="tx1"/>
                </a:solidFill>
                <a:cs typeface="Times New Roman" panose="02020603050405020304" pitchFamily="18" charset="0"/>
              </a:rPr>
              <a:t>Requires an owner or operator to consult and rely on industry standards to determine the appropriate qualifications for tank inspectors/testing personnel and the type/frequency of integrity testing required for a particular container size and configuration</a:t>
            </a:r>
          </a:p>
          <a:p>
            <a:pPr lvl="1">
              <a:spcAft>
                <a:spcPct val="15000"/>
              </a:spcAft>
            </a:pPr>
            <a:r>
              <a:rPr lang="en-US" sz="2400" smtClean="0">
                <a:solidFill>
                  <a:schemeClr val="tx1"/>
                </a:solidFill>
                <a:cs typeface="Times New Roman" panose="02020603050405020304" pitchFamily="18" charset="0"/>
              </a:rPr>
              <a:t>Enables facilities to easily adjust Plans to reflect changes in industry standards</a:t>
            </a:r>
          </a:p>
          <a:p>
            <a:pPr lvl="1">
              <a:spcAft>
                <a:spcPct val="15000"/>
              </a:spcAft>
            </a:pPr>
            <a:r>
              <a:rPr lang="en-US" sz="2400" smtClean="0">
                <a:solidFill>
                  <a:schemeClr val="tx1"/>
                </a:solidFill>
                <a:cs typeface="Times New Roman" panose="02020603050405020304" pitchFamily="18" charset="0"/>
              </a:rPr>
              <a:t>Example industry standards:  American Petroleum Institute (API) 653 (www.api.org)</a:t>
            </a:r>
          </a:p>
          <a:p>
            <a:pPr lvl="1">
              <a:spcAft>
                <a:spcPct val="15000"/>
              </a:spcAft>
            </a:pPr>
            <a:r>
              <a:rPr lang="en-US" sz="2400" smtClean="0">
                <a:solidFill>
                  <a:schemeClr val="tx1"/>
                </a:solidFill>
                <a:cs typeface="Times New Roman" panose="02020603050405020304" pitchFamily="18" charset="0"/>
              </a:rPr>
              <a:t>Steel Tank Institute SP001 (www.steeltank.com)</a:t>
            </a:r>
          </a:p>
        </p:txBody>
      </p:sp>
      <p:sp>
        <p:nvSpPr>
          <p:cNvPr id="79876" name="Text Box 4"/>
          <p:cNvSpPr txBox="1">
            <a:spLocks noChangeArrowheads="1"/>
          </p:cNvSpPr>
          <p:nvPr/>
        </p:nvSpPr>
        <p:spPr bwMode="auto">
          <a:xfrm>
            <a:off x="-76200" y="5105400"/>
            <a:ext cx="1066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algn="ctr" eaLnBrk="1" hangingPunct="1">
              <a:spcBef>
                <a:spcPct val="50000"/>
              </a:spcBef>
            </a:pPr>
            <a:r>
              <a:rPr lang="en-US" sz="1200" b="0">
                <a:solidFill>
                  <a:schemeClr val="tx1"/>
                </a:solidFill>
              </a:rPr>
              <a:t>Proposed changes at:</a:t>
            </a:r>
          </a:p>
          <a:p>
            <a:pPr algn="ctr" eaLnBrk="1" hangingPunct="1">
              <a:spcBef>
                <a:spcPct val="50000"/>
              </a:spcBef>
            </a:pPr>
            <a:r>
              <a:rPr lang="en-US" sz="1200" b="0">
                <a:solidFill>
                  <a:schemeClr val="tx1"/>
                </a:solidFill>
              </a:rPr>
              <a:t>112.8(c)(6) and 112.12(c)(6)</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954088" y="152400"/>
            <a:ext cx="9067800" cy="1143000"/>
          </a:xfrm>
        </p:spPr>
        <p:txBody>
          <a:bodyPr/>
          <a:lstStyle/>
          <a:p>
            <a:pPr>
              <a:defRPr/>
            </a:pPr>
            <a:r>
              <a:rPr lang="en-US" sz="3800" dirty="0" smtClean="0">
                <a:solidFill>
                  <a:schemeClr val="tx2">
                    <a:lumMod val="40000"/>
                    <a:lumOff val="60000"/>
                  </a:schemeClr>
                </a:solidFill>
                <a:effectLst/>
              </a:rPr>
              <a:t>Summary of Inspection Requirements</a:t>
            </a:r>
          </a:p>
        </p:txBody>
      </p:sp>
      <p:sp>
        <p:nvSpPr>
          <p:cNvPr id="80899" name="Rectangle 3"/>
          <p:cNvSpPr>
            <a:spLocks noGrp="1" noChangeArrowheads="1"/>
          </p:cNvSpPr>
          <p:nvPr>
            <p:ph idx="1"/>
          </p:nvPr>
        </p:nvSpPr>
        <p:spPr>
          <a:xfrm>
            <a:off x="1066800" y="1676400"/>
            <a:ext cx="7820025" cy="4978400"/>
          </a:xfrm>
        </p:spPr>
        <p:txBody>
          <a:bodyPr/>
          <a:lstStyle/>
          <a:p>
            <a:pPr>
              <a:buFont typeface="Wingdings" panose="05000000000000000000" pitchFamily="2" charset="2"/>
              <a:buChar char="§"/>
            </a:pPr>
            <a:r>
              <a:rPr lang="en-US" sz="2200" smtClean="0"/>
              <a:t>Drums and totes (portable containers):  Periodic visual inspections, as long as sized secondary containment provided; typically monthly, can be weekly, etc.</a:t>
            </a:r>
          </a:p>
          <a:p>
            <a:pPr>
              <a:buFont typeface="Wingdings" panose="05000000000000000000" pitchFamily="2" charset="2"/>
              <a:buChar char="§"/>
            </a:pPr>
            <a:r>
              <a:rPr lang="en-US" sz="2200" smtClean="0"/>
              <a:t>Tanks:  Periodic visual inspections by the owner/operator plus formal inspections based on the industry integrity testing standard that is used. Visual inspections are typically performed monthly, can be weekly, etc.</a:t>
            </a:r>
          </a:p>
          <a:p>
            <a:pPr>
              <a:buFont typeface="Wingdings" panose="05000000000000000000" pitchFamily="2" charset="2"/>
              <a:buChar char="§"/>
            </a:pPr>
            <a:r>
              <a:rPr lang="en-US" sz="2200" smtClean="0"/>
              <a:t>Piping:  Periodic visual inspections by the owner/operator, typically monthly, can be weekly, etc.</a:t>
            </a:r>
          </a:p>
          <a:p>
            <a:pPr>
              <a:buFont typeface="Wingdings" panose="05000000000000000000" pitchFamily="2" charset="2"/>
              <a:buChar char="§"/>
            </a:pPr>
            <a:r>
              <a:rPr lang="en-US" sz="2200" smtClean="0"/>
              <a:t>Fuel transfer areas: Visual inspections by the owner/operator during transfers, typically monthly, can be weekly, etc.</a:t>
            </a:r>
          </a:p>
          <a:p>
            <a:endParaRPr lang="en-US" sz="22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901700" y="325438"/>
            <a:ext cx="8242300" cy="1143000"/>
          </a:xfrm>
        </p:spPr>
        <p:txBody>
          <a:bodyPr/>
          <a:lstStyle/>
          <a:p>
            <a:pPr eaLnBrk="1" hangingPunct="1">
              <a:lnSpc>
                <a:spcPct val="90000"/>
              </a:lnSpc>
              <a:defRPr/>
            </a:pPr>
            <a:r>
              <a:rPr lang="en-US" sz="3800" dirty="0" smtClean="0">
                <a:solidFill>
                  <a:schemeClr val="tx2">
                    <a:lumMod val="40000"/>
                    <a:lumOff val="60000"/>
                  </a:schemeClr>
                </a:solidFill>
                <a:effectLst/>
              </a:rPr>
              <a:t>Manmade Structures: Preamble Clarification</a:t>
            </a:r>
          </a:p>
        </p:txBody>
      </p:sp>
      <p:sp>
        <p:nvSpPr>
          <p:cNvPr id="81923" name="Rectangle 3"/>
          <p:cNvSpPr>
            <a:spLocks noGrp="1" noChangeArrowheads="1"/>
          </p:cNvSpPr>
          <p:nvPr>
            <p:ph type="body" idx="4294967295"/>
          </p:nvPr>
        </p:nvSpPr>
        <p:spPr>
          <a:xfrm>
            <a:off x="1131888" y="1706563"/>
            <a:ext cx="8012112" cy="4981575"/>
          </a:xfrm>
        </p:spPr>
        <p:txBody>
          <a:bodyPr/>
          <a:lstStyle/>
          <a:p>
            <a:pPr eaLnBrk="1" hangingPunct="1">
              <a:buFont typeface="Wingdings" panose="05000000000000000000" pitchFamily="2" charset="2"/>
              <a:buChar char="§"/>
            </a:pPr>
            <a:r>
              <a:rPr lang="en-CA" sz="2400" smtClean="0">
                <a:solidFill>
                  <a:schemeClr val="tx1"/>
                </a:solidFill>
                <a:cs typeface="Times New Roman" panose="02020603050405020304" pitchFamily="18" charset="0"/>
              </a:rPr>
              <a:t>Certain manmade features may be taken into consideration in determining how to comply with SPCC requirements</a:t>
            </a:r>
            <a:endParaRPr lang="en-US" sz="2400" smtClean="0">
              <a:solidFill>
                <a:schemeClr val="tx1"/>
              </a:solidFill>
            </a:endParaRPr>
          </a:p>
          <a:p>
            <a:pPr eaLnBrk="1" hangingPunct="1">
              <a:buFont typeface="Wingdings" panose="05000000000000000000" pitchFamily="2" charset="2"/>
              <a:buChar char="§"/>
            </a:pPr>
            <a:r>
              <a:rPr lang="en-US" sz="2400" smtClean="0">
                <a:solidFill>
                  <a:schemeClr val="tx1"/>
                </a:solidFill>
              </a:rPr>
              <a:t>SPCC Plan preparer can consider:</a:t>
            </a:r>
          </a:p>
          <a:p>
            <a:pPr lvl="1" eaLnBrk="1" hangingPunct="1"/>
            <a:r>
              <a:rPr lang="en-US" smtClean="0">
                <a:solidFill>
                  <a:schemeClr val="tx1"/>
                </a:solidFill>
                <a:cs typeface="Times New Roman" panose="02020603050405020304" pitchFamily="18" charset="0"/>
              </a:rPr>
              <a:t>The ability of building walls and/or drainage systems to serve as secondary containment for a container</a:t>
            </a:r>
            <a:endParaRPr lang="en-US" smtClean="0">
              <a:solidFill>
                <a:schemeClr val="tx1"/>
              </a:solidFill>
            </a:endParaRPr>
          </a:p>
          <a:p>
            <a:pPr lvl="2" eaLnBrk="1" hangingPunct="1">
              <a:spcAft>
                <a:spcPct val="20000"/>
              </a:spcAft>
              <a:buFont typeface="Wingdings" panose="05000000000000000000" pitchFamily="2" charset="2"/>
              <a:buChar char="§"/>
            </a:pPr>
            <a:r>
              <a:rPr lang="en-US" sz="2200" smtClean="0">
                <a:solidFill>
                  <a:schemeClr val="tx1"/>
                </a:solidFill>
              </a:rPr>
              <a:t>Freeboard for precipitation not necessary if container is indoors</a:t>
            </a:r>
          </a:p>
          <a:p>
            <a:pPr lvl="1" eaLnBrk="1" hangingPunct="1"/>
            <a:r>
              <a:rPr lang="en-US" smtClean="0">
                <a:solidFill>
                  <a:schemeClr val="tx1"/>
                </a:solidFill>
              </a:rPr>
              <a:t>Indoor conditions that reduce external corrosion and potential for discharges, to develop a site-specific integrity testing and inspection program</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914400" y="76200"/>
            <a:ext cx="8064500" cy="1143000"/>
          </a:xfrm>
        </p:spPr>
        <p:txBody>
          <a:bodyPr/>
          <a:lstStyle/>
          <a:p>
            <a:pPr eaLnBrk="1" hangingPunct="1">
              <a:defRPr/>
            </a:pPr>
            <a:r>
              <a:rPr lang="en-US" dirty="0" smtClean="0">
                <a:solidFill>
                  <a:schemeClr val="tx2">
                    <a:lumMod val="40000"/>
                    <a:lumOff val="60000"/>
                  </a:schemeClr>
                </a:solidFill>
                <a:effectLst/>
              </a:rPr>
              <a:t>Qualified Facilities – An Overview</a:t>
            </a:r>
          </a:p>
        </p:txBody>
      </p:sp>
      <p:sp>
        <p:nvSpPr>
          <p:cNvPr id="82947" name="Rectangle 3"/>
          <p:cNvSpPr>
            <a:spLocks noGrp="1" noChangeArrowheads="1"/>
          </p:cNvSpPr>
          <p:nvPr>
            <p:ph type="body" idx="1"/>
          </p:nvPr>
        </p:nvSpPr>
        <p:spPr>
          <a:xfrm>
            <a:off x="901700" y="1549400"/>
            <a:ext cx="8013700" cy="5156200"/>
          </a:xfrm>
        </p:spPr>
        <p:txBody>
          <a:bodyPr/>
          <a:lstStyle/>
          <a:p>
            <a:pPr eaLnBrk="1" hangingPunct="1">
              <a:lnSpc>
                <a:spcPct val="90000"/>
              </a:lnSpc>
              <a:buFont typeface="Wingdings" panose="05000000000000000000" pitchFamily="2" charset="2"/>
              <a:buChar char="§"/>
            </a:pPr>
            <a:r>
              <a:rPr lang="en-US" sz="2800" smtClean="0"/>
              <a:t>A qualified facility is a smaller oil storage facility that is eligible for streamlined regulatory requirements</a:t>
            </a:r>
          </a:p>
          <a:p>
            <a:pPr lvl="1" eaLnBrk="1" hangingPunct="1">
              <a:lnSpc>
                <a:spcPct val="90000"/>
              </a:lnSpc>
            </a:pPr>
            <a:r>
              <a:rPr lang="en-US" sz="2400" smtClean="0"/>
              <a:t>Self-certified SPCC Plan instead of one reviewed and certified by a Professional Engineer</a:t>
            </a:r>
          </a:p>
          <a:p>
            <a:pPr eaLnBrk="1" hangingPunct="1">
              <a:lnSpc>
                <a:spcPct val="90000"/>
              </a:lnSpc>
              <a:buFont typeface="Wingdings" panose="05000000000000000000" pitchFamily="2" charset="2"/>
              <a:buChar char="§"/>
            </a:pPr>
            <a:r>
              <a:rPr lang="en-US" sz="2800" smtClean="0"/>
              <a:t>Must meet eligibility criteria </a:t>
            </a:r>
          </a:p>
          <a:p>
            <a:pPr eaLnBrk="1" hangingPunct="1">
              <a:lnSpc>
                <a:spcPct val="90000"/>
              </a:lnSpc>
              <a:buFont typeface="Wingdings" panose="05000000000000000000" pitchFamily="2" charset="2"/>
              <a:buChar char="§"/>
            </a:pPr>
            <a:r>
              <a:rPr lang="en-US" sz="2800" smtClean="0"/>
              <a:t>This group of facilities divided into two tiers </a:t>
            </a:r>
          </a:p>
          <a:p>
            <a:pPr lvl="1" eaLnBrk="1" hangingPunct="1">
              <a:lnSpc>
                <a:spcPct val="90000"/>
              </a:lnSpc>
            </a:pPr>
            <a:r>
              <a:rPr lang="en-US" sz="2400" smtClean="0"/>
              <a:t>Tier I - complete a self-certified SPCC Plan following a template</a:t>
            </a:r>
          </a:p>
          <a:p>
            <a:pPr lvl="1" eaLnBrk="1" hangingPunct="1">
              <a:lnSpc>
                <a:spcPct val="90000"/>
              </a:lnSpc>
            </a:pPr>
            <a:r>
              <a:rPr lang="en-US" sz="2400" smtClean="0"/>
              <a:t>Tier II - prepare and self-certify an SPCC Plan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892175" y="152400"/>
            <a:ext cx="8086725" cy="1219200"/>
          </a:xfrm>
        </p:spPr>
        <p:txBody>
          <a:bodyPr/>
          <a:lstStyle/>
          <a:p>
            <a:pPr eaLnBrk="1" hangingPunct="1">
              <a:defRPr/>
            </a:pPr>
            <a:r>
              <a:rPr lang="en-US" sz="4000" dirty="0" smtClean="0">
                <a:solidFill>
                  <a:schemeClr val="tx2">
                    <a:lumMod val="40000"/>
                    <a:lumOff val="60000"/>
                  </a:schemeClr>
                </a:solidFill>
                <a:effectLst/>
              </a:rPr>
              <a:t>Rule Applies To Non-Transportation Related Facilities</a:t>
            </a:r>
          </a:p>
        </p:txBody>
      </p:sp>
      <p:sp>
        <p:nvSpPr>
          <p:cNvPr id="10243" name="Rectangle 3"/>
          <p:cNvSpPr>
            <a:spLocks noGrp="1" noChangeArrowheads="1"/>
          </p:cNvSpPr>
          <p:nvPr>
            <p:ph sz="half" idx="1"/>
          </p:nvPr>
        </p:nvSpPr>
        <p:spPr>
          <a:xfrm>
            <a:off x="838200" y="3111500"/>
            <a:ext cx="3492500" cy="2794000"/>
          </a:xfrm>
        </p:spPr>
        <p:txBody>
          <a:bodyPr/>
          <a:lstStyle/>
          <a:p>
            <a:pPr lvl="1" eaLnBrk="1" hangingPunct="1">
              <a:buClr>
                <a:schemeClr val="tx1"/>
              </a:buClr>
              <a:buFont typeface="Wingdings" panose="05000000000000000000" pitchFamily="2" charset="2"/>
              <a:buChar char="§"/>
            </a:pPr>
            <a:r>
              <a:rPr lang="en-US" smtClean="0"/>
              <a:t>Drilling</a:t>
            </a:r>
          </a:p>
          <a:p>
            <a:pPr lvl="1" eaLnBrk="1" hangingPunct="1">
              <a:buClr>
                <a:schemeClr val="tx1"/>
              </a:buClr>
              <a:buFont typeface="Wingdings" panose="05000000000000000000" pitchFamily="2" charset="2"/>
              <a:buChar char="§"/>
            </a:pPr>
            <a:r>
              <a:rPr lang="en-US" smtClean="0"/>
              <a:t>Producing</a:t>
            </a:r>
          </a:p>
          <a:p>
            <a:pPr lvl="1" eaLnBrk="1" hangingPunct="1">
              <a:buClr>
                <a:schemeClr val="tx1"/>
              </a:buClr>
              <a:buFont typeface="Wingdings" panose="05000000000000000000" pitchFamily="2" charset="2"/>
              <a:buChar char="§"/>
            </a:pPr>
            <a:r>
              <a:rPr lang="en-US" smtClean="0"/>
              <a:t>Gathering</a:t>
            </a:r>
          </a:p>
          <a:p>
            <a:pPr lvl="1" eaLnBrk="1" hangingPunct="1">
              <a:buClr>
                <a:schemeClr val="tx1"/>
              </a:buClr>
              <a:buFont typeface="Wingdings" panose="05000000000000000000" pitchFamily="2" charset="2"/>
              <a:buChar char="§"/>
            </a:pPr>
            <a:r>
              <a:rPr lang="en-US" smtClean="0"/>
              <a:t>Storing</a:t>
            </a:r>
          </a:p>
          <a:p>
            <a:pPr lvl="1" eaLnBrk="1" hangingPunct="1">
              <a:buClr>
                <a:schemeClr val="tx1"/>
              </a:buClr>
              <a:buFont typeface="Wingdings" panose="05000000000000000000" pitchFamily="2" charset="2"/>
              <a:buChar char="§"/>
            </a:pPr>
            <a:r>
              <a:rPr lang="en-US" smtClean="0"/>
              <a:t>Processing</a:t>
            </a:r>
          </a:p>
        </p:txBody>
      </p:sp>
      <p:sp>
        <p:nvSpPr>
          <p:cNvPr id="10244" name="Rectangle 4"/>
          <p:cNvSpPr>
            <a:spLocks noGrp="1" noChangeArrowheads="1"/>
          </p:cNvSpPr>
          <p:nvPr>
            <p:ph sz="half" idx="2"/>
          </p:nvPr>
        </p:nvSpPr>
        <p:spPr>
          <a:xfrm>
            <a:off x="4632325" y="2692400"/>
            <a:ext cx="3216275" cy="3657600"/>
          </a:xfrm>
        </p:spPr>
        <p:txBody>
          <a:bodyPr/>
          <a:lstStyle/>
          <a:p>
            <a:pPr eaLnBrk="1" hangingPunct="1"/>
            <a:endParaRPr lang="en-US" sz="2000" smtClean="0"/>
          </a:p>
          <a:p>
            <a:pPr lvl="1" eaLnBrk="1" hangingPunct="1">
              <a:buClr>
                <a:schemeClr val="tx1"/>
              </a:buClr>
              <a:buFont typeface="Wingdings" panose="05000000000000000000" pitchFamily="2" charset="2"/>
              <a:buChar char="§"/>
            </a:pPr>
            <a:r>
              <a:rPr lang="en-US" smtClean="0"/>
              <a:t>Refining</a:t>
            </a:r>
          </a:p>
          <a:p>
            <a:pPr lvl="1" eaLnBrk="1" hangingPunct="1">
              <a:buClr>
                <a:schemeClr val="tx1"/>
              </a:buClr>
              <a:buFont typeface="Wingdings" panose="05000000000000000000" pitchFamily="2" charset="2"/>
              <a:buChar char="§"/>
            </a:pPr>
            <a:r>
              <a:rPr lang="en-US" smtClean="0"/>
              <a:t>Transferring</a:t>
            </a:r>
          </a:p>
          <a:p>
            <a:pPr lvl="1" eaLnBrk="1" hangingPunct="1">
              <a:buClr>
                <a:schemeClr val="tx1"/>
              </a:buClr>
              <a:buFont typeface="Wingdings" panose="05000000000000000000" pitchFamily="2" charset="2"/>
              <a:buChar char="§"/>
            </a:pPr>
            <a:r>
              <a:rPr lang="en-US" smtClean="0"/>
              <a:t>Distributing</a:t>
            </a:r>
          </a:p>
          <a:p>
            <a:pPr lvl="1" eaLnBrk="1" hangingPunct="1">
              <a:buClr>
                <a:schemeClr val="tx1"/>
              </a:buClr>
              <a:buFont typeface="Wingdings" panose="05000000000000000000" pitchFamily="2" charset="2"/>
              <a:buChar char="§"/>
            </a:pPr>
            <a:r>
              <a:rPr lang="en-US" smtClean="0"/>
              <a:t>Using</a:t>
            </a:r>
          </a:p>
          <a:p>
            <a:pPr lvl="1" eaLnBrk="1" hangingPunct="1">
              <a:buClr>
                <a:schemeClr val="tx1"/>
              </a:buClr>
              <a:buFont typeface="Wingdings" panose="05000000000000000000" pitchFamily="2" charset="2"/>
              <a:buChar char="§"/>
            </a:pPr>
            <a:r>
              <a:rPr lang="en-US" smtClean="0"/>
              <a:t>Consuming</a:t>
            </a:r>
          </a:p>
        </p:txBody>
      </p:sp>
      <p:sp>
        <p:nvSpPr>
          <p:cNvPr id="10245" name="TextBox 4"/>
          <p:cNvSpPr txBox="1">
            <a:spLocks noChangeArrowheads="1"/>
          </p:cNvSpPr>
          <p:nvPr/>
        </p:nvSpPr>
        <p:spPr bwMode="auto">
          <a:xfrm>
            <a:off x="1320800" y="1778000"/>
            <a:ext cx="6972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r>
              <a:rPr lang="en-US" sz="2800" b="0">
                <a:solidFill>
                  <a:schemeClr val="tx1"/>
                </a:solidFill>
              </a:rPr>
              <a:t>Regulations apply to owners and operators of facilities involved in: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914400" y="228600"/>
            <a:ext cx="7772400" cy="1143000"/>
          </a:xfrm>
        </p:spPr>
        <p:txBody>
          <a:bodyPr/>
          <a:lstStyle/>
          <a:p>
            <a:pPr>
              <a:defRPr/>
            </a:pPr>
            <a:r>
              <a:rPr lang="en-US" sz="3800" dirty="0" smtClean="0">
                <a:solidFill>
                  <a:schemeClr val="tx2">
                    <a:lumMod val="40000"/>
                    <a:lumOff val="60000"/>
                  </a:schemeClr>
                </a:solidFill>
                <a:effectLst/>
              </a:rPr>
              <a:t>Qualified Facilities Eligibility</a:t>
            </a:r>
            <a:br>
              <a:rPr lang="en-US" sz="3800" dirty="0" smtClean="0">
                <a:solidFill>
                  <a:schemeClr val="tx2">
                    <a:lumMod val="40000"/>
                    <a:lumOff val="60000"/>
                  </a:schemeClr>
                </a:solidFill>
                <a:effectLst/>
              </a:rPr>
            </a:br>
            <a:r>
              <a:rPr lang="en-US" sz="3200" dirty="0" smtClean="0">
                <a:solidFill>
                  <a:schemeClr val="tx2">
                    <a:lumMod val="40000"/>
                    <a:lumOff val="60000"/>
                  </a:schemeClr>
                </a:solidFill>
                <a:effectLst/>
              </a:rPr>
              <a:t>Criterion #1: Storage Capacity</a:t>
            </a:r>
            <a:endParaRPr lang="en-US" sz="3800" dirty="0" smtClean="0">
              <a:solidFill>
                <a:schemeClr val="tx2">
                  <a:lumMod val="40000"/>
                  <a:lumOff val="60000"/>
                </a:schemeClr>
              </a:solidFill>
              <a:effectLst/>
            </a:endParaRPr>
          </a:p>
        </p:txBody>
      </p:sp>
      <p:sp>
        <p:nvSpPr>
          <p:cNvPr id="83971" name="Rectangle 3"/>
          <p:cNvSpPr>
            <a:spLocks noGrp="1" noChangeArrowheads="1"/>
          </p:cNvSpPr>
          <p:nvPr>
            <p:ph type="body" idx="1"/>
          </p:nvPr>
        </p:nvSpPr>
        <p:spPr>
          <a:xfrm>
            <a:off x="1135063" y="1660525"/>
            <a:ext cx="8229600" cy="4525963"/>
          </a:xfrm>
        </p:spPr>
        <p:txBody>
          <a:bodyPr/>
          <a:lstStyle/>
          <a:p>
            <a:pPr>
              <a:buFont typeface="Wingdings" panose="05000000000000000000" pitchFamily="2" charset="2"/>
              <a:buChar char="§"/>
            </a:pPr>
            <a:r>
              <a:rPr lang="en-US" smtClean="0"/>
              <a:t>Facility must have </a:t>
            </a:r>
            <a:r>
              <a:rPr lang="en-US" b="1" smtClean="0"/>
              <a:t>10,000 gallons or less</a:t>
            </a:r>
            <a:r>
              <a:rPr lang="en-US" smtClean="0"/>
              <a:t> in aggregate aboveground oil storage capacity</a:t>
            </a:r>
            <a:endParaRPr lang="en-US" i="1" smtClean="0">
              <a:cs typeface="Tahoma" panose="020B0604030504040204" pitchFamily="34" charset="0"/>
            </a:endParaRPr>
          </a:p>
          <a:p>
            <a:pPr>
              <a:buFont typeface="Wingdings" panose="05000000000000000000" pitchFamily="2" charset="2"/>
              <a:buChar char="§"/>
            </a:pPr>
            <a:r>
              <a:rPr lang="en-US" smtClean="0"/>
              <a:t>If the facility capacity increases above 10,000 gallons, then a PE must certify the Plan within 6 months of capacity change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876300" y="228600"/>
            <a:ext cx="7924800" cy="1143000"/>
          </a:xfrm>
        </p:spPr>
        <p:txBody>
          <a:bodyPr/>
          <a:lstStyle/>
          <a:p>
            <a:pPr>
              <a:defRPr/>
            </a:pPr>
            <a:r>
              <a:rPr lang="en-US" sz="3800" dirty="0" smtClean="0">
                <a:solidFill>
                  <a:schemeClr val="tx2">
                    <a:lumMod val="40000"/>
                    <a:lumOff val="60000"/>
                  </a:schemeClr>
                </a:solidFill>
                <a:effectLst/>
              </a:rPr>
              <a:t>Qualified Facilities Eligibility </a:t>
            </a:r>
            <a:br>
              <a:rPr lang="en-US" sz="3800" dirty="0" smtClean="0">
                <a:solidFill>
                  <a:schemeClr val="tx2">
                    <a:lumMod val="40000"/>
                    <a:lumOff val="60000"/>
                  </a:schemeClr>
                </a:solidFill>
                <a:effectLst/>
              </a:rPr>
            </a:br>
            <a:r>
              <a:rPr lang="en-US" sz="3200" dirty="0" smtClean="0">
                <a:solidFill>
                  <a:schemeClr val="tx2">
                    <a:lumMod val="40000"/>
                    <a:lumOff val="60000"/>
                  </a:schemeClr>
                </a:solidFill>
                <a:effectLst/>
              </a:rPr>
              <a:t>Criterion #2: Reportable Discharge History</a:t>
            </a:r>
            <a:endParaRPr lang="en-US" sz="3800" dirty="0" smtClean="0">
              <a:solidFill>
                <a:schemeClr val="tx2">
                  <a:lumMod val="40000"/>
                  <a:lumOff val="60000"/>
                </a:schemeClr>
              </a:solidFill>
              <a:effectLst/>
            </a:endParaRPr>
          </a:p>
        </p:txBody>
      </p:sp>
      <p:sp>
        <p:nvSpPr>
          <p:cNvPr id="84995" name="Rectangle 3"/>
          <p:cNvSpPr>
            <a:spLocks noGrp="1" noChangeArrowheads="1"/>
          </p:cNvSpPr>
          <p:nvPr>
            <p:ph type="body" idx="1"/>
          </p:nvPr>
        </p:nvSpPr>
        <p:spPr>
          <a:xfrm>
            <a:off x="1139825" y="1719263"/>
            <a:ext cx="7747000" cy="4364037"/>
          </a:xfrm>
        </p:spPr>
        <p:txBody>
          <a:bodyPr/>
          <a:lstStyle/>
          <a:p>
            <a:pPr>
              <a:buFont typeface="Wingdings" panose="05000000000000000000" pitchFamily="2" charset="2"/>
              <a:buChar char="§"/>
            </a:pPr>
            <a:r>
              <a:rPr lang="en-US" sz="2400" smtClean="0"/>
              <a:t>For the 3 years prior to Plan certification, or since becoming subject to the rule if it has operated for less than 3 years, the facility must not have had: </a:t>
            </a:r>
          </a:p>
          <a:p>
            <a:pPr lvl="1"/>
            <a:r>
              <a:rPr lang="en-US" smtClean="0"/>
              <a:t>A single discharge of oil to navigable waters of the U.S. and adjoining shorelines exceeding 1,000 U.S. gallons; or </a:t>
            </a:r>
          </a:p>
          <a:p>
            <a:pPr lvl="1"/>
            <a:r>
              <a:rPr lang="en-US" smtClean="0"/>
              <a:t>Two discharges of oil to navigable waters or adjoining shorelines each exceeding 42 U.S. gallons within any 12-month period.</a:t>
            </a:r>
          </a:p>
          <a:p>
            <a:endParaRPr lang="en-US" sz="2200" smtClean="0"/>
          </a:p>
        </p:txBody>
      </p:sp>
      <p:sp>
        <p:nvSpPr>
          <p:cNvPr id="4" name="TextBox 3"/>
          <p:cNvSpPr txBox="1"/>
          <p:nvPr/>
        </p:nvSpPr>
        <p:spPr>
          <a:xfrm>
            <a:off x="1633929" y="5221068"/>
            <a:ext cx="6760565" cy="1477328"/>
          </a:xfrm>
          <a:prstGeom prst="rect">
            <a:avLst/>
          </a:prstGeom>
          <a:solidFill>
            <a:schemeClr val="tx2">
              <a:lumMod val="20000"/>
              <a:lumOff val="80000"/>
            </a:schemeClr>
          </a:solidFill>
          <a:ln w="6350">
            <a:solidFill>
              <a:schemeClr val="bg1">
                <a:lumMod val="50000"/>
              </a:schemeClr>
            </a:solidFill>
          </a:ln>
          <a:effectLst>
            <a:glow rad="63500">
              <a:schemeClr val="accent3">
                <a:satMod val="175000"/>
                <a:alpha val="40000"/>
              </a:schemeClr>
            </a:glow>
            <a:innerShdw blurRad="114300">
              <a:prstClr val="black"/>
            </a:innerShdw>
          </a:effectLst>
        </p:spPr>
        <p:txBody>
          <a:bodyPr>
            <a:spAutoFit/>
          </a:bodyPr>
          <a:lstStyle/>
          <a:p>
            <a:pPr eaLnBrk="0" hangingPunct="0">
              <a:spcBef>
                <a:spcPts val="600"/>
              </a:spcBef>
              <a:spcAft>
                <a:spcPts val="0"/>
              </a:spcAft>
              <a:buSzPct val="125000"/>
              <a:defRPr/>
            </a:pPr>
            <a:r>
              <a:rPr lang="en-US" sz="1800" b="0" kern="0" dirty="0">
                <a:solidFill>
                  <a:srgbClr val="0000B4"/>
                </a:solidFill>
                <a:latin typeface="Tahoma"/>
              </a:rPr>
              <a:t>The gallon amount(s) specified (either 1,000 or 42) refers to the amount of oil that actually reaches navigable waters of the U.S. and adjoining shorelines </a:t>
            </a:r>
            <a:r>
              <a:rPr lang="en-US" sz="1800" b="0" u="sng" kern="0" dirty="0">
                <a:solidFill>
                  <a:srgbClr val="0000B4"/>
                </a:solidFill>
                <a:latin typeface="Tahoma"/>
              </a:rPr>
              <a:t>not</a:t>
            </a:r>
            <a:r>
              <a:rPr lang="en-US" sz="1800" b="0" kern="0" dirty="0">
                <a:solidFill>
                  <a:srgbClr val="0000B4"/>
                </a:solidFill>
                <a:latin typeface="Tahoma"/>
              </a:rPr>
              <a:t> the total amount of oil spilled. The entire volume of the discharge is oil for the purposes of this reporting requirement.</a:t>
            </a:r>
            <a:endParaRPr lang="en-US" sz="1800" dirty="0">
              <a:solidFill>
                <a:srgbClr val="0000B4"/>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895350" y="76200"/>
            <a:ext cx="7943850" cy="1143000"/>
          </a:xfrm>
        </p:spPr>
        <p:txBody>
          <a:bodyPr/>
          <a:lstStyle/>
          <a:p>
            <a:pPr>
              <a:defRPr/>
            </a:pPr>
            <a:r>
              <a:rPr lang="en-US" sz="2800" dirty="0">
                <a:solidFill>
                  <a:schemeClr val="tx2">
                    <a:lumMod val="40000"/>
                    <a:lumOff val="60000"/>
                  </a:schemeClr>
                </a:solidFill>
                <a:effectLst/>
              </a:rPr>
              <a:t>Qualified Facilities Eligibility </a:t>
            </a:r>
            <a:r>
              <a:rPr lang="en-US" sz="1800" dirty="0" smtClean="0">
                <a:solidFill>
                  <a:schemeClr val="tx2">
                    <a:lumMod val="40000"/>
                    <a:lumOff val="60000"/>
                  </a:schemeClr>
                </a:solidFill>
                <a:effectLst/>
              </a:rPr>
              <a:t>(cont.)</a:t>
            </a:r>
            <a:r>
              <a:rPr lang="en-US" sz="2800" dirty="0">
                <a:solidFill>
                  <a:schemeClr val="tx2">
                    <a:lumMod val="40000"/>
                    <a:lumOff val="60000"/>
                  </a:schemeClr>
                </a:solidFill>
                <a:effectLst/>
              </a:rPr>
              <a:t/>
            </a:r>
            <a:br>
              <a:rPr lang="en-US" sz="2800" dirty="0">
                <a:solidFill>
                  <a:schemeClr val="tx2">
                    <a:lumMod val="40000"/>
                    <a:lumOff val="60000"/>
                  </a:schemeClr>
                </a:solidFill>
                <a:effectLst/>
              </a:rPr>
            </a:br>
            <a:r>
              <a:rPr lang="en-US" sz="2800" dirty="0">
                <a:solidFill>
                  <a:schemeClr val="tx2">
                    <a:lumMod val="40000"/>
                    <a:lumOff val="60000"/>
                  </a:schemeClr>
                </a:solidFill>
                <a:effectLst/>
              </a:rPr>
              <a:t>Criterion #2: Reportable Discharge History</a:t>
            </a:r>
            <a:endParaRPr lang="en-US" sz="2800" dirty="0" smtClean="0">
              <a:effectLst/>
            </a:endParaRPr>
          </a:p>
        </p:txBody>
      </p:sp>
      <p:sp>
        <p:nvSpPr>
          <p:cNvPr id="86019" name="Rectangle 3"/>
          <p:cNvSpPr>
            <a:spLocks noGrp="1" noChangeArrowheads="1"/>
          </p:cNvSpPr>
          <p:nvPr>
            <p:ph type="body" idx="1"/>
          </p:nvPr>
        </p:nvSpPr>
        <p:spPr>
          <a:xfrm>
            <a:off x="838200" y="1676400"/>
            <a:ext cx="8305800" cy="4267200"/>
          </a:xfrm>
        </p:spPr>
        <p:txBody>
          <a:bodyPr/>
          <a:lstStyle/>
          <a:p>
            <a:pPr>
              <a:lnSpc>
                <a:spcPct val="90000"/>
              </a:lnSpc>
              <a:buFont typeface="Wingdings" panose="05000000000000000000" pitchFamily="2" charset="2"/>
              <a:buChar char="§"/>
            </a:pPr>
            <a:r>
              <a:rPr lang="en-US" sz="2800" smtClean="0"/>
              <a:t>Oil discharges that result from natural disasters, acts of war, or terrorism are not included</a:t>
            </a:r>
          </a:p>
          <a:p>
            <a:pPr>
              <a:lnSpc>
                <a:spcPct val="90000"/>
              </a:lnSpc>
              <a:buFont typeface="Wingdings" panose="05000000000000000000" pitchFamily="2" charset="2"/>
              <a:buChar char="§"/>
            </a:pPr>
            <a:r>
              <a:rPr lang="en-US" sz="2800" smtClean="0"/>
              <a:t>Oil discharges that result from vandalism are included</a:t>
            </a:r>
          </a:p>
          <a:p>
            <a:pPr>
              <a:lnSpc>
                <a:spcPct val="90000"/>
              </a:lnSpc>
            </a:pPr>
            <a:endParaRPr lang="en-US" sz="2200" smtClean="0"/>
          </a:p>
        </p:txBody>
      </p:sp>
      <p:pic>
        <p:nvPicPr>
          <p:cNvPr id="86020" name="Picture 3" descr="C:\Documents and Settings\tiburciom\Local Settings\Temporary Internet Files\Content.IE5\2PX70I1Z\MC90002349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263" y="4160838"/>
            <a:ext cx="24415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4" descr="C:\Documents and Settings\tiburciom\Local Settings\Temporary Internet Files\Content.IE5\MGM016V5\MC900013354[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25" y="4516438"/>
            <a:ext cx="7683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8" descr="C:\Documents and Settings\tiburciom\Local Settings\Temporary Internet Files\Content.IE5\2PX70I1Z\MC90019750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738" y="3789363"/>
            <a:ext cx="1960562"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10" descr="C:\Documents and Settings\tiburciom\Local Settings\Temporary Internet Files\Content.IE5\2PX70I1Z\MC90019750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3481388"/>
            <a:ext cx="211931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12" descr="C:\Documents and Settings\tiburciom\Local Settings\Temporary Internet Files\Content.IE5\2PX70I1Z\MC900030183[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9588" y="3789363"/>
            <a:ext cx="29083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895350" y="76200"/>
            <a:ext cx="7791450" cy="1143000"/>
          </a:xfrm>
        </p:spPr>
        <p:txBody>
          <a:bodyPr/>
          <a:lstStyle/>
          <a:p>
            <a:pPr>
              <a:defRPr/>
            </a:pPr>
            <a:r>
              <a:rPr lang="en-US" dirty="0" smtClean="0">
                <a:solidFill>
                  <a:schemeClr val="tx2">
                    <a:lumMod val="40000"/>
                    <a:lumOff val="60000"/>
                  </a:schemeClr>
                </a:solidFill>
                <a:effectLst/>
              </a:rPr>
              <a:t>What if you have a spill?</a:t>
            </a:r>
          </a:p>
        </p:txBody>
      </p:sp>
      <p:sp>
        <p:nvSpPr>
          <p:cNvPr id="87043" name="Rectangle 3"/>
          <p:cNvSpPr>
            <a:spLocks noGrp="1" noChangeArrowheads="1"/>
          </p:cNvSpPr>
          <p:nvPr>
            <p:ph type="body" idx="1"/>
          </p:nvPr>
        </p:nvSpPr>
        <p:spPr>
          <a:xfrm>
            <a:off x="4648200" y="1508125"/>
            <a:ext cx="4191000" cy="4876800"/>
          </a:xfrm>
        </p:spPr>
        <p:txBody>
          <a:bodyPr/>
          <a:lstStyle/>
          <a:p>
            <a:pPr>
              <a:lnSpc>
                <a:spcPct val="90000"/>
              </a:lnSpc>
              <a:buFont typeface="Wingdings" panose="05000000000000000000" pitchFamily="2" charset="2"/>
              <a:buChar char="§"/>
            </a:pPr>
            <a:r>
              <a:rPr lang="en-US" sz="2200" smtClean="0"/>
              <a:t>Spills of oil to navigable waters of the U.S. and adjoining shorelines must be immediately reported to the National Response Center (NRC) at 800-424-8802 or 1-202-426-2675</a:t>
            </a:r>
          </a:p>
          <a:p>
            <a:pPr>
              <a:lnSpc>
                <a:spcPct val="90000"/>
              </a:lnSpc>
              <a:buFont typeface="Wingdings" panose="05000000000000000000" pitchFamily="2" charset="2"/>
              <a:buChar char="§"/>
            </a:pPr>
            <a:r>
              <a:rPr lang="en-US" sz="2200" smtClean="0"/>
              <a:t>Facilities that have a reportable oil discharge after self-certifying the SPCC Plan do not automatically lose eligibility</a:t>
            </a:r>
          </a:p>
          <a:p>
            <a:pPr>
              <a:lnSpc>
                <a:spcPct val="90000"/>
              </a:lnSpc>
              <a:buFont typeface="Wingdings" panose="05000000000000000000" pitchFamily="2" charset="2"/>
              <a:buChar char="§"/>
            </a:pPr>
            <a:r>
              <a:rPr lang="en-US" sz="2200" smtClean="0"/>
              <a:t>However, the Regional Administrator has the authority to require a PE certified Plan </a:t>
            </a:r>
          </a:p>
        </p:txBody>
      </p:sp>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1868488"/>
            <a:ext cx="365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006475" y="266700"/>
            <a:ext cx="7877175" cy="914400"/>
          </a:xfrm>
        </p:spPr>
        <p:txBody>
          <a:bodyPr/>
          <a:lstStyle/>
          <a:p>
            <a:pPr eaLnBrk="1" hangingPunct="1">
              <a:defRPr/>
            </a:pPr>
            <a:r>
              <a:rPr lang="en-US" sz="3600" dirty="0" smtClean="0">
                <a:solidFill>
                  <a:schemeClr val="tx2">
                    <a:lumMod val="40000"/>
                    <a:lumOff val="60000"/>
                  </a:schemeClr>
                </a:solidFill>
                <a:effectLst/>
              </a:rPr>
              <a:t>Qualified Facilities Self-Certification</a:t>
            </a:r>
          </a:p>
        </p:txBody>
      </p:sp>
      <p:sp>
        <p:nvSpPr>
          <p:cNvPr id="371714" name="Rectangle 3"/>
          <p:cNvSpPr>
            <a:spLocks noGrp="1" noChangeArrowheads="1"/>
          </p:cNvSpPr>
          <p:nvPr>
            <p:ph idx="1"/>
          </p:nvPr>
        </p:nvSpPr>
        <p:spPr>
          <a:xfrm>
            <a:off x="1033463" y="1684338"/>
            <a:ext cx="8108950" cy="4525962"/>
          </a:xfrm>
        </p:spPr>
        <p:txBody>
          <a:bodyPr/>
          <a:lstStyle/>
          <a:p>
            <a:pPr eaLnBrk="1" hangingPunct="1">
              <a:buFont typeface="Wingdings" pitchFamily="2" charset="2"/>
              <a:buChar char="§"/>
              <a:defRPr/>
            </a:pPr>
            <a:r>
              <a:rPr lang="en-US" dirty="0" smtClean="0">
                <a:cs typeface="Times New Roman" pitchFamily="18" charset="0"/>
              </a:rPr>
              <a:t>Facilities that meet the eligibility criteria are able to prepare and self-certify an SPCC Plan as </a:t>
            </a:r>
            <a:br>
              <a:rPr lang="en-US" dirty="0" smtClean="0">
                <a:cs typeface="Times New Roman" pitchFamily="18" charset="0"/>
              </a:rPr>
            </a:br>
            <a:r>
              <a:rPr lang="en-US" dirty="0" smtClean="0">
                <a:solidFill>
                  <a:schemeClr val="tx2">
                    <a:lumMod val="40000"/>
                    <a:lumOff val="60000"/>
                  </a:schemeClr>
                </a:solidFill>
                <a:cs typeface="Times New Roman" pitchFamily="18" charset="0"/>
              </a:rPr>
              <a:t>Tier II qualified facilities</a:t>
            </a:r>
          </a:p>
          <a:p>
            <a:pPr eaLnBrk="1" hangingPunct="1">
              <a:buFont typeface="Wingdings" pitchFamily="2" charset="2"/>
              <a:buChar char="§"/>
              <a:defRPr/>
            </a:pPr>
            <a:r>
              <a:rPr lang="en-US" dirty="0" smtClean="0">
                <a:cs typeface="Times New Roman" pitchFamily="18" charset="0"/>
              </a:rPr>
              <a:t>Self-certified SPCC Plans must follow the rule requirements </a:t>
            </a:r>
          </a:p>
          <a:p>
            <a:pPr lvl="1" eaLnBrk="1" hangingPunct="1">
              <a:defRPr/>
            </a:pPr>
            <a:r>
              <a:rPr lang="en-US" sz="2400" dirty="0" smtClean="0">
                <a:cs typeface="Times New Roman" pitchFamily="18" charset="0"/>
              </a:rPr>
              <a:t>Cannot deviate from rule requirements UNLESS</a:t>
            </a:r>
          </a:p>
          <a:p>
            <a:pPr lvl="1" eaLnBrk="1" hangingPunct="1">
              <a:defRPr/>
            </a:pPr>
            <a:r>
              <a:rPr lang="en-US" sz="2400" dirty="0" smtClean="0"/>
              <a:t>A PE certifies the environmentally equivalent alternative and/or contingency plan substituting for secondary containment (“hybrid Plan”- Tier II facilities only)</a:t>
            </a:r>
            <a:endParaRPr lang="en-US" sz="2400" dirty="0" smtClean="0">
              <a:cs typeface="Times New Roman" pitchFamily="18" charset="0"/>
            </a:endParaRPr>
          </a:p>
        </p:txBody>
      </p:sp>
      <p:sp>
        <p:nvSpPr>
          <p:cNvPr id="4" name="TextBox 3"/>
          <p:cNvSpPr txBox="1"/>
          <p:nvPr/>
        </p:nvSpPr>
        <p:spPr>
          <a:xfrm>
            <a:off x="906780" y="6038848"/>
            <a:ext cx="7589520" cy="548640"/>
          </a:xfrm>
          <a:prstGeom prst="rect">
            <a:avLst/>
          </a:prstGeom>
          <a:solidFill>
            <a:schemeClr val="tx2">
              <a:lumMod val="20000"/>
              <a:lumOff val="80000"/>
            </a:schemeClr>
          </a:solidFill>
          <a:ln>
            <a:solidFill>
              <a:schemeClr val="bg1">
                <a:lumMod val="50000"/>
              </a:schemeClr>
            </a:solidFill>
          </a:ln>
          <a:effectLst>
            <a:innerShdw blurRad="114300">
              <a:prstClr val="black"/>
            </a:innerShdw>
          </a:effectLst>
        </p:spPr>
        <p:txBody>
          <a:bodyPr anchor="ctr">
            <a:spAutoFit/>
          </a:bodyPr>
          <a:lstStyle/>
          <a:p>
            <a:pPr>
              <a:spcBef>
                <a:spcPts val="1200"/>
              </a:spcBef>
              <a:spcAft>
                <a:spcPts val="1200"/>
              </a:spcAft>
              <a:defRPr/>
            </a:pPr>
            <a:r>
              <a:rPr lang="en-US" sz="2400" b="0" dirty="0">
                <a:solidFill>
                  <a:schemeClr val="bg1">
                    <a:lumMod val="50000"/>
                  </a:schemeClr>
                </a:solidFill>
                <a:cs typeface="Times New Roman" pitchFamily="18" charset="0"/>
              </a:rPr>
              <a:t>NOTE: Some states require a PE to certify SPCC Plans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914400" y="76200"/>
            <a:ext cx="7772400" cy="1143000"/>
          </a:xfrm>
        </p:spPr>
        <p:txBody>
          <a:bodyPr/>
          <a:lstStyle/>
          <a:p>
            <a:pPr eaLnBrk="1" hangingPunct="1">
              <a:defRPr/>
            </a:pPr>
            <a:r>
              <a:rPr lang="en-US" sz="4000" dirty="0" smtClean="0">
                <a:solidFill>
                  <a:schemeClr val="tx2">
                    <a:lumMod val="40000"/>
                    <a:lumOff val="60000"/>
                  </a:schemeClr>
                </a:solidFill>
                <a:effectLst/>
              </a:rPr>
              <a:t>Self-Certification Attestation</a:t>
            </a:r>
          </a:p>
        </p:txBody>
      </p:sp>
      <p:sp>
        <p:nvSpPr>
          <p:cNvPr id="89091" name="Rectangle 3"/>
          <p:cNvSpPr>
            <a:spLocks noGrp="1" noChangeArrowheads="1"/>
          </p:cNvSpPr>
          <p:nvPr>
            <p:ph type="body" idx="1"/>
          </p:nvPr>
        </p:nvSpPr>
        <p:spPr>
          <a:xfrm>
            <a:off x="901700" y="1666875"/>
            <a:ext cx="8051800" cy="5026025"/>
          </a:xfrm>
        </p:spPr>
        <p:txBody>
          <a:bodyPr/>
          <a:lstStyle/>
          <a:p>
            <a:pPr eaLnBrk="1" hangingPunct="1">
              <a:spcBef>
                <a:spcPct val="0"/>
              </a:spcBef>
              <a:spcAft>
                <a:spcPts val="600"/>
              </a:spcAft>
              <a:buFont typeface="Wingdings" panose="05000000000000000000" pitchFamily="2" charset="2"/>
              <a:buChar char="§"/>
            </a:pPr>
            <a:r>
              <a:rPr lang="en-US" sz="2800" smtClean="0"/>
              <a:t>Owner/operator certifies that:</a:t>
            </a:r>
          </a:p>
          <a:p>
            <a:pPr lvl="1" eaLnBrk="1" hangingPunct="1">
              <a:spcBef>
                <a:spcPct val="0"/>
              </a:spcBef>
              <a:buFont typeface="Tahoma" panose="020B0604030504040204" pitchFamily="34" charset="0"/>
              <a:buChar char="–"/>
            </a:pPr>
            <a:r>
              <a:rPr lang="en-US" sz="2400" smtClean="0"/>
              <a:t>The Plan has been prepared in accordance with accepted and sound industry practices and standards and with the rule requirements</a:t>
            </a:r>
          </a:p>
          <a:p>
            <a:pPr lvl="1" eaLnBrk="1" hangingPunct="1">
              <a:spcBef>
                <a:spcPct val="25000"/>
              </a:spcBef>
              <a:buFont typeface="Tahoma" panose="020B0604030504040204" pitchFamily="34" charset="0"/>
              <a:buChar char="–"/>
            </a:pPr>
            <a:r>
              <a:rPr lang="en-US" sz="2400" smtClean="0"/>
              <a:t>Procedures for required inspections and testing have been established</a:t>
            </a:r>
          </a:p>
          <a:p>
            <a:pPr lvl="1" eaLnBrk="1" hangingPunct="1">
              <a:spcBef>
                <a:spcPct val="25000"/>
              </a:spcBef>
              <a:buFont typeface="Tahoma" panose="020B0604030504040204" pitchFamily="34" charset="0"/>
              <a:buChar char="–"/>
            </a:pPr>
            <a:r>
              <a:rPr lang="en-US" sz="2400" smtClean="0"/>
              <a:t>The Plan is being fully implemented</a:t>
            </a:r>
          </a:p>
          <a:p>
            <a:pPr lvl="1" eaLnBrk="1" hangingPunct="1">
              <a:spcBef>
                <a:spcPct val="25000"/>
              </a:spcBef>
              <a:buFont typeface="Tahoma" panose="020B0604030504040204" pitchFamily="34" charset="0"/>
              <a:buChar char="–"/>
            </a:pPr>
            <a:r>
              <a:rPr lang="en-US" sz="2400" smtClean="0"/>
              <a:t>The facility meets the qualifying criteria</a:t>
            </a:r>
          </a:p>
          <a:p>
            <a:pPr lvl="1" eaLnBrk="1" hangingPunct="1">
              <a:spcBef>
                <a:spcPct val="25000"/>
              </a:spcBef>
              <a:buFont typeface="Tahoma" panose="020B0604030504040204" pitchFamily="34" charset="0"/>
              <a:buChar char="–"/>
            </a:pPr>
            <a:r>
              <a:rPr lang="en-US" sz="2400" smtClean="0"/>
              <a:t>The Plan does not deviate from rule requirements except as allowed and as certified by a PE</a:t>
            </a:r>
          </a:p>
          <a:p>
            <a:pPr lvl="1" eaLnBrk="1" hangingPunct="1">
              <a:spcBef>
                <a:spcPct val="25000"/>
              </a:spcBef>
              <a:buFont typeface="Tahoma" panose="020B0604030504040204" pitchFamily="34" charset="0"/>
              <a:buChar char="–"/>
            </a:pPr>
            <a:r>
              <a:rPr lang="en-US" sz="2400" smtClean="0"/>
              <a:t>Management approves the Plan and has committed resources to implement it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35063" y="422275"/>
            <a:ext cx="7404100" cy="914400"/>
          </a:xfrm>
        </p:spPr>
        <p:txBody>
          <a:bodyPr/>
          <a:lstStyle/>
          <a:p>
            <a:pPr eaLnBrk="1" hangingPunct="1">
              <a:defRPr/>
            </a:pPr>
            <a:r>
              <a:rPr lang="en-US" dirty="0" smtClean="0">
                <a:solidFill>
                  <a:schemeClr val="tx2">
                    <a:lumMod val="40000"/>
                    <a:lumOff val="60000"/>
                  </a:schemeClr>
                </a:solidFill>
                <a:effectLst/>
              </a:rPr>
              <a:t>Tier I Eligibility Criteria </a:t>
            </a:r>
          </a:p>
        </p:txBody>
      </p:sp>
      <p:sp>
        <p:nvSpPr>
          <p:cNvPr id="90115" name="Rectangle 3"/>
          <p:cNvSpPr>
            <a:spLocks noGrp="1" noChangeArrowheads="1"/>
          </p:cNvSpPr>
          <p:nvPr>
            <p:ph idx="1"/>
          </p:nvPr>
        </p:nvSpPr>
        <p:spPr>
          <a:xfrm>
            <a:off x="1063625" y="1679575"/>
            <a:ext cx="7754938" cy="4724400"/>
          </a:xfrm>
        </p:spPr>
        <p:txBody>
          <a:bodyPr/>
          <a:lstStyle/>
          <a:p>
            <a:pPr eaLnBrk="1" hangingPunct="1">
              <a:buFont typeface="Wingdings" panose="05000000000000000000" pitchFamily="2" charset="2"/>
              <a:buChar char="§"/>
            </a:pPr>
            <a:r>
              <a:rPr lang="en-US" sz="2800" smtClean="0">
                <a:solidFill>
                  <a:schemeClr val="tx1"/>
                </a:solidFill>
              </a:rPr>
              <a:t>Meet the Tier II qualified facilities eligibility criteria:</a:t>
            </a:r>
          </a:p>
          <a:p>
            <a:pPr lvl="1" eaLnBrk="1" hangingPunct="1"/>
            <a:r>
              <a:rPr lang="en-US" sz="2400" smtClean="0">
                <a:solidFill>
                  <a:schemeClr val="tx1"/>
                </a:solidFill>
              </a:rPr>
              <a:t>10,000 gallons maximum facility aboveground oil storage capacity; </a:t>
            </a:r>
          </a:p>
          <a:p>
            <a:pPr lvl="1" eaLnBrk="1" hangingPunct="1"/>
            <a:r>
              <a:rPr lang="en-US" sz="2400" smtClean="0">
                <a:solidFill>
                  <a:schemeClr val="tx1"/>
                </a:solidFill>
              </a:rPr>
              <a:t>In the 3 years prior to Plan certification, no spills to navigable waters of the U.S. and adjoining shorelines: greater than 1,000 gallons or no two spills greater than 42 gallons in a 12-month period; and </a:t>
            </a:r>
          </a:p>
          <a:p>
            <a:pPr eaLnBrk="1" hangingPunct="1">
              <a:buFont typeface="Wingdings" panose="05000000000000000000" pitchFamily="2" charset="2"/>
              <a:buChar char="§"/>
            </a:pPr>
            <a:r>
              <a:rPr lang="en-US" sz="2800" smtClean="0"/>
              <a:t>Have no oil storage containers with an individual aboveground storage capacity greater than 5,000 U.S. gallons </a:t>
            </a:r>
            <a:endParaRPr lang="en-US" sz="2800" smtClean="0">
              <a:solidFill>
                <a:schemeClr val="tx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081088" y="384175"/>
            <a:ext cx="8229600" cy="914400"/>
          </a:xfrm>
        </p:spPr>
        <p:txBody>
          <a:bodyPr/>
          <a:lstStyle/>
          <a:p>
            <a:pPr eaLnBrk="1" hangingPunct="1">
              <a:defRPr/>
            </a:pPr>
            <a:r>
              <a:rPr lang="en-US" dirty="0" smtClean="0">
                <a:solidFill>
                  <a:schemeClr val="tx2">
                    <a:lumMod val="40000"/>
                    <a:lumOff val="60000"/>
                  </a:schemeClr>
                </a:solidFill>
                <a:effectLst/>
              </a:rPr>
              <a:t>Tier I Qualified Facilities</a:t>
            </a:r>
          </a:p>
        </p:txBody>
      </p:sp>
      <p:sp>
        <p:nvSpPr>
          <p:cNvPr id="388098" name="Rectangle 3"/>
          <p:cNvSpPr>
            <a:spLocks noGrp="1" noChangeArrowheads="1"/>
          </p:cNvSpPr>
          <p:nvPr>
            <p:ph idx="1"/>
          </p:nvPr>
        </p:nvSpPr>
        <p:spPr>
          <a:xfrm>
            <a:off x="1044575" y="1670050"/>
            <a:ext cx="8097838" cy="5187950"/>
          </a:xfrm>
        </p:spPr>
        <p:txBody>
          <a:bodyPr/>
          <a:lstStyle/>
          <a:p>
            <a:pPr eaLnBrk="1" hangingPunct="1">
              <a:spcBef>
                <a:spcPts val="600"/>
              </a:spcBef>
              <a:spcAft>
                <a:spcPts val="0"/>
              </a:spcAft>
              <a:buFont typeface="Wingdings" pitchFamily="2" charset="2"/>
              <a:buChar char="§"/>
              <a:defRPr/>
            </a:pPr>
            <a:r>
              <a:rPr lang="en-US" dirty="0" smtClean="0">
                <a:cs typeface="Times New Roman" pitchFamily="18" charset="0"/>
              </a:rPr>
              <a:t>Option to complete a self-certified SPCC Plan template instead of a full SPCC Plan </a:t>
            </a:r>
          </a:p>
          <a:p>
            <a:pPr lvl="1" eaLnBrk="1" hangingPunct="1">
              <a:defRPr/>
            </a:pPr>
            <a:r>
              <a:rPr lang="en-US" dirty="0" smtClean="0"/>
              <a:t>A Tier I qualified facility owner/operator can choose to comply with either Tier I or Tier II requirements or prepare a PE-certified Plan in accordance with all applicable requirements of §112.7 and subparts B and C</a:t>
            </a:r>
          </a:p>
          <a:p>
            <a:pPr lvl="1" eaLnBrk="1" hangingPunct="1">
              <a:defRPr/>
            </a:pPr>
            <a:r>
              <a:rPr lang="en-US" dirty="0" smtClean="0"/>
              <a:t>Template is found in </a:t>
            </a:r>
            <a:r>
              <a:rPr lang="en-US" dirty="0" smtClean="0">
                <a:solidFill>
                  <a:schemeClr val="tx2">
                    <a:lumMod val="40000"/>
                    <a:lumOff val="60000"/>
                  </a:schemeClr>
                </a:solidFill>
              </a:rPr>
              <a:t>Appendix G </a:t>
            </a:r>
            <a:r>
              <a:rPr lang="en-US" dirty="0" smtClean="0"/>
              <a:t>to the SPCC rule</a:t>
            </a:r>
          </a:p>
          <a:p>
            <a:pPr eaLnBrk="1" hangingPunct="1">
              <a:spcBef>
                <a:spcPts val="0"/>
              </a:spcBef>
              <a:spcAft>
                <a:spcPts val="600"/>
              </a:spcAft>
              <a:buFont typeface="Wingdings" pitchFamily="2" charset="2"/>
              <a:buChar char="§"/>
              <a:defRPr/>
            </a:pPr>
            <a:r>
              <a:rPr lang="en-US" dirty="0" smtClean="0"/>
              <a:t>Template is designed to be a simple SPCC Plan</a:t>
            </a:r>
          </a:p>
          <a:p>
            <a:pPr lvl="1" eaLnBrk="1" hangingPunct="1">
              <a:spcBef>
                <a:spcPts val="0"/>
              </a:spcBef>
              <a:defRPr/>
            </a:pPr>
            <a:r>
              <a:rPr lang="en-US" dirty="0" smtClean="0"/>
              <a:t>Cannot be a “hybrid Plan” (i.e., no PE-certified environmental equivalence or contingency plan instead of secondary containment)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1265238" y="152400"/>
            <a:ext cx="78787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Tier I Template</a:t>
            </a:r>
          </a:p>
        </p:txBody>
      </p:sp>
      <p:sp>
        <p:nvSpPr>
          <p:cNvPr id="92163" name="Rectangle 3"/>
          <p:cNvSpPr>
            <a:spLocks noGrp="1" noChangeArrowheads="1"/>
          </p:cNvSpPr>
          <p:nvPr>
            <p:ph type="body" idx="4294967295"/>
          </p:nvPr>
        </p:nvSpPr>
        <p:spPr>
          <a:xfrm>
            <a:off x="989013" y="1611313"/>
            <a:ext cx="7720012" cy="4800600"/>
          </a:xfrm>
        </p:spPr>
        <p:txBody>
          <a:bodyPr/>
          <a:lstStyle/>
          <a:p>
            <a:pPr>
              <a:buFontTx/>
              <a:buNone/>
            </a:pPr>
            <a:r>
              <a:rPr lang="en-US" smtClean="0"/>
              <a:t>Available at:</a:t>
            </a:r>
            <a:br>
              <a:rPr lang="en-US" smtClean="0"/>
            </a:br>
            <a:r>
              <a:rPr lang="en-US" sz="2100" smtClean="0">
                <a:solidFill>
                  <a:srgbClr val="FFFF00"/>
                </a:solidFill>
              </a:rPr>
              <a:t>http://www.epa.gov/osweroe1/content/spcc/tier1temp.htm </a:t>
            </a:r>
          </a:p>
        </p:txBody>
      </p:sp>
      <p:pic>
        <p:nvPicPr>
          <p:cNvPr id="92164"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5" y="2463800"/>
            <a:ext cx="381952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eaLnBrk="1" hangingPunct="1">
              <a:defRPr/>
            </a:pPr>
            <a:r>
              <a:rPr lang="en-US" sz="4000" dirty="0" smtClean="0">
                <a:solidFill>
                  <a:schemeClr val="tx2">
                    <a:lumMod val="40000"/>
                    <a:lumOff val="60000"/>
                  </a:schemeClr>
                </a:solidFill>
                <a:effectLst/>
              </a:rPr>
              <a:t>Summary:  </a:t>
            </a:r>
            <a:br>
              <a:rPr lang="en-US" sz="4000" dirty="0" smtClean="0">
                <a:solidFill>
                  <a:schemeClr val="tx2">
                    <a:lumMod val="40000"/>
                    <a:lumOff val="60000"/>
                  </a:schemeClr>
                </a:solidFill>
                <a:effectLst/>
              </a:rPr>
            </a:br>
            <a:r>
              <a:rPr lang="en-US" sz="4000" dirty="0" smtClean="0">
                <a:solidFill>
                  <a:schemeClr val="tx2">
                    <a:lumMod val="40000"/>
                    <a:lumOff val="60000"/>
                  </a:schemeClr>
                </a:solidFill>
                <a:effectLst/>
              </a:rPr>
              <a:t>Qualified Facilities Applicability</a:t>
            </a:r>
          </a:p>
        </p:txBody>
      </p:sp>
      <p:sp>
        <p:nvSpPr>
          <p:cNvPr id="93187"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r>
              <a:rPr lang="en-US" sz="1800" b="0">
                <a:solidFill>
                  <a:schemeClr val="tx1"/>
                </a:solidFill>
                <a:latin typeface="Arial" panose="020B0604020202020204" pitchFamily="34" charset="0"/>
              </a:rPr>
              <a:t/>
            </a:r>
            <a:br>
              <a:rPr lang="en-US" sz="1800" b="0">
                <a:solidFill>
                  <a:schemeClr val="tx1"/>
                </a:solidFill>
                <a:latin typeface="Arial" panose="020B0604020202020204" pitchFamily="34" charset="0"/>
              </a:rPr>
            </a:br>
            <a:endParaRPr lang="en-US" sz="1800" b="0">
              <a:solidFill>
                <a:schemeClr val="tx1"/>
              </a:solidFill>
              <a:latin typeface="Arial" panose="020B0604020202020204" pitchFamily="34" charset="0"/>
            </a:endParaRPr>
          </a:p>
        </p:txBody>
      </p:sp>
      <p:sp>
        <p:nvSpPr>
          <p:cNvPr id="93188" name="Rectangle 2"/>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endParaRPr lang="en-US"/>
          </a:p>
        </p:txBody>
      </p:sp>
      <p:graphicFrame>
        <p:nvGraphicFramePr>
          <p:cNvPr id="11" name="Table Placeholder 10"/>
          <p:cNvGraphicFramePr>
            <a:graphicFrameLocks noGrp="1"/>
          </p:cNvGraphicFramePr>
          <p:nvPr>
            <p:ph type="tbl" idx="1"/>
          </p:nvPr>
        </p:nvGraphicFramePr>
        <p:xfrm>
          <a:off x="247650" y="1347788"/>
          <a:ext cx="8304213" cy="5419725"/>
        </p:xfrm>
        <a:graphic>
          <a:graphicData uri="http://schemas.openxmlformats.org/drawingml/2006/table">
            <a:tbl>
              <a:tblPr firstRow="1" bandRow="1">
                <a:tableStyleId>{F5AB1C69-6EDB-4FF4-983F-18BD219EF322}</a:tableStyleId>
              </a:tblPr>
              <a:tblGrid>
                <a:gridCol w="3348870"/>
                <a:gridCol w="2125483"/>
                <a:gridCol w="2829860"/>
              </a:tblGrid>
              <a:tr h="73152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lumMod val="50000"/>
                            </a:schemeClr>
                          </a:solidFill>
                        </a:rPr>
                        <a:t>If the facility total aboveground oil storage capacity is 10,000 gallons or less</a:t>
                      </a:r>
                      <a:endParaRPr lang="en-US" sz="1800" dirty="0">
                        <a:solidFill>
                          <a:schemeClr val="bg1">
                            <a:lumMod val="50000"/>
                          </a:schemeClr>
                        </a:solidFill>
                      </a:endParaRPr>
                    </a:p>
                  </a:txBody>
                  <a:tcPr marL="91445" marR="91445" marT="91441" marB="91441"/>
                </a:tc>
                <a:tc hMerge="1">
                  <a:txBody>
                    <a:bodyPr/>
                    <a:lstStyle/>
                    <a:p>
                      <a:endParaRPr lang="en-US"/>
                    </a:p>
                  </a:txBody>
                  <a:tcPr/>
                </a:tc>
                <a:tc hMerge="1">
                  <a:txBody>
                    <a:bodyPr/>
                    <a:lstStyle/>
                    <a:p>
                      <a:endParaRPr lang="en-US" dirty="0"/>
                    </a:p>
                  </a:txBody>
                  <a:tcPr/>
                </a:tc>
              </a:tr>
              <a:tr h="731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lumMod val="50000"/>
                            </a:schemeClr>
                          </a:solidFill>
                        </a:rPr>
                        <a:t>And…</a:t>
                      </a:r>
                      <a:endParaRPr lang="en-US" sz="1800" dirty="0" smtClean="0">
                        <a:solidFill>
                          <a:schemeClr val="bg1">
                            <a:lumMod val="50000"/>
                          </a:schemeClr>
                        </a:solidFill>
                        <a:latin typeface="Arial" pitchFamily="34" charset="0"/>
                        <a:ea typeface="Times New Roman"/>
                        <a:cs typeface="Arial" pitchFamily="34" charset="0"/>
                      </a:endParaRPr>
                    </a:p>
                  </a:txBody>
                  <a:tcPr marL="91445" marR="91445" marT="91441" marB="91441"/>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800" dirty="0" smtClean="0">
                          <a:solidFill>
                            <a:schemeClr val="bg1">
                              <a:lumMod val="50000"/>
                            </a:schemeClr>
                          </a:solidFill>
                        </a:rPr>
                        <a:t>And the facility has…</a:t>
                      </a:r>
                      <a:endParaRPr lang="en-US" sz="1800" dirty="0" smtClean="0">
                        <a:solidFill>
                          <a:schemeClr val="bg1">
                            <a:lumMod val="50000"/>
                          </a:schemeClr>
                        </a:solidFill>
                        <a:latin typeface="Arial" pitchFamily="34" charset="0"/>
                        <a:ea typeface="Times New Roman"/>
                        <a:cs typeface="Arial" pitchFamily="34" charset="0"/>
                      </a:endParaRPr>
                    </a:p>
                  </a:txBody>
                  <a:tcPr marL="57512" marR="57512" marT="91441" marB="91441" anchor="ctr"/>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800" dirty="0" smtClean="0">
                          <a:solidFill>
                            <a:schemeClr val="bg1">
                              <a:lumMod val="50000"/>
                            </a:schemeClr>
                          </a:solidFill>
                        </a:rPr>
                        <a:t>Then the facility is a:</a:t>
                      </a:r>
                      <a:endParaRPr lang="en-US" sz="1800" dirty="0" smtClean="0">
                        <a:solidFill>
                          <a:schemeClr val="bg1">
                            <a:lumMod val="50000"/>
                          </a:schemeClr>
                        </a:solidFill>
                        <a:latin typeface="Arial" pitchFamily="34" charset="0"/>
                        <a:ea typeface="Times New Roman"/>
                        <a:cs typeface="Arial" pitchFamily="34" charset="0"/>
                      </a:endParaRPr>
                    </a:p>
                  </a:txBody>
                  <a:tcPr marL="57512" marR="57512" marT="91441" marB="91441" anchor="ctr"/>
                </a:tc>
              </a:tr>
              <a:tr h="1951234">
                <a:tc rowSpan="2">
                  <a:txBody>
                    <a:bodyPr/>
                    <a:lstStyle/>
                    <a:p>
                      <a:pPr marL="0" marR="0">
                        <a:lnSpc>
                          <a:spcPct val="100000"/>
                        </a:lnSpc>
                        <a:spcBef>
                          <a:spcPts val="200"/>
                        </a:spcBef>
                        <a:spcAft>
                          <a:spcPts val="200"/>
                        </a:spcAft>
                      </a:pPr>
                      <a:r>
                        <a:rPr lang="en-US" sz="1800" dirty="0" smtClean="0"/>
                        <a:t>Within three years prior to the Plan certification date, or since becoming subject to the SPCC rule if in operation for less than three years, the facility has not discharged oil to navigable waters</a:t>
                      </a:r>
                      <a:r>
                        <a:rPr lang="en-US" sz="1800" baseline="0" dirty="0" smtClean="0"/>
                        <a:t> of the U.S. and adjoining shorelines in</a:t>
                      </a:r>
                      <a:r>
                        <a:rPr lang="en-US" sz="1800" dirty="0" smtClean="0"/>
                        <a:t>:</a:t>
                      </a:r>
                    </a:p>
                    <a:p>
                      <a:pPr marL="174625" marR="0" lvl="0" indent="-174625">
                        <a:lnSpc>
                          <a:spcPct val="100000"/>
                        </a:lnSpc>
                        <a:spcBef>
                          <a:spcPts val="200"/>
                        </a:spcBef>
                        <a:spcAft>
                          <a:spcPts val="200"/>
                        </a:spcAft>
                        <a:buFont typeface="Symbol"/>
                        <a:buChar char=""/>
                      </a:pPr>
                      <a:r>
                        <a:rPr lang="en-US" sz="1800" dirty="0" smtClean="0"/>
                        <a:t>A single discharge exceeding 1,000 gallons, or </a:t>
                      </a:r>
                    </a:p>
                    <a:p>
                      <a:pPr marL="174625" marR="0" lvl="0" indent="-174625">
                        <a:lnSpc>
                          <a:spcPct val="100000"/>
                        </a:lnSpc>
                        <a:spcBef>
                          <a:spcPts val="200"/>
                        </a:spcBef>
                        <a:spcAft>
                          <a:spcPts val="200"/>
                        </a:spcAft>
                        <a:buFont typeface="Symbol"/>
                        <a:buChar char=""/>
                      </a:pPr>
                      <a:r>
                        <a:rPr lang="en-US" sz="1800" dirty="0" smtClean="0"/>
                        <a:t>Two discharges each exceeding 42 gallons within any 12-month period.</a:t>
                      </a:r>
                      <a:endParaRPr lang="en-US" sz="1800" dirty="0" smtClean="0">
                        <a:solidFill>
                          <a:schemeClr val="bg1">
                            <a:lumMod val="50000"/>
                          </a:schemeClr>
                        </a:solidFill>
                        <a:latin typeface="Arial" pitchFamily="34" charset="0"/>
                        <a:ea typeface="Times New Roman"/>
                        <a:cs typeface="Arial" pitchFamily="34" charset="0"/>
                      </a:endParaRPr>
                    </a:p>
                  </a:txBody>
                  <a:tcPr marL="91445" marR="9144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No individual aboveground oil containers greater than 5,000 gallons;</a:t>
                      </a:r>
                    </a:p>
                  </a:txBody>
                  <a:tcPr marL="182890" marR="1828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Tier I Qualified Facility:  </a:t>
                      </a:r>
                      <a:r>
                        <a:rPr lang="en-US" sz="1600" dirty="0" smtClean="0"/>
                        <a:t/>
                      </a:r>
                      <a:br>
                        <a:rPr lang="en-US" sz="1600" dirty="0" smtClean="0"/>
                      </a:br>
                      <a:r>
                        <a:rPr lang="en-US" sz="1600" dirty="0" smtClean="0"/>
                        <a:t>Complete and self-certify Plan template (Appendix G of SPCC rule) instead of a full PE-certified Plan or other self-certified SPCC Plan</a:t>
                      </a:r>
                      <a:r>
                        <a:rPr lang="en-US" sz="1800" dirty="0" smtClean="0"/>
                        <a:t>.</a:t>
                      </a:r>
                    </a:p>
                    <a:p>
                      <a:endParaRPr lang="en-US" sz="1600" dirty="0"/>
                    </a:p>
                  </a:txBody>
                  <a:tcPr marL="91445" marR="91445" anchor="ctr"/>
                </a:tc>
              </a:tr>
              <a:tr h="2005435">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Any individual aboveground oil container greater than 5,000 gallons;</a:t>
                      </a:r>
                    </a:p>
                  </a:txBody>
                  <a:tcPr marL="182890" marR="1828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Tier II Qualified Facility:  </a:t>
                      </a:r>
                      <a:r>
                        <a:rPr lang="en-US" sz="1600" dirty="0" smtClean="0"/>
                        <a:t/>
                      </a:r>
                      <a:br>
                        <a:rPr lang="en-US" sz="1600" dirty="0" smtClean="0"/>
                      </a:br>
                      <a:r>
                        <a:rPr lang="en-US" sz="1600" dirty="0" smtClean="0"/>
                        <a:t>Prepare a self-certified Plan in accordance with all applicable requirements of §112.7 and subparts B or C of the rule, in lieu of a PE-certified Plan.</a:t>
                      </a:r>
                      <a:endParaRPr lang="en-US" sz="1800" dirty="0" smtClean="0"/>
                    </a:p>
                  </a:txBody>
                  <a:tcPr marL="91445" marR="91445"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914400" y="136525"/>
            <a:ext cx="8010525" cy="1323975"/>
          </a:xfrm>
          <a:prstGeom prst="rect">
            <a:avLst/>
          </a:prstGeom>
          <a:noFill/>
          <a:ln w="12700">
            <a:noFill/>
            <a:miter lim="800000"/>
            <a:headEnd/>
            <a:tailEnd/>
          </a:ln>
          <a:effectLst>
            <a:outerShdw dist="35560" dir="2700000" algn="tl" rotWithShape="0">
              <a:schemeClr val="tx1">
                <a:lumMod val="65000"/>
              </a:schemeClr>
            </a:outerShdw>
          </a:effectLst>
        </p:spPr>
        <p:txBody>
          <a:bodyPr>
            <a:spAutoFit/>
          </a:bodyPr>
          <a:lstStyle/>
          <a:p>
            <a:pPr eaLnBrk="0" hangingPunct="0">
              <a:spcBef>
                <a:spcPct val="50000"/>
              </a:spcBef>
              <a:defRPr/>
            </a:pPr>
            <a:r>
              <a:rPr lang="en-US" sz="4000" b="0" dirty="0">
                <a:solidFill>
                  <a:schemeClr val="tx2">
                    <a:lumMod val="40000"/>
                    <a:lumOff val="60000"/>
                  </a:schemeClr>
                </a:solidFill>
                <a:latin typeface="Arial" charset="0"/>
              </a:rPr>
              <a:t>Examples of Non-Transportation-Related Facilities</a:t>
            </a:r>
          </a:p>
        </p:txBody>
      </p:sp>
      <p:pic>
        <p:nvPicPr>
          <p:cNvPr id="11267" name="Picture 3" descr="kobels-R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665288"/>
            <a:ext cx="36242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IMG_0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4210050"/>
            <a:ext cx="35290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J08"/>
          <p:cNvPicPr>
            <a:picLocks noChangeAspect="1"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901700" y="4210050"/>
            <a:ext cx="380365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descr="J06"/>
          <p:cNvPicPr>
            <a:picLocks noChangeAspect="1" noChangeArrowheads="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4705350" y="1468438"/>
            <a:ext cx="40957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3800" dirty="0" smtClean="0">
                <a:solidFill>
                  <a:schemeClr val="tx2">
                    <a:lumMod val="40000"/>
                    <a:lumOff val="60000"/>
                  </a:schemeClr>
                </a:solidFill>
                <a:effectLst/>
              </a:rPr>
              <a:t>Plan Requirements for Farms with &gt;10,000 gallons of oil </a:t>
            </a:r>
          </a:p>
        </p:txBody>
      </p:sp>
      <p:sp>
        <p:nvSpPr>
          <p:cNvPr id="94211" name="Rectangle 3"/>
          <p:cNvSpPr>
            <a:spLocks noGrp="1" noChangeArrowheads="1"/>
          </p:cNvSpPr>
          <p:nvPr>
            <p:ph idx="1"/>
          </p:nvPr>
        </p:nvSpPr>
        <p:spPr/>
        <p:txBody>
          <a:bodyPr/>
          <a:lstStyle/>
          <a:p>
            <a:pPr>
              <a:buFont typeface="Wingdings" panose="05000000000000000000" pitchFamily="2" charset="2"/>
              <a:buChar char="§"/>
            </a:pPr>
            <a:r>
              <a:rPr lang="en-US" smtClean="0"/>
              <a:t>SPCC Plan must be certified by a Professional Engineer (PE)</a:t>
            </a:r>
          </a:p>
          <a:p>
            <a:pPr>
              <a:buFont typeface="Wingdings" panose="05000000000000000000" pitchFamily="2" charset="2"/>
              <a:buChar char="§"/>
            </a:pPr>
            <a:r>
              <a:rPr lang="en-US" smtClean="0"/>
              <a:t>State PE licensing boards typically require PE’s to have expertise in area of practice in order to “stamp” plans and construction documents</a:t>
            </a:r>
          </a:p>
          <a:p>
            <a:pPr>
              <a:buFont typeface="Wingdings" panose="05000000000000000000" pitchFamily="2" charset="2"/>
              <a:buChar char="§"/>
            </a:pPr>
            <a:r>
              <a:rPr lang="en-US" smtClean="0"/>
              <a:t>Plan must include PE attestation</a:t>
            </a:r>
          </a:p>
          <a:p>
            <a:pPr>
              <a:buFont typeface="Wingdings" panose="05000000000000000000" pitchFamily="2" charset="2"/>
              <a:buChar char="§"/>
            </a:pPr>
            <a:r>
              <a:rPr lang="en-US" smtClean="0"/>
              <a:t>PE’s should not use Tier I template to complete SPCC Plan</a:t>
            </a:r>
          </a:p>
          <a:p>
            <a:pPr lvl="1"/>
            <a:r>
              <a:rPr lang="en-US" smtClean="0"/>
              <a:t>Plan must follow rule requirements in 40 CFR parts 112.7 and 112.8.</a:t>
            </a:r>
          </a:p>
          <a:p>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effectLst/>
              </a:rPr>
              <a:t>SPCC Rule Compliance Dates</a:t>
            </a:r>
          </a:p>
        </p:txBody>
      </p:sp>
      <p:sp>
        <p:nvSpPr>
          <p:cNvPr id="95235" name="Rectangle 3"/>
          <p:cNvSpPr>
            <a:spLocks noGrp="1" noChangeArrowheads="1"/>
          </p:cNvSpPr>
          <p:nvPr>
            <p:ph idx="1"/>
          </p:nvPr>
        </p:nvSpPr>
        <p:spPr>
          <a:xfrm>
            <a:off x="1077913" y="1630363"/>
            <a:ext cx="7820025" cy="4800600"/>
          </a:xfrm>
        </p:spPr>
        <p:txBody>
          <a:bodyPr/>
          <a:lstStyle/>
          <a:p>
            <a:pPr>
              <a:spcBef>
                <a:spcPct val="25000"/>
              </a:spcBef>
              <a:spcAft>
                <a:spcPct val="5000"/>
              </a:spcAft>
              <a:buFont typeface="Wingdings" panose="05000000000000000000" pitchFamily="2" charset="2"/>
              <a:buChar char="§"/>
            </a:pPr>
            <a:r>
              <a:rPr lang="en-US" sz="2400" smtClean="0"/>
              <a:t>On October 18, 2011, EPA amended the date by which farms must prepare or amend and implement their Spill Prevention, Control, and Countermeasure (SPCC) Plans, to </a:t>
            </a:r>
            <a:r>
              <a:rPr lang="en-US" sz="2400" smtClean="0">
                <a:solidFill>
                  <a:schemeClr val="tx2"/>
                </a:solidFill>
              </a:rPr>
              <a:t>May 10, 2013</a:t>
            </a:r>
          </a:p>
          <a:p>
            <a:pPr>
              <a:spcBef>
                <a:spcPct val="25000"/>
              </a:spcBef>
              <a:spcAft>
                <a:spcPct val="5000"/>
              </a:spcAft>
              <a:buFont typeface="Wingdings" panose="05000000000000000000" pitchFamily="2" charset="2"/>
              <a:buChar char="§"/>
            </a:pPr>
            <a:r>
              <a:rPr lang="en-US" sz="2400" smtClean="0">
                <a:solidFill>
                  <a:schemeClr val="tx1"/>
                </a:solidFill>
              </a:rPr>
              <a:t>All non-farm facilities are now required to be in compliance with the SPCC rule amendments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effectLst/>
              </a:rPr>
              <a:t>SPCC Rule Compliance Dates for Farms</a:t>
            </a:r>
            <a:endParaRPr lang="en-US" sz="3200" dirty="0"/>
          </a:p>
        </p:txBody>
      </p:sp>
      <p:graphicFrame>
        <p:nvGraphicFramePr>
          <p:cNvPr id="4" name="Content Placeholder 3"/>
          <p:cNvGraphicFramePr>
            <a:graphicFrameLocks noGrp="1"/>
          </p:cNvGraphicFramePr>
          <p:nvPr>
            <p:ph idx="1"/>
          </p:nvPr>
        </p:nvGraphicFramePr>
        <p:xfrm>
          <a:off x="1066800" y="1676400"/>
          <a:ext cx="7591425" cy="5029200"/>
        </p:xfrm>
        <a:graphic>
          <a:graphicData uri="http://schemas.openxmlformats.org/drawingml/2006/table">
            <a:tbl>
              <a:tblPr firstRow="1" bandRow="1">
                <a:tableStyleId>{F5AB1C69-6EDB-4FF4-983F-18BD219EF322}</a:tableStyleId>
              </a:tblPr>
              <a:tblGrid>
                <a:gridCol w="3493793"/>
                <a:gridCol w="4097632"/>
              </a:tblGrid>
              <a:tr h="370840">
                <a:tc>
                  <a:txBody>
                    <a:bodyPr/>
                    <a:lstStyle/>
                    <a:p>
                      <a:endParaRPr lang="en-US" b="1" i="1" dirty="0" smtClean="0"/>
                    </a:p>
                    <a:p>
                      <a:r>
                        <a:rPr lang="en-US" b="1" i="1" dirty="0" smtClean="0"/>
                        <a:t>A </a:t>
                      </a:r>
                      <a:r>
                        <a:rPr lang="en-US" b="1" i="1" dirty="0"/>
                        <a:t>Farm starting operation</a:t>
                      </a:r>
                      <a:r>
                        <a:rPr lang="en-US" b="1" i="1" dirty="0" smtClean="0"/>
                        <a:t>...</a:t>
                      </a:r>
                    </a:p>
                    <a:p>
                      <a:endParaRPr lang="en-US" dirty="0"/>
                    </a:p>
                  </a:txBody>
                  <a:tcPr marL="91444" marR="91444" anchor="ctr"/>
                </a:tc>
                <a:tc>
                  <a:txBody>
                    <a:bodyPr/>
                    <a:lstStyle/>
                    <a:p>
                      <a:r>
                        <a:rPr lang="en-US" b="1" i="1"/>
                        <a:t>Must...</a:t>
                      </a:r>
                      <a:endParaRPr lang="en-US"/>
                    </a:p>
                  </a:txBody>
                  <a:tcPr marL="91444" marR="91444" anchor="ctr"/>
                </a:tc>
              </a:tr>
              <a:tr h="370840">
                <a:tc>
                  <a:txBody>
                    <a:bodyPr/>
                    <a:lstStyle/>
                    <a:p>
                      <a:r>
                        <a:rPr lang="en-US"/>
                        <a:t>On or before August 16, 2002</a:t>
                      </a:r>
                    </a:p>
                  </a:txBody>
                  <a:tcPr marL="91444" marR="91444" anchor="ctr"/>
                </a:tc>
                <a:tc>
                  <a:txBody>
                    <a:bodyPr/>
                    <a:lstStyle/>
                    <a:p>
                      <a:endParaRPr lang="en-US" dirty="0" smtClean="0"/>
                    </a:p>
                    <a:p>
                      <a:r>
                        <a:rPr lang="en-US" dirty="0" smtClean="0"/>
                        <a:t>Maintain </a:t>
                      </a:r>
                      <a:r>
                        <a:rPr lang="en-US" dirty="0"/>
                        <a:t>its existing SPCC Plan</a:t>
                      </a:r>
                      <a:br>
                        <a:rPr lang="en-US" dirty="0"/>
                      </a:br>
                      <a:r>
                        <a:rPr lang="en-US" dirty="0"/>
                        <a:t>Amend and implement the amended SPCC Plan no later than </a:t>
                      </a:r>
                      <a:r>
                        <a:rPr lang="en-US" b="1" dirty="0"/>
                        <a:t>May 10, </a:t>
                      </a:r>
                      <a:r>
                        <a:rPr lang="en-US" b="1" dirty="0" smtClean="0"/>
                        <a:t>2013</a:t>
                      </a:r>
                    </a:p>
                    <a:p>
                      <a:endParaRPr lang="en-US" dirty="0"/>
                    </a:p>
                  </a:txBody>
                  <a:tcPr marL="91444" marR="91444" anchor="ctr"/>
                </a:tc>
              </a:tr>
              <a:tr h="370840">
                <a:tc>
                  <a:txBody>
                    <a:bodyPr/>
                    <a:lstStyle/>
                    <a:p>
                      <a:r>
                        <a:rPr lang="en-US"/>
                        <a:t>After August 16, 2002 through </a:t>
                      </a:r>
                      <a:r>
                        <a:rPr lang="en-US" b="1"/>
                        <a:t>May 10, 2013</a:t>
                      </a:r>
                      <a:endParaRPr lang="en-US"/>
                    </a:p>
                  </a:txBody>
                  <a:tcPr marL="91444" marR="91444" anchor="ctr"/>
                </a:tc>
                <a:tc>
                  <a:txBody>
                    <a:bodyPr/>
                    <a:lstStyle/>
                    <a:p>
                      <a:endParaRPr lang="en-US" dirty="0" smtClean="0"/>
                    </a:p>
                    <a:p>
                      <a:r>
                        <a:rPr lang="en-US" dirty="0" smtClean="0"/>
                        <a:t>Prepare </a:t>
                      </a:r>
                      <a:r>
                        <a:rPr lang="en-US" dirty="0"/>
                        <a:t>and implement an SPCC Plan no later than </a:t>
                      </a:r>
                      <a:r>
                        <a:rPr lang="en-US" b="1" dirty="0"/>
                        <a:t>May 10, </a:t>
                      </a:r>
                      <a:r>
                        <a:rPr lang="en-US" b="1" dirty="0" smtClean="0"/>
                        <a:t>2013</a:t>
                      </a:r>
                    </a:p>
                    <a:p>
                      <a:endParaRPr lang="en-US" dirty="0"/>
                    </a:p>
                  </a:txBody>
                  <a:tcPr marL="91444" marR="91444" anchor="ctr"/>
                </a:tc>
              </a:tr>
              <a:tr h="370840">
                <a:tc>
                  <a:txBody>
                    <a:bodyPr/>
                    <a:lstStyle/>
                    <a:p>
                      <a:r>
                        <a:rPr lang="en-US"/>
                        <a:t>After </a:t>
                      </a:r>
                      <a:r>
                        <a:rPr lang="en-US" b="1"/>
                        <a:t>May 10, 2013</a:t>
                      </a:r>
                      <a:endParaRPr lang="en-US"/>
                    </a:p>
                  </a:txBody>
                  <a:tcPr marL="91444" marR="91444" anchor="ctr"/>
                </a:tc>
                <a:tc>
                  <a:txBody>
                    <a:bodyPr/>
                    <a:lstStyle/>
                    <a:p>
                      <a:endParaRPr lang="en-US" dirty="0" smtClean="0"/>
                    </a:p>
                    <a:p>
                      <a:r>
                        <a:rPr lang="en-US" dirty="0" smtClean="0"/>
                        <a:t>Prepare </a:t>
                      </a:r>
                      <a:r>
                        <a:rPr lang="en-US" dirty="0"/>
                        <a:t>and implement an SPCC Plan </a:t>
                      </a:r>
                      <a:r>
                        <a:rPr lang="en-US" i="1" dirty="0"/>
                        <a:t>before</a:t>
                      </a:r>
                      <a:r>
                        <a:rPr lang="en-US" dirty="0"/>
                        <a:t> beginning </a:t>
                      </a:r>
                      <a:r>
                        <a:rPr lang="en-US" dirty="0" smtClean="0"/>
                        <a:t>operations</a:t>
                      </a:r>
                    </a:p>
                    <a:p>
                      <a:endParaRPr lang="en-US" dirty="0"/>
                    </a:p>
                  </a:txBody>
                  <a:tcPr marL="91444" marR="91444" anchor="ct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093788" y="1862138"/>
            <a:ext cx="7697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0000"/>
                </a:solidFill>
                <a:latin typeface="Tahoma" panose="020B0604030504040204" pitchFamily="34" charset="0"/>
              </a:defRPr>
            </a:lvl1pPr>
            <a:lvl2pPr marL="742950" indent="-285750" eaLnBrk="0" hangingPunct="0">
              <a:defRPr sz="2600" b="1">
                <a:solidFill>
                  <a:srgbClr val="FF0000"/>
                </a:solidFill>
                <a:latin typeface="Tahoma" panose="020B0604030504040204" pitchFamily="34" charset="0"/>
              </a:defRPr>
            </a:lvl2pPr>
            <a:lvl3pPr marL="1143000" indent="-228600" eaLnBrk="0" hangingPunct="0">
              <a:defRPr sz="2600" b="1">
                <a:solidFill>
                  <a:srgbClr val="FF0000"/>
                </a:solidFill>
                <a:latin typeface="Tahoma" panose="020B0604030504040204" pitchFamily="34" charset="0"/>
              </a:defRPr>
            </a:lvl3pPr>
            <a:lvl4pPr marL="1600200" indent="-228600" eaLnBrk="0" hangingPunct="0">
              <a:defRPr sz="2600" b="1">
                <a:solidFill>
                  <a:srgbClr val="FF0000"/>
                </a:solidFill>
                <a:latin typeface="Tahoma" panose="020B0604030504040204" pitchFamily="34" charset="0"/>
              </a:defRPr>
            </a:lvl4pPr>
            <a:lvl5pPr marL="2057400" indent="-228600" eaLnBrk="0" hangingPunct="0">
              <a:defRPr sz="2600" b="1">
                <a:solidFill>
                  <a:srgbClr val="FF0000"/>
                </a:solidFill>
                <a:latin typeface="Tahoma" panose="020B0604030504040204" pitchFamily="34" charset="0"/>
              </a:defRPr>
            </a:lvl5pPr>
            <a:lvl6pPr marL="2514600" indent="-228600" eaLnBrk="0" fontAlgn="base" hangingPunct="0">
              <a:spcBef>
                <a:spcPct val="0"/>
              </a:spcBef>
              <a:spcAft>
                <a:spcPct val="0"/>
              </a:spcAft>
              <a:defRPr sz="2600" b="1">
                <a:solidFill>
                  <a:srgbClr val="FF0000"/>
                </a:solidFill>
                <a:latin typeface="Tahoma" panose="020B0604030504040204" pitchFamily="34" charset="0"/>
              </a:defRPr>
            </a:lvl6pPr>
            <a:lvl7pPr marL="2971800" indent="-228600" eaLnBrk="0" fontAlgn="base" hangingPunct="0">
              <a:spcBef>
                <a:spcPct val="0"/>
              </a:spcBef>
              <a:spcAft>
                <a:spcPct val="0"/>
              </a:spcAft>
              <a:defRPr sz="2600" b="1">
                <a:solidFill>
                  <a:srgbClr val="FF0000"/>
                </a:solidFill>
                <a:latin typeface="Tahoma" panose="020B0604030504040204" pitchFamily="34" charset="0"/>
              </a:defRPr>
            </a:lvl7pPr>
            <a:lvl8pPr marL="3429000" indent="-228600" eaLnBrk="0" fontAlgn="base" hangingPunct="0">
              <a:spcBef>
                <a:spcPct val="0"/>
              </a:spcBef>
              <a:spcAft>
                <a:spcPct val="0"/>
              </a:spcAft>
              <a:defRPr sz="2600" b="1">
                <a:solidFill>
                  <a:srgbClr val="FF0000"/>
                </a:solidFill>
                <a:latin typeface="Tahoma" panose="020B0604030504040204" pitchFamily="34" charset="0"/>
              </a:defRPr>
            </a:lvl8pPr>
            <a:lvl9pPr marL="3886200" indent="-228600"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spcBef>
                <a:spcPct val="50000"/>
              </a:spcBef>
            </a:pPr>
            <a:r>
              <a:rPr lang="en-US" sz="4800" b="0">
                <a:solidFill>
                  <a:srgbClr val="FFFF99"/>
                </a:solidFill>
              </a:rPr>
              <a:t>Additional Information</a:t>
            </a:r>
          </a:p>
        </p:txBody>
      </p:sp>
      <p:sp>
        <p:nvSpPr>
          <p:cNvPr id="397314" name="Text Box 3"/>
          <p:cNvSpPr txBox="1">
            <a:spLocks noChangeArrowheads="1"/>
          </p:cNvSpPr>
          <p:nvPr/>
        </p:nvSpPr>
        <p:spPr bwMode="auto">
          <a:xfrm>
            <a:off x="947738" y="696913"/>
            <a:ext cx="2593975" cy="708025"/>
          </a:xfrm>
          <a:prstGeom prst="rect">
            <a:avLst/>
          </a:prstGeom>
          <a:noFill/>
          <a:ln w="9525">
            <a:noFill/>
            <a:miter lim="800000"/>
            <a:headEnd/>
            <a:tailEnd/>
          </a:ln>
          <a:effectLst>
            <a:outerShdw dist="35560" dir="2700000" algn="tl" rotWithShape="0">
              <a:schemeClr val="tx1">
                <a:lumMod val="65000"/>
              </a:schemeClr>
            </a:outerShdw>
          </a:effectLst>
        </p:spPr>
        <p:txBody>
          <a:bodyPr>
            <a:spAutoFit/>
          </a:bodyPr>
          <a:lstStyle/>
          <a:p>
            <a:pPr>
              <a:spcBef>
                <a:spcPct val="50000"/>
              </a:spcBef>
              <a:defRPr/>
            </a:pPr>
            <a:r>
              <a:rPr lang="en-US" sz="4000" b="0" dirty="0">
                <a:solidFill>
                  <a:schemeClr val="tx2">
                    <a:lumMod val="40000"/>
                    <a:lumOff val="60000"/>
                  </a:schemeClr>
                </a:solidFill>
              </a:rPr>
              <a:t>Section 4.</a:t>
            </a:r>
          </a:p>
        </p:txBody>
      </p:sp>
      <p:pic>
        <p:nvPicPr>
          <p:cNvPr id="97284" name="Picture 2" descr="C:\Documents and Settings\rfrankli\My Documents\SPCC-FRP\Photos\SPCC Recon Photographs\1-25-04 SPCC Recon Pics\Agriculture Tanks\DSC000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978150"/>
            <a:ext cx="46990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effectLst/>
              </a:rPr>
              <a:t>Outreach Tools</a:t>
            </a:r>
          </a:p>
        </p:txBody>
      </p:sp>
      <p:sp>
        <p:nvSpPr>
          <p:cNvPr id="398338" name="Rectangle 3"/>
          <p:cNvSpPr>
            <a:spLocks noGrp="1" noChangeArrowheads="1"/>
          </p:cNvSpPr>
          <p:nvPr>
            <p:ph idx="1"/>
          </p:nvPr>
        </p:nvSpPr>
        <p:spPr/>
        <p:txBody>
          <a:bodyPr/>
          <a:lstStyle/>
          <a:p>
            <a:pPr>
              <a:buFont typeface="Wingdings" pitchFamily="2" charset="2"/>
              <a:buChar char="§"/>
              <a:defRPr/>
            </a:pPr>
            <a:r>
              <a:rPr lang="en-US" dirty="0" smtClean="0"/>
              <a:t>SPCC farm factsheets and blank Tier I template on EPA’s oil website:</a:t>
            </a:r>
          </a:p>
          <a:p>
            <a:pPr marL="685800">
              <a:buFont typeface="Wingdings" pitchFamily="2" charset="2"/>
              <a:buChar char="§"/>
              <a:defRPr/>
            </a:pPr>
            <a:r>
              <a:rPr lang="en-US" sz="2000" dirty="0" smtClean="0">
                <a:solidFill>
                  <a:srgbClr val="FFFF00"/>
                </a:solidFill>
              </a:rPr>
              <a:t>http://www.epa.gov/emergencies/content/spcc/index.htm</a:t>
            </a:r>
          </a:p>
          <a:p>
            <a:pPr>
              <a:buFont typeface="Wingdings" pitchFamily="2" charset="2"/>
              <a:buChar char="§"/>
              <a:defRPr/>
            </a:pPr>
            <a:r>
              <a:rPr lang="en-US" dirty="0" smtClean="0"/>
              <a:t>General SPCC Blue Book on website also</a:t>
            </a:r>
          </a:p>
          <a:p>
            <a:pPr>
              <a:buFont typeface="Wingdings" pitchFamily="2" charset="2"/>
              <a:buChar char="§"/>
              <a:defRPr/>
            </a:pPr>
            <a:r>
              <a:rPr lang="en-US" dirty="0" smtClean="0"/>
              <a:t>Example Tier I template for farms</a:t>
            </a:r>
          </a:p>
          <a:p>
            <a:pPr>
              <a:buFont typeface="Wingdings" pitchFamily="2" charset="2"/>
              <a:buChar char="§"/>
              <a:defRPr/>
            </a:pPr>
            <a:r>
              <a:rPr lang="en-US" dirty="0" smtClean="0">
                <a:solidFill>
                  <a:schemeClr val="tx1"/>
                </a:solidFill>
              </a:rPr>
              <a:t>SPCC Green Book (in the works)</a:t>
            </a:r>
          </a:p>
          <a:p>
            <a:pPr eaLnBrk="1" hangingPunct="1">
              <a:buFont typeface="Wingdings" pitchFamily="2" charset="2"/>
              <a:buChar char="§"/>
              <a:defRPr/>
            </a:pPr>
            <a:r>
              <a:rPr lang="en-US" sz="2400" b="1" dirty="0" smtClean="0">
                <a:solidFill>
                  <a:schemeClr val="tx2">
                    <a:lumMod val="40000"/>
                    <a:lumOff val="60000"/>
                  </a:schemeClr>
                </a:solidFill>
              </a:rPr>
              <a:t>HOTLINE</a:t>
            </a:r>
            <a:r>
              <a:rPr lang="en-US" sz="2400" dirty="0" smtClean="0">
                <a:solidFill>
                  <a:schemeClr val="tx2">
                    <a:lumMod val="40000"/>
                    <a:lumOff val="60000"/>
                  </a:schemeClr>
                </a:solidFill>
              </a:rPr>
              <a:t>:  </a:t>
            </a:r>
            <a:r>
              <a:rPr lang="en-US" sz="2400" dirty="0" smtClean="0">
                <a:solidFill>
                  <a:schemeClr val="tx1"/>
                </a:solidFill>
              </a:rPr>
              <a:t>Superfund, TRI, EPCRA, RMP, and Oil Information Center  (800) 424-9346</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1265238" y="152400"/>
            <a:ext cx="78787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SPCC Blue Book</a:t>
            </a:r>
          </a:p>
        </p:txBody>
      </p:sp>
      <p:sp>
        <p:nvSpPr>
          <p:cNvPr id="99331" name="Rectangle 3"/>
          <p:cNvSpPr>
            <a:spLocks noGrp="1" noChangeArrowheads="1"/>
          </p:cNvSpPr>
          <p:nvPr>
            <p:ph type="body" idx="4294967295"/>
          </p:nvPr>
        </p:nvSpPr>
        <p:spPr>
          <a:xfrm>
            <a:off x="1323975" y="1676400"/>
            <a:ext cx="7820025" cy="4800600"/>
          </a:xfrm>
        </p:spPr>
        <p:txBody>
          <a:bodyPr/>
          <a:lstStyle/>
          <a:p>
            <a:pPr>
              <a:buFont typeface="Wingdings" panose="05000000000000000000" pitchFamily="2" charset="2"/>
              <a:buChar char="§"/>
            </a:pPr>
            <a:r>
              <a:rPr lang="en-US" smtClean="0"/>
              <a:t>Available at: </a:t>
            </a:r>
            <a:r>
              <a:rPr lang="en-US" sz="2000" smtClean="0">
                <a:solidFill>
                  <a:srgbClr val="FFFF00"/>
                </a:solidFill>
              </a:rPr>
              <a:t>http://www.epa.gov/oem/docs/oil/spcc/spccbluebroch.pdf </a:t>
            </a:r>
            <a:endParaRPr lang="en-US" smtClean="0">
              <a:solidFill>
                <a:srgbClr val="FFFF00"/>
              </a:solidFill>
            </a:endParaRPr>
          </a:p>
        </p:txBody>
      </p:sp>
      <p:pic>
        <p:nvPicPr>
          <p:cNvPr id="99332"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38" y="2762250"/>
            <a:ext cx="350043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smtClean="0">
                <a:solidFill>
                  <a:schemeClr val="tx2">
                    <a:lumMod val="40000"/>
                    <a:lumOff val="60000"/>
                  </a:schemeClr>
                </a:solidFill>
                <a:effectLst/>
              </a:rPr>
              <a:t>Reporting of Oil Spills</a:t>
            </a:r>
          </a:p>
        </p:txBody>
      </p:sp>
      <p:sp>
        <p:nvSpPr>
          <p:cNvPr id="400386" name="Rectangle 3"/>
          <p:cNvSpPr>
            <a:spLocks noGrp="1" noChangeArrowheads="1"/>
          </p:cNvSpPr>
          <p:nvPr>
            <p:ph idx="1"/>
          </p:nvPr>
        </p:nvSpPr>
        <p:spPr/>
        <p:txBody>
          <a:bodyPr/>
          <a:lstStyle/>
          <a:p>
            <a:pPr eaLnBrk="1" hangingPunct="1">
              <a:buFont typeface="Wingdings" pitchFamily="2" charset="2"/>
              <a:buChar char="§"/>
              <a:defRPr/>
            </a:pPr>
            <a:r>
              <a:rPr lang="en-US" sz="2200" dirty="0" smtClean="0">
                <a:solidFill>
                  <a:schemeClr val="tx1"/>
                </a:solidFill>
              </a:rPr>
              <a:t>Report all oil discharges to navigable waters of the U.S. and adjoining shorelines to NRC at </a:t>
            </a:r>
            <a:r>
              <a:rPr lang="en-US" sz="2200" dirty="0" smtClean="0">
                <a:solidFill>
                  <a:schemeClr val="tx2">
                    <a:lumMod val="40000"/>
                    <a:lumOff val="60000"/>
                  </a:schemeClr>
                </a:solidFill>
              </a:rPr>
              <a:t>1-800-424-8802</a:t>
            </a:r>
            <a:endParaRPr lang="en-US" sz="2200" dirty="0" smtClean="0">
              <a:solidFill>
                <a:schemeClr val="tx1"/>
              </a:solidFill>
            </a:endParaRPr>
          </a:p>
          <a:p>
            <a:pPr eaLnBrk="1" hangingPunct="1">
              <a:buFont typeface="Wingdings" pitchFamily="2" charset="2"/>
              <a:buChar char="§"/>
              <a:defRPr/>
            </a:pPr>
            <a:r>
              <a:rPr lang="en-US" sz="2200" dirty="0" smtClean="0"/>
              <a:t>Federal government's centralized reporting center, which is staffed 24 hours a day by U.S. Coast Guard personnel</a:t>
            </a:r>
          </a:p>
          <a:p>
            <a:pPr eaLnBrk="1" hangingPunct="1">
              <a:buFont typeface="Wingdings" pitchFamily="2" charset="2"/>
              <a:buChar char="§"/>
              <a:defRPr/>
            </a:pPr>
            <a:r>
              <a:rPr lang="en-US" sz="2200" dirty="0" smtClean="0"/>
              <a:t>Any person in charge of a vessel or an onshore or offshore facility must notify NRC immediately after he or she has knowledge of the discharge</a:t>
            </a:r>
          </a:p>
          <a:p>
            <a:pPr eaLnBrk="1" hangingPunct="1">
              <a:buFont typeface="Wingdings" pitchFamily="2" charset="2"/>
              <a:buChar char="§"/>
              <a:defRPr/>
            </a:pPr>
            <a:r>
              <a:rPr lang="en-US" sz="2200" dirty="0" smtClean="0"/>
              <a:t>NRC relays information to EPA or U.S. Coast Guard depending on the location of the incident</a:t>
            </a:r>
          </a:p>
          <a:p>
            <a:pPr eaLnBrk="1" hangingPunct="1">
              <a:buFont typeface="Wingdings" pitchFamily="2" charset="2"/>
              <a:buChar char="§"/>
              <a:defRPr/>
            </a:pPr>
            <a:r>
              <a:rPr lang="en-US" sz="2200" dirty="0" smtClean="0"/>
              <a:t>An On-Scene Coordinator evaluates the situation and decides if federal emergency response action is necessary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en-US" sz="3800" dirty="0" smtClean="0">
                <a:solidFill>
                  <a:schemeClr val="tx2">
                    <a:lumMod val="40000"/>
                    <a:lumOff val="60000"/>
                  </a:schemeClr>
                </a:solidFill>
                <a:effectLst/>
              </a:rPr>
              <a:t>Specific SPCC Spill Reporting Requirements</a:t>
            </a:r>
          </a:p>
        </p:txBody>
      </p:sp>
      <p:sp>
        <p:nvSpPr>
          <p:cNvPr id="402434" name="Rectangle 5"/>
          <p:cNvSpPr>
            <a:spLocks noGrp="1" noChangeArrowheads="1"/>
          </p:cNvSpPr>
          <p:nvPr>
            <p:ph idx="1"/>
          </p:nvPr>
        </p:nvSpPr>
        <p:spPr>
          <a:xfrm>
            <a:off x="950913" y="1558925"/>
            <a:ext cx="8054975" cy="5162550"/>
          </a:xfrm>
        </p:spPr>
        <p:txBody>
          <a:bodyPr/>
          <a:lstStyle/>
          <a:p>
            <a:pPr eaLnBrk="1" hangingPunct="1">
              <a:buFont typeface="Wingdings" pitchFamily="2" charset="2"/>
              <a:buChar char="§"/>
              <a:defRPr/>
            </a:pPr>
            <a:r>
              <a:rPr lang="en-US" sz="2400" dirty="0" smtClean="0"/>
              <a:t>Report to the EPA Regional Administrator (RA) when there is a discharge of:</a:t>
            </a:r>
          </a:p>
          <a:p>
            <a:pPr lvl="1" eaLnBrk="1" hangingPunct="1">
              <a:defRPr/>
            </a:pPr>
            <a:r>
              <a:rPr lang="en-US" dirty="0" smtClean="0"/>
              <a:t>More than </a:t>
            </a:r>
            <a:r>
              <a:rPr lang="en-US" dirty="0" smtClean="0">
                <a:solidFill>
                  <a:schemeClr val="tx2">
                    <a:lumMod val="40000"/>
                    <a:lumOff val="60000"/>
                  </a:schemeClr>
                </a:solidFill>
              </a:rPr>
              <a:t>1,000 U.S. gallons of oil in a single discharge </a:t>
            </a:r>
            <a:r>
              <a:rPr lang="en-US" dirty="0" smtClean="0"/>
              <a:t>to navigable waters of the U.S. and adjoining shorelines</a:t>
            </a:r>
          </a:p>
          <a:p>
            <a:pPr lvl="1" eaLnBrk="1" hangingPunct="1">
              <a:defRPr/>
            </a:pPr>
            <a:r>
              <a:rPr lang="en-US" dirty="0" smtClean="0"/>
              <a:t>More than </a:t>
            </a:r>
            <a:r>
              <a:rPr lang="en-US" dirty="0" smtClean="0">
                <a:solidFill>
                  <a:schemeClr val="tx2">
                    <a:lumMod val="40000"/>
                    <a:lumOff val="60000"/>
                  </a:schemeClr>
                </a:solidFill>
              </a:rPr>
              <a:t>42 U.S. gallons of oil in each of two discharges </a:t>
            </a:r>
            <a:r>
              <a:rPr lang="en-US" dirty="0" smtClean="0"/>
              <a:t>to navigable waters of the U.S. and adjoining shorelines within a 12-month period</a:t>
            </a:r>
          </a:p>
          <a:p>
            <a:pPr lvl="1" eaLnBrk="1" hangingPunct="1">
              <a:defRPr/>
            </a:pPr>
            <a:r>
              <a:rPr lang="en-US" dirty="0" smtClean="0"/>
              <a:t>When making this determination it is the amount of the discharge in gallons that reaches navigable waters of the U.S. and adjoining shorelines</a:t>
            </a:r>
          </a:p>
          <a:p>
            <a:pPr lvl="1" eaLnBrk="1" hangingPunct="1">
              <a:defRPr/>
            </a:pPr>
            <a:r>
              <a:rPr lang="en-US" dirty="0" smtClean="0"/>
              <a:t>An owner/operator must report the discharge(s) to the EPA Regional Administrator within 60 days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title"/>
          </p:nvPr>
        </p:nvSpPr>
        <p:spPr/>
        <p:txBody>
          <a:bodyPr/>
          <a:lstStyle/>
          <a:p>
            <a:pPr eaLnBrk="1" hangingPunct="1">
              <a:defRPr/>
            </a:pPr>
            <a:r>
              <a:rPr lang="en-US" dirty="0" smtClean="0">
                <a:solidFill>
                  <a:schemeClr val="tx2">
                    <a:lumMod val="40000"/>
                    <a:lumOff val="60000"/>
                  </a:schemeClr>
                </a:solidFill>
                <a:effectLst/>
              </a:rPr>
              <a:t>For More Information</a:t>
            </a:r>
          </a:p>
        </p:txBody>
      </p:sp>
      <p:sp>
        <p:nvSpPr>
          <p:cNvPr id="404482" name="Rectangle 7"/>
          <p:cNvSpPr>
            <a:spLocks noGrp="1" noChangeArrowheads="1"/>
          </p:cNvSpPr>
          <p:nvPr>
            <p:ph idx="1"/>
          </p:nvPr>
        </p:nvSpPr>
        <p:spPr/>
        <p:txBody>
          <a:bodyPr/>
          <a:lstStyle/>
          <a:p>
            <a:pPr eaLnBrk="1" hangingPunct="1">
              <a:buFont typeface="Wingdings" pitchFamily="2" charset="2"/>
              <a:buChar char="§"/>
              <a:defRPr/>
            </a:pPr>
            <a:r>
              <a:rPr lang="en-US" sz="2400" dirty="0" smtClean="0">
                <a:solidFill>
                  <a:schemeClr val="tx1"/>
                </a:solidFill>
              </a:rPr>
              <a:t>EPA’s SPCC web page</a:t>
            </a:r>
          </a:p>
          <a:p>
            <a:pPr lvl="1" eaLnBrk="1" hangingPunct="1">
              <a:buFont typeface="Wingdings" pitchFamily="2" charset="2"/>
              <a:buChar char="§"/>
              <a:defRPr/>
            </a:pPr>
            <a:r>
              <a:rPr lang="en-US" sz="2000" dirty="0" smtClean="0">
                <a:solidFill>
                  <a:srgbClr val="FFFF99"/>
                </a:solidFill>
              </a:rPr>
              <a:t>http://www.epa.gov/emergencies/content/spcc/index.htm</a:t>
            </a:r>
          </a:p>
          <a:p>
            <a:pPr eaLnBrk="1" hangingPunct="1">
              <a:buFont typeface="Wingdings" pitchFamily="2" charset="2"/>
              <a:buChar char="§"/>
              <a:defRPr/>
            </a:pPr>
            <a:r>
              <a:rPr lang="en-US" sz="2400" dirty="0" smtClean="0">
                <a:solidFill>
                  <a:schemeClr val="tx1"/>
                </a:solidFill>
              </a:rPr>
              <a:t>EPA Oil Spill and Emergency Management web pages</a:t>
            </a:r>
          </a:p>
          <a:p>
            <a:pPr lvl="1" eaLnBrk="1" hangingPunct="1">
              <a:buFont typeface="Wingdings" pitchFamily="2" charset="2"/>
              <a:buChar char="§"/>
              <a:defRPr/>
            </a:pPr>
            <a:r>
              <a:rPr lang="en-US" sz="2400" dirty="0" smtClean="0">
                <a:solidFill>
                  <a:srgbClr val="FFFF99"/>
                </a:solidFill>
              </a:rPr>
              <a:t>www.epa.gov/oilspill</a:t>
            </a:r>
          </a:p>
          <a:p>
            <a:pPr lvl="1" eaLnBrk="1" hangingPunct="1">
              <a:buFont typeface="Wingdings" pitchFamily="2" charset="2"/>
              <a:buChar char="§"/>
              <a:defRPr/>
            </a:pPr>
            <a:r>
              <a:rPr lang="en-US" sz="2400" dirty="0" smtClean="0">
                <a:solidFill>
                  <a:srgbClr val="FFFF99"/>
                </a:solidFill>
              </a:rPr>
              <a:t>www.epa.gov/emergencies</a:t>
            </a:r>
          </a:p>
          <a:p>
            <a:pPr eaLnBrk="1" hangingPunct="1">
              <a:buFont typeface="Wingdings" pitchFamily="2" charset="2"/>
              <a:buChar char="§"/>
              <a:defRPr/>
            </a:pPr>
            <a:r>
              <a:rPr lang="en-US" sz="2400" b="1" dirty="0" smtClean="0">
                <a:solidFill>
                  <a:schemeClr val="tx2">
                    <a:lumMod val="40000"/>
                    <a:lumOff val="60000"/>
                  </a:schemeClr>
                </a:solidFill>
              </a:rPr>
              <a:t>HOTLINE</a:t>
            </a:r>
            <a:r>
              <a:rPr lang="en-US" sz="2400" dirty="0" smtClean="0">
                <a:solidFill>
                  <a:schemeClr val="tx2">
                    <a:lumMod val="40000"/>
                    <a:lumOff val="60000"/>
                  </a:schemeClr>
                </a:solidFill>
              </a:rPr>
              <a:t>:  </a:t>
            </a:r>
            <a:r>
              <a:rPr lang="en-US" sz="2400" dirty="0" smtClean="0">
                <a:solidFill>
                  <a:schemeClr val="tx1"/>
                </a:solidFill>
              </a:rPr>
              <a:t>Superfund, TRI, EPCRA, RMP, and Oil Information Center</a:t>
            </a:r>
          </a:p>
          <a:p>
            <a:pPr lvl="1" eaLnBrk="1" hangingPunct="1">
              <a:defRPr/>
            </a:pPr>
            <a:r>
              <a:rPr lang="en-US" sz="2400" dirty="0" smtClean="0">
                <a:solidFill>
                  <a:schemeClr val="tx1"/>
                </a:solidFill>
              </a:rPr>
              <a:t>(800) 424-9346 or (703) 412-9810</a:t>
            </a:r>
          </a:p>
          <a:p>
            <a:pPr lvl="1" eaLnBrk="1" hangingPunct="1">
              <a:defRPr/>
            </a:pPr>
            <a:r>
              <a:rPr lang="en-US" sz="2400" dirty="0" smtClean="0">
                <a:solidFill>
                  <a:schemeClr val="tx1"/>
                </a:solidFill>
              </a:rPr>
              <a:t>TDD (800) 553-7672 or (703) 412-3323</a:t>
            </a:r>
          </a:p>
          <a:p>
            <a:pPr lvl="1" eaLnBrk="1" hangingPunct="1">
              <a:defRPr/>
            </a:pPr>
            <a:r>
              <a:rPr lang="en-US" sz="2400" dirty="0" smtClean="0">
                <a:solidFill>
                  <a:srgbClr val="FFFF99"/>
                </a:solidFill>
              </a:rPr>
              <a:t>www.epa.gov/superfund/resources/infocenter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990600" y="66675"/>
            <a:ext cx="7878763" cy="1143000"/>
          </a:xfrm>
        </p:spPr>
        <p:txBody>
          <a:bodyPr/>
          <a:lstStyle/>
          <a:p>
            <a:pPr eaLnBrk="1" hangingPunct="1">
              <a:defRPr/>
            </a:pPr>
            <a:r>
              <a:rPr lang="en-US" dirty="0" smtClean="0">
                <a:solidFill>
                  <a:schemeClr val="tx2">
                    <a:lumMod val="40000"/>
                    <a:lumOff val="60000"/>
                  </a:schemeClr>
                </a:solidFill>
                <a:effectLst/>
              </a:rPr>
              <a:t>SPCC Contacts</a:t>
            </a:r>
          </a:p>
        </p:txBody>
      </p:sp>
      <p:graphicFrame>
        <p:nvGraphicFramePr>
          <p:cNvPr id="4" name="Table Placeholder 10"/>
          <p:cNvGraphicFramePr>
            <a:graphicFrameLocks/>
          </p:cNvGraphicFramePr>
          <p:nvPr/>
        </p:nvGraphicFramePr>
        <p:xfrm>
          <a:off x="938213" y="960438"/>
          <a:ext cx="7832725" cy="5507037"/>
        </p:xfrm>
        <a:graphic>
          <a:graphicData uri="http://schemas.openxmlformats.org/drawingml/2006/table">
            <a:tbl>
              <a:tblPr firstRow="1" bandRow="1">
                <a:tableStyleId>{F5AB1C69-6EDB-4FF4-983F-18BD219EF322}</a:tableStyleId>
              </a:tblPr>
              <a:tblGrid>
                <a:gridCol w="2179417"/>
                <a:gridCol w="2833970"/>
                <a:gridCol w="2819338"/>
              </a:tblGrid>
              <a:tr h="354464">
                <a:tc>
                  <a:txBody>
                    <a:bodyPr/>
                    <a:lstStyle/>
                    <a:p>
                      <a:pPr marL="0" marR="0" algn="ctr">
                        <a:lnSpc>
                          <a:spcPct val="100000"/>
                        </a:lnSpc>
                        <a:spcBef>
                          <a:spcPts val="100"/>
                        </a:spcBef>
                        <a:spcAft>
                          <a:spcPts val="100"/>
                        </a:spcAft>
                      </a:pPr>
                      <a:r>
                        <a:rPr lang="en-US" sz="1100" dirty="0">
                          <a:solidFill>
                            <a:schemeClr val="bg1">
                              <a:lumMod val="50000"/>
                            </a:schemeClr>
                          </a:solidFill>
                          <a:effectLst/>
                        </a:rPr>
                        <a:t>REGION</a:t>
                      </a:r>
                      <a:endParaRPr lang="en-US" sz="1100" b="1" dirty="0">
                        <a:solidFill>
                          <a:schemeClr val="bg1">
                            <a:lumMod val="50000"/>
                          </a:schemeClr>
                        </a:solidFill>
                        <a:effectLst/>
                        <a:latin typeface="Calibri"/>
                        <a:ea typeface="Calibri"/>
                        <a:cs typeface="Times New Roman"/>
                      </a:endParaRPr>
                    </a:p>
                  </a:txBody>
                  <a:tcPr marL="21491" marR="21491" marT="91434" marB="91434" anchor="ctr"/>
                </a:tc>
                <a:tc>
                  <a:txBody>
                    <a:bodyPr/>
                    <a:lstStyle/>
                    <a:p>
                      <a:pPr marL="0" marR="0" algn="ctr">
                        <a:lnSpc>
                          <a:spcPct val="100000"/>
                        </a:lnSpc>
                        <a:spcBef>
                          <a:spcPts val="100"/>
                        </a:spcBef>
                        <a:spcAft>
                          <a:spcPts val="100"/>
                        </a:spcAft>
                      </a:pPr>
                      <a:r>
                        <a:rPr lang="en-US" sz="1100" dirty="0">
                          <a:solidFill>
                            <a:schemeClr val="bg1">
                              <a:lumMod val="50000"/>
                            </a:schemeClr>
                          </a:solidFill>
                          <a:effectLst/>
                        </a:rPr>
                        <a:t>SPCC COORDINATORS</a:t>
                      </a:r>
                      <a:endParaRPr lang="en-US" sz="1100" b="1" dirty="0">
                        <a:solidFill>
                          <a:schemeClr val="bg1">
                            <a:lumMod val="50000"/>
                          </a:schemeClr>
                        </a:solidFill>
                        <a:effectLst/>
                        <a:latin typeface="Calibri"/>
                        <a:ea typeface="Calibri"/>
                        <a:cs typeface="Times New Roman"/>
                      </a:endParaRPr>
                    </a:p>
                  </a:txBody>
                  <a:tcPr marL="21491" marR="21491" marT="0" marB="0" anchor="ctr"/>
                </a:tc>
                <a:tc>
                  <a:txBody>
                    <a:bodyPr/>
                    <a:lstStyle/>
                    <a:p>
                      <a:pPr marL="0" marR="0" algn="ctr">
                        <a:lnSpc>
                          <a:spcPct val="100000"/>
                        </a:lnSpc>
                        <a:spcBef>
                          <a:spcPts val="100"/>
                        </a:spcBef>
                        <a:spcAft>
                          <a:spcPts val="100"/>
                        </a:spcAft>
                      </a:pPr>
                      <a:r>
                        <a:rPr lang="en-US" sz="1100" dirty="0">
                          <a:solidFill>
                            <a:schemeClr val="bg1">
                              <a:lumMod val="50000"/>
                            </a:schemeClr>
                          </a:solidFill>
                          <a:effectLst/>
                        </a:rPr>
                        <a:t>AG CONTACTS</a:t>
                      </a:r>
                      <a:endParaRPr lang="en-US" sz="1100" b="1" dirty="0">
                        <a:solidFill>
                          <a:schemeClr val="bg1">
                            <a:lumMod val="50000"/>
                          </a:schemeClr>
                        </a:solidFill>
                        <a:effectLst/>
                        <a:latin typeface="Calibri"/>
                        <a:ea typeface="Calibri"/>
                        <a:cs typeface="Times New Roman"/>
                      </a:endParaRPr>
                    </a:p>
                  </a:txBody>
                  <a:tcPr marL="21491" marR="21491" marT="0" marB="0" anchor="ctr"/>
                </a:tc>
              </a:tr>
              <a:tr h="847632">
                <a:tc>
                  <a:txBody>
                    <a:bodyPr/>
                    <a:lstStyle/>
                    <a:p>
                      <a:pPr marL="0" marR="0" algn="ctr">
                        <a:lnSpc>
                          <a:spcPct val="100000"/>
                        </a:lnSpc>
                        <a:spcBef>
                          <a:spcPts val="100"/>
                        </a:spcBef>
                        <a:spcAft>
                          <a:spcPts val="100"/>
                        </a:spcAft>
                      </a:pPr>
                      <a:r>
                        <a:rPr lang="fr-FR" sz="1100" dirty="0">
                          <a:effectLst/>
                        </a:rPr>
                        <a:t>1</a:t>
                      </a:r>
                      <a:endParaRPr lang="en-US" sz="1100" dirty="0">
                        <a:effectLst/>
                      </a:endParaRPr>
                    </a:p>
                    <a:p>
                      <a:pPr marL="0" marR="0" algn="ctr">
                        <a:lnSpc>
                          <a:spcPct val="100000"/>
                        </a:lnSpc>
                        <a:spcBef>
                          <a:spcPts val="100"/>
                        </a:spcBef>
                        <a:spcAft>
                          <a:spcPts val="100"/>
                        </a:spcAft>
                      </a:pPr>
                      <a:r>
                        <a:rPr lang="fr-FR" sz="1100" dirty="0">
                          <a:effectLst/>
                        </a:rPr>
                        <a:t>CT, RI, MA, NH, VT, ME</a:t>
                      </a:r>
                      <a:endParaRPr lang="en-US" sz="1100" dirty="0">
                        <a:effectLst/>
                      </a:endParaRPr>
                    </a:p>
                    <a:p>
                      <a:pPr marL="0" marR="0">
                        <a:lnSpc>
                          <a:spcPct val="100000"/>
                        </a:lnSpc>
                        <a:spcBef>
                          <a:spcPts val="100"/>
                        </a:spcBef>
                        <a:spcAft>
                          <a:spcPts val="100"/>
                        </a:spcAft>
                      </a:pPr>
                      <a:r>
                        <a:rPr lang="fr-FR" sz="1100" dirty="0">
                          <a:effectLst/>
                        </a:rPr>
                        <a:t> </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597025" algn="l"/>
                        </a:tabLst>
                      </a:pPr>
                      <a:r>
                        <a:rPr lang="en-US" sz="1100" dirty="0">
                          <a:effectLst/>
                        </a:rPr>
                        <a:t>Alex Sherrin </a:t>
                      </a:r>
                      <a:r>
                        <a:rPr lang="en-US" sz="1100" dirty="0" smtClean="0">
                          <a:effectLst/>
                        </a:rPr>
                        <a:t>	(</a:t>
                      </a:r>
                      <a:r>
                        <a:rPr lang="en-US" sz="1100" dirty="0">
                          <a:effectLst/>
                        </a:rPr>
                        <a:t>617) 918-1252</a:t>
                      </a:r>
                    </a:p>
                    <a:p>
                      <a:pPr marL="0" marR="0">
                        <a:lnSpc>
                          <a:spcPct val="100000"/>
                        </a:lnSpc>
                        <a:spcBef>
                          <a:spcPts val="100"/>
                        </a:spcBef>
                        <a:spcAft>
                          <a:spcPts val="100"/>
                        </a:spcAft>
                      </a:pPr>
                      <a:r>
                        <a:rPr lang="en-US" sz="1100" u="sng" dirty="0">
                          <a:effectLst/>
                        </a:rPr>
                        <a:t>sherrin.alex@epa.gov</a:t>
                      </a:r>
                      <a:endParaRPr lang="en-US" sz="1100" dirty="0">
                        <a:effectLst/>
                      </a:endParaRPr>
                    </a:p>
                    <a:p>
                      <a:pPr marL="0" marR="0">
                        <a:lnSpc>
                          <a:spcPct val="100000"/>
                        </a:lnSpc>
                        <a:spcBef>
                          <a:spcPts val="100"/>
                        </a:spcBef>
                        <a:spcAft>
                          <a:spcPts val="100"/>
                        </a:spcAft>
                      </a:pPr>
                      <a:r>
                        <a:rPr lang="en-US" sz="1100" dirty="0">
                          <a:effectLst/>
                        </a:rPr>
                        <a:t> </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600200" algn="l"/>
                        </a:tabLst>
                      </a:pPr>
                      <a:r>
                        <a:rPr lang="en-US" sz="1100" dirty="0">
                          <a:effectLst/>
                        </a:rPr>
                        <a:t>Rob Koethe </a:t>
                      </a:r>
                      <a:r>
                        <a:rPr lang="en-US" sz="1100" dirty="0" smtClean="0">
                          <a:effectLst/>
                        </a:rPr>
                        <a:t>	(</a:t>
                      </a:r>
                      <a:r>
                        <a:rPr lang="en-US" sz="1100" dirty="0">
                          <a:effectLst/>
                        </a:rPr>
                        <a:t>617) 918-1535</a:t>
                      </a:r>
                    </a:p>
                    <a:p>
                      <a:pPr marL="0" marR="0">
                        <a:lnSpc>
                          <a:spcPct val="100000"/>
                        </a:lnSpc>
                        <a:spcBef>
                          <a:spcPts val="100"/>
                        </a:spcBef>
                        <a:spcAft>
                          <a:spcPts val="100"/>
                        </a:spcAft>
                        <a:tabLst>
                          <a:tab pos="1600200" algn="l"/>
                        </a:tabLst>
                      </a:pPr>
                      <a:r>
                        <a:rPr lang="en-US" sz="1100" u="sng" dirty="0">
                          <a:effectLst/>
                        </a:rPr>
                        <a:t>koethe.robert@epa.gov</a:t>
                      </a:r>
                      <a:endParaRPr lang="en-US" sz="1100" dirty="0">
                        <a:effectLst/>
                      </a:endParaRPr>
                    </a:p>
                    <a:p>
                      <a:pPr marL="0" marR="0">
                        <a:lnSpc>
                          <a:spcPct val="100000"/>
                        </a:lnSpc>
                        <a:spcBef>
                          <a:spcPts val="100"/>
                        </a:spcBef>
                        <a:spcAft>
                          <a:spcPts val="100"/>
                        </a:spcAft>
                        <a:tabLst>
                          <a:tab pos="1600200" algn="l"/>
                        </a:tabLst>
                      </a:pPr>
                      <a:r>
                        <a:rPr lang="en-US" sz="1100" dirty="0">
                          <a:effectLst/>
                        </a:rPr>
                        <a:t>Andrea Szylvian </a:t>
                      </a:r>
                      <a:r>
                        <a:rPr lang="en-US" sz="1100" dirty="0" smtClean="0">
                          <a:effectLst/>
                        </a:rPr>
                        <a:t>	(</a:t>
                      </a:r>
                      <a:r>
                        <a:rPr lang="en-US" sz="1100" dirty="0">
                          <a:effectLst/>
                        </a:rPr>
                        <a:t>617) 918-1198</a:t>
                      </a:r>
                    </a:p>
                    <a:p>
                      <a:pPr marL="0" marR="0">
                        <a:lnSpc>
                          <a:spcPct val="100000"/>
                        </a:lnSpc>
                        <a:spcBef>
                          <a:spcPts val="100"/>
                        </a:spcBef>
                        <a:spcAft>
                          <a:spcPts val="100"/>
                        </a:spcAft>
                      </a:pPr>
                      <a:r>
                        <a:rPr lang="en-US" sz="1100" u="sng" dirty="0">
                          <a:effectLst/>
                        </a:rPr>
                        <a:t>szylvian.andrea@epa.gov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r>
              <a:tr h="457207">
                <a:tc>
                  <a:txBody>
                    <a:bodyPr/>
                    <a:lstStyle/>
                    <a:p>
                      <a:pPr marL="0" marR="0" algn="ctr">
                        <a:lnSpc>
                          <a:spcPct val="100000"/>
                        </a:lnSpc>
                        <a:spcBef>
                          <a:spcPts val="100"/>
                        </a:spcBef>
                        <a:spcAft>
                          <a:spcPts val="100"/>
                        </a:spcAft>
                      </a:pPr>
                      <a:r>
                        <a:rPr lang="en-US" sz="1100" dirty="0">
                          <a:effectLst/>
                        </a:rPr>
                        <a:t>2</a:t>
                      </a:r>
                    </a:p>
                    <a:p>
                      <a:pPr marL="0" marR="0" algn="ctr">
                        <a:lnSpc>
                          <a:spcPct val="100000"/>
                        </a:lnSpc>
                        <a:spcBef>
                          <a:spcPts val="100"/>
                        </a:spcBef>
                        <a:spcAft>
                          <a:spcPts val="100"/>
                        </a:spcAft>
                      </a:pPr>
                      <a:r>
                        <a:rPr lang="en-US" sz="1100" dirty="0">
                          <a:effectLst/>
                        </a:rPr>
                        <a:t>NJ, NY, PR, VI</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597025" algn="l"/>
                        </a:tabLst>
                      </a:pPr>
                      <a:r>
                        <a:rPr lang="en-US" sz="1100" dirty="0">
                          <a:effectLst/>
                        </a:rPr>
                        <a:t>Larry </a:t>
                      </a:r>
                      <a:r>
                        <a:rPr lang="en-US" sz="1100" dirty="0" smtClean="0">
                          <a:effectLst/>
                        </a:rPr>
                        <a:t>D’Andrea	(</a:t>
                      </a:r>
                      <a:r>
                        <a:rPr lang="en-US" sz="1100" dirty="0">
                          <a:effectLst/>
                        </a:rPr>
                        <a:t>732) 906-6964</a:t>
                      </a:r>
                    </a:p>
                    <a:p>
                      <a:pPr marL="0" marR="0">
                        <a:lnSpc>
                          <a:spcPct val="100000"/>
                        </a:lnSpc>
                        <a:spcBef>
                          <a:spcPts val="100"/>
                        </a:spcBef>
                        <a:spcAft>
                          <a:spcPts val="100"/>
                        </a:spcAft>
                      </a:pPr>
                      <a:r>
                        <a:rPr lang="en-US" sz="1100" u="sng" dirty="0">
                          <a:effectLst/>
                        </a:rPr>
                        <a:t>dandrea.larry@epa.gov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600200" algn="l"/>
                        </a:tabLst>
                      </a:pPr>
                      <a:r>
                        <a:rPr lang="en-US" sz="1100" dirty="0">
                          <a:effectLst/>
                        </a:rPr>
                        <a:t>Kristina Heinemann </a:t>
                      </a:r>
                      <a:r>
                        <a:rPr lang="en-US" sz="1100" dirty="0" smtClean="0">
                          <a:effectLst/>
                        </a:rPr>
                        <a:t>	(</a:t>
                      </a:r>
                      <a:r>
                        <a:rPr lang="en-US" sz="1100" dirty="0">
                          <a:effectLst/>
                        </a:rPr>
                        <a:t>212</a:t>
                      </a:r>
                      <a:r>
                        <a:rPr lang="en-US" sz="1100" dirty="0" smtClean="0">
                          <a:effectLst/>
                        </a:rPr>
                        <a:t>) 637-3857</a:t>
                      </a:r>
                      <a:endParaRPr lang="en-US" sz="1100" dirty="0">
                        <a:effectLst/>
                      </a:endParaRPr>
                    </a:p>
                    <a:p>
                      <a:pPr marL="0" marR="0">
                        <a:lnSpc>
                          <a:spcPct val="100000"/>
                        </a:lnSpc>
                        <a:spcBef>
                          <a:spcPts val="100"/>
                        </a:spcBef>
                        <a:spcAft>
                          <a:spcPts val="100"/>
                        </a:spcAft>
                      </a:pPr>
                      <a:r>
                        <a:rPr lang="en-US" sz="1100" u="sng" dirty="0">
                          <a:effectLst/>
                        </a:rPr>
                        <a:t>Heinemann.kristina@epa.gov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r>
              <a:tr h="457207">
                <a:tc>
                  <a:txBody>
                    <a:bodyPr/>
                    <a:lstStyle/>
                    <a:p>
                      <a:pPr marL="0" marR="0" algn="ctr">
                        <a:lnSpc>
                          <a:spcPct val="100000"/>
                        </a:lnSpc>
                        <a:spcBef>
                          <a:spcPts val="100"/>
                        </a:spcBef>
                        <a:spcAft>
                          <a:spcPts val="100"/>
                        </a:spcAft>
                      </a:pPr>
                      <a:r>
                        <a:rPr lang="fr-FR" sz="1100" dirty="0">
                          <a:effectLst/>
                        </a:rPr>
                        <a:t>3</a:t>
                      </a:r>
                      <a:endParaRPr lang="en-US" sz="1100" dirty="0">
                        <a:effectLst/>
                      </a:endParaRPr>
                    </a:p>
                    <a:p>
                      <a:pPr marL="0" marR="0" algn="ctr">
                        <a:lnSpc>
                          <a:spcPct val="100000"/>
                        </a:lnSpc>
                        <a:spcBef>
                          <a:spcPts val="100"/>
                        </a:spcBef>
                        <a:spcAft>
                          <a:spcPts val="100"/>
                        </a:spcAft>
                      </a:pPr>
                      <a:r>
                        <a:rPr lang="fr-FR" sz="1100" dirty="0">
                          <a:effectLst/>
                        </a:rPr>
                        <a:t>PA, WV, VA, MD, DC</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597025" algn="l"/>
                        </a:tabLst>
                      </a:pPr>
                      <a:r>
                        <a:rPr lang="fr-FR" sz="1100" dirty="0">
                          <a:effectLst/>
                        </a:rPr>
                        <a:t>Arlin Galarza-Hernandez </a:t>
                      </a:r>
                      <a:r>
                        <a:rPr lang="fr-FR" sz="1100" dirty="0" smtClean="0">
                          <a:effectLst/>
                        </a:rPr>
                        <a:t>	(</a:t>
                      </a:r>
                      <a:r>
                        <a:rPr lang="en-US" sz="1100" dirty="0" smtClean="0">
                          <a:effectLst/>
                        </a:rPr>
                        <a:t>215) 814-3223</a:t>
                      </a:r>
                      <a:endParaRPr lang="en-US" sz="1100" dirty="0">
                        <a:effectLst/>
                      </a:endParaRPr>
                    </a:p>
                    <a:p>
                      <a:pPr marL="0" marR="0">
                        <a:lnSpc>
                          <a:spcPct val="100000"/>
                        </a:lnSpc>
                        <a:spcBef>
                          <a:spcPts val="100"/>
                        </a:spcBef>
                        <a:spcAft>
                          <a:spcPts val="100"/>
                        </a:spcAft>
                      </a:pPr>
                      <a:r>
                        <a:rPr lang="en-US" sz="1100" u="sng" dirty="0">
                          <a:effectLst/>
                        </a:rPr>
                        <a:t>galarza-hernandez.arlin@epa.gov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600200" algn="l"/>
                        </a:tabLst>
                      </a:pPr>
                      <a:r>
                        <a:rPr lang="en-US" sz="1100" dirty="0">
                          <a:effectLst/>
                        </a:rPr>
                        <a:t>John Butler  </a:t>
                      </a:r>
                      <a:r>
                        <a:rPr lang="en-US" sz="1100" dirty="0" smtClean="0">
                          <a:effectLst/>
                        </a:rPr>
                        <a:t>	(</a:t>
                      </a:r>
                      <a:r>
                        <a:rPr lang="en-US" sz="1100" dirty="0">
                          <a:effectLst/>
                        </a:rPr>
                        <a:t>215) 814-2127</a:t>
                      </a:r>
                    </a:p>
                    <a:p>
                      <a:pPr marL="0" marR="0">
                        <a:lnSpc>
                          <a:spcPct val="100000"/>
                        </a:lnSpc>
                        <a:spcBef>
                          <a:spcPts val="100"/>
                        </a:spcBef>
                        <a:spcAft>
                          <a:spcPts val="100"/>
                        </a:spcAft>
                      </a:pPr>
                      <a:r>
                        <a:rPr lang="en-US" sz="1100" u="sng" dirty="0">
                          <a:effectLst/>
                        </a:rPr>
                        <a:t>Butler.john@epa.gov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r>
              <a:tr h="457207">
                <a:tc>
                  <a:txBody>
                    <a:bodyPr/>
                    <a:lstStyle/>
                    <a:p>
                      <a:pPr marL="0" marR="0" algn="ctr">
                        <a:lnSpc>
                          <a:spcPct val="100000"/>
                        </a:lnSpc>
                        <a:spcBef>
                          <a:spcPts val="100"/>
                        </a:spcBef>
                        <a:spcAft>
                          <a:spcPts val="100"/>
                        </a:spcAft>
                      </a:pPr>
                      <a:r>
                        <a:rPr lang="en-US" sz="1100" dirty="0">
                          <a:effectLst/>
                        </a:rPr>
                        <a:t>4</a:t>
                      </a:r>
                    </a:p>
                    <a:p>
                      <a:pPr marL="0" marR="0" algn="ctr">
                        <a:lnSpc>
                          <a:spcPct val="100000"/>
                        </a:lnSpc>
                        <a:spcBef>
                          <a:spcPts val="100"/>
                        </a:spcBef>
                        <a:spcAft>
                          <a:spcPts val="100"/>
                        </a:spcAft>
                      </a:pPr>
                      <a:r>
                        <a:rPr lang="en-US" sz="1100" dirty="0">
                          <a:effectLst/>
                        </a:rPr>
                        <a:t>KY, NC, TN, SC, MS, AL, GA, FL</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600200" algn="l"/>
                        </a:tabLst>
                      </a:pPr>
                      <a:r>
                        <a:rPr lang="en-US" sz="1100" dirty="0">
                          <a:effectLst/>
                        </a:rPr>
                        <a:t>Ted Walden </a:t>
                      </a:r>
                      <a:r>
                        <a:rPr lang="en-US" sz="1100" dirty="0" smtClean="0">
                          <a:effectLst/>
                        </a:rPr>
                        <a:t>	(</a:t>
                      </a:r>
                      <a:r>
                        <a:rPr lang="en-US" sz="1100" dirty="0">
                          <a:effectLst/>
                        </a:rPr>
                        <a:t>404) 562-8752</a:t>
                      </a:r>
                    </a:p>
                    <a:p>
                      <a:pPr marL="0" marR="0">
                        <a:lnSpc>
                          <a:spcPct val="100000"/>
                        </a:lnSpc>
                        <a:spcBef>
                          <a:spcPts val="100"/>
                        </a:spcBef>
                        <a:spcAft>
                          <a:spcPts val="100"/>
                        </a:spcAft>
                      </a:pPr>
                      <a:r>
                        <a:rPr lang="en-US" sz="1100" u="sng" dirty="0">
                          <a:effectLst/>
                        </a:rPr>
                        <a:t>walden.ted@epa.gov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600200" algn="l"/>
                        </a:tabLst>
                      </a:pPr>
                      <a:r>
                        <a:rPr lang="en-US" sz="1100" dirty="0">
                          <a:effectLst/>
                        </a:rPr>
                        <a:t>Denise Tennessee </a:t>
                      </a:r>
                      <a:r>
                        <a:rPr lang="en-US" sz="1100" dirty="0" smtClean="0">
                          <a:effectLst/>
                        </a:rPr>
                        <a:t>	(</a:t>
                      </a:r>
                      <a:r>
                        <a:rPr lang="en-US" sz="1100" dirty="0">
                          <a:effectLst/>
                        </a:rPr>
                        <a:t>404) 562-8460</a:t>
                      </a:r>
                    </a:p>
                    <a:p>
                      <a:pPr marL="0" marR="0">
                        <a:lnSpc>
                          <a:spcPct val="100000"/>
                        </a:lnSpc>
                        <a:spcBef>
                          <a:spcPts val="100"/>
                        </a:spcBef>
                        <a:spcAft>
                          <a:spcPts val="100"/>
                        </a:spcAft>
                        <a:tabLst>
                          <a:tab pos="1371600" algn="l"/>
                        </a:tabLst>
                      </a:pPr>
                      <a:r>
                        <a:rPr lang="en-US" sz="1100" u="sng" dirty="0" smtClean="0">
                          <a:effectLst/>
                        </a:rPr>
                        <a:t>Tennessee.denise@epa.gov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r>
              <a:tr h="847632">
                <a:tc>
                  <a:txBody>
                    <a:bodyPr/>
                    <a:lstStyle/>
                    <a:p>
                      <a:pPr marL="0" marR="0" algn="ctr">
                        <a:lnSpc>
                          <a:spcPct val="100000"/>
                        </a:lnSpc>
                        <a:spcBef>
                          <a:spcPts val="100"/>
                        </a:spcBef>
                        <a:spcAft>
                          <a:spcPts val="100"/>
                        </a:spcAft>
                      </a:pPr>
                      <a:r>
                        <a:rPr lang="en-US" sz="1100" dirty="0">
                          <a:effectLst/>
                        </a:rPr>
                        <a:t>5</a:t>
                      </a:r>
                    </a:p>
                    <a:p>
                      <a:pPr marL="0" marR="0" algn="ctr">
                        <a:lnSpc>
                          <a:spcPct val="100000"/>
                        </a:lnSpc>
                        <a:spcBef>
                          <a:spcPts val="100"/>
                        </a:spcBef>
                        <a:spcAft>
                          <a:spcPts val="100"/>
                        </a:spcAft>
                      </a:pPr>
                      <a:r>
                        <a:rPr lang="en-US" sz="1100" dirty="0">
                          <a:effectLst/>
                        </a:rPr>
                        <a:t>MN, WI, MI, IL, IN, OH</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r>
                        <a:rPr lang="en-US" sz="1100" kern="1200" dirty="0" smtClean="0">
                          <a:solidFill>
                            <a:schemeClr val="bg2"/>
                          </a:solidFill>
                          <a:latin typeface="+mn-lt"/>
                          <a:ea typeface="+mn-ea"/>
                          <a:cs typeface="+mn-cs"/>
                        </a:rPr>
                        <a:t>Mick Hans                       (312) 353-5050</a:t>
                      </a:r>
                    </a:p>
                    <a:p>
                      <a:r>
                        <a:rPr lang="en-US" sz="1100" u="sng" kern="1200" dirty="0" smtClean="0">
                          <a:solidFill>
                            <a:schemeClr val="bg2"/>
                          </a:solidFill>
                          <a:latin typeface="+mn-lt"/>
                          <a:ea typeface="+mn-ea"/>
                          <a:cs typeface="+mn-cs"/>
                        </a:rPr>
                        <a:t>hans.mick@epa.gov</a:t>
                      </a:r>
                      <a:endParaRPr lang="en-US" sz="1100" kern="1200" dirty="0" smtClean="0">
                        <a:solidFill>
                          <a:schemeClr val="bg2"/>
                        </a:solidFill>
                        <a:latin typeface="+mn-lt"/>
                        <a:ea typeface="+mn-ea"/>
                        <a:cs typeface="+mn-cs"/>
                      </a:endParaRPr>
                    </a:p>
                    <a:p>
                      <a:pPr marL="0" marR="0">
                        <a:lnSpc>
                          <a:spcPct val="100000"/>
                        </a:lnSpc>
                        <a:spcBef>
                          <a:spcPts val="100"/>
                        </a:spcBef>
                        <a:spcAft>
                          <a:spcPts val="100"/>
                        </a:spcAft>
                        <a:tabLst>
                          <a:tab pos="1600200" algn="l"/>
                        </a:tabLst>
                      </a:pP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600200" algn="l"/>
                        </a:tabLst>
                      </a:pPr>
                      <a:r>
                        <a:rPr lang="en-US" sz="1100" dirty="0">
                          <a:effectLst/>
                        </a:rPr>
                        <a:t>Tom Davenport </a:t>
                      </a:r>
                      <a:r>
                        <a:rPr lang="en-US" sz="1100" dirty="0" smtClean="0">
                          <a:effectLst/>
                        </a:rPr>
                        <a:t>	(</a:t>
                      </a:r>
                      <a:r>
                        <a:rPr lang="en-US" sz="1100" dirty="0">
                          <a:effectLst/>
                        </a:rPr>
                        <a:t>312) 886-0209</a:t>
                      </a:r>
                    </a:p>
                    <a:p>
                      <a:pPr marL="0" marR="0">
                        <a:lnSpc>
                          <a:spcPct val="100000"/>
                        </a:lnSpc>
                        <a:spcBef>
                          <a:spcPts val="100"/>
                        </a:spcBef>
                        <a:spcAft>
                          <a:spcPts val="100"/>
                        </a:spcAft>
                        <a:tabLst>
                          <a:tab pos="1600200" algn="l"/>
                        </a:tabLst>
                      </a:pPr>
                      <a:r>
                        <a:rPr lang="en-US" sz="1100" u="sng" dirty="0">
                          <a:effectLst/>
                        </a:rPr>
                        <a:t>davenport.thomas@epa.gov</a:t>
                      </a:r>
                      <a:endParaRPr lang="en-US" sz="1100" dirty="0">
                        <a:effectLst/>
                      </a:endParaRPr>
                    </a:p>
                    <a:p>
                      <a:pPr marL="0" marR="0">
                        <a:lnSpc>
                          <a:spcPct val="100000"/>
                        </a:lnSpc>
                        <a:spcBef>
                          <a:spcPts val="100"/>
                        </a:spcBef>
                        <a:spcAft>
                          <a:spcPts val="100"/>
                        </a:spcAft>
                        <a:tabLst>
                          <a:tab pos="1600200" algn="l"/>
                        </a:tabLst>
                      </a:pPr>
                      <a:r>
                        <a:rPr lang="en-US" sz="1100" dirty="0">
                          <a:effectLst/>
                        </a:rPr>
                        <a:t>Gerald Winn </a:t>
                      </a:r>
                      <a:r>
                        <a:rPr lang="en-US" sz="1100" dirty="0" smtClean="0">
                          <a:effectLst/>
                        </a:rPr>
                        <a:t>	(</a:t>
                      </a:r>
                      <a:r>
                        <a:rPr lang="en-US" sz="1100" dirty="0">
                          <a:effectLst/>
                        </a:rPr>
                        <a:t>312) 886-2777</a:t>
                      </a:r>
                    </a:p>
                    <a:p>
                      <a:pPr marL="0" marR="0">
                        <a:lnSpc>
                          <a:spcPct val="100000"/>
                        </a:lnSpc>
                        <a:spcBef>
                          <a:spcPts val="100"/>
                        </a:spcBef>
                        <a:spcAft>
                          <a:spcPts val="100"/>
                        </a:spcAft>
                      </a:pPr>
                      <a:r>
                        <a:rPr lang="en-US" sz="1100" u="sng" dirty="0">
                          <a:effectLst/>
                        </a:rPr>
                        <a:t>winn.gerald@epa.gov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r>
              <a:tr h="847632">
                <a:tc>
                  <a:txBody>
                    <a:bodyPr/>
                    <a:lstStyle/>
                    <a:p>
                      <a:pPr marL="0" marR="0" algn="ctr">
                        <a:lnSpc>
                          <a:spcPct val="100000"/>
                        </a:lnSpc>
                        <a:spcBef>
                          <a:spcPts val="100"/>
                        </a:spcBef>
                        <a:spcAft>
                          <a:spcPts val="100"/>
                        </a:spcAft>
                      </a:pPr>
                      <a:r>
                        <a:rPr lang="fr-FR" sz="1100" dirty="0">
                          <a:effectLst/>
                        </a:rPr>
                        <a:t>6</a:t>
                      </a:r>
                      <a:endParaRPr lang="en-US" sz="1100" dirty="0">
                        <a:effectLst/>
                      </a:endParaRPr>
                    </a:p>
                    <a:p>
                      <a:pPr marL="0" marR="0" algn="ctr">
                        <a:lnSpc>
                          <a:spcPct val="100000"/>
                        </a:lnSpc>
                        <a:spcBef>
                          <a:spcPts val="100"/>
                        </a:spcBef>
                        <a:spcAft>
                          <a:spcPts val="100"/>
                        </a:spcAft>
                      </a:pPr>
                      <a:r>
                        <a:rPr lang="fr-FR" sz="1100" dirty="0">
                          <a:effectLst/>
                        </a:rPr>
                        <a:t>NM, TX, OK, AR, LA</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600200" algn="l"/>
                        </a:tabLst>
                      </a:pPr>
                      <a:r>
                        <a:rPr lang="en-US" sz="1100" dirty="0">
                          <a:effectLst/>
                        </a:rPr>
                        <a:t>Don Smith </a:t>
                      </a:r>
                      <a:r>
                        <a:rPr lang="en-US" sz="1100" dirty="0" smtClean="0">
                          <a:effectLst/>
                        </a:rPr>
                        <a:t>	(</a:t>
                      </a:r>
                      <a:r>
                        <a:rPr lang="en-US" sz="1100" dirty="0">
                          <a:effectLst/>
                        </a:rPr>
                        <a:t>214) </a:t>
                      </a:r>
                      <a:r>
                        <a:rPr lang="en-US" sz="1100" dirty="0" smtClean="0">
                          <a:effectLst/>
                        </a:rPr>
                        <a:t>665-6489</a:t>
                      </a:r>
                      <a:endParaRPr lang="en-US" sz="1100" dirty="0">
                        <a:effectLst/>
                      </a:endParaRPr>
                    </a:p>
                    <a:p>
                      <a:pPr marL="0" marR="0">
                        <a:lnSpc>
                          <a:spcPct val="100000"/>
                        </a:lnSpc>
                        <a:spcBef>
                          <a:spcPts val="100"/>
                        </a:spcBef>
                        <a:spcAft>
                          <a:spcPts val="100"/>
                        </a:spcAft>
                        <a:tabLst>
                          <a:tab pos="1549400" algn="l"/>
                        </a:tabLst>
                      </a:pPr>
                      <a:r>
                        <a:rPr lang="en-US" sz="1100" u="sng" dirty="0">
                          <a:effectLst/>
                        </a:rPr>
                        <a:t>smith.donaldp@epa.gov</a:t>
                      </a:r>
                      <a:endParaRPr lang="en-US" sz="1100" dirty="0">
                        <a:effectLst/>
                      </a:endParaRPr>
                    </a:p>
                    <a:p>
                      <a:pPr marL="0" marR="0">
                        <a:lnSpc>
                          <a:spcPct val="100000"/>
                        </a:lnSpc>
                        <a:spcBef>
                          <a:spcPts val="100"/>
                        </a:spcBef>
                        <a:spcAft>
                          <a:spcPts val="100"/>
                        </a:spcAft>
                        <a:tabLst>
                          <a:tab pos="1600200" algn="l"/>
                        </a:tabLst>
                      </a:pPr>
                      <a:r>
                        <a:rPr lang="en-US" sz="1100" dirty="0">
                          <a:effectLst/>
                        </a:rPr>
                        <a:t>Chris Perry </a:t>
                      </a:r>
                      <a:r>
                        <a:rPr lang="en-US" sz="1100" dirty="0" smtClean="0">
                          <a:effectLst/>
                        </a:rPr>
                        <a:t>	(</a:t>
                      </a:r>
                      <a:r>
                        <a:rPr lang="en-US" sz="1100" dirty="0">
                          <a:effectLst/>
                        </a:rPr>
                        <a:t>214) 665-6702</a:t>
                      </a:r>
                    </a:p>
                    <a:p>
                      <a:pPr marL="0" marR="0">
                        <a:lnSpc>
                          <a:spcPct val="100000"/>
                        </a:lnSpc>
                        <a:spcBef>
                          <a:spcPts val="100"/>
                        </a:spcBef>
                        <a:spcAft>
                          <a:spcPts val="100"/>
                        </a:spcAft>
                      </a:pPr>
                      <a:r>
                        <a:rPr lang="en-US" sz="1100" u="sng" dirty="0">
                          <a:effectLst/>
                        </a:rPr>
                        <a:t>perry.chris@epa.gov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600200" algn="l"/>
                        </a:tabLst>
                      </a:pPr>
                      <a:r>
                        <a:rPr lang="en-US" sz="1100" dirty="0">
                          <a:effectLst/>
                        </a:rPr>
                        <a:t>Randy </a:t>
                      </a:r>
                      <a:r>
                        <a:rPr lang="en-US" sz="1100" dirty="0" smtClean="0">
                          <a:effectLst/>
                        </a:rPr>
                        <a:t>Rush 	(214) 665-7107</a:t>
                      </a:r>
                      <a:r>
                        <a:rPr lang="en-US" sz="1100" dirty="0">
                          <a:effectLst/>
                        </a:rPr>
                        <a:t> </a:t>
                      </a:r>
                    </a:p>
                    <a:p>
                      <a:pPr marL="0" marR="0">
                        <a:lnSpc>
                          <a:spcPct val="100000"/>
                        </a:lnSpc>
                        <a:spcBef>
                          <a:spcPts val="100"/>
                        </a:spcBef>
                        <a:spcAft>
                          <a:spcPts val="100"/>
                        </a:spcAft>
                      </a:pPr>
                      <a:r>
                        <a:rPr lang="en-US" sz="1100" u="sng" dirty="0">
                          <a:effectLst/>
                        </a:rPr>
                        <a:t>rush.randall@epa.gov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r>
              <a:tr h="1238056">
                <a:tc>
                  <a:txBody>
                    <a:bodyPr/>
                    <a:lstStyle/>
                    <a:p>
                      <a:pPr marL="0" marR="0" algn="ctr">
                        <a:lnSpc>
                          <a:spcPct val="100000"/>
                        </a:lnSpc>
                        <a:spcBef>
                          <a:spcPts val="100"/>
                        </a:spcBef>
                        <a:spcAft>
                          <a:spcPts val="100"/>
                        </a:spcAft>
                      </a:pPr>
                      <a:r>
                        <a:rPr lang="en-US" sz="1100" dirty="0">
                          <a:effectLst/>
                        </a:rPr>
                        <a:t>7</a:t>
                      </a:r>
                    </a:p>
                    <a:p>
                      <a:pPr marL="0" marR="0" algn="ctr">
                        <a:lnSpc>
                          <a:spcPct val="100000"/>
                        </a:lnSpc>
                        <a:spcBef>
                          <a:spcPts val="100"/>
                        </a:spcBef>
                        <a:spcAft>
                          <a:spcPts val="100"/>
                        </a:spcAft>
                      </a:pPr>
                      <a:r>
                        <a:rPr lang="en-US" sz="1100" dirty="0">
                          <a:effectLst/>
                        </a:rPr>
                        <a:t>NE, KS, IA, MO</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600200" algn="l"/>
                        </a:tabLst>
                      </a:pPr>
                      <a:r>
                        <a:rPr lang="en-US" sz="1100" dirty="0">
                          <a:effectLst/>
                        </a:rPr>
                        <a:t>Alan Hancock </a:t>
                      </a:r>
                      <a:r>
                        <a:rPr lang="en-US" sz="1100" dirty="0" smtClean="0">
                          <a:effectLst/>
                        </a:rPr>
                        <a:t>	(</a:t>
                      </a:r>
                      <a:r>
                        <a:rPr lang="en-US" sz="1100" dirty="0">
                          <a:effectLst/>
                        </a:rPr>
                        <a:t>913) 551-7647</a:t>
                      </a:r>
                    </a:p>
                    <a:p>
                      <a:pPr marL="0" marR="0">
                        <a:lnSpc>
                          <a:spcPct val="100000"/>
                        </a:lnSpc>
                        <a:spcBef>
                          <a:spcPts val="100"/>
                        </a:spcBef>
                        <a:spcAft>
                          <a:spcPts val="100"/>
                        </a:spcAft>
                      </a:pPr>
                      <a:r>
                        <a:rPr lang="en-US" sz="1100" u="sng" dirty="0">
                          <a:effectLst/>
                        </a:rPr>
                        <a:t>hancock.alan@epa.gov</a:t>
                      </a:r>
                      <a:endParaRPr lang="en-US" sz="1100" dirty="0">
                        <a:effectLst/>
                      </a:endParaRPr>
                    </a:p>
                    <a:p>
                      <a:pPr marL="0" marR="0">
                        <a:lnSpc>
                          <a:spcPct val="100000"/>
                        </a:lnSpc>
                        <a:spcBef>
                          <a:spcPts val="100"/>
                        </a:spcBef>
                        <a:spcAft>
                          <a:spcPts val="100"/>
                        </a:spcAft>
                      </a:pPr>
                      <a:r>
                        <a:rPr lang="en-US" sz="1100" dirty="0">
                          <a:effectLst/>
                        </a:rPr>
                        <a:t> </a:t>
                      </a:r>
                      <a:endParaRPr lang="en-US" sz="1100" dirty="0">
                        <a:solidFill>
                          <a:schemeClr val="bg1">
                            <a:lumMod val="50000"/>
                          </a:schemeClr>
                        </a:solidFill>
                        <a:effectLst/>
                        <a:latin typeface="Calibri"/>
                        <a:ea typeface="Calibri"/>
                        <a:cs typeface="Times New Roman"/>
                      </a:endParaRPr>
                    </a:p>
                  </a:txBody>
                  <a:tcPr marL="91432" marR="91432" marT="45717" marB="45717" anchor="ctr"/>
                </a:tc>
                <a:tc>
                  <a:txBody>
                    <a:bodyPr/>
                    <a:lstStyle/>
                    <a:p>
                      <a:pPr marL="0" marR="0">
                        <a:lnSpc>
                          <a:spcPct val="100000"/>
                        </a:lnSpc>
                        <a:spcBef>
                          <a:spcPts val="100"/>
                        </a:spcBef>
                        <a:spcAft>
                          <a:spcPts val="100"/>
                        </a:spcAft>
                        <a:tabLst>
                          <a:tab pos="1600200" algn="l"/>
                        </a:tabLst>
                      </a:pPr>
                      <a:r>
                        <a:rPr lang="fr-FR" sz="1100" dirty="0">
                          <a:effectLst/>
                        </a:rPr>
                        <a:t>Karen Flournoy </a:t>
                      </a:r>
                      <a:r>
                        <a:rPr lang="fr-FR" sz="1100" dirty="0" smtClean="0">
                          <a:effectLst/>
                        </a:rPr>
                        <a:t>	(</a:t>
                      </a:r>
                      <a:r>
                        <a:rPr lang="fr-FR" sz="1100" dirty="0">
                          <a:effectLst/>
                        </a:rPr>
                        <a:t>913) 551-7782</a:t>
                      </a:r>
                      <a:endParaRPr lang="en-US" sz="1100" dirty="0">
                        <a:effectLst/>
                      </a:endParaRPr>
                    </a:p>
                    <a:p>
                      <a:pPr marL="0" marR="0">
                        <a:lnSpc>
                          <a:spcPct val="100000"/>
                        </a:lnSpc>
                        <a:spcBef>
                          <a:spcPts val="100"/>
                        </a:spcBef>
                        <a:spcAft>
                          <a:spcPts val="100"/>
                        </a:spcAft>
                        <a:tabLst>
                          <a:tab pos="1600200" algn="l"/>
                        </a:tabLst>
                      </a:pPr>
                      <a:r>
                        <a:rPr lang="fr-FR" sz="1100" u="sng" dirty="0">
                          <a:effectLst/>
                        </a:rPr>
                        <a:t>flournoy.karen@epa.gov</a:t>
                      </a:r>
                      <a:endParaRPr lang="en-US" sz="1100" dirty="0">
                        <a:effectLst/>
                      </a:endParaRPr>
                    </a:p>
                    <a:p>
                      <a:pPr marL="0" marR="0">
                        <a:lnSpc>
                          <a:spcPct val="100000"/>
                        </a:lnSpc>
                        <a:spcBef>
                          <a:spcPts val="100"/>
                        </a:spcBef>
                        <a:spcAft>
                          <a:spcPts val="100"/>
                        </a:spcAft>
                        <a:tabLst>
                          <a:tab pos="1600200" algn="l"/>
                        </a:tabLst>
                      </a:pPr>
                      <a:r>
                        <a:rPr lang="en-US" sz="1100" dirty="0">
                          <a:effectLst/>
                        </a:rPr>
                        <a:t>Damon Frizzell </a:t>
                      </a:r>
                      <a:r>
                        <a:rPr lang="en-US" sz="1100" dirty="0" smtClean="0">
                          <a:effectLst/>
                        </a:rPr>
                        <a:t>	(</a:t>
                      </a:r>
                      <a:r>
                        <a:rPr lang="en-US" sz="1100" dirty="0">
                          <a:effectLst/>
                        </a:rPr>
                        <a:t>913) 551-7560</a:t>
                      </a:r>
                    </a:p>
                    <a:p>
                      <a:pPr marL="0" marR="0">
                        <a:lnSpc>
                          <a:spcPct val="100000"/>
                        </a:lnSpc>
                        <a:spcBef>
                          <a:spcPts val="100"/>
                        </a:spcBef>
                        <a:spcAft>
                          <a:spcPts val="100"/>
                        </a:spcAft>
                        <a:tabLst>
                          <a:tab pos="1600200" algn="l"/>
                        </a:tabLst>
                      </a:pPr>
                      <a:r>
                        <a:rPr lang="en-US" sz="1100" u="sng" dirty="0">
                          <a:effectLst/>
                        </a:rPr>
                        <a:t>frizzell.damon@epa.gov</a:t>
                      </a:r>
                      <a:endParaRPr lang="en-US" sz="1100" dirty="0">
                        <a:effectLst/>
                      </a:endParaRPr>
                    </a:p>
                    <a:p>
                      <a:pPr marL="0" marR="0">
                        <a:lnSpc>
                          <a:spcPct val="100000"/>
                        </a:lnSpc>
                        <a:spcBef>
                          <a:spcPts val="100"/>
                        </a:spcBef>
                        <a:spcAft>
                          <a:spcPts val="100"/>
                        </a:spcAft>
                        <a:tabLst>
                          <a:tab pos="1600200" algn="l"/>
                        </a:tabLst>
                      </a:pPr>
                      <a:r>
                        <a:rPr lang="en-US" sz="1100" dirty="0">
                          <a:effectLst/>
                        </a:rPr>
                        <a:t>Heather Duncan </a:t>
                      </a:r>
                      <a:r>
                        <a:rPr lang="en-US" sz="1100" dirty="0" smtClean="0">
                          <a:effectLst/>
                        </a:rPr>
                        <a:t>	(</a:t>
                      </a:r>
                      <a:r>
                        <a:rPr lang="en-US" sz="1100" dirty="0">
                          <a:effectLst/>
                        </a:rPr>
                        <a:t>913) 551-7640</a:t>
                      </a:r>
                    </a:p>
                    <a:p>
                      <a:pPr marL="0" marR="0">
                        <a:lnSpc>
                          <a:spcPct val="100000"/>
                        </a:lnSpc>
                        <a:spcBef>
                          <a:spcPts val="100"/>
                        </a:spcBef>
                        <a:spcAft>
                          <a:spcPts val="100"/>
                        </a:spcAft>
                        <a:tabLst>
                          <a:tab pos="1371600" algn="l"/>
                        </a:tabLst>
                      </a:pPr>
                      <a:r>
                        <a:rPr lang="en-US" sz="1100" u="sng" dirty="0">
                          <a:effectLst/>
                        </a:rPr>
                        <a:t>duncan.heather@epa.gov</a:t>
                      </a:r>
                      <a:endParaRPr lang="en-US" sz="1100" dirty="0">
                        <a:solidFill>
                          <a:schemeClr val="bg1">
                            <a:lumMod val="50000"/>
                          </a:schemeClr>
                        </a:solidFill>
                        <a:effectLst/>
                        <a:latin typeface="Calibri"/>
                        <a:ea typeface="Calibri"/>
                        <a:cs typeface="Times New Roman"/>
                      </a:endParaRPr>
                    </a:p>
                  </a:txBody>
                  <a:tcPr marL="91432" marR="91432" marT="45717" marB="45717"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rgbClr val="FF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rgbClr val="FF0000"/>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21601</TotalTime>
  <Words>10342</Words>
  <Application>Microsoft Office PowerPoint</Application>
  <PresentationFormat>On-screen Show (4:3)</PresentationFormat>
  <Paragraphs>885</Paragraphs>
  <Slides>101</Slides>
  <Notes>73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12" baseType="lpstr">
      <vt:lpstr>Tahoma</vt:lpstr>
      <vt:lpstr>Arial</vt:lpstr>
      <vt:lpstr>Times New Roman</vt:lpstr>
      <vt:lpstr>Wingdings</vt:lpstr>
      <vt:lpstr>Helvetica</vt:lpstr>
      <vt:lpstr>Symbol</vt:lpstr>
      <vt:lpstr>Calibri</vt:lpstr>
      <vt:lpstr>Arial Narrow</vt:lpstr>
      <vt:lpstr>Default Design</vt:lpstr>
      <vt:lpstr>CorelDRAW</vt:lpstr>
      <vt:lpstr>Photo Editor Photo</vt:lpstr>
      <vt:lpstr>PowerPoint Presentation</vt:lpstr>
      <vt:lpstr>Presentation Overview</vt:lpstr>
      <vt:lpstr>Please note that this presentation is a summary and does not cover every SPCC provision</vt:lpstr>
      <vt:lpstr>PowerPoint Presentation</vt:lpstr>
      <vt:lpstr>What is the SPCC Rule?</vt:lpstr>
      <vt:lpstr>Requirements of the SPCC rule</vt:lpstr>
      <vt:lpstr>Spill Prevention, Control and Countermeasure (SPCC) Rule Overview</vt:lpstr>
      <vt:lpstr>Rule Applies To Non-Transportation Related Facilities</vt:lpstr>
      <vt:lpstr>PowerPoint Presentation</vt:lpstr>
      <vt:lpstr>PowerPoint Presentation</vt:lpstr>
      <vt:lpstr>PowerPoint Presentation</vt:lpstr>
      <vt:lpstr>PowerPoint Presentation</vt:lpstr>
      <vt:lpstr>What are the SPCC criteria?</vt:lpstr>
      <vt:lpstr>SPCC Applicability</vt:lpstr>
      <vt:lpstr>SPCC Applicability</vt:lpstr>
      <vt:lpstr>Definitions - Oil</vt:lpstr>
      <vt:lpstr>Examples of Oil on a Farm</vt:lpstr>
      <vt:lpstr>Navigable Waterways of the U.S. and Adjoining Shorelines</vt:lpstr>
      <vt:lpstr>Navigable Waters of the U.S. and Adjoining Shorelines Discussion</vt:lpstr>
      <vt:lpstr>What is a “Reasonable Expectation of an Oil Discharge”?</vt:lpstr>
      <vt:lpstr>PowerPoint Presentation</vt:lpstr>
      <vt:lpstr>Facility</vt:lpstr>
      <vt:lpstr>What the definition means…</vt:lpstr>
      <vt:lpstr>Farm</vt:lpstr>
      <vt:lpstr>What the definition means…</vt:lpstr>
      <vt:lpstr>Permanently Closed</vt:lpstr>
      <vt:lpstr>Permanently Closed (cont.)</vt:lpstr>
      <vt:lpstr>Key SPCC Requirements</vt:lpstr>
      <vt:lpstr>SPCC Key Requirements</vt:lpstr>
      <vt:lpstr>Key SPCC Requirements</vt:lpstr>
      <vt:lpstr>Professional Engineer (PE)</vt:lpstr>
      <vt:lpstr>Failure Analysis</vt:lpstr>
      <vt:lpstr>Amendment of SPCC Plan by Owners or Operators</vt:lpstr>
      <vt:lpstr>Plan Review</vt:lpstr>
      <vt:lpstr>Documenting Plan Review</vt:lpstr>
      <vt:lpstr>SPCC Rule Key Requirements</vt:lpstr>
      <vt:lpstr>Inspections, Tests, and Records</vt:lpstr>
      <vt:lpstr>Environmental Equivalence</vt:lpstr>
      <vt:lpstr>Training</vt:lpstr>
      <vt:lpstr>General Secondary Containment</vt:lpstr>
      <vt:lpstr>General Secondary Containment</vt:lpstr>
      <vt:lpstr>PowerPoint Presentation</vt:lpstr>
      <vt:lpstr>Revision to General Secondary Containment Requirement</vt:lpstr>
      <vt:lpstr>Secondary Containment Active Measures</vt:lpstr>
      <vt:lpstr>Active Measures</vt:lpstr>
      <vt:lpstr>General Secondary Containment</vt:lpstr>
      <vt:lpstr>Specific Secondary Containment Requirements</vt:lpstr>
      <vt:lpstr>Specific Secondary Containment</vt:lpstr>
      <vt:lpstr>PowerPoint Presentation</vt:lpstr>
      <vt:lpstr>Bulk Storage Container Requirements</vt:lpstr>
      <vt:lpstr>PowerPoint Presentation</vt:lpstr>
      <vt:lpstr>Bulk Storage Containers</vt:lpstr>
      <vt:lpstr>PowerPoint Presentation</vt:lpstr>
      <vt:lpstr>Facility Drainage</vt:lpstr>
      <vt:lpstr>Facility Drainage (cont.)</vt:lpstr>
      <vt:lpstr>PowerPoint Presentation</vt:lpstr>
      <vt:lpstr>PowerPoint Presentation</vt:lpstr>
      <vt:lpstr>PowerPoint Presentation</vt:lpstr>
      <vt:lpstr>Oil-Filled Operational Equipment</vt:lpstr>
      <vt:lpstr>Qualified Oil-Filled Operational Equipment</vt:lpstr>
      <vt:lpstr>Qualified Oil-Filled Operational Equipment Eligibility Criteria</vt:lpstr>
      <vt:lpstr>Facility Transfer (Piping) Operations</vt:lpstr>
      <vt:lpstr>PowerPoint Presentation</vt:lpstr>
      <vt:lpstr>PowerPoint Presentation</vt:lpstr>
      <vt:lpstr>SPCC Rule Compliance Dates for Farms</vt:lpstr>
      <vt:lpstr>SPCC Amendments Related to Farms</vt:lpstr>
      <vt:lpstr>SPCC Amendments Related to Farms</vt:lpstr>
      <vt:lpstr>SPCC Amendments Related to Farms</vt:lpstr>
      <vt:lpstr>Pesticide Application Equipment </vt:lpstr>
      <vt:lpstr>Residential Heating Oil Containers</vt:lpstr>
      <vt:lpstr>Motive Power Containers</vt:lpstr>
      <vt:lpstr>Milk and Milk Product Container Exemption</vt:lpstr>
      <vt:lpstr>Farm Nurse Tanks Preamble Clarification </vt:lpstr>
      <vt:lpstr>Security Requirements </vt:lpstr>
      <vt:lpstr>Inspections and Integrity Testing</vt:lpstr>
      <vt:lpstr>Inspections and Integrity Testing</vt:lpstr>
      <vt:lpstr>Summary of Inspection Requirements</vt:lpstr>
      <vt:lpstr>Manmade Structures: Preamble Clarification</vt:lpstr>
      <vt:lpstr>Qualified Facilities – An Overview</vt:lpstr>
      <vt:lpstr>Qualified Facilities Eligibility Criterion #1: Storage Capacity</vt:lpstr>
      <vt:lpstr>Qualified Facilities Eligibility  Criterion #2: Reportable Discharge History</vt:lpstr>
      <vt:lpstr>Qualified Facilities Eligibility (cont.) Criterion #2: Reportable Discharge History</vt:lpstr>
      <vt:lpstr>What if you have a spill?</vt:lpstr>
      <vt:lpstr>Qualified Facilities Self-Certification</vt:lpstr>
      <vt:lpstr>Self-Certification Attestation</vt:lpstr>
      <vt:lpstr>Tier I Eligibility Criteria </vt:lpstr>
      <vt:lpstr>Tier I Qualified Facilities</vt:lpstr>
      <vt:lpstr>Tier I Template</vt:lpstr>
      <vt:lpstr>Summary:   Qualified Facilities Applicability</vt:lpstr>
      <vt:lpstr>Plan Requirements for Farms with &gt;10,000 gallons of oil </vt:lpstr>
      <vt:lpstr>SPCC Rule Compliance Dates</vt:lpstr>
      <vt:lpstr>SPCC Rule Compliance Dates for Farms</vt:lpstr>
      <vt:lpstr>PowerPoint Presentation</vt:lpstr>
      <vt:lpstr>Outreach Tools</vt:lpstr>
      <vt:lpstr>SPCC Blue Book</vt:lpstr>
      <vt:lpstr>Reporting of Oil Spills</vt:lpstr>
      <vt:lpstr>Specific SPCC Spill Reporting Requirements</vt:lpstr>
      <vt:lpstr>For More Information</vt:lpstr>
      <vt:lpstr>SPCC Contacts</vt:lpstr>
      <vt:lpstr>SPCC Contacts (cont.)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SPCC Rule Amendments: Streamlines Requirements for Regulated Facilities</dc:title>
  <dc:subject>SPCC Amendments - December 2006</dc:subject>
  <dc:creator>EPA, Office of Emergency Management</dc:creator>
  <cp:keywords>spcc</cp:keywords>
  <cp:lastModifiedBy>Mayer, Eileen</cp:lastModifiedBy>
  <cp:revision>426</cp:revision>
  <dcterms:created xsi:type="dcterms:W3CDTF">2006-10-10T21:52:25Z</dcterms:created>
  <dcterms:modified xsi:type="dcterms:W3CDTF">2014-05-21T14:21:39Z</dcterms:modified>
</cp:coreProperties>
</file>