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7"/>
  </p:notesMasterIdLst>
  <p:handoutMasterIdLst>
    <p:handoutMasterId r:id="rId18"/>
  </p:handoutMasterIdLst>
  <p:sldIdLst>
    <p:sldId id="256" r:id="rId2"/>
    <p:sldId id="258" r:id="rId3"/>
    <p:sldId id="306" r:id="rId4"/>
    <p:sldId id="284" r:id="rId5"/>
    <p:sldId id="311" r:id="rId6"/>
    <p:sldId id="315" r:id="rId7"/>
    <p:sldId id="316" r:id="rId8"/>
    <p:sldId id="314" r:id="rId9"/>
    <p:sldId id="312" r:id="rId10"/>
    <p:sldId id="313" r:id="rId11"/>
    <p:sldId id="275" r:id="rId12"/>
    <p:sldId id="288" r:id="rId13"/>
    <p:sldId id="297" r:id="rId14"/>
    <p:sldId id="296" r:id="rId15"/>
    <p:sldId id="310" r:id="rId16"/>
  </p:sldIdLst>
  <p:sldSz cx="9144000" cy="6858000" type="screen4x3"/>
  <p:notesSz cx="7010400" cy="92964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8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8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8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8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84" charset="-128"/>
        <a:cs typeface="+mn-cs"/>
      </a:defRPr>
    </a:lvl5pPr>
    <a:lvl6pPr marL="2286000" algn="l" defTabSz="914400" rtl="0" eaLnBrk="1" latinLnBrk="0" hangingPunct="1">
      <a:defRPr sz="2400" kern="1200">
        <a:solidFill>
          <a:schemeClr val="tx1"/>
        </a:solidFill>
        <a:latin typeface="Arial" charset="0"/>
        <a:ea typeface="ＭＳ Ｐゴシック" pitchFamily="84" charset="-128"/>
        <a:cs typeface="+mn-cs"/>
      </a:defRPr>
    </a:lvl6pPr>
    <a:lvl7pPr marL="2743200" algn="l" defTabSz="914400" rtl="0" eaLnBrk="1" latinLnBrk="0" hangingPunct="1">
      <a:defRPr sz="2400" kern="1200">
        <a:solidFill>
          <a:schemeClr val="tx1"/>
        </a:solidFill>
        <a:latin typeface="Arial" charset="0"/>
        <a:ea typeface="ＭＳ Ｐゴシック" pitchFamily="84" charset="-128"/>
        <a:cs typeface="+mn-cs"/>
      </a:defRPr>
    </a:lvl7pPr>
    <a:lvl8pPr marL="3200400" algn="l" defTabSz="914400" rtl="0" eaLnBrk="1" latinLnBrk="0" hangingPunct="1">
      <a:defRPr sz="2400" kern="1200">
        <a:solidFill>
          <a:schemeClr val="tx1"/>
        </a:solidFill>
        <a:latin typeface="Arial" charset="0"/>
        <a:ea typeface="ＭＳ Ｐゴシック" pitchFamily="84" charset="-128"/>
        <a:cs typeface="+mn-cs"/>
      </a:defRPr>
    </a:lvl8pPr>
    <a:lvl9pPr marL="3657600" algn="l" defTabSz="914400" rtl="0" eaLnBrk="1" latinLnBrk="0" hangingPunct="1">
      <a:defRPr sz="2400" kern="1200">
        <a:solidFill>
          <a:schemeClr val="tx1"/>
        </a:solidFill>
        <a:latin typeface="Arial" charset="0"/>
        <a:ea typeface="ＭＳ Ｐゴシック" pitchFamily="8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4F4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330" autoAdjust="0"/>
    <p:restoredTop sz="90000" autoAdjust="0"/>
  </p:normalViewPr>
  <p:slideViewPr>
    <p:cSldViewPr>
      <p:cViewPr varScale="1">
        <p:scale>
          <a:sx n="75" d="100"/>
          <a:sy n="75" d="100"/>
        </p:scale>
        <p:origin x="462" y="78"/>
      </p:cViewPr>
      <p:guideLst>
        <p:guide orient="horz" pos="2160"/>
        <p:guide pos="2880"/>
      </p:guideLst>
    </p:cSldViewPr>
  </p:slideViewPr>
  <p:outlineViewPr>
    <p:cViewPr>
      <p:scale>
        <a:sx n="100" d="100"/>
        <a:sy n="100"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037840" cy="464820"/>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defRPr sz="1200" smtClean="0"/>
            </a:lvl1pPr>
          </a:lstStyle>
          <a:p>
            <a:pPr>
              <a:defRPr/>
            </a:pPr>
            <a:endParaRPr lang="en-US"/>
          </a:p>
        </p:txBody>
      </p:sp>
      <p:sp>
        <p:nvSpPr>
          <p:cNvPr id="10243" name="Rectangle 3"/>
          <p:cNvSpPr>
            <a:spLocks noGrp="1" noChangeArrowheads="1"/>
          </p:cNvSpPr>
          <p:nvPr>
            <p:ph type="dt" sz="quarter" idx="1"/>
          </p:nvPr>
        </p:nvSpPr>
        <p:spPr bwMode="auto">
          <a:xfrm>
            <a:off x="3972560" y="0"/>
            <a:ext cx="3037840" cy="464820"/>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a:defRPr sz="1200" smtClean="0"/>
            </a:lvl1pPr>
          </a:lstStyle>
          <a:p>
            <a:pPr>
              <a:defRPr/>
            </a:pPr>
            <a:endParaRPr lang="en-US"/>
          </a:p>
        </p:txBody>
      </p:sp>
      <p:sp>
        <p:nvSpPr>
          <p:cNvPr id="10244" name="Rectangle 4"/>
          <p:cNvSpPr>
            <a:spLocks noGrp="1" noChangeArrowheads="1"/>
          </p:cNvSpPr>
          <p:nvPr>
            <p:ph type="ftr" sz="quarter" idx="2"/>
          </p:nvPr>
        </p:nvSpPr>
        <p:spPr bwMode="auto">
          <a:xfrm>
            <a:off x="0" y="8831580"/>
            <a:ext cx="3037840" cy="464820"/>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defRPr sz="1200" smtClean="0"/>
            </a:lvl1pPr>
          </a:lstStyle>
          <a:p>
            <a:pPr>
              <a:defRPr/>
            </a:pPr>
            <a:endParaRPr lang="en-US"/>
          </a:p>
        </p:txBody>
      </p:sp>
      <p:sp>
        <p:nvSpPr>
          <p:cNvPr id="10245" name="Rectangle 5"/>
          <p:cNvSpPr>
            <a:spLocks noGrp="1" noChangeArrowheads="1"/>
          </p:cNvSpPr>
          <p:nvPr>
            <p:ph type="sldNum" sz="quarter" idx="3"/>
          </p:nvPr>
        </p:nvSpPr>
        <p:spPr bwMode="auto">
          <a:xfrm>
            <a:off x="3972560" y="8831580"/>
            <a:ext cx="3037840" cy="464820"/>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a:defRPr sz="1200" smtClean="0"/>
            </a:lvl1pPr>
          </a:lstStyle>
          <a:p>
            <a:pPr>
              <a:defRPr/>
            </a:pPr>
            <a:fld id="{FD41FAC9-1156-47AE-9AD9-3E1123B3907F}" type="slidenum">
              <a:rPr lang="en-US"/>
              <a:pPr>
                <a:defRPr/>
              </a:pPr>
              <a:t>‹#›</a:t>
            </a:fld>
            <a:endParaRPr lang="en-US"/>
          </a:p>
        </p:txBody>
      </p:sp>
    </p:spTree>
    <p:extLst>
      <p:ext uri="{BB962C8B-B14F-4D97-AF65-F5344CB8AC3E}">
        <p14:creationId xmlns:p14="http://schemas.microsoft.com/office/powerpoint/2010/main" val="41942170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7840" cy="464820"/>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defRPr sz="1200" smtClean="0"/>
            </a:lvl1pPr>
          </a:lstStyle>
          <a:p>
            <a:pPr>
              <a:defRPr/>
            </a:pPr>
            <a:endParaRPr lang="en-US"/>
          </a:p>
        </p:txBody>
      </p:sp>
      <p:sp>
        <p:nvSpPr>
          <p:cNvPr id="3075" name="Rectangle 3"/>
          <p:cNvSpPr>
            <a:spLocks noGrp="1" noChangeArrowheads="1"/>
          </p:cNvSpPr>
          <p:nvPr>
            <p:ph type="dt" idx="1"/>
          </p:nvPr>
        </p:nvSpPr>
        <p:spPr bwMode="auto">
          <a:xfrm>
            <a:off x="3972560" y="0"/>
            <a:ext cx="3037840" cy="464820"/>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a:defRPr sz="1200" smtClean="0"/>
            </a:lvl1pPr>
          </a:lstStyle>
          <a:p>
            <a:pPr>
              <a:defRPr/>
            </a:pPr>
            <a:endParaRPr lang="en-US"/>
          </a:p>
        </p:txBody>
      </p:sp>
      <p:sp>
        <p:nvSpPr>
          <p:cNvPr id="2970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4720" y="4415790"/>
            <a:ext cx="5140960" cy="4183380"/>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31580"/>
            <a:ext cx="3037840" cy="464820"/>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defRPr sz="1200" smtClean="0"/>
            </a:lvl1pPr>
          </a:lstStyle>
          <a:p>
            <a:pPr>
              <a:defRPr/>
            </a:pPr>
            <a:endParaRPr lang="en-US"/>
          </a:p>
        </p:txBody>
      </p:sp>
      <p:sp>
        <p:nvSpPr>
          <p:cNvPr id="3079" name="Rectangle 7"/>
          <p:cNvSpPr>
            <a:spLocks noGrp="1" noChangeArrowheads="1"/>
          </p:cNvSpPr>
          <p:nvPr>
            <p:ph type="sldNum" sz="quarter" idx="5"/>
          </p:nvPr>
        </p:nvSpPr>
        <p:spPr bwMode="auto">
          <a:xfrm>
            <a:off x="3972560" y="8831580"/>
            <a:ext cx="3037840" cy="464820"/>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a:defRPr sz="1200" smtClean="0"/>
            </a:lvl1pPr>
          </a:lstStyle>
          <a:p>
            <a:pPr>
              <a:defRPr/>
            </a:pPr>
            <a:fld id="{04F6EB21-2530-4935-BE98-A873D3AF7F80}" type="slidenum">
              <a:rPr lang="en-US"/>
              <a:pPr>
                <a:defRPr/>
              </a:pPr>
              <a:t>‹#›</a:t>
            </a:fld>
            <a:endParaRPr lang="en-US"/>
          </a:p>
        </p:txBody>
      </p:sp>
    </p:spTree>
    <p:extLst>
      <p:ext uri="{BB962C8B-B14F-4D97-AF65-F5344CB8AC3E}">
        <p14:creationId xmlns:p14="http://schemas.microsoft.com/office/powerpoint/2010/main" val="25132104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84"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8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8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8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8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C65CECBA-F4E6-4454-A7D0-2C5341479958}" type="slidenum">
              <a:rPr lang="en-US"/>
              <a:pPr/>
              <a:t>1</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1229904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7CB8CDA4-C088-423A-AB44-83C7C784E7E4}" type="slidenum">
              <a:rPr lang="en-US"/>
              <a:pPr/>
              <a:t>2</a:t>
            </a:fld>
            <a:endParaRPr 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146669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dirty="0" smtClean="0"/>
          </a:p>
        </p:txBody>
      </p:sp>
      <p:sp>
        <p:nvSpPr>
          <p:cNvPr id="4" name="Slide Number Placeholder 3"/>
          <p:cNvSpPr>
            <a:spLocks noGrp="1"/>
          </p:cNvSpPr>
          <p:nvPr>
            <p:ph type="sldNum" sz="quarter" idx="10"/>
          </p:nvPr>
        </p:nvSpPr>
        <p:spPr/>
        <p:txBody>
          <a:bodyPr/>
          <a:lstStyle/>
          <a:p>
            <a:pPr>
              <a:defRPr/>
            </a:pPr>
            <a:fld id="{04F6EB21-2530-4935-BE98-A873D3AF7F80}" type="slidenum">
              <a:rPr lang="en-US" smtClean="0"/>
              <a:pPr>
                <a:defRPr/>
              </a:pPr>
              <a:t>3</a:t>
            </a:fld>
            <a:endParaRPr lang="en-US"/>
          </a:p>
        </p:txBody>
      </p:sp>
    </p:spTree>
    <p:extLst>
      <p:ext uri="{BB962C8B-B14F-4D97-AF65-F5344CB8AC3E}">
        <p14:creationId xmlns:p14="http://schemas.microsoft.com/office/powerpoint/2010/main" val="3782325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4BF312-E6A7-4022-955D-8CB35A672F94}" type="slidenum">
              <a:rPr lang="en-US"/>
              <a:pPr/>
              <a:t>4</a:t>
            </a:fld>
            <a:endParaRPr lang="en-US"/>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pPr>
              <a:buFont typeface="Arial" pitchFamily="34" charset="0"/>
              <a:buChar char="•"/>
            </a:pPr>
            <a:r>
              <a:rPr lang="en-US" dirty="0" smtClean="0"/>
              <a:t>We heard from two companies that switched to better alternatives, TURI,</a:t>
            </a:r>
            <a:r>
              <a:rPr lang="en-US" baseline="0" dirty="0" smtClean="0"/>
              <a:t> Katy Wolf, and trade associations that help companies switch to better alternatives; also relevant was Heidi’s presentation and Wayne’s </a:t>
            </a:r>
            <a:endParaRPr lang="en-US" dirty="0" smtClean="0"/>
          </a:p>
          <a:p>
            <a:endParaRPr lang="en-US" dirty="0"/>
          </a:p>
        </p:txBody>
      </p:sp>
    </p:spTree>
    <p:extLst>
      <p:ext uri="{BB962C8B-B14F-4D97-AF65-F5344CB8AC3E}">
        <p14:creationId xmlns:p14="http://schemas.microsoft.com/office/powerpoint/2010/main" val="3787504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Say Wayne’s slides </a:t>
            </a:r>
            <a:endParaRPr lang="en-US" dirty="0"/>
          </a:p>
        </p:txBody>
      </p:sp>
      <p:sp>
        <p:nvSpPr>
          <p:cNvPr id="4" name="Slide Number Placeholder 3"/>
          <p:cNvSpPr>
            <a:spLocks noGrp="1"/>
          </p:cNvSpPr>
          <p:nvPr>
            <p:ph type="sldNum" sz="quarter" idx="10"/>
          </p:nvPr>
        </p:nvSpPr>
        <p:spPr/>
        <p:txBody>
          <a:bodyPr/>
          <a:lstStyle/>
          <a:p>
            <a:pPr>
              <a:defRPr/>
            </a:pPr>
            <a:fld id="{04F6EB21-2530-4935-BE98-A873D3AF7F80}" type="slidenum">
              <a:rPr lang="en-US" smtClean="0"/>
              <a:pPr>
                <a:defRPr/>
              </a:pPr>
              <a:t>9</a:t>
            </a:fld>
            <a:endParaRPr lang="en-US"/>
          </a:p>
        </p:txBody>
      </p:sp>
    </p:spTree>
    <p:extLst>
      <p:ext uri="{BB962C8B-B14F-4D97-AF65-F5344CB8AC3E}">
        <p14:creationId xmlns:p14="http://schemas.microsoft.com/office/powerpoint/2010/main" val="14250698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F430CF4E-B054-48FD-9611-E9602BE60C86}" type="slidenum">
              <a:rPr lang="en-US" smtClean="0"/>
              <a:pPr/>
              <a:t>11</a:t>
            </a:fld>
            <a:endParaRPr lang="en-US" smtClean="0"/>
          </a:p>
        </p:txBody>
      </p:sp>
      <p:sp>
        <p:nvSpPr>
          <p:cNvPr id="16387" name="Rectangle 2"/>
          <p:cNvSpPr>
            <a:spLocks noGrp="1" noRot="1" noChangeAspect="1" noChangeArrowheads="1" noTextEdit="1"/>
          </p:cNvSpPr>
          <p:nvPr>
            <p:ph type="sldImg"/>
          </p:nvPr>
        </p:nvSpPr>
        <p:spPr>
          <a:xfrm>
            <a:off x="1179513" y="696913"/>
            <a:ext cx="4648200" cy="3486150"/>
          </a:xfrm>
          <a:ln/>
        </p:spPr>
      </p:sp>
      <p:sp>
        <p:nvSpPr>
          <p:cNvPr id="16388" name="Rectangle 3"/>
          <p:cNvSpPr>
            <a:spLocks noGrp="1" noChangeArrowheads="1"/>
          </p:cNvSpPr>
          <p:nvPr>
            <p:ph type="body" idx="1"/>
          </p:nvPr>
        </p:nvSpPr>
        <p:spPr>
          <a:noFill/>
          <a:ln/>
        </p:spPr>
        <p:txBody>
          <a:bodyPr/>
          <a:lstStyle/>
          <a:p>
            <a:pPr eaLnBrk="1" hangingPunct="1">
              <a:buFont typeface="Arial" pitchFamily="34" charset="0"/>
              <a:buChar char="•"/>
            </a:pPr>
            <a:endParaRPr lang="en-US" dirty="0" smtClean="0"/>
          </a:p>
        </p:txBody>
      </p:sp>
    </p:spTree>
    <p:extLst>
      <p:ext uri="{BB962C8B-B14F-4D97-AF65-F5344CB8AC3E}">
        <p14:creationId xmlns:p14="http://schemas.microsoft.com/office/powerpoint/2010/main" val="34807413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97B0705A-C80B-43BC-A57D-52C5DBD38BEF}" type="slidenum">
              <a:rPr lang="en-US" smtClean="0"/>
              <a:pPr/>
              <a:t>12</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marL="0" marR="0" lvl="2"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baseline="0" dirty="0" smtClean="0"/>
              <a:t> </a:t>
            </a:r>
            <a:r>
              <a:rPr lang="en-US" sz="1200" kern="1200" dirty="0" smtClean="0">
                <a:solidFill>
                  <a:schemeClr val="tx1"/>
                </a:solidFill>
                <a:effectLst/>
                <a:latin typeface="Arial" charset="0"/>
                <a:ea typeface="ＭＳ Ｐゴシック" pitchFamily="84" charset="-128"/>
                <a:cs typeface="+mn-cs"/>
              </a:rPr>
              <a:t>Outcome – contact for vendors, make switch, hydrocarbon based cleaner move away from </a:t>
            </a:r>
            <a:r>
              <a:rPr lang="en-US" sz="1200" kern="1200" dirty="0" err="1" smtClean="0">
                <a:solidFill>
                  <a:schemeClr val="tx1"/>
                </a:solidFill>
                <a:effectLst/>
                <a:latin typeface="Arial" charset="0"/>
                <a:ea typeface="ＭＳ Ｐゴシック" pitchFamily="84" charset="-128"/>
                <a:cs typeface="+mn-cs"/>
              </a:rPr>
              <a:t>tce</a:t>
            </a:r>
            <a:r>
              <a:rPr lang="en-US" sz="1200" kern="1200" dirty="0" smtClean="0">
                <a:solidFill>
                  <a:schemeClr val="tx1"/>
                </a:solidFill>
                <a:effectLst/>
                <a:latin typeface="Arial" charset="0"/>
                <a:ea typeface="ＭＳ Ｐゴシック" pitchFamily="84" charset="-128"/>
                <a:cs typeface="+mn-cs"/>
              </a:rPr>
              <a:t> and acetone, need product compatible with all parts, they piloted with guys, on-site work good, needed hand holding with on-site look on their processes, keep cleaning to satisfactory level</a:t>
            </a:r>
            <a:endParaRPr lang="en-US" baseline="0" dirty="0" smtClean="0"/>
          </a:p>
          <a:p>
            <a:pPr marL="0" marR="0" indent="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effectLst/>
                <a:latin typeface="Arial" charset="0"/>
                <a:ea typeface="ＭＳ Ｐゴシック" pitchFamily="84" charset="-128"/>
                <a:cs typeface="+mn-cs"/>
              </a:rPr>
              <a:t>How do we move to small shops? – going door to door, educating customers, lost large customers, message must contain cost is a factor of contamination to environment, disposal, risk must be part of assessment, will not change without regulation, can’t tell competitors about formulations, careful about releasing information, drive industry away from toxic chemicals can do it voluntarily, </a:t>
            </a:r>
          </a:p>
          <a:p>
            <a:pPr eaLnBrk="1" hangingPunct="1">
              <a:buFont typeface="Arial" pitchFamily="34" charset="0"/>
              <a:buChar char="•"/>
            </a:pPr>
            <a:endParaRPr lang="en-US" dirty="0" smtClean="0"/>
          </a:p>
          <a:p>
            <a:pPr eaLnBrk="1" hangingPunct="1"/>
            <a:endParaRPr lang="en-US" dirty="0" smtClean="0"/>
          </a:p>
        </p:txBody>
      </p:sp>
    </p:spTree>
    <p:extLst>
      <p:ext uri="{BB962C8B-B14F-4D97-AF65-F5344CB8AC3E}">
        <p14:creationId xmlns:p14="http://schemas.microsoft.com/office/powerpoint/2010/main" val="1626605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buFont typeface="Arial" pitchFamily="34" charset="0"/>
              <a:buNone/>
            </a:pPr>
            <a:endParaRPr lang="en-US" baseline="0" dirty="0" smtClean="0"/>
          </a:p>
        </p:txBody>
      </p:sp>
      <p:sp>
        <p:nvSpPr>
          <p:cNvPr id="4" name="Slide Number Placeholder 3"/>
          <p:cNvSpPr>
            <a:spLocks noGrp="1"/>
          </p:cNvSpPr>
          <p:nvPr>
            <p:ph type="sldNum" sz="quarter" idx="10"/>
          </p:nvPr>
        </p:nvSpPr>
        <p:spPr/>
        <p:txBody>
          <a:bodyPr/>
          <a:lstStyle/>
          <a:p>
            <a:pPr>
              <a:defRPr/>
            </a:pPr>
            <a:fld id="{04F6EB21-2530-4935-BE98-A873D3AF7F80}" type="slidenum">
              <a:rPr lang="en-US" smtClean="0"/>
              <a:pPr>
                <a:defRPr/>
              </a:pPr>
              <a:t>13</a:t>
            </a:fld>
            <a:endParaRPr lang="en-US"/>
          </a:p>
        </p:txBody>
      </p:sp>
    </p:spTree>
    <p:extLst>
      <p:ext uri="{BB962C8B-B14F-4D97-AF65-F5344CB8AC3E}">
        <p14:creationId xmlns:p14="http://schemas.microsoft.com/office/powerpoint/2010/main" val="33324627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effectLst/>
                <a:latin typeface="Arial" charset="0"/>
                <a:ea typeface="ＭＳ Ｐゴシック" pitchFamily="84" charset="-128"/>
                <a:cs typeface="+mn-cs"/>
              </a:rPr>
              <a:t>Reduce worker exposure – ensure users are looking at right product, labeling used for commercial purposes only, clear understanding, PPE, air monitoring, low levels, warnings to fire fighters, </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04F6EB21-2530-4935-BE98-A873D3AF7F80}" type="slidenum">
              <a:rPr lang="en-US" smtClean="0"/>
              <a:pPr>
                <a:defRPr/>
              </a:pPr>
              <a:t>14</a:t>
            </a:fld>
            <a:endParaRPr lang="en-US"/>
          </a:p>
        </p:txBody>
      </p:sp>
    </p:spTree>
    <p:extLst>
      <p:ext uri="{BB962C8B-B14F-4D97-AF65-F5344CB8AC3E}">
        <p14:creationId xmlns:p14="http://schemas.microsoft.com/office/powerpoint/2010/main" val="31005967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7"/>
          <p:cNvPicPr>
            <a:picLocks noChangeAspect="1" noChangeArrowheads="1"/>
          </p:cNvPicPr>
          <p:nvPr userDrawn="1"/>
        </p:nvPicPr>
        <p:blipFill>
          <a:blip r:embed="rId2" cstate="print"/>
          <a:srcRect t="4126" b="3030"/>
          <a:stretch>
            <a:fillRect/>
          </a:stretch>
        </p:blipFill>
        <p:spPr bwMode="auto">
          <a:xfrm>
            <a:off x="0" y="0"/>
            <a:ext cx="9144000" cy="6858000"/>
          </a:xfrm>
          <a:prstGeom prst="rect">
            <a:avLst/>
          </a:prstGeom>
          <a:noFill/>
          <a:ln w="9525">
            <a:noFill/>
            <a:miter lim="800000"/>
            <a:headEnd/>
            <a:tailEnd/>
          </a:ln>
        </p:spPr>
      </p:pic>
      <p:pic>
        <p:nvPicPr>
          <p:cNvPr id="5" name="Picture 18"/>
          <p:cNvPicPr>
            <a:picLocks noChangeAspect="1" noChangeArrowheads="1"/>
          </p:cNvPicPr>
          <p:nvPr userDrawn="1"/>
        </p:nvPicPr>
        <p:blipFill>
          <a:blip r:embed="rId3" cstate="print"/>
          <a:srcRect/>
          <a:stretch>
            <a:fillRect/>
          </a:stretch>
        </p:blipFill>
        <p:spPr bwMode="auto">
          <a:xfrm>
            <a:off x="2133600" y="1676400"/>
            <a:ext cx="4876800" cy="4481513"/>
          </a:xfrm>
          <a:prstGeom prst="rect">
            <a:avLst/>
          </a:prstGeom>
          <a:noFill/>
          <a:ln w="9525">
            <a:noFill/>
            <a:miter lim="800000"/>
            <a:headEnd/>
            <a:tailEnd/>
          </a:ln>
        </p:spPr>
      </p:pic>
      <p:sp>
        <p:nvSpPr>
          <p:cNvPr id="15363" name="Rectangle 3"/>
          <p:cNvSpPr>
            <a:spLocks noGrp="1" noChangeArrowheads="1"/>
          </p:cNvSpPr>
          <p:nvPr>
            <p:ph type="ctrTitle"/>
          </p:nvPr>
        </p:nvSpPr>
        <p:spPr>
          <a:xfrm>
            <a:off x="685800" y="2286000"/>
            <a:ext cx="7772400" cy="1143000"/>
          </a:xfrm>
        </p:spPr>
        <p:txBody>
          <a:bodyPr/>
          <a:lstStyle>
            <a:lvl1pPr>
              <a:defRPr sz="3600" b="1">
                <a:solidFill>
                  <a:srgbClr val="000000"/>
                </a:solidFill>
              </a:defRPr>
            </a:lvl1pPr>
          </a:lstStyle>
          <a:p>
            <a:r>
              <a:rPr lang="en-US"/>
              <a:t>Click to edit Master title style</a:t>
            </a:r>
          </a:p>
        </p:txBody>
      </p:sp>
      <p:sp>
        <p:nvSpPr>
          <p:cNvPr id="15364" name="Rectangle 4"/>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6" name="Rectangle 5"/>
          <p:cNvSpPr>
            <a:spLocks noGrp="1" noChangeArrowheads="1"/>
          </p:cNvSpPr>
          <p:nvPr>
            <p:ph type="dt" sz="half" idx="10"/>
          </p:nvPr>
        </p:nvSpPr>
        <p:spPr/>
        <p:txBody>
          <a:bodyPr/>
          <a:lstStyle>
            <a:lvl1pPr>
              <a:defRPr smtClean="0"/>
            </a:lvl1pPr>
          </a:lstStyle>
          <a:p>
            <a:pPr>
              <a:defRPr/>
            </a:pPr>
            <a:fld id="{D5C2FCE9-63AE-446A-82AB-213E7E9813B1}" type="datetime1">
              <a:rPr lang="en-US"/>
              <a:pPr>
                <a:defRPr/>
              </a:pPr>
              <a:t>7/30/2014</a:t>
            </a:fld>
            <a:endParaRPr lang="en-US" dirty="0"/>
          </a:p>
        </p:txBody>
      </p:sp>
      <p:sp>
        <p:nvSpPr>
          <p:cNvPr id="7" name="Rectangle 6"/>
          <p:cNvSpPr>
            <a:spLocks noGrp="1" noChangeArrowheads="1"/>
          </p:cNvSpPr>
          <p:nvPr>
            <p:ph type="ftr" sz="quarter" idx="11"/>
          </p:nvPr>
        </p:nvSpPr>
        <p:spPr>
          <a:xfrm>
            <a:off x="2667000" y="6248400"/>
            <a:ext cx="3810000" cy="457200"/>
          </a:xfrm>
        </p:spPr>
        <p:txBody>
          <a:bodyPr/>
          <a:lstStyle>
            <a:lvl1pPr>
              <a:defRPr sz="1400" dirty="0" smtClean="0"/>
            </a:lvl1pPr>
          </a:lstStyle>
          <a:p>
            <a:pPr>
              <a:defRPr/>
            </a:pPr>
            <a:r>
              <a:rPr lang="en-US"/>
              <a:t>U.S. Environmental Protection Agency</a:t>
            </a:r>
          </a:p>
        </p:txBody>
      </p:sp>
      <p:sp>
        <p:nvSpPr>
          <p:cNvPr id="8" name="Rectangle 7"/>
          <p:cNvSpPr>
            <a:spLocks noGrp="1" noChangeArrowheads="1"/>
          </p:cNvSpPr>
          <p:nvPr>
            <p:ph type="sldNum" sz="quarter" idx="12"/>
          </p:nvPr>
        </p:nvSpPr>
        <p:spPr/>
        <p:txBody>
          <a:bodyPr/>
          <a:lstStyle>
            <a:lvl1pPr>
              <a:defRPr smtClean="0"/>
            </a:lvl1pPr>
          </a:lstStyle>
          <a:p>
            <a:pPr>
              <a:defRPr/>
            </a:pPr>
            <a:fld id="{29F1628D-A6CB-43C0-9B81-699967BC4DD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a:t>
            </a:r>
            <a:r>
              <a:rPr lang="en-US" dirty="0" err="1" smtClean="0"/>
              <a:t>lev</a:t>
            </a:r>
            <a:endParaRPr lang="en-US" dirty="0" smtClean="0"/>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p:txBody>
          <a:bodyPr/>
          <a:lstStyle>
            <a:lvl1pPr>
              <a:defRPr smtClean="0"/>
            </a:lvl1pPr>
          </a:lstStyle>
          <a:p>
            <a:pPr>
              <a:defRPr/>
            </a:pPr>
            <a:fld id="{EB3BDFF9-A79B-4801-A335-F8D74C47F1B4}" type="datetime1">
              <a:rPr lang="en-US"/>
              <a:pPr>
                <a:defRPr/>
              </a:pPr>
              <a:t>7/30/2014</a:t>
            </a:fld>
            <a:endParaRPr lang="en-US"/>
          </a:p>
        </p:txBody>
      </p:sp>
      <p:sp>
        <p:nvSpPr>
          <p:cNvPr id="6" name="Footer Placeholder 4"/>
          <p:cNvSpPr>
            <a:spLocks noGrp="1"/>
          </p:cNvSpPr>
          <p:nvPr>
            <p:ph type="ftr" sz="quarter" idx="11"/>
          </p:nvPr>
        </p:nvSpPr>
        <p:spPr/>
        <p:txBody>
          <a:bodyPr/>
          <a:lstStyle>
            <a:lvl1pPr>
              <a:defRPr sz="1400" dirty="0" smtClean="0"/>
            </a:lvl1pPr>
          </a:lstStyle>
          <a:p>
            <a:pPr>
              <a:defRPr/>
            </a:pPr>
            <a:r>
              <a:rPr lang="en-US"/>
              <a:t>U.S. Environmental Protection Agency</a:t>
            </a:r>
          </a:p>
        </p:txBody>
      </p:sp>
      <p:sp>
        <p:nvSpPr>
          <p:cNvPr id="7" name="Slide Number Placeholder 5"/>
          <p:cNvSpPr>
            <a:spLocks noGrp="1"/>
          </p:cNvSpPr>
          <p:nvPr>
            <p:ph type="sldNum" sz="quarter" idx="12"/>
          </p:nvPr>
        </p:nvSpPr>
        <p:spPr/>
        <p:txBody>
          <a:bodyPr/>
          <a:lstStyle>
            <a:lvl1pPr>
              <a:defRPr smtClean="0"/>
            </a:lvl1pPr>
          </a:lstStyle>
          <a:p>
            <a:pPr>
              <a:defRPr/>
            </a:pPr>
            <a:fld id="{0DF622CB-671B-4109-968B-2937DDE029A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Vertical Title 1"/>
          <p:cNvSpPr>
            <a:spLocks noGrp="1"/>
          </p:cNvSpPr>
          <p:nvPr>
            <p:ph type="title" orient="vert"/>
          </p:nvPr>
        </p:nvSpPr>
        <p:spPr>
          <a:xfrm>
            <a:off x="6515100" y="1600200"/>
            <a:ext cx="1943100" cy="4495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600200"/>
            <a:ext cx="5676900" cy="4495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smtClean="0"/>
            </a:lvl1pPr>
          </a:lstStyle>
          <a:p>
            <a:pPr>
              <a:defRPr/>
            </a:pPr>
            <a:fld id="{05DD84A3-08F5-4CD6-80F5-6952388F3E29}" type="datetime1">
              <a:rPr lang="en-US"/>
              <a:pPr>
                <a:defRPr/>
              </a:pPr>
              <a:t>7/30/2014</a:t>
            </a:fld>
            <a:endParaRPr lang="en-US"/>
          </a:p>
        </p:txBody>
      </p:sp>
      <p:sp>
        <p:nvSpPr>
          <p:cNvPr id="6" name="Footer Placeholder 4"/>
          <p:cNvSpPr>
            <a:spLocks noGrp="1"/>
          </p:cNvSpPr>
          <p:nvPr>
            <p:ph type="ftr" sz="quarter" idx="11"/>
          </p:nvPr>
        </p:nvSpPr>
        <p:spPr/>
        <p:txBody>
          <a:bodyPr/>
          <a:lstStyle>
            <a:lvl1pPr>
              <a:defRPr sz="1400" dirty="0" smtClean="0"/>
            </a:lvl1pPr>
          </a:lstStyle>
          <a:p>
            <a:pPr>
              <a:defRPr/>
            </a:pPr>
            <a:r>
              <a:rPr lang="en-US"/>
              <a:t>U.S. Environmental Protection Agency</a:t>
            </a:r>
          </a:p>
        </p:txBody>
      </p:sp>
      <p:sp>
        <p:nvSpPr>
          <p:cNvPr id="7" name="Slide Number Placeholder 5"/>
          <p:cNvSpPr>
            <a:spLocks noGrp="1"/>
          </p:cNvSpPr>
          <p:nvPr>
            <p:ph type="sldNum" sz="quarter" idx="12"/>
          </p:nvPr>
        </p:nvSpPr>
        <p:spPr/>
        <p:txBody>
          <a:bodyPr/>
          <a:lstStyle>
            <a:lvl1pPr>
              <a:defRPr smtClean="0"/>
            </a:lvl1pPr>
          </a:lstStyle>
          <a:p>
            <a:pPr>
              <a:defRPr/>
            </a:pPr>
            <a:fld id="{1879F5BC-2162-4334-A6D1-552E26AB918C}"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pic>
        <p:nvPicPr>
          <p:cNvPr id="5"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a:xfrm>
            <a:off x="762000" y="1600200"/>
            <a:ext cx="7620000" cy="9906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2667000"/>
            <a:ext cx="3810000" cy="3429000"/>
          </a:xfrm>
        </p:spPr>
        <p:txBody>
          <a:bodyPr/>
          <a:lstStyle/>
          <a:p>
            <a:pPr lvl="0"/>
            <a:endParaRPr lang="en-US" noProof="0" smtClean="0"/>
          </a:p>
        </p:txBody>
      </p:sp>
      <p:sp>
        <p:nvSpPr>
          <p:cNvPr id="4" name="Text Placeholder 3"/>
          <p:cNvSpPr>
            <a:spLocks noGrp="1"/>
          </p:cNvSpPr>
          <p:nvPr>
            <p:ph type="body" sz="half" idx="2"/>
          </p:nvPr>
        </p:nvSpPr>
        <p:spPr>
          <a:xfrm>
            <a:off x="4648200" y="2667000"/>
            <a:ext cx="3810000"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smtClean="0"/>
            </a:lvl1pPr>
          </a:lstStyle>
          <a:p>
            <a:pPr>
              <a:defRPr/>
            </a:pPr>
            <a:fld id="{A0473B79-6600-4B03-96E2-57449B00E386}" type="datetime1">
              <a:rPr lang="en-US"/>
              <a:pPr>
                <a:defRPr/>
              </a:pPr>
              <a:t>7/30/2014</a:t>
            </a:fld>
            <a:endParaRPr lang="en-US"/>
          </a:p>
        </p:txBody>
      </p:sp>
      <p:sp>
        <p:nvSpPr>
          <p:cNvPr id="7" name="Footer Placeholder 5"/>
          <p:cNvSpPr>
            <a:spLocks noGrp="1"/>
          </p:cNvSpPr>
          <p:nvPr>
            <p:ph type="ftr" sz="quarter" idx="11"/>
          </p:nvPr>
        </p:nvSpPr>
        <p:spPr/>
        <p:txBody>
          <a:bodyPr/>
          <a:lstStyle>
            <a:lvl1pPr>
              <a:defRPr dirty="0" smtClean="0"/>
            </a:lvl1pPr>
          </a:lstStyle>
          <a:p>
            <a:pPr>
              <a:defRPr/>
            </a:pPr>
            <a:r>
              <a:rPr lang="en-US"/>
              <a:t>U.S. Environmental Protection Agency</a:t>
            </a:r>
          </a:p>
        </p:txBody>
      </p:sp>
      <p:sp>
        <p:nvSpPr>
          <p:cNvPr id="8" name="Slide Number Placeholder 6"/>
          <p:cNvSpPr>
            <a:spLocks noGrp="1"/>
          </p:cNvSpPr>
          <p:nvPr>
            <p:ph type="sldNum" sz="quarter" idx="12"/>
          </p:nvPr>
        </p:nvSpPr>
        <p:spPr/>
        <p:txBody>
          <a:bodyPr/>
          <a:lstStyle>
            <a:lvl1pPr>
              <a:defRPr smtClean="0"/>
            </a:lvl1pPr>
          </a:lstStyle>
          <a:p>
            <a:pPr>
              <a:defRPr/>
            </a:pPr>
            <a:fld id="{5E40C728-C8E7-4D9D-8AA8-070D522840CB}"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pic>
        <p:nvPicPr>
          <p:cNvPr id="4"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a:xfrm>
            <a:off x="762000" y="1600200"/>
            <a:ext cx="7620000" cy="9906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685800" y="2667000"/>
            <a:ext cx="7772400" cy="3429000"/>
          </a:xfrm>
        </p:spPr>
        <p:txBody>
          <a:bodyPr/>
          <a:lstStyle/>
          <a:p>
            <a:pPr lvl="0"/>
            <a:endParaRPr lang="en-US" noProof="0" smtClean="0"/>
          </a:p>
        </p:txBody>
      </p:sp>
      <p:sp>
        <p:nvSpPr>
          <p:cNvPr id="5" name="Date Placeholder 3"/>
          <p:cNvSpPr>
            <a:spLocks noGrp="1"/>
          </p:cNvSpPr>
          <p:nvPr>
            <p:ph type="dt" sz="half" idx="10"/>
          </p:nvPr>
        </p:nvSpPr>
        <p:spPr/>
        <p:txBody>
          <a:bodyPr/>
          <a:lstStyle>
            <a:lvl1pPr>
              <a:defRPr smtClean="0"/>
            </a:lvl1pPr>
          </a:lstStyle>
          <a:p>
            <a:pPr>
              <a:defRPr/>
            </a:pPr>
            <a:fld id="{1718021E-FE92-4C97-832D-6AB399A30AAC}" type="datetime1">
              <a:rPr lang="en-US"/>
              <a:pPr>
                <a:defRPr/>
              </a:pPr>
              <a:t>7/30/2014</a:t>
            </a:fld>
            <a:endParaRPr lang="en-US"/>
          </a:p>
        </p:txBody>
      </p:sp>
      <p:sp>
        <p:nvSpPr>
          <p:cNvPr id="6" name="Footer Placeholder 4"/>
          <p:cNvSpPr>
            <a:spLocks noGrp="1"/>
          </p:cNvSpPr>
          <p:nvPr>
            <p:ph type="ftr" sz="quarter" idx="11"/>
          </p:nvPr>
        </p:nvSpPr>
        <p:spPr/>
        <p:txBody>
          <a:bodyPr/>
          <a:lstStyle>
            <a:lvl1pPr>
              <a:defRPr dirty="0" smtClean="0"/>
            </a:lvl1pPr>
          </a:lstStyle>
          <a:p>
            <a:pPr>
              <a:defRPr/>
            </a:pPr>
            <a:r>
              <a:rPr lang="en-US"/>
              <a:t>U.S. Environmental Protection Agency</a:t>
            </a:r>
          </a:p>
        </p:txBody>
      </p:sp>
      <p:sp>
        <p:nvSpPr>
          <p:cNvPr id="7" name="Slide Number Placeholder 5"/>
          <p:cNvSpPr>
            <a:spLocks noGrp="1"/>
          </p:cNvSpPr>
          <p:nvPr>
            <p:ph type="sldNum" sz="quarter" idx="12"/>
          </p:nvPr>
        </p:nvSpPr>
        <p:spPr/>
        <p:txBody>
          <a:bodyPr/>
          <a:lstStyle>
            <a:lvl1pPr>
              <a:defRPr smtClean="0"/>
            </a:lvl1pPr>
          </a:lstStyle>
          <a:p>
            <a:pPr>
              <a:defRPr/>
            </a:pPr>
            <a:fld id="{5F2071E3-1C1A-49E2-9523-3EB9FB7BB44A}"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pic>
        <p:nvPicPr>
          <p:cNvPr id="5"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a:xfrm>
            <a:off x="762000" y="1600200"/>
            <a:ext cx="7620000" cy="990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2667000"/>
            <a:ext cx="3810000"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667000"/>
            <a:ext cx="3810000"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smtClean="0"/>
            </a:lvl1pPr>
          </a:lstStyle>
          <a:p>
            <a:pPr>
              <a:defRPr/>
            </a:pPr>
            <a:fld id="{4FBFCA5D-ECFC-475A-9315-315133D60A74}" type="datetime1">
              <a:rPr lang="en-US"/>
              <a:pPr>
                <a:defRPr/>
              </a:pPr>
              <a:t>7/30/2014</a:t>
            </a:fld>
            <a:endParaRPr lang="en-US"/>
          </a:p>
        </p:txBody>
      </p:sp>
      <p:sp>
        <p:nvSpPr>
          <p:cNvPr id="7" name="Footer Placeholder 5"/>
          <p:cNvSpPr>
            <a:spLocks noGrp="1"/>
          </p:cNvSpPr>
          <p:nvPr>
            <p:ph type="ftr" sz="quarter" idx="11"/>
          </p:nvPr>
        </p:nvSpPr>
        <p:spPr/>
        <p:txBody>
          <a:bodyPr/>
          <a:lstStyle>
            <a:lvl1pPr>
              <a:defRPr dirty="0" smtClean="0"/>
            </a:lvl1pPr>
          </a:lstStyle>
          <a:p>
            <a:pPr>
              <a:defRPr/>
            </a:pPr>
            <a:r>
              <a:rPr lang="en-US"/>
              <a:t>U.S. Environmental Protection Agency</a:t>
            </a:r>
          </a:p>
        </p:txBody>
      </p:sp>
      <p:sp>
        <p:nvSpPr>
          <p:cNvPr id="8" name="Slide Number Placeholder 6"/>
          <p:cNvSpPr>
            <a:spLocks noGrp="1"/>
          </p:cNvSpPr>
          <p:nvPr>
            <p:ph type="sldNum" sz="quarter" idx="12"/>
          </p:nvPr>
        </p:nvSpPr>
        <p:spPr/>
        <p:txBody>
          <a:bodyPr/>
          <a:lstStyle>
            <a:lvl1pPr>
              <a:defRPr smtClean="0"/>
            </a:lvl1pPr>
          </a:lstStyle>
          <a:p>
            <a:pPr>
              <a:defRPr/>
            </a:pPr>
            <a:fld id="{106B7851-5BDC-44F8-924E-E75BBFE0415E}"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pic>
        <p:nvPicPr>
          <p:cNvPr id="3"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Content Placeholder 1"/>
          <p:cNvSpPr>
            <a:spLocks noGrp="1"/>
          </p:cNvSpPr>
          <p:nvPr>
            <p:ph/>
          </p:nvPr>
        </p:nvSpPr>
        <p:spPr>
          <a:xfrm>
            <a:off x="685800" y="1600200"/>
            <a:ext cx="77724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
          <p:cNvSpPr>
            <a:spLocks noGrp="1"/>
          </p:cNvSpPr>
          <p:nvPr>
            <p:ph type="dt" sz="half" idx="10"/>
          </p:nvPr>
        </p:nvSpPr>
        <p:spPr/>
        <p:txBody>
          <a:bodyPr/>
          <a:lstStyle>
            <a:lvl1pPr>
              <a:defRPr smtClean="0"/>
            </a:lvl1pPr>
          </a:lstStyle>
          <a:p>
            <a:pPr>
              <a:defRPr/>
            </a:pPr>
            <a:fld id="{003E849C-9650-4E27-9B7B-C1278CC9BA71}" type="datetime1">
              <a:rPr lang="en-US"/>
              <a:pPr>
                <a:defRPr/>
              </a:pPr>
              <a:t>7/30/2014</a:t>
            </a:fld>
            <a:endParaRPr lang="en-US"/>
          </a:p>
        </p:txBody>
      </p:sp>
      <p:sp>
        <p:nvSpPr>
          <p:cNvPr id="5" name="Footer Placeholder 3"/>
          <p:cNvSpPr>
            <a:spLocks noGrp="1"/>
          </p:cNvSpPr>
          <p:nvPr>
            <p:ph type="ftr" sz="quarter" idx="11"/>
          </p:nvPr>
        </p:nvSpPr>
        <p:spPr/>
        <p:txBody>
          <a:bodyPr/>
          <a:lstStyle>
            <a:lvl1pPr>
              <a:defRPr dirty="0" smtClean="0"/>
            </a:lvl1pPr>
          </a:lstStyle>
          <a:p>
            <a:pPr>
              <a:defRPr/>
            </a:pPr>
            <a:r>
              <a:rPr lang="en-US"/>
              <a:t>U.S. Environmental Protection Agency</a:t>
            </a:r>
          </a:p>
        </p:txBody>
      </p:sp>
      <p:sp>
        <p:nvSpPr>
          <p:cNvPr id="6" name="Slide Number Placeholder 4"/>
          <p:cNvSpPr>
            <a:spLocks noGrp="1"/>
          </p:cNvSpPr>
          <p:nvPr>
            <p:ph type="sldNum" sz="quarter" idx="12"/>
          </p:nvPr>
        </p:nvSpPr>
        <p:spPr/>
        <p:txBody>
          <a:bodyPr/>
          <a:lstStyle>
            <a:lvl1pPr>
              <a:defRPr smtClean="0"/>
            </a:lvl1pPr>
          </a:lstStyle>
          <a:p>
            <a:pPr>
              <a:defRPr/>
            </a:pPr>
            <a:fld id="{C30F829B-89D0-4E6F-84F3-C49B65BE3D5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smtClean="0"/>
            </a:lvl1pPr>
          </a:lstStyle>
          <a:p>
            <a:pPr>
              <a:defRPr/>
            </a:pPr>
            <a:fld id="{CACCDB34-BF40-4B22-98D8-BCD6813826B4}" type="datetime1">
              <a:rPr lang="en-US"/>
              <a:pPr>
                <a:defRPr/>
              </a:pPr>
              <a:t>7/30/2014</a:t>
            </a:fld>
            <a:endParaRPr lang="en-US"/>
          </a:p>
        </p:txBody>
      </p:sp>
      <p:sp>
        <p:nvSpPr>
          <p:cNvPr id="6" name="Footer Placeholder 4"/>
          <p:cNvSpPr>
            <a:spLocks noGrp="1"/>
          </p:cNvSpPr>
          <p:nvPr>
            <p:ph type="ftr" sz="quarter" idx="11"/>
          </p:nvPr>
        </p:nvSpPr>
        <p:spPr/>
        <p:txBody>
          <a:bodyPr/>
          <a:lstStyle>
            <a:lvl1pPr>
              <a:defRPr dirty="0" smtClean="0"/>
            </a:lvl1pPr>
          </a:lstStyle>
          <a:p>
            <a:pPr>
              <a:defRPr/>
            </a:pPr>
            <a:r>
              <a:rPr lang="en-US"/>
              <a:t>U.S. Environmental Protection Agency</a:t>
            </a:r>
          </a:p>
        </p:txBody>
      </p:sp>
      <p:sp>
        <p:nvSpPr>
          <p:cNvPr id="7" name="Slide Number Placeholder 5"/>
          <p:cNvSpPr>
            <a:spLocks noGrp="1"/>
          </p:cNvSpPr>
          <p:nvPr>
            <p:ph type="sldNum" sz="quarter" idx="12"/>
          </p:nvPr>
        </p:nvSpPr>
        <p:spPr/>
        <p:txBody>
          <a:bodyPr/>
          <a:lstStyle>
            <a:lvl1pPr>
              <a:defRPr smtClean="0"/>
            </a:lvl1pPr>
          </a:lstStyle>
          <a:p>
            <a:pPr>
              <a:defRPr/>
            </a:pPr>
            <a:fld id="{756E7AB1-732E-4A90-8A31-A29D44DE7462}"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smtClean="0"/>
            </a:lvl1pPr>
          </a:lstStyle>
          <a:p>
            <a:pPr>
              <a:defRPr/>
            </a:pPr>
            <a:fld id="{7BF6E64A-2606-4E66-9BF7-619394378DFD}" type="datetime1">
              <a:rPr lang="en-US"/>
              <a:pPr>
                <a:defRPr/>
              </a:pPr>
              <a:t>7/30/2014</a:t>
            </a:fld>
            <a:endParaRPr lang="en-US"/>
          </a:p>
        </p:txBody>
      </p:sp>
      <p:sp>
        <p:nvSpPr>
          <p:cNvPr id="6" name="Footer Placeholder 4"/>
          <p:cNvSpPr>
            <a:spLocks noGrp="1"/>
          </p:cNvSpPr>
          <p:nvPr>
            <p:ph type="ftr" sz="quarter" idx="11"/>
          </p:nvPr>
        </p:nvSpPr>
        <p:spPr/>
        <p:txBody>
          <a:bodyPr/>
          <a:lstStyle>
            <a:lvl1pPr>
              <a:defRPr dirty="0" smtClean="0"/>
            </a:lvl1pPr>
          </a:lstStyle>
          <a:p>
            <a:pPr>
              <a:defRPr/>
            </a:pPr>
            <a:r>
              <a:rPr lang="en-US"/>
              <a:t>U.S. Environmental Protection Agency</a:t>
            </a:r>
          </a:p>
        </p:txBody>
      </p:sp>
      <p:sp>
        <p:nvSpPr>
          <p:cNvPr id="7" name="Slide Number Placeholder 5"/>
          <p:cNvSpPr>
            <a:spLocks noGrp="1"/>
          </p:cNvSpPr>
          <p:nvPr>
            <p:ph type="sldNum" sz="quarter" idx="12"/>
          </p:nvPr>
        </p:nvSpPr>
        <p:spPr/>
        <p:txBody>
          <a:bodyPr/>
          <a:lstStyle>
            <a:lvl1pPr>
              <a:defRPr smtClean="0"/>
            </a:lvl1pPr>
          </a:lstStyle>
          <a:p>
            <a:pPr>
              <a:defRPr/>
            </a:pPr>
            <a:fld id="{D83F3B71-4070-4F1B-B6A7-56BDE0BB8EE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2667000"/>
            <a:ext cx="3810000" cy="3429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667000"/>
            <a:ext cx="3810000" cy="3429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p:txBody>
          <a:bodyPr/>
          <a:lstStyle>
            <a:lvl1pPr>
              <a:defRPr smtClean="0"/>
            </a:lvl1pPr>
          </a:lstStyle>
          <a:p>
            <a:pPr>
              <a:defRPr/>
            </a:pPr>
            <a:fld id="{893F3E76-DBBD-4A69-AF88-7C4A6AB009C6}" type="datetime1">
              <a:rPr lang="en-US"/>
              <a:pPr>
                <a:defRPr/>
              </a:pPr>
              <a:t>7/30/2014</a:t>
            </a:fld>
            <a:endParaRPr lang="en-US"/>
          </a:p>
        </p:txBody>
      </p:sp>
      <p:sp>
        <p:nvSpPr>
          <p:cNvPr id="7" name="Footer Placeholder 5"/>
          <p:cNvSpPr>
            <a:spLocks noGrp="1"/>
          </p:cNvSpPr>
          <p:nvPr>
            <p:ph type="ftr" sz="quarter" idx="11"/>
          </p:nvPr>
        </p:nvSpPr>
        <p:spPr/>
        <p:txBody>
          <a:bodyPr/>
          <a:lstStyle>
            <a:lvl1pPr>
              <a:defRPr sz="1400" dirty="0" smtClean="0"/>
            </a:lvl1pPr>
          </a:lstStyle>
          <a:p>
            <a:pPr>
              <a:defRPr/>
            </a:pPr>
            <a:r>
              <a:rPr lang="en-US"/>
              <a:t>U.S. Environmental Protection Agency</a:t>
            </a:r>
          </a:p>
        </p:txBody>
      </p:sp>
      <p:sp>
        <p:nvSpPr>
          <p:cNvPr id="8" name="Slide Number Placeholder 6"/>
          <p:cNvSpPr>
            <a:spLocks noGrp="1"/>
          </p:cNvSpPr>
          <p:nvPr>
            <p:ph type="sldNum" sz="quarter" idx="12"/>
          </p:nvPr>
        </p:nvSpPr>
        <p:spPr/>
        <p:txBody>
          <a:bodyPr/>
          <a:lstStyle>
            <a:lvl1pPr>
              <a:defRPr smtClean="0"/>
            </a:lvl1pPr>
          </a:lstStyle>
          <a:p>
            <a:pPr>
              <a:defRPr/>
            </a:pPr>
            <a:fld id="{9B5A4C87-F696-40BC-AF29-AB8831F43BE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6"/>
          <p:cNvSpPr>
            <a:spLocks noGrp="1"/>
          </p:cNvSpPr>
          <p:nvPr>
            <p:ph type="dt" sz="half" idx="10"/>
          </p:nvPr>
        </p:nvSpPr>
        <p:spPr/>
        <p:txBody>
          <a:bodyPr/>
          <a:lstStyle>
            <a:lvl1pPr>
              <a:defRPr smtClean="0"/>
            </a:lvl1pPr>
          </a:lstStyle>
          <a:p>
            <a:pPr>
              <a:defRPr/>
            </a:pPr>
            <a:fld id="{3CD21B01-C56E-4D74-95D2-D40C4FCF274E}" type="datetime1">
              <a:rPr lang="en-US"/>
              <a:pPr>
                <a:defRPr/>
              </a:pPr>
              <a:t>7/30/2014</a:t>
            </a:fld>
            <a:endParaRPr lang="en-US"/>
          </a:p>
        </p:txBody>
      </p:sp>
      <p:sp>
        <p:nvSpPr>
          <p:cNvPr id="9" name="Footer Placeholder 7"/>
          <p:cNvSpPr>
            <a:spLocks noGrp="1"/>
          </p:cNvSpPr>
          <p:nvPr>
            <p:ph type="ftr" sz="quarter" idx="11"/>
          </p:nvPr>
        </p:nvSpPr>
        <p:spPr/>
        <p:txBody>
          <a:bodyPr/>
          <a:lstStyle>
            <a:lvl1pPr>
              <a:defRPr dirty="0" smtClean="0"/>
            </a:lvl1pPr>
          </a:lstStyle>
          <a:p>
            <a:pPr>
              <a:defRPr/>
            </a:pPr>
            <a:r>
              <a:rPr lang="en-US"/>
              <a:t>U.S. Environmental Protection Agency</a:t>
            </a:r>
          </a:p>
        </p:txBody>
      </p:sp>
      <p:sp>
        <p:nvSpPr>
          <p:cNvPr id="10" name="Slide Number Placeholder 8"/>
          <p:cNvSpPr>
            <a:spLocks noGrp="1"/>
          </p:cNvSpPr>
          <p:nvPr>
            <p:ph type="sldNum" sz="quarter" idx="12"/>
          </p:nvPr>
        </p:nvSpPr>
        <p:spPr/>
        <p:txBody>
          <a:bodyPr/>
          <a:lstStyle>
            <a:lvl1pPr>
              <a:defRPr smtClean="0"/>
            </a:lvl1pPr>
          </a:lstStyle>
          <a:p>
            <a:pPr>
              <a:defRPr/>
            </a:pPr>
            <a:fld id="{433E316E-5391-42DC-BD6C-C4B762AEDE48}"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smtClean="0"/>
            </a:lvl1pPr>
          </a:lstStyle>
          <a:p>
            <a:pPr>
              <a:defRPr/>
            </a:pPr>
            <a:fld id="{F8994333-DB00-40DA-BD9E-AF608B5DD808}" type="datetime1">
              <a:rPr lang="en-US"/>
              <a:pPr>
                <a:defRPr/>
              </a:pPr>
              <a:t>7/30/2014</a:t>
            </a:fld>
            <a:endParaRPr lang="en-US"/>
          </a:p>
        </p:txBody>
      </p:sp>
      <p:sp>
        <p:nvSpPr>
          <p:cNvPr id="5" name="Footer Placeholder 3"/>
          <p:cNvSpPr>
            <a:spLocks noGrp="1"/>
          </p:cNvSpPr>
          <p:nvPr>
            <p:ph type="ftr" sz="quarter" idx="11"/>
          </p:nvPr>
        </p:nvSpPr>
        <p:spPr/>
        <p:txBody>
          <a:bodyPr/>
          <a:lstStyle>
            <a:lvl1pPr>
              <a:defRPr sz="1400" dirty="0" smtClean="0"/>
            </a:lvl1pPr>
          </a:lstStyle>
          <a:p>
            <a:pPr>
              <a:defRPr/>
            </a:pPr>
            <a:r>
              <a:rPr lang="en-US"/>
              <a:t>U.S. Environmental Protection Agency</a:t>
            </a:r>
          </a:p>
        </p:txBody>
      </p:sp>
      <p:sp>
        <p:nvSpPr>
          <p:cNvPr id="6" name="Slide Number Placeholder 4"/>
          <p:cNvSpPr>
            <a:spLocks noGrp="1"/>
          </p:cNvSpPr>
          <p:nvPr>
            <p:ph type="sldNum" sz="quarter" idx="12"/>
          </p:nvPr>
        </p:nvSpPr>
        <p:spPr/>
        <p:txBody>
          <a:bodyPr/>
          <a:lstStyle>
            <a:lvl1pPr>
              <a:defRPr smtClean="0"/>
            </a:lvl1pPr>
          </a:lstStyle>
          <a:p>
            <a:pPr>
              <a:defRPr/>
            </a:pPr>
            <a:fld id="{F23BE690-9DB8-4495-A421-620719C7CD6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7"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3" name="Date Placeholder 1"/>
          <p:cNvSpPr>
            <a:spLocks noGrp="1"/>
          </p:cNvSpPr>
          <p:nvPr>
            <p:ph type="dt" sz="half" idx="10"/>
          </p:nvPr>
        </p:nvSpPr>
        <p:spPr/>
        <p:txBody>
          <a:bodyPr/>
          <a:lstStyle>
            <a:lvl1pPr>
              <a:defRPr smtClean="0"/>
            </a:lvl1pPr>
          </a:lstStyle>
          <a:p>
            <a:pPr>
              <a:defRPr/>
            </a:pPr>
            <a:fld id="{7CF81274-2B31-4733-B9F0-3AE34FF92774}" type="datetime1">
              <a:rPr lang="en-US"/>
              <a:pPr>
                <a:defRPr/>
              </a:pPr>
              <a:t>7/30/2014</a:t>
            </a:fld>
            <a:endParaRPr lang="en-US"/>
          </a:p>
        </p:txBody>
      </p:sp>
      <p:sp>
        <p:nvSpPr>
          <p:cNvPr id="4" name="Footer Placeholder 2"/>
          <p:cNvSpPr>
            <a:spLocks noGrp="1"/>
          </p:cNvSpPr>
          <p:nvPr>
            <p:ph type="ftr" sz="quarter" idx="11"/>
          </p:nvPr>
        </p:nvSpPr>
        <p:spPr/>
        <p:txBody>
          <a:bodyPr/>
          <a:lstStyle>
            <a:lvl1pPr>
              <a:defRPr sz="1400" dirty="0" smtClean="0"/>
            </a:lvl1pPr>
          </a:lstStyle>
          <a:p>
            <a:pPr>
              <a:defRPr/>
            </a:pPr>
            <a:r>
              <a:rPr lang="en-US"/>
              <a:t>U.S. Environmental Protection Agency</a:t>
            </a:r>
          </a:p>
        </p:txBody>
      </p:sp>
      <p:sp>
        <p:nvSpPr>
          <p:cNvPr id="5" name="Slide Number Placeholder 3"/>
          <p:cNvSpPr>
            <a:spLocks noGrp="1"/>
          </p:cNvSpPr>
          <p:nvPr>
            <p:ph type="sldNum" sz="quarter" idx="12"/>
          </p:nvPr>
        </p:nvSpPr>
        <p:spPr/>
        <p:txBody>
          <a:bodyPr/>
          <a:lstStyle>
            <a:lvl1pPr>
              <a:defRPr smtClean="0"/>
            </a:lvl1pPr>
          </a:lstStyle>
          <a:p>
            <a:pPr>
              <a:defRPr/>
            </a:pPr>
            <a:fld id="{A9854844-245B-4AC0-B1CE-B74143A812E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smtClean="0"/>
            </a:lvl1pPr>
          </a:lstStyle>
          <a:p>
            <a:pPr>
              <a:defRPr/>
            </a:pPr>
            <a:fld id="{12720694-9DB9-40F6-BAEC-40946B55B30D}" type="datetime1">
              <a:rPr lang="en-US"/>
              <a:pPr>
                <a:defRPr/>
              </a:pPr>
              <a:t>7/30/2014</a:t>
            </a:fld>
            <a:endParaRPr lang="en-US"/>
          </a:p>
        </p:txBody>
      </p:sp>
      <p:sp>
        <p:nvSpPr>
          <p:cNvPr id="7" name="Footer Placeholder 5"/>
          <p:cNvSpPr>
            <a:spLocks noGrp="1"/>
          </p:cNvSpPr>
          <p:nvPr>
            <p:ph type="ftr" sz="quarter" idx="11"/>
          </p:nvPr>
        </p:nvSpPr>
        <p:spPr/>
        <p:txBody>
          <a:bodyPr/>
          <a:lstStyle>
            <a:lvl1pPr>
              <a:defRPr sz="1400" dirty="0" smtClean="0"/>
            </a:lvl1pPr>
          </a:lstStyle>
          <a:p>
            <a:pPr>
              <a:defRPr/>
            </a:pPr>
            <a:r>
              <a:rPr lang="en-US"/>
              <a:t>U.S. Environmental Protection Agency</a:t>
            </a:r>
          </a:p>
        </p:txBody>
      </p:sp>
      <p:sp>
        <p:nvSpPr>
          <p:cNvPr id="8" name="Slide Number Placeholder 6"/>
          <p:cNvSpPr>
            <a:spLocks noGrp="1"/>
          </p:cNvSpPr>
          <p:nvPr>
            <p:ph type="sldNum" sz="quarter" idx="12"/>
          </p:nvPr>
        </p:nvSpPr>
        <p:spPr/>
        <p:txBody>
          <a:bodyPr/>
          <a:lstStyle>
            <a:lvl1pPr>
              <a:defRPr smtClean="0"/>
            </a:lvl1pPr>
          </a:lstStyle>
          <a:p>
            <a:pPr>
              <a:defRPr/>
            </a:pPr>
            <a:fld id="{D6EAB0CF-30B3-475D-9421-62855A08E50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4" descr="colorchange_epa_seal pantone trim"/>
          <p:cNvPicPr>
            <a:picLocks noChangeAspect="1" noChangeArrowheads="1"/>
          </p:cNvPicPr>
          <p:nvPr userDrawn="1"/>
        </p:nvPicPr>
        <p:blipFill>
          <a:blip r:embed="rId2" cstate="print"/>
          <a:srcRect/>
          <a:stretch>
            <a:fillRect/>
          </a:stretch>
        </p:blipFill>
        <p:spPr bwMode="auto">
          <a:xfrm>
            <a:off x="6553200" y="76200"/>
            <a:ext cx="990600" cy="990600"/>
          </a:xfrm>
          <a:prstGeom prst="rect">
            <a:avLst/>
          </a:prstGeom>
          <a:noFill/>
          <a:ln w="9525">
            <a:noFill/>
            <a:miter lim="800000"/>
            <a:headEnd/>
            <a:tailEnd/>
          </a:ln>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6" name="Date Placeholder 4"/>
          <p:cNvSpPr>
            <a:spLocks noGrp="1"/>
          </p:cNvSpPr>
          <p:nvPr>
            <p:ph type="dt" sz="half" idx="10"/>
          </p:nvPr>
        </p:nvSpPr>
        <p:spPr/>
        <p:txBody>
          <a:bodyPr/>
          <a:lstStyle>
            <a:lvl1pPr>
              <a:defRPr smtClean="0"/>
            </a:lvl1pPr>
          </a:lstStyle>
          <a:p>
            <a:pPr>
              <a:defRPr/>
            </a:pPr>
            <a:fld id="{B0948E89-2889-47EC-B75A-793F4863A2C7}" type="datetime1">
              <a:rPr lang="en-US"/>
              <a:pPr>
                <a:defRPr/>
              </a:pPr>
              <a:t>7/30/2014</a:t>
            </a:fld>
            <a:endParaRPr lang="en-US"/>
          </a:p>
        </p:txBody>
      </p:sp>
      <p:sp>
        <p:nvSpPr>
          <p:cNvPr id="7" name="Footer Placeholder 5"/>
          <p:cNvSpPr>
            <a:spLocks noGrp="1"/>
          </p:cNvSpPr>
          <p:nvPr>
            <p:ph type="ftr" sz="quarter" idx="11"/>
          </p:nvPr>
        </p:nvSpPr>
        <p:spPr/>
        <p:txBody>
          <a:bodyPr/>
          <a:lstStyle>
            <a:lvl1pPr>
              <a:defRPr sz="1400" dirty="0" smtClean="0"/>
            </a:lvl1pPr>
          </a:lstStyle>
          <a:p>
            <a:pPr>
              <a:defRPr/>
            </a:pPr>
            <a:r>
              <a:rPr lang="en-US"/>
              <a:t>U.S. Environmental Protection Agency</a:t>
            </a:r>
          </a:p>
        </p:txBody>
      </p:sp>
      <p:sp>
        <p:nvSpPr>
          <p:cNvPr id="8" name="Slide Number Placeholder 6"/>
          <p:cNvSpPr>
            <a:spLocks noGrp="1"/>
          </p:cNvSpPr>
          <p:nvPr>
            <p:ph type="sldNum" sz="quarter" idx="12"/>
          </p:nvPr>
        </p:nvSpPr>
        <p:spPr/>
        <p:txBody>
          <a:bodyPr/>
          <a:lstStyle>
            <a:lvl1pPr>
              <a:defRPr smtClean="0"/>
            </a:lvl1pPr>
          </a:lstStyle>
          <a:p>
            <a:pPr>
              <a:defRPr/>
            </a:pPr>
            <a:fld id="{6A97EA39-84FC-4836-A3F8-D826E2F825E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7"/>
          <p:cNvPicPr>
            <a:picLocks noChangeAspect="1" noChangeArrowheads="1"/>
          </p:cNvPicPr>
          <p:nvPr/>
        </p:nvPicPr>
        <p:blipFill>
          <a:blip r:embed="rId17" cstate="print"/>
          <a:srcRect t="4126" b="3030"/>
          <a:stretch>
            <a:fillRect/>
          </a:stretch>
        </p:blipFill>
        <p:spPr bwMode="auto">
          <a:xfrm>
            <a:off x="0" y="0"/>
            <a:ext cx="9144000" cy="6858000"/>
          </a:xfrm>
          <a:prstGeom prst="rect">
            <a:avLst/>
          </a:prstGeom>
          <a:noFill/>
          <a:ln w="9525">
            <a:noFill/>
            <a:miter lim="800000"/>
            <a:headEnd/>
            <a:tailEnd/>
          </a:ln>
        </p:spPr>
      </p:pic>
      <p:sp>
        <p:nvSpPr>
          <p:cNvPr id="1027" name="Rectangle 2"/>
          <p:cNvSpPr>
            <a:spLocks noGrp="1" noChangeArrowheads="1"/>
          </p:cNvSpPr>
          <p:nvPr>
            <p:ph type="title"/>
          </p:nvPr>
        </p:nvSpPr>
        <p:spPr bwMode="auto">
          <a:xfrm>
            <a:off x="762000" y="1600200"/>
            <a:ext cx="76200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3"/>
          <p:cNvSpPr>
            <a:spLocks noGrp="1" noChangeArrowheads="1"/>
          </p:cNvSpPr>
          <p:nvPr>
            <p:ph type="body" idx="1"/>
          </p:nvPr>
        </p:nvSpPr>
        <p:spPr bwMode="auto">
          <a:xfrm>
            <a:off x="685800" y="2667000"/>
            <a:ext cx="7772400" cy="3429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smtClean="0"/>
            </a:lvl1pPr>
          </a:lstStyle>
          <a:p>
            <a:pPr>
              <a:defRPr/>
            </a:pPr>
            <a:fld id="{2A84A7FA-5FC6-4053-85DE-F84C8642AEB1}" type="datetime1">
              <a:rPr lang="en-US"/>
              <a:pPr>
                <a:defRPr/>
              </a:pPr>
              <a:t>7/30/2014</a:t>
            </a:fld>
            <a:endParaRPr lang="en-US"/>
          </a:p>
        </p:txBody>
      </p:sp>
      <p:sp>
        <p:nvSpPr>
          <p:cNvPr id="1029" name="Rectangle 5"/>
          <p:cNvSpPr>
            <a:spLocks noGrp="1" noChangeArrowheads="1"/>
          </p:cNvSpPr>
          <p:nvPr>
            <p:ph type="ftr" sz="quarter" idx="3"/>
          </p:nvPr>
        </p:nvSpPr>
        <p:spPr bwMode="auto">
          <a:xfrm>
            <a:off x="1905000" y="6248400"/>
            <a:ext cx="54864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dirty="0" smtClean="0"/>
            </a:lvl1pPr>
          </a:lstStyle>
          <a:p>
            <a:pPr>
              <a:defRPr/>
            </a:pPr>
            <a:r>
              <a:rPr lang="en-US"/>
              <a:t>U.S. Environmental Protection Agency</a:t>
            </a: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smtClean="0"/>
            </a:lvl1pPr>
          </a:lstStyle>
          <a:p>
            <a:pPr>
              <a:defRPr/>
            </a:pPr>
            <a:fld id="{57DF8231-AF6C-4EEC-9B52-59BFF00D1B2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Lst>
  <p:hf hdr="0"/>
  <p:txStyles>
    <p:titleStyle>
      <a:lvl1pPr algn="ctr" rtl="0" eaLnBrk="0" fontAlgn="base" hangingPunct="0">
        <a:spcBef>
          <a:spcPct val="0"/>
        </a:spcBef>
        <a:spcAft>
          <a:spcPct val="0"/>
        </a:spcAft>
        <a:defRPr sz="3200">
          <a:solidFill>
            <a:schemeClr val="tx1"/>
          </a:solidFill>
          <a:latin typeface="+mj-lt"/>
          <a:ea typeface="+mj-ea"/>
          <a:cs typeface="+mj-cs"/>
        </a:defRPr>
      </a:lvl1pPr>
      <a:lvl2pPr algn="ctr" rtl="0" eaLnBrk="0" fontAlgn="base" hangingPunct="0">
        <a:spcBef>
          <a:spcPct val="0"/>
        </a:spcBef>
        <a:spcAft>
          <a:spcPct val="0"/>
        </a:spcAft>
        <a:defRPr sz="3200">
          <a:solidFill>
            <a:schemeClr val="tx1"/>
          </a:solidFill>
          <a:latin typeface="Arial" charset="0"/>
          <a:ea typeface="ＭＳ Ｐゴシック" pitchFamily="84" charset="-128"/>
        </a:defRPr>
      </a:lvl2pPr>
      <a:lvl3pPr algn="ctr" rtl="0" eaLnBrk="0" fontAlgn="base" hangingPunct="0">
        <a:spcBef>
          <a:spcPct val="0"/>
        </a:spcBef>
        <a:spcAft>
          <a:spcPct val="0"/>
        </a:spcAft>
        <a:defRPr sz="3200">
          <a:solidFill>
            <a:schemeClr val="tx1"/>
          </a:solidFill>
          <a:latin typeface="Arial" charset="0"/>
          <a:ea typeface="ＭＳ Ｐゴシック" pitchFamily="84" charset="-128"/>
        </a:defRPr>
      </a:lvl3pPr>
      <a:lvl4pPr algn="ctr" rtl="0" eaLnBrk="0" fontAlgn="base" hangingPunct="0">
        <a:spcBef>
          <a:spcPct val="0"/>
        </a:spcBef>
        <a:spcAft>
          <a:spcPct val="0"/>
        </a:spcAft>
        <a:defRPr sz="3200">
          <a:solidFill>
            <a:schemeClr val="tx1"/>
          </a:solidFill>
          <a:latin typeface="Arial" charset="0"/>
          <a:ea typeface="ＭＳ Ｐゴシック" pitchFamily="84" charset="-128"/>
        </a:defRPr>
      </a:lvl4pPr>
      <a:lvl5pPr algn="ctr" rtl="0" eaLnBrk="0" fontAlgn="base" hangingPunct="0">
        <a:spcBef>
          <a:spcPct val="0"/>
        </a:spcBef>
        <a:spcAft>
          <a:spcPct val="0"/>
        </a:spcAft>
        <a:defRPr sz="3200">
          <a:solidFill>
            <a:schemeClr val="tx1"/>
          </a:solidFill>
          <a:latin typeface="Arial" charset="0"/>
          <a:ea typeface="ＭＳ Ｐゴシック" pitchFamily="84" charset="-128"/>
        </a:defRPr>
      </a:lvl5pPr>
      <a:lvl6pPr marL="457200" algn="ctr" rtl="0" fontAlgn="base">
        <a:spcBef>
          <a:spcPct val="0"/>
        </a:spcBef>
        <a:spcAft>
          <a:spcPct val="0"/>
        </a:spcAft>
        <a:defRPr sz="3200">
          <a:solidFill>
            <a:schemeClr val="tx1"/>
          </a:solidFill>
          <a:latin typeface="Arial" charset="0"/>
          <a:ea typeface="ＭＳ Ｐゴシック" pitchFamily="84" charset="-128"/>
        </a:defRPr>
      </a:lvl6pPr>
      <a:lvl7pPr marL="914400" algn="ctr" rtl="0" fontAlgn="base">
        <a:spcBef>
          <a:spcPct val="0"/>
        </a:spcBef>
        <a:spcAft>
          <a:spcPct val="0"/>
        </a:spcAft>
        <a:defRPr sz="3200">
          <a:solidFill>
            <a:schemeClr val="tx1"/>
          </a:solidFill>
          <a:latin typeface="Arial" charset="0"/>
          <a:ea typeface="ＭＳ Ｐゴシック" pitchFamily="84" charset="-128"/>
        </a:defRPr>
      </a:lvl7pPr>
      <a:lvl8pPr marL="1371600" algn="ctr" rtl="0" fontAlgn="base">
        <a:spcBef>
          <a:spcPct val="0"/>
        </a:spcBef>
        <a:spcAft>
          <a:spcPct val="0"/>
        </a:spcAft>
        <a:defRPr sz="3200">
          <a:solidFill>
            <a:schemeClr val="tx1"/>
          </a:solidFill>
          <a:latin typeface="Arial" charset="0"/>
          <a:ea typeface="ＭＳ Ｐゴシック" pitchFamily="84" charset="-128"/>
        </a:defRPr>
      </a:lvl8pPr>
      <a:lvl9pPr marL="1828800" algn="ctr" rtl="0" fontAlgn="base">
        <a:spcBef>
          <a:spcPct val="0"/>
        </a:spcBef>
        <a:spcAft>
          <a:spcPct val="0"/>
        </a:spcAft>
        <a:defRPr sz="3200">
          <a:solidFill>
            <a:schemeClr val="tx1"/>
          </a:solidFill>
          <a:latin typeface="Arial" charset="0"/>
          <a:ea typeface="ＭＳ Ｐゴシック" pitchFamily="84" charset="-128"/>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ea typeface="+mn-ea"/>
        </a:defRPr>
      </a:lvl2pPr>
      <a:lvl3pPr marL="1143000" indent="-228600" algn="l" rtl="0" eaLnBrk="0" fontAlgn="base" hangingPunct="0">
        <a:spcBef>
          <a:spcPct val="20000"/>
        </a:spcBef>
        <a:spcAft>
          <a:spcPct val="0"/>
        </a:spcAft>
        <a:buChar char="•"/>
        <a:defRPr sz="2000">
          <a:solidFill>
            <a:schemeClr val="tx1"/>
          </a:solidFill>
          <a:latin typeface="+mn-lt"/>
          <a:ea typeface="+mn-ea"/>
        </a:defRPr>
      </a:lvl3pPr>
      <a:lvl4pPr marL="1600200" indent="-228600" algn="l" rtl="0" eaLnBrk="0" fontAlgn="base" hangingPunct="0">
        <a:spcBef>
          <a:spcPct val="20000"/>
        </a:spcBef>
        <a:spcAft>
          <a:spcPct val="0"/>
        </a:spcAft>
        <a:buChar char="–"/>
        <a:defRPr>
          <a:solidFill>
            <a:schemeClr val="tx1"/>
          </a:solidFill>
          <a:latin typeface="+mn-lt"/>
          <a:ea typeface="+mn-ea"/>
        </a:defRPr>
      </a:lvl4pPr>
      <a:lvl5pPr marL="2057400" indent="-228600" algn="l" rtl="0" eaLnBrk="0" fontAlgn="base" hangingPunct="0">
        <a:spcBef>
          <a:spcPct val="20000"/>
        </a:spcBef>
        <a:spcAft>
          <a:spcPct val="0"/>
        </a:spcAft>
        <a:buChar char="»"/>
        <a:defRPr sz="1600">
          <a:solidFill>
            <a:schemeClr val="tx1"/>
          </a:solidFill>
          <a:latin typeface="+mn-lt"/>
          <a:ea typeface="+mn-ea"/>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609600" y="1752600"/>
            <a:ext cx="7772400" cy="1371600"/>
          </a:xfrm>
        </p:spPr>
        <p:txBody>
          <a:bodyPr/>
          <a:lstStyle/>
          <a:p>
            <a:pPr eaLnBrk="1" hangingPunct="1"/>
            <a:r>
              <a:rPr lang="en-US" sz="3200" dirty="0" smtClean="0"/>
              <a:t>Discussion and Conclusions from Sessions 2 and 3</a:t>
            </a:r>
          </a:p>
        </p:txBody>
      </p:sp>
      <p:sp>
        <p:nvSpPr>
          <p:cNvPr id="17411" name="Rectangle 3"/>
          <p:cNvSpPr>
            <a:spLocks noGrp="1" noChangeArrowheads="1"/>
          </p:cNvSpPr>
          <p:nvPr>
            <p:ph type="subTitle" idx="1"/>
          </p:nvPr>
        </p:nvSpPr>
        <p:spPr>
          <a:xfrm>
            <a:off x="1371600" y="3657600"/>
            <a:ext cx="6400800" cy="2286000"/>
          </a:xfrm>
        </p:spPr>
        <p:txBody>
          <a:bodyPr/>
          <a:lstStyle/>
          <a:p>
            <a:r>
              <a:rPr lang="en-US" sz="2000" b="1" dirty="0" smtClean="0"/>
              <a:t>U.S. Environmental Protection Agency</a:t>
            </a:r>
          </a:p>
          <a:p>
            <a:r>
              <a:rPr lang="en-US" sz="2000" dirty="0" smtClean="0"/>
              <a:t>Maria J. Doa </a:t>
            </a:r>
          </a:p>
          <a:p>
            <a:r>
              <a:rPr lang="en-US" sz="2000" dirty="0" smtClean="0"/>
              <a:t>Washington DC </a:t>
            </a:r>
          </a:p>
          <a:p>
            <a:pPr eaLnBrk="1" hangingPunct="1"/>
            <a:endParaRPr lang="en-US" dirty="0" smtClean="0"/>
          </a:p>
        </p:txBody>
      </p:sp>
      <p:sp>
        <p:nvSpPr>
          <p:cNvPr id="17412" name="Date Placeholder 7"/>
          <p:cNvSpPr>
            <a:spLocks noGrp="1"/>
          </p:cNvSpPr>
          <p:nvPr>
            <p:ph type="dt" sz="quarter" idx="10"/>
          </p:nvPr>
        </p:nvSpPr>
        <p:spPr>
          <a:noFill/>
        </p:spPr>
        <p:txBody>
          <a:bodyPr/>
          <a:lstStyle/>
          <a:p>
            <a:endParaRPr lang="en-US" dirty="0"/>
          </a:p>
        </p:txBody>
      </p:sp>
      <p:sp>
        <p:nvSpPr>
          <p:cNvPr id="17413" name="Slide Number Placeholder 8"/>
          <p:cNvSpPr>
            <a:spLocks noGrp="1"/>
          </p:cNvSpPr>
          <p:nvPr>
            <p:ph type="sldNum" sz="quarter" idx="12"/>
          </p:nvPr>
        </p:nvSpPr>
        <p:spPr>
          <a:noFill/>
        </p:spPr>
        <p:txBody>
          <a:bodyPr/>
          <a:lstStyle/>
          <a:p>
            <a:endParaRPr lang="en-US" dirty="0"/>
          </a:p>
        </p:txBody>
      </p:sp>
      <p:sp>
        <p:nvSpPr>
          <p:cNvPr id="17414" name="Footer Placeholder 9"/>
          <p:cNvSpPr>
            <a:spLocks noGrp="1"/>
          </p:cNvSpPr>
          <p:nvPr>
            <p:ph type="ftr" sz="quarter" idx="11"/>
          </p:nvPr>
        </p:nvSpPr>
        <p:spPr>
          <a:xfrm>
            <a:off x="2667000" y="6019800"/>
            <a:ext cx="3810000" cy="457200"/>
          </a:xfrm>
          <a:noFill/>
        </p:spPr>
        <p:txBody>
          <a:bodyPr/>
          <a:lstStyle/>
          <a:p>
            <a:endParaRPr lang="en-US" dirty="0"/>
          </a:p>
          <a:p>
            <a:r>
              <a:rPr lang="en-US" dirty="0"/>
              <a:t>U.S. Environmental Protection Agency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219200"/>
            <a:ext cx="7620000" cy="990600"/>
          </a:xfrm>
        </p:spPr>
        <p:txBody>
          <a:bodyPr/>
          <a:lstStyle/>
          <a:p>
            <a:r>
              <a:rPr lang="en-US" dirty="0" smtClean="0"/>
              <a:t>Why not TCE? </a:t>
            </a:r>
            <a:endParaRPr lang="en-US" dirty="0"/>
          </a:p>
        </p:txBody>
      </p:sp>
      <p:sp>
        <p:nvSpPr>
          <p:cNvPr id="3" name="Content Placeholder 2"/>
          <p:cNvSpPr>
            <a:spLocks noGrp="1"/>
          </p:cNvSpPr>
          <p:nvPr>
            <p:ph idx="1"/>
          </p:nvPr>
        </p:nvSpPr>
        <p:spPr>
          <a:xfrm>
            <a:off x="685800" y="2057400"/>
            <a:ext cx="7772400" cy="4038600"/>
          </a:xfrm>
        </p:spPr>
        <p:txBody>
          <a:bodyPr/>
          <a:lstStyle/>
          <a:p>
            <a:r>
              <a:rPr lang="en-US" dirty="0" smtClean="0"/>
              <a:t>Cost of control technologies/engineering controls </a:t>
            </a:r>
          </a:p>
          <a:p>
            <a:r>
              <a:rPr lang="en-US" dirty="0" smtClean="0"/>
              <a:t>Record keeping administrative costs</a:t>
            </a:r>
          </a:p>
          <a:p>
            <a:r>
              <a:rPr lang="en-US" dirty="0" smtClean="0"/>
              <a:t>Personal protective equipment requirements </a:t>
            </a:r>
          </a:p>
          <a:p>
            <a:r>
              <a:rPr lang="en-US" dirty="0" smtClean="0"/>
              <a:t>Waste disposal </a:t>
            </a:r>
          </a:p>
          <a:p>
            <a:r>
              <a:rPr lang="en-US" dirty="0" smtClean="0"/>
              <a:t>Increase risk of inhalation exposure route </a:t>
            </a:r>
          </a:p>
          <a:p>
            <a:r>
              <a:rPr lang="en-US" dirty="0" smtClean="0"/>
              <a:t>Potential acute and chronic exposure effects </a:t>
            </a:r>
          </a:p>
          <a:p>
            <a:r>
              <a:rPr lang="en-US" dirty="0" smtClean="0"/>
              <a:t>Subject to multiple regulations </a:t>
            </a:r>
            <a:endParaRPr lang="en-US" dirty="0"/>
          </a:p>
        </p:txBody>
      </p:sp>
      <p:sp>
        <p:nvSpPr>
          <p:cNvPr id="5" name="Footer Placeholder 4"/>
          <p:cNvSpPr>
            <a:spLocks noGrp="1"/>
          </p:cNvSpPr>
          <p:nvPr>
            <p:ph type="ftr" sz="quarter" idx="11"/>
          </p:nvPr>
        </p:nvSpPr>
        <p:spPr/>
        <p:txBody>
          <a:bodyPr/>
          <a:lstStyle/>
          <a:p>
            <a:pPr>
              <a:defRPr/>
            </a:pPr>
            <a:r>
              <a:rPr lang="en-US" smtClean="0"/>
              <a:t>U.S. Environmental Protection Agency</a:t>
            </a:r>
            <a:endParaRPr lang="en-US"/>
          </a:p>
        </p:txBody>
      </p:sp>
      <p:sp>
        <p:nvSpPr>
          <p:cNvPr id="6" name="Slide Number Placeholder 5"/>
          <p:cNvSpPr>
            <a:spLocks noGrp="1"/>
          </p:cNvSpPr>
          <p:nvPr>
            <p:ph type="sldNum" sz="quarter" idx="12"/>
          </p:nvPr>
        </p:nvSpPr>
        <p:spPr/>
        <p:txBody>
          <a:bodyPr/>
          <a:lstStyle/>
          <a:p>
            <a:pPr>
              <a:defRPr/>
            </a:pPr>
            <a:fld id="{756E7AB1-732E-4A90-8A31-A29D44DE7462}" type="slidenum">
              <a:rPr lang="en-US" smtClean="0"/>
              <a:pPr>
                <a:defRPr/>
              </a:pPr>
              <a:t>10</a:t>
            </a:fld>
            <a:endParaRPr lang="en-US" dirty="0"/>
          </a:p>
        </p:txBody>
      </p:sp>
    </p:spTree>
    <p:extLst>
      <p:ext uri="{BB962C8B-B14F-4D97-AF65-F5344CB8AC3E}">
        <p14:creationId xmlns:p14="http://schemas.microsoft.com/office/powerpoint/2010/main" val="13055823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noFill/>
        </p:spPr>
        <p:txBody>
          <a:bodyPr/>
          <a:lstStyle/>
          <a:p>
            <a:fld id="{4E7A5591-A676-4B80-9099-1C2EEC766D8A}" type="slidenum">
              <a:rPr lang="en-US" smtClean="0"/>
              <a:pPr/>
              <a:t>11</a:t>
            </a:fld>
            <a:endParaRPr lang="en-US" smtClean="0"/>
          </a:p>
        </p:txBody>
      </p:sp>
      <p:sp>
        <p:nvSpPr>
          <p:cNvPr id="5123" name="Rectangle 2"/>
          <p:cNvSpPr>
            <a:spLocks noGrp="1" noChangeArrowheads="1"/>
          </p:cNvSpPr>
          <p:nvPr>
            <p:ph type="title"/>
          </p:nvPr>
        </p:nvSpPr>
        <p:spPr>
          <a:xfrm>
            <a:off x="457200" y="1159668"/>
            <a:ext cx="8229600" cy="560388"/>
          </a:xfrm>
        </p:spPr>
        <p:txBody>
          <a:bodyPr/>
          <a:lstStyle/>
          <a:p>
            <a:pPr eaLnBrk="1" hangingPunct="1"/>
            <a:r>
              <a:rPr lang="en-US" sz="3400" dirty="0" smtClean="0"/>
              <a:t>Key Challenges </a:t>
            </a:r>
          </a:p>
        </p:txBody>
      </p:sp>
      <p:sp>
        <p:nvSpPr>
          <p:cNvPr id="5124" name="Rectangle 3"/>
          <p:cNvSpPr>
            <a:spLocks noGrp="1" noChangeArrowheads="1"/>
          </p:cNvSpPr>
          <p:nvPr>
            <p:ph type="body" idx="1"/>
          </p:nvPr>
        </p:nvSpPr>
        <p:spPr>
          <a:xfrm>
            <a:off x="266700" y="1905000"/>
            <a:ext cx="8839200" cy="4343400"/>
          </a:xfrm>
        </p:spPr>
        <p:txBody>
          <a:bodyPr/>
          <a:lstStyle/>
          <a:p>
            <a:r>
              <a:rPr lang="en-US" dirty="0" smtClean="0"/>
              <a:t>Flammability when cleaning energized electrical equipment </a:t>
            </a:r>
          </a:p>
          <a:p>
            <a:r>
              <a:rPr lang="en-US" dirty="0" smtClean="0"/>
              <a:t>Compatibility with a wide variety of substrates and materials </a:t>
            </a:r>
          </a:p>
          <a:p>
            <a:r>
              <a:rPr lang="en-US" dirty="0" smtClean="0"/>
              <a:t>Functionality and effectiveness </a:t>
            </a:r>
            <a:r>
              <a:rPr lang="en-US" dirty="0"/>
              <a:t>in market </a:t>
            </a:r>
            <a:r>
              <a:rPr lang="en-US" dirty="0" smtClean="0"/>
              <a:t>place/cost effectiveness </a:t>
            </a:r>
          </a:p>
          <a:p>
            <a:r>
              <a:rPr lang="en-US" dirty="0" smtClean="0"/>
              <a:t>Worker training </a:t>
            </a:r>
          </a:p>
          <a:p>
            <a:r>
              <a:rPr lang="en-US" dirty="0" smtClean="0"/>
              <a:t>Military Specifications </a:t>
            </a:r>
          </a:p>
          <a:p>
            <a:r>
              <a:rPr lang="en-US" dirty="0" smtClean="0"/>
              <a:t>Corporate support and funding </a:t>
            </a:r>
          </a:p>
          <a:p>
            <a:endParaRPr lang="en-US" dirty="0" smtClean="0"/>
          </a:p>
          <a:p>
            <a:endParaRPr lang="en-US" dirty="0"/>
          </a:p>
          <a:p>
            <a:endParaRPr lang="en-US" sz="1800" dirty="0" smtClean="0"/>
          </a:p>
        </p:txBody>
      </p:sp>
      <p:sp>
        <p:nvSpPr>
          <p:cNvPr id="5" name="Footer Placeholder 9"/>
          <p:cNvSpPr>
            <a:spLocks noGrp="1"/>
          </p:cNvSpPr>
          <p:nvPr>
            <p:ph type="ftr" sz="quarter" idx="11"/>
          </p:nvPr>
        </p:nvSpPr>
        <p:spPr>
          <a:xfrm>
            <a:off x="1905000" y="6248400"/>
            <a:ext cx="5486400" cy="457200"/>
          </a:xfrm>
          <a:noFill/>
        </p:spPr>
        <p:txBody>
          <a:bodyPr/>
          <a:lstStyle/>
          <a:p>
            <a:r>
              <a:rPr lang="en-US" dirty="0"/>
              <a:t>U.S. Environmental Protection Agency</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2"/>
          </p:nvPr>
        </p:nvSpPr>
        <p:spPr>
          <a:noFill/>
        </p:spPr>
        <p:txBody>
          <a:bodyPr/>
          <a:lstStyle/>
          <a:p>
            <a:fld id="{6B68C300-6388-43D5-983A-FDD2EE2ED7AD}" type="slidenum">
              <a:rPr lang="en-US" smtClean="0"/>
              <a:pPr/>
              <a:t>12</a:t>
            </a:fld>
            <a:endParaRPr lang="en-US" smtClean="0"/>
          </a:p>
        </p:txBody>
      </p:sp>
      <p:sp>
        <p:nvSpPr>
          <p:cNvPr id="10243" name="Rectangle 2"/>
          <p:cNvSpPr>
            <a:spLocks noGrp="1" noChangeArrowheads="1"/>
          </p:cNvSpPr>
          <p:nvPr>
            <p:ph type="body" idx="1"/>
          </p:nvPr>
        </p:nvSpPr>
        <p:spPr>
          <a:xfrm>
            <a:off x="152400" y="2057400"/>
            <a:ext cx="8839200" cy="4267200"/>
          </a:xfrm>
        </p:spPr>
        <p:txBody>
          <a:bodyPr/>
          <a:lstStyle/>
          <a:p>
            <a:pPr marL="342900" lvl="2" indent="-342900"/>
            <a:r>
              <a:rPr lang="en-US" sz="2800" dirty="0" smtClean="0"/>
              <a:t>Pilot the potential product with users </a:t>
            </a:r>
          </a:p>
          <a:p>
            <a:r>
              <a:rPr lang="en-US" dirty="0" smtClean="0"/>
              <a:t>Educating customers </a:t>
            </a:r>
          </a:p>
          <a:p>
            <a:r>
              <a:rPr lang="en-US" dirty="0" smtClean="0"/>
              <a:t>Multiple phase out and reformulations have been successful </a:t>
            </a:r>
            <a:br>
              <a:rPr lang="en-US" dirty="0" smtClean="0"/>
            </a:br>
            <a:r>
              <a:rPr lang="en-US" dirty="0" smtClean="0"/>
              <a:t/>
            </a:r>
            <a:br>
              <a:rPr lang="en-US" dirty="0" smtClean="0"/>
            </a:br>
            <a:r>
              <a:rPr lang="en-US" dirty="0" smtClean="0"/>
              <a:t/>
            </a:r>
            <a:br>
              <a:rPr lang="en-US" dirty="0" smtClean="0"/>
            </a:br>
            <a:endParaRPr lang="en-US" dirty="0" smtClean="0"/>
          </a:p>
          <a:p>
            <a:pPr marL="762000" lvl="1" indent="-304800" eaLnBrk="1" hangingPunct="1">
              <a:lnSpc>
                <a:spcPct val="80000"/>
              </a:lnSpc>
            </a:pPr>
            <a:endParaRPr lang="en-US" sz="1800" dirty="0" smtClean="0"/>
          </a:p>
          <a:p>
            <a:pPr eaLnBrk="1" hangingPunct="1">
              <a:lnSpc>
                <a:spcPct val="80000"/>
              </a:lnSpc>
            </a:pPr>
            <a:endParaRPr lang="en-US" sz="1100" dirty="0" smtClean="0"/>
          </a:p>
          <a:p>
            <a:pPr eaLnBrk="1" hangingPunct="1">
              <a:lnSpc>
                <a:spcPct val="80000"/>
              </a:lnSpc>
              <a:buFontTx/>
              <a:buNone/>
            </a:pPr>
            <a:endParaRPr lang="en-US" sz="1100" dirty="0" smtClean="0"/>
          </a:p>
        </p:txBody>
      </p:sp>
      <p:sp>
        <p:nvSpPr>
          <p:cNvPr id="10244" name="Rectangle 3"/>
          <p:cNvSpPr>
            <a:spLocks noGrp="1" noChangeArrowheads="1"/>
          </p:cNvSpPr>
          <p:nvPr>
            <p:ph type="title"/>
          </p:nvPr>
        </p:nvSpPr>
        <p:spPr>
          <a:xfrm>
            <a:off x="762000" y="1295400"/>
            <a:ext cx="7772400" cy="609600"/>
          </a:xfrm>
          <a:noFill/>
        </p:spPr>
        <p:txBody>
          <a:bodyPr lIns="91429" tIns="45714" rIns="91429" bIns="45714"/>
          <a:lstStyle/>
          <a:p>
            <a:pPr eaLnBrk="1" hangingPunct="1"/>
            <a:r>
              <a:rPr lang="en-US" dirty="0" smtClean="0"/>
              <a:t>Key Successes </a:t>
            </a:r>
          </a:p>
        </p:txBody>
      </p:sp>
      <p:sp>
        <p:nvSpPr>
          <p:cNvPr id="5" name="Footer Placeholder 9"/>
          <p:cNvSpPr>
            <a:spLocks noGrp="1"/>
          </p:cNvSpPr>
          <p:nvPr>
            <p:ph type="ftr" sz="quarter" idx="11"/>
          </p:nvPr>
        </p:nvSpPr>
        <p:spPr>
          <a:xfrm>
            <a:off x="1905000" y="6248400"/>
            <a:ext cx="5486400" cy="457200"/>
          </a:xfrm>
          <a:noFill/>
        </p:spPr>
        <p:txBody>
          <a:bodyPr/>
          <a:lstStyle/>
          <a:p>
            <a:r>
              <a:rPr lang="en-US" dirty="0"/>
              <a:t>U.S. Environmental Protection Agency</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219200"/>
            <a:ext cx="7620000" cy="914400"/>
          </a:xfrm>
        </p:spPr>
        <p:txBody>
          <a:bodyPr/>
          <a:lstStyle/>
          <a:p>
            <a:r>
              <a:rPr lang="en-US" dirty="0" smtClean="0"/>
              <a:t>Lessons Learned </a:t>
            </a:r>
            <a:endParaRPr lang="en-US" dirty="0"/>
          </a:p>
        </p:txBody>
      </p:sp>
      <p:sp>
        <p:nvSpPr>
          <p:cNvPr id="3" name="Content Placeholder 2"/>
          <p:cNvSpPr>
            <a:spLocks noGrp="1"/>
          </p:cNvSpPr>
          <p:nvPr>
            <p:ph idx="1"/>
          </p:nvPr>
        </p:nvSpPr>
        <p:spPr>
          <a:xfrm>
            <a:off x="685800" y="2133600"/>
            <a:ext cx="7772400" cy="3886200"/>
          </a:xfrm>
        </p:spPr>
        <p:txBody>
          <a:bodyPr/>
          <a:lstStyle/>
          <a:p>
            <a:r>
              <a:rPr lang="en-US" dirty="0" smtClean="0"/>
              <a:t>Engage the user early</a:t>
            </a:r>
          </a:p>
          <a:p>
            <a:r>
              <a:rPr lang="en-US" dirty="0" smtClean="0"/>
              <a:t>A key initial task is to characterize performance needs such as required level of cleanliness and throughput </a:t>
            </a:r>
          </a:p>
          <a:p>
            <a:r>
              <a:rPr lang="en-US" dirty="0"/>
              <a:t>On-site visits to facilities to aid in </a:t>
            </a:r>
            <a:r>
              <a:rPr lang="en-US" dirty="0" smtClean="0"/>
              <a:t>transition</a:t>
            </a:r>
          </a:p>
          <a:p>
            <a:r>
              <a:rPr lang="en-US" dirty="0" smtClean="0"/>
              <a:t>Implementation plan</a:t>
            </a:r>
          </a:p>
          <a:p>
            <a:pPr lvl="1"/>
            <a:endParaRPr lang="en-US" dirty="0"/>
          </a:p>
        </p:txBody>
      </p:sp>
      <p:sp>
        <p:nvSpPr>
          <p:cNvPr id="5" name="Footer Placeholder 4"/>
          <p:cNvSpPr>
            <a:spLocks noGrp="1"/>
          </p:cNvSpPr>
          <p:nvPr>
            <p:ph type="ftr" sz="quarter" idx="11"/>
          </p:nvPr>
        </p:nvSpPr>
        <p:spPr/>
        <p:txBody>
          <a:bodyPr/>
          <a:lstStyle/>
          <a:p>
            <a:pPr>
              <a:defRPr/>
            </a:pPr>
            <a:r>
              <a:rPr lang="en-US" dirty="0" smtClean="0"/>
              <a:t>U.S. Environmental Protection Agency</a:t>
            </a:r>
            <a:endParaRPr lang="en-US" dirty="0"/>
          </a:p>
        </p:txBody>
      </p:sp>
      <p:sp>
        <p:nvSpPr>
          <p:cNvPr id="6" name="Slide Number Placeholder 5"/>
          <p:cNvSpPr>
            <a:spLocks noGrp="1"/>
          </p:cNvSpPr>
          <p:nvPr>
            <p:ph type="sldNum" sz="quarter" idx="12"/>
          </p:nvPr>
        </p:nvSpPr>
        <p:spPr/>
        <p:txBody>
          <a:bodyPr/>
          <a:lstStyle/>
          <a:p>
            <a:pPr>
              <a:defRPr/>
            </a:pPr>
            <a:fld id="{756E7AB1-732E-4A90-8A31-A29D44DE7462}" type="slidenum">
              <a:rPr lang="en-US" smtClean="0"/>
              <a:pPr>
                <a:defRPr/>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371600"/>
            <a:ext cx="7620000" cy="838200"/>
          </a:xfrm>
        </p:spPr>
        <p:txBody>
          <a:bodyPr/>
          <a:lstStyle/>
          <a:p>
            <a:r>
              <a:rPr lang="en-US" dirty="0" smtClean="0"/>
              <a:t> Non‐chemical exposure reduction options</a:t>
            </a:r>
            <a:endParaRPr lang="en-US" dirty="0"/>
          </a:p>
        </p:txBody>
      </p:sp>
      <p:sp>
        <p:nvSpPr>
          <p:cNvPr id="3" name="Content Placeholder 2"/>
          <p:cNvSpPr>
            <a:spLocks noGrp="1"/>
          </p:cNvSpPr>
          <p:nvPr>
            <p:ph idx="1"/>
          </p:nvPr>
        </p:nvSpPr>
        <p:spPr>
          <a:xfrm>
            <a:off x="685800" y="2590800"/>
            <a:ext cx="7772400" cy="3505200"/>
          </a:xfrm>
        </p:spPr>
        <p:txBody>
          <a:bodyPr/>
          <a:lstStyle/>
          <a:p>
            <a:pPr marL="342900" lvl="1" indent="-342900">
              <a:buFontTx/>
              <a:buChar char="•"/>
            </a:pPr>
            <a:r>
              <a:rPr lang="en-US" dirty="0" smtClean="0"/>
              <a:t>Reduce </a:t>
            </a:r>
            <a:r>
              <a:rPr lang="en-US" dirty="0"/>
              <a:t>worker exposure </a:t>
            </a:r>
            <a:r>
              <a:rPr lang="en-US" dirty="0" smtClean="0"/>
              <a:t>by ensuring </a:t>
            </a:r>
            <a:r>
              <a:rPr lang="en-US" dirty="0"/>
              <a:t>users </a:t>
            </a:r>
            <a:r>
              <a:rPr lang="en-US" dirty="0" smtClean="0"/>
              <a:t>have proper training for new processes and/or new equipment </a:t>
            </a:r>
          </a:p>
          <a:p>
            <a:pPr marL="342900" lvl="1" indent="-342900">
              <a:buFontTx/>
              <a:buChar char="•"/>
            </a:pPr>
            <a:r>
              <a:rPr lang="en-US" dirty="0" smtClean="0"/>
              <a:t>Closed systems </a:t>
            </a:r>
          </a:p>
          <a:p>
            <a:pPr marL="342900" lvl="1" indent="-342900">
              <a:buFontTx/>
              <a:buChar char="•"/>
            </a:pPr>
            <a:r>
              <a:rPr lang="en-US" dirty="0" smtClean="0"/>
              <a:t>Labeling for commercial purposes only </a:t>
            </a:r>
          </a:p>
          <a:p>
            <a:pPr marL="342900" lvl="1" indent="-342900">
              <a:buFontTx/>
              <a:buChar char="•"/>
            </a:pPr>
            <a:r>
              <a:rPr lang="en-US" dirty="0" smtClean="0"/>
              <a:t>Proper PPE</a:t>
            </a:r>
          </a:p>
          <a:p>
            <a:pPr marL="342900" lvl="1" indent="-342900">
              <a:buFontTx/>
              <a:buChar char="•"/>
            </a:pPr>
            <a:r>
              <a:rPr lang="en-US" dirty="0" smtClean="0"/>
              <a:t>Air monitoring </a:t>
            </a:r>
          </a:p>
          <a:p>
            <a:pPr marL="342900" lvl="1" indent="-342900">
              <a:buFontTx/>
              <a:buChar char="•"/>
            </a:pPr>
            <a:endParaRPr lang="en-US" dirty="0" smtClean="0"/>
          </a:p>
          <a:p>
            <a:endParaRPr lang="en-US" dirty="0" smtClean="0"/>
          </a:p>
          <a:p>
            <a:endParaRPr lang="en-US" dirty="0"/>
          </a:p>
        </p:txBody>
      </p:sp>
      <p:sp>
        <p:nvSpPr>
          <p:cNvPr id="5" name="Footer Placeholder 4"/>
          <p:cNvSpPr>
            <a:spLocks noGrp="1"/>
          </p:cNvSpPr>
          <p:nvPr>
            <p:ph type="ftr" sz="quarter" idx="11"/>
          </p:nvPr>
        </p:nvSpPr>
        <p:spPr/>
        <p:txBody>
          <a:bodyPr/>
          <a:lstStyle/>
          <a:p>
            <a:pPr>
              <a:defRPr/>
            </a:pPr>
            <a:r>
              <a:rPr lang="en-US" dirty="0" smtClean="0"/>
              <a:t>U.S. Environmental Protection Agency</a:t>
            </a:r>
            <a:endParaRPr lang="en-US" dirty="0"/>
          </a:p>
        </p:txBody>
      </p:sp>
      <p:sp>
        <p:nvSpPr>
          <p:cNvPr id="6" name="Slide Number Placeholder 5"/>
          <p:cNvSpPr>
            <a:spLocks noGrp="1"/>
          </p:cNvSpPr>
          <p:nvPr>
            <p:ph type="sldNum" sz="quarter" idx="12"/>
          </p:nvPr>
        </p:nvSpPr>
        <p:spPr/>
        <p:txBody>
          <a:bodyPr/>
          <a:lstStyle/>
          <a:p>
            <a:pPr>
              <a:defRPr/>
            </a:pPr>
            <a:fld id="{756E7AB1-732E-4A90-8A31-A29D44DE7462}" type="slidenum">
              <a:rPr lang="en-US" smtClean="0"/>
              <a:pPr>
                <a:defRPr/>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819400"/>
            <a:ext cx="7620000" cy="990600"/>
          </a:xfrm>
        </p:spPr>
        <p:txBody>
          <a:bodyPr/>
          <a:lstStyle/>
          <a:p>
            <a:r>
              <a:rPr lang="en-US" dirty="0" smtClean="0"/>
              <a:t>Thank You  </a:t>
            </a:r>
            <a:endParaRPr lang="en-US" dirty="0"/>
          </a:p>
        </p:txBody>
      </p:sp>
      <p:sp>
        <p:nvSpPr>
          <p:cNvPr id="5" name="Footer Placeholder 4"/>
          <p:cNvSpPr>
            <a:spLocks noGrp="1"/>
          </p:cNvSpPr>
          <p:nvPr>
            <p:ph type="ftr" sz="quarter" idx="11"/>
          </p:nvPr>
        </p:nvSpPr>
        <p:spPr/>
        <p:txBody>
          <a:bodyPr/>
          <a:lstStyle/>
          <a:p>
            <a:pPr>
              <a:defRPr/>
            </a:pPr>
            <a:r>
              <a:rPr lang="en-US" smtClean="0"/>
              <a:t>U.S. Environmental Protection Agency</a:t>
            </a:r>
            <a:endParaRPr lang="en-US"/>
          </a:p>
        </p:txBody>
      </p:sp>
      <p:sp>
        <p:nvSpPr>
          <p:cNvPr id="6" name="Slide Number Placeholder 5"/>
          <p:cNvSpPr>
            <a:spLocks noGrp="1"/>
          </p:cNvSpPr>
          <p:nvPr>
            <p:ph type="sldNum" sz="quarter" idx="12"/>
          </p:nvPr>
        </p:nvSpPr>
        <p:spPr/>
        <p:txBody>
          <a:bodyPr/>
          <a:lstStyle/>
          <a:p>
            <a:pPr>
              <a:defRPr/>
            </a:pPr>
            <a:fld id="{756E7AB1-732E-4A90-8A31-A29D44DE7462}" type="slidenum">
              <a:rPr lang="en-US" smtClean="0"/>
              <a:pPr>
                <a:defRPr/>
              </a:pPr>
              <a:t>15</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762000" y="1295400"/>
            <a:ext cx="7772400" cy="655637"/>
          </a:xfrm>
        </p:spPr>
        <p:txBody>
          <a:bodyPr anchor="t"/>
          <a:lstStyle/>
          <a:p>
            <a:pPr eaLnBrk="1" hangingPunct="1"/>
            <a:r>
              <a:rPr lang="en-US" dirty="0" smtClean="0"/>
              <a:t>Outline </a:t>
            </a:r>
          </a:p>
        </p:txBody>
      </p:sp>
      <p:sp>
        <p:nvSpPr>
          <p:cNvPr id="18435" name="Rectangle 3"/>
          <p:cNvSpPr>
            <a:spLocks noGrp="1" noChangeArrowheads="1"/>
          </p:cNvSpPr>
          <p:nvPr>
            <p:ph type="body" idx="1"/>
          </p:nvPr>
        </p:nvSpPr>
        <p:spPr>
          <a:xfrm>
            <a:off x="609600" y="1981200"/>
            <a:ext cx="7772400" cy="4114800"/>
          </a:xfrm>
        </p:spPr>
        <p:txBody>
          <a:bodyPr/>
          <a:lstStyle/>
          <a:p>
            <a:r>
              <a:rPr lang="en-US" dirty="0" smtClean="0"/>
              <a:t>Summary of discussion questions </a:t>
            </a:r>
          </a:p>
          <a:p>
            <a:r>
              <a:rPr lang="en-US" dirty="0" smtClean="0"/>
              <a:t>Summary of case studies </a:t>
            </a:r>
          </a:p>
          <a:p>
            <a:r>
              <a:rPr lang="en-US" dirty="0" smtClean="0"/>
              <a:t>Summary of key challenges </a:t>
            </a:r>
          </a:p>
          <a:p>
            <a:r>
              <a:rPr lang="en-US" dirty="0" smtClean="0"/>
              <a:t>Summary of key successes </a:t>
            </a:r>
          </a:p>
          <a:p>
            <a:r>
              <a:rPr lang="en-US" dirty="0" smtClean="0"/>
              <a:t>Summary of lessons learned </a:t>
            </a:r>
          </a:p>
          <a:p>
            <a:r>
              <a:rPr lang="en-US" dirty="0" smtClean="0"/>
              <a:t>Summary of non‐chemical exposure reduction options</a:t>
            </a:r>
          </a:p>
          <a:p>
            <a:pPr eaLnBrk="1" hangingPunct="1"/>
            <a:endParaRPr lang="en-US" dirty="0" smtClean="0"/>
          </a:p>
        </p:txBody>
      </p:sp>
      <p:sp>
        <p:nvSpPr>
          <p:cNvPr id="18437" name="Slide Number Placeholder 8"/>
          <p:cNvSpPr>
            <a:spLocks noGrp="1"/>
          </p:cNvSpPr>
          <p:nvPr>
            <p:ph type="sldNum" sz="quarter" idx="12"/>
          </p:nvPr>
        </p:nvSpPr>
        <p:spPr>
          <a:noFill/>
        </p:spPr>
        <p:txBody>
          <a:bodyPr/>
          <a:lstStyle/>
          <a:p>
            <a:fld id="{309C9DE6-0FC5-49A4-9CFA-E7C42209D95D}" type="slidenum">
              <a:rPr lang="en-US"/>
              <a:pPr/>
              <a:t>2</a:t>
            </a:fld>
            <a:endParaRPr lang="en-US"/>
          </a:p>
        </p:txBody>
      </p:sp>
      <p:sp>
        <p:nvSpPr>
          <p:cNvPr id="18438" name="Footer Placeholder 9"/>
          <p:cNvSpPr>
            <a:spLocks noGrp="1"/>
          </p:cNvSpPr>
          <p:nvPr>
            <p:ph type="ftr" sz="quarter" idx="11"/>
          </p:nvPr>
        </p:nvSpPr>
        <p:spPr>
          <a:noFill/>
        </p:spPr>
        <p:txBody>
          <a:bodyPr/>
          <a:lstStyle/>
          <a:p>
            <a:r>
              <a:rPr lang="en-US" dirty="0"/>
              <a:t>U.S. Environmental Protection Agency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282700"/>
            <a:ext cx="8305800" cy="990600"/>
          </a:xfrm>
        </p:spPr>
        <p:txBody>
          <a:bodyPr/>
          <a:lstStyle/>
          <a:p>
            <a:r>
              <a:rPr lang="en-US" dirty="0" smtClean="0"/>
              <a:t> Potential Outcomes of Sessions 2 and 3</a:t>
            </a:r>
            <a:endParaRPr lang="en-US" dirty="0"/>
          </a:p>
        </p:txBody>
      </p:sp>
      <p:sp>
        <p:nvSpPr>
          <p:cNvPr id="3" name="Content Placeholder 2"/>
          <p:cNvSpPr>
            <a:spLocks noGrp="1"/>
          </p:cNvSpPr>
          <p:nvPr>
            <p:ph idx="1"/>
          </p:nvPr>
        </p:nvSpPr>
        <p:spPr>
          <a:xfrm>
            <a:off x="685800" y="2438400"/>
            <a:ext cx="7772400" cy="3657600"/>
          </a:xfrm>
        </p:spPr>
        <p:txBody>
          <a:bodyPr/>
          <a:lstStyle/>
          <a:p>
            <a:r>
              <a:rPr lang="en-US" sz="2000" dirty="0" smtClean="0"/>
              <a:t>List of criteria that potential alternatives will need to satisfy if they are to be used as replacements for TCE.</a:t>
            </a:r>
          </a:p>
          <a:p>
            <a:r>
              <a:rPr lang="en-US" sz="2000" dirty="0" smtClean="0"/>
              <a:t>What were the key lessons learned in transitioning from TCE to an alternative that could help inform future substitutions? </a:t>
            </a:r>
          </a:p>
          <a:p>
            <a:r>
              <a:rPr lang="en-US" sz="2000" dirty="0" smtClean="0"/>
              <a:t>Are there generalizations that can be made so that future substitutions are easier to conduct? </a:t>
            </a:r>
          </a:p>
          <a:p>
            <a:r>
              <a:rPr lang="en-US" sz="2000" dirty="0" smtClean="0"/>
              <a:t>Are there any characteristics or combinations of characteristics that resulted in no viable alternatives to TCE? </a:t>
            </a:r>
          </a:p>
          <a:p>
            <a:r>
              <a:rPr lang="en-US" sz="2000" dirty="0" smtClean="0"/>
              <a:t>List of measures other than chemical substitution that can be used to reduce exposure to TCE?</a:t>
            </a:r>
            <a:r>
              <a:rPr lang="en-US" dirty="0" smtClean="0"/>
              <a:t> </a:t>
            </a:r>
          </a:p>
          <a:p>
            <a:endParaRPr lang="en-US" dirty="0" smtClean="0"/>
          </a:p>
        </p:txBody>
      </p:sp>
      <p:sp>
        <p:nvSpPr>
          <p:cNvPr id="5" name="Footer Placeholder 4"/>
          <p:cNvSpPr>
            <a:spLocks noGrp="1"/>
          </p:cNvSpPr>
          <p:nvPr>
            <p:ph type="ftr" sz="quarter" idx="11"/>
          </p:nvPr>
        </p:nvSpPr>
        <p:spPr/>
        <p:txBody>
          <a:bodyPr/>
          <a:lstStyle/>
          <a:p>
            <a:pPr>
              <a:defRPr/>
            </a:pPr>
            <a:r>
              <a:rPr lang="en-US" dirty="0" smtClean="0"/>
              <a:t>U.S. Environmental Protection Agency</a:t>
            </a:r>
            <a:endParaRPr lang="en-US" dirty="0"/>
          </a:p>
        </p:txBody>
      </p:sp>
      <p:sp>
        <p:nvSpPr>
          <p:cNvPr id="6" name="Slide Number Placeholder 5"/>
          <p:cNvSpPr>
            <a:spLocks noGrp="1"/>
          </p:cNvSpPr>
          <p:nvPr>
            <p:ph type="sldNum" sz="quarter" idx="12"/>
          </p:nvPr>
        </p:nvSpPr>
        <p:spPr/>
        <p:txBody>
          <a:bodyPr/>
          <a:lstStyle/>
          <a:p>
            <a:pPr>
              <a:defRPr/>
            </a:pPr>
            <a:fld id="{756E7AB1-732E-4A90-8A31-A29D44DE7462}" type="slidenum">
              <a:rPr lang="en-US" smtClean="0"/>
              <a:pPr>
                <a:defRPr/>
              </a:pPr>
              <a:t>3</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fld id="{4DAC14DE-4839-4B5F-B5D3-91E9A205301E}" type="slidenum">
              <a:rPr lang="en-US"/>
              <a:pPr/>
              <a:t>4</a:t>
            </a:fld>
            <a:endParaRPr lang="en-US"/>
          </a:p>
        </p:txBody>
      </p:sp>
      <p:sp>
        <p:nvSpPr>
          <p:cNvPr id="98306" name="Rectangle 2"/>
          <p:cNvSpPr>
            <a:spLocks noGrp="1" noChangeArrowheads="1"/>
          </p:cNvSpPr>
          <p:nvPr>
            <p:ph type="title"/>
          </p:nvPr>
        </p:nvSpPr>
        <p:spPr>
          <a:xfrm>
            <a:off x="609600" y="1219200"/>
            <a:ext cx="8229600" cy="762000"/>
          </a:xfrm>
        </p:spPr>
        <p:txBody>
          <a:bodyPr/>
          <a:lstStyle/>
          <a:p>
            <a:r>
              <a:rPr lang="en-US" sz="3400" dirty="0" smtClean="0"/>
              <a:t>Case Studies </a:t>
            </a:r>
            <a:endParaRPr lang="en-US" sz="3400" dirty="0"/>
          </a:p>
        </p:txBody>
      </p:sp>
      <p:sp>
        <p:nvSpPr>
          <p:cNvPr id="98307" name="Rectangle 3"/>
          <p:cNvSpPr>
            <a:spLocks noGrp="1" noChangeArrowheads="1"/>
          </p:cNvSpPr>
          <p:nvPr>
            <p:ph type="body" idx="1"/>
          </p:nvPr>
        </p:nvSpPr>
        <p:spPr>
          <a:xfrm>
            <a:off x="609600" y="2057400"/>
            <a:ext cx="8229600" cy="3886200"/>
          </a:xfrm>
        </p:spPr>
        <p:txBody>
          <a:bodyPr/>
          <a:lstStyle/>
          <a:p>
            <a:r>
              <a:rPr lang="en-US" sz="2400" dirty="0" smtClean="0"/>
              <a:t>This session addressed issues related to the use of TCE in aerosol form and cold cleaning in both small commercial and consumer settings.</a:t>
            </a:r>
            <a:endParaRPr lang="en-US" dirty="0" smtClean="0"/>
          </a:p>
          <a:p>
            <a:pPr lvl="1"/>
            <a:r>
              <a:rPr lang="en-US" dirty="0" smtClean="0"/>
              <a:t>Case studies on use of aqueous cleaners – Slide Products, Astro Pak, TURI, and IRTA</a:t>
            </a:r>
          </a:p>
          <a:p>
            <a:pPr lvl="1"/>
            <a:r>
              <a:rPr lang="en-US" dirty="0" smtClean="0"/>
              <a:t>Alternatives evaluations </a:t>
            </a:r>
          </a:p>
          <a:p>
            <a:pPr lvl="1"/>
            <a:r>
              <a:rPr lang="en-US" dirty="0" smtClean="0"/>
              <a:t>Transitioning TCE in vapor degreasing </a:t>
            </a:r>
          </a:p>
          <a:p>
            <a:pPr lvl="1"/>
            <a:endParaRPr lang="en-US" dirty="0" smtClean="0"/>
          </a:p>
          <a:p>
            <a:pPr lvl="1"/>
            <a:endParaRPr lang="en-US" dirty="0" smtClean="0"/>
          </a:p>
          <a:p>
            <a:pPr>
              <a:lnSpc>
                <a:spcPct val="80000"/>
              </a:lnSpc>
            </a:pPr>
            <a:endParaRPr lang="en-US" sz="1800" dirty="0" smtClean="0"/>
          </a:p>
        </p:txBody>
      </p:sp>
      <p:sp>
        <p:nvSpPr>
          <p:cNvPr id="5" name="Footer Placeholder 9"/>
          <p:cNvSpPr>
            <a:spLocks noGrp="1"/>
          </p:cNvSpPr>
          <p:nvPr>
            <p:ph type="ftr" sz="quarter" idx="11"/>
          </p:nvPr>
        </p:nvSpPr>
        <p:spPr>
          <a:xfrm>
            <a:off x="1905000" y="6248400"/>
            <a:ext cx="5486400" cy="457200"/>
          </a:xfrm>
          <a:noFill/>
        </p:spPr>
        <p:txBody>
          <a:bodyPr/>
          <a:lstStyle/>
          <a:p>
            <a:r>
              <a:rPr lang="en-US" dirty="0"/>
              <a:t>U.S. Environmental Protection Agency</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371600"/>
            <a:ext cx="7620000" cy="990600"/>
          </a:xfrm>
        </p:spPr>
        <p:txBody>
          <a:bodyPr/>
          <a:lstStyle/>
          <a:p>
            <a:r>
              <a:rPr lang="en-US" dirty="0" smtClean="0"/>
              <a:t>Factors to Consider </a:t>
            </a:r>
            <a:endParaRPr lang="en-US" dirty="0"/>
          </a:p>
        </p:txBody>
      </p:sp>
      <p:sp>
        <p:nvSpPr>
          <p:cNvPr id="3" name="Content Placeholder 2"/>
          <p:cNvSpPr>
            <a:spLocks noGrp="1"/>
          </p:cNvSpPr>
          <p:nvPr>
            <p:ph idx="1"/>
          </p:nvPr>
        </p:nvSpPr>
        <p:spPr>
          <a:xfrm>
            <a:off x="660400" y="2514600"/>
            <a:ext cx="7772400" cy="3429000"/>
          </a:xfrm>
        </p:spPr>
        <p:txBody>
          <a:bodyPr/>
          <a:lstStyle/>
          <a:p>
            <a:r>
              <a:rPr lang="en-US" dirty="0" smtClean="0"/>
              <a:t>Need to consider the complete process not just the cleaning step</a:t>
            </a:r>
          </a:p>
          <a:p>
            <a:pPr lvl="1"/>
            <a:r>
              <a:rPr lang="en-US" dirty="0" smtClean="0"/>
              <a:t>Is cleaning needed?</a:t>
            </a:r>
          </a:p>
          <a:p>
            <a:pPr lvl="1"/>
            <a:r>
              <a:rPr lang="en-US" dirty="0" smtClean="0"/>
              <a:t>Is the current level of cleaning necessary?</a:t>
            </a:r>
          </a:p>
          <a:p>
            <a:pPr lvl="1"/>
            <a:r>
              <a:rPr lang="en-US" dirty="0" smtClean="0"/>
              <a:t>Does the process need to be modified?</a:t>
            </a:r>
          </a:p>
          <a:p>
            <a:pPr lvl="1"/>
            <a:endParaRPr lang="en-US" dirty="0" smtClean="0"/>
          </a:p>
          <a:p>
            <a:pPr marL="0" indent="0">
              <a:buNone/>
            </a:pPr>
            <a:r>
              <a:rPr lang="en-US" dirty="0" smtClean="0"/>
              <a:t> </a:t>
            </a:r>
            <a:endParaRPr lang="en-US" dirty="0"/>
          </a:p>
        </p:txBody>
      </p:sp>
      <p:sp>
        <p:nvSpPr>
          <p:cNvPr id="5" name="Footer Placeholder 4"/>
          <p:cNvSpPr>
            <a:spLocks noGrp="1"/>
          </p:cNvSpPr>
          <p:nvPr>
            <p:ph type="ftr" sz="quarter" idx="11"/>
          </p:nvPr>
        </p:nvSpPr>
        <p:spPr/>
        <p:txBody>
          <a:bodyPr/>
          <a:lstStyle/>
          <a:p>
            <a:pPr>
              <a:defRPr/>
            </a:pPr>
            <a:r>
              <a:rPr lang="en-US" dirty="0" smtClean="0"/>
              <a:t>U.S. Environmental Protection Agency</a:t>
            </a:r>
            <a:endParaRPr lang="en-US" dirty="0"/>
          </a:p>
        </p:txBody>
      </p:sp>
      <p:sp>
        <p:nvSpPr>
          <p:cNvPr id="6" name="Slide Number Placeholder 5"/>
          <p:cNvSpPr>
            <a:spLocks noGrp="1"/>
          </p:cNvSpPr>
          <p:nvPr>
            <p:ph type="sldNum" sz="quarter" idx="12"/>
          </p:nvPr>
        </p:nvSpPr>
        <p:spPr/>
        <p:txBody>
          <a:bodyPr/>
          <a:lstStyle/>
          <a:p>
            <a:pPr>
              <a:defRPr/>
            </a:pPr>
            <a:fld id="{756E7AB1-732E-4A90-8A31-A29D44DE7462}" type="slidenum">
              <a:rPr lang="en-US" smtClean="0"/>
              <a:pPr>
                <a:defRPr/>
              </a:pPr>
              <a:t>5</a:t>
            </a:fld>
            <a:endParaRPr lang="en-US" dirty="0"/>
          </a:p>
        </p:txBody>
      </p:sp>
    </p:spTree>
    <p:extLst>
      <p:ext uri="{BB962C8B-B14F-4D97-AF65-F5344CB8AC3E}">
        <p14:creationId xmlns:p14="http://schemas.microsoft.com/office/powerpoint/2010/main" val="31571654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371600"/>
            <a:ext cx="7620000" cy="990600"/>
          </a:xfrm>
        </p:spPr>
        <p:txBody>
          <a:bodyPr/>
          <a:lstStyle/>
          <a:p>
            <a:r>
              <a:rPr lang="en-US" dirty="0" smtClean="0"/>
              <a:t>Factors to Consider </a:t>
            </a:r>
            <a:endParaRPr lang="en-US" dirty="0"/>
          </a:p>
        </p:txBody>
      </p:sp>
      <p:sp>
        <p:nvSpPr>
          <p:cNvPr id="3" name="Content Placeholder 2"/>
          <p:cNvSpPr>
            <a:spLocks noGrp="1"/>
          </p:cNvSpPr>
          <p:nvPr>
            <p:ph idx="1"/>
          </p:nvPr>
        </p:nvSpPr>
        <p:spPr>
          <a:xfrm>
            <a:off x="660400" y="2514600"/>
            <a:ext cx="7772400" cy="3429000"/>
          </a:xfrm>
        </p:spPr>
        <p:txBody>
          <a:bodyPr/>
          <a:lstStyle/>
          <a:p>
            <a:pPr>
              <a:buFont typeface="Arial"/>
              <a:buChar char="•"/>
            </a:pPr>
            <a:r>
              <a:rPr lang="en-US" dirty="0" smtClean="0"/>
              <a:t>Performance </a:t>
            </a:r>
          </a:p>
          <a:p>
            <a:r>
              <a:rPr lang="en-US" dirty="0" smtClean="0"/>
              <a:t>Cost effectiveness</a:t>
            </a:r>
          </a:p>
          <a:p>
            <a:r>
              <a:rPr lang="en-US" dirty="0" smtClean="0"/>
              <a:t>Environmental Health and Safety</a:t>
            </a:r>
          </a:p>
          <a:p>
            <a:pPr marL="0" indent="0">
              <a:buNone/>
            </a:pPr>
            <a:endParaRPr lang="en-US" dirty="0"/>
          </a:p>
        </p:txBody>
      </p:sp>
      <p:sp>
        <p:nvSpPr>
          <p:cNvPr id="5" name="Footer Placeholder 4"/>
          <p:cNvSpPr>
            <a:spLocks noGrp="1"/>
          </p:cNvSpPr>
          <p:nvPr>
            <p:ph type="ftr" sz="quarter" idx="11"/>
          </p:nvPr>
        </p:nvSpPr>
        <p:spPr/>
        <p:txBody>
          <a:bodyPr/>
          <a:lstStyle/>
          <a:p>
            <a:pPr>
              <a:defRPr/>
            </a:pPr>
            <a:r>
              <a:rPr lang="en-US" dirty="0" smtClean="0"/>
              <a:t>U.S. Environmental Protection Agency</a:t>
            </a:r>
            <a:endParaRPr lang="en-US" dirty="0"/>
          </a:p>
        </p:txBody>
      </p:sp>
      <p:sp>
        <p:nvSpPr>
          <p:cNvPr id="6" name="Slide Number Placeholder 5"/>
          <p:cNvSpPr>
            <a:spLocks noGrp="1"/>
          </p:cNvSpPr>
          <p:nvPr>
            <p:ph type="sldNum" sz="quarter" idx="12"/>
          </p:nvPr>
        </p:nvSpPr>
        <p:spPr/>
        <p:txBody>
          <a:bodyPr/>
          <a:lstStyle/>
          <a:p>
            <a:pPr>
              <a:defRPr/>
            </a:pPr>
            <a:fld id="{756E7AB1-732E-4A90-8A31-A29D44DE7462}" type="slidenum">
              <a:rPr lang="en-US" smtClean="0"/>
              <a:pPr>
                <a:defRPr/>
              </a:pPr>
              <a:t>6</a:t>
            </a:fld>
            <a:endParaRPr lang="en-US" dirty="0"/>
          </a:p>
        </p:txBody>
      </p:sp>
    </p:spTree>
    <p:extLst>
      <p:ext uri="{BB962C8B-B14F-4D97-AF65-F5344CB8AC3E}">
        <p14:creationId xmlns:p14="http://schemas.microsoft.com/office/powerpoint/2010/main" val="7758418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371600"/>
            <a:ext cx="7620000" cy="990600"/>
          </a:xfrm>
        </p:spPr>
        <p:txBody>
          <a:bodyPr/>
          <a:lstStyle/>
          <a:p>
            <a:r>
              <a:rPr lang="en-US" dirty="0" smtClean="0"/>
              <a:t>Factors to Consider </a:t>
            </a:r>
            <a:endParaRPr lang="en-US" dirty="0"/>
          </a:p>
        </p:txBody>
      </p:sp>
      <p:sp>
        <p:nvSpPr>
          <p:cNvPr id="3" name="Content Placeholder 2"/>
          <p:cNvSpPr>
            <a:spLocks noGrp="1"/>
          </p:cNvSpPr>
          <p:nvPr>
            <p:ph idx="1"/>
          </p:nvPr>
        </p:nvSpPr>
        <p:spPr>
          <a:xfrm>
            <a:off x="660400" y="2514600"/>
            <a:ext cx="7772400" cy="3429000"/>
          </a:xfrm>
        </p:spPr>
        <p:txBody>
          <a:bodyPr/>
          <a:lstStyle/>
          <a:p>
            <a:r>
              <a:rPr lang="en-US" dirty="0" smtClean="0"/>
              <a:t>Buy-in from management</a:t>
            </a:r>
          </a:p>
          <a:p>
            <a:pPr lvl="1"/>
            <a:r>
              <a:rPr lang="en-US" dirty="0" smtClean="0"/>
              <a:t>Is there money?</a:t>
            </a:r>
          </a:p>
          <a:p>
            <a:pPr lvl="1"/>
            <a:r>
              <a:rPr lang="en-US" dirty="0" smtClean="0"/>
              <a:t>Is there a commitment?</a:t>
            </a:r>
          </a:p>
          <a:p>
            <a:pPr lvl="1"/>
            <a:r>
              <a:rPr lang="en-US" dirty="0" smtClean="0"/>
              <a:t>Business case is important</a:t>
            </a:r>
          </a:p>
          <a:p>
            <a:r>
              <a:rPr lang="en-US" dirty="0" smtClean="0"/>
              <a:t>Input of hands-on user</a:t>
            </a:r>
          </a:p>
          <a:p>
            <a:r>
              <a:rPr lang="en-US" dirty="0" smtClean="0"/>
              <a:t>Peer feed-back</a:t>
            </a:r>
          </a:p>
          <a:p>
            <a:pPr marL="0" indent="0">
              <a:buNone/>
            </a:pPr>
            <a:r>
              <a:rPr lang="en-US" dirty="0" smtClean="0"/>
              <a:t> </a:t>
            </a:r>
            <a:endParaRPr lang="en-US" dirty="0"/>
          </a:p>
        </p:txBody>
      </p:sp>
      <p:sp>
        <p:nvSpPr>
          <p:cNvPr id="5" name="Footer Placeholder 4"/>
          <p:cNvSpPr>
            <a:spLocks noGrp="1"/>
          </p:cNvSpPr>
          <p:nvPr>
            <p:ph type="ftr" sz="quarter" idx="11"/>
          </p:nvPr>
        </p:nvSpPr>
        <p:spPr/>
        <p:txBody>
          <a:bodyPr/>
          <a:lstStyle/>
          <a:p>
            <a:pPr>
              <a:defRPr/>
            </a:pPr>
            <a:r>
              <a:rPr lang="en-US" dirty="0" smtClean="0"/>
              <a:t>U.S. Environmental Protection Agency</a:t>
            </a:r>
            <a:endParaRPr lang="en-US" dirty="0"/>
          </a:p>
        </p:txBody>
      </p:sp>
      <p:sp>
        <p:nvSpPr>
          <p:cNvPr id="6" name="Slide Number Placeholder 5"/>
          <p:cNvSpPr>
            <a:spLocks noGrp="1"/>
          </p:cNvSpPr>
          <p:nvPr>
            <p:ph type="sldNum" sz="quarter" idx="12"/>
          </p:nvPr>
        </p:nvSpPr>
        <p:spPr/>
        <p:txBody>
          <a:bodyPr/>
          <a:lstStyle/>
          <a:p>
            <a:pPr>
              <a:defRPr/>
            </a:pPr>
            <a:fld id="{756E7AB1-732E-4A90-8A31-A29D44DE7462}" type="slidenum">
              <a:rPr lang="en-US" smtClean="0"/>
              <a:pPr>
                <a:defRPr/>
              </a:pPr>
              <a:t>7</a:t>
            </a:fld>
            <a:endParaRPr lang="en-US" dirty="0"/>
          </a:p>
        </p:txBody>
      </p:sp>
    </p:spTree>
    <p:extLst>
      <p:ext uri="{BB962C8B-B14F-4D97-AF65-F5344CB8AC3E}">
        <p14:creationId xmlns:p14="http://schemas.microsoft.com/office/powerpoint/2010/main" val="14489768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295400"/>
            <a:ext cx="7620000" cy="990600"/>
          </a:xfrm>
        </p:spPr>
        <p:txBody>
          <a:bodyPr/>
          <a:lstStyle/>
          <a:p>
            <a:r>
              <a:rPr lang="en-US" dirty="0" smtClean="0"/>
              <a:t>Factors to Consider</a:t>
            </a:r>
            <a:endParaRPr lang="en-US" dirty="0"/>
          </a:p>
        </p:txBody>
      </p:sp>
      <p:sp>
        <p:nvSpPr>
          <p:cNvPr id="3" name="Content Placeholder 2"/>
          <p:cNvSpPr>
            <a:spLocks noGrp="1"/>
          </p:cNvSpPr>
          <p:nvPr>
            <p:ph idx="1"/>
          </p:nvPr>
        </p:nvSpPr>
        <p:spPr>
          <a:xfrm>
            <a:off x="685800" y="2438400"/>
            <a:ext cx="7772400" cy="3657600"/>
          </a:xfrm>
        </p:spPr>
        <p:txBody>
          <a:bodyPr/>
          <a:lstStyle/>
          <a:p>
            <a:r>
              <a:rPr lang="en-US" dirty="0" smtClean="0"/>
              <a:t>Costs</a:t>
            </a:r>
          </a:p>
          <a:p>
            <a:pPr lvl="1"/>
            <a:r>
              <a:rPr lang="en-US" dirty="0" smtClean="0"/>
              <a:t>Important to consider costs other than price of TCE and capital costs</a:t>
            </a:r>
          </a:p>
          <a:p>
            <a:pPr lvl="1"/>
            <a:r>
              <a:rPr lang="en-US" dirty="0" smtClean="0"/>
              <a:t>Need to consider other costs associated with the use of TCE</a:t>
            </a:r>
          </a:p>
          <a:p>
            <a:pPr lvl="1"/>
            <a:r>
              <a:rPr lang="en-US" dirty="0" smtClean="0"/>
              <a:t>To use the </a:t>
            </a:r>
            <a:r>
              <a:rPr lang="en-US" dirty="0" err="1" smtClean="0"/>
              <a:t>DoD</a:t>
            </a:r>
            <a:r>
              <a:rPr lang="en-US" dirty="0" smtClean="0"/>
              <a:t> construct:</a:t>
            </a:r>
          </a:p>
          <a:p>
            <a:pPr lvl="2"/>
            <a:r>
              <a:rPr lang="en-US" dirty="0" smtClean="0"/>
              <a:t>Why TCE?</a:t>
            </a:r>
          </a:p>
          <a:p>
            <a:pPr lvl="2"/>
            <a:r>
              <a:rPr lang="en-US" dirty="0" smtClean="0"/>
              <a:t>Why not TCE?</a:t>
            </a:r>
          </a:p>
        </p:txBody>
      </p:sp>
      <p:sp>
        <p:nvSpPr>
          <p:cNvPr id="5" name="Footer Placeholder 4"/>
          <p:cNvSpPr>
            <a:spLocks noGrp="1"/>
          </p:cNvSpPr>
          <p:nvPr>
            <p:ph type="ftr" sz="quarter" idx="11"/>
          </p:nvPr>
        </p:nvSpPr>
        <p:spPr/>
        <p:txBody>
          <a:bodyPr/>
          <a:lstStyle/>
          <a:p>
            <a:pPr>
              <a:defRPr/>
            </a:pPr>
            <a:r>
              <a:rPr lang="en-US" smtClean="0"/>
              <a:t>U.S. Environmental Protection Agency</a:t>
            </a:r>
            <a:endParaRPr lang="en-US"/>
          </a:p>
        </p:txBody>
      </p:sp>
      <p:sp>
        <p:nvSpPr>
          <p:cNvPr id="6" name="Slide Number Placeholder 5"/>
          <p:cNvSpPr>
            <a:spLocks noGrp="1"/>
          </p:cNvSpPr>
          <p:nvPr>
            <p:ph type="sldNum" sz="quarter" idx="12"/>
          </p:nvPr>
        </p:nvSpPr>
        <p:spPr/>
        <p:txBody>
          <a:bodyPr/>
          <a:lstStyle/>
          <a:p>
            <a:pPr>
              <a:defRPr/>
            </a:pPr>
            <a:fld id="{756E7AB1-732E-4A90-8A31-A29D44DE7462}" type="slidenum">
              <a:rPr lang="en-US" smtClean="0"/>
              <a:pPr>
                <a:defRPr/>
              </a:pPr>
              <a:t>8</a:t>
            </a:fld>
            <a:endParaRPr lang="en-US" dirty="0"/>
          </a:p>
        </p:txBody>
      </p:sp>
    </p:spTree>
    <p:extLst>
      <p:ext uri="{BB962C8B-B14F-4D97-AF65-F5344CB8AC3E}">
        <p14:creationId xmlns:p14="http://schemas.microsoft.com/office/powerpoint/2010/main" val="7574851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168400"/>
            <a:ext cx="7620000" cy="990600"/>
          </a:xfrm>
        </p:spPr>
        <p:txBody>
          <a:bodyPr/>
          <a:lstStyle/>
          <a:p>
            <a:r>
              <a:rPr lang="en-US" dirty="0" smtClean="0"/>
              <a:t>Why TCE?</a:t>
            </a:r>
            <a:endParaRPr lang="en-US" dirty="0"/>
          </a:p>
        </p:txBody>
      </p:sp>
      <p:sp>
        <p:nvSpPr>
          <p:cNvPr id="3" name="Content Placeholder 2"/>
          <p:cNvSpPr>
            <a:spLocks noGrp="1"/>
          </p:cNvSpPr>
          <p:nvPr>
            <p:ph idx="1"/>
          </p:nvPr>
        </p:nvSpPr>
        <p:spPr>
          <a:xfrm>
            <a:off x="685800" y="2057400"/>
            <a:ext cx="7772400" cy="4038600"/>
          </a:xfrm>
        </p:spPr>
        <p:txBody>
          <a:bodyPr/>
          <a:lstStyle/>
          <a:p>
            <a:r>
              <a:rPr lang="en-US" sz="2400" dirty="0" smtClean="0"/>
              <a:t>Relatively low cost </a:t>
            </a:r>
          </a:p>
          <a:p>
            <a:r>
              <a:rPr lang="en-US" sz="2400" dirty="0" smtClean="0"/>
              <a:t>Non-flammable </a:t>
            </a:r>
          </a:p>
          <a:p>
            <a:r>
              <a:rPr lang="en-US" sz="2400" dirty="0" smtClean="0"/>
              <a:t>High density vapor</a:t>
            </a:r>
          </a:p>
          <a:p>
            <a:r>
              <a:rPr lang="en-US" sz="2400" dirty="0" smtClean="0"/>
              <a:t>Relatively low boiling point </a:t>
            </a:r>
          </a:p>
          <a:p>
            <a:r>
              <a:rPr lang="en-US" sz="2400" dirty="0" smtClean="0"/>
              <a:t>Chemical stability </a:t>
            </a:r>
          </a:p>
          <a:p>
            <a:r>
              <a:rPr lang="en-US" sz="2400" dirty="0" smtClean="0"/>
              <a:t>Ability to dissolve all greases, fats, oils, waxes, resins, gums and rosin fluxes generally used in metalworking operations</a:t>
            </a:r>
          </a:p>
          <a:p>
            <a:r>
              <a:rPr lang="en-US" sz="2400" dirty="0" smtClean="0"/>
              <a:t>Broad compatibility with metal substrates</a:t>
            </a:r>
            <a:endParaRPr lang="en-US" sz="2400" dirty="0"/>
          </a:p>
        </p:txBody>
      </p:sp>
      <p:sp>
        <p:nvSpPr>
          <p:cNvPr id="5" name="Footer Placeholder 4"/>
          <p:cNvSpPr>
            <a:spLocks noGrp="1"/>
          </p:cNvSpPr>
          <p:nvPr>
            <p:ph type="ftr" sz="quarter" idx="11"/>
          </p:nvPr>
        </p:nvSpPr>
        <p:spPr/>
        <p:txBody>
          <a:bodyPr/>
          <a:lstStyle/>
          <a:p>
            <a:pPr>
              <a:defRPr/>
            </a:pPr>
            <a:r>
              <a:rPr lang="en-US" smtClean="0"/>
              <a:t>U.S. Environmental Protection Agency</a:t>
            </a:r>
            <a:endParaRPr lang="en-US"/>
          </a:p>
        </p:txBody>
      </p:sp>
      <p:sp>
        <p:nvSpPr>
          <p:cNvPr id="6" name="Slide Number Placeholder 5"/>
          <p:cNvSpPr>
            <a:spLocks noGrp="1"/>
          </p:cNvSpPr>
          <p:nvPr>
            <p:ph type="sldNum" sz="quarter" idx="12"/>
          </p:nvPr>
        </p:nvSpPr>
        <p:spPr/>
        <p:txBody>
          <a:bodyPr/>
          <a:lstStyle/>
          <a:p>
            <a:pPr>
              <a:defRPr/>
            </a:pPr>
            <a:fld id="{756E7AB1-732E-4A90-8A31-A29D44DE7462}" type="slidenum">
              <a:rPr lang="en-US" smtClean="0"/>
              <a:pPr>
                <a:defRPr/>
              </a:pPr>
              <a:t>9</a:t>
            </a:fld>
            <a:endParaRPr lang="en-US" dirty="0"/>
          </a:p>
        </p:txBody>
      </p:sp>
    </p:spTree>
    <p:extLst>
      <p:ext uri="{BB962C8B-B14F-4D97-AF65-F5344CB8AC3E}">
        <p14:creationId xmlns:p14="http://schemas.microsoft.com/office/powerpoint/2010/main" val="3466052116"/>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5704</TotalTime>
  <Words>793</Words>
  <Application>Microsoft Office PowerPoint</Application>
  <PresentationFormat>On-screen Show (4:3)</PresentationFormat>
  <Paragraphs>135</Paragraphs>
  <Slides>15</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ＭＳ Ｐゴシック</vt:lpstr>
      <vt:lpstr>Arial</vt:lpstr>
      <vt:lpstr>Blank Presentation</vt:lpstr>
      <vt:lpstr>Discussion and Conclusions from Sessions 2 and 3</vt:lpstr>
      <vt:lpstr>Outline </vt:lpstr>
      <vt:lpstr> Potential Outcomes of Sessions 2 and 3</vt:lpstr>
      <vt:lpstr>Case Studies </vt:lpstr>
      <vt:lpstr>Factors to Consider </vt:lpstr>
      <vt:lpstr>Factors to Consider </vt:lpstr>
      <vt:lpstr>Factors to Consider </vt:lpstr>
      <vt:lpstr>Factors to Consider</vt:lpstr>
      <vt:lpstr>Why TCE?</vt:lpstr>
      <vt:lpstr>Why not TCE? </vt:lpstr>
      <vt:lpstr>Key Challenges </vt:lpstr>
      <vt:lpstr>Key Successes </vt:lpstr>
      <vt:lpstr>Lessons Learned </vt:lpstr>
      <vt:lpstr> Non‐chemical exposure reduction options</vt:lpstr>
      <vt:lpstr>Thank You  </vt:lpstr>
    </vt:vector>
  </TitlesOfParts>
  <Company>Office 2004 Test Drive 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Office 2004 Test Drive User</dc:creator>
  <cp:lastModifiedBy>Sleasman, Katherine</cp:lastModifiedBy>
  <cp:revision>354</cp:revision>
  <cp:lastPrinted>2014-07-30T11:43:04Z</cp:lastPrinted>
  <dcterms:created xsi:type="dcterms:W3CDTF">2011-02-09T16:00:48Z</dcterms:created>
  <dcterms:modified xsi:type="dcterms:W3CDTF">2014-07-30T11:43:26Z</dcterms:modified>
</cp:coreProperties>
</file>