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37" r:id="rId1"/>
  </p:sldMasterIdLst>
  <p:notesMasterIdLst>
    <p:notesMasterId r:id="rId13"/>
  </p:notesMasterIdLst>
  <p:handoutMasterIdLst>
    <p:handoutMasterId r:id="rId14"/>
  </p:handoutMasterIdLst>
  <p:sldIdLst>
    <p:sldId id="295" r:id="rId2"/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</p:sldIdLst>
  <p:sldSz cx="9144000" cy="6858000" type="screen4x3"/>
  <p:notesSz cx="9309100" cy="7023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12">
          <p15:clr>
            <a:srgbClr val="A4A3A4"/>
          </p15:clr>
        </p15:guide>
        <p15:guide id="2" pos="29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642"/>
    <a:srgbClr val="3C6EB5"/>
    <a:srgbClr val="781C19"/>
    <a:srgbClr val="7F7F7F"/>
    <a:srgbClr val="76BB43"/>
    <a:srgbClr val="ADD68E"/>
    <a:srgbClr val="598E33"/>
    <a:srgbClr val="8FC765"/>
    <a:srgbClr val="CDFF9A"/>
    <a:srgbClr val="344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9770" autoAdjust="0"/>
    <p:restoredTop sz="93907" autoAdjust="0"/>
  </p:normalViewPr>
  <p:slideViewPr>
    <p:cSldViewPr snapToGrid="0" showGuides="1">
      <p:cViewPr>
        <p:scale>
          <a:sx n="80" d="100"/>
          <a:sy n="80" d="100"/>
        </p:scale>
        <p:origin x="-1956" y="-348"/>
      </p:cViewPr>
      <p:guideLst>
        <p:guide orient="horz" pos="216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>
        <p:scale>
          <a:sx n="90" d="100"/>
          <a:sy n="90" d="100"/>
        </p:scale>
        <p:origin x="-1470" y="96"/>
      </p:cViewPr>
      <p:guideLst>
        <p:guide orient="horz" pos="2212"/>
        <p:guide pos="29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t" anchorCtr="0" compatLnSpc="1">
            <a:prstTxWarp prst="textNoShape">
              <a:avLst/>
            </a:prstTxWarp>
          </a:bodyPr>
          <a:lstStyle>
            <a:lvl1pPr algn="l" defTabSz="9332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5272932" y="0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t" anchorCtr="0" compatLnSpc="1">
            <a:prstTxWarp prst="textNoShape">
              <a:avLst/>
            </a:prstTxWarp>
          </a:bodyPr>
          <a:lstStyle>
            <a:lvl1pPr algn="r" defTabSz="933261">
              <a:defRPr sz="1200"/>
            </a:lvl1pPr>
          </a:lstStyle>
          <a:p>
            <a:pPr>
              <a:defRPr/>
            </a:pPr>
            <a:fld id="{A1D4591C-0861-4F60-BF4A-00E1FA8CFF63}" type="datetimeFigureOut">
              <a:rPr lang="en-US"/>
              <a:pPr>
                <a:defRPr/>
              </a:pPr>
              <a:t>7/29/2014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6670036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b" anchorCtr="0" compatLnSpc="1">
            <a:prstTxWarp prst="textNoShape">
              <a:avLst/>
            </a:prstTxWarp>
          </a:bodyPr>
          <a:lstStyle>
            <a:lvl1pPr algn="l" defTabSz="9332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5272932" y="6670036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b" anchorCtr="0" compatLnSpc="1">
            <a:prstTxWarp prst="textNoShape">
              <a:avLst/>
            </a:prstTxWarp>
          </a:bodyPr>
          <a:lstStyle>
            <a:lvl1pPr algn="r" defTabSz="933261">
              <a:defRPr sz="1200"/>
            </a:lvl1pPr>
          </a:lstStyle>
          <a:p>
            <a:pPr>
              <a:defRPr/>
            </a:pPr>
            <a:fld id="{A170BE58-E494-415B-9BB8-7967A993B3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4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t" anchorCtr="0" compatLnSpc="1">
            <a:prstTxWarp prst="textNoShape">
              <a:avLst/>
            </a:prstTxWarp>
          </a:bodyPr>
          <a:lstStyle>
            <a:lvl1pPr algn="l" defTabSz="9332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5272932" y="0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t" anchorCtr="0" compatLnSpc="1">
            <a:prstTxWarp prst="textNoShape">
              <a:avLst/>
            </a:prstTxWarp>
          </a:bodyPr>
          <a:lstStyle>
            <a:lvl1pPr algn="r" defTabSz="933261">
              <a:defRPr sz="1200"/>
            </a:lvl1pPr>
          </a:lstStyle>
          <a:p>
            <a:pPr>
              <a:defRPr/>
            </a:pPr>
            <a:fld id="{3ACF4D11-26AB-4885-8C67-B3C98685654F}" type="datetimeFigureOut">
              <a:rPr lang="en-US"/>
              <a:pPr>
                <a:defRPr/>
              </a:pPr>
              <a:t>7/29/2014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8775" y="527050"/>
            <a:ext cx="3511550" cy="26336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931546" y="3336609"/>
            <a:ext cx="7446008" cy="316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6670036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b" anchorCtr="0" compatLnSpc="1">
            <a:prstTxWarp prst="textNoShape">
              <a:avLst/>
            </a:prstTxWarp>
          </a:bodyPr>
          <a:lstStyle>
            <a:lvl1pPr algn="l" defTabSz="9332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5272932" y="6670036"/>
            <a:ext cx="4034579" cy="351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317" tIns="46659" rIns="93317" bIns="46659" numCol="1" anchor="b" anchorCtr="0" compatLnSpc="1">
            <a:prstTxWarp prst="textNoShape">
              <a:avLst/>
            </a:prstTxWarp>
          </a:bodyPr>
          <a:lstStyle>
            <a:lvl1pPr algn="r" defTabSz="933261">
              <a:defRPr sz="1200"/>
            </a:lvl1pPr>
          </a:lstStyle>
          <a:p>
            <a:pPr>
              <a:defRPr/>
            </a:pPr>
            <a:fld id="{B3904DA3-8C50-4B45-8BF4-106021A69E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661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951921" y="3335973"/>
            <a:ext cx="7447280" cy="316039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58255" indent="-29163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66546" indent="-23330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33164" indent="-23330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99782" indent="-233309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66401" indent="-23330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3033019" indent="-23330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99637" indent="-23330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966256" indent="-23330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B1A5C49-8BA9-4DA7-A1B7-E72571BF40B3}" type="slidenum">
              <a:rPr lang="en-US" altLang="en-US" smtClean="0">
                <a:latin typeface="Arial" pitchFamily="34" charset="0"/>
                <a:ea typeface="ＭＳ Ｐゴシック" pitchFamily="34" charset="-128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083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35" descr="TURI Banner July 2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803" y="2130425"/>
            <a:ext cx="8555581" cy="1470025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50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425024"/>
            <a:ext cx="9144000" cy="438912"/>
          </a:xfrm>
          <a:prstGeom prst="rect">
            <a:avLst/>
          </a:prstGeom>
          <a:gradFill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/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404" y="6541272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  <p:pic>
        <p:nvPicPr>
          <p:cNvPr id="9" name="Picture 1035" descr="TURI Banner July 201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50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6425024"/>
            <a:ext cx="9144000" cy="438912"/>
          </a:xfrm>
          <a:prstGeom prst="rect">
            <a:avLst/>
          </a:prstGeom>
          <a:gradFill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/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142404" y="6541272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  <p:pic>
        <p:nvPicPr>
          <p:cNvPr id="15" name="Picture 10" descr="TURI Cleaning Lab Logo.gif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787244" y="5316188"/>
            <a:ext cx="1206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454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425024"/>
            <a:ext cx="9144000" cy="438912"/>
          </a:xfrm>
          <a:prstGeom prst="rect">
            <a:avLst/>
          </a:prstGeom>
          <a:gradFill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/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8600332" y="6568281"/>
            <a:ext cx="447675" cy="152400"/>
          </a:xfrm>
          <a:prstGeom prst="rect">
            <a:avLst/>
          </a:prstGeom>
        </p:spPr>
        <p:txBody>
          <a:bodyPr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1F9B9C2-EB28-44F2-8C8D-4A1518CE53ED}" type="slidenum">
              <a:rPr lang="en-US" sz="1000">
                <a:solidFill>
                  <a:schemeClr val="accent1">
                    <a:lumMod val="75000"/>
                  </a:schemeClr>
                </a:solidFill>
              </a:rPr>
              <a:pPr>
                <a:defRPr/>
              </a:pPr>
              <a:t>‹#›</a:t>
            </a:fld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Myriad Web Pro" panose="020B0503030403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1pPr>
            <a:lvl2pPr>
              <a:defRPr>
                <a:solidFill>
                  <a:schemeClr val="tx2"/>
                </a:solidFill>
                <a:latin typeface="Myriad Web Pro" panose="020B0503030403020204" pitchFamily="34" charset="0"/>
              </a:defRPr>
            </a:lvl2pPr>
            <a:lvl3pPr>
              <a:defRPr>
                <a:latin typeface="Myriad Web Pro" panose="020B0503030403020204" pitchFamily="34" charset="0"/>
              </a:defRPr>
            </a:lvl3pPr>
            <a:lvl4pPr>
              <a:defRPr>
                <a:solidFill>
                  <a:schemeClr val="tx1"/>
                </a:solidFill>
                <a:latin typeface="Myriad Web Pro" panose="020B0503030403020204" pitchFamily="34" charset="0"/>
              </a:defRPr>
            </a:lvl4pPr>
            <a:lvl5pPr>
              <a:defRPr>
                <a:solidFill>
                  <a:schemeClr val="tx2"/>
                </a:solidFill>
                <a:latin typeface="Myriad Web Pro" panose="020B0503030403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425024"/>
            <a:ext cx="9144000" cy="438912"/>
          </a:xfrm>
          <a:prstGeom prst="rect">
            <a:avLst/>
          </a:prstGeom>
          <a:gradFill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lvl="0"/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469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none" baseline="0">
                <a:latin typeface="Myriad Web Pro" panose="020B0503030403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6E6E6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5114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latin typeface="Myriad Web Pro" panose="020B0503030403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Myriad Web Pro" panose="020B0503030403020204" pitchFamily="34" charset="0"/>
              </a:defRPr>
            </a:lvl1pPr>
            <a:lvl2pPr>
              <a:defRPr sz="2400">
                <a:latin typeface="Myriad Web Pro" panose="020B0503030403020204" pitchFamily="34" charset="0"/>
              </a:defRPr>
            </a:lvl2pPr>
            <a:lvl3pPr>
              <a:defRPr sz="2000">
                <a:latin typeface="Myriad Web Pro" panose="020B0503030403020204" pitchFamily="34" charset="0"/>
              </a:defRPr>
            </a:lvl3pPr>
            <a:lvl4pPr>
              <a:defRPr sz="1800">
                <a:latin typeface="Myriad Web Pro" panose="020B0503030403020204" pitchFamily="34" charset="0"/>
              </a:defRPr>
            </a:lvl4pPr>
            <a:lvl5pPr>
              <a:defRPr sz="1800">
                <a:latin typeface="Myriad Web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Myriad Web Pro" panose="020B0503030403020204" pitchFamily="34" charset="0"/>
              </a:defRPr>
            </a:lvl1pPr>
            <a:lvl2pPr>
              <a:defRPr sz="2400">
                <a:latin typeface="Myriad Web Pro" panose="020B0503030403020204" pitchFamily="34" charset="0"/>
              </a:defRPr>
            </a:lvl2pPr>
            <a:lvl3pPr>
              <a:defRPr sz="2000">
                <a:latin typeface="Myriad Web Pro" panose="020B0503030403020204" pitchFamily="34" charset="0"/>
              </a:defRPr>
            </a:lvl3pPr>
            <a:lvl4pPr>
              <a:defRPr sz="1800">
                <a:latin typeface="Myriad Web Pro" panose="020B0503030403020204" pitchFamily="34" charset="0"/>
              </a:defRPr>
            </a:lvl4pPr>
            <a:lvl5pPr>
              <a:defRPr sz="1800">
                <a:latin typeface="Myriad Web Pro" panose="020B0503030403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65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76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862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gradFill>
          <a:gsLst>
            <a:gs pos="0">
              <a:schemeClr val="tx1">
                <a:lumMod val="50000"/>
              </a:schemeClr>
            </a:gs>
            <a:gs pos="100000">
              <a:schemeClr val="tx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 txBox="1">
            <a:spLocks/>
          </p:cNvSpPr>
          <p:nvPr/>
        </p:nvSpPr>
        <p:spPr>
          <a:xfrm>
            <a:off x="8600332" y="6568281"/>
            <a:ext cx="447675" cy="152400"/>
          </a:xfrm>
          <a:prstGeom prst="rect">
            <a:avLst/>
          </a:prstGeom>
        </p:spPr>
        <p:txBody>
          <a:bodyPr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1F9B9C2-EB28-44F2-8C8D-4A1518CE53ED}" type="slidenum">
              <a:rPr lang="en-US" sz="1000">
                <a:solidFill>
                  <a:schemeClr val="accent1">
                    <a:lumMod val="75000"/>
                  </a:schemeClr>
                </a:solidFill>
              </a:rPr>
              <a:pPr>
                <a:defRPr/>
              </a:pPr>
              <a:t>‹#›</a:t>
            </a:fld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solidFill>
                  <a:schemeClr val="bg1"/>
                </a:solidFill>
                <a:latin typeface="Myriad Web Pro" panose="020B0503030403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1pPr>
            <a:lvl2pPr>
              <a:defRPr>
                <a:solidFill>
                  <a:schemeClr val="tx2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2pPr>
            <a:lvl3pPr>
              <a:defRPr>
                <a:solidFill>
                  <a:schemeClr val="bg1">
                    <a:lumMod val="85000"/>
                  </a:schemeClr>
                </a:solidFill>
                <a:latin typeface="Myriad Web Pro" panose="020B0503030403020204" pitchFamily="34" charset="0"/>
              </a:defRPr>
            </a:lvl3pPr>
            <a:lvl4pPr>
              <a:defRPr>
                <a:solidFill>
                  <a:schemeClr val="tx1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4pPr>
            <a:lvl5pPr>
              <a:defRPr>
                <a:solidFill>
                  <a:schemeClr val="tx2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24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bg>
      <p:bgPr>
        <a:gradFill>
          <a:gsLst>
            <a:gs pos="0">
              <a:schemeClr val="tx2">
                <a:lumMod val="50000"/>
              </a:schemeClr>
            </a:gs>
            <a:gs pos="100000">
              <a:schemeClr val="tx2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 txBox="1">
            <a:spLocks/>
          </p:cNvSpPr>
          <p:nvPr/>
        </p:nvSpPr>
        <p:spPr>
          <a:xfrm>
            <a:off x="8600332" y="6568281"/>
            <a:ext cx="447675" cy="152400"/>
          </a:xfrm>
          <a:prstGeom prst="rect">
            <a:avLst/>
          </a:prstGeom>
        </p:spPr>
        <p:txBody>
          <a:bodyPr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1F9B9C2-EB28-44F2-8C8D-4A1518CE53ED}" type="slidenum">
              <a:rPr lang="en-US" sz="1000">
                <a:solidFill>
                  <a:schemeClr val="accent1">
                    <a:lumMod val="75000"/>
                  </a:schemeClr>
                </a:solidFill>
              </a:rPr>
              <a:pPr>
                <a:defRPr/>
              </a:pPr>
              <a:t>‹#›</a:t>
            </a:fld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 b="1">
                <a:solidFill>
                  <a:schemeClr val="bg1"/>
                </a:solidFill>
                <a:latin typeface="Myriad Web Pro" panose="020B0503030403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1pPr>
            <a:lvl2pPr>
              <a:defRPr>
                <a:solidFill>
                  <a:schemeClr val="tx2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2pPr>
            <a:lvl3pPr>
              <a:defRPr>
                <a:solidFill>
                  <a:schemeClr val="bg1">
                    <a:lumMod val="85000"/>
                  </a:schemeClr>
                </a:solidFill>
                <a:latin typeface="Myriad Web Pro" panose="020B0503030403020204" pitchFamily="34" charset="0"/>
              </a:defRPr>
            </a:lvl3pPr>
            <a:lvl4pPr>
              <a:defRPr>
                <a:solidFill>
                  <a:schemeClr val="tx1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4pPr>
            <a:lvl5pPr>
              <a:defRPr>
                <a:solidFill>
                  <a:schemeClr val="tx2">
                    <a:lumMod val="20000"/>
                    <a:lumOff val="80000"/>
                  </a:schemeClr>
                </a:solidFill>
                <a:latin typeface="Myriad Web Pro" panose="020B0503030403020204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Myriad Pro Light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142404" y="6521370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bg1">
                    <a:lumMod val="8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bg1">
                  <a:lumMod val="85000"/>
                </a:schemeClr>
              </a:solidFill>
              <a:latin typeface="Myriad Pro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025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6425024"/>
            <a:ext cx="9144000" cy="438912"/>
          </a:xfrm>
          <a:prstGeom prst="rect">
            <a:avLst/>
          </a:prstGeom>
          <a:gradFill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20000"/>
                  <a:lumOff val="8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800" b="1" dirty="0" smtClean="0">
              <a:solidFill>
                <a:schemeClr val="tx1"/>
              </a:solidFill>
            </a:endParaRPr>
          </a:p>
        </p:txBody>
      </p:sp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US" alt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dirty="0" smtClean="0"/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8591944" y="6568281"/>
            <a:ext cx="447675" cy="152400"/>
          </a:xfrm>
          <a:prstGeom prst="rect">
            <a:avLst/>
          </a:prstGeom>
        </p:spPr>
        <p:txBody>
          <a:bodyPr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3E6F22AB-B52F-45A4-AE0A-FBB8F417D8EA}" type="slidenum">
              <a:rPr lang="en-US" sz="1000">
                <a:solidFill>
                  <a:schemeClr val="accent1">
                    <a:lumMod val="75000"/>
                  </a:schemeClr>
                </a:solidFill>
              </a:rPr>
              <a:pPr>
                <a:defRPr/>
              </a:pPr>
              <a:t>‹#›</a:t>
            </a:fld>
            <a:endParaRPr lang="en-US" sz="1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404" y="6541272"/>
            <a:ext cx="39757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© Toxics Use</a:t>
            </a:r>
            <a:r>
              <a:rPr lang="en-US" sz="1000" baseline="0" dirty="0" smtClean="0">
                <a:solidFill>
                  <a:schemeClr val="accent1">
                    <a:lumMod val="75000"/>
                  </a:schemeClr>
                </a:solidFill>
                <a:latin typeface="Myriad Pro Light" pitchFamily="34" charset="0"/>
              </a:rPr>
              <a:t> Reduction Institute   University of Massachusetts Lowell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Myriad Pro Light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1"/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314E90"/>
          </a:solidFill>
          <a:latin typeface="Calibri" pitchFamily="84" charset="0"/>
          <a:ea typeface="ヒラギノ角ゴ Pro W3" pitchFamily="84" charset="-128"/>
          <a:cs typeface="ヒラギノ角ゴ Pro W3" pitchFamily="84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rgbClr val="344D8D"/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2"/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2"/>
          </a:solidFill>
          <a:latin typeface="Myriad Web Pro" panose="020B0503030403020204" pitchFamily="34" charset="0"/>
          <a:ea typeface="ヒラギノ角ゴ Pro W3" pitchFamily="84" charset="-128"/>
          <a:cs typeface="Myriad Web Pro" panose="020B0503030403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mailto:Heidi@tur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0" y="1576388"/>
            <a:ext cx="9144000" cy="1760537"/>
          </a:xfrm>
        </p:spPr>
        <p:txBody>
          <a:bodyPr/>
          <a:lstStyle/>
          <a:p>
            <a:pPr eaLnBrk="1" hangingPunct="1"/>
            <a:r>
              <a:rPr lang="en-US" altLang="en-US" sz="4000" dirty="0" smtClean="0">
                <a:solidFill>
                  <a:srgbClr val="0070C0"/>
                </a:solidFill>
                <a:ea typeface="ヒラギノ角ゴ Pro W3"/>
                <a:cs typeface="ヒラギノ角ゴ Pro W3"/>
              </a:rPr>
              <a:t>Transitioning from TCE</a:t>
            </a:r>
            <a:br>
              <a:rPr lang="en-US" altLang="en-US" sz="4000" dirty="0" smtClean="0">
                <a:solidFill>
                  <a:srgbClr val="0070C0"/>
                </a:solidFill>
                <a:ea typeface="ヒラギノ角ゴ Pro W3"/>
                <a:cs typeface="ヒラギノ角ゴ Pro W3"/>
              </a:rPr>
            </a:br>
            <a:r>
              <a:rPr lang="en-US" altLang="en-US" sz="4000" dirty="0" smtClean="0">
                <a:solidFill>
                  <a:srgbClr val="0070C0"/>
                </a:solidFill>
                <a:ea typeface="ヒラギノ角ゴ Pro W3"/>
                <a:cs typeface="ヒラギノ角ゴ Pro W3"/>
              </a:rPr>
              <a:t>Reality vs Theory</a:t>
            </a:r>
            <a:br>
              <a:rPr lang="en-US" altLang="en-US" sz="4000" dirty="0" smtClean="0">
                <a:solidFill>
                  <a:srgbClr val="0070C0"/>
                </a:solidFill>
                <a:ea typeface="ヒラギノ角ゴ Pro W3"/>
                <a:cs typeface="ヒラギノ角ゴ Pro W3"/>
              </a:rPr>
            </a:br>
            <a:r>
              <a:rPr lang="en-US" altLang="en-US" sz="4000" dirty="0" smtClean="0">
                <a:solidFill>
                  <a:srgbClr val="0070C0"/>
                </a:solidFill>
                <a:ea typeface="ヒラギノ角ゴ Pro W3"/>
                <a:cs typeface="ヒラギノ角ゴ Pro W3"/>
              </a:rPr>
              <a:t>Taking the Lab to the Streets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038" y="3693226"/>
            <a:ext cx="8386762" cy="2107499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84" charset="0"/>
              <a:buNone/>
              <a:defRPr/>
            </a:pPr>
            <a:r>
              <a:rPr lang="en-US" sz="4600" i="1" dirty="0" smtClean="0">
                <a:solidFill>
                  <a:srgbClr val="6AB138"/>
                </a:solidFill>
                <a:ea typeface="+mn-ea"/>
                <a:cs typeface="+mn-cs"/>
              </a:rPr>
              <a:t>Heidi Wilcox</a:t>
            </a:r>
          </a:p>
          <a:p>
            <a:pPr eaLnBrk="1" fontAlgn="auto" hangingPunct="1">
              <a:spcAft>
                <a:spcPts val="0"/>
              </a:spcAft>
              <a:buFont typeface="Arial" pitchFamily="84" charset="0"/>
              <a:buNone/>
              <a:defRPr/>
            </a:pPr>
            <a:r>
              <a:rPr lang="en-US" sz="4600" i="1" dirty="0" smtClean="0">
                <a:solidFill>
                  <a:srgbClr val="6AB138"/>
                </a:solidFill>
                <a:ea typeface="+mn-ea"/>
                <a:cs typeface="+mn-cs"/>
              </a:rPr>
              <a:t>TURI lab</a:t>
            </a:r>
          </a:p>
          <a:p>
            <a:pPr eaLnBrk="1" fontAlgn="auto" hangingPunct="1">
              <a:spcAft>
                <a:spcPts val="0"/>
              </a:spcAft>
              <a:buFont typeface="Arial" pitchFamily="84" charset="0"/>
              <a:buNone/>
              <a:defRPr/>
            </a:pPr>
            <a:r>
              <a:rPr lang="en-US" sz="4600" i="1" dirty="0" smtClean="0">
                <a:solidFill>
                  <a:srgbClr val="6AB138"/>
                </a:solidFill>
                <a:ea typeface="+mn-ea"/>
                <a:cs typeface="+mn-cs"/>
              </a:rPr>
              <a:t>978 934 3249</a:t>
            </a:r>
          </a:p>
          <a:p>
            <a:pPr eaLnBrk="1" fontAlgn="auto" hangingPunct="1">
              <a:spcAft>
                <a:spcPts val="0"/>
              </a:spcAft>
              <a:buFont typeface="Arial" pitchFamily="84" charset="0"/>
              <a:buNone/>
              <a:defRPr/>
            </a:pPr>
            <a:r>
              <a:rPr lang="en-US" sz="4600" i="1" dirty="0" smtClean="0">
                <a:solidFill>
                  <a:srgbClr val="6AB138"/>
                </a:solidFill>
                <a:ea typeface="+mn-ea"/>
                <a:cs typeface="+mn-cs"/>
              </a:rPr>
              <a:t>heidi@turi.or</a:t>
            </a:r>
            <a:r>
              <a:rPr lang="en-US" sz="3600" i="1" dirty="0" smtClean="0">
                <a:solidFill>
                  <a:srgbClr val="6AB138"/>
                </a:solidFill>
                <a:ea typeface="+mn-ea"/>
                <a:cs typeface="+mn-cs"/>
              </a:rPr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3954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445324" y="155885"/>
            <a:ext cx="8229600" cy="936625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 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In Reality Always an Alternative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78130" y="1116281"/>
            <a:ext cx="8508670" cy="5009882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Solvent to solvent options - easier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New system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Aqueous, semi, media blasting, CO2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There are other options besides substitution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Change process 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Work with supply chain have parts or stock come in clean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Ask customer to clean parts instead of you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Buy high tech, automated machines to reduce handling of parts &amp; exposure to chemicals</a:t>
            </a:r>
          </a:p>
        </p:txBody>
      </p:sp>
    </p:spTree>
    <p:extLst>
      <p:ext uri="{BB962C8B-B14F-4D97-AF65-F5344CB8AC3E}">
        <p14:creationId xmlns:p14="http://schemas.microsoft.com/office/powerpoint/2010/main" val="2541925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6508"/>
            <a:ext cx="8229600" cy="1143000"/>
          </a:xfrm>
        </p:spPr>
        <p:txBody>
          <a:bodyPr/>
          <a:lstStyle/>
          <a:p>
            <a:r>
              <a:rPr lang="en-US" dirty="0"/>
              <a:t>	</a:t>
            </a:r>
            <a:r>
              <a:rPr lang="en-US" dirty="0" smtClean="0"/>
              <a:t>      </a:t>
            </a:r>
            <a:r>
              <a:rPr lang="en-US" u="sng" dirty="0" smtClean="0"/>
              <a:t>Reality Always Wins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8790"/>
            <a:ext cx="8229600" cy="467737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4000" b="1" dirty="0" smtClean="0">
                <a:solidFill>
                  <a:srgbClr val="00B050"/>
                </a:solidFill>
              </a:rPr>
              <a:t>Thank you</a:t>
            </a:r>
          </a:p>
          <a:p>
            <a:pPr marL="0" indent="0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Heidi Wilcox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Head Field Scientist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TURI  Lab/ UMASS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978- 934 3249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>
                <a:hlinkClick r:id="rId2"/>
              </a:rPr>
              <a:t>Heidi@turi.org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endParaRPr lang="en-US" dirty="0"/>
          </a:p>
        </p:txBody>
      </p:sp>
      <p:pic>
        <p:nvPicPr>
          <p:cNvPr id="4" name="Picture 12" descr="disinfection training 10-25 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514" y="1151906"/>
            <a:ext cx="3776519" cy="2683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hemical storage cabine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504" y="3567732"/>
            <a:ext cx="3657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7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	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TURI Lab UMASS Lowell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Heard from my colleague/ boss/ friend</a:t>
            </a:r>
          </a:p>
          <a:p>
            <a:pPr lvl="1">
              <a:defRPr/>
            </a:pPr>
            <a:r>
              <a:rPr lang="en-US" dirty="0" smtClean="0"/>
              <a:t>What we do, what we have done</a:t>
            </a:r>
          </a:p>
          <a:p>
            <a:pPr lvl="1">
              <a:defRPr/>
            </a:pPr>
            <a:r>
              <a:rPr lang="en-US" dirty="0" smtClean="0"/>
              <a:t>How we do it</a:t>
            </a:r>
          </a:p>
          <a:p>
            <a:pPr lvl="1">
              <a:defRPr/>
            </a:pPr>
            <a:r>
              <a:rPr lang="en-US" dirty="0" smtClean="0"/>
              <a:t>What tools we use for alt assessment</a:t>
            </a:r>
          </a:p>
          <a:p>
            <a:pPr lvl="1">
              <a:defRPr/>
            </a:pPr>
            <a:r>
              <a:rPr lang="en-US" dirty="0" smtClean="0"/>
              <a:t>Case studies from the lab</a:t>
            </a:r>
          </a:p>
          <a:p>
            <a:pPr>
              <a:defRPr/>
            </a:pPr>
            <a:r>
              <a:rPr lang="en-US" dirty="0" smtClean="0"/>
              <a:t>What I want to discuss is Reality vs Theory</a:t>
            </a:r>
          </a:p>
          <a:p>
            <a:pPr lvl="1">
              <a:defRPr/>
            </a:pPr>
            <a:r>
              <a:rPr lang="en-US" dirty="0" smtClean="0"/>
              <a:t>How to work in the field with experimental data &amp; different companies cultures &amp; needs</a:t>
            </a:r>
          </a:p>
          <a:p>
            <a:pPr lvl="1">
              <a:defRPr/>
            </a:pPr>
            <a:endParaRPr lang="en-US" dirty="0" smtClean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  <a:p>
            <a:pPr marL="457200" lvl="1" indent="0"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5" name="Picture 10" descr="AVT Wall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96" y="2137558"/>
            <a:ext cx="1828800" cy="213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60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en-US" altLang="en-US" u="sng" dirty="0" smtClean="0">
                <a:ea typeface="ヒラギノ角ゴ Pro W3"/>
                <a:cs typeface="ヒラギノ角ゴ Pro W3"/>
              </a:rPr>
              <a:t>Theory – Lab or Office Alt Assess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196975"/>
            <a:ext cx="8965870" cy="504983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Heard from Jason</a:t>
            </a:r>
          </a:p>
          <a:p>
            <a:pPr lvl="1">
              <a:defRPr/>
            </a:pPr>
            <a:r>
              <a:rPr lang="en-US" dirty="0" smtClean="0"/>
              <a:t>What the lab has done over the years</a:t>
            </a:r>
          </a:p>
          <a:p>
            <a:pPr lvl="1">
              <a:defRPr/>
            </a:pPr>
            <a:r>
              <a:rPr lang="en-US" dirty="0" smtClean="0"/>
              <a:t>How we do our alt assessments / our tools</a:t>
            </a:r>
          </a:p>
          <a:p>
            <a:pPr lvl="1">
              <a:defRPr/>
            </a:pPr>
            <a:r>
              <a:rPr lang="en-US" dirty="0" smtClean="0"/>
              <a:t>When contacted or connected with a company</a:t>
            </a:r>
          </a:p>
          <a:p>
            <a:pPr lvl="2">
              <a:defRPr/>
            </a:pPr>
            <a:r>
              <a:rPr lang="en-US" i="1" dirty="0" smtClean="0"/>
              <a:t>Send a test request form to understand process</a:t>
            </a:r>
          </a:p>
          <a:p>
            <a:pPr lvl="2">
              <a:defRPr/>
            </a:pPr>
            <a:endParaRPr lang="en-US" sz="1200" i="1" dirty="0" smtClean="0"/>
          </a:p>
          <a:p>
            <a:pPr lvl="2">
              <a:defRPr/>
            </a:pPr>
            <a:r>
              <a:rPr lang="en-US" i="1" dirty="0" smtClean="0"/>
              <a:t>See what is done before and after cleaning</a:t>
            </a:r>
          </a:p>
          <a:p>
            <a:pPr marL="914400" lvl="2" indent="0">
              <a:buNone/>
              <a:defRPr/>
            </a:pPr>
            <a:endParaRPr lang="en-US" sz="1200" i="1" dirty="0" smtClean="0"/>
          </a:p>
          <a:p>
            <a:pPr lvl="2">
              <a:defRPr/>
            </a:pPr>
            <a:r>
              <a:rPr lang="en-US" i="1" dirty="0" smtClean="0"/>
              <a:t>Email company rep about other info needed</a:t>
            </a:r>
          </a:p>
          <a:p>
            <a:pPr marL="914400" lvl="2" indent="0">
              <a:buNone/>
              <a:defRPr/>
            </a:pPr>
            <a:endParaRPr lang="en-US" sz="1200" i="1" dirty="0" smtClean="0"/>
          </a:p>
          <a:p>
            <a:pPr lvl="2">
              <a:defRPr/>
            </a:pPr>
            <a:r>
              <a:rPr lang="en-US" i="1" dirty="0" smtClean="0"/>
              <a:t>Do search of database &amp; internet for options</a:t>
            </a:r>
          </a:p>
          <a:p>
            <a:pPr lvl="3">
              <a:defRPr/>
            </a:pPr>
            <a:endParaRPr lang="en-US" dirty="0" smtClean="0"/>
          </a:p>
          <a:p>
            <a:pPr marL="914400" lvl="2" indent="0"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5" name="Picture 6" descr="Lab Layout immersion testing st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691" y="3716977"/>
            <a:ext cx="2054432" cy="267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914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altLang="en-US" u="sng" dirty="0" smtClean="0">
                <a:ea typeface="ヒラギノ角ゴ Pro W3"/>
                <a:cs typeface="ヒラギノ角ゴ Pro W3"/>
              </a:rPr>
              <a:t>Reality – Navigating Company Culture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166254" y="1033154"/>
            <a:ext cx="8775865" cy="509301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Meet, find out about company, culture, process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Make relationships, listen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Talk about what they have tried, vendors worked with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Find out about goals for project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Drivers – regulatory, EH&amp;S, management </a:t>
            </a:r>
            <a:r>
              <a:rPr lang="en-US" altLang="en-US" dirty="0" err="1" smtClean="0">
                <a:ea typeface="ヒラギノ角ゴ Pro W3"/>
              </a:rPr>
              <a:t>etc</a:t>
            </a:r>
            <a:endParaRPr lang="en-US" altLang="en-US" dirty="0" smtClean="0">
              <a:ea typeface="ヒラギノ角ゴ Pro W3"/>
            </a:endParaRPr>
          </a:p>
          <a:p>
            <a:pPr lvl="1"/>
            <a:r>
              <a:rPr lang="en-US" altLang="en-US" dirty="0" smtClean="0">
                <a:ea typeface="ヒラギノ角ゴ Pro W3"/>
              </a:rPr>
              <a:t>Money talk, is there capital available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Talk about fears, client, testing needed </a:t>
            </a:r>
            <a:r>
              <a:rPr lang="en-US" altLang="en-US" dirty="0" err="1" smtClean="0">
                <a:ea typeface="ヒラギノ角ゴ Pro W3"/>
              </a:rPr>
              <a:t>etc</a:t>
            </a:r>
            <a:endParaRPr lang="en-US" altLang="en-US" dirty="0" smtClean="0">
              <a:ea typeface="ヒラギノ角ゴ Pro W3"/>
            </a:endParaRPr>
          </a:p>
          <a:p>
            <a:pPr lvl="1"/>
            <a:r>
              <a:rPr lang="en-US" altLang="en-US" dirty="0" smtClean="0">
                <a:ea typeface="ヒラギノ角ゴ Pro W3"/>
              </a:rPr>
              <a:t>Gauge corporate backing</a:t>
            </a:r>
          </a:p>
          <a:p>
            <a:r>
              <a:rPr lang="en-US" altLang="en-US" b="1" dirty="0" smtClean="0">
                <a:ea typeface="ヒラギノ角ゴ Pro W3"/>
                <a:cs typeface="ヒラギノ角ゴ Pro W3"/>
              </a:rPr>
              <a:t>Take tour, talk to process people, need them!</a:t>
            </a:r>
          </a:p>
          <a:p>
            <a:endParaRPr lang="en-US" altLang="en-US" b="1" dirty="0" smtClean="0">
              <a:ea typeface="ヒラギノ角ゴ Pro W3"/>
              <a:cs typeface="ヒラギノ角ゴ Pro W3"/>
            </a:endParaRPr>
          </a:p>
          <a:p>
            <a:endParaRPr lang="en-US" altLang="en-US" dirty="0" smtClean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125903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68313" y="168275"/>
            <a:ext cx="8229600" cy="912813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          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Reality of the Substitution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39750" y="1104900"/>
            <a:ext cx="8229600" cy="548640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TCE 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Has great solvency, cost is relatively  low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Hazardous but known, many have worked with TCE for long time, know how to use it 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Solvent substitutions – interim step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We have seen mostly </a:t>
            </a:r>
            <a:r>
              <a:rPr lang="en-US" altLang="en-US" dirty="0" err="1" smtClean="0">
                <a:ea typeface="ヒラギノ角ゴ Pro W3"/>
              </a:rPr>
              <a:t>nPB</a:t>
            </a:r>
            <a:endParaRPr lang="en-US" altLang="en-US" dirty="0" smtClean="0">
              <a:ea typeface="ヒラギノ角ゴ Pro W3"/>
            </a:endParaRPr>
          </a:p>
          <a:p>
            <a:pPr lvl="1"/>
            <a:r>
              <a:rPr lang="en-US" altLang="en-US" dirty="0" smtClean="0">
                <a:ea typeface="ヒラギノ角ゴ Pro W3"/>
              </a:rPr>
              <a:t>Good solvency, cost not out of reach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Drop in , adjust </a:t>
            </a:r>
            <a:r>
              <a:rPr lang="en-US" altLang="en-US" dirty="0" err="1" smtClean="0">
                <a:ea typeface="ヒラギノ角ゴ Pro W3"/>
              </a:rPr>
              <a:t>degreser</a:t>
            </a:r>
            <a:r>
              <a:rPr lang="en-US" altLang="en-US" dirty="0" smtClean="0">
                <a:ea typeface="ヒラギノ角ゴ Pro W3"/>
              </a:rPr>
              <a:t> settings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Got out of </a:t>
            </a:r>
            <a:r>
              <a:rPr lang="en-US" altLang="en-US" dirty="0" err="1" smtClean="0">
                <a:ea typeface="ヒラギノ角ゴ Pro W3"/>
              </a:rPr>
              <a:t>regs</a:t>
            </a:r>
            <a:r>
              <a:rPr lang="en-US" altLang="en-US" dirty="0" smtClean="0">
                <a:ea typeface="ヒラギノ角ゴ Pro W3"/>
              </a:rPr>
              <a:t> then but need to move again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Have built relationships, trust  &amp; partnership</a:t>
            </a:r>
          </a:p>
          <a:p>
            <a:pPr lvl="1"/>
            <a:endParaRPr lang="en-US" altLang="en-US" dirty="0" smtClean="0">
              <a:ea typeface="ヒラギノ角ゴ Pro W3"/>
            </a:endParaRPr>
          </a:p>
          <a:p>
            <a:pPr lvl="1"/>
            <a:endParaRPr lang="en-US" altLang="en-US" dirty="0" smtClean="0">
              <a:ea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8828524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4075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		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Reality in its Infancy</a:t>
            </a:r>
            <a:r>
              <a:rPr lang="en-US" altLang="en-US" dirty="0" smtClean="0">
                <a:ea typeface="ヒラギノ角ゴ Pro W3"/>
                <a:cs typeface="ヒラギノ角ゴ Pro W3"/>
              </a:rPr>
              <a:t>	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368300" y="1128713"/>
            <a:ext cx="8478838" cy="499745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Interim step leads to trust, collaboration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When new </a:t>
            </a:r>
            <a:r>
              <a:rPr lang="en-US" altLang="en-US" dirty="0" err="1" smtClean="0">
                <a:ea typeface="ヒラギノ角ゴ Pro W3"/>
                <a:cs typeface="ヒラギノ角ゴ Pro W3"/>
              </a:rPr>
              <a:t>regs</a:t>
            </a:r>
            <a:r>
              <a:rPr lang="en-US" altLang="en-US" dirty="0" smtClean="0">
                <a:ea typeface="ヒラギノ角ゴ Pro W3"/>
                <a:cs typeface="ヒラギノ角ゴ Pro W3"/>
              </a:rPr>
              <a:t> knock on door, they are less scared &amp; know our process, Trust us</a:t>
            </a:r>
          </a:p>
          <a:p>
            <a:r>
              <a:rPr lang="en-US" altLang="en-US" b="1" i="1" dirty="0" smtClean="0">
                <a:ea typeface="ヒラギノ角ゴ Pro W3"/>
                <a:cs typeface="ヒラギノ角ゴ Pro W3"/>
              </a:rPr>
              <a:t>Move to other process can be involved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Need to go slow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Listen to companies &amp; workers concerns 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Acknowledge they are their process experts</a:t>
            </a:r>
          </a:p>
          <a:p>
            <a:pPr lvl="1"/>
            <a:r>
              <a:rPr lang="en-US" altLang="en-US" dirty="0" err="1" smtClean="0">
                <a:ea typeface="ヒラギノ角ゴ Pro W3"/>
              </a:rPr>
              <a:t>Im</a:t>
            </a:r>
            <a:r>
              <a:rPr lang="en-US" altLang="en-US" dirty="0" smtClean="0">
                <a:ea typeface="ヒラギノ角ゴ Pro W3"/>
              </a:rPr>
              <a:t> there as another resource, a bridge to contractors&amp; help oversee / manage project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Testing issues of clients</a:t>
            </a:r>
          </a:p>
          <a:p>
            <a:pPr lvl="1"/>
            <a:endParaRPr lang="en-US" altLang="en-US" dirty="0" smtClean="0">
              <a:ea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1089926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68313" y="-95250"/>
            <a:ext cx="8229600" cy="114300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	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Needs of Process in Reality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154379" y="938213"/>
            <a:ext cx="8787739" cy="518795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Solvents cleaned well, worry new system wont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Solvent process known, new unknown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Solvents, work for clients &amp; their process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No rinse </a:t>
            </a:r>
            <a:r>
              <a:rPr lang="en-US" altLang="en-US" dirty="0">
                <a:ea typeface="ヒラギノ角ゴ Pro W3"/>
              </a:rPr>
              <a:t>&amp;</a:t>
            </a:r>
            <a:r>
              <a:rPr lang="en-US" altLang="en-US" dirty="0" smtClean="0">
                <a:ea typeface="ヒラギノ角ゴ Pro W3"/>
              </a:rPr>
              <a:t> dry needed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Readily evaporative, no heavy residues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Protect against corrosion, rusting, remove fines 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Quick process generally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Forgiving process from training prospective</a:t>
            </a:r>
          </a:p>
          <a:p>
            <a:r>
              <a:rPr lang="en-US" altLang="en-US" b="1" i="1" dirty="0" smtClean="0">
                <a:ea typeface="ヒラギノ角ゴ Pro W3"/>
                <a:cs typeface="ヒラギノ角ゴ Pro W3"/>
              </a:rPr>
              <a:t>Aqueous or Semi process unknown so scary         to them &amp; clients.</a:t>
            </a:r>
          </a:p>
        </p:txBody>
      </p:sp>
    </p:spTree>
    <p:extLst>
      <p:ext uri="{BB962C8B-B14F-4D97-AF65-F5344CB8AC3E}">
        <p14:creationId xmlns:p14="http://schemas.microsoft.com/office/powerpoint/2010/main" val="866940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09575" y="0"/>
            <a:ext cx="8229600" cy="1042988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	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Lessons Learned in Reality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16282"/>
            <a:ext cx="8229600" cy="5009882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Every company is different even 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Culture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Set up of process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Needs of the company for project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Capital they have to spend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Space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Management support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Workers, clients needs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How much testing is required for clients</a:t>
            </a:r>
          </a:p>
          <a:p>
            <a:pPr lvl="2"/>
            <a:r>
              <a:rPr lang="en-US" altLang="en-US" dirty="0" smtClean="0">
                <a:ea typeface="ヒラギノ角ゴ Pro W3"/>
              </a:rPr>
              <a:t>Depends if FDA, Military &amp; Aerospace</a:t>
            </a:r>
          </a:p>
          <a:p>
            <a:endParaRPr lang="en-US" altLang="en-US" dirty="0" smtClean="0">
              <a:ea typeface="ヒラギノ角ゴ Pro W3"/>
              <a:cs typeface="ヒラギノ角ゴ Pro W3"/>
            </a:endParaRPr>
          </a:p>
        </p:txBody>
      </p:sp>
      <p:pic>
        <p:nvPicPr>
          <p:cNvPr id="5" name="Picture 5" descr="262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771" y="1334470"/>
            <a:ext cx="21336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36p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680" y="2731325"/>
            <a:ext cx="2541691" cy="263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081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33449" y="120261"/>
            <a:ext cx="8229600" cy="675388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	</a:t>
            </a:r>
            <a:r>
              <a:rPr lang="en-US" altLang="en-US" u="sng" dirty="0" smtClean="0">
                <a:ea typeface="ヒラギノ角ゴ Pro W3"/>
                <a:cs typeface="ヒラギノ角ゴ Pro W3"/>
              </a:rPr>
              <a:t>Generalizations in Reality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>
          <a:xfrm>
            <a:off x="118752" y="878775"/>
            <a:ext cx="8835241" cy="5116760"/>
          </a:xfrm>
        </p:spPr>
        <p:txBody>
          <a:bodyPr/>
          <a:lstStyle/>
          <a:p>
            <a:r>
              <a:rPr lang="en-US" altLang="en-US" dirty="0" smtClean="0">
                <a:ea typeface="ヒラギノ角ゴ Pro W3"/>
                <a:cs typeface="ヒラギノ角ゴ Pro W3"/>
              </a:rPr>
              <a:t>None really – every company is different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Basics – there can be an alternative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Depends on how committed; </a:t>
            </a:r>
          </a:p>
          <a:p>
            <a:pPr lvl="2"/>
            <a:r>
              <a:rPr lang="en-US" altLang="en-US" dirty="0" smtClean="0">
                <a:ea typeface="ヒラギノ角ゴ Pro W3"/>
              </a:rPr>
              <a:t>People who hold purse strings are</a:t>
            </a:r>
          </a:p>
          <a:p>
            <a:pPr lvl="2"/>
            <a:r>
              <a:rPr lang="en-US" altLang="en-US" dirty="0" smtClean="0">
                <a:ea typeface="ヒラギノ角ゴ Pro W3"/>
              </a:rPr>
              <a:t>Floor management openness</a:t>
            </a:r>
          </a:p>
          <a:p>
            <a:pPr lvl="2"/>
            <a:r>
              <a:rPr lang="en-US" altLang="en-US" dirty="0" smtClean="0">
                <a:ea typeface="ヒラギノ角ゴ Pro W3"/>
              </a:rPr>
              <a:t>Worker buy in, makes it easier if they feel involved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Drop-ins easier for company to deal with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Low EH&amp;S, high tech adoption /training, low cost</a:t>
            </a:r>
          </a:p>
          <a:p>
            <a:r>
              <a:rPr lang="en-US" altLang="en-US" dirty="0" smtClean="0">
                <a:ea typeface="ヒラギノ角ゴ Pro W3"/>
                <a:cs typeface="ヒラギノ角ゴ Pro W3"/>
              </a:rPr>
              <a:t>Aqueous &amp; semi Aqueous harder for company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High EH&amp;S, harder tech &amp; cost for company</a:t>
            </a:r>
          </a:p>
          <a:p>
            <a:pPr lvl="1"/>
            <a:r>
              <a:rPr lang="en-US" altLang="en-US" dirty="0" smtClean="0">
                <a:ea typeface="ヒラギノ角ゴ Pro W3"/>
              </a:rPr>
              <a:t>Slower due to testing needed</a:t>
            </a:r>
          </a:p>
        </p:txBody>
      </p:sp>
    </p:spTree>
    <p:extLst>
      <p:ext uri="{BB962C8B-B14F-4D97-AF65-F5344CB8AC3E}">
        <p14:creationId xmlns:p14="http://schemas.microsoft.com/office/powerpoint/2010/main" val="864330147"/>
      </p:ext>
    </p:extLst>
  </p:cSld>
  <p:clrMapOvr>
    <a:masterClrMapping/>
  </p:clrMapOvr>
</p:sld>
</file>

<file path=ppt/theme/theme1.xml><?xml version="1.0" encoding="utf-8"?>
<a:theme xmlns:a="http://schemas.openxmlformats.org/drawingml/2006/main" name="TURI PPT Theme 2014">
  <a:themeElements>
    <a:clrScheme name="TURI">
      <a:dk1>
        <a:srgbClr val="3C6EB5"/>
      </a:dk1>
      <a:lt1>
        <a:srgbClr val="FFFFFF"/>
      </a:lt1>
      <a:dk2>
        <a:srgbClr val="72A642"/>
      </a:dk2>
      <a:lt2>
        <a:srgbClr val="EEECE1"/>
      </a:lt2>
      <a:accent1>
        <a:srgbClr val="7F7F7F"/>
      </a:accent1>
      <a:accent2>
        <a:srgbClr val="781C19"/>
      </a:accent2>
      <a:accent3>
        <a:srgbClr val="A5CD81"/>
      </a:accent3>
      <a:accent4>
        <a:srgbClr val="FA9619"/>
      </a:accent4>
      <a:accent5>
        <a:srgbClr val="748CCB"/>
      </a:accent5>
      <a:accent6>
        <a:srgbClr val="F79646"/>
      </a:accent6>
      <a:hlink>
        <a:srgbClr val="0000FF"/>
      </a:hlink>
      <a:folHlink>
        <a:srgbClr val="800080"/>
      </a:folHlink>
    </a:clrScheme>
    <a:fontScheme name="TURI 2014 m3 2">
      <a:majorFont>
        <a:latin typeface="Myriad Pro"/>
        <a:ea typeface=""/>
        <a:cs typeface=""/>
      </a:majorFont>
      <a:minorFont>
        <a:latin typeface="Myriad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>
        <a:noAutofit/>
      </a:bodyPr>
      <a:lstStyle>
        <a:defPPr algn="ctr">
          <a:defRPr sz="1800" b="1" dirty="0" smtClean="0">
            <a:solidFill>
              <a:schemeClr val="tx1"/>
            </a:solidFill>
          </a:defRPr>
        </a:defPPr>
      </a:lstStyle>
      <a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a:style>
    </a:spDef>
    <a:lnDef>
      <a:spPr>
        <a:ln w="2857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</TotalTime>
  <Words>592</Words>
  <Application>Microsoft Office PowerPoint</Application>
  <PresentationFormat>On-screen Show (4:3)</PresentationFormat>
  <Paragraphs>109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Calibri</vt:lpstr>
      <vt:lpstr>Myriad Pro</vt:lpstr>
      <vt:lpstr>Myriad Pro Light</vt:lpstr>
      <vt:lpstr>Myriad Web Pro</vt:lpstr>
      <vt:lpstr>ヒラギノ角ゴ Pro W3</vt:lpstr>
      <vt:lpstr>TURI PPT Theme 2014</vt:lpstr>
      <vt:lpstr>Transitioning from TCE Reality vs Theory Taking the Lab to the Streets</vt:lpstr>
      <vt:lpstr> TURI Lab UMASS Lowell</vt:lpstr>
      <vt:lpstr>Theory – Lab or Office Alt Assess</vt:lpstr>
      <vt:lpstr>Reality – Navigating Company Culture</vt:lpstr>
      <vt:lpstr>          Reality of the Substitution</vt:lpstr>
      <vt:lpstr>  Reality in its Infancy </vt:lpstr>
      <vt:lpstr> Needs of Process in Reality</vt:lpstr>
      <vt:lpstr> Lessons Learned in Reality</vt:lpstr>
      <vt:lpstr> Generalizations in Reality</vt:lpstr>
      <vt:lpstr> In Reality Always an Alternative</vt:lpstr>
      <vt:lpstr>       Reality Always Wins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Jason_Marshall</dc:creator>
  <cp:lastModifiedBy>Sleasman, Katherine</cp:lastModifiedBy>
  <cp:revision>70</cp:revision>
  <cp:lastPrinted>2014-05-27T19:53:04Z</cp:lastPrinted>
  <dcterms:created xsi:type="dcterms:W3CDTF">2014-07-02T15:53:47Z</dcterms:created>
  <dcterms:modified xsi:type="dcterms:W3CDTF">2014-07-29T22:56:09Z</dcterms:modified>
</cp:coreProperties>
</file>