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256" r:id="rId2"/>
    <p:sldId id="258" r:id="rId3"/>
    <p:sldId id="259" r:id="rId4"/>
    <p:sldId id="261" r:id="rId5"/>
    <p:sldId id="282" r:id="rId6"/>
    <p:sldId id="274" r:id="rId7"/>
    <p:sldId id="275" r:id="rId8"/>
    <p:sldId id="262" r:id="rId9"/>
    <p:sldId id="260" r:id="rId10"/>
    <p:sldId id="263" r:id="rId11"/>
    <p:sldId id="264" r:id="rId12"/>
    <p:sldId id="265" r:id="rId13"/>
    <p:sldId id="278" r:id="rId14"/>
    <p:sldId id="279" r:id="rId15"/>
    <p:sldId id="280" r:id="rId16"/>
    <p:sldId id="281" r:id="rId17"/>
    <p:sldId id="266" r:id="rId18"/>
    <p:sldId id="267" r:id="rId19"/>
    <p:sldId id="277" r:id="rId20"/>
    <p:sldId id="269" r:id="rId21"/>
    <p:sldId id="270" r:id="rId22"/>
    <p:sldId id="271" r:id="rId23"/>
    <p:sldId id="272" r:id="rId24"/>
    <p:sldId id="283" r:id="rId25"/>
    <p:sldId id="284" r:id="rId26"/>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84" charset="-128"/>
        <a:cs typeface="+mn-cs"/>
      </a:defRPr>
    </a:lvl5pPr>
    <a:lvl6pPr marL="2286000" algn="l" defTabSz="914400" rtl="0" eaLnBrk="1" latinLnBrk="0" hangingPunct="1">
      <a:defRPr sz="2400" kern="1200">
        <a:solidFill>
          <a:schemeClr val="tx1"/>
        </a:solidFill>
        <a:latin typeface="Arial" charset="0"/>
        <a:ea typeface="ＭＳ Ｐゴシック" pitchFamily="84" charset="-128"/>
        <a:cs typeface="+mn-cs"/>
      </a:defRPr>
    </a:lvl6pPr>
    <a:lvl7pPr marL="2743200" algn="l" defTabSz="914400" rtl="0" eaLnBrk="1" latinLnBrk="0" hangingPunct="1">
      <a:defRPr sz="2400" kern="1200">
        <a:solidFill>
          <a:schemeClr val="tx1"/>
        </a:solidFill>
        <a:latin typeface="Arial" charset="0"/>
        <a:ea typeface="ＭＳ Ｐゴシック" pitchFamily="84" charset="-128"/>
        <a:cs typeface="+mn-cs"/>
      </a:defRPr>
    </a:lvl7pPr>
    <a:lvl8pPr marL="3200400" algn="l" defTabSz="914400" rtl="0" eaLnBrk="1" latinLnBrk="0" hangingPunct="1">
      <a:defRPr sz="2400" kern="1200">
        <a:solidFill>
          <a:schemeClr val="tx1"/>
        </a:solidFill>
        <a:latin typeface="Arial" charset="0"/>
        <a:ea typeface="ＭＳ Ｐゴシック" pitchFamily="84" charset="-128"/>
        <a:cs typeface="+mn-cs"/>
      </a:defRPr>
    </a:lvl8pPr>
    <a:lvl9pPr marL="3657600" algn="l" defTabSz="914400" rtl="0" eaLnBrk="1" latinLnBrk="0" hangingPunct="1">
      <a:defRPr sz="2400" kern="1200">
        <a:solidFill>
          <a:schemeClr val="tx1"/>
        </a:solidFill>
        <a:latin typeface="Arial" charset="0"/>
        <a:ea typeface="ＭＳ Ｐゴシック" pitchFamily="8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C0C0"/>
    <a:srgbClr val="0000FF"/>
    <a:srgbClr val="006600"/>
    <a:srgbClr val="000000"/>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30" autoAdjust="0"/>
    <p:restoredTop sz="56667" autoAdjust="0"/>
  </p:normalViewPr>
  <p:slideViewPr>
    <p:cSldViewPr>
      <p:cViewPr varScale="1">
        <p:scale>
          <a:sx n="60" d="100"/>
          <a:sy n="60" d="100"/>
        </p:scale>
        <p:origin x="1056" y="66"/>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notesViewPr>
    <p:cSldViewPr>
      <p:cViewPr>
        <p:scale>
          <a:sx n="100" d="100"/>
          <a:sy n="100" d="100"/>
        </p:scale>
        <p:origin x="-2460" y="19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43343" cy="465455"/>
          </a:xfrm>
          <a:prstGeom prst="rect">
            <a:avLst/>
          </a:prstGeom>
          <a:noFill/>
          <a:ln w="9525">
            <a:noFill/>
            <a:miter lim="800000"/>
            <a:headEnd/>
            <a:tailEnd/>
          </a:ln>
        </p:spPr>
        <p:txBody>
          <a:bodyPr vert="horz" wrap="square" lIns="93317" tIns="46659" rIns="93317" bIns="46659" numCol="1" anchor="t" anchorCtr="0" compatLnSpc="1">
            <a:prstTxWarp prst="textNoShape">
              <a:avLst/>
            </a:prstTxWarp>
          </a:bodyPr>
          <a:lstStyle>
            <a:lvl1pPr>
              <a:defRPr sz="1200"/>
            </a:lvl1pPr>
          </a:lstStyle>
          <a:p>
            <a:pPr>
              <a:defRPr/>
            </a:pPr>
            <a:endParaRPr lang="en-US"/>
          </a:p>
        </p:txBody>
      </p:sp>
      <p:sp>
        <p:nvSpPr>
          <p:cNvPr id="10243" name="Rectangle 3"/>
          <p:cNvSpPr>
            <a:spLocks noGrp="1" noChangeArrowheads="1"/>
          </p:cNvSpPr>
          <p:nvPr>
            <p:ph type="dt" sz="quarter" idx="1"/>
          </p:nvPr>
        </p:nvSpPr>
        <p:spPr bwMode="auto">
          <a:xfrm>
            <a:off x="3979757" y="0"/>
            <a:ext cx="3043343" cy="465455"/>
          </a:xfrm>
          <a:prstGeom prst="rect">
            <a:avLst/>
          </a:prstGeom>
          <a:noFill/>
          <a:ln w="9525">
            <a:noFill/>
            <a:miter lim="800000"/>
            <a:headEnd/>
            <a:tailEnd/>
          </a:ln>
        </p:spPr>
        <p:txBody>
          <a:bodyPr vert="horz" wrap="square" lIns="93317" tIns="46659" rIns="93317" bIns="46659" numCol="1" anchor="t" anchorCtr="0" compatLnSpc="1">
            <a:prstTxWarp prst="textNoShape">
              <a:avLst/>
            </a:prstTxWarp>
          </a:bodyPr>
          <a:lstStyle>
            <a:lvl1pPr algn="r">
              <a:defRPr sz="1200"/>
            </a:lvl1pPr>
          </a:lstStyle>
          <a:p>
            <a:pPr>
              <a:defRPr/>
            </a:pPr>
            <a:endParaRPr lang="en-US"/>
          </a:p>
        </p:txBody>
      </p:sp>
      <p:sp>
        <p:nvSpPr>
          <p:cNvPr id="10244" name="Rectangle 4"/>
          <p:cNvSpPr>
            <a:spLocks noGrp="1" noChangeArrowheads="1"/>
          </p:cNvSpPr>
          <p:nvPr>
            <p:ph type="ftr" sz="quarter" idx="2"/>
          </p:nvPr>
        </p:nvSpPr>
        <p:spPr bwMode="auto">
          <a:xfrm>
            <a:off x="0" y="8843645"/>
            <a:ext cx="3043343" cy="465455"/>
          </a:xfrm>
          <a:prstGeom prst="rect">
            <a:avLst/>
          </a:prstGeom>
          <a:noFill/>
          <a:ln w="9525">
            <a:noFill/>
            <a:miter lim="800000"/>
            <a:headEnd/>
            <a:tailEnd/>
          </a:ln>
        </p:spPr>
        <p:txBody>
          <a:bodyPr vert="horz" wrap="square" lIns="93317" tIns="46659" rIns="93317" bIns="46659" numCol="1" anchor="b" anchorCtr="0" compatLnSpc="1">
            <a:prstTxWarp prst="textNoShape">
              <a:avLst/>
            </a:prstTxWarp>
          </a:bodyPr>
          <a:lstStyle>
            <a:lvl1pPr>
              <a:defRPr sz="1200"/>
            </a:lvl1pPr>
          </a:lstStyle>
          <a:p>
            <a:pPr>
              <a:defRPr/>
            </a:pPr>
            <a:endParaRPr lang="en-US"/>
          </a:p>
        </p:txBody>
      </p:sp>
      <p:sp>
        <p:nvSpPr>
          <p:cNvPr id="10245" name="Rectangle 5"/>
          <p:cNvSpPr>
            <a:spLocks noGrp="1" noChangeArrowheads="1"/>
          </p:cNvSpPr>
          <p:nvPr>
            <p:ph type="sldNum" sz="quarter" idx="3"/>
          </p:nvPr>
        </p:nvSpPr>
        <p:spPr bwMode="auto">
          <a:xfrm>
            <a:off x="3979757" y="8843645"/>
            <a:ext cx="3043343" cy="465455"/>
          </a:xfrm>
          <a:prstGeom prst="rect">
            <a:avLst/>
          </a:prstGeom>
          <a:noFill/>
          <a:ln w="9525">
            <a:noFill/>
            <a:miter lim="800000"/>
            <a:headEnd/>
            <a:tailEnd/>
          </a:ln>
        </p:spPr>
        <p:txBody>
          <a:bodyPr vert="horz" wrap="square" lIns="93317" tIns="46659" rIns="93317" bIns="46659" numCol="1" anchor="b" anchorCtr="0" compatLnSpc="1">
            <a:prstTxWarp prst="textNoShape">
              <a:avLst/>
            </a:prstTxWarp>
          </a:bodyPr>
          <a:lstStyle>
            <a:lvl1pPr algn="r">
              <a:defRPr sz="1200"/>
            </a:lvl1pPr>
          </a:lstStyle>
          <a:p>
            <a:pPr>
              <a:defRPr/>
            </a:pPr>
            <a:fld id="{030357C0-A7E4-4D6E-944E-BFF9BDE43C6C}" type="slidenum">
              <a:rPr lang="en-US"/>
              <a:pPr>
                <a:defRPr/>
              </a:pPr>
              <a:t>‹#›</a:t>
            </a:fld>
            <a:endParaRPr lang="en-US"/>
          </a:p>
        </p:txBody>
      </p:sp>
    </p:spTree>
    <p:extLst>
      <p:ext uri="{BB962C8B-B14F-4D97-AF65-F5344CB8AC3E}">
        <p14:creationId xmlns:p14="http://schemas.microsoft.com/office/powerpoint/2010/main" val="31282162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3343" cy="465455"/>
          </a:xfrm>
          <a:prstGeom prst="rect">
            <a:avLst/>
          </a:prstGeom>
          <a:noFill/>
          <a:ln w="9525">
            <a:noFill/>
            <a:miter lim="800000"/>
            <a:headEnd/>
            <a:tailEnd/>
          </a:ln>
        </p:spPr>
        <p:txBody>
          <a:bodyPr vert="horz" wrap="square" lIns="93317" tIns="46659" rIns="93317" bIns="46659"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979757" y="0"/>
            <a:ext cx="3043343" cy="465455"/>
          </a:xfrm>
          <a:prstGeom prst="rect">
            <a:avLst/>
          </a:prstGeom>
          <a:noFill/>
          <a:ln w="9525">
            <a:noFill/>
            <a:miter lim="800000"/>
            <a:headEnd/>
            <a:tailEnd/>
          </a:ln>
        </p:spPr>
        <p:txBody>
          <a:bodyPr vert="horz" wrap="square" lIns="93317" tIns="46659" rIns="93317" bIns="46659" numCol="1" anchor="t" anchorCtr="0" compatLnSpc="1">
            <a:prstTxWarp prst="textNoShape">
              <a:avLst/>
            </a:prstTxWarp>
          </a:bodyPr>
          <a:lstStyle>
            <a:lvl1pPr algn="r">
              <a:defRPr sz="12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p:spPr>
        <p:txBody>
          <a:bodyPr vert="horz" wrap="square" lIns="93317" tIns="46659" rIns="93317" bIns="466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43645"/>
            <a:ext cx="3043343" cy="465455"/>
          </a:xfrm>
          <a:prstGeom prst="rect">
            <a:avLst/>
          </a:prstGeom>
          <a:noFill/>
          <a:ln w="9525">
            <a:noFill/>
            <a:miter lim="800000"/>
            <a:headEnd/>
            <a:tailEnd/>
          </a:ln>
        </p:spPr>
        <p:txBody>
          <a:bodyPr vert="horz" wrap="square" lIns="93317" tIns="46659" rIns="93317" bIns="46659"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979757" y="8843645"/>
            <a:ext cx="3043343" cy="465455"/>
          </a:xfrm>
          <a:prstGeom prst="rect">
            <a:avLst/>
          </a:prstGeom>
          <a:noFill/>
          <a:ln w="9525">
            <a:noFill/>
            <a:miter lim="800000"/>
            <a:headEnd/>
            <a:tailEnd/>
          </a:ln>
        </p:spPr>
        <p:txBody>
          <a:bodyPr vert="horz" wrap="square" lIns="93317" tIns="46659" rIns="93317" bIns="46659" numCol="1" anchor="b" anchorCtr="0" compatLnSpc="1">
            <a:prstTxWarp prst="textNoShape">
              <a:avLst/>
            </a:prstTxWarp>
          </a:bodyPr>
          <a:lstStyle>
            <a:lvl1pPr algn="r">
              <a:defRPr sz="1200"/>
            </a:lvl1pPr>
          </a:lstStyle>
          <a:p>
            <a:pPr>
              <a:defRPr/>
            </a:pPr>
            <a:fld id="{D57ACC9B-60D8-4AFB-92EB-57DBBF631C59}" type="slidenum">
              <a:rPr lang="en-US"/>
              <a:pPr>
                <a:defRPr/>
              </a:pPr>
              <a:t>‹#›</a:t>
            </a:fld>
            <a:endParaRPr lang="en-US"/>
          </a:p>
        </p:txBody>
      </p:sp>
    </p:spTree>
    <p:extLst>
      <p:ext uri="{BB962C8B-B14F-4D97-AF65-F5344CB8AC3E}">
        <p14:creationId xmlns:p14="http://schemas.microsoft.com/office/powerpoint/2010/main" val="15799184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8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6121431A-9C30-4095-B683-97017267CB43}" type="slidenum">
              <a:rPr lang="en-US" sz="1200"/>
              <a:pPr/>
              <a:t>1</a:t>
            </a:fld>
            <a:endParaRPr lang="en-US" sz="12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381690" y="4421823"/>
            <a:ext cx="6259720"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2818659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11</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4131551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12</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smtClean="0"/>
          </a:p>
        </p:txBody>
      </p:sp>
    </p:spTree>
    <p:extLst>
      <p:ext uri="{BB962C8B-B14F-4D97-AF65-F5344CB8AC3E}">
        <p14:creationId xmlns:p14="http://schemas.microsoft.com/office/powerpoint/2010/main" val="773379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13</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smtClean="0"/>
          </a:p>
        </p:txBody>
      </p:sp>
    </p:spTree>
    <p:extLst>
      <p:ext uri="{BB962C8B-B14F-4D97-AF65-F5344CB8AC3E}">
        <p14:creationId xmlns:p14="http://schemas.microsoft.com/office/powerpoint/2010/main" val="3374630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14</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smtClean="0"/>
          </a:p>
        </p:txBody>
      </p:sp>
    </p:spTree>
    <p:extLst>
      <p:ext uri="{BB962C8B-B14F-4D97-AF65-F5344CB8AC3E}">
        <p14:creationId xmlns:p14="http://schemas.microsoft.com/office/powerpoint/2010/main" val="3231586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15</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smtClean="0"/>
          </a:p>
        </p:txBody>
      </p:sp>
    </p:spTree>
    <p:extLst>
      <p:ext uri="{BB962C8B-B14F-4D97-AF65-F5344CB8AC3E}">
        <p14:creationId xmlns:p14="http://schemas.microsoft.com/office/powerpoint/2010/main" val="2491789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16</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smtClean="0"/>
          </a:p>
        </p:txBody>
      </p:sp>
    </p:spTree>
    <p:extLst>
      <p:ext uri="{BB962C8B-B14F-4D97-AF65-F5344CB8AC3E}">
        <p14:creationId xmlns:p14="http://schemas.microsoft.com/office/powerpoint/2010/main" val="515879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17</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1905800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18</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152627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19</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40175033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20</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US" dirty="0" smtClean="0"/>
              <a:t>Remember we talked about case law as one of the blocks in Superfund’s legal foundation?  Liability under CERCLA has been heavily litigated and Courts have weighed in to define liability as strict,</a:t>
            </a:r>
            <a:r>
              <a:rPr lang="en-US" baseline="0" dirty="0" smtClean="0"/>
              <a:t> retroactive, </a:t>
            </a:r>
            <a:r>
              <a:rPr lang="en-US" dirty="0" smtClean="0"/>
              <a:t>and joint and several.</a:t>
            </a:r>
          </a:p>
        </p:txBody>
      </p:sp>
    </p:spTree>
    <p:extLst>
      <p:ext uri="{BB962C8B-B14F-4D97-AF65-F5344CB8AC3E}">
        <p14:creationId xmlns:p14="http://schemas.microsoft.com/office/powerpoint/2010/main" val="3547312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2</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81690" y="4421823"/>
            <a:ext cx="6336058"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5981129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21</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5772" eaLnBrk="1" hangingPunct="1">
              <a:defRPr/>
            </a:pPr>
            <a:r>
              <a:rPr lang="en-US" dirty="0" smtClean="0"/>
              <a:t>Liability is strict, meaning parties are liable without regard to fault or motive.  “But I didn’t mean to send my drums of methyl-ethyl death to be buried in some guy’s backyard where they contaminated a town’s ground water.”  Oh well. </a:t>
            </a:r>
          </a:p>
          <a:p>
            <a:pPr defTabSz="915772" eaLnBrk="1" hangingPunct="1">
              <a:defRPr/>
            </a:pPr>
            <a:endParaRPr lang="en-US" dirty="0" smtClean="0"/>
          </a:p>
          <a:p>
            <a:pPr defTabSz="915772" eaLnBrk="1" hangingPunct="1">
              <a:defRPr/>
            </a:pPr>
            <a:r>
              <a:rPr lang="en-US" dirty="0" smtClean="0"/>
              <a:t>“But we were following the laws at the time when we emptied our solvent tanks on the ground out the back door…”  Tough luck.</a:t>
            </a:r>
          </a:p>
          <a:p>
            <a:pPr defTabSz="915772" eaLnBrk="1" hangingPunct="1">
              <a:defRPr/>
            </a:pPr>
            <a:endParaRPr lang="en-US" dirty="0" smtClean="0"/>
          </a:p>
          <a:p>
            <a:pPr defTabSz="915772" eaLnBrk="1" hangingPunct="1">
              <a:defRPr/>
            </a:pPr>
            <a:r>
              <a:rPr lang="en-US" dirty="0" smtClean="0"/>
              <a:t>“But we were doing</a:t>
            </a:r>
            <a:r>
              <a:rPr lang="en-US" baseline="0" dirty="0" smtClean="0"/>
              <a:t> what everyone else in the industry was doing.”  [Shrug]</a:t>
            </a:r>
          </a:p>
          <a:p>
            <a:pPr eaLnBrk="1" hangingPunct="1"/>
            <a:endParaRPr lang="en-US" dirty="0" smtClean="0"/>
          </a:p>
        </p:txBody>
      </p:sp>
    </p:spTree>
    <p:extLst>
      <p:ext uri="{BB962C8B-B14F-4D97-AF65-F5344CB8AC3E}">
        <p14:creationId xmlns:p14="http://schemas.microsoft.com/office/powerpoint/2010/main" val="38762812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22</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5772" eaLnBrk="1" hangingPunct="1">
              <a:defRPr/>
            </a:pPr>
            <a:r>
              <a:rPr lang="en-US" dirty="0" smtClean="0"/>
              <a:t>Liability is retroactive.  So it doesn’t matter if</a:t>
            </a:r>
            <a:r>
              <a:rPr lang="en-US" baseline="0" dirty="0" smtClean="0"/>
              <a:t> the disposal took place in 1930 prior to the enactment of CERCLA.  CERCLA allows us to reach back to whenever the disposal took place and establish liability.</a:t>
            </a:r>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5964828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23</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5772" eaLnBrk="1" hangingPunct="1">
              <a:defRPr/>
            </a:pPr>
            <a:r>
              <a:rPr lang="en-US" dirty="0" smtClean="0"/>
              <a:t>Liability is also joint and several.  Where the harm is not divisible – it cannot be divided – each party is responsible for everything and EPA can choose to collect the entire cost of cleaning up the Site from only one PRP.  This only works where the harm is not divisible – otherwise the harm must be apportioned with each party responsible for the harm it caused.  Apportioning harm can be really difficult.</a:t>
            </a:r>
          </a:p>
          <a:p>
            <a:pPr eaLnBrk="1" hangingPunct="1"/>
            <a:endParaRPr lang="en-US" dirty="0" smtClean="0"/>
          </a:p>
        </p:txBody>
      </p:sp>
    </p:spTree>
    <p:extLst>
      <p:ext uri="{BB962C8B-B14F-4D97-AF65-F5344CB8AC3E}">
        <p14:creationId xmlns:p14="http://schemas.microsoft.com/office/powerpoint/2010/main" val="305658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3</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534367" y="4421823"/>
            <a:ext cx="5954367"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sz="800" dirty="0"/>
          </a:p>
          <a:p>
            <a:pPr eaLnBrk="1" hangingPunct="1">
              <a:buFontTx/>
              <a:buChar char="-"/>
            </a:pPr>
            <a:endParaRPr lang="en-US" sz="800" dirty="0"/>
          </a:p>
          <a:p>
            <a:pPr eaLnBrk="1" hangingPunct="1">
              <a:buFontTx/>
              <a:buChar char="-"/>
            </a:pPr>
            <a:endParaRPr lang="en-US" sz="800" dirty="0"/>
          </a:p>
          <a:p>
            <a:pPr eaLnBrk="1" hangingPunct="1">
              <a:buFontTx/>
              <a:buChar char="-"/>
            </a:pPr>
            <a:endParaRPr lang="en-US" sz="800" dirty="0"/>
          </a:p>
          <a:p>
            <a:pPr eaLnBrk="1" hangingPunct="1">
              <a:buFontTx/>
              <a:buChar char="-"/>
            </a:pPr>
            <a:endParaRPr lang="en-US" dirty="0" smtClean="0"/>
          </a:p>
        </p:txBody>
      </p:sp>
    </p:spTree>
    <p:extLst>
      <p:ext uri="{BB962C8B-B14F-4D97-AF65-F5344CB8AC3E}">
        <p14:creationId xmlns:p14="http://schemas.microsoft.com/office/powerpoint/2010/main" val="2416086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4</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458028" y="4421823"/>
            <a:ext cx="5878029"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285028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6</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305352" y="4421823"/>
            <a:ext cx="6183382"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2" eaLnBrk="1" hangingPunct="1"/>
            <a:endParaRPr lang="en-US" sz="1100" dirty="0">
              <a:latin typeface="+mn-lt"/>
              <a:cs typeface="Calibri" pitchFamily="34" charset="0"/>
            </a:endParaRPr>
          </a:p>
          <a:p>
            <a:pPr eaLnBrk="1" hangingPunct="1"/>
            <a:endParaRPr lang="en-US" sz="1100" dirty="0">
              <a:latin typeface="+mn-lt"/>
            </a:endParaRPr>
          </a:p>
          <a:p>
            <a:pPr eaLnBrk="1" hangingPunct="1"/>
            <a:endParaRPr lang="en-US" sz="1100" dirty="0">
              <a:latin typeface="+mn-lt"/>
            </a:endParaRPr>
          </a:p>
        </p:txBody>
      </p:sp>
    </p:spTree>
    <p:extLst>
      <p:ext uri="{BB962C8B-B14F-4D97-AF65-F5344CB8AC3E}">
        <p14:creationId xmlns:p14="http://schemas.microsoft.com/office/powerpoint/2010/main" val="3450618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7</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dirty="0" smtClean="0">
              <a:latin typeface="+mn-lt"/>
            </a:endParaRPr>
          </a:p>
        </p:txBody>
      </p:sp>
    </p:spTree>
    <p:extLst>
      <p:ext uri="{BB962C8B-B14F-4D97-AF65-F5344CB8AC3E}">
        <p14:creationId xmlns:p14="http://schemas.microsoft.com/office/powerpoint/2010/main" val="3120376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8</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3584322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9</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43913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84" charset="-128"/>
              </a:defRPr>
            </a:lvl1pPr>
            <a:lvl2pPr marL="758202" indent="-291616">
              <a:defRPr sz="2400">
                <a:solidFill>
                  <a:schemeClr val="tx1"/>
                </a:solidFill>
                <a:latin typeface="Arial" charset="0"/>
                <a:ea typeface="ＭＳ Ｐゴシック" pitchFamily="84" charset="-128"/>
              </a:defRPr>
            </a:lvl2pPr>
            <a:lvl3pPr marL="1166464" indent="-233292">
              <a:defRPr sz="2400">
                <a:solidFill>
                  <a:schemeClr val="tx1"/>
                </a:solidFill>
                <a:latin typeface="Arial" charset="0"/>
                <a:ea typeface="ＭＳ Ｐゴシック" pitchFamily="84" charset="-128"/>
              </a:defRPr>
            </a:lvl3pPr>
            <a:lvl4pPr marL="1633050" indent="-233292">
              <a:defRPr sz="2400">
                <a:solidFill>
                  <a:schemeClr val="tx1"/>
                </a:solidFill>
                <a:latin typeface="Arial" charset="0"/>
                <a:ea typeface="ＭＳ Ｐゴシック" pitchFamily="84" charset="-128"/>
              </a:defRPr>
            </a:lvl4pPr>
            <a:lvl5pPr marL="2099636" indent="-233292">
              <a:defRPr sz="2400">
                <a:solidFill>
                  <a:schemeClr val="tx1"/>
                </a:solidFill>
                <a:latin typeface="Arial" charset="0"/>
                <a:ea typeface="ＭＳ Ｐゴシック" pitchFamily="84" charset="-128"/>
              </a:defRPr>
            </a:lvl5pPr>
            <a:lvl6pPr marL="2566221" indent="-233292" eaLnBrk="0" fontAlgn="base" hangingPunct="0">
              <a:spcBef>
                <a:spcPct val="0"/>
              </a:spcBef>
              <a:spcAft>
                <a:spcPct val="0"/>
              </a:spcAft>
              <a:defRPr sz="2400">
                <a:solidFill>
                  <a:schemeClr val="tx1"/>
                </a:solidFill>
                <a:latin typeface="Arial" charset="0"/>
                <a:ea typeface="ＭＳ Ｐゴシック" pitchFamily="84" charset="-128"/>
              </a:defRPr>
            </a:lvl6pPr>
            <a:lvl7pPr marL="3032806" indent="-233292" eaLnBrk="0" fontAlgn="base" hangingPunct="0">
              <a:spcBef>
                <a:spcPct val="0"/>
              </a:spcBef>
              <a:spcAft>
                <a:spcPct val="0"/>
              </a:spcAft>
              <a:defRPr sz="2400">
                <a:solidFill>
                  <a:schemeClr val="tx1"/>
                </a:solidFill>
                <a:latin typeface="Arial" charset="0"/>
                <a:ea typeface="ＭＳ Ｐゴシック" pitchFamily="84" charset="-128"/>
              </a:defRPr>
            </a:lvl7pPr>
            <a:lvl8pPr marL="3499392" indent="-233292" eaLnBrk="0" fontAlgn="base" hangingPunct="0">
              <a:spcBef>
                <a:spcPct val="0"/>
              </a:spcBef>
              <a:spcAft>
                <a:spcPct val="0"/>
              </a:spcAft>
              <a:defRPr sz="2400">
                <a:solidFill>
                  <a:schemeClr val="tx1"/>
                </a:solidFill>
                <a:latin typeface="Arial" charset="0"/>
                <a:ea typeface="ＭＳ Ｐゴシック" pitchFamily="84" charset="-128"/>
              </a:defRPr>
            </a:lvl8pPr>
            <a:lvl9pPr marL="3965978" indent="-233292" eaLnBrk="0" fontAlgn="base" hangingPunct="0">
              <a:spcBef>
                <a:spcPct val="0"/>
              </a:spcBef>
              <a:spcAft>
                <a:spcPct val="0"/>
              </a:spcAft>
              <a:defRPr sz="2400">
                <a:solidFill>
                  <a:schemeClr val="tx1"/>
                </a:solidFill>
                <a:latin typeface="Arial" charset="0"/>
                <a:ea typeface="ＭＳ Ｐゴシック" pitchFamily="84" charset="-128"/>
              </a:defRPr>
            </a:lvl9pPr>
          </a:lstStyle>
          <a:p>
            <a:fld id="{01C6182E-42C9-46B3-AECC-ABB1FF67194E}" type="slidenum">
              <a:rPr lang="en-US" sz="1200"/>
              <a:pPr/>
              <a:t>10</a:t>
            </a:fld>
            <a:endParaRPr 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458029" y="4349334"/>
            <a:ext cx="6107043" cy="418909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mn-lt"/>
            </a:endParaRPr>
          </a:p>
          <a:p>
            <a:pPr eaLnBrk="1" hangingPunct="1"/>
            <a:endParaRPr lang="en-US" dirty="0" smtClean="0">
              <a:latin typeface="+mn-lt"/>
            </a:endParaRPr>
          </a:p>
          <a:p>
            <a:pPr lvl="1" eaLnBrk="1" hangingPunct="1">
              <a:buFontTx/>
              <a:buChar char="-"/>
            </a:pPr>
            <a:endParaRPr lang="en-US" dirty="0" smtClean="0">
              <a:latin typeface="+mn-lt"/>
            </a:endParaRPr>
          </a:p>
          <a:p>
            <a:pPr eaLnBrk="1" hangingPunct="1"/>
            <a:endParaRPr lang="en-US" dirty="0" smtClean="0">
              <a:latin typeface="+mn-lt"/>
            </a:endParaRPr>
          </a:p>
        </p:txBody>
      </p:sp>
    </p:spTree>
    <p:extLst>
      <p:ext uri="{BB962C8B-B14F-4D97-AF65-F5344CB8AC3E}">
        <p14:creationId xmlns:p14="http://schemas.microsoft.com/office/powerpoint/2010/main" val="15196183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4126" b="3030"/>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133600" y="1676400"/>
            <a:ext cx="4876800" cy="448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Grp="1" noChangeArrowheads="1"/>
          </p:cNvSpPr>
          <p:nvPr>
            <p:ph type="ctrTitle"/>
          </p:nvPr>
        </p:nvSpPr>
        <p:spPr>
          <a:xfrm>
            <a:off x="685800" y="2286000"/>
            <a:ext cx="7772400" cy="1143000"/>
          </a:xfrm>
        </p:spPr>
        <p:txBody>
          <a:bodyPr/>
          <a:lstStyle>
            <a:lvl1pPr>
              <a:defRPr sz="3600" b="1">
                <a:solidFill>
                  <a:srgbClr val="000000"/>
                </a:solidFill>
              </a:defRPr>
            </a:lvl1pPr>
          </a:lstStyle>
          <a:p>
            <a:r>
              <a:rPr lang="en-US"/>
              <a:t>Click to edit Master title style</a:t>
            </a:r>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Date Placeholder 5"/>
          <p:cNvSpPr>
            <a:spLocks noGrp="1" noChangeArrowheads="1"/>
          </p:cNvSpPr>
          <p:nvPr>
            <p:ph type="dt" sz="half" idx="10"/>
          </p:nvPr>
        </p:nvSpPr>
        <p:spPr>
          <a:xfrm>
            <a:off x="685800" y="6248400"/>
            <a:ext cx="1905000" cy="457200"/>
          </a:xfrm>
          <a:prstGeom prst="rect">
            <a:avLst/>
          </a:prstGeom>
        </p:spPr>
        <p:txBody>
          <a:bodyPr/>
          <a:lstStyle>
            <a:lvl1pPr>
              <a:defRPr>
                <a:latin typeface="Calibri" pitchFamily="34" charset="0"/>
                <a:cs typeface="Calibri" pitchFamily="34" charset="0"/>
              </a:defRPr>
            </a:lvl1pPr>
          </a:lstStyle>
          <a:p>
            <a:pPr>
              <a:defRPr/>
            </a:pPr>
            <a:fld id="{5F60148B-4170-4943-A998-440ABDE89C1D}" type="datetime1">
              <a:rPr lang="en-US" smtClean="0"/>
              <a:pPr>
                <a:defRPr/>
              </a:pPr>
              <a:t>6/10/2015</a:t>
            </a:fld>
            <a:endParaRPr lang="en-US" dirty="0"/>
          </a:p>
        </p:txBody>
      </p:sp>
      <p:sp>
        <p:nvSpPr>
          <p:cNvPr id="7" name="Footer Placeholder 6"/>
          <p:cNvSpPr>
            <a:spLocks noGrp="1" noChangeArrowheads="1"/>
          </p:cNvSpPr>
          <p:nvPr>
            <p:ph type="ftr" sz="quarter" idx="11"/>
          </p:nvPr>
        </p:nvSpPr>
        <p:spPr>
          <a:xfrm>
            <a:off x="2667000" y="6248400"/>
            <a:ext cx="3810000" cy="457200"/>
          </a:xfrm>
          <a:prstGeom prst="rect">
            <a:avLst/>
          </a:prstGeom>
        </p:spPr>
        <p:txBody>
          <a:bodyPr/>
          <a:lstStyle>
            <a:lvl1pPr>
              <a:defRPr sz="1400">
                <a:latin typeface="Calibri" pitchFamily="34" charset="0"/>
                <a:cs typeface="Calibri" pitchFamily="34" charset="0"/>
              </a:defRPr>
            </a:lvl1pPr>
          </a:lstStyle>
          <a:p>
            <a:pPr>
              <a:defRPr/>
            </a:pPr>
            <a:r>
              <a:rPr lang="en-US" dirty="0" smtClean="0"/>
              <a:t>U.S. Environmental Protection Agency</a:t>
            </a:r>
            <a:endParaRPr lang="en-US" dirty="0"/>
          </a:p>
        </p:txBody>
      </p:sp>
      <p:sp>
        <p:nvSpPr>
          <p:cNvPr id="8" name="Slide Number Placeholder 7"/>
          <p:cNvSpPr>
            <a:spLocks noGrp="1" noChangeArrowheads="1"/>
          </p:cNvSpPr>
          <p:nvPr>
            <p:ph type="sldNum" sz="quarter" idx="12"/>
          </p:nvPr>
        </p:nvSpPr>
        <p:spPr>
          <a:xfrm>
            <a:off x="6553200" y="6248400"/>
            <a:ext cx="1905000" cy="457200"/>
          </a:xfrm>
          <a:prstGeom prst="rect">
            <a:avLst/>
          </a:prstGeom>
        </p:spPr>
        <p:txBody>
          <a:bodyPr/>
          <a:lstStyle>
            <a:lvl1pPr>
              <a:defRPr>
                <a:latin typeface="Calibri" pitchFamily="34" charset="0"/>
                <a:cs typeface="Calibri" pitchFamily="34" charset="0"/>
              </a:defRPr>
            </a:lvl1pPr>
          </a:lstStyle>
          <a:p>
            <a:pPr>
              <a:defRPr/>
            </a:pPr>
            <a:fld id="{B6491938-BE6C-413A-BCA3-9B06F3B99B50}" type="slidenum">
              <a:rPr lang="en-US" smtClean="0"/>
              <a:pPr>
                <a:defRPr/>
              </a:pPr>
              <a:t>‹#›</a:t>
            </a:fld>
            <a:endParaRPr lang="en-US" dirty="0"/>
          </a:p>
        </p:txBody>
      </p:sp>
    </p:spTree>
    <p:extLst>
      <p:ext uri="{BB962C8B-B14F-4D97-AF65-F5344CB8AC3E}">
        <p14:creationId xmlns:p14="http://schemas.microsoft.com/office/powerpoint/2010/main" val="293921654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a:t>
            </a:r>
            <a:r>
              <a:rPr lang="en-US" dirty="0" err="1" smtClean="0"/>
              <a:t>lev</a:t>
            </a:r>
            <a:endParaRPr lang="en-US" dirty="0" smtClean="0"/>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a:xfrm>
            <a:off x="685800" y="6248400"/>
            <a:ext cx="1905000" cy="457200"/>
          </a:xfrm>
          <a:prstGeom prst="rect">
            <a:avLst/>
          </a:prstGeom>
        </p:spPr>
        <p:txBody>
          <a:bodyPr/>
          <a:lstStyle>
            <a:lvl1pPr>
              <a:defRPr/>
            </a:lvl1pPr>
          </a:lstStyle>
          <a:p>
            <a:pPr>
              <a:defRPr/>
            </a:pPr>
            <a:fld id="{2BDDD1AE-16C9-4309-B945-8C3A25628D0B}" type="datetime1">
              <a:rPr lang="en-US"/>
              <a:pPr>
                <a:defRPr/>
              </a:pPr>
              <a:t>6/10/2015</a:t>
            </a:fld>
            <a:endParaRPr lang="en-US"/>
          </a:p>
        </p:txBody>
      </p:sp>
      <p:sp>
        <p:nvSpPr>
          <p:cNvPr id="6" name="Footer Placeholder 4"/>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7"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48A0B53B-EFD8-483E-BB30-C458F8D0016C}" type="slidenum">
              <a:rPr lang="en-US"/>
              <a:pPr>
                <a:defRPr/>
              </a:pPr>
              <a:t>‹#›</a:t>
            </a:fld>
            <a:endParaRPr lang="en-US"/>
          </a:p>
        </p:txBody>
      </p:sp>
    </p:spTree>
    <p:extLst>
      <p:ext uri="{BB962C8B-B14F-4D97-AF65-F5344CB8AC3E}">
        <p14:creationId xmlns:p14="http://schemas.microsoft.com/office/powerpoint/2010/main" val="1474032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515100" y="1600200"/>
            <a:ext cx="1943100" cy="4495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685800" y="6248400"/>
            <a:ext cx="1905000" cy="457200"/>
          </a:xfrm>
          <a:prstGeom prst="rect">
            <a:avLst/>
          </a:prstGeom>
        </p:spPr>
        <p:txBody>
          <a:bodyPr/>
          <a:lstStyle>
            <a:lvl1pPr>
              <a:defRPr/>
            </a:lvl1pPr>
          </a:lstStyle>
          <a:p>
            <a:pPr>
              <a:defRPr/>
            </a:pPr>
            <a:fld id="{34D89F09-70DC-4E1E-BC25-953C7A706958}" type="datetime1">
              <a:rPr lang="en-US"/>
              <a:pPr>
                <a:defRPr/>
              </a:pPr>
              <a:t>6/10/2015</a:t>
            </a:fld>
            <a:endParaRPr lang="en-US"/>
          </a:p>
        </p:txBody>
      </p:sp>
      <p:sp>
        <p:nvSpPr>
          <p:cNvPr id="6" name="Footer Placeholder 4"/>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7"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3EB4D6D3-1E8D-416E-9A8E-1000042E056F}" type="slidenum">
              <a:rPr lang="en-US"/>
              <a:pPr>
                <a:defRPr/>
              </a:pPr>
              <a:t>‹#›</a:t>
            </a:fld>
            <a:endParaRPr lang="en-US"/>
          </a:p>
        </p:txBody>
      </p:sp>
    </p:spTree>
    <p:extLst>
      <p:ext uri="{BB962C8B-B14F-4D97-AF65-F5344CB8AC3E}">
        <p14:creationId xmlns:p14="http://schemas.microsoft.com/office/powerpoint/2010/main" val="2728905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2667000"/>
            <a:ext cx="3810000" cy="3429000"/>
          </a:xfrm>
        </p:spPr>
        <p:txBody>
          <a:bodyPr/>
          <a:lstStyle/>
          <a:p>
            <a:pPr lvl="0"/>
            <a:endParaRPr lang="en-US" noProof="0" smtClean="0"/>
          </a:p>
        </p:txBody>
      </p:sp>
      <p:sp>
        <p:nvSpPr>
          <p:cNvPr id="4" name="Text Placeholder 3"/>
          <p:cNvSpPr>
            <a:spLocks noGrp="1"/>
          </p:cNvSpPr>
          <p:nvPr>
            <p:ph type="body"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685800" y="6248400"/>
            <a:ext cx="1905000" cy="457200"/>
          </a:xfrm>
          <a:prstGeom prst="rect">
            <a:avLst/>
          </a:prstGeom>
        </p:spPr>
        <p:txBody>
          <a:bodyPr/>
          <a:lstStyle>
            <a:lvl1pPr>
              <a:defRPr/>
            </a:lvl1pPr>
          </a:lstStyle>
          <a:p>
            <a:pPr>
              <a:defRPr/>
            </a:pPr>
            <a:fld id="{E423109A-3CFF-40C2-A6E0-D081C33CD25B}" type="datetime1">
              <a:rPr lang="en-US"/>
              <a:pPr>
                <a:defRPr/>
              </a:pPr>
              <a:t>6/10/2015</a:t>
            </a:fld>
            <a:endParaRPr lang="en-US"/>
          </a:p>
        </p:txBody>
      </p:sp>
      <p:sp>
        <p:nvSpPr>
          <p:cNvPr id="7" name="Footer Placeholder 5"/>
          <p:cNvSpPr>
            <a:spLocks noGrp="1"/>
          </p:cNvSpPr>
          <p:nvPr>
            <p:ph type="ftr" sz="quarter" idx="11"/>
          </p:nvPr>
        </p:nvSpPr>
        <p:spPr>
          <a:xfrm>
            <a:off x="1905000" y="6248400"/>
            <a:ext cx="5486400" cy="457200"/>
          </a:xfrm>
          <a:prstGeom prst="rect">
            <a:avLst/>
          </a:prstGeom>
        </p:spPr>
        <p:txBody>
          <a:bodyPr/>
          <a:lstStyle>
            <a:lvl1pPr>
              <a:defRPr/>
            </a:lvl1pPr>
          </a:lstStyle>
          <a:p>
            <a:pPr>
              <a:defRPr/>
            </a:pPr>
            <a:r>
              <a:rPr lang="en-US"/>
              <a:t>U.S. Environmental Protection Agency</a:t>
            </a:r>
          </a:p>
        </p:txBody>
      </p:sp>
      <p:sp>
        <p:nvSpPr>
          <p:cNvPr id="8" name="Slide Number Placeholder 6"/>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58846B58-F74C-4EC9-A6D2-1C0A0AFD639C}" type="slidenum">
              <a:rPr lang="en-US"/>
              <a:pPr>
                <a:defRPr/>
              </a:pPr>
              <a:t>‹#›</a:t>
            </a:fld>
            <a:endParaRPr lang="en-US"/>
          </a:p>
        </p:txBody>
      </p:sp>
    </p:spTree>
    <p:extLst>
      <p:ext uri="{BB962C8B-B14F-4D97-AF65-F5344CB8AC3E}">
        <p14:creationId xmlns:p14="http://schemas.microsoft.com/office/powerpoint/2010/main" val="1740580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2667000"/>
            <a:ext cx="7772400" cy="3429000"/>
          </a:xfrm>
        </p:spPr>
        <p:txBody>
          <a:bodyPr/>
          <a:lstStyle/>
          <a:p>
            <a:pPr lvl="0"/>
            <a:endParaRPr lang="en-US" noProof="0" smtClean="0"/>
          </a:p>
        </p:txBody>
      </p:sp>
      <p:sp>
        <p:nvSpPr>
          <p:cNvPr id="5" name="Date Placeholder 3"/>
          <p:cNvSpPr>
            <a:spLocks noGrp="1"/>
          </p:cNvSpPr>
          <p:nvPr>
            <p:ph type="dt" sz="half" idx="10"/>
          </p:nvPr>
        </p:nvSpPr>
        <p:spPr>
          <a:xfrm>
            <a:off x="685800" y="6248400"/>
            <a:ext cx="1905000" cy="457200"/>
          </a:xfrm>
          <a:prstGeom prst="rect">
            <a:avLst/>
          </a:prstGeom>
        </p:spPr>
        <p:txBody>
          <a:bodyPr/>
          <a:lstStyle>
            <a:lvl1pPr>
              <a:defRPr/>
            </a:lvl1pPr>
          </a:lstStyle>
          <a:p>
            <a:pPr>
              <a:defRPr/>
            </a:pPr>
            <a:fld id="{23AE3CD4-D2CA-4BCE-9432-87DE761F42BE}" type="datetime1">
              <a:rPr lang="en-US"/>
              <a:pPr>
                <a:defRPr/>
              </a:pPr>
              <a:t>6/10/2015</a:t>
            </a:fld>
            <a:endParaRPr lang="en-US"/>
          </a:p>
        </p:txBody>
      </p:sp>
      <p:sp>
        <p:nvSpPr>
          <p:cNvPr id="6" name="Footer Placeholder 4"/>
          <p:cNvSpPr>
            <a:spLocks noGrp="1"/>
          </p:cNvSpPr>
          <p:nvPr>
            <p:ph type="ftr" sz="quarter" idx="11"/>
          </p:nvPr>
        </p:nvSpPr>
        <p:spPr>
          <a:xfrm>
            <a:off x="1905000" y="6248400"/>
            <a:ext cx="5486400" cy="457200"/>
          </a:xfrm>
          <a:prstGeom prst="rect">
            <a:avLst/>
          </a:prstGeom>
        </p:spPr>
        <p:txBody>
          <a:bodyPr/>
          <a:lstStyle>
            <a:lvl1pPr>
              <a:defRPr/>
            </a:lvl1pPr>
          </a:lstStyle>
          <a:p>
            <a:pPr>
              <a:defRPr/>
            </a:pPr>
            <a:r>
              <a:rPr lang="en-US"/>
              <a:t>U.S. Environmental Protection Agency</a:t>
            </a:r>
          </a:p>
        </p:txBody>
      </p:sp>
      <p:sp>
        <p:nvSpPr>
          <p:cNvPr id="7"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5E049E58-1544-4CB2-A99C-EC54C5756761}" type="slidenum">
              <a:rPr lang="en-US"/>
              <a:pPr>
                <a:defRPr/>
              </a:pPr>
              <a:t>‹#›</a:t>
            </a:fld>
            <a:endParaRPr lang="en-US"/>
          </a:p>
        </p:txBody>
      </p:sp>
    </p:spTree>
    <p:extLst>
      <p:ext uri="{BB962C8B-B14F-4D97-AF65-F5344CB8AC3E}">
        <p14:creationId xmlns:p14="http://schemas.microsoft.com/office/powerpoint/2010/main" val="2528668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685800" y="6248400"/>
            <a:ext cx="1905000" cy="457200"/>
          </a:xfrm>
          <a:prstGeom prst="rect">
            <a:avLst/>
          </a:prstGeom>
        </p:spPr>
        <p:txBody>
          <a:bodyPr/>
          <a:lstStyle>
            <a:lvl1pPr>
              <a:defRPr/>
            </a:lvl1pPr>
          </a:lstStyle>
          <a:p>
            <a:pPr>
              <a:defRPr/>
            </a:pPr>
            <a:fld id="{02994956-EB3F-409E-9881-5AB40FDA498D}" type="datetime1">
              <a:rPr lang="en-US"/>
              <a:pPr>
                <a:defRPr/>
              </a:pPr>
              <a:t>6/10/2015</a:t>
            </a:fld>
            <a:endParaRPr lang="en-US"/>
          </a:p>
        </p:txBody>
      </p:sp>
      <p:sp>
        <p:nvSpPr>
          <p:cNvPr id="7" name="Footer Placeholder 5"/>
          <p:cNvSpPr>
            <a:spLocks noGrp="1"/>
          </p:cNvSpPr>
          <p:nvPr>
            <p:ph type="ftr" sz="quarter" idx="11"/>
          </p:nvPr>
        </p:nvSpPr>
        <p:spPr>
          <a:xfrm>
            <a:off x="1905000" y="6248400"/>
            <a:ext cx="5486400" cy="457200"/>
          </a:xfrm>
          <a:prstGeom prst="rect">
            <a:avLst/>
          </a:prstGeom>
        </p:spPr>
        <p:txBody>
          <a:bodyPr/>
          <a:lstStyle>
            <a:lvl1pPr>
              <a:defRPr/>
            </a:lvl1pPr>
          </a:lstStyle>
          <a:p>
            <a:pPr>
              <a:defRPr/>
            </a:pPr>
            <a:r>
              <a:rPr lang="en-US"/>
              <a:t>U.S. Environmental Protection Agency</a:t>
            </a:r>
          </a:p>
        </p:txBody>
      </p:sp>
      <p:sp>
        <p:nvSpPr>
          <p:cNvPr id="8" name="Slide Number Placeholder 6"/>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390F4447-5EC6-4D34-94A6-F91079B5E36F}" type="slidenum">
              <a:rPr lang="en-US"/>
              <a:pPr>
                <a:defRPr/>
              </a:pPr>
              <a:t>‹#›</a:t>
            </a:fld>
            <a:endParaRPr lang="en-US"/>
          </a:p>
        </p:txBody>
      </p:sp>
    </p:spTree>
    <p:extLst>
      <p:ext uri="{BB962C8B-B14F-4D97-AF65-F5344CB8AC3E}">
        <p14:creationId xmlns:p14="http://schemas.microsoft.com/office/powerpoint/2010/main" val="4193555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p:nvPr>
        </p:nvSpPr>
        <p:spPr>
          <a:xfrm>
            <a:off x="685800" y="1600200"/>
            <a:ext cx="7772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
          <p:cNvSpPr>
            <a:spLocks noGrp="1"/>
          </p:cNvSpPr>
          <p:nvPr>
            <p:ph type="dt" sz="half" idx="10"/>
          </p:nvPr>
        </p:nvSpPr>
        <p:spPr>
          <a:xfrm>
            <a:off x="685800" y="6248400"/>
            <a:ext cx="1905000" cy="457200"/>
          </a:xfrm>
          <a:prstGeom prst="rect">
            <a:avLst/>
          </a:prstGeom>
        </p:spPr>
        <p:txBody>
          <a:bodyPr/>
          <a:lstStyle>
            <a:lvl1pPr>
              <a:defRPr/>
            </a:lvl1pPr>
          </a:lstStyle>
          <a:p>
            <a:pPr>
              <a:defRPr/>
            </a:pPr>
            <a:fld id="{2A5EB170-E594-4492-B026-D70C41D45FC6}" type="datetime1">
              <a:rPr lang="en-US"/>
              <a:pPr>
                <a:defRPr/>
              </a:pPr>
              <a:t>6/10/2015</a:t>
            </a:fld>
            <a:endParaRPr lang="en-US"/>
          </a:p>
        </p:txBody>
      </p:sp>
      <p:sp>
        <p:nvSpPr>
          <p:cNvPr id="5" name="Footer Placeholder 3"/>
          <p:cNvSpPr>
            <a:spLocks noGrp="1"/>
          </p:cNvSpPr>
          <p:nvPr>
            <p:ph type="ftr" sz="quarter" idx="11"/>
          </p:nvPr>
        </p:nvSpPr>
        <p:spPr>
          <a:xfrm>
            <a:off x="1905000" y="6248400"/>
            <a:ext cx="5486400" cy="457200"/>
          </a:xfrm>
          <a:prstGeom prst="rect">
            <a:avLst/>
          </a:prstGeom>
        </p:spPr>
        <p:txBody>
          <a:bodyPr/>
          <a:lstStyle>
            <a:lvl1pPr>
              <a:defRPr/>
            </a:lvl1pPr>
          </a:lstStyle>
          <a:p>
            <a:pPr>
              <a:defRPr/>
            </a:pPr>
            <a:r>
              <a:rPr lang="en-US"/>
              <a:t>U.S. Environmental Protection Agency</a:t>
            </a:r>
          </a:p>
        </p:txBody>
      </p:sp>
      <p:sp>
        <p:nvSpPr>
          <p:cNvPr id="6" name="Slide Number Placeholder 4"/>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228702EA-B15F-43BB-9758-9BE363069A26}" type="slidenum">
              <a:rPr lang="en-US"/>
              <a:pPr>
                <a:defRPr/>
              </a:pPr>
              <a:t>‹#›</a:t>
            </a:fld>
            <a:endParaRPr lang="en-US"/>
          </a:p>
        </p:txBody>
      </p:sp>
    </p:spTree>
    <p:extLst>
      <p:ext uri="{BB962C8B-B14F-4D97-AF65-F5344CB8AC3E}">
        <p14:creationId xmlns:p14="http://schemas.microsoft.com/office/powerpoint/2010/main" val="1321150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3026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Date Placeholder 3"/>
          <p:cNvSpPr>
            <a:spLocks noGrp="1"/>
          </p:cNvSpPr>
          <p:nvPr>
            <p:ph type="dt" sz="half" idx="10"/>
          </p:nvPr>
        </p:nvSpPr>
        <p:spPr>
          <a:xfrm>
            <a:off x="685800" y="6248400"/>
            <a:ext cx="1905000" cy="457200"/>
          </a:xfrm>
          <a:prstGeom prst="rect">
            <a:avLst/>
          </a:prstGeom>
        </p:spPr>
        <p:txBody>
          <a:bodyPr/>
          <a:lstStyle>
            <a:lvl1pPr>
              <a:defRPr>
                <a:latin typeface="Calibri" pitchFamily="34" charset="0"/>
                <a:cs typeface="Calibri" pitchFamily="34" charset="0"/>
              </a:defRPr>
            </a:lvl1pPr>
          </a:lstStyle>
          <a:p>
            <a:pPr>
              <a:defRPr/>
            </a:pPr>
            <a:fld id="{812541CD-AC97-41FF-833B-8381B2ED6161}" type="datetime1">
              <a:rPr lang="en-US" smtClean="0"/>
              <a:pPr>
                <a:defRPr/>
              </a:pPr>
              <a:t>6/10/2015</a:t>
            </a:fld>
            <a:endParaRPr lang="en-US" dirty="0"/>
          </a:p>
        </p:txBody>
      </p:sp>
      <p:sp>
        <p:nvSpPr>
          <p:cNvPr id="6" name="Footer Placeholder 4"/>
          <p:cNvSpPr>
            <a:spLocks noGrp="1"/>
          </p:cNvSpPr>
          <p:nvPr>
            <p:ph type="ftr" sz="quarter" idx="11"/>
          </p:nvPr>
        </p:nvSpPr>
        <p:spPr>
          <a:xfrm>
            <a:off x="1905000" y="6248400"/>
            <a:ext cx="5486400" cy="457200"/>
          </a:xfrm>
          <a:prstGeom prst="rect">
            <a:avLst/>
          </a:prstGeom>
        </p:spPr>
        <p:txBody>
          <a:bodyPr/>
          <a:lstStyle>
            <a:lvl1pPr>
              <a:defRPr>
                <a:latin typeface="Calibri" pitchFamily="34" charset="0"/>
                <a:cs typeface="Calibri" pitchFamily="34" charset="0"/>
              </a:defRPr>
            </a:lvl1pPr>
          </a:lstStyle>
          <a:p>
            <a:pPr>
              <a:defRPr/>
            </a:pPr>
            <a:r>
              <a:rPr lang="en-US" dirty="0" smtClean="0"/>
              <a:t>U.S. Environmental Protection Agency</a:t>
            </a:r>
            <a:endParaRPr lang="en-US" dirty="0"/>
          </a:p>
        </p:txBody>
      </p:sp>
      <p:sp>
        <p:nvSpPr>
          <p:cNvPr id="7" name="Slide Number Placeholder 5"/>
          <p:cNvSpPr>
            <a:spLocks noGrp="1"/>
          </p:cNvSpPr>
          <p:nvPr>
            <p:ph type="sldNum" sz="quarter" idx="12"/>
          </p:nvPr>
        </p:nvSpPr>
        <p:spPr>
          <a:xfrm>
            <a:off x="6553200" y="6248400"/>
            <a:ext cx="1905000" cy="457200"/>
          </a:xfrm>
          <a:prstGeom prst="rect">
            <a:avLst/>
          </a:prstGeom>
        </p:spPr>
        <p:txBody>
          <a:bodyPr/>
          <a:lstStyle>
            <a:lvl1pPr>
              <a:defRPr>
                <a:latin typeface="Calibri" pitchFamily="34" charset="0"/>
                <a:cs typeface="Calibri" pitchFamily="34" charset="0"/>
              </a:defRPr>
            </a:lvl1pPr>
          </a:lstStyle>
          <a:p>
            <a:pPr>
              <a:defRPr/>
            </a:pPr>
            <a:fld id="{2D57E2F0-18A8-440E-AE3A-E85D76FBD43E}" type="slidenum">
              <a:rPr lang="en-US" smtClean="0"/>
              <a:pPr>
                <a:defRPr/>
              </a:pPr>
              <a:t>‹#›</a:t>
            </a:fld>
            <a:endParaRPr lang="en-US" dirty="0"/>
          </a:p>
        </p:txBody>
      </p:sp>
    </p:spTree>
    <p:extLst>
      <p:ext uri="{BB962C8B-B14F-4D97-AF65-F5344CB8AC3E}">
        <p14:creationId xmlns:p14="http://schemas.microsoft.com/office/powerpoint/2010/main" val="13777566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685800" y="6248400"/>
            <a:ext cx="1905000" cy="457200"/>
          </a:xfrm>
          <a:prstGeom prst="rect">
            <a:avLst/>
          </a:prstGeom>
        </p:spPr>
        <p:txBody>
          <a:bodyPr/>
          <a:lstStyle>
            <a:lvl1pPr>
              <a:defRPr>
                <a:latin typeface="Calibri" pitchFamily="34" charset="0"/>
                <a:cs typeface="Calibri" pitchFamily="34" charset="0"/>
              </a:defRPr>
            </a:lvl1pPr>
          </a:lstStyle>
          <a:p>
            <a:pPr>
              <a:defRPr/>
            </a:pPr>
            <a:fld id="{14ED753D-E1D7-4258-9428-A4CAD46204E7}" type="datetime1">
              <a:rPr lang="en-US" smtClean="0"/>
              <a:pPr>
                <a:defRPr/>
              </a:pPr>
              <a:t>6/10/2015</a:t>
            </a:fld>
            <a:endParaRPr lang="en-US" dirty="0"/>
          </a:p>
        </p:txBody>
      </p:sp>
      <p:sp>
        <p:nvSpPr>
          <p:cNvPr id="7" name="Footer Placeholder 5"/>
          <p:cNvSpPr>
            <a:spLocks noGrp="1"/>
          </p:cNvSpPr>
          <p:nvPr>
            <p:ph type="ftr" sz="quarter" idx="11"/>
          </p:nvPr>
        </p:nvSpPr>
        <p:spPr>
          <a:xfrm>
            <a:off x="1905000" y="6248400"/>
            <a:ext cx="5486400" cy="457200"/>
          </a:xfrm>
          <a:prstGeom prst="rect">
            <a:avLst/>
          </a:prstGeom>
        </p:spPr>
        <p:txBody>
          <a:bodyPr/>
          <a:lstStyle>
            <a:lvl1pPr>
              <a:defRPr sz="1400">
                <a:latin typeface="Calibri" pitchFamily="34" charset="0"/>
                <a:cs typeface="Calibri" pitchFamily="34" charset="0"/>
              </a:defRPr>
            </a:lvl1pPr>
          </a:lstStyle>
          <a:p>
            <a:pPr>
              <a:defRPr/>
            </a:pPr>
            <a:r>
              <a:rPr lang="en-US" dirty="0" smtClean="0"/>
              <a:t>U.S. Environmental Protection Agency</a:t>
            </a:r>
            <a:endParaRPr lang="en-US" dirty="0"/>
          </a:p>
        </p:txBody>
      </p:sp>
      <p:sp>
        <p:nvSpPr>
          <p:cNvPr id="8" name="Slide Number Placeholder 6"/>
          <p:cNvSpPr>
            <a:spLocks noGrp="1"/>
          </p:cNvSpPr>
          <p:nvPr>
            <p:ph type="sldNum" sz="quarter" idx="12"/>
          </p:nvPr>
        </p:nvSpPr>
        <p:spPr>
          <a:xfrm>
            <a:off x="6553200" y="6248400"/>
            <a:ext cx="1905000" cy="457200"/>
          </a:xfrm>
          <a:prstGeom prst="rect">
            <a:avLst/>
          </a:prstGeom>
        </p:spPr>
        <p:txBody>
          <a:bodyPr/>
          <a:lstStyle>
            <a:lvl1pPr>
              <a:defRPr>
                <a:latin typeface="Calibri" pitchFamily="34" charset="0"/>
                <a:cs typeface="Calibri" pitchFamily="34" charset="0"/>
              </a:defRPr>
            </a:lvl1pPr>
          </a:lstStyle>
          <a:p>
            <a:pPr>
              <a:defRPr/>
            </a:pPr>
            <a:fld id="{9BE483B3-4F6E-460F-A26A-CDCD93980778}" type="slidenum">
              <a:rPr lang="en-US" smtClean="0"/>
              <a:pPr>
                <a:defRPr/>
              </a:pPr>
              <a:t>‹#›</a:t>
            </a:fld>
            <a:endParaRPr lang="en-US" dirty="0"/>
          </a:p>
        </p:txBody>
      </p:sp>
    </p:spTree>
    <p:extLst>
      <p:ext uri="{BB962C8B-B14F-4D97-AF65-F5344CB8AC3E}">
        <p14:creationId xmlns:p14="http://schemas.microsoft.com/office/powerpoint/2010/main" val="24098985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a:xfrm>
            <a:off x="685800" y="6248400"/>
            <a:ext cx="1905000" cy="457200"/>
          </a:xfrm>
          <a:prstGeom prst="rect">
            <a:avLst/>
          </a:prstGeom>
        </p:spPr>
        <p:txBody>
          <a:bodyPr/>
          <a:lstStyle>
            <a:lvl1pPr>
              <a:defRPr/>
            </a:lvl1pPr>
          </a:lstStyle>
          <a:p>
            <a:pPr>
              <a:defRPr/>
            </a:pPr>
            <a:fld id="{358FA090-16CA-429D-A5D4-4D4D28F49C7A}" type="datetime1">
              <a:rPr lang="en-US"/>
              <a:pPr>
                <a:defRPr/>
              </a:pPr>
              <a:t>6/10/2015</a:t>
            </a:fld>
            <a:endParaRPr lang="en-US"/>
          </a:p>
        </p:txBody>
      </p:sp>
      <p:sp>
        <p:nvSpPr>
          <p:cNvPr id="9" name="Footer Placeholder 7"/>
          <p:cNvSpPr>
            <a:spLocks noGrp="1"/>
          </p:cNvSpPr>
          <p:nvPr>
            <p:ph type="ftr" sz="quarter" idx="11"/>
          </p:nvPr>
        </p:nvSpPr>
        <p:spPr>
          <a:xfrm>
            <a:off x="1905000" y="6248400"/>
            <a:ext cx="5486400" cy="457200"/>
          </a:xfrm>
          <a:prstGeom prst="rect">
            <a:avLst/>
          </a:prstGeom>
        </p:spPr>
        <p:txBody>
          <a:bodyPr/>
          <a:lstStyle>
            <a:lvl1pPr>
              <a:defRPr/>
            </a:lvl1pPr>
          </a:lstStyle>
          <a:p>
            <a:pPr>
              <a:defRPr/>
            </a:pPr>
            <a:r>
              <a:rPr lang="en-US"/>
              <a:t>U.S. Environmental Protection Agency</a:t>
            </a:r>
          </a:p>
        </p:txBody>
      </p:sp>
      <p:sp>
        <p:nvSpPr>
          <p:cNvPr id="10" name="Slide Number Placeholder 8"/>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644CE596-B42D-42E1-95DD-F1E475FBD143}" type="slidenum">
              <a:rPr lang="en-US"/>
              <a:pPr>
                <a:defRPr/>
              </a:pPr>
              <a:t>‹#›</a:t>
            </a:fld>
            <a:endParaRPr lang="en-US"/>
          </a:p>
        </p:txBody>
      </p:sp>
    </p:spTree>
    <p:extLst>
      <p:ext uri="{BB962C8B-B14F-4D97-AF65-F5344CB8AC3E}">
        <p14:creationId xmlns:p14="http://schemas.microsoft.com/office/powerpoint/2010/main" val="305026074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a:xfrm>
            <a:off x="685800" y="6248400"/>
            <a:ext cx="1905000" cy="457200"/>
          </a:xfrm>
          <a:prstGeom prst="rect">
            <a:avLst/>
          </a:prstGeom>
        </p:spPr>
        <p:txBody>
          <a:bodyPr/>
          <a:lstStyle>
            <a:lvl1pPr>
              <a:defRPr/>
            </a:lvl1pPr>
          </a:lstStyle>
          <a:p>
            <a:pPr>
              <a:defRPr/>
            </a:pPr>
            <a:fld id="{AA59E406-CB1F-498D-A820-3BDD637F48AE}" type="datetime1">
              <a:rPr lang="en-US"/>
              <a:pPr>
                <a:defRPr/>
              </a:pPr>
              <a:t>6/10/2015</a:t>
            </a:fld>
            <a:endParaRPr lang="en-US"/>
          </a:p>
        </p:txBody>
      </p:sp>
      <p:sp>
        <p:nvSpPr>
          <p:cNvPr id="5" name="Footer Placeholder 3"/>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6" name="Slide Number Placeholder 4"/>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7E39DD9D-C75A-4209-B333-28595BE8F8BE}" type="slidenum">
              <a:rPr lang="en-US"/>
              <a:pPr>
                <a:defRPr/>
              </a:pPr>
              <a:t>‹#›</a:t>
            </a:fld>
            <a:endParaRPr lang="en-US"/>
          </a:p>
        </p:txBody>
      </p:sp>
    </p:spTree>
    <p:extLst>
      <p:ext uri="{BB962C8B-B14F-4D97-AF65-F5344CB8AC3E}">
        <p14:creationId xmlns:p14="http://schemas.microsoft.com/office/powerpoint/2010/main" val="1152142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a:xfrm>
            <a:off x="685800" y="6248400"/>
            <a:ext cx="1905000" cy="457200"/>
          </a:xfrm>
          <a:prstGeom prst="rect">
            <a:avLst/>
          </a:prstGeom>
        </p:spPr>
        <p:txBody>
          <a:bodyPr/>
          <a:lstStyle>
            <a:lvl1pPr>
              <a:defRPr/>
            </a:lvl1pPr>
          </a:lstStyle>
          <a:p>
            <a:pPr>
              <a:defRPr/>
            </a:pPr>
            <a:fld id="{79FFE4C0-9968-4454-AFD3-7670B3221A2D}" type="datetime1">
              <a:rPr lang="en-US"/>
              <a:pPr>
                <a:defRPr/>
              </a:pPr>
              <a:t>6/10/2015</a:t>
            </a:fld>
            <a:endParaRPr lang="en-US"/>
          </a:p>
        </p:txBody>
      </p:sp>
      <p:sp>
        <p:nvSpPr>
          <p:cNvPr id="4" name="Footer Placeholder 2"/>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5" name="Slide Number Placeholder 3"/>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062FAE47-3AE8-4A31-B575-D793A56D26F9}" type="slidenum">
              <a:rPr lang="en-US"/>
              <a:pPr>
                <a:defRPr/>
              </a:pPr>
              <a:t>‹#›</a:t>
            </a:fld>
            <a:endParaRPr lang="en-US"/>
          </a:p>
        </p:txBody>
      </p:sp>
    </p:spTree>
    <p:extLst>
      <p:ext uri="{BB962C8B-B14F-4D97-AF65-F5344CB8AC3E}">
        <p14:creationId xmlns:p14="http://schemas.microsoft.com/office/powerpoint/2010/main" val="3990500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a:xfrm>
            <a:off x="685800" y="6248400"/>
            <a:ext cx="1905000" cy="457200"/>
          </a:xfrm>
          <a:prstGeom prst="rect">
            <a:avLst/>
          </a:prstGeom>
        </p:spPr>
        <p:txBody>
          <a:bodyPr/>
          <a:lstStyle>
            <a:lvl1pPr>
              <a:defRPr/>
            </a:lvl1pPr>
          </a:lstStyle>
          <a:p>
            <a:pPr>
              <a:defRPr/>
            </a:pPr>
            <a:fld id="{C07E1C52-491E-4EEC-8CE0-1566B9FAB49C}" type="datetime1">
              <a:rPr lang="en-US"/>
              <a:pPr>
                <a:defRPr/>
              </a:pPr>
              <a:t>6/10/2015</a:t>
            </a:fld>
            <a:endParaRPr lang="en-US"/>
          </a:p>
        </p:txBody>
      </p:sp>
      <p:sp>
        <p:nvSpPr>
          <p:cNvPr id="7" name="Footer Placeholder 5"/>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8" name="Slide Number Placeholder 6"/>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2B047DE1-820F-4CC0-9B9A-F4568B283AE9}" type="slidenum">
              <a:rPr lang="en-US"/>
              <a:pPr>
                <a:defRPr/>
              </a:pPr>
              <a:t>‹#›</a:t>
            </a:fld>
            <a:endParaRPr lang="en-US"/>
          </a:p>
        </p:txBody>
      </p:sp>
    </p:spTree>
    <p:extLst>
      <p:ext uri="{BB962C8B-B14F-4D97-AF65-F5344CB8AC3E}">
        <p14:creationId xmlns:p14="http://schemas.microsoft.com/office/powerpoint/2010/main" val="50500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53200" y="762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a:xfrm>
            <a:off x="685800" y="6248400"/>
            <a:ext cx="1905000" cy="457200"/>
          </a:xfrm>
          <a:prstGeom prst="rect">
            <a:avLst/>
          </a:prstGeom>
        </p:spPr>
        <p:txBody>
          <a:bodyPr/>
          <a:lstStyle>
            <a:lvl1pPr>
              <a:defRPr/>
            </a:lvl1pPr>
          </a:lstStyle>
          <a:p>
            <a:pPr>
              <a:defRPr/>
            </a:pPr>
            <a:fld id="{3C3EC6A8-7116-412D-B13B-E0B3551952B3}" type="datetime1">
              <a:rPr lang="en-US"/>
              <a:pPr>
                <a:defRPr/>
              </a:pPr>
              <a:t>6/10/2015</a:t>
            </a:fld>
            <a:endParaRPr lang="en-US"/>
          </a:p>
        </p:txBody>
      </p:sp>
      <p:sp>
        <p:nvSpPr>
          <p:cNvPr id="7" name="Footer Placeholder 5"/>
          <p:cNvSpPr>
            <a:spLocks noGrp="1"/>
          </p:cNvSpPr>
          <p:nvPr>
            <p:ph type="ftr" sz="quarter" idx="11"/>
          </p:nvPr>
        </p:nvSpPr>
        <p:spPr>
          <a:xfrm>
            <a:off x="1905000" y="6248400"/>
            <a:ext cx="5486400" cy="457200"/>
          </a:xfrm>
          <a:prstGeom prst="rect">
            <a:avLst/>
          </a:prstGeom>
        </p:spPr>
        <p:txBody>
          <a:bodyPr/>
          <a:lstStyle>
            <a:lvl1pPr>
              <a:defRPr sz="1400"/>
            </a:lvl1pPr>
          </a:lstStyle>
          <a:p>
            <a:pPr>
              <a:defRPr/>
            </a:pPr>
            <a:r>
              <a:rPr lang="en-US"/>
              <a:t>U.S. Environmental Protection Agency</a:t>
            </a:r>
          </a:p>
        </p:txBody>
      </p:sp>
      <p:sp>
        <p:nvSpPr>
          <p:cNvPr id="8" name="Slide Number Placeholder 6"/>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E294CAD8-57CA-4E31-8D4F-A1FAA216A029}" type="slidenum">
              <a:rPr lang="en-US"/>
              <a:pPr>
                <a:defRPr/>
              </a:pPr>
              <a:t>‹#›</a:t>
            </a:fld>
            <a:endParaRPr lang="en-US"/>
          </a:p>
        </p:txBody>
      </p:sp>
    </p:spTree>
    <p:extLst>
      <p:ext uri="{BB962C8B-B14F-4D97-AF65-F5344CB8AC3E}">
        <p14:creationId xmlns:p14="http://schemas.microsoft.com/office/powerpoint/2010/main" val="226137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762000" y="1600200"/>
            <a:ext cx="7620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667000"/>
            <a:ext cx="77724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Lst>
  <p:timing>
    <p:tnLst>
      <p:par>
        <p:cTn id="1" dur="indefinite" restart="never" nodeType="tmRoot"/>
      </p:par>
    </p:tnLst>
  </p:timing>
  <p:hf hdr="0"/>
  <p:txStyles>
    <p:title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2.epa.gov/enforcement/report-prp-search-manual-2009-edition-2011-addendum" TargetMode="External"/><Relationship Id="rId2" Type="http://schemas.openxmlformats.org/officeDocument/2006/relationships/hyperlink" Target="http://www.gpo.gov/fdsys/pkg/USCODE-2011-title42/html/USCODE-2011-title42-chap103.htm" TargetMode="External"/><Relationship Id="rId1" Type="http://schemas.openxmlformats.org/officeDocument/2006/relationships/slideLayout" Target="../slideLayouts/slideLayout2.xml"/><Relationship Id="rId6" Type="http://schemas.openxmlformats.org/officeDocument/2006/relationships/hyperlink" Target="http://www.access.gpo.gov/nara/cfr/waisidx_03/40cfr300_03.html" TargetMode="External"/><Relationship Id="rId5" Type="http://schemas.openxmlformats.org/officeDocument/2006/relationships/hyperlink" Target="http://www2.epa.gov/emergency-response-national-oil-and-hazardous-substances-pollution-contingency-plan-ncp-overview" TargetMode="External"/><Relationship Id="rId4" Type="http://schemas.openxmlformats.org/officeDocument/2006/relationships/hyperlink" Target="http://www.epa.gov/superfund/policy/cercla.htm"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epa.gov/compliance/cleanup/superfund/index.html" TargetMode="External"/><Relationship Id="rId2" Type="http://schemas.openxmlformats.org/officeDocument/2006/relationships/hyperlink" Target="http://cfpub.epa.gov/compliance/resources/policies/cleanup/superfund/" TargetMode="External"/><Relationship Id="rId1" Type="http://schemas.openxmlformats.org/officeDocument/2006/relationships/slideLayout" Target="../slideLayouts/slideLayout2.xml"/><Relationship Id="rId4" Type="http://schemas.openxmlformats.org/officeDocument/2006/relationships/hyperlink" Target="http://www.epa.gov/compliance/cleanup/superfund/liability.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40510" y="2171203"/>
            <a:ext cx="5262980" cy="175432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Introduction to </a:t>
            </a:r>
          </a:p>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CERCLA</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TextBox 1"/>
          <p:cNvSpPr txBox="1"/>
          <p:nvPr/>
        </p:nvSpPr>
        <p:spPr>
          <a:xfrm>
            <a:off x="-4916" y="4267200"/>
            <a:ext cx="9144000" cy="1538883"/>
          </a:xfrm>
          <a:prstGeom prst="rect">
            <a:avLst/>
          </a:prstGeom>
          <a:noFill/>
        </p:spPr>
        <p:txBody>
          <a:bodyPr wrap="square" rtlCol="0">
            <a:spAutoFit/>
          </a:bodyPr>
          <a:lstStyle/>
          <a:p>
            <a:pPr algn="ctr">
              <a:spcAft>
                <a:spcPts val="1200"/>
              </a:spcAft>
            </a:pPr>
            <a:r>
              <a:rPr lang="en-US" sz="2800" cap="small" dirty="0" smtClean="0">
                <a:solidFill>
                  <a:srgbClr val="006600"/>
                </a:solidFill>
                <a:latin typeface="Calibri" pitchFamily="34" charset="0"/>
                <a:cs typeface="Calibri" pitchFamily="34" charset="0"/>
              </a:rPr>
              <a:t>Session 1</a:t>
            </a:r>
          </a:p>
          <a:p>
            <a:pPr algn="ctr"/>
            <a:r>
              <a:rPr lang="en-US" sz="2800" cap="small" dirty="0" err="1" smtClean="0">
                <a:solidFill>
                  <a:srgbClr val="006600"/>
                </a:solidFill>
                <a:latin typeface="Calibri" pitchFamily="34" charset="0"/>
                <a:cs typeface="Calibri" pitchFamily="34" charset="0"/>
              </a:rPr>
              <a:t>Carlyn</a:t>
            </a:r>
            <a:r>
              <a:rPr lang="en-US" sz="2800" cap="small" dirty="0" smtClean="0">
                <a:solidFill>
                  <a:srgbClr val="006600"/>
                </a:solidFill>
                <a:latin typeface="Calibri" pitchFamily="34" charset="0"/>
                <a:cs typeface="Calibri" pitchFamily="34" charset="0"/>
              </a:rPr>
              <a:t> Winter </a:t>
            </a:r>
            <a:r>
              <a:rPr lang="en-US" sz="2800" cap="small" dirty="0" err="1" smtClean="0">
                <a:solidFill>
                  <a:srgbClr val="006600"/>
                </a:solidFill>
                <a:latin typeface="Calibri" pitchFamily="34" charset="0"/>
                <a:cs typeface="Calibri" pitchFamily="34" charset="0"/>
              </a:rPr>
              <a:t>Prisk</a:t>
            </a:r>
            <a:endParaRPr lang="en-US" sz="2800" cap="small" dirty="0" smtClean="0">
              <a:solidFill>
                <a:srgbClr val="006600"/>
              </a:solidFill>
              <a:latin typeface="Calibri" pitchFamily="34" charset="0"/>
              <a:cs typeface="Calibri" pitchFamily="34" charset="0"/>
            </a:endParaRPr>
          </a:p>
          <a:p>
            <a:pPr algn="ctr"/>
            <a:r>
              <a:rPr lang="en-US" sz="2800" cap="small" dirty="0" smtClean="0">
                <a:solidFill>
                  <a:srgbClr val="006600"/>
                </a:solidFill>
                <a:latin typeface="Calibri" pitchFamily="34" charset="0"/>
                <a:cs typeface="Calibri" pitchFamily="34" charset="0"/>
              </a:rPr>
              <a:t>U.S. EPA Region 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idx="4294967295"/>
          </p:nvPr>
        </p:nvSpPr>
        <p:spPr>
          <a:xfrm>
            <a:off x="533400" y="533400"/>
            <a:ext cx="8229600" cy="1143000"/>
          </a:xfrm>
        </p:spPr>
        <p:txBody>
          <a:bodyPr/>
          <a:lstStyle/>
          <a:p>
            <a:r>
              <a:rPr lang="en-US" b="1" cap="small" dirty="0" smtClean="0">
                <a:solidFill>
                  <a:srgbClr val="006600"/>
                </a:solidFill>
                <a:latin typeface="Calibri" pitchFamily="34" charset="0"/>
                <a:cs typeface="Calibri" pitchFamily="34" charset="0"/>
              </a:rPr>
              <a:t>Response Actions </a:t>
            </a:r>
            <a:endParaRPr lang="en-US" b="1" cap="small" dirty="0">
              <a:solidFill>
                <a:srgbClr val="006600"/>
              </a:solidFill>
              <a:latin typeface="Calibri" pitchFamily="34" charset="0"/>
              <a:cs typeface="Calibri" pitchFamily="34" charset="0"/>
            </a:endParaRPr>
          </a:p>
        </p:txBody>
      </p:sp>
      <p:sp>
        <p:nvSpPr>
          <p:cNvPr id="10" name="Content Placeholder 2"/>
          <p:cNvSpPr>
            <a:spLocks noGrp="1"/>
          </p:cNvSpPr>
          <p:nvPr>
            <p:ph idx="4294967295"/>
          </p:nvPr>
        </p:nvSpPr>
        <p:spPr>
          <a:xfrm>
            <a:off x="990600" y="1905000"/>
            <a:ext cx="6324600" cy="2514600"/>
          </a:xfrm>
        </p:spPr>
        <p:txBody>
          <a:bodyPr>
            <a:normAutofit/>
          </a:bodyPr>
          <a:lstStyle/>
          <a:p>
            <a:pPr marL="0" indent="0">
              <a:spcAft>
                <a:spcPts val="1200"/>
              </a:spcAft>
              <a:buNone/>
            </a:pPr>
            <a:r>
              <a:rPr lang="en-US" sz="2400" dirty="0" smtClean="0">
                <a:latin typeface="Calibri" pitchFamily="34" charset="0"/>
                <a:cs typeface="Calibri" pitchFamily="34" charset="0"/>
              </a:rPr>
              <a:t>CERCLA defines three kinds of response action: </a:t>
            </a:r>
          </a:p>
          <a:p>
            <a:pPr marL="682625" indent="-276225">
              <a:spcBef>
                <a:spcPts val="1800"/>
              </a:spcBef>
              <a:buFont typeface="Arial" pitchFamily="34" charset="0"/>
              <a:buChar char="•"/>
            </a:pPr>
            <a:r>
              <a:rPr lang="en-US" sz="2400" dirty="0" smtClean="0">
                <a:latin typeface="Calibri" pitchFamily="34" charset="0"/>
                <a:cs typeface="Calibri" pitchFamily="34" charset="0"/>
              </a:rPr>
              <a:t>Removal </a:t>
            </a:r>
          </a:p>
          <a:p>
            <a:pPr marL="682625" indent="-276225">
              <a:spcBef>
                <a:spcPts val="1800"/>
              </a:spcBef>
              <a:buFont typeface="Arial" pitchFamily="34" charset="0"/>
              <a:buChar char="•"/>
            </a:pPr>
            <a:r>
              <a:rPr lang="en-US" sz="2400" dirty="0" smtClean="0">
                <a:latin typeface="Calibri" pitchFamily="34" charset="0"/>
                <a:cs typeface="Calibri" pitchFamily="34" charset="0"/>
              </a:rPr>
              <a:t>Remedial </a:t>
            </a:r>
          </a:p>
          <a:p>
            <a:pPr marL="682625" indent="-276225">
              <a:spcBef>
                <a:spcPts val="1800"/>
              </a:spcBef>
              <a:buFont typeface="Arial" pitchFamily="34" charset="0"/>
              <a:buChar char="•"/>
            </a:pPr>
            <a:r>
              <a:rPr lang="en-US" sz="2400" dirty="0" smtClean="0">
                <a:latin typeface="Calibri" pitchFamily="34" charset="0"/>
                <a:cs typeface="Calibri" pitchFamily="34" charset="0"/>
              </a:rPr>
              <a:t>Enforcement</a:t>
            </a:r>
          </a:p>
          <a:p>
            <a:pPr marL="0" indent="0">
              <a:buNone/>
            </a:pPr>
            <a:endParaRPr lang="en-US" sz="2400" dirty="0" smtClean="0">
              <a:latin typeface="Calibri" pitchFamily="34" charset="0"/>
              <a:cs typeface="Calibri"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2438400"/>
            <a:ext cx="4470400" cy="3352800"/>
          </a:xfrm>
          <a:prstGeom prst="rect">
            <a:avLst/>
          </a:prstGeom>
        </p:spPr>
      </p:pic>
    </p:spTree>
    <p:extLst>
      <p:ext uri="{BB962C8B-B14F-4D97-AF65-F5344CB8AC3E}">
        <p14:creationId xmlns:p14="http://schemas.microsoft.com/office/powerpoint/2010/main" val="3662340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Grp="1" noChangeArrowheads="1"/>
          </p:cNvSpPr>
          <p:nvPr>
            <p:ph type="title" idx="4294967295"/>
          </p:nvPr>
        </p:nvSpPr>
        <p:spPr>
          <a:xfrm>
            <a:off x="342900" y="533400"/>
            <a:ext cx="8305800" cy="1143000"/>
          </a:xfrm>
        </p:spPr>
        <p:txBody>
          <a:bodyPr/>
          <a:lstStyle/>
          <a:p>
            <a:pPr eaLnBrk="1" hangingPunct="1"/>
            <a:r>
              <a:rPr lang="en-US" b="1" cap="small" dirty="0" smtClean="0">
                <a:solidFill>
                  <a:srgbClr val="006600"/>
                </a:solidFill>
                <a:latin typeface="Calibri" pitchFamily="34" charset="0"/>
                <a:cs typeface="Calibri" pitchFamily="34" charset="0"/>
              </a:rPr>
              <a:t>Overview of CERCLA Enforcement</a:t>
            </a:r>
          </a:p>
        </p:txBody>
      </p:sp>
      <p:sp>
        <p:nvSpPr>
          <p:cNvPr id="12" name="Rectangle 3"/>
          <p:cNvSpPr txBox="1">
            <a:spLocks noChangeArrowheads="1"/>
          </p:cNvSpPr>
          <p:nvPr/>
        </p:nvSpPr>
        <p:spPr bwMode="auto">
          <a:xfrm>
            <a:off x="609600" y="1981200"/>
            <a:ext cx="5105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457200" lvl="1" indent="0">
              <a:buFontTx/>
              <a:buNone/>
            </a:pPr>
            <a:r>
              <a:rPr lang="en-US" b="1" cap="small" dirty="0" smtClean="0">
                <a:solidFill>
                  <a:prstClr val="black"/>
                </a:solidFill>
                <a:latin typeface="Calibri" pitchFamily="34" charset="0"/>
                <a:cs typeface="Calibri" pitchFamily="34" charset="0"/>
              </a:rPr>
              <a:t>Objective:</a:t>
            </a:r>
            <a:r>
              <a:rPr lang="en-US" dirty="0" smtClean="0">
                <a:solidFill>
                  <a:prstClr val="black"/>
                </a:solidFill>
                <a:latin typeface="Calibri" pitchFamily="34" charset="0"/>
                <a:cs typeface="Calibri" pitchFamily="34" charset="0"/>
              </a:rPr>
              <a:t>  Encourage or compel responsible parties to perform removal or remedial work or reimburse EPA for performing it.</a:t>
            </a:r>
          </a:p>
          <a:p>
            <a:pPr marL="457200" lvl="1" indent="0">
              <a:buFontTx/>
              <a:buNone/>
            </a:pPr>
            <a:endParaRPr lang="en-US" dirty="0" smtClean="0">
              <a:solidFill>
                <a:prstClr val="black"/>
              </a:solidFill>
              <a:latin typeface="Calibri" pitchFamily="34" charset="0"/>
              <a:cs typeface="Calibri" pitchFamily="34" charset="0"/>
            </a:endParaRPr>
          </a:p>
          <a:p>
            <a:pPr marL="457200" lvl="1" indent="0">
              <a:buFontTx/>
              <a:buNone/>
            </a:pPr>
            <a:r>
              <a:rPr lang="en-US" dirty="0" smtClean="0">
                <a:solidFill>
                  <a:prstClr val="black"/>
                </a:solidFill>
                <a:latin typeface="Calibri" pitchFamily="34" charset="0"/>
                <a:cs typeface="Calibri" pitchFamily="34" charset="0"/>
              </a:rPr>
              <a:t>Enforcement includes EPA oversight of work performed by responsible parties.</a:t>
            </a:r>
          </a:p>
          <a:p>
            <a:pPr lvl="1">
              <a:buFont typeface="Arial" pitchFamily="34" charset="0"/>
              <a:buChar char="•"/>
            </a:pPr>
            <a:endParaRPr lang="en-US" sz="900" dirty="0">
              <a:solidFill>
                <a:prstClr val="black"/>
              </a:solidFill>
            </a:endParaRPr>
          </a:p>
        </p:txBody>
      </p:sp>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1905000"/>
            <a:ext cx="2386161" cy="358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8314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533400"/>
            <a:ext cx="8534400" cy="1143000"/>
          </a:xfrm>
        </p:spPr>
        <p:txBody>
          <a:bodyPr>
            <a:normAutofit/>
          </a:bodyPr>
          <a:lstStyle/>
          <a:p>
            <a:pPr eaLnBrk="1" hangingPunct="1"/>
            <a:r>
              <a:rPr lang="en-US" b="1" cap="small" dirty="0" smtClean="0">
                <a:solidFill>
                  <a:srgbClr val="006600"/>
                </a:solidFill>
                <a:latin typeface="Calibri" pitchFamily="34" charset="0"/>
                <a:cs typeface="Calibri" pitchFamily="34" charset="0"/>
              </a:rPr>
              <a:t>Determining if a Response Is Authorized</a:t>
            </a:r>
          </a:p>
        </p:txBody>
      </p:sp>
      <p:sp>
        <p:nvSpPr>
          <p:cNvPr id="9" name="Rectangle 3"/>
          <p:cNvSpPr txBox="1">
            <a:spLocks noChangeArrowheads="1"/>
          </p:cNvSpPr>
          <p:nvPr/>
        </p:nvSpPr>
        <p:spPr bwMode="auto">
          <a:xfrm>
            <a:off x="2057400" y="1981200"/>
            <a:ext cx="4724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b="1" cap="small" dirty="0" smtClean="0">
                <a:latin typeface="Calibri" pitchFamily="34" charset="0"/>
                <a:cs typeface="Calibri" pitchFamily="34" charset="0"/>
              </a:rPr>
              <a:t>Key Definitions</a:t>
            </a:r>
            <a:r>
              <a:rPr lang="en-US" sz="2400" dirty="0" smtClean="0">
                <a:latin typeface="Calibri" pitchFamily="34" charset="0"/>
                <a:cs typeface="Calibri" pitchFamily="34" charset="0"/>
              </a:rPr>
              <a:t>:</a:t>
            </a:r>
          </a:p>
          <a:p>
            <a:pPr lvl="1" eaLnBrk="1" hangingPunct="1">
              <a:spcBef>
                <a:spcPts val="1200"/>
              </a:spcBef>
              <a:buFont typeface="Arial" pitchFamily="34" charset="0"/>
              <a:buChar char="•"/>
            </a:pPr>
            <a:r>
              <a:rPr lang="en-US" dirty="0" smtClean="0">
                <a:latin typeface="Calibri" pitchFamily="34" charset="0"/>
                <a:cs typeface="Calibri" pitchFamily="34" charset="0"/>
              </a:rPr>
              <a:t>Release</a:t>
            </a:r>
          </a:p>
          <a:p>
            <a:pPr lvl="1" eaLnBrk="1" hangingPunct="1">
              <a:buFont typeface="Arial" pitchFamily="34" charset="0"/>
              <a:buChar char="•"/>
            </a:pPr>
            <a:r>
              <a:rPr lang="en-US" dirty="0" smtClean="0">
                <a:latin typeface="Calibri" pitchFamily="34" charset="0"/>
                <a:cs typeface="Calibri" pitchFamily="34" charset="0"/>
              </a:rPr>
              <a:t>Threatened release</a:t>
            </a:r>
          </a:p>
          <a:p>
            <a:pPr lvl="1" eaLnBrk="1" hangingPunct="1">
              <a:buFont typeface="Arial" pitchFamily="34" charset="0"/>
              <a:buChar char="•"/>
            </a:pPr>
            <a:r>
              <a:rPr lang="en-US" dirty="0" smtClean="0">
                <a:latin typeface="Calibri" pitchFamily="34" charset="0"/>
                <a:cs typeface="Calibri" pitchFamily="34" charset="0"/>
              </a:rPr>
              <a:t>Hazardous substance</a:t>
            </a:r>
          </a:p>
          <a:p>
            <a:pPr lvl="1" eaLnBrk="1" hangingPunct="1">
              <a:buFont typeface="Arial" pitchFamily="34" charset="0"/>
              <a:buChar char="•"/>
            </a:pPr>
            <a:r>
              <a:rPr lang="en-US" dirty="0" smtClean="0">
                <a:latin typeface="Calibri" pitchFamily="34" charset="0"/>
                <a:cs typeface="Calibri" pitchFamily="34" charset="0"/>
              </a:rPr>
              <a:t>Facility</a:t>
            </a:r>
          </a:p>
        </p:txBody>
      </p:sp>
    </p:spTree>
    <p:extLst>
      <p:ext uri="{BB962C8B-B14F-4D97-AF65-F5344CB8AC3E}">
        <p14:creationId xmlns:p14="http://schemas.microsoft.com/office/powerpoint/2010/main" val="21965257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533400"/>
            <a:ext cx="8534400" cy="1143000"/>
          </a:xfrm>
        </p:spPr>
        <p:txBody>
          <a:bodyPr>
            <a:normAutofit/>
          </a:bodyPr>
          <a:lstStyle/>
          <a:p>
            <a:pPr eaLnBrk="1" hangingPunct="1"/>
            <a:r>
              <a:rPr lang="en-US" b="1" cap="small" dirty="0" smtClean="0">
                <a:solidFill>
                  <a:srgbClr val="006600"/>
                </a:solidFill>
                <a:latin typeface="Calibri" pitchFamily="34" charset="0"/>
                <a:cs typeface="Calibri" pitchFamily="34" charset="0"/>
              </a:rPr>
              <a:t>Release </a:t>
            </a:r>
          </a:p>
        </p:txBody>
      </p:sp>
      <p:sp>
        <p:nvSpPr>
          <p:cNvPr id="9" name="Rectangle 3"/>
          <p:cNvSpPr txBox="1">
            <a:spLocks noChangeArrowheads="1"/>
          </p:cNvSpPr>
          <p:nvPr/>
        </p:nvSpPr>
        <p:spPr bwMode="auto">
          <a:xfrm>
            <a:off x="685800" y="1981200"/>
            <a:ext cx="7772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eaLnBrk="1" hangingPunct="1">
              <a:buFont typeface="Arial" panose="020B0604020202020204" pitchFamily="34" charset="0"/>
              <a:buChar char="•"/>
            </a:pPr>
            <a:r>
              <a:rPr lang="en-US" sz="2400" b="1" dirty="0" smtClean="0">
                <a:latin typeface="Calibri" panose="020F0502020204030204" pitchFamily="34" charset="0"/>
              </a:rPr>
              <a:t>CERCLA 101(22)</a:t>
            </a:r>
          </a:p>
          <a:p>
            <a:pPr lvl="1" eaLnBrk="1" hangingPunct="1">
              <a:buFont typeface="Wingdings" panose="05000000000000000000" pitchFamily="2" charset="2"/>
              <a:buChar char="§"/>
            </a:pPr>
            <a:r>
              <a:rPr lang="en-US" dirty="0" smtClean="0">
                <a:latin typeface="Calibri" panose="020F0502020204030204" pitchFamily="34" charset="0"/>
              </a:rPr>
              <a:t>“any </a:t>
            </a:r>
            <a:r>
              <a:rPr lang="en-US" dirty="0">
                <a:latin typeface="Calibri" panose="020F0502020204030204" pitchFamily="34" charset="0"/>
              </a:rPr>
              <a:t>spilling, leaking, pumping, pouring, emitting, emptying, discharging, injecting, escaping, leaching, dumping, or disposing into the environment (including the abandonment or discarding of barrels, containers, and other closed receptacles containing any hazardous substance or pollutant or contaminant</a:t>
            </a:r>
            <a:r>
              <a:rPr lang="en-US" dirty="0" smtClean="0">
                <a:latin typeface="Calibri" panose="020F0502020204030204" pitchFamily="34" charset="0"/>
              </a:rPr>
              <a:t>)…”</a:t>
            </a:r>
            <a:endParaRPr lang="en-US" dirty="0" smtClean="0">
              <a:latin typeface="Calibri" pitchFamily="34" charset="0"/>
              <a:cs typeface="Calibri" pitchFamily="34" charset="0"/>
            </a:endParaRPr>
          </a:p>
        </p:txBody>
      </p:sp>
    </p:spTree>
    <p:extLst>
      <p:ext uri="{BB962C8B-B14F-4D97-AF65-F5344CB8AC3E}">
        <p14:creationId xmlns:p14="http://schemas.microsoft.com/office/powerpoint/2010/main" val="42456865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533400"/>
            <a:ext cx="8534400" cy="1143000"/>
          </a:xfrm>
        </p:spPr>
        <p:txBody>
          <a:bodyPr>
            <a:normAutofit/>
          </a:bodyPr>
          <a:lstStyle/>
          <a:p>
            <a:pPr eaLnBrk="1" hangingPunct="1"/>
            <a:r>
              <a:rPr lang="en-US" b="1" cap="small" dirty="0" smtClean="0">
                <a:solidFill>
                  <a:srgbClr val="006600"/>
                </a:solidFill>
                <a:latin typeface="Calibri" pitchFamily="34" charset="0"/>
                <a:cs typeface="Calibri" pitchFamily="34" charset="0"/>
              </a:rPr>
              <a:t>Threatened Release </a:t>
            </a:r>
          </a:p>
        </p:txBody>
      </p:sp>
      <p:sp>
        <p:nvSpPr>
          <p:cNvPr id="9" name="Rectangle 3"/>
          <p:cNvSpPr txBox="1">
            <a:spLocks noChangeArrowheads="1"/>
          </p:cNvSpPr>
          <p:nvPr/>
        </p:nvSpPr>
        <p:spPr bwMode="auto">
          <a:xfrm>
            <a:off x="685800" y="1981200"/>
            <a:ext cx="7772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eaLnBrk="1" hangingPunct="1">
              <a:buFont typeface="Arial" panose="020B0604020202020204" pitchFamily="34" charset="0"/>
              <a:buChar char="•"/>
            </a:pPr>
            <a:r>
              <a:rPr lang="en-US" sz="2400" b="1" dirty="0" smtClean="0">
                <a:latin typeface="Calibri" panose="020F0502020204030204" pitchFamily="34" charset="0"/>
              </a:rPr>
              <a:t>Not defined in CERLCA</a:t>
            </a:r>
          </a:p>
          <a:p>
            <a:pPr lvl="1" eaLnBrk="1" hangingPunct="1">
              <a:buFont typeface="Wingdings" panose="05000000000000000000" pitchFamily="2" charset="2"/>
              <a:buChar char="§"/>
            </a:pPr>
            <a:r>
              <a:rPr lang="en-US" dirty="0" smtClean="0">
                <a:latin typeface="Calibri" panose="020F0502020204030204" pitchFamily="34" charset="0"/>
              </a:rPr>
              <a:t>Authority to respond to threatened release contained in National Contingency Plan.</a:t>
            </a:r>
            <a:endParaRPr lang="en-US" dirty="0" smtClean="0">
              <a:latin typeface="Calibri" pitchFamily="34" charset="0"/>
              <a:cs typeface="Calibri" pitchFamily="34" charset="0"/>
            </a:endParaRPr>
          </a:p>
        </p:txBody>
      </p:sp>
    </p:spTree>
    <p:extLst>
      <p:ext uri="{BB962C8B-B14F-4D97-AF65-F5344CB8AC3E}">
        <p14:creationId xmlns:p14="http://schemas.microsoft.com/office/powerpoint/2010/main" val="4024044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533400"/>
            <a:ext cx="8534400" cy="1143000"/>
          </a:xfrm>
        </p:spPr>
        <p:txBody>
          <a:bodyPr>
            <a:normAutofit/>
          </a:bodyPr>
          <a:lstStyle/>
          <a:p>
            <a:pPr eaLnBrk="1" hangingPunct="1"/>
            <a:r>
              <a:rPr lang="en-US" b="1" cap="small" dirty="0" smtClean="0">
                <a:solidFill>
                  <a:srgbClr val="006600"/>
                </a:solidFill>
                <a:latin typeface="Calibri" pitchFamily="34" charset="0"/>
                <a:cs typeface="Calibri" pitchFamily="34" charset="0"/>
              </a:rPr>
              <a:t>Hazardous Substance</a:t>
            </a:r>
          </a:p>
        </p:txBody>
      </p:sp>
      <p:sp>
        <p:nvSpPr>
          <p:cNvPr id="9" name="Rectangle 3"/>
          <p:cNvSpPr txBox="1">
            <a:spLocks noChangeArrowheads="1"/>
          </p:cNvSpPr>
          <p:nvPr/>
        </p:nvSpPr>
        <p:spPr bwMode="auto">
          <a:xfrm>
            <a:off x="675861" y="2133600"/>
            <a:ext cx="7772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eaLnBrk="1" hangingPunct="1">
              <a:buFont typeface="Arial" panose="020B0604020202020204" pitchFamily="34" charset="0"/>
              <a:buChar char="•"/>
            </a:pPr>
            <a:r>
              <a:rPr lang="en-US" sz="2400" b="1" dirty="0" smtClean="0">
                <a:latin typeface="Calibri" panose="020F0502020204030204" pitchFamily="34" charset="0"/>
              </a:rPr>
              <a:t>CERCLA 101(14)</a:t>
            </a:r>
          </a:p>
          <a:p>
            <a:pPr lvl="1">
              <a:buFont typeface="Wingdings" panose="05000000000000000000" pitchFamily="2" charset="2"/>
              <a:buChar char="§"/>
            </a:pPr>
            <a:r>
              <a:rPr lang="en-US" dirty="0" smtClean="0">
                <a:latin typeface="Calibri" panose="020F0502020204030204" pitchFamily="34" charset="0"/>
              </a:rPr>
              <a:t>Toxic or hazardous substance designated by the </a:t>
            </a:r>
            <a:r>
              <a:rPr lang="en-US" dirty="0">
                <a:latin typeface="Calibri" panose="020F0502020204030204" pitchFamily="34" charset="0"/>
              </a:rPr>
              <a:t>Federal Water Pollution Control </a:t>
            </a:r>
            <a:r>
              <a:rPr lang="en-US" dirty="0" smtClean="0">
                <a:latin typeface="Calibri" panose="020F0502020204030204" pitchFamily="34" charset="0"/>
              </a:rPr>
              <a:t>Act, TSCA, CAA, Sold Waste Disposal Act;</a:t>
            </a:r>
            <a:endParaRPr lang="en-US" dirty="0">
              <a:latin typeface="Calibri" panose="020F0502020204030204" pitchFamily="34" charset="0"/>
            </a:endParaRPr>
          </a:p>
          <a:p>
            <a:pPr lvl="1">
              <a:buFont typeface="Wingdings" panose="05000000000000000000" pitchFamily="2" charset="2"/>
              <a:buChar char="§"/>
            </a:pPr>
            <a:r>
              <a:rPr lang="en-US" dirty="0" smtClean="0">
                <a:latin typeface="Calibri" panose="020F0502020204030204" pitchFamily="34" charset="0"/>
              </a:rPr>
              <a:t>any </a:t>
            </a:r>
            <a:r>
              <a:rPr lang="en-US" dirty="0">
                <a:latin typeface="Calibri" panose="020F0502020204030204" pitchFamily="34" charset="0"/>
              </a:rPr>
              <a:t>element, compound, mixture, solution, or substance designated pursuant to section </a:t>
            </a:r>
            <a:r>
              <a:rPr lang="en-US" dirty="0" smtClean="0">
                <a:latin typeface="Calibri" panose="020F0502020204030204" pitchFamily="34" charset="0"/>
              </a:rPr>
              <a:t>102 of CERCLA.</a:t>
            </a:r>
            <a:endParaRPr lang="en-US" dirty="0">
              <a:latin typeface="Calibri" panose="020F0502020204030204" pitchFamily="34" charset="0"/>
            </a:endParaRPr>
          </a:p>
          <a:p>
            <a:pPr lvl="1"/>
            <a:endParaRPr lang="en-US" dirty="0">
              <a:latin typeface="Calibri" panose="020F0502020204030204" pitchFamily="34" charset="0"/>
            </a:endParaRPr>
          </a:p>
        </p:txBody>
      </p:sp>
    </p:spTree>
    <p:extLst>
      <p:ext uri="{BB962C8B-B14F-4D97-AF65-F5344CB8AC3E}">
        <p14:creationId xmlns:p14="http://schemas.microsoft.com/office/powerpoint/2010/main" val="33783736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381000"/>
            <a:ext cx="8534400" cy="1143000"/>
          </a:xfrm>
        </p:spPr>
        <p:txBody>
          <a:bodyPr>
            <a:normAutofit/>
          </a:bodyPr>
          <a:lstStyle/>
          <a:p>
            <a:pPr eaLnBrk="1" hangingPunct="1"/>
            <a:r>
              <a:rPr lang="en-US" b="1" cap="small" dirty="0" smtClean="0">
                <a:solidFill>
                  <a:srgbClr val="006600"/>
                </a:solidFill>
                <a:latin typeface="Calibri" pitchFamily="34" charset="0"/>
                <a:cs typeface="Calibri" pitchFamily="34" charset="0"/>
              </a:rPr>
              <a:t>Facility</a:t>
            </a:r>
          </a:p>
        </p:txBody>
      </p:sp>
      <p:sp>
        <p:nvSpPr>
          <p:cNvPr id="9" name="Rectangle 3"/>
          <p:cNvSpPr txBox="1">
            <a:spLocks noChangeArrowheads="1"/>
          </p:cNvSpPr>
          <p:nvPr/>
        </p:nvSpPr>
        <p:spPr bwMode="auto">
          <a:xfrm>
            <a:off x="649357" y="1524000"/>
            <a:ext cx="7772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eaLnBrk="1" hangingPunct="1">
              <a:buFont typeface="Arial" panose="020B0604020202020204" pitchFamily="34" charset="0"/>
              <a:buChar char="•"/>
            </a:pPr>
            <a:r>
              <a:rPr lang="en-US" sz="2400" b="1" dirty="0" smtClean="0">
                <a:latin typeface="Calibri" panose="020F0502020204030204" pitchFamily="34" charset="0"/>
              </a:rPr>
              <a:t>CERCLA 101(9)</a:t>
            </a:r>
          </a:p>
          <a:p>
            <a:pPr lvl="1">
              <a:buFont typeface="Wingdings" panose="05000000000000000000" pitchFamily="2" charset="2"/>
              <a:buChar char="§"/>
            </a:pPr>
            <a:r>
              <a:rPr lang="en-US" dirty="0">
                <a:latin typeface="Calibri" panose="020F0502020204030204" pitchFamily="34" charset="0"/>
              </a:rPr>
              <a:t>The term “facility” means (A) any building, structure, installation, equipment, pipe or pipeline (including any pipe into a sewer or publicly owned treatment works), well, pit, pond, lagoon, impoundment, ditch, landfill, storage container, motor vehicle, rolling stock, or aircraft, or </a:t>
            </a:r>
          </a:p>
          <a:p>
            <a:pPr lvl="1">
              <a:buFont typeface="Wingdings" panose="05000000000000000000" pitchFamily="2" charset="2"/>
              <a:buChar char="§"/>
            </a:pPr>
            <a:r>
              <a:rPr lang="en-US" dirty="0">
                <a:latin typeface="Calibri" panose="020F0502020204030204" pitchFamily="34" charset="0"/>
              </a:rPr>
              <a:t>(B) any site or area where a hazardous substance has been deposited, stored, disposed of, or placed, or otherwise come to be </a:t>
            </a:r>
            <a:r>
              <a:rPr lang="en-US" dirty="0" smtClean="0">
                <a:latin typeface="Calibri" panose="020F0502020204030204" pitchFamily="34" charset="0"/>
              </a:rPr>
              <a:t>located…</a:t>
            </a:r>
            <a:endParaRPr lang="en-US" dirty="0">
              <a:latin typeface="Calibri" panose="020F0502020204030204" pitchFamily="34" charset="0"/>
            </a:endParaRPr>
          </a:p>
        </p:txBody>
      </p:sp>
    </p:spTree>
    <p:extLst>
      <p:ext uri="{BB962C8B-B14F-4D97-AF65-F5344CB8AC3E}">
        <p14:creationId xmlns:p14="http://schemas.microsoft.com/office/powerpoint/2010/main" val="4277934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Grp="1" noChangeArrowheads="1"/>
          </p:cNvSpPr>
          <p:nvPr>
            <p:ph type="title" idx="4294967295"/>
          </p:nvPr>
        </p:nvSpPr>
        <p:spPr>
          <a:xfrm>
            <a:off x="388257" y="381000"/>
            <a:ext cx="8305800" cy="1143000"/>
          </a:xfrm>
        </p:spPr>
        <p:txBody>
          <a:bodyPr/>
          <a:lstStyle/>
          <a:p>
            <a:pPr eaLnBrk="1" hangingPunct="1"/>
            <a:r>
              <a:rPr lang="en-US" b="1" cap="small" dirty="0" smtClean="0">
                <a:solidFill>
                  <a:srgbClr val="006600"/>
                </a:solidFill>
                <a:latin typeface="Calibri" pitchFamily="34" charset="0"/>
                <a:cs typeface="Calibri" pitchFamily="34" charset="0"/>
              </a:rPr>
              <a:t>Liability Under CERCLA</a:t>
            </a:r>
          </a:p>
        </p:txBody>
      </p:sp>
      <p:sp>
        <p:nvSpPr>
          <p:cNvPr id="11" name="Rectangle 3"/>
          <p:cNvSpPr txBox="1">
            <a:spLocks noChangeArrowheads="1"/>
          </p:cNvSpPr>
          <p:nvPr/>
        </p:nvSpPr>
        <p:spPr bwMode="auto">
          <a:xfrm>
            <a:off x="344714" y="1600200"/>
            <a:ext cx="85344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eaLnBrk="1" hangingPunct="1">
              <a:lnSpc>
                <a:spcPct val="84000"/>
              </a:lnSpc>
              <a:spcAft>
                <a:spcPts val="1200"/>
              </a:spcAft>
              <a:buFont typeface="Arial" pitchFamily="34" charset="0"/>
              <a:buChar char="•"/>
            </a:pPr>
            <a:r>
              <a:rPr lang="en-US" sz="2400" dirty="0" smtClean="0">
                <a:latin typeface="Calibri" pitchFamily="34" charset="0"/>
                <a:cs typeface="Calibri" pitchFamily="34" charset="0"/>
              </a:rPr>
              <a:t>Liability is defined in CERCLA Section 107(a).  </a:t>
            </a:r>
          </a:p>
          <a:p>
            <a:pPr eaLnBrk="1" hangingPunct="1">
              <a:lnSpc>
                <a:spcPct val="84000"/>
              </a:lnSpc>
              <a:spcBef>
                <a:spcPts val="2400"/>
              </a:spcBef>
              <a:spcAft>
                <a:spcPts val="600"/>
              </a:spcAft>
              <a:buFont typeface="Arial" pitchFamily="34" charset="0"/>
              <a:buChar char="•"/>
            </a:pPr>
            <a:r>
              <a:rPr lang="en-US" sz="2400" dirty="0" smtClean="0">
                <a:latin typeface="Calibri" pitchFamily="34" charset="0"/>
                <a:cs typeface="Calibri" pitchFamily="34" charset="0"/>
              </a:rPr>
              <a:t>A party is liable for response costs when:</a:t>
            </a:r>
          </a:p>
          <a:p>
            <a:pPr marL="1262063" lvl="2" indent="-347663" eaLnBrk="1" hangingPunct="1">
              <a:lnSpc>
                <a:spcPct val="84000"/>
              </a:lnSpc>
              <a:spcBef>
                <a:spcPts val="1200"/>
              </a:spcBef>
              <a:buFont typeface="Wingdings" pitchFamily="2" charset="2"/>
              <a:buChar char="§"/>
            </a:pPr>
            <a:r>
              <a:rPr lang="en-US" sz="2400" dirty="0" smtClean="0">
                <a:latin typeface="Calibri" pitchFamily="34" charset="0"/>
                <a:cs typeface="Calibri" pitchFamily="34" charset="0"/>
              </a:rPr>
              <a:t>There is a release or a threatened release;</a:t>
            </a:r>
          </a:p>
          <a:p>
            <a:pPr marL="1262063" lvl="2" indent="-347663" eaLnBrk="1" hangingPunct="1">
              <a:lnSpc>
                <a:spcPct val="84000"/>
              </a:lnSpc>
              <a:spcBef>
                <a:spcPts val="1200"/>
              </a:spcBef>
              <a:buFont typeface="Wingdings" pitchFamily="2" charset="2"/>
              <a:buChar char="§"/>
            </a:pPr>
            <a:r>
              <a:rPr lang="en-US" sz="2400" dirty="0">
                <a:latin typeface="Calibri" pitchFamily="34" charset="0"/>
                <a:cs typeface="Calibri" pitchFamily="34" charset="0"/>
              </a:rPr>
              <a:t>O</a:t>
            </a:r>
            <a:r>
              <a:rPr lang="en-US" sz="2400" dirty="0" smtClean="0">
                <a:latin typeface="Calibri" pitchFamily="34" charset="0"/>
                <a:cs typeface="Calibri" pitchFamily="34" charset="0"/>
              </a:rPr>
              <a:t>f a hazardous substance;</a:t>
            </a:r>
          </a:p>
          <a:p>
            <a:pPr marL="1262063" lvl="2" indent="-347663" eaLnBrk="1" hangingPunct="1">
              <a:lnSpc>
                <a:spcPct val="84000"/>
              </a:lnSpc>
              <a:spcBef>
                <a:spcPts val="1200"/>
              </a:spcBef>
              <a:buFont typeface="Wingdings" pitchFamily="2" charset="2"/>
              <a:buChar char="§"/>
            </a:pPr>
            <a:r>
              <a:rPr lang="en-US" sz="2400" dirty="0" smtClean="0">
                <a:latin typeface="Calibri" pitchFamily="34" charset="0"/>
                <a:cs typeface="Calibri" pitchFamily="34" charset="0"/>
              </a:rPr>
              <a:t>From a facility into the environment;</a:t>
            </a:r>
          </a:p>
          <a:p>
            <a:pPr marL="1262063" lvl="2" indent="-347663" eaLnBrk="1" hangingPunct="1">
              <a:lnSpc>
                <a:spcPct val="84000"/>
              </a:lnSpc>
              <a:spcBef>
                <a:spcPts val="1200"/>
              </a:spcBef>
              <a:buFont typeface="Wingdings" pitchFamily="2" charset="2"/>
              <a:buChar char="§"/>
            </a:pPr>
            <a:r>
              <a:rPr lang="en-US" sz="2400" dirty="0" smtClean="0">
                <a:latin typeface="Calibri" pitchFamily="34" charset="0"/>
                <a:cs typeface="Calibri" pitchFamily="34" charset="0"/>
              </a:rPr>
              <a:t>Which causes response costs to be incurred; and</a:t>
            </a:r>
          </a:p>
          <a:p>
            <a:pPr marL="1262063" lvl="2" indent="-347663" eaLnBrk="1" hangingPunct="1">
              <a:lnSpc>
                <a:spcPct val="84000"/>
              </a:lnSpc>
              <a:spcBef>
                <a:spcPts val="1200"/>
              </a:spcBef>
              <a:buFont typeface="Wingdings" pitchFamily="2" charset="2"/>
              <a:buChar char="§"/>
            </a:pPr>
            <a:r>
              <a:rPr lang="en-US" sz="2400" dirty="0" smtClean="0">
                <a:latin typeface="Calibri" pitchFamily="34" charset="0"/>
                <a:cs typeface="Calibri" pitchFamily="34" charset="0"/>
              </a:rPr>
              <a:t>The party is included in at least one class of persons described in CERCLA Section 107(a). </a:t>
            </a:r>
          </a:p>
        </p:txBody>
      </p:sp>
    </p:spTree>
    <p:extLst>
      <p:ext uri="{BB962C8B-B14F-4D97-AF65-F5344CB8AC3E}">
        <p14:creationId xmlns:p14="http://schemas.microsoft.com/office/powerpoint/2010/main" val="20736936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idx="4294967295"/>
          </p:nvPr>
        </p:nvSpPr>
        <p:spPr>
          <a:xfrm>
            <a:off x="381000" y="381000"/>
            <a:ext cx="8305800" cy="1143000"/>
          </a:xfrm>
        </p:spPr>
        <p:txBody>
          <a:bodyPr/>
          <a:lstStyle/>
          <a:p>
            <a:pPr eaLnBrk="1" hangingPunct="1"/>
            <a:r>
              <a:rPr lang="en-US" b="1" cap="small" dirty="0" smtClean="0">
                <a:solidFill>
                  <a:srgbClr val="006600"/>
                </a:solidFill>
                <a:latin typeface="Calibri" pitchFamily="34" charset="0"/>
                <a:cs typeface="Calibri" pitchFamily="34" charset="0"/>
              </a:rPr>
              <a:t>Liability Under CERCLA </a:t>
            </a:r>
            <a:r>
              <a:rPr lang="en-US" sz="2800" b="1" cap="small" dirty="0" smtClean="0">
                <a:solidFill>
                  <a:srgbClr val="006600"/>
                </a:solidFill>
                <a:latin typeface="Calibri" pitchFamily="34" charset="0"/>
                <a:cs typeface="Calibri" pitchFamily="34" charset="0"/>
              </a:rPr>
              <a:t>(cont’d)</a:t>
            </a:r>
          </a:p>
        </p:txBody>
      </p:sp>
      <p:sp>
        <p:nvSpPr>
          <p:cNvPr id="9" name="Rectangle 3"/>
          <p:cNvSpPr txBox="1">
            <a:spLocks noChangeArrowheads="1"/>
          </p:cNvSpPr>
          <p:nvPr/>
        </p:nvSpPr>
        <p:spPr bwMode="auto">
          <a:xfrm>
            <a:off x="304800" y="1578601"/>
            <a:ext cx="8534400" cy="3526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a:lnSpc>
                <a:spcPct val="84000"/>
              </a:lnSpc>
              <a:spcAft>
                <a:spcPts val="1200"/>
              </a:spcAft>
              <a:buFontTx/>
              <a:buNone/>
            </a:pPr>
            <a:r>
              <a:rPr lang="en-US" sz="2400" b="1" cap="small" dirty="0" smtClean="0">
                <a:latin typeface="Calibri" pitchFamily="34" charset="0"/>
                <a:cs typeface="Calibri" pitchFamily="34" charset="0"/>
              </a:rPr>
              <a:t>Four kinds of response cost</a:t>
            </a:r>
            <a:r>
              <a:rPr lang="en-US" sz="2400" b="1" dirty="0" smtClean="0">
                <a:latin typeface="Calibri" pitchFamily="34" charset="0"/>
                <a:cs typeface="Calibri" pitchFamily="34" charset="0"/>
              </a:rPr>
              <a:t>:</a:t>
            </a:r>
          </a:p>
          <a:p>
            <a:pPr>
              <a:lnSpc>
                <a:spcPct val="84000"/>
              </a:lnSpc>
              <a:spcBef>
                <a:spcPts val="1800"/>
              </a:spcBef>
              <a:spcAft>
                <a:spcPts val="600"/>
              </a:spcAft>
              <a:buFont typeface="Arial" pitchFamily="34" charset="0"/>
              <a:buChar char="•"/>
            </a:pPr>
            <a:r>
              <a:rPr lang="en-US" sz="2400" dirty="0" smtClean="0">
                <a:latin typeface="Calibri" pitchFamily="34" charset="0"/>
                <a:cs typeface="Calibri" pitchFamily="34" charset="0"/>
              </a:rPr>
              <a:t>Cost of actions taken by the United States, States, or tribes that are </a:t>
            </a:r>
            <a:r>
              <a:rPr lang="en-US" sz="2400" u="sng" dirty="0" smtClean="0">
                <a:latin typeface="Calibri" pitchFamily="34" charset="0"/>
                <a:cs typeface="Calibri" pitchFamily="34" charset="0"/>
              </a:rPr>
              <a:t>not inconsistent</a:t>
            </a:r>
            <a:r>
              <a:rPr lang="en-US" sz="2400" dirty="0" smtClean="0">
                <a:latin typeface="Calibri" pitchFamily="34" charset="0"/>
                <a:cs typeface="Calibri" pitchFamily="34" charset="0"/>
              </a:rPr>
              <a:t> with the NCP;</a:t>
            </a:r>
          </a:p>
          <a:p>
            <a:pPr>
              <a:lnSpc>
                <a:spcPct val="84000"/>
              </a:lnSpc>
              <a:spcBef>
                <a:spcPts val="1800"/>
              </a:spcBef>
              <a:spcAft>
                <a:spcPts val="600"/>
              </a:spcAft>
              <a:buFont typeface="Arial" pitchFamily="34" charset="0"/>
              <a:buChar char="•"/>
            </a:pPr>
            <a:r>
              <a:rPr lang="en-US" sz="2400" dirty="0" smtClean="0">
                <a:latin typeface="Calibri" pitchFamily="34" charset="0"/>
                <a:cs typeface="Calibri" pitchFamily="34" charset="0"/>
              </a:rPr>
              <a:t>Cost of actions taken by other parties that are </a:t>
            </a:r>
            <a:r>
              <a:rPr lang="en-US" sz="2400" u="sng" dirty="0" smtClean="0">
                <a:latin typeface="Calibri" pitchFamily="34" charset="0"/>
                <a:cs typeface="Calibri" pitchFamily="34" charset="0"/>
              </a:rPr>
              <a:t>consistent</a:t>
            </a:r>
            <a:r>
              <a:rPr lang="en-US" sz="2400" dirty="0" smtClean="0">
                <a:latin typeface="Calibri" pitchFamily="34" charset="0"/>
                <a:cs typeface="Calibri" pitchFamily="34" charset="0"/>
              </a:rPr>
              <a:t> with the NCP</a:t>
            </a:r>
            <a:r>
              <a:rPr lang="en-US" sz="2400" dirty="0">
                <a:latin typeface="Calibri" pitchFamily="34" charset="0"/>
                <a:cs typeface="Calibri" pitchFamily="34" charset="0"/>
              </a:rPr>
              <a:t>;</a:t>
            </a:r>
            <a:endParaRPr lang="en-US" sz="2400" dirty="0" smtClean="0">
              <a:latin typeface="Calibri" pitchFamily="34" charset="0"/>
              <a:cs typeface="Calibri" pitchFamily="34" charset="0"/>
            </a:endParaRPr>
          </a:p>
          <a:p>
            <a:pPr>
              <a:lnSpc>
                <a:spcPct val="84000"/>
              </a:lnSpc>
              <a:spcBef>
                <a:spcPts val="1800"/>
              </a:spcBef>
              <a:spcAft>
                <a:spcPts val="600"/>
              </a:spcAft>
              <a:buFont typeface="Arial" pitchFamily="34" charset="0"/>
              <a:buChar char="•"/>
            </a:pPr>
            <a:r>
              <a:rPr lang="en-US" sz="2400" dirty="0" smtClean="0">
                <a:latin typeface="Calibri" pitchFamily="34" charset="0"/>
                <a:cs typeface="Calibri" pitchFamily="34" charset="0"/>
              </a:rPr>
              <a:t>Cost of natural resource damage restoration; and</a:t>
            </a:r>
          </a:p>
          <a:p>
            <a:pPr>
              <a:lnSpc>
                <a:spcPct val="84000"/>
              </a:lnSpc>
              <a:spcBef>
                <a:spcPts val="1800"/>
              </a:spcBef>
              <a:spcAft>
                <a:spcPts val="600"/>
              </a:spcAft>
              <a:buFont typeface="Arial" pitchFamily="34" charset="0"/>
              <a:buChar char="•"/>
            </a:pPr>
            <a:r>
              <a:rPr lang="en-US" sz="2400" dirty="0" smtClean="0">
                <a:latin typeface="Calibri" pitchFamily="34" charset="0"/>
                <a:cs typeface="Calibri" pitchFamily="34" charset="0"/>
              </a:rPr>
              <a:t>Cost of health assessments performed by ATSDR.</a:t>
            </a:r>
            <a:endParaRPr lang="en-US" sz="2400" dirty="0">
              <a:latin typeface="Calibri" pitchFamily="34" charset="0"/>
              <a:cs typeface="Calibri" pitchFamily="34" charset="0"/>
            </a:endParaRPr>
          </a:p>
        </p:txBody>
      </p:sp>
      <p:grpSp>
        <p:nvGrpSpPr>
          <p:cNvPr id="3" name="Group 2"/>
          <p:cNvGrpSpPr/>
          <p:nvPr/>
        </p:nvGrpSpPr>
        <p:grpSpPr>
          <a:xfrm>
            <a:off x="6934200" y="3886200"/>
            <a:ext cx="1828800" cy="761656"/>
            <a:chOff x="3505544" y="5050799"/>
            <a:chExt cx="2437712" cy="925114"/>
          </a:xfrm>
        </p:grpSpPr>
        <p:pic>
          <p:nvPicPr>
            <p:cNvPr id="3074" name="Picture 2" descr="C:\Documents and Settings\mary.spencer\Local Settings\Temporary Internet Files\Content.IE5\AEHQXL0V\MC900442163[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5544" y="5050799"/>
              <a:ext cx="914056" cy="91405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Documents and Settings\mary.spencer\Local Settings\Temporary Internet Files\Content.IE5\AEHQXL0V\MC900442163[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2828" y="5061857"/>
              <a:ext cx="914056" cy="91405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Documents and Settings\mary.spencer\Local Settings\Temporary Internet Files\Content.IE5\AEHQXL0V\MC900442163[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5061857"/>
              <a:ext cx="914056" cy="91405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4148414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28800"/>
            <a:ext cx="7848600" cy="3884140"/>
          </a:xfrm>
          <a:prstGeom prst="rect">
            <a:avLst/>
          </a:prstGeom>
        </p:spPr>
        <p:txBody>
          <a:bodyPr wrap="square">
            <a:spAutoFit/>
          </a:bodyPr>
          <a:lstStyle/>
          <a:p>
            <a:pPr marL="400050" lvl="1">
              <a:lnSpc>
                <a:spcPct val="115000"/>
              </a:lnSpc>
              <a:spcBef>
                <a:spcPts val="1200"/>
              </a:spcBef>
              <a:spcAft>
                <a:spcPts val="0"/>
              </a:spcAft>
            </a:pPr>
            <a:r>
              <a:rPr lang="en-US" b="1" cap="small" dirty="0" smtClean="0">
                <a:latin typeface="Calibri" pitchFamily="34" charset="0"/>
                <a:cs typeface="Calibri" pitchFamily="34" charset="0"/>
              </a:rPr>
              <a:t>Section 107(a) defines liable parties as:</a:t>
            </a:r>
          </a:p>
          <a:p>
            <a:pPr marL="857250" lvl="1" indent="-457200">
              <a:lnSpc>
                <a:spcPct val="115000"/>
              </a:lnSpc>
              <a:spcBef>
                <a:spcPts val="1200"/>
              </a:spcBef>
              <a:spcAft>
                <a:spcPts val="0"/>
              </a:spcAft>
              <a:buFont typeface="Arial" pitchFamily="34" charset="0"/>
              <a:buChar char="•"/>
            </a:pPr>
            <a:r>
              <a:rPr lang="en-US" dirty="0" smtClean="0">
                <a:latin typeface="Calibri" pitchFamily="34" charset="0"/>
                <a:cs typeface="Calibri" pitchFamily="34" charset="0"/>
              </a:rPr>
              <a:t>The current owner and operator of a facility;</a:t>
            </a:r>
          </a:p>
          <a:p>
            <a:pPr marL="857250" lvl="1" indent="-457200">
              <a:lnSpc>
                <a:spcPct val="115000"/>
              </a:lnSpc>
              <a:spcBef>
                <a:spcPts val="1200"/>
              </a:spcBef>
              <a:spcAft>
                <a:spcPts val="0"/>
              </a:spcAft>
              <a:buFont typeface="Arial" pitchFamily="34" charset="0"/>
              <a:buChar char="•"/>
            </a:pPr>
            <a:r>
              <a:rPr lang="en-US" dirty="0" smtClean="0">
                <a:latin typeface="Calibri" pitchFamily="34" charset="0"/>
                <a:cs typeface="Calibri" pitchFamily="34" charset="0"/>
              </a:rPr>
              <a:t>Owner or operator of a facility at the time hazardous substances were disposed of; </a:t>
            </a:r>
          </a:p>
          <a:p>
            <a:pPr marL="857250" lvl="1" indent="-457200">
              <a:spcBef>
                <a:spcPts val="1200"/>
              </a:spcBef>
              <a:spcAft>
                <a:spcPts val="0"/>
              </a:spcAft>
              <a:buFont typeface="Arial" pitchFamily="34" charset="0"/>
              <a:buChar char="•"/>
            </a:pPr>
            <a:r>
              <a:rPr lang="en-US" dirty="0" smtClean="0">
                <a:latin typeface="Calibri" pitchFamily="34" charset="0"/>
                <a:cs typeface="Calibri" pitchFamily="34" charset="0"/>
              </a:rPr>
              <a:t>Person who arranged for disposal or treatment of hazardous substances; and</a:t>
            </a:r>
          </a:p>
          <a:p>
            <a:pPr marL="857250" lvl="1" indent="-457200">
              <a:spcBef>
                <a:spcPts val="1200"/>
              </a:spcBef>
              <a:spcAft>
                <a:spcPts val="0"/>
              </a:spcAft>
              <a:buFont typeface="Arial" pitchFamily="34" charset="0"/>
              <a:buChar char="•"/>
            </a:pPr>
            <a:r>
              <a:rPr lang="en-US" dirty="0" smtClean="0">
                <a:latin typeface="Calibri" pitchFamily="34" charset="0"/>
                <a:cs typeface="Calibri" pitchFamily="34" charset="0"/>
              </a:rPr>
              <a:t>Person who transported and chose the disposal location of hazardous substances.</a:t>
            </a:r>
            <a:endParaRPr lang="en-US" dirty="0">
              <a:latin typeface="Calibri" pitchFamily="34" charset="0"/>
              <a:cs typeface="Calibri" pitchFamily="34" charset="0"/>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587" y="457200"/>
            <a:ext cx="8304213"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5801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idx="4294967295"/>
          </p:nvPr>
        </p:nvSpPr>
        <p:spPr>
          <a:xfrm>
            <a:off x="511521" y="457200"/>
            <a:ext cx="8229600" cy="1143000"/>
          </a:xfrm>
        </p:spPr>
        <p:txBody>
          <a:bodyPr/>
          <a:lstStyle/>
          <a:p>
            <a:pPr eaLnBrk="1" hangingPunct="1"/>
            <a:r>
              <a:rPr lang="en-US" b="1" cap="small" dirty="0" smtClean="0">
                <a:solidFill>
                  <a:srgbClr val="006600"/>
                </a:solidFill>
                <a:latin typeface="Calibri" pitchFamily="34" charset="0"/>
                <a:cs typeface="Calibri" pitchFamily="34" charset="0"/>
              </a:rPr>
              <a:t>Objective of CERCLA</a:t>
            </a:r>
          </a:p>
        </p:txBody>
      </p:sp>
      <p:sp>
        <p:nvSpPr>
          <p:cNvPr id="8" name="Rectangle 3"/>
          <p:cNvSpPr txBox="1">
            <a:spLocks noChangeArrowheads="1"/>
          </p:cNvSpPr>
          <p:nvPr/>
        </p:nvSpPr>
        <p:spPr bwMode="auto">
          <a:xfrm>
            <a:off x="990600" y="1828800"/>
            <a:ext cx="5486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a:lnSpc>
                <a:spcPct val="115000"/>
              </a:lnSpc>
              <a:spcBef>
                <a:spcPts val="0"/>
              </a:spcBef>
              <a:spcAft>
                <a:spcPts val="3000"/>
              </a:spcAft>
              <a:buFont typeface="Arial" pitchFamily="34" charset="0"/>
              <a:buChar char="•"/>
            </a:pPr>
            <a:r>
              <a:rPr lang="en-US" sz="2400" dirty="0" smtClean="0">
                <a:latin typeface="Calibri" pitchFamily="34" charset="0"/>
                <a:ea typeface="Calibri"/>
                <a:cs typeface="Calibri" pitchFamily="34" charset="0"/>
              </a:rPr>
              <a:t>Reduce and eliminate threats to human health and the environment posed by uncontrolled hazardous waste sites;  and</a:t>
            </a:r>
          </a:p>
          <a:p>
            <a:pPr>
              <a:lnSpc>
                <a:spcPct val="115000"/>
              </a:lnSpc>
              <a:spcBef>
                <a:spcPts val="0"/>
              </a:spcBef>
              <a:spcAft>
                <a:spcPts val="1000"/>
              </a:spcAft>
              <a:buFont typeface="Arial" pitchFamily="34" charset="0"/>
              <a:buChar char="•"/>
            </a:pPr>
            <a:r>
              <a:rPr lang="en-US" sz="2400" dirty="0" smtClean="0">
                <a:latin typeface="Calibri" pitchFamily="34" charset="0"/>
                <a:ea typeface="Calibri"/>
                <a:cs typeface="Calibri" pitchFamily="34" charset="0"/>
              </a:rPr>
              <a:t>Respond to releases or threatened releases of hazardous substances.  </a:t>
            </a:r>
          </a:p>
          <a:p>
            <a:pPr eaLnBrk="1" hangingPunct="1"/>
            <a:endParaRPr lang="en-US" sz="2400" dirty="0" smtClean="0"/>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7222"/>
          <a:stretch/>
        </p:blipFill>
        <p:spPr bwMode="auto">
          <a:xfrm>
            <a:off x="6477000" y="2057400"/>
            <a:ext cx="2197583" cy="272868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123" y="1607949"/>
            <a:ext cx="7293794" cy="1092607"/>
          </a:xfrm>
          <a:prstGeom prst="rect">
            <a:avLst/>
          </a:prstGeom>
        </p:spPr>
        <p:txBody>
          <a:bodyPr wrap="square">
            <a:spAutoFit/>
          </a:bodyPr>
          <a:lstStyle/>
          <a:p>
            <a:pPr marL="0" indent="0">
              <a:lnSpc>
                <a:spcPts val="3900"/>
              </a:lnSpc>
              <a:buNone/>
            </a:pPr>
            <a:r>
              <a:rPr lang="en-US" b="1" dirty="0" smtClean="0">
                <a:latin typeface="Calibri" pitchFamily="34" charset="0"/>
                <a:cs typeface="Calibri" pitchFamily="34" charset="0"/>
              </a:rPr>
              <a:t>CERCLA Section 107(a) imposes strict, retroactive, and joint and several liability.</a:t>
            </a:r>
          </a:p>
        </p:txBody>
      </p:sp>
      <p:sp>
        <p:nvSpPr>
          <p:cNvPr id="5" name="Rectangle 4"/>
          <p:cNvSpPr/>
          <p:nvPr/>
        </p:nvSpPr>
        <p:spPr>
          <a:xfrm>
            <a:off x="3436257" y="3694112"/>
            <a:ext cx="2922916" cy="646331"/>
          </a:xfrm>
          <a:prstGeom prst="rect">
            <a:avLst/>
          </a:prstGeom>
        </p:spPr>
        <p:txBody>
          <a:bodyPr wrap="none">
            <a:spAutoFit/>
          </a:bodyPr>
          <a:lstStyle/>
          <a:p>
            <a:pPr marL="0" indent="0" algn="r">
              <a:buNone/>
            </a:pPr>
            <a:r>
              <a:rPr lang="en-US" sz="3600" b="1" cap="small" dirty="0" smtClean="0">
                <a:solidFill>
                  <a:srgbClr val="006600"/>
                </a:solidFill>
                <a:latin typeface="Calibri" pitchFamily="34" charset="0"/>
                <a:cs typeface="Calibri" pitchFamily="34" charset="0"/>
              </a:rPr>
              <a:t>Which means? </a:t>
            </a:r>
          </a:p>
        </p:txBody>
      </p:sp>
      <p:sp>
        <p:nvSpPr>
          <p:cNvPr id="8" name="Rectangle 2"/>
          <p:cNvSpPr txBox="1">
            <a:spLocks noChangeArrowheads="1"/>
          </p:cNvSpPr>
          <p:nvPr/>
        </p:nvSpPr>
        <p:spPr bwMode="auto">
          <a:xfrm>
            <a:off x="381000" y="464949"/>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pPr eaLnBrk="1" hangingPunct="1"/>
            <a:r>
              <a:rPr lang="en-US" b="1" cap="small" smtClean="0">
                <a:solidFill>
                  <a:srgbClr val="006600"/>
                </a:solidFill>
                <a:latin typeface="Calibri" pitchFamily="34" charset="0"/>
                <a:cs typeface="Calibri" pitchFamily="34" charset="0"/>
              </a:rPr>
              <a:t>Liability Under CERCLA </a:t>
            </a:r>
            <a:r>
              <a:rPr lang="en-US" sz="2800" b="1" cap="small" smtClean="0">
                <a:solidFill>
                  <a:srgbClr val="006600"/>
                </a:solidFill>
                <a:latin typeface="Calibri" pitchFamily="34" charset="0"/>
                <a:cs typeface="Calibri" pitchFamily="34" charset="0"/>
              </a:rPr>
              <a:t>(cont’d)</a:t>
            </a:r>
            <a:endParaRPr lang="en-US" sz="2800" b="1" cap="small" dirty="0" smtClean="0">
              <a:solidFill>
                <a:srgbClr val="006600"/>
              </a:solidFill>
              <a:latin typeface="Calibri" pitchFamily="34" charset="0"/>
              <a:cs typeface="Calibri" pitchFamily="34" charset="0"/>
            </a:endParaRP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45570" y="2700556"/>
            <a:ext cx="1881031" cy="2633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7256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idx="4294967295"/>
          </p:nvPr>
        </p:nvSpPr>
        <p:spPr>
          <a:xfrm>
            <a:off x="457200" y="457200"/>
            <a:ext cx="8305800" cy="1143000"/>
          </a:xfrm>
        </p:spPr>
        <p:txBody>
          <a:bodyPr/>
          <a:lstStyle/>
          <a:p>
            <a:pPr eaLnBrk="1" hangingPunct="1"/>
            <a:r>
              <a:rPr lang="en-US" b="1" cap="small" dirty="0" smtClean="0">
                <a:solidFill>
                  <a:srgbClr val="006600"/>
                </a:solidFill>
                <a:latin typeface="Calibri" pitchFamily="34" charset="0"/>
                <a:cs typeface="Calibri" pitchFamily="34" charset="0"/>
              </a:rPr>
              <a:t>Strict Liability</a:t>
            </a:r>
          </a:p>
        </p:txBody>
      </p:sp>
      <p:sp>
        <p:nvSpPr>
          <p:cNvPr id="8" name="Rectangle 3"/>
          <p:cNvSpPr txBox="1">
            <a:spLocks noChangeArrowheads="1"/>
          </p:cNvSpPr>
          <p:nvPr/>
        </p:nvSpPr>
        <p:spPr bwMode="auto">
          <a:xfrm>
            <a:off x="381000" y="1752600"/>
            <a:ext cx="8229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457200" lvl="1" indent="0">
              <a:buNone/>
            </a:pPr>
            <a:r>
              <a:rPr lang="en-US" b="1" cap="small" dirty="0" smtClean="0">
                <a:latin typeface="Calibri" pitchFamily="34" charset="0"/>
                <a:cs typeface="Calibri" pitchFamily="34" charset="0"/>
              </a:rPr>
              <a:t>A party is liable even if</a:t>
            </a:r>
            <a:r>
              <a:rPr lang="en-US" dirty="0" smtClean="0">
                <a:latin typeface="Calibri" pitchFamily="34" charset="0"/>
                <a:cs typeface="Calibri" pitchFamily="34" charset="0"/>
              </a:rPr>
              <a:t>:</a:t>
            </a:r>
          </a:p>
          <a:p>
            <a:pPr lvl="1">
              <a:spcBef>
                <a:spcPts val="1800"/>
              </a:spcBef>
              <a:buFont typeface="Arial" pitchFamily="34" charset="0"/>
              <a:buChar char="•"/>
            </a:pPr>
            <a:r>
              <a:rPr lang="en-US" dirty="0" smtClean="0">
                <a:latin typeface="Calibri" pitchFamily="34" charset="0"/>
                <a:cs typeface="Calibri" pitchFamily="34" charset="0"/>
              </a:rPr>
              <a:t>The problems caused by the release of hazardous substances were unforeseeable;</a:t>
            </a:r>
          </a:p>
          <a:p>
            <a:pPr lvl="1">
              <a:spcBef>
                <a:spcPts val="1200"/>
              </a:spcBef>
              <a:buFont typeface="Arial" pitchFamily="34" charset="0"/>
              <a:buChar char="•"/>
            </a:pPr>
            <a:r>
              <a:rPr lang="en-US" dirty="0" smtClean="0">
                <a:latin typeface="Calibri" pitchFamily="34" charset="0"/>
                <a:cs typeface="Calibri" pitchFamily="34" charset="0"/>
              </a:rPr>
              <a:t>The party’s actions were legal at the time they occurred; and </a:t>
            </a:r>
          </a:p>
          <a:p>
            <a:pPr lvl="1">
              <a:spcBef>
                <a:spcPts val="1200"/>
              </a:spcBef>
              <a:buFont typeface="Arial" pitchFamily="34" charset="0"/>
              <a:buChar char="•"/>
            </a:pPr>
            <a:r>
              <a:rPr lang="en-US" dirty="0" smtClean="0">
                <a:latin typeface="Calibri" pitchFamily="34" charset="0"/>
                <a:cs typeface="Calibri" pitchFamily="34" charset="0"/>
              </a:rPr>
              <a:t>State-of-the-art waste management practices were used when the materials were disposed of. </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13663087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idx="4294967295"/>
          </p:nvPr>
        </p:nvSpPr>
        <p:spPr bwMode="auto">
          <a:xfrm>
            <a:off x="381000" y="609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noProof="0" dirty="0" smtClean="0">
                <a:ln>
                  <a:noFill/>
                </a:ln>
                <a:solidFill>
                  <a:srgbClr val="006600"/>
                </a:solidFill>
                <a:effectLst/>
                <a:uLnTx/>
                <a:uFillTx/>
                <a:latin typeface="Calibri" pitchFamily="34" charset="0"/>
                <a:cs typeface="Calibri" pitchFamily="34" charset="0"/>
              </a:rPr>
              <a:t>Retroactive Liability</a:t>
            </a:r>
            <a:endParaRPr kumimoji="0" lang="en-US" b="1" i="0" u="none" strike="noStrike" kern="0" cap="small" spc="0" normalizeH="0" noProof="0" dirty="0">
              <a:ln>
                <a:noFill/>
              </a:ln>
              <a:solidFill>
                <a:srgbClr val="006600"/>
              </a:solidFill>
              <a:effectLst/>
              <a:uLnTx/>
              <a:uFillTx/>
              <a:latin typeface="Calibri" pitchFamily="34" charset="0"/>
              <a:cs typeface="Calibri" pitchFamily="34" charset="0"/>
            </a:endParaRPr>
          </a:p>
        </p:txBody>
      </p:sp>
      <p:sp>
        <p:nvSpPr>
          <p:cNvPr id="10" name="Content Placeholder 2"/>
          <p:cNvSpPr>
            <a:spLocks noGrp="1"/>
          </p:cNvSpPr>
          <p:nvPr>
            <p:ph sz="half" idx="4294967295"/>
          </p:nvPr>
        </p:nvSpPr>
        <p:spPr bwMode="auto">
          <a:xfrm>
            <a:off x="1219200" y="1943100"/>
            <a:ext cx="34290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50000"/>
              </a:lnSpc>
              <a:spcBef>
                <a:spcPts val="0"/>
              </a:spcBef>
              <a:spcAft>
                <a:spcPts val="0"/>
              </a:spcAft>
              <a:buClrTx/>
              <a:buSzTx/>
              <a:buNone/>
              <a:tabLst/>
              <a:defRPr/>
            </a:pPr>
            <a:r>
              <a:rPr kumimoji="0" lang="en-US" sz="2400" b="1" i="0" u="none" strike="noStrike" kern="0" cap="small" spc="0" normalizeH="0" noProof="0" dirty="0" smtClean="0">
                <a:ln>
                  <a:noFill/>
                </a:ln>
                <a:solidFill>
                  <a:sysClr val="windowText" lastClr="000000"/>
                </a:solidFill>
                <a:effectLst/>
                <a:uLnTx/>
                <a:uFillTx/>
                <a:latin typeface="Calibri" pitchFamily="34" charset="0"/>
                <a:cs typeface="Calibri" pitchFamily="34" charset="0"/>
              </a:rPr>
              <a:t>A party may be liable for actions that took place prior to enactment </a:t>
            </a:r>
            <a:r>
              <a:rPr lang="en-US" sz="2400" b="1" cap="small" dirty="0" smtClean="0">
                <a:solidFill>
                  <a:sysClr val="windowText" lastClr="000000"/>
                </a:solidFill>
                <a:latin typeface="Calibri" pitchFamily="34" charset="0"/>
                <a:cs typeface="Calibri" pitchFamily="34" charset="0"/>
              </a:rPr>
              <a:t>of </a:t>
            </a:r>
            <a:r>
              <a:rPr kumimoji="0" lang="en-US" sz="2400" b="1" i="0" u="none" strike="noStrike" kern="0" cap="small" spc="0" normalizeH="0" noProof="0" dirty="0" smtClean="0">
                <a:ln>
                  <a:noFill/>
                </a:ln>
                <a:solidFill>
                  <a:sysClr val="windowText" lastClr="000000"/>
                </a:solidFill>
                <a:effectLst/>
                <a:uLnTx/>
                <a:uFillTx/>
                <a:latin typeface="Calibri" pitchFamily="34" charset="0"/>
                <a:cs typeface="Calibri" pitchFamily="34" charset="0"/>
              </a:rPr>
              <a:t>CERCLA.</a:t>
            </a:r>
            <a:endParaRPr kumimoji="0" lang="en-US" sz="2400" b="1" i="0" u="none" strike="noStrike" kern="0" cap="small" spc="0" normalizeH="0" noProof="0" dirty="0">
              <a:ln>
                <a:noFill/>
              </a:ln>
              <a:solidFill>
                <a:sysClr val="windowText" lastClr="000000"/>
              </a:solidFill>
              <a:effectLst/>
              <a:uLnTx/>
              <a:uFillTx/>
              <a:latin typeface="Calibri" pitchFamily="34" charset="0"/>
              <a:cs typeface="Calibri" pitchFamily="34" charset="0"/>
            </a:endParaRP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24956" y="2266950"/>
            <a:ext cx="3123644" cy="22288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778109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457200" y="5334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noProof="0" dirty="0" smtClean="0">
                <a:ln>
                  <a:noFill/>
                </a:ln>
                <a:solidFill>
                  <a:srgbClr val="006600"/>
                </a:solidFill>
                <a:effectLst/>
                <a:uLnTx/>
                <a:uFillTx/>
                <a:latin typeface="Calibri" pitchFamily="34" charset="0"/>
                <a:cs typeface="Calibri" pitchFamily="34" charset="0"/>
              </a:rPr>
              <a:t>Joint and Several Liability</a:t>
            </a:r>
          </a:p>
        </p:txBody>
      </p:sp>
      <p:sp>
        <p:nvSpPr>
          <p:cNvPr id="2" name="Rectangle 1"/>
          <p:cNvSpPr/>
          <p:nvPr/>
        </p:nvSpPr>
        <p:spPr>
          <a:xfrm>
            <a:off x="624114" y="2076271"/>
            <a:ext cx="7757886" cy="1200329"/>
          </a:xfrm>
          <a:prstGeom prst="rect">
            <a:avLst/>
          </a:prstGeom>
        </p:spPr>
        <p:txBody>
          <a:bodyPr wrap="square">
            <a:spAutoFit/>
          </a:bodyPr>
          <a:lstStyle/>
          <a:p>
            <a:pPr lvl="0" eaLnBrk="1" fontAlgn="auto" hangingPunct="1">
              <a:lnSpc>
                <a:spcPct val="150000"/>
              </a:lnSpc>
              <a:spcBef>
                <a:spcPts val="1800"/>
              </a:spcBef>
              <a:spcAft>
                <a:spcPts val="0"/>
              </a:spcAft>
            </a:pPr>
            <a:r>
              <a:rPr lang="en-US" b="1" cap="small" dirty="0" smtClean="0">
                <a:solidFill>
                  <a:prstClr val="black"/>
                </a:solidFill>
                <a:latin typeface="Calibri"/>
                <a:ea typeface="+mn-ea"/>
              </a:rPr>
              <a:t>Any liable party or group of parties may be held liable for all response costs at a site.</a:t>
            </a:r>
            <a:endParaRPr lang="en-US" b="1" cap="small" dirty="0">
              <a:solidFill>
                <a:prstClr val="black"/>
              </a:solidFill>
              <a:latin typeface="Calibri"/>
              <a:ea typeface="+mn-ea"/>
            </a:endParaRPr>
          </a:p>
        </p:txBody>
      </p:sp>
      <p:pic>
        <p:nvPicPr>
          <p:cNvPr id="4099" name="Picture 3" descr="C:\Documents and Settings\mary.spencer\Local Settings\Temporary Internet Files\Content.IE5\7C38RJ67\MC910221007[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4950" b="7732"/>
          <a:stretch/>
        </p:blipFill>
        <p:spPr bwMode="auto">
          <a:xfrm>
            <a:off x="4038600" y="2723138"/>
            <a:ext cx="295921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149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464457" y="3810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pPr eaLnBrk="1" fontAlgn="auto" hangingPunct="1">
              <a:spcBef>
                <a:spcPts val="0"/>
              </a:spcBef>
              <a:spcAft>
                <a:spcPts val="0"/>
              </a:spcAft>
              <a:defRPr/>
            </a:pPr>
            <a:r>
              <a:rPr lang="en-US" b="1" kern="0" cap="small" dirty="0" smtClean="0">
                <a:solidFill>
                  <a:srgbClr val="006600"/>
                </a:solidFill>
                <a:latin typeface="Calibri" pitchFamily="34" charset="0"/>
                <a:cs typeface="Calibri" pitchFamily="34" charset="0"/>
              </a:rPr>
              <a:t>References</a:t>
            </a:r>
          </a:p>
        </p:txBody>
      </p:sp>
      <p:sp>
        <p:nvSpPr>
          <p:cNvPr id="4" name="TextBox 3"/>
          <p:cNvSpPr txBox="1"/>
          <p:nvPr/>
        </p:nvSpPr>
        <p:spPr>
          <a:xfrm>
            <a:off x="807357" y="1447800"/>
            <a:ext cx="7620000" cy="5016758"/>
          </a:xfrm>
          <a:prstGeom prst="rect">
            <a:avLst/>
          </a:prstGeom>
          <a:noFill/>
        </p:spPr>
        <p:txBody>
          <a:bodyPr wrap="square" rtlCol="0">
            <a:spAutoFit/>
          </a:bodyPr>
          <a:lstStyle/>
          <a:p>
            <a:pPr>
              <a:spcBef>
                <a:spcPts val="600"/>
              </a:spcBef>
            </a:pPr>
            <a:r>
              <a:rPr lang="en-US" sz="1600" dirty="0">
                <a:solidFill>
                  <a:srgbClr val="000000"/>
                </a:solidFill>
                <a:latin typeface="Calibri" pitchFamily="34" charset="0"/>
                <a:cs typeface="Calibri" pitchFamily="34" charset="0"/>
              </a:rPr>
              <a:t>Comprehensive Environmental Response, Compensation, and Liability Act of 1980 (“CERCLA”), as amended, 42 U.S.C. §§ 9601 et seq.</a:t>
            </a:r>
          </a:p>
          <a:p>
            <a:r>
              <a:rPr lang="en-US" sz="1600" dirty="0">
                <a:solidFill>
                  <a:srgbClr val="000000"/>
                </a:solidFill>
                <a:latin typeface="Calibri" pitchFamily="34" charset="0"/>
                <a:cs typeface="Calibri" pitchFamily="34" charset="0"/>
                <a:hlinkClick r:id="rId2"/>
              </a:rPr>
              <a:t>http://www.gpo.gov/fdsys/pkg/USCODE-2011-title42/html/USCODE-2011-title42-chap103.htm</a:t>
            </a:r>
            <a:endParaRPr lang="en-US" sz="1600" dirty="0">
              <a:solidFill>
                <a:srgbClr val="000000"/>
              </a:solidFill>
              <a:latin typeface="Calibri" pitchFamily="34" charset="0"/>
              <a:cs typeface="Calibri" pitchFamily="34" charset="0"/>
            </a:endParaRPr>
          </a:p>
          <a:p>
            <a:pPr eaLnBrk="0" fontAlgn="base" hangingPunct="0">
              <a:spcBef>
                <a:spcPct val="0"/>
              </a:spcBef>
              <a:spcAft>
                <a:spcPct val="0"/>
              </a:spcAft>
            </a:pPr>
            <a:endParaRPr lang="en-US" sz="1600" dirty="0" smtClean="0">
              <a:solidFill>
                <a:srgbClr val="000000"/>
              </a:solidFill>
              <a:latin typeface="Calibri" pitchFamily="34" charset="0"/>
              <a:cs typeface="Calibri" pitchFamily="34" charset="0"/>
            </a:endParaRPr>
          </a:p>
          <a:p>
            <a:pPr eaLnBrk="0" fontAlgn="base" hangingPunct="0">
              <a:spcBef>
                <a:spcPct val="0"/>
              </a:spcBef>
              <a:spcAft>
                <a:spcPct val="0"/>
              </a:spcAft>
            </a:pPr>
            <a:r>
              <a:rPr lang="en-US" sz="1600" dirty="0" smtClean="0">
                <a:solidFill>
                  <a:srgbClr val="000000"/>
                </a:solidFill>
                <a:latin typeface="Calibri" pitchFamily="34" charset="0"/>
                <a:cs typeface="Calibri" pitchFamily="34" charset="0"/>
              </a:rPr>
              <a:t>PRP </a:t>
            </a:r>
            <a:r>
              <a:rPr lang="en-US" sz="1600" dirty="0">
                <a:solidFill>
                  <a:srgbClr val="000000"/>
                </a:solidFill>
                <a:latin typeface="Calibri" pitchFamily="34" charset="0"/>
                <a:cs typeface="Calibri" pitchFamily="34" charset="0"/>
              </a:rPr>
              <a:t>Search </a:t>
            </a:r>
            <a:r>
              <a:rPr lang="en-US" sz="1600" dirty="0" smtClean="0">
                <a:solidFill>
                  <a:srgbClr val="000000"/>
                </a:solidFill>
                <a:latin typeface="Calibri" pitchFamily="34" charset="0"/>
                <a:cs typeface="Calibri" pitchFamily="34" charset="0"/>
              </a:rPr>
              <a:t>Manual, </a:t>
            </a:r>
            <a:r>
              <a:rPr lang="en-US" sz="1600" dirty="0">
                <a:solidFill>
                  <a:srgbClr val="000000"/>
                </a:solidFill>
                <a:latin typeface="Calibri" pitchFamily="34" charset="0"/>
                <a:cs typeface="Calibri" pitchFamily="34" charset="0"/>
              </a:rPr>
              <a:t>Section 1.1 (“Overview of CERCLA”) </a:t>
            </a:r>
            <a:endParaRPr lang="en-US" sz="1600" dirty="0" smtClean="0">
              <a:solidFill>
                <a:srgbClr val="000000"/>
              </a:solidFill>
              <a:latin typeface="Calibri" pitchFamily="34" charset="0"/>
              <a:cs typeface="Calibri" pitchFamily="34" charset="0"/>
            </a:endParaRPr>
          </a:p>
          <a:p>
            <a:r>
              <a:rPr lang="en-US" sz="1600" dirty="0">
                <a:solidFill>
                  <a:srgbClr val="000000"/>
                </a:solidFill>
                <a:latin typeface="Calibri" pitchFamily="34" charset="0"/>
                <a:cs typeface="Calibri" pitchFamily="34" charset="0"/>
                <a:hlinkClick r:id="rId3"/>
              </a:rPr>
              <a:t>http://</a:t>
            </a:r>
            <a:r>
              <a:rPr lang="en-US" sz="1600" dirty="0" smtClean="0">
                <a:solidFill>
                  <a:srgbClr val="000000"/>
                </a:solidFill>
                <a:latin typeface="Calibri" pitchFamily="34" charset="0"/>
                <a:cs typeface="Calibri" pitchFamily="34" charset="0"/>
                <a:hlinkClick r:id="rId3"/>
              </a:rPr>
              <a:t>www2.epa.gov/enforcement/report-prp-search-manual-2009-edition-2011-addendum</a:t>
            </a:r>
            <a:endParaRPr lang="en-US" sz="1600" dirty="0" smtClean="0">
              <a:solidFill>
                <a:srgbClr val="000000"/>
              </a:solidFill>
              <a:latin typeface="Calibri" pitchFamily="34" charset="0"/>
              <a:cs typeface="Calibri" pitchFamily="34" charset="0"/>
            </a:endParaRPr>
          </a:p>
          <a:p>
            <a:pPr eaLnBrk="0" fontAlgn="base" hangingPunct="0">
              <a:spcBef>
                <a:spcPct val="0"/>
              </a:spcBef>
              <a:spcAft>
                <a:spcPct val="0"/>
              </a:spcAft>
            </a:pPr>
            <a:endParaRPr lang="en-US" sz="1600" dirty="0" smtClean="0">
              <a:solidFill>
                <a:srgbClr val="000000"/>
              </a:solidFill>
              <a:latin typeface="Calibri" pitchFamily="34" charset="0"/>
              <a:cs typeface="Calibri" pitchFamily="34" charset="0"/>
            </a:endParaRPr>
          </a:p>
          <a:p>
            <a:r>
              <a:rPr lang="en-US" sz="1600" dirty="0">
                <a:solidFill>
                  <a:srgbClr val="000000"/>
                </a:solidFill>
                <a:latin typeface="Calibri" pitchFamily="34" charset="0"/>
                <a:cs typeface="Calibri" pitchFamily="34" charset="0"/>
              </a:rPr>
              <a:t>EPA CERCLA Overview Webpage</a:t>
            </a:r>
          </a:p>
          <a:p>
            <a:r>
              <a:rPr lang="en-US" sz="1600" dirty="0">
                <a:solidFill>
                  <a:srgbClr val="000000"/>
                </a:solidFill>
                <a:latin typeface="Calibri" pitchFamily="34" charset="0"/>
                <a:cs typeface="Calibri" pitchFamily="34" charset="0"/>
                <a:hlinkClick r:id="rId4"/>
              </a:rPr>
              <a:t>http://www.epa.gov/superfund/policy/cercla.htm</a:t>
            </a:r>
            <a:endParaRPr lang="en-US" sz="1600" dirty="0">
              <a:solidFill>
                <a:srgbClr val="000000"/>
              </a:solidFill>
              <a:latin typeface="Calibri" pitchFamily="34" charset="0"/>
              <a:cs typeface="Calibri" pitchFamily="34" charset="0"/>
            </a:endParaRPr>
          </a:p>
          <a:p>
            <a:endParaRPr lang="en-US" sz="1600" dirty="0" smtClean="0">
              <a:solidFill>
                <a:srgbClr val="000000"/>
              </a:solidFill>
              <a:latin typeface="Calibri" pitchFamily="34" charset="0"/>
              <a:cs typeface="Calibri" pitchFamily="34" charset="0"/>
            </a:endParaRPr>
          </a:p>
          <a:p>
            <a:r>
              <a:rPr lang="en-US" sz="1600" dirty="0" smtClean="0">
                <a:solidFill>
                  <a:srgbClr val="000000"/>
                </a:solidFill>
                <a:latin typeface="Calibri" pitchFamily="34" charset="0"/>
                <a:cs typeface="Calibri" pitchFamily="34" charset="0"/>
              </a:rPr>
              <a:t>National </a:t>
            </a:r>
            <a:r>
              <a:rPr lang="en-US" sz="1600" dirty="0">
                <a:solidFill>
                  <a:srgbClr val="000000"/>
                </a:solidFill>
                <a:latin typeface="Calibri" pitchFamily="34" charset="0"/>
                <a:cs typeface="Calibri" pitchFamily="34" charset="0"/>
              </a:rPr>
              <a:t>Oil and Hazardous Substances Pollution Contingency Plan (“NCP”), 40 CFR Part 300</a:t>
            </a:r>
          </a:p>
          <a:p>
            <a:r>
              <a:rPr lang="en-US" sz="1600" dirty="0">
                <a:solidFill>
                  <a:srgbClr val="000000"/>
                </a:solidFill>
                <a:latin typeface="Calibri" pitchFamily="34" charset="0"/>
                <a:cs typeface="Calibri" pitchFamily="34" charset="0"/>
                <a:hlinkClick r:id="rId5"/>
              </a:rPr>
              <a:t>http://www2.epa.gov/emergency-response-national-oil-and-hazardous-substances-pollution-contingency-plan-ncp-overview</a:t>
            </a:r>
            <a:r>
              <a:rPr lang="en-US" sz="1600" dirty="0">
                <a:solidFill>
                  <a:srgbClr val="000000"/>
                </a:solidFill>
                <a:latin typeface="Calibri" pitchFamily="34" charset="0"/>
                <a:cs typeface="Calibri" pitchFamily="34" charset="0"/>
              </a:rPr>
              <a:t>;</a:t>
            </a:r>
          </a:p>
          <a:p>
            <a:r>
              <a:rPr lang="en-US" sz="1600" dirty="0">
                <a:solidFill>
                  <a:srgbClr val="000000"/>
                </a:solidFill>
                <a:latin typeface="Calibri" pitchFamily="34" charset="0"/>
                <a:cs typeface="Calibri" pitchFamily="34" charset="0"/>
                <a:hlinkClick r:id="rId6"/>
              </a:rPr>
              <a:t>http://www.access.gpo.gov/nara/cfr/waisidx_03/40cfr300_03.html</a:t>
            </a:r>
            <a:endParaRPr lang="en-US" sz="1600" dirty="0">
              <a:solidFill>
                <a:srgbClr val="000000"/>
              </a:solidFill>
              <a:latin typeface="Calibri" pitchFamily="34" charset="0"/>
              <a:cs typeface="Calibri" pitchFamily="34" charset="0"/>
            </a:endParaRPr>
          </a:p>
          <a:p>
            <a:pPr eaLnBrk="0" fontAlgn="base" hangingPunct="0">
              <a:spcBef>
                <a:spcPct val="0"/>
              </a:spcBef>
              <a:spcAft>
                <a:spcPct val="0"/>
              </a:spcAft>
            </a:pPr>
            <a:endParaRPr lang="en-US" sz="1600" dirty="0">
              <a:solidFill>
                <a:srgbClr val="000000"/>
              </a:solidFill>
              <a:latin typeface="Calibri" pitchFamily="34" charset="0"/>
              <a:cs typeface="Calibri" pitchFamily="34" charset="0"/>
            </a:endParaRPr>
          </a:p>
          <a:p>
            <a:pPr eaLnBrk="0" fontAlgn="base" hangingPunct="0">
              <a:spcBef>
                <a:spcPct val="0"/>
              </a:spcBef>
              <a:spcAft>
                <a:spcPct val="0"/>
              </a:spcAft>
            </a:pPr>
            <a:endParaRPr lang="en-US" sz="1600" dirty="0" smtClean="0">
              <a:solidFill>
                <a:srgbClr val="000000"/>
              </a:solidFill>
              <a:latin typeface="Calibri" pitchFamily="34" charset="0"/>
              <a:cs typeface="Calibri" pitchFamily="34" charset="0"/>
            </a:endParaRPr>
          </a:p>
          <a:p>
            <a:pPr eaLnBrk="0" fontAlgn="base" hangingPunct="0">
              <a:spcBef>
                <a:spcPct val="0"/>
              </a:spcBef>
              <a:spcAft>
                <a:spcPct val="0"/>
              </a:spcAft>
            </a:pPr>
            <a:endParaRPr lang="en-US" sz="1600" dirty="0">
              <a:solidFill>
                <a:srgbClr val="000000"/>
              </a:solidFill>
            </a:endParaRPr>
          </a:p>
        </p:txBody>
      </p:sp>
    </p:spTree>
    <p:extLst>
      <p:ext uri="{BB962C8B-B14F-4D97-AF65-F5344CB8AC3E}">
        <p14:creationId xmlns:p14="http://schemas.microsoft.com/office/powerpoint/2010/main" val="3787843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04800" y="3048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pPr eaLnBrk="1" fontAlgn="auto" hangingPunct="1">
              <a:spcBef>
                <a:spcPts val="0"/>
              </a:spcBef>
              <a:spcAft>
                <a:spcPts val="0"/>
              </a:spcAft>
              <a:defRPr/>
            </a:pPr>
            <a:r>
              <a:rPr lang="en-US" b="1" kern="0" cap="small" dirty="0" smtClean="0">
                <a:solidFill>
                  <a:srgbClr val="006600"/>
                </a:solidFill>
                <a:latin typeface="Calibri" pitchFamily="34" charset="0"/>
                <a:cs typeface="Calibri" pitchFamily="34" charset="0"/>
              </a:rPr>
              <a:t>References (cont’d)</a:t>
            </a:r>
          </a:p>
        </p:txBody>
      </p:sp>
      <p:sp>
        <p:nvSpPr>
          <p:cNvPr id="3" name="TextBox 2"/>
          <p:cNvSpPr txBox="1"/>
          <p:nvPr/>
        </p:nvSpPr>
        <p:spPr>
          <a:xfrm>
            <a:off x="1066800" y="1676400"/>
            <a:ext cx="7086600" cy="2369880"/>
          </a:xfrm>
          <a:prstGeom prst="rect">
            <a:avLst/>
          </a:prstGeom>
          <a:noFill/>
        </p:spPr>
        <p:txBody>
          <a:bodyPr wrap="square" rtlCol="0">
            <a:spAutoFit/>
          </a:bodyPr>
          <a:lstStyle/>
          <a:p>
            <a:r>
              <a:rPr lang="en-US" sz="1600" dirty="0">
                <a:solidFill>
                  <a:srgbClr val="000000"/>
                </a:solidFill>
                <a:latin typeface="Calibri" pitchFamily="34" charset="0"/>
                <a:cs typeface="Calibri" pitchFamily="34" charset="0"/>
              </a:rPr>
              <a:t>EPA Superfund Cleanup Policies and Guidance Documents</a:t>
            </a:r>
          </a:p>
          <a:p>
            <a:r>
              <a:rPr lang="en-US" sz="1600" dirty="0">
                <a:solidFill>
                  <a:srgbClr val="000000"/>
                </a:solidFill>
                <a:latin typeface="Calibri" pitchFamily="34" charset="0"/>
                <a:cs typeface="Calibri" pitchFamily="34" charset="0"/>
                <a:hlinkClick r:id="rId2"/>
              </a:rPr>
              <a:t>http://cfpub.epa.</a:t>
            </a:r>
            <a:r>
              <a:rPr lang="en-US" sz="1600" dirty="0">
                <a:solidFill>
                  <a:srgbClr val="62C0C0"/>
                </a:solidFill>
                <a:latin typeface="Calibri" pitchFamily="34" charset="0"/>
                <a:cs typeface="Calibri" pitchFamily="34" charset="0"/>
                <a:hlinkClick r:id="rId2"/>
              </a:rPr>
              <a:t>gov</a:t>
            </a:r>
            <a:r>
              <a:rPr lang="en-US" sz="1600" dirty="0">
                <a:solidFill>
                  <a:srgbClr val="000000"/>
                </a:solidFill>
                <a:latin typeface="Calibri" pitchFamily="34" charset="0"/>
                <a:cs typeface="Calibri" pitchFamily="34" charset="0"/>
                <a:hlinkClick r:id="rId2"/>
              </a:rPr>
              <a:t>/compliance/resources/policies/cleanup/superfund/</a:t>
            </a:r>
            <a:endParaRPr lang="en-US" sz="1600" dirty="0">
              <a:solidFill>
                <a:srgbClr val="000000"/>
              </a:solidFill>
              <a:latin typeface="Calibri" pitchFamily="34" charset="0"/>
              <a:cs typeface="Calibri" pitchFamily="34" charset="0"/>
            </a:endParaRPr>
          </a:p>
          <a:p>
            <a:endParaRPr lang="en-US" sz="1600" dirty="0" smtClean="0">
              <a:solidFill>
                <a:srgbClr val="000000"/>
              </a:solidFill>
              <a:latin typeface="Calibri" pitchFamily="34" charset="0"/>
              <a:cs typeface="Calibri" pitchFamily="34" charset="0"/>
            </a:endParaRPr>
          </a:p>
          <a:p>
            <a:pPr>
              <a:spcBef>
                <a:spcPts val="600"/>
              </a:spcBef>
            </a:pPr>
            <a:r>
              <a:rPr lang="en-US" sz="1600" dirty="0" smtClean="0">
                <a:solidFill>
                  <a:srgbClr val="000000"/>
                </a:solidFill>
                <a:latin typeface="Calibri" pitchFamily="34" charset="0"/>
                <a:cs typeface="Calibri" pitchFamily="34" charset="0"/>
              </a:rPr>
              <a:t>EPA </a:t>
            </a:r>
            <a:r>
              <a:rPr lang="en-US" sz="1600" dirty="0">
                <a:solidFill>
                  <a:srgbClr val="000000"/>
                </a:solidFill>
                <a:latin typeface="Calibri" pitchFamily="34" charset="0"/>
                <a:cs typeface="Calibri" pitchFamily="34" charset="0"/>
              </a:rPr>
              <a:t>Superfund Enforcement Webpage</a:t>
            </a:r>
          </a:p>
          <a:p>
            <a:pPr>
              <a:spcBef>
                <a:spcPts val="600"/>
              </a:spcBef>
            </a:pPr>
            <a:r>
              <a:rPr lang="en-US" sz="1600" dirty="0">
                <a:solidFill>
                  <a:srgbClr val="000000"/>
                </a:solidFill>
                <a:latin typeface="Calibri" pitchFamily="34" charset="0"/>
                <a:cs typeface="Calibri" pitchFamily="34" charset="0"/>
                <a:hlinkClick r:id="rId3"/>
              </a:rPr>
              <a:t>http://www.epa.gov/compliance/cleanup/superfund/index.html</a:t>
            </a:r>
            <a:endParaRPr lang="en-US" sz="1600" dirty="0">
              <a:solidFill>
                <a:srgbClr val="000000"/>
              </a:solidFill>
              <a:latin typeface="Calibri" pitchFamily="34" charset="0"/>
              <a:cs typeface="Calibri" pitchFamily="34" charset="0"/>
            </a:endParaRPr>
          </a:p>
          <a:p>
            <a:pPr>
              <a:spcBef>
                <a:spcPts val="600"/>
              </a:spcBef>
            </a:pPr>
            <a:endParaRPr lang="en-US" sz="1600" dirty="0">
              <a:solidFill>
                <a:srgbClr val="000000"/>
              </a:solidFill>
              <a:latin typeface="Calibri" pitchFamily="34" charset="0"/>
              <a:cs typeface="Calibri" pitchFamily="34" charset="0"/>
            </a:endParaRPr>
          </a:p>
          <a:p>
            <a:pPr>
              <a:spcBef>
                <a:spcPts val="600"/>
              </a:spcBef>
            </a:pPr>
            <a:r>
              <a:rPr lang="en-US" sz="1600" dirty="0" smtClean="0">
                <a:solidFill>
                  <a:srgbClr val="000000"/>
                </a:solidFill>
                <a:latin typeface="Calibri" pitchFamily="34" charset="0"/>
                <a:cs typeface="Calibri" pitchFamily="34" charset="0"/>
              </a:rPr>
              <a:t>EPA </a:t>
            </a:r>
            <a:r>
              <a:rPr lang="en-US" sz="1600" dirty="0">
                <a:solidFill>
                  <a:srgbClr val="000000"/>
                </a:solidFill>
                <a:latin typeface="Calibri" pitchFamily="34" charset="0"/>
                <a:cs typeface="Calibri" pitchFamily="34" charset="0"/>
              </a:rPr>
              <a:t>Superfund Liability Webpage</a:t>
            </a:r>
          </a:p>
          <a:p>
            <a:r>
              <a:rPr lang="en-US" sz="1600" dirty="0">
                <a:solidFill>
                  <a:srgbClr val="000000"/>
                </a:solidFill>
                <a:latin typeface="Calibri" pitchFamily="34" charset="0"/>
                <a:cs typeface="Calibri" pitchFamily="34" charset="0"/>
                <a:hlinkClick r:id="rId4"/>
              </a:rPr>
              <a:t>http://www.epa.gov/compliance/cleanup/superfund/liability.html</a:t>
            </a:r>
            <a:endParaRPr lang="en-US" sz="1600" dirty="0">
              <a:solidFill>
                <a:srgbClr val="000000"/>
              </a:solidFill>
              <a:latin typeface="Calibri" pitchFamily="34" charset="0"/>
              <a:cs typeface="Calibri" pitchFamily="34" charset="0"/>
            </a:endParaRPr>
          </a:p>
        </p:txBody>
      </p:sp>
    </p:spTree>
    <p:extLst>
      <p:ext uri="{BB962C8B-B14F-4D97-AF65-F5344CB8AC3E}">
        <p14:creationId xmlns:p14="http://schemas.microsoft.com/office/powerpoint/2010/main" val="151162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381000" y="6096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baseline="0" noProof="0" dirty="0" smtClean="0">
                <a:ln>
                  <a:noFill/>
                </a:ln>
                <a:solidFill>
                  <a:srgbClr val="006600"/>
                </a:solidFill>
                <a:effectLst/>
                <a:uLnTx/>
                <a:uFillTx/>
                <a:latin typeface="Calibri" pitchFamily="34" charset="0"/>
                <a:cs typeface="Calibri" pitchFamily="34" charset="0"/>
              </a:rPr>
              <a:t>Legal Foundation</a:t>
            </a:r>
          </a:p>
        </p:txBody>
      </p:sp>
      <p:sp>
        <p:nvSpPr>
          <p:cNvPr id="6" name="Rectangle 3"/>
          <p:cNvSpPr txBox="1">
            <a:spLocks noChangeArrowheads="1"/>
          </p:cNvSpPr>
          <p:nvPr/>
        </p:nvSpPr>
        <p:spPr bwMode="auto">
          <a:xfrm>
            <a:off x="609600" y="1840307"/>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dirty="0" smtClean="0">
                <a:latin typeface="Calibri" pitchFamily="34" charset="0"/>
                <a:cs typeface="Calibri" pitchFamily="34" charset="0"/>
              </a:rPr>
              <a:t>Legal foundation for conducting response actions:</a:t>
            </a:r>
          </a:p>
          <a:p>
            <a:pPr lvl="1">
              <a:spcBef>
                <a:spcPts val="1200"/>
              </a:spcBef>
              <a:buFont typeface="Arial" pitchFamily="34" charset="0"/>
              <a:buChar char="•"/>
            </a:pPr>
            <a:r>
              <a:rPr lang="en-US" dirty="0" smtClean="0">
                <a:latin typeface="Calibri" pitchFamily="34" charset="0"/>
                <a:cs typeface="Calibri" pitchFamily="34" charset="0"/>
              </a:rPr>
              <a:t>Statutes </a:t>
            </a:r>
          </a:p>
          <a:p>
            <a:pPr lvl="1">
              <a:buFont typeface="Arial" pitchFamily="34" charset="0"/>
              <a:buChar char="•"/>
            </a:pPr>
            <a:r>
              <a:rPr lang="en-US" dirty="0" smtClean="0">
                <a:latin typeface="Calibri" pitchFamily="34" charset="0"/>
                <a:cs typeface="Calibri" pitchFamily="34" charset="0"/>
              </a:rPr>
              <a:t>Executive orders and delegations</a:t>
            </a:r>
          </a:p>
          <a:p>
            <a:pPr lvl="1">
              <a:buFont typeface="Arial" pitchFamily="34" charset="0"/>
              <a:buChar char="•"/>
            </a:pPr>
            <a:r>
              <a:rPr lang="en-US" dirty="0" smtClean="0">
                <a:latin typeface="Calibri" pitchFamily="34" charset="0"/>
                <a:cs typeface="Calibri" pitchFamily="34" charset="0"/>
              </a:rPr>
              <a:t>Regulations</a:t>
            </a:r>
          </a:p>
          <a:p>
            <a:pPr lvl="1">
              <a:buFont typeface="Arial" pitchFamily="34" charset="0"/>
              <a:buChar char="•"/>
            </a:pPr>
            <a:r>
              <a:rPr lang="en-US" dirty="0" smtClean="0">
                <a:latin typeface="Calibri" pitchFamily="34" charset="0"/>
                <a:cs typeface="Calibri" pitchFamily="34" charset="0"/>
              </a:rPr>
              <a:t>Policy and guidance</a:t>
            </a:r>
          </a:p>
          <a:p>
            <a:pPr lvl="1">
              <a:buFont typeface="Arial" pitchFamily="34" charset="0"/>
              <a:buChar char="•"/>
            </a:pPr>
            <a:r>
              <a:rPr lang="en-US" dirty="0" smtClean="0">
                <a:latin typeface="Calibri" pitchFamily="34" charset="0"/>
                <a:cs typeface="Calibri" pitchFamily="34" charset="0"/>
              </a:rPr>
              <a:t>Case law</a:t>
            </a:r>
          </a:p>
          <a:p>
            <a:pPr lvl="1">
              <a:buFont typeface="Arial" pitchFamily="34" charset="0"/>
              <a:buChar char="•"/>
            </a:pPr>
            <a:r>
              <a:rPr lang="en-US" dirty="0" smtClean="0">
                <a:latin typeface="Calibri" pitchFamily="34" charset="0"/>
                <a:cs typeface="Calibri" pitchFamily="34" charset="0"/>
              </a:rPr>
              <a:t>Site-specific documents</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3276600"/>
            <a:ext cx="3276600" cy="2157380"/>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a:extLst/>
        </p:spPr>
      </p:pic>
    </p:spTree>
    <p:extLst>
      <p:ext uri="{BB962C8B-B14F-4D97-AF65-F5344CB8AC3E}">
        <p14:creationId xmlns:p14="http://schemas.microsoft.com/office/powerpoint/2010/main" val="4137805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381000" y="231183"/>
            <a:ext cx="8305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noProof="0" dirty="0" smtClean="0">
                <a:ln>
                  <a:noFill/>
                </a:ln>
                <a:solidFill>
                  <a:srgbClr val="006600"/>
                </a:solidFill>
                <a:effectLst/>
                <a:uLnTx/>
                <a:uFillTx/>
                <a:latin typeface="Calibri" pitchFamily="34" charset="0"/>
                <a:cs typeface="Calibri" pitchFamily="34" charset="0"/>
              </a:rPr>
              <a:t>Statutory and Regulatory Framework</a:t>
            </a:r>
          </a:p>
        </p:txBody>
      </p:sp>
      <p:sp>
        <p:nvSpPr>
          <p:cNvPr id="6" name="Rectangle 3"/>
          <p:cNvSpPr txBox="1">
            <a:spLocks noChangeArrowheads="1"/>
          </p:cNvSpPr>
          <p:nvPr/>
        </p:nvSpPr>
        <p:spPr bwMode="auto">
          <a:xfrm>
            <a:off x="685800" y="1219200"/>
            <a:ext cx="76962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b="1" cap="small" dirty="0" smtClean="0">
                <a:latin typeface="Calibri" pitchFamily="34" charset="0"/>
                <a:cs typeface="Calibri" pitchFamily="34" charset="0"/>
              </a:rPr>
              <a:t>Statutes</a:t>
            </a:r>
          </a:p>
          <a:p>
            <a:pPr lvl="1" eaLnBrk="1" hangingPunct="1">
              <a:buFont typeface="Arial" pitchFamily="34" charset="0"/>
              <a:buChar char="•"/>
            </a:pPr>
            <a:r>
              <a:rPr lang="en-US" dirty="0" smtClean="0">
                <a:latin typeface="Calibri" pitchFamily="34" charset="0"/>
                <a:cs typeface="Calibri" pitchFamily="34" charset="0"/>
              </a:rPr>
              <a:t>CERCLA, as amended by:</a:t>
            </a:r>
          </a:p>
          <a:p>
            <a:pPr marL="1030288" lvl="1" eaLnBrk="1" hangingPunct="1">
              <a:buFont typeface="Arial" pitchFamily="34" charset="0"/>
              <a:buChar char="•"/>
            </a:pPr>
            <a:r>
              <a:rPr lang="en-US" sz="2200" dirty="0" smtClean="0">
                <a:latin typeface="Calibri" pitchFamily="34" charset="0"/>
                <a:cs typeface="Calibri" pitchFamily="34" charset="0"/>
              </a:rPr>
              <a:t>Superfund Amendments and Reauthorization Act (SARA), 1986</a:t>
            </a:r>
          </a:p>
          <a:p>
            <a:pPr marL="1030288" lvl="1" eaLnBrk="1" hangingPunct="1">
              <a:buFont typeface="Arial" pitchFamily="34" charset="0"/>
              <a:buChar char="•"/>
            </a:pPr>
            <a:r>
              <a:rPr lang="en-US" sz="2200" dirty="0" smtClean="0">
                <a:latin typeface="Calibri" pitchFamily="34" charset="0"/>
                <a:cs typeface="Calibri" pitchFamily="34" charset="0"/>
              </a:rPr>
              <a:t>Asset Conservation, Lender Liability, and Deposit Insurance Protection Act (Lender Liability Act), 1996</a:t>
            </a:r>
          </a:p>
          <a:p>
            <a:pPr marL="1030288" lvl="1" eaLnBrk="1" hangingPunct="1">
              <a:buFont typeface="Arial" pitchFamily="34" charset="0"/>
              <a:buChar char="•"/>
            </a:pPr>
            <a:r>
              <a:rPr lang="en-US" sz="2200" dirty="0" smtClean="0">
                <a:latin typeface="Calibri" pitchFamily="34" charset="0"/>
                <a:cs typeface="Calibri" pitchFamily="34" charset="0"/>
              </a:rPr>
              <a:t>Superfund Recycling Equity Act of 1999 (SREA or Recycling Amendments)</a:t>
            </a:r>
          </a:p>
          <a:p>
            <a:pPr marL="1030288" lvl="1" eaLnBrk="1" hangingPunct="1">
              <a:buFont typeface="Arial" pitchFamily="34" charset="0"/>
              <a:buChar char="•"/>
            </a:pPr>
            <a:r>
              <a:rPr lang="en-US" sz="2200" dirty="0" smtClean="0">
                <a:latin typeface="Calibri" pitchFamily="34" charset="0"/>
                <a:cs typeface="Calibri" pitchFamily="34" charset="0"/>
              </a:rPr>
              <a:t>Small Business Liability Relief and Brownfields Revitalization Act (Brownfields Amendments), 2002</a:t>
            </a:r>
          </a:p>
          <a:p>
            <a:pPr marL="0" indent="0" eaLnBrk="1" hangingPunct="1">
              <a:spcBef>
                <a:spcPts val="1800"/>
              </a:spcBef>
              <a:buFontTx/>
              <a:buNone/>
            </a:pPr>
            <a:r>
              <a:rPr lang="en-US" sz="2400" b="1" cap="small" dirty="0" smtClean="0">
                <a:latin typeface="Calibri" pitchFamily="34" charset="0"/>
                <a:cs typeface="Calibri" pitchFamily="34" charset="0"/>
              </a:rPr>
              <a:t>Executive Orders</a:t>
            </a:r>
            <a:r>
              <a:rPr lang="en-US" sz="2400" b="1" dirty="0" smtClean="0">
                <a:latin typeface="Calibri" pitchFamily="34" charset="0"/>
                <a:cs typeface="Calibri" pitchFamily="34" charset="0"/>
              </a:rPr>
              <a:t> </a:t>
            </a:r>
          </a:p>
          <a:p>
            <a:pPr lvl="1" eaLnBrk="1" hangingPunct="1">
              <a:buFont typeface="Arial" pitchFamily="34" charset="0"/>
              <a:buChar char="•"/>
            </a:pPr>
            <a:r>
              <a:rPr lang="en-US" dirty="0" smtClean="0">
                <a:latin typeface="Calibri" pitchFamily="34" charset="0"/>
                <a:cs typeface="Calibri" pitchFamily="34" charset="0"/>
              </a:rPr>
              <a:t>E.O. 12580 and 13016</a:t>
            </a:r>
          </a:p>
        </p:txBody>
      </p:sp>
    </p:spTree>
    <p:extLst>
      <p:ext uri="{BB962C8B-B14F-4D97-AF65-F5344CB8AC3E}">
        <p14:creationId xmlns:p14="http://schemas.microsoft.com/office/powerpoint/2010/main" val="11273631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81000" y="7620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3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pPr eaLnBrk="1" fontAlgn="auto" hangingPunct="1">
              <a:spcBef>
                <a:spcPts val="0"/>
              </a:spcBef>
              <a:spcAft>
                <a:spcPts val="0"/>
              </a:spcAft>
              <a:defRPr/>
            </a:pPr>
            <a:r>
              <a:rPr lang="en-US" b="1" kern="0" cap="small" smtClean="0">
                <a:solidFill>
                  <a:srgbClr val="006600"/>
                </a:solidFill>
                <a:latin typeface="Calibri" pitchFamily="34" charset="0"/>
                <a:cs typeface="Calibri" pitchFamily="34" charset="0"/>
              </a:rPr>
              <a:t>Statutory and Regulatory Framework</a:t>
            </a:r>
            <a:endParaRPr lang="en-US" b="1" kern="0" cap="small" dirty="0" smtClean="0">
              <a:solidFill>
                <a:srgbClr val="006600"/>
              </a:solidFill>
              <a:latin typeface="Calibri" pitchFamily="34" charset="0"/>
              <a:cs typeface="Calibri" pitchFamily="34" charset="0"/>
            </a:endParaRPr>
          </a:p>
        </p:txBody>
      </p:sp>
      <p:sp>
        <p:nvSpPr>
          <p:cNvPr id="3" name="Rectangle 3"/>
          <p:cNvSpPr txBox="1">
            <a:spLocks noChangeArrowheads="1"/>
          </p:cNvSpPr>
          <p:nvPr/>
        </p:nvSpPr>
        <p:spPr bwMode="auto">
          <a:xfrm>
            <a:off x="1905000" y="2286000"/>
            <a:ext cx="5410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b="1" cap="small" dirty="0" smtClean="0">
                <a:latin typeface="Calibri" pitchFamily="34" charset="0"/>
                <a:cs typeface="Calibri" pitchFamily="34" charset="0"/>
              </a:rPr>
              <a:t>Statutes</a:t>
            </a:r>
          </a:p>
          <a:p>
            <a:pPr lvl="1" eaLnBrk="1" hangingPunct="1">
              <a:buFont typeface="Arial" pitchFamily="34" charset="0"/>
              <a:buChar char="•"/>
            </a:pPr>
            <a:r>
              <a:rPr lang="en-US" dirty="0" smtClean="0">
                <a:latin typeface="Calibri" pitchFamily="34" charset="0"/>
                <a:cs typeface="Calibri" pitchFamily="34" charset="0"/>
              </a:rPr>
              <a:t>CERCLA, as amended by SARA and other Acts</a:t>
            </a:r>
          </a:p>
          <a:p>
            <a:pPr marL="457200" lvl="1" indent="0" eaLnBrk="1" hangingPunct="1">
              <a:buFontTx/>
              <a:buNone/>
            </a:pPr>
            <a:endParaRPr lang="en-US" dirty="0" smtClean="0">
              <a:latin typeface="Calibri" pitchFamily="34" charset="0"/>
              <a:cs typeface="Calibri" pitchFamily="34" charset="0"/>
            </a:endParaRPr>
          </a:p>
          <a:p>
            <a:pPr marL="0" indent="0" eaLnBrk="1" hangingPunct="1">
              <a:buFontTx/>
              <a:buNone/>
            </a:pPr>
            <a:r>
              <a:rPr lang="en-US" sz="2400" b="1" cap="small" dirty="0" smtClean="0">
                <a:latin typeface="Calibri" pitchFamily="34" charset="0"/>
                <a:cs typeface="Calibri" pitchFamily="34" charset="0"/>
              </a:rPr>
              <a:t>Executive Orders</a:t>
            </a:r>
            <a:r>
              <a:rPr lang="en-US" sz="2400" b="1" dirty="0" smtClean="0">
                <a:latin typeface="Calibri" pitchFamily="34" charset="0"/>
                <a:cs typeface="Calibri" pitchFamily="34" charset="0"/>
              </a:rPr>
              <a:t> </a:t>
            </a:r>
          </a:p>
          <a:p>
            <a:pPr lvl="1" eaLnBrk="1" hangingPunct="1">
              <a:buFont typeface="Arial" pitchFamily="34" charset="0"/>
              <a:buChar char="•"/>
            </a:pPr>
            <a:r>
              <a:rPr lang="en-US" dirty="0" smtClean="0">
                <a:latin typeface="Calibri" pitchFamily="34" charset="0"/>
                <a:cs typeface="Calibri" pitchFamily="34" charset="0"/>
              </a:rPr>
              <a:t>E.O. 12580 and 13016</a:t>
            </a:r>
          </a:p>
        </p:txBody>
      </p:sp>
    </p:spTree>
    <p:extLst>
      <p:ext uri="{BB962C8B-B14F-4D97-AF65-F5344CB8AC3E}">
        <p14:creationId xmlns:p14="http://schemas.microsoft.com/office/powerpoint/2010/main" val="2491705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381000" y="7620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noProof="0" dirty="0" smtClean="0">
                <a:ln>
                  <a:noFill/>
                </a:ln>
                <a:solidFill>
                  <a:srgbClr val="006600"/>
                </a:solidFill>
                <a:effectLst/>
                <a:uLnTx/>
                <a:uFillTx/>
                <a:latin typeface="Calibri" pitchFamily="34" charset="0"/>
                <a:cs typeface="Calibri" pitchFamily="34" charset="0"/>
              </a:rPr>
              <a:t>Statutory and Regulatory Framework</a:t>
            </a:r>
          </a:p>
        </p:txBody>
      </p:sp>
      <p:sp>
        <p:nvSpPr>
          <p:cNvPr id="6" name="Rectangle 3"/>
          <p:cNvSpPr txBox="1">
            <a:spLocks noChangeArrowheads="1"/>
          </p:cNvSpPr>
          <p:nvPr/>
        </p:nvSpPr>
        <p:spPr bwMode="auto">
          <a:xfrm>
            <a:off x="1905000" y="2286000"/>
            <a:ext cx="5410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b="1" cap="small" dirty="0" smtClean="0">
                <a:latin typeface="Calibri" pitchFamily="34" charset="0"/>
                <a:cs typeface="Calibri" pitchFamily="34" charset="0"/>
              </a:rPr>
              <a:t>Regulations</a:t>
            </a:r>
          </a:p>
          <a:p>
            <a:pPr marL="744538" indent="-287338" eaLnBrk="1" hangingPunct="1">
              <a:buFont typeface="Arial" panose="020B0604020202020204" pitchFamily="34" charset="0"/>
              <a:buChar char="•"/>
            </a:pPr>
            <a:r>
              <a:rPr lang="en-US" sz="2400" dirty="0" smtClean="0">
                <a:latin typeface="Calibri" pitchFamily="34" charset="0"/>
                <a:cs typeface="Calibri" pitchFamily="34" charset="0"/>
              </a:rPr>
              <a:t>National Oil and Hazardous Substances Pollution Contingency Plan (NCP)</a:t>
            </a:r>
            <a:endParaRPr lang="en-US" sz="2400" b="1" cap="small" dirty="0" smtClean="0">
              <a:latin typeface="Calibri" pitchFamily="34" charset="0"/>
              <a:cs typeface="Calibri" pitchFamily="34" charset="0"/>
            </a:endParaRPr>
          </a:p>
          <a:p>
            <a:pPr marL="0" indent="0" eaLnBrk="1" hangingPunct="1">
              <a:spcBef>
                <a:spcPts val="1800"/>
              </a:spcBef>
              <a:buFontTx/>
              <a:buNone/>
            </a:pPr>
            <a:r>
              <a:rPr lang="en-US" sz="2400" b="1" cap="small" dirty="0" smtClean="0">
                <a:latin typeface="Calibri" pitchFamily="34" charset="0"/>
                <a:cs typeface="Calibri" pitchFamily="34" charset="0"/>
              </a:rPr>
              <a:t>Policy and Guidance</a:t>
            </a:r>
          </a:p>
          <a:p>
            <a:pPr lvl="1" eaLnBrk="1" hangingPunct="1">
              <a:buFont typeface="Arial" pitchFamily="34" charset="0"/>
              <a:buChar char="•"/>
            </a:pPr>
            <a:r>
              <a:rPr lang="en-US" dirty="0" smtClean="0">
                <a:latin typeface="Calibri" pitchFamily="34" charset="0"/>
                <a:cs typeface="Calibri" pitchFamily="34" charset="0"/>
              </a:rPr>
              <a:t>Available on EPA’s website</a:t>
            </a:r>
          </a:p>
        </p:txBody>
      </p:sp>
    </p:spTree>
    <p:extLst>
      <p:ext uri="{BB962C8B-B14F-4D97-AF65-F5344CB8AC3E}">
        <p14:creationId xmlns:p14="http://schemas.microsoft.com/office/powerpoint/2010/main" val="1127363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381000" y="762000"/>
            <a:ext cx="8305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small" spc="0" normalizeH="0" noProof="0" dirty="0" smtClean="0">
                <a:ln>
                  <a:noFill/>
                </a:ln>
                <a:solidFill>
                  <a:srgbClr val="006600"/>
                </a:solidFill>
                <a:effectLst/>
                <a:uLnTx/>
                <a:uFillTx/>
                <a:latin typeface="Calibri" pitchFamily="34" charset="0"/>
                <a:cs typeface="Calibri" pitchFamily="34" charset="0"/>
              </a:rPr>
              <a:t>Statutory and Regulatory Framework</a:t>
            </a:r>
          </a:p>
        </p:txBody>
      </p:sp>
      <p:sp>
        <p:nvSpPr>
          <p:cNvPr id="6" name="Rectangle 3"/>
          <p:cNvSpPr txBox="1">
            <a:spLocks noChangeArrowheads="1"/>
          </p:cNvSpPr>
          <p:nvPr/>
        </p:nvSpPr>
        <p:spPr bwMode="auto">
          <a:xfrm>
            <a:off x="1905000" y="2286000"/>
            <a:ext cx="5410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0" indent="0" eaLnBrk="1" hangingPunct="1">
              <a:buFontTx/>
              <a:buNone/>
            </a:pPr>
            <a:r>
              <a:rPr lang="en-US" sz="2400" b="1" cap="small" dirty="0" smtClean="0">
                <a:latin typeface="Calibri" pitchFamily="34" charset="0"/>
                <a:cs typeface="Calibri" pitchFamily="34" charset="0"/>
              </a:rPr>
              <a:t>Case Law</a:t>
            </a:r>
          </a:p>
          <a:p>
            <a:pPr marL="744538" indent="-287338" eaLnBrk="1" hangingPunct="1">
              <a:buFont typeface="Arial" panose="020B0604020202020204" pitchFamily="34" charset="0"/>
              <a:buChar char="•"/>
            </a:pPr>
            <a:r>
              <a:rPr lang="en-US" sz="2400" dirty="0" smtClean="0">
                <a:latin typeface="Calibri" pitchFamily="34" charset="0"/>
                <a:cs typeface="Calibri" pitchFamily="34" charset="0"/>
              </a:rPr>
              <a:t>Federal District and Appeals Courts, U.S. Supreme Court</a:t>
            </a:r>
            <a:endParaRPr lang="en-US" sz="2400" b="1" cap="small" dirty="0" smtClean="0">
              <a:latin typeface="Calibri" pitchFamily="34" charset="0"/>
              <a:cs typeface="Calibri" pitchFamily="34" charset="0"/>
            </a:endParaRPr>
          </a:p>
          <a:p>
            <a:pPr marL="0" indent="0" eaLnBrk="1" hangingPunct="1">
              <a:spcBef>
                <a:spcPts val="1800"/>
              </a:spcBef>
              <a:buFontTx/>
              <a:buNone/>
            </a:pPr>
            <a:r>
              <a:rPr lang="en-US" sz="2400" b="1" cap="small" dirty="0" smtClean="0">
                <a:latin typeface="Calibri" pitchFamily="34" charset="0"/>
                <a:cs typeface="Calibri" pitchFamily="34" charset="0"/>
              </a:rPr>
              <a:t>Site Specific Documents</a:t>
            </a:r>
          </a:p>
          <a:p>
            <a:pPr lvl="1" eaLnBrk="1" hangingPunct="1">
              <a:buFont typeface="Arial" pitchFamily="34" charset="0"/>
              <a:buChar char="•"/>
            </a:pPr>
            <a:r>
              <a:rPr lang="en-US" dirty="0" smtClean="0">
                <a:latin typeface="Calibri" pitchFamily="34" charset="0"/>
                <a:cs typeface="Calibri" pitchFamily="34" charset="0"/>
              </a:rPr>
              <a:t>Decision documents, settlement documents</a:t>
            </a:r>
          </a:p>
        </p:txBody>
      </p:sp>
    </p:spTree>
    <p:extLst>
      <p:ext uri="{BB962C8B-B14F-4D97-AF65-F5344CB8AC3E}">
        <p14:creationId xmlns:p14="http://schemas.microsoft.com/office/powerpoint/2010/main" val="1127363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bwMode="auto">
          <a:xfrm>
            <a:off x="381000" y="304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small" spc="0" normalizeH="0" noProof="0" dirty="0" smtClean="0">
                <a:ln>
                  <a:noFill/>
                </a:ln>
                <a:solidFill>
                  <a:srgbClr val="006600"/>
                </a:solidFill>
                <a:effectLst/>
                <a:uLnTx/>
                <a:uFillTx/>
                <a:latin typeface="Calibri" pitchFamily="34" charset="0"/>
                <a:cs typeface="Calibri" pitchFamily="34" charset="0"/>
              </a:rPr>
              <a:t>Hierarchy of Statutes, Regulations, </a:t>
            </a:r>
            <a:br>
              <a:rPr kumimoji="0" lang="en-US" sz="2800" b="1" i="0" u="none" strike="noStrike" kern="0" cap="small" spc="0" normalizeH="0" noProof="0" dirty="0" smtClean="0">
                <a:ln>
                  <a:noFill/>
                </a:ln>
                <a:solidFill>
                  <a:srgbClr val="006600"/>
                </a:solidFill>
                <a:effectLst/>
                <a:uLnTx/>
                <a:uFillTx/>
                <a:latin typeface="Calibri" pitchFamily="34" charset="0"/>
                <a:cs typeface="Calibri" pitchFamily="34" charset="0"/>
              </a:rPr>
            </a:br>
            <a:r>
              <a:rPr kumimoji="0" lang="en-US" sz="2800" b="1" i="0" u="none" strike="noStrike" kern="0" cap="small" spc="0" normalizeH="0" noProof="0" dirty="0" smtClean="0">
                <a:ln>
                  <a:noFill/>
                </a:ln>
                <a:solidFill>
                  <a:srgbClr val="006600"/>
                </a:solidFill>
                <a:effectLst/>
                <a:uLnTx/>
                <a:uFillTx/>
                <a:latin typeface="Calibri" pitchFamily="34" charset="0"/>
                <a:cs typeface="Calibri" pitchFamily="34" charset="0"/>
              </a:rPr>
              <a:t>Policy and Guidance</a:t>
            </a:r>
          </a:p>
        </p:txBody>
      </p:sp>
      <p:grpSp>
        <p:nvGrpSpPr>
          <p:cNvPr id="6" name="Group 5"/>
          <p:cNvGrpSpPr/>
          <p:nvPr/>
        </p:nvGrpSpPr>
        <p:grpSpPr>
          <a:xfrm>
            <a:off x="914400" y="1600200"/>
            <a:ext cx="7162800" cy="4434516"/>
            <a:chOff x="914400" y="1600200"/>
            <a:chExt cx="7162800" cy="4434516"/>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600200"/>
              <a:ext cx="7162800" cy="4434516"/>
            </a:xfrm>
            <a:prstGeom prst="rect">
              <a:avLst/>
            </a:prstGeom>
          </p:spPr>
        </p:pic>
        <p:sp>
          <p:nvSpPr>
            <p:cNvPr id="9" name="Text Box 6"/>
            <p:cNvSpPr txBox="1">
              <a:spLocks noChangeAspect="1" noChangeArrowheads="1"/>
            </p:cNvSpPr>
            <p:nvPr/>
          </p:nvSpPr>
          <p:spPr bwMode="auto">
            <a:xfrm>
              <a:off x="3406546" y="2120307"/>
              <a:ext cx="2178507" cy="1354217"/>
            </a:xfrm>
            <a:prstGeom prst="rect">
              <a:avLst/>
            </a:prstGeom>
            <a:noFill/>
            <a:ln w="12700">
              <a:noFill/>
              <a:miter lim="800000"/>
              <a:headEnd type="none" w="sm" len="sm"/>
              <a:tailEnd type="none" w="sm" len="sm"/>
            </a:ln>
          </p:spPr>
          <p:txBody>
            <a:bodyPr wrap="square">
              <a:spAutoFit/>
            </a:bodyPr>
            <a:lstStyle/>
            <a:p>
              <a:pPr algn="ctr"/>
              <a:r>
                <a:rPr lang="en-US" sz="1700" b="1" u="sng" dirty="0" smtClean="0"/>
                <a:t>Policy </a:t>
              </a:r>
            </a:p>
            <a:p>
              <a:pPr algn="ctr"/>
              <a:r>
                <a:rPr lang="en-US" sz="1700" b="1" u="sng" dirty="0" smtClean="0"/>
                <a:t>&amp; Guidance</a:t>
              </a:r>
              <a:endParaRPr lang="en-US" sz="1700" b="1" u="sng" dirty="0"/>
            </a:p>
            <a:p>
              <a:pPr algn="ctr"/>
              <a:r>
                <a:rPr lang="en-US" sz="1700" dirty="0"/>
                <a:t>EPA </a:t>
              </a:r>
              <a:r>
                <a:rPr lang="en-US" sz="1700" dirty="0" smtClean="0"/>
                <a:t>HQ</a:t>
              </a:r>
              <a:endParaRPr lang="en-US" sz="1700" dirty="0"/>
            </a:p>
            <a:p>
              <a:pPr algn="ctr"/>
              <a:r>
                <a:rPr lang="en-US" sz="1700" dirty="0"/>
                <a:t>EPA Regions</a:t>
              </a:r>
            </a:p>
            <a:p>
              <a:pPr algn="ctr"/>
              <a:endParaRPr lang="en-US" sz="1400" b="1" u="sng" dirty="0"/>
            </a:p>
          </p:txBody>
        </p:sp>
        <p:sp>
          <p:nvSpPr>
            <p:cNvPr id="10" name="Text Box 7"/>
            <p:cNvSpPr txBox="1">
              <a:spLocks noChangeAspect="1" noChangeArrowheads="1"/>
            </p:cNvSpPr>
            <p:nvPr/>
          </p:nvSpPr>
          <p:spPr bwMode="auto">
            <a:xfrm>
              <a:off x="3322521" y="3423047"/>
              <a:ext cx="2483307" cy="615553"/>
            </a:xfrm>
            <a:prstGeom prst="rect">
              <a:avLst/>
            </a:prstGeom>
            <a:noFill/>
            <a:ln w="12700">
              <a:noFill/>
              <a:miter lim="800000"/>
              <a:headEnd type="none" w="sm" len="sm"/>
              <a:tailEnd type="none" w="sm" len="sm"/>
            </a:ln>
          </p:spPr>
          <p:txBody>
            <a:bodyPr wrap="square">
              <a:spAutoFit/>
            </a:bodyPr>
            <a:lstStyle/>
            <a:p>
              <a:pPr lvl="0" algn="ctr"/>
              <a:r>
                <a:rPr lang="en-US" sz="1700" b="1" u="sng" dirty="0">
                  <a:solidFill>
                    <a:prstClr val="black"/>
                  </a:solidFill>
                </a:rPr>
                <a:t>Regulations</a:t>
              </a:r>
            </a:p>
            <a:p>
              <a:pPr lvl="0" algn="ctr"/>
              <a:r>
                <a:rPr lang="en-US" sz="1700" dirty="0">
                  <a:solidFill>
                    <a:prstClr val="black"/>
                  </a:solidFill>
                </a:rPr>
                <a:t>NCP (40 CFR Part 300)</a:t>
              </a:r>
            </a:p>
          </p:txBody>
        </p:sp>
        <p:sp>
          <p:nvSpPr>
            <p:cNvPr id="11" name="Text Box 8"/>
            <p:cNvSpPr txBox="1">
              <a:spLocks noChangeAspect="1" noChangeArrowheads="1"/>
            </p:cNvSpPr>
            <p:nvPr/>
          </p:nvSpPr>
          <p:spPr bwMode="auto">
            <a:xfrm>
              <a:off x="3192577" y="4191000"/>
              <a:ext cx="2708475" cy="877163"/>
            </a:xfrm>
            <a:prstGeom prst="rect">
              <a:avLst/>
            </a:prstGeom>
            <a:noFill/>
            <a:ln w="12700">
              <a:noFill/>
              <a:miter lim="800000"/>
              <a:headEnd type="none" w="sm" len="sm"/>
              <a:tailEnd type="none" w="sm" len="sm"/>
            </a:ln>
          </p:spPr>
          <p:txBody>
            <a:bodyPr>
              <a:spAutoFit/>
            </a:bodyPr>
            <a:lstStyle/>
            <a:p>
              <a:pPr algn="ctr"/>
              <a:r>
                <a:rPr lang="en-US" sz="1700" b="1" u="sng" dirty="0" smtClean="0"/>
                <a:t>Executive Orders</a:t>
              </a:r>
              <a:endParaRPr lang="en-US" sz="1700" b="1" u="sng" dirty="0"/>
            </a:p>
            <a:p>
              <a:pPr algn="ctr"/>
              <a:r>
                <a:rPr lang="en-US" sz="1700" dirty="0" smtClean="0"/>
                <a:t>E.O. 12580</a:t>
              </a:r>
            </a:p>
            <a:p>
              <a:pPr algn="ctr"/>
              <a:r>
                <a:rPr lang="en-US" sz="1700" dirty="0" smtClean="0"/>
                <a:t>E.O. 13016</a:t>
              </a:r>
              <a:endParaRPr lang="en-US" sz="1700" dirty="0"/>
            </a:p>
          </p:txBody>
        </p:sp>
        <p:sp>
          <p:nvSpPr>
            <p:cNvPr id="12" name="Text Box 9"/>
            <p:cNvSpPr txBox="1">
              <a:spLocks noChangeAspect="1" noChangeArrowheads="1"/>
            </p:cNvSpPr>
            <p:nvPr/>
          </p:nvSpPr>
          <p:spPr bwMode="auto">
            <a:xfrm>
              <a:off x="3227302" y="5157553"/>
              <a:ext cx="2708475" cy="877163"/>
            </a:xfrm>
            <a:prstGeom prst="rect">
              <a:avLst/>
            </a:prstGeom>
            <a:noFill/>
            <a:ln w="12700">
              <a:noFill/>
              <a:miter lim="800000"/>
              <a:headEnd type="none" w="sm" len="sm"/>
              <a:tailEnd type="none" w="sm" len="sm"/>
            </a:ln>
          </p:spPr>
          <p:txBody>
            <a:bodyPr>
              <a:spAutoFit/>
            </a:bodyPr>
            <a:lstStyle/>
            <a:p>
              <a:pPr algn="ctr"/>
              <a:r>
                <a:rPr lang="en-US" sz="1700" b="1" u="sng" dirty="0" smtClean="0"/>
                <a:t>Statutes</a:t>
              </a:r>
            </a:p>
            <a:p>
              <a:pPr algn="ctr"/>
              <a:r>
                <a:rPr lang="en-US" sz="1700" dirty="0" smtClean="0"/>
                <a:t>CERCLA</a:t>
              </a:r>
            </a:p>
            <a:p>
              <a:pPr algn="ctr"/>
              <a:r>
                <a:rPr lang="en-US" sz="1700" dirty="0" smtClean="0"/>
                <a:t>SARA</a:t>
              </a:r>
            </a:p>
          </p:txBody>
        </p:sp>
      </p:grpSp>
    </p:spTree>
    <p:extLst>
      <p:ext uri="{BB962C8B-B14F-4D97-AF65-F5344CB8AC3E}">
        <p14:creationId xmlns:p14="http://schemas.microsoft.com/office/powerpoint/2010/main" val="2231450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idx="4294967295"/>
          </p:nvPr>
        </p:nvSpPr>
        <p:spPr>
          <a:xfrm>
            <a:off x="533400" y="533400"/>
            <a:ext cx="8229600" cy="1143000"/>
          </a:xfrm>
        </p:spPr>
        <p:txBody>
          <a:bodyPr/>
          <a:lstStyle/>
          <a:p>
            <a:r>
              <a:rPr lang="en-US" b="1" cap="small" dirty="0" smtClean="0">
                <a:solidFill>
                  <a:srgbClr val="006600"/>
                </a:solidFill>
                <a:latin typeface="Calibri" pitchFamily="34" charset="0"/>
                <a:cs typeface="Calibri" pitchFamily="34" charset="0"/>
              </a:rPr>
              <a:t>How </a:t>
            </a:r>
            <a:r>
              <a:rPr lang="en-US" b="1" cap="small" dirty="0">
                <a:solidFill>
                  <a:srgbClr val="006600"/>
                </a:solidFill>
                <a:latin typeface="Calibri" pitchFamily="34" charset="0"/>
                <a:cs typeface="Calibri" pitchFamily="34" charset="0"/>
              </a:rPr>
              <a:t>D</a:t>
            </a:r>
            <a:r>
              <a:rPr lang="en-US" b="1" cap="small" dirty="0" smtClean="0">
                <a:solidFill>
                  <a:srgbClr val="006600"/>
                </a:solidFill>
                <a:latin typeface="Calibri" pitchFamily="34" charset="0"/>
                <a:cs typeface="Calibri" pitchFamily="34" charset="0"/>
              </a:rPr>
              <a:t>oes CERCLA Work?</a:t>
            </a:r>
            <a:endParaRPr lang="en-US" b="1" cap="small" dirty="0">
              <a:solidFill>
                <a:srgbClr val="006600"/>
              </a:solidFill>
              <a:latin typeface="Calibri" pitchFamily="34" charset="0"/>
              <a:cs typeface="Calibri" pitchFamily="34" charset="0"/>
            </a:endParaRPr>
          </a:p>
        </p:txBody>
      </p:sp>
      <p:sp>
        <p:nvSpPr>
          <p:cNvPr id="6" name="Content Placeholder 3"/>
          <p:cNvSpPr>
            <a:spLocks noGrp="1"/>
          </p:cNvSpPr>
          <p:nvPr>
            <p:ph idx="4294967295"/>
          </p:nvPr>
        </p:nvSpPr>
        <p:spPr>
          <a:xfrm>
            <a:off x="838200" y="1752600"/>
            <a:ext cx="7086600" cy="1124563"/>
          </a:xfrm>
        </p:spPr>
        <p:txBody>
          <a:bodyPr>
            <a:normAutofit/>
          </a:bodyPr>
          <a:lstStyle/>
          <a:p>
            <a:pPr>
              <a:spcAft>
                <a:spcPts val="600"/>
              </a:spcAft>
              <a:buFont typeface="Arial" pitchFamily="34" charset="0"/>
              <a:buChar char="•"/>
            </a:pPr>
            <a:r>
              <a:rPr lang="en-US" sz="2400" b="1" dirty="0">
                <a:latin typeface="Calibri" pitchFamily="34" charset="0"/>
                <a:cs typeface="Calibri" pitchFamily="34" charset="0"/>
              </a:rPr>
              <a:t>S</a:t>
            </a:r>
            <a:r>
              <a:rPr lang="en-US" sz="2400" b="1" dirty="0" smtClean="0">
                <a:latin typeface="Calibri" pitchFamily="34" charset="0"/>
                <a:cs typeface="Calibri" pitchFamily="34" charset="0"/>
              </a:rPr>
              <a:t>ection 104(a)</a:t>
            </a:r>
            <a:r>
              <a:rPr lang="en-US" sz="2400" dirty="0" smtClean="0">
                <a:latin typeface="Calibri" pitchFamily="34" charset="0"/>
                <a:cs typeface="Calibri" pitchFamily="34" charset="0"/>
              </a:rPr>
              <a:t>  - President is authorized to respond to release or threatened release. </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3026455"/>
            <a:ext cx="2590800" cy="1719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ontent Placeholder 3"/>
          <p:cNvSpPr txBox="1">
            <a:spLocks/>
          </p:cNvSpPr>
          <p:nvPr/>
        </p:nvSpPr>
        <p:spPr bwMode="auto">
          <a:xfrm>
            <a:off x="838200" y="2953363"/>
            <a:ext cx="4800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a:spcBef>
                <a:spcPts val="3000"/>
              </a:spcBef>
              <a:buFont typeface="Arial" pitchFamily="34" charset="0"/>
              <a:buChar char="•"/>
            </a:pPr>
            <a:r>
              <a:rPr lang="en-US" sz="2400" b="1" kern="0" dirty="0" smtClean="0">
                <a:latin typeface="Calibri" pitchFamily="34" charset="0"/>
                <a:cs typeface="Calibri" pitchFamily="34" charset="0"/>
              </a:rPr>
              <a:t>Executive orders</a:t>
            </a:r>
            <a:r>
              <a:rPr lang="en-US" sz="2400" kern="0" dirty="0" smtClean="0">
                <a:latin typeface="Calibri" pitchFamily="34" charset="0"/>
                <a:cs typeface="Calibri" pitchFamily="34" charset="0"/>
              </a:rPr>
              <a:t> – President delegates authority to EPA and other federal agencies.</a:t>
            </a:r>
            <a:endParaRPr lang="en-US" sz="2400" kern="0" dirty="0">
              <a:latin typeface="Calibri" pitchFamily="34" charset="0"/>
              <a:cs typeface="Calibri" pitchFamily="34" charset="0"/>
            </a:endParaRPr>
          </a:p>
        </p:txBody>
      </p:sp>
    </p:spTree>
    <p:extLst>
      <p:ext uri="{BB962C8B-B14F-4D97-AF65-F5344CB8AC3E}">
        <p14:creationId xmlns:p14="http://schemas.microsoft.com/office/powerpoint/2010/main" val="593346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2702</TotalTime>
  <Words>1212</Words>
  <Application>Microsoft Office PowerPoint</Application>
  <PresentationFormat>On-screen Show (4:3)</PresentationFormat>
  <Paragraphs>176</Paragraphs>
  <Slides>25</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ＭＳ Ｐゴシック</vt:lpstr>
      <vt:lpstr>Arial</vt:lpstr>
      <vt:lpstr>Calibri</vt:lpstr>
      <vt:lpstr>Wingdings</vt:lpstr>
      <vt:lpstr>Blank Presentation</vt:lpstr>
      <vt:lpstr>PowerPoint Presentation</vt:lpstr>
      <vt:lpstr>Objective of CERCLA</vt:lpstr>
      <vt:lpstr>Legal Foundation</vt:lpstr>
      <vt:lpstr>Statutory and Regulatory Framework</vt:lpstr>
      <vt:lpstr>PowerPoint Presentation</vt:lpstr>
      <vt:lpstr>Statutory and Regulatory Framework</vt:lpstr>
      <vt:lpstr>Statutory and Regulatory Framework</vt:lpstr>
      <vt:lpstr>Hierarchy of Statutes, Regulations,  Policy and Guidance</vt:lpstr>
      <vt:lpstr>How Does CERCLA Work?</vt:lpstr>
      <vt:lpstr>Response Actions </vt:lpstr>
      <vt:lpstr>Overview of CERCLA Enforcement</vt:lpstr>
      <vt:lpstr>Determining if a Response Is Authorized</vt:lpstr>
      <vt:lpstr>Release </vt:lpstr>
      <vt:lpstr>Threatened Release </vt:lpstr>
      <vt:lpstr>Hazardous Substance</vt:lpstr>
      <vt:lpstr>Facility</vt:lpstr>
      <vt:lpstr>Liability Under CERCLA</vt:lpstr>
      <vt:lpstr>Liability Under CERCLA (cont’d)</vt:lpstr>
      <vt:lpstr>PowerPoint Presentation</vt:lpstr>
      <vt:lpstr>PowerPoint Presentation</vt:lpstr>
      <vt:lpstr>Strict Liability</vt:lpstr>
      <vt:lpstr>Retroactive Liability</vt:lpstr>
      <vt:lpstr>Joint and Several Liability</vt:lpstr>
      <vt:lpstr>PowerPoint Presentation</vt:lpstr>
      <vt:lpstr>PowerPoint Presentation</vt:lpstr>
    </vt:vector>
  </TitlesOfParts>
  <Company>Office 2004 Test Drive User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2004 Test Drive User</dc:creator>
  <cp:lastModifiedBy>McCullough, Mary</cp:lastModifiedBy>
  <cp:revision>118</cp:revision>
  <cp:lastPrinted>2015-05-05T18:41:40Z</cp:lastPrinted>
  <dcterms:created xsi:type="dcterms:W3CDTF">2011-02-09T16:00:48Z</dcterms:created>
  <dcterms:modified xsi:type="dcterms:W3CDTF">2015-06-10T21:51:54Z</dcterms:modified>
</cp:coreProperties>
</file>