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6" r:id="rId3"/>
    <p:sldId id="259" r:id="rId4"/>
    <p:sldId id="261" r:id="rId5"/>
    <p:sldId id="267" r:id="rId6"/>
    <p:sldId id="286" r:id="rId7"/>
    <p:sldId id="262" r:id="rId8"/>
    <p:sldId id="260" r:id="rId9"/>
    <p:sldId id="282" r:id="rId10"/>
    <p:sldId id="283" r:id="rId11"/>
    <p:sldId id="264" r:id="rId12"/>
    <p:sldId id="263" r:id="rId13"/>
    <p:sldId id="285" r:id="rId14"/>
    <p:sldId id="270" r:id="rId15"/>
    <p:sldId id="274" r:id="rId16"/>
    <p:sldId id="280" r:id="rId17"/>
    <p:sldId id="284" r:id="rId18"/>
    <p:sldId id="287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600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597" autoAdjust="0"/>
    <p:restoredTop sz="98328" autoAdjust="0"/>
  </p:normalViewPr>
  <p:slideViewPr>
    <p:cSldViewPr>
      <p:cViewPr varScale="1">
        <p:scale>
          <a:sx n="101" d="100"/>
          <a:sy n="101" d="100"/>
        </p:scale>
        <p:origin x="630" y="108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161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0357C0-A7E4-4D6E-944E-BFF9BDE43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16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57ACC9B-60D8-4AFB-92EB-57DBBF631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184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6121431A-9C30-4095-B683-97017267CB43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9077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01C6182E-42C9-46B3-AECC-ABB1FF67194E}" type="slidenum">
              <a:rPr lang="en-US" sz="1200" smtClean="0"/>
              <a:pPr/>
              <a:t>14</a:t>
            </a:fld>
            <a:endParaRPr lang="en-US" sz="12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63031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01C6182E-42C9-46B3-AECC-ABB1FF67194E}" type="slidenum">
              <a:rPr lang="en-US" sz="1200" smtClean="0"/>
              <a:pPr/>
              <a:t>15</a:t>
            </a:fld>
            <a:endParaRPr lang="en-US" sz="12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2988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01C6182E-42C9-46B3-AECC-ABB1FF67194E}" type="slidenum">
              <a:rPr lang="en-US" sz="1200" smtClean="0"/>
              <a:pPr/>
              <a:t>2</a:t>
            </a:fld>
            <a:endParaRPr lang="en-US" sz="12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25079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01C6182E-42C9-46B3-AECC-ABB1FF67194E}" type="slidenum">
              <a:rPr lang="en-US" sz="1200" smtClean="0"/>
              <a:pPr/>
              <a:t>3</a:t>
            </a:fld>
            <a:endParaRPr lang="en-US" sz="12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19134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01C6182E-42C9-46B3-AECC-ABB1FF67194E}" type="slidenum">
              <a:rPr lang="en-US" sz="1200" smtClean="0"/>
              <a:pPr/>
              <a:t>4</a:t>
            </a:fld>
            <a:endParaRPr lang="en-US" sz="12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4796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01C6182E-42C9-46B3-AECC-ABB1FF67194E}" type="slidenum">
              <a:rPr lang="en-US" sz="1200" smtClean="0"/>
              <a:pPr/>
              <a:t>5</a:t>
            </a:fld>
            <a:endParaRPr lang="en-US" sz="12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20467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01C6182E-42C9-46B3-AECC-ABB1FF67194E}" type="slidenum">
              <a:rPr lang="en-US" sz="1200" smtClean="0"/>
              <a:pPr/>
              <a:t>7</a:t>
            </a:fld>
            <a:endParaRPr lang="en-US" sz="12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35875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01C6182E-42C9-46B3-AECC-ABB1FF67194E}" type="slidenum">
              <a:rPr lang="en-US" sz="1200" smtClean="0"/>
              <a:pPr/>
              <a:t>8</a:t>
            </a:fld>
            <a:endParaRPr lang="en-US" sz="12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95402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01C6182E-42C9-46B3-AECC-ABB1FF67194E}" type="slidenum">
              <a:rPr lang="en-US" sz="1200" smtClean="0"/>
              <a:pPr/>
              <a:t>11</a:t>
            </a:fld>
            <a:endParaRPr lang="en-US" sz="12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8463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01C6182E-42C9-46B3-AECC-ABB1FF67194E}" type="slidenum">
              <a:rPr lang="en-US" sz="1200" smtClean="0"/>
              <a:pPr/>
              <a:t>12</a:t>
            </a:fld>
            <a:endParaRPr lang="en-US" sz="12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3522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4876800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F60148B-4170-4943-A998-440ABDE89C1D}" type="datetime1">
              <a:rPr lang="en-US" smtClean="0"/>
              <a:pPr>
                <a:defRPr/>
              </a:pPr>
              <a:t>7/22/2015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3810000" cy="457200"/>
          </a:xfrm>
        </p:spPr>
        <p:txBody>
          <a:bodyPr/>
          <a:lstStyle>
            <a:lvl1pPr>
              <a:defRPr sz="14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U.S. Environmental Protection Agency</a:t>
            </a: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B6491938-BE6C-413A-BCA3-9B06F3B99B5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216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</a:t>
            </a:r>
            <a:r>
              <a:rPr lang="en-US" dirty="0" err="1" smtClean="0"/>
              <a:t>lev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DD1AE-16C9-4309-B945-8C3A25628D0B}" type="datetime1">
              <a:rPr lang="en-US"/>
              <a:pPr>
                <a:defRPr/>
              </a:pPr>
              <a:t>7/22/2015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0B53B-EFD8-483E-BB30-C458F8D00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3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89F09-70DC-4E1E-BC25-953C7A706958}" type="datetime1">
              <a:rPr lang="en-US"/>
              <a:pPr>
                <a:defRPr/>
              </a:pPr>
              <a:t>7/22/2015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4D6D3-1E8D-416E-9A8E-1000042E0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05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3109A-3CFF-40C2-A6E0-D081C33CD25B}" type="datetime1">
              <a:rPr lang="en-US"/>
              <a:pPr>
                <a:defRPr/>
              </a:pPr>
              <a:t>7/22/2015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46B58-F74C-4EC9-A6D2-1C0A0AFD6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80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2667000"/>
            <a:ext cx="7772400" cy="3429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E3CD4-D2CA-4BCE-9432-87DE761F42BE}" type="datetime1">
              <a:rPr lang="en-US"/>
              <a:pPr>
                <a:defRPr/>
              </a:pPr>
              <a:t>7/22/2015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49E58-1544-4CB2-A99C-EC54C5756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94956-EB3F-409E-9881-5AB40FDA498D}" type="datetime1">
              <a:rPr lang="en-US"/>
              <a:pPr>
                <a:defRPr/>
              </a:pPr>
              <a:t>7/22/2015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F4447-5EC6-4D34-94A6-F91079B5E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55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EB170-E594-4492-B026-D70C41D45FC6}" type="datetime1">
              <a:rPr lang="en-US"/>
              <a:pPr>
                <a:defRPr/>
              </a:pPr>
              <a:t>7/22/2015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702EA-B15F-43BB-9758-9BE363069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50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i="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B56894C0-8C8C-49BC-BFB0-D92E2F6E79DF}" type="datetime1">
              <a:rPr lang="en-US" smtClean="0"/>
              <a:pPr>
                <a:defRPr/>
              </a:pPr>
              <a:t>7/22/2015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U.S. Environmental Protection Agency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D1DBE383-7CE7-469D-9093-361D6EEF11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02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12541CD-AC97-41FF-833B-8381B2ED6161}" type="datetime1">
              <a:rPr lang="en-US" smtClean="0"/>
              <a:pPr>
                <a:defRPr/>
              </a:pPr>
              <a:t>7/22/2015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U.S. Environmental Protection Agency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2D57E2F0-18A8-440E-AE3A-E85D76FBD4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756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14ED753D-E1D7-4258-9428-A4CAD46204E7}" type="datetime1">
              <a:rPr lang="en-US" smtClean="0"/>
              <a:pPr>
                <a:defRPr/>
              </a:pPr>
              <a:t>7/22/2015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U.S. Environmental Protection Agency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9BE483B3-4F6E-460F-A26A-CDCD939807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898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FA090-16CA-429D-A5D4-4D4D28F49C7A}" type="datetime1">
              <a:rPr lang="en-US"/>
              <a:pPr>
                <a:defRPr/>
              </a:pPr>
              <a:t>7/22/2015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CE596-B42D-42E1-95DD-F1E475FBD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60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9E406-CB1F-498D-A820-3BDD637F48AE}" type="datetime1">
              <a:rPr lang="en-US"/>
              <a:pPr>
                <a:defRPr/>
              </a:pPr>
              <a:t>7/22/2015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9DD9D-C75A-4209-B333-28595BE8F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42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FE4C0-9968-4454-AFD3-7670B3221A2D}" type="datetime1">
              <a:rPr lang="en-US"/>
              <a:pPr>
                <a:defRPr/>
              </a:pPr>
              <a:t>7/22/2015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FAE47-3AE8-4A31-B575-D793A56D2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0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E1C52-491E-4EEC-8CE0-1566B9FAB49C}" type="datetime1">
              <a:rPr lang="en-US"/>
              <a:pPr>
                <a:defRPr/>
              </a:pPr>
              <a:t>7/22/2015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47DE1-820F-4CC0-9B9A-F4568B283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08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EC6A8-7116-412D-B13B-E0B3551952B3}" type="datetime1">
              <a:rPr lang="en-US"/>
              <a:pPr>
                <a:defRPr/>
              </a:pPr>
              <a:t>7/22/2015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4CAD8-57CA-4E31-8D4F-A1FAA216A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7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AF99B4F-7147-4081-B27F-4B78A5B9302B}" type="datetime1">
              <a:rPr lang="en-US"/>
              <a:pPr>
                <a:defRPr/>
              </a:pPr>
              <a:t>7/22/2015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C97AF6F-37A5-4863-8BDA-42C220D7E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compliance/resources/policies/cleanup/superfund/prp-search-nonpursue.pdf" TargetMode="External"/><Relationship Id="rId2" Type="http://schemas.openxmlformats.org/officeDocument/2006/relationships/hyperlink" Target="http://www.epa.gov/compliance/resources/policies/cleanup/superfund/prp-search-completion-spim-2012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tranet.epa.gov/oeca/osre/documents/internal.html#sol" TargetMode="External"/><Relationship Id="rId5" Type="http://schemas.openxmlformats.org/officeDocument/2006/relationships/hyperlink" Target="http://intranet.epa.gov/oeca/osre/doc/sol-overview.pdf" TargetMode="External"/><Relationship Id="rId4" Type="http://schemas.openxmlformats.org/officeDocument/2006/relationships/hyperlink" Target="http://www2.epa.gov/enforcement/report-prp-search-manual-2009-edition-2011-addendu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Date Placeholder 7"/>
          <p:cNvSpPr>
            <a:spLocks noGrp="1"/>
          </p:cNvSpPr>
          <p:nvPr>
            <p:ph type="dt" sz="quarter" idx="10"/>
          </p:nvPr>
        </p:nvSpPr>
        <p:spPr>
          <a:xfrm>
            <a:off x="3733800" y="59436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828799"/>
            <a:ext cx="8686799" cy="19082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Aft>
                <a:spcPts val="1200"/>
              </a:spcAft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PRP Search </a:t>
            </a:r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spcAft>
                <a:spcPts val="1200"/>
              </a:spcAft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Documentation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073604"/>
            <a:ext cx="9144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cap="small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Session 8</a:t>
            </a:r>
          </a:p>
          <a:p>
            <a:pPr algn="ctr"/>
            <a:r>
              <a:rPr lang="en-US" sz="2800" cap="small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Courtney </a:t>
            </a:r>
            <a:r>
              <a:rPr lang="en-US" sz="2800" cap="small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Kudla</a:t>
            </a:r>
          </a:p>
          <a:p>
            <a:pPr algn="ctr"/>
            <a:r>
              <a:rPr lang="en-US" sz="2800" cap="small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U.S. EPA Region 6</a:t>
            </a:r>
            <a:endParaRPr lang="en-US" sz="2800" cap="small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5800" y="609600"/>
            <a:ext cx="807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small" dirty="0">
                <a:solidFill>
                  <a:srgbClr val="006600"/>
                </a:solidFill>
                <a:latin typeface="Calibri" pitchFamily="34" charset="0"/>
                <a:ea typeface="+mj-ea"/>
                <a:cs typeface="Calibri" pitchFamily="34" charset="0"/>
              </a:rPr>
              <a:t>E</a:t>
            </a:r>
            <a:r>
              <a:rPr lang="en-US" sz="3200" b="1" cap="small" dirty="0" smtClean="0">
                <a:solidFill>
                  <a:srgbClr val="006600"/>
                </a:solidFill>
                <a:latin typeface="Calibri" pitchFamily="34" charset="0"/>
                <a:ea typeface="+mj-ea"/>
                <a:cs typeface="Calibri" pitchFamily="34" charset="0"/>
              </a:rPr>
              <a:t>lements of the Preliminary Search </a:t>
            </a:r>
            <a:r>
              <a:rPr lang="en-US" sz="3200" b="1" cap="small" dirty="0">
                <a:solidFill>
                  <a:srgbClr val="006600"/>
                </a:solidFill>
                <a:latin typeface="Calibri" pitchFamily="34" charset="0"/>
                <a:ea typeface="+mj-ea"/>
                <a:cs typeface="Calibri" pitchFamily="34" charset="0"/>
              </a:rPr>
              <a:t>C</a:t>
            </a:r>
            <a:r>
              <a:rPr lang="en-US" sz="3200" b="1" cap="small" dirty="0" smtClean="0">
                <a:solidFill>
                  <a:srgbClr val="006600"/>
                </a:solidFill>
                <a:latin typeface="Calibri" pitchFamily="34" charset="0"/>
                <a:ea typeface="+mj-ea"/>
                <a:cs typeface="Calibri" pitchFamily="34" charset="0"/>
              </a:rPr>
              <a:t>ompletion and the Documentation </a:t>
            </a:r>
            <a:r>
              <a:rPr lang="en-US" sz="3200" b="1" cap="small" dirty="0">
                <a:solidFill>
                  <a:srgbClr val="006600"/>
                </a:solidFill>
                <a:latin typeface="Calibri" pitchFamily="34" charset="0"/>
                <a:ea typeface="+mj-ea"/>
                <a:cs typeface="Calibri" pitchFamily="34" charset="0"/>
              </a:rPr>
              <a:t>R</a:t>
            </a:r>
            <a:r>
              <a:rPr lang="en-US" sz="3200" b="1" cap="small" dirty="0" smtClean="0">
                <a:solidFill>
                  <a:srgbClr val="006600"/>
                </a:solidFill>
                <a:latin typeface="Calibri" pitchFamily="34" charset="0"/>
                <a:ea typeface="+mj-ea"/>
                <a:cs typeface="Calibri" pitchFamily="34" charset="0"/>
              </a:rPr>
              <a:t>equirements</a:t>
            </a:r>
            <a:endParaRPr lang="en-US" sz="3200" b="1" cap="small" dirty="0">
              <a:solidFill>
                <a:srgbClr val="006600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916179"/>
              </p:ext>
            </p:extLst>
          </p:nvPr>
        </p:nvGraphicFramePr>
        <p:xfrm>
          <a:off x="1447800" y="2209800"/>
          <a:ext cx="6240780" cy="2529840"/>
        </p:xfrm>
        <a:graphic>
          <a:graphicData uri="http://schemas.openxmlformats.org/drawingml/2006/table">
            <a:tbl>
              <a:tblPr firstRow="1" firstCol="1" bandRow="1"/>
              <a:tblGrid>
                <a:gridCol w="1154900"/>
                <a:gridCol w="1006250"/>
                <a:gridCol w="1051988"/>
                <a:gridCol w="1306727"/>
                <a:gridCol w="1720915"/>
              </a:tblGrid>
              <a:tr h="548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Site Location/  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Legal Description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Names of Current and Past Owners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Description of Site Operations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Liability/Viability Determination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Names of Arrangers/Transporters (if appropriate)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Found on technical documents or from OSC/RPM, with the legal description found on the vesting deed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Vesting deed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Leases or other agreements for activity on site not by owner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Use information obtained and CERCLA 107(a)  to determine if the PRPs are liable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Use tax documents to determine viability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Site business records and permits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525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cap="small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In What Documents Is the Information Used?</a:t>
            </a:r>
            <a:endParaRPr kumimoji="0" lang="en-US" b="1" i="0" u="none" strike="noStrike" kern="0" cap="small" spc="0" normalizeH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 bwMode="auto">
          <a:xfrm>
            <a:off x="990600" y="1143000"/>
            <a:ext cx="5410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62500" lnSpcReduction="20000"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Removal Enforcement Attachment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Regional NPL Enforcement Document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Special Notice Letters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General Notice Letters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Administrative Order on Consent (AOC)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Consent Decree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10-Point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Settlement Analysis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Pre-Referral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Negotiation (PRN) Package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DOJ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Referral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Cost Recovery Decision Document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65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29" y="1905000"/>
            <a:ext cx="2514600" cy="377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31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small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PRP </a:t>
            </a:r>
            <a:r>
              <a:rPr lang="en-US" b="1" cap="small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Search </a:t>
            </a:r>
            <a:r>
              <a:rPr lang="en-US" b="1" cap="small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Documentation Summary Requirements for Decision Documents</a:t>
            </a:r>
            <a:endParaRPr lang="en-US" b="1" cap="small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77200" cy="4190999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This summary shows what steps were taken, when the steps were taken, and what document proves those steps were taken for the following:</a:t>
            </a:r>
          </a:p>
          <a:p>
            <a:pPr marL="631825" indent="-288925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Information Collection/Associated Party Identification</a:t>
            </a:r>
          </a:p>
          <a:p>
            <a:pPr marL="631825" indent="-288925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Liability Evaluation</a:t>
            </a:r>
          </a:p>
          <a:p>
            <a:pPr marL="631825" indent="-288925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PRP Contribution Evaluation</a:t>
            </a:r>
          </a:p>
          <a:p>
            <a:pPr marL="631825" indent="-288925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PRP Viability/ATP/Insurance</a:t>
            </a:r>
          </a:p>
          <a:p>
            <a:pPr marL="631825" indent="-288925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PRP Notification</a:t>
            </a:r>
          </a:p>
          <a:p>
            <a:pPr marL="631825" indent="-288925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Other Analysis</a:t>
            </a:r>
          </a:p>
        </p:txBody>
      </p:sp>
    </p:spTree>
    <p:extLst>
      <p:ext uri="{BB962C8B-B14F-4D97-AF65-F5344CB8AC3E}">
        <p14:creationId xmlns:p14="http://schemas.microsoft.com/office/powerpoint/2010/main" val="366234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1" t="4445" r="8301" b="14445"/>
          <a:stretch/>
        </p:blipFill>
        <p:spPr>
          <a:xfrm>
            <a:off x="2209800" y="228600"/>
            <a:ext cx="5105400" cy="642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41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cap="small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Follow-up Searches</a:t>
            </a:r>
            <a:endParaRPr lang="en-US" b="1" i="1" cap="small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 bwMode="auto">
          <a:xfrm>
            <a:off x="762000" y="1532505"/>
            <a:ext cx="7090227" cy="425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739775" marR="0" lvl="1" indent="-3921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itchFamily="34" charset="0"/>
              <a:buChar char="•"/>
              <a:tabLst>
                <a:tab pos="739775" algn="l"/>
              </a:tabLst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When to update with a follow-up PRP </a:t>
            </a:r>
            <a:r>
              <a:rPr lang="en-US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search</a:t>
            </a:r>
            <a:endParaRPr lang="en-US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 marL="1146175" marR="0" lvl="1" indent="-4064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85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New evidence/contamination source requires further </a:t>
            </a:r>
            <a:r>
              <a:rPr lang="en-US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investigation</a:t>
            </a:r>
            <a:endParaRPr lang="en-US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 marL="1146175" marR="0" lvl="1" indent="-4064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85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Sale of </a:t>
            </a:r>
            <a:r>
              <a:rPr lang="en-US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property</a:t>
            </a:r>
            <a:endParaRPr lang="en-US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 marL="1146175" marR="0" lvl="1" indent="-4064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85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Follow up on inadequate 104(e) </a:t>
            </a:r>
            <a:r>
              <a:rPr lang="en-US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response</a:t>
            </a:r>
            <a:endParaRPr lang="en-US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 marL="1146175" marR="0" lvl="1" indent="-4064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Before remedial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investigation (RI)/Record of Decision (ROD)/Remedial Action (RA)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30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cap="small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Additional Tasks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5562600" cy="3962400"/>
          </a:xfrm>
        </p:spPr>
        <p:txBody>
          <a:bodyPr/>
          <a:lstStyle/>
          <a:p>
            <a:pPr marL="0" indent="0">
              <a:buNone/>
            </a:pPr>
            <a:endParaRPr lang="en-US" sz="800" dirty="0" smtClean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smtClean="0">
                <a:latin typeface="Calibri" pitchFamily="34" charset="0"/>
                <a:cs typeface="Calibri" pitchFamily="34" charset="0"/>
              </a:rPr>
              <a:t>Ability-to-Pay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Determinations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Waste Stream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Analysis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1200"/>
            <a:ext cx="3143704" cy="251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5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620000" cy="990600"/>
          </a:xfrm>
        </p:spPr>
        <p:txBody>
          <a:bodyPr>
            <a:normAutofit fontScale="90000"/>
          </a:bodyPr>
          <a:lstStyle/>
          <a:p>
            <a:r>
              <a:rPr lang="en-US" sz="4000" b="1" cap="small" dirty="0" smtClean="0">
                <a:solidFill>
                  <a:srgbClr val="006600"/>
                </a:solidFill>
                <a:latin typeface="Calibri" pitchFamily="34" charset="0"/>
              </a:rPr>
              <a:t>Other Uses of the PRP Search Report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800600"/>
          </a:xfrm>
        </p:spPr>
        <p:txBody>
          <a:bodyPr/>
          <a:lstStyle/>
          <a:p>
            <a:endParaRPr lang="en-US" sz="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Cost Recovery</a:t>
            </a:r>
          </a:p>
          <a:p>
            <a:pPr lvl="1">
              <a:buSzPct val="85000"/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Demand letters</a:t>
            </a:r>
          </a:p>
          <a:p>
            <a:pPr lvl="1">
              <a:buSzPct val="85000"/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Cost documentation </a:t>
            </a:r>
          </a:p>
          <a:p>
            <a:pPr lvl="1">
              <a:buSzPct val="85000"/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Referrals to DOJ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Ensure Statutory Authorities Are Not Exceeded</a:t>
            </a:r>
          </a:p>
          <a:p>
            <a:pPr lvl="1">
              <a:spcAft>
                <a:spcPts val="600"/>
              </a:spcAft>
              <a:buSzPct val="85000"/>
              <a:buFont typeface="Wingdings" panose="05000000000000000000" pitchFamily="2" charset="2"/>
              <a:buChar char="§"/>
            </a:pPr>
            <a:r>
              <a:rPr lang="en-US" dirty="0">
                <a:latin typeface="Calibri" pitchFamily="34" charset="0"/>
                <a:cs typeface="Calibri" pitchFamily="34" charset="0"/>
              </a:rPr>
              <a:t>Three years from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the end </a:t>
            </a:r>
            <a:r>
              <a:rPr lang="en-US" dirty="0">
                <a:latin typeface="Calibri" pitchFamily="34" charset="0"/>
                <a:cs typeface="Calibri" pitchFamily="34" charset="0"/>
              </a:rPr>
              <a:t>of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 removal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ts val="600"/>
              </a:spcAft>
              <a:buSzPct val="85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Three years </a:t>
            </a:r>
            <a:r>
              <a:rPr lang="en-US" dirty="0">
                <a:latin typeface="Calibri" pitchFamily="34" charset="0"/>
                <a:cs typeface="Calibri" pitchFamily="34" charset="0"/>
              </a:rPr>
              <a:t>from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the end of the remedial investigation, signified by ROD signature date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ts val="600"/>
              </a:spcAft>
              <a:buSzPct val="85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Three years from completion of remedial design</a:t>
            </a:r>
          </a:p>
          <a:p>
            <a:pPr lvl="1">
              <a:spcAft>
                <a:spcPts val="600"/>
              </a:spcAft>
              <a:buSzPct val="85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Six years from the start of a remedial action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0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" t="18695" r="6212" b="19202"/>
          <a:stretch/>
        </p:blipFill>
        <p:spPr>
          <a:xfrm>
            <a:off x="597915" y="1433195"/>
            <a:ext cx="8012685" cy="4434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19100" y="290195"/>
            <a:ext cx="8229600" cy="1143000"/>
          </a:xfrm>
        </p:spPr>
        <p:txBody>
          <a:bodyPr>
            <a:normAutofit/>
          </a:bodyPr>
          <a:lstStyle/>
          <a:p>
            <a:r>
              <a:rPr lang="en-US" b="1" cap="small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Cost Recovery Statutory Timeline</a:t>
            </a:r>
            <a:endParaRPr lang="en-US" b="1" i="1" cap="small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855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400050" y="304800"/>
            <a:ext cx="83439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b="1" kern="0" cap="small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References</a:t>
            </a:r>
            <a:endParaRPr lang="en-US" b="1" kern="0" cap="small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85800" y="1744980"/>
            <a:ext cx="7772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1371600"/>
            <a:ext cx="7772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  <a:latin typeface="Calibri" panose="020F0502020204030204"/>
                <a:cs typeface="Calibri" pitchFamily="34" charset="0"/>
              </a:rPr>
              <a:t>Transmittal of Preliminary Potentially Responsible Party Search Completion Measure Definition for Incorporation into the Superfund Program Implementation Manual for FY2012 (6/23/2011) </a:t>
            </a:r>
          </a:p>
          <a:p>
            <a:r>
              <a:rPr lang="en-US" sz="1500" dirty="0">
                <a:solidFill>
                  <a:srgbClr val="000000"/>
                </a:solidFill>
                <a:latin typeface="Calibri" panose="020F0502020204030204"/>
                <a:cs typeface="Calibri" pitchFamily="34" charset="0"/>
                <a:hlinkClick r:id="rId2"/>
              </a:rPr>
              <a:t>http://www.epa.gov/compliance/resources/policies/cleanup/superfund/prp-search-completion-spim-2012.pdf</a:t>
            </a:r>
            <a:endParaRPr lang="en-US" sz="1500" dirty="0">
              <a:solidFill>
                <a:srgbClr val="000000"/>
              </a:solidFill>
              <a:latin typeface="Calibri" panose="020F0502020204030204"/>
              <a:cs typeface="Calibri" pitchFamily="34" charset="0"/>
            </a:endParaRPr>
          </a:p>
          <a:p>
            <a:endParaRPr lang="en-US" sz="1500" dirty="0">
              <a:solidFill>
                <a:srgbClr val="000000"/>
              </a:solidFill>
              <a:latin typeface="Calibri" panose="020F0502020204030204"/>
              <a:cs typeface="Calibri" pitchFamily="34" charset="0"/>
            </a:endParaRPr>
          </a:p>
          <a:p>
            <a:r>
              <a:rPr lang="en-US" sz="1500" dirty="0">
                <a:solidFill>
                  <a:srgbClr val="000000"/>
                </a:solidFill>
                <a:latin typeface="Calibri" panose="020F0502020204030204"/>
                <a:cs typeface="Calibri" pitchFamily="34" charset="0"/>
              </a:rPr>
              <a:t>PRP Search Documentation Summary Requirements for Decision Documents to Not Pursue Cost Recovery Where Unaddressed Past Costs are Greater Than $200,000 (3/8/2011) </a:t>
            </a:r>
          </a:p>
          <a:p>
            <a:r>
              <a:rPr lang="en-US" sz="1500" dirty="0">
                <a:solidFill>
                  <a:srgbClr val="000000"/>
                </a:solidFill>
                <a:latin typeface="Calibri" panose="020F0502020204030204"/>
                <a:cs typeface="Calibri" pitchFamily="34" charset="0"/>
              </a:rPr>
              <a:t>(</a:t>
            </a:r>
            <a:r>
              <a:rPr lang="en-US" sz="1500" dirty="0">
                <a:solidFill>
                  <a:srgbClr val="000000"/>
                </a:solidFill>
                <a:latin typeface="Calibri" panose="020F0502020204030204"/>
                <a:cs typeface="Calibri" pitchFamily="34" charset="0"/>
                <a:hlinkClick r:id="rId3"/>
              </a:rPr>
              <a:t>http://www.epa.gov/compliance/resources/policies/cleanup/superfund/prp-search-nonpursue.pdf</a:t>
            </a:r>
            <a:r>
              <a:rPr lang="en-US" sz="1500" dirty="0">
                <a:solidFill>
                  <a:srgbClr val="000000"/>
                </a:solidFill>
                <a:latin typeface="Calibri" panose="020F0502020204030204"/>
                <a:cs typeface="Calibri" pitchFamily="34" charset="0"/>
              </a:rPr>
              <a:t>)</a:t>
            </a:r>
          </a:p>
          <a:p>
            <a:endParaRPr lang="en-US" sz="1500" dirty="0">
              <a:solidFill>
                <a:srgbClr val="000000"/>
              </a:solidFill>
              <a:latin typeface="Calibri" panose="020F0502020204030204"/>
              <a:cs typeface="Calibri" pitchFamily="34" charset="0"/>
            </a:endParaRPr>
          </a:p>
          <a:p>
            <a:r>
              <a:rPr lang="en-US" sz="1500" dirty="0">
                <a:solidFill>
                  <a:srgbClr val="000000"/>
                </a:solidFill>
                <a:latin typeface="Calibri" panose="020F0502020204030204"/>
                <a:cs typeface="Calibri" pitchFamily="34" charset="0"/>
              </a:rPr>
              <a:t>PRP Search Manual, Chapter 3 and Chapter 4 (9/2009) </a:t>
            </a:r>
            <a:endParaRPr lang="en-US" sz="1500" dirty="0" smtClean="0">
              <a:solidFill>
                <a:srgbClr val="000000"/>
              </a:solidFill>
              <a:latin typeface="Calibri" panose="020F0502020204030204"/>
              <a:cs typeface="Calibri" pitchFamily="34" charset="0"/>
            </a:endParaRPr>
          </a:p>
          <a:p>
            <a:r>
              <a:rPr lang="en-US" sz="1500" dirty="0">
                <a:solidFill>
                  <a:srgbClr val="000000"/>
                </a:solidFill>
                <a:latin typeface="Calibri" panose="020F0502020204030204"/>
                <a:cs typeface="Calibri" pitchFamily="34" charset="0"/>
                <a:hlinkClick r:id="rId4"/>
              </a:rPr>
              <a:t>http://</a:t>
            </a:r>
            <a:r>
              <a:rPr lang="en-US" sz="1500" dirty="0" smtClean="0">
                <a:solidFill>
                  <a:srgbClr val="000000"/>
                </a:solidFill>
                <a:latin typeface="Calibri" panose="020F0502020204030204"/>
                <a:cs typeface="Calibri" pitchFamily="34" charset="0"/>
                <a:hlinkClick r:id="rId4"/>
              </a:rPr>
              <a:t>www2.epa.gov/enforcement/report-prp-search-manual-2009-edition-2011-addendum</a:t>
            </a:r>
            <a:endParaRPr lang="en-US" sz="1500" dirty="0" smtClean="0">
              <a:solidFill>
                <a:srgbClr val="000000"/>
              </a:solidFill>
              <a:latin typeface="Calibri" panose="020F0502020204030204"/>
              <a:cs typeface="Calibri" pitchFamily="34" charset="0"/>
            </a:endParaRPr>
          </a:p>
          <a:p>
            <a:endParaRPr lang="en-US" sz="1500" dirty="0">
              <a:solidFill>
                <a:srgbClr val="000000"/>
              </a:solidFill>
              <a:latin typeface="Calibri" panose="020F0502020204030204"/>
              <a:cs typeface="Calibri" pitchFamily="34" charset="0"/>
            </a:endParaRPr>
          </a:p>
          <a:p>
            <a:r>
              <a:rPr lang="en-US" sz="1500" dirty="0">
                <a:solidFill>
                  <a:srgbClr val="000000"/>
                </a:solidFill>
                <a:latin typeface="Calibri" panose="020F0502020204030204"/>
                <a:cs typeface="Calibri" pitchFamily="34" charset="0"/>
              </a:rPr>
              <a:t>Statute of Limitations Overview (09/2005) (EPA Intranet Only)</a:t>
            </a:r>
          </a:p>
          <a:p>
            <a:r>
              <a:rPr lang="en-US" sz="1500" dirty="0">
                <a:solidFill>
                  <a:srgbClr val="000000"/>
                </a:solidFill>
                <a:latin typeface="Calibri" panose="020F0502020204030204"/>
                <a:cs typeface="Calibri" pitchFamily="34" charset="0"/>
                <a:hlinkClick r:id="rId5"/>
              </a:rPr>
              <a:t>http://</a:t>
            </a:r>
            <a:r>
              <a:rPr lang="en-US" sz="1500" dirty="0" smtClean="0">
                <a:solidFill>
                  <a:srgbClr val="000000"/>
                </a:solidFill>
                <a:latin typeface="Calibri" panose="020F0502020204030204"/>
                <a:cs typeface="Calibri" pitchFamily="34" charset="0"/>
                <a:hlinkClick r:id="rId5"/>
              </a:rPr>
              <a:t>intranet.epa.gov/oeca/osre/doc/sol-overview.pdf</a:t>
            </a:r>
            <a:endParaRPr lang="en-US" sz="1500" dirty="0" smtClean="0">
              <a:solidFill>
                <a:srgbClr val="000000"/>
              </a:solidFill>
              <a:latin typeface="Calibri" panose="020F0502020204030204"/>
              <a:cs typeface="Calibri" pitchFamily="34" charset="0"/>
            </a:endParaRPr>
          </a:p>
          <a:p>
            <a:endParaRPr lang="en-US" sz="1500" dirty="0">
              <a:solidFill>
                <a:srgbClr val="000000"/>
              </a:solidFill>
              <a:latin typeface="Calibri" panose="020F0502020204030204"/>
              <a:cs typeface="Calibri" pitchFamily="34" charset="0"/>
            </a:endParaRPr>
          </a:p>
          <a:p>
            <a:r>
              <a:rPr lang="en-US" sz="1500" dirty="0">
                <a:solidFill>
                  <a:srgbClr val="000000"/>
                </a:solidFill>
                <a:latin typeface="Calibri" panose="020F0502020204030204"/>
                <a:cs typeface="Calibri" pitchFamily="34" charset="0"/>
              </a:rPr>
              <a:t>CERCLA Statute of Limitations Issues in the Context of Records of Decision Not Requiring Physical On-site Construction (1/28/2003) (EPA Intranet Only)</a:t>
            </a:r>
          </a:p>
          <a:p>
            <a:r>
              <a:rPr lang="en-US" sz="1500" dirty="0">
                <a:solidFill>
                  <a:srgbClr val="000000"/>
                </a:solidFill>
                <a:latin typeface="Calibri" panose="020F0502020204030204"/>
                <a:cs typeface="Calibri" pitchFamily="34" charset="0"/>
                <a:hlinkClick r:id="rId6"/>
              </a:rPr>
              <a:t>http://</a:t>
            </a:r>
            <a:r>
              <a:rPr lang="en-US" sz="1500" dirty="0" smtClean="0">
                <a:solidFill>
                  <a:srgbClr val="000000"/>
                </a:solidFill>
                <a:latin typeface="Calibri" panose="020F0502020204030204"/>
                <a:cs typeface="Calibri" pitchFamily="34" charset="0"/>
                <a:hlinkClick r:id="rId6"/>
              </a:rPr>
              <a:t>intranet.epa.gov/oeca/osre/documents/internal.html#sol</a:t>
            </a:r>
            <a:endParaRPr lang="en-US" sz="1500" dirty="0" smtClean="0">
              <a:solidFill>
                <a:srgbClr val="000000"/>
              </a:solidFill>
              <a:latin typeface="Calibri" panose="020F0502020204030204"/>
              <a:cs typeface="Calibri" pitchFamily="34" charset="0"/>
            </a:endParaRPr>
          </a:p>
          <a:p>
            <a:endParaRPr lang="en-US" sz="1500" dirty="0">
              <a:solidFill>
                <a:srgbClr val="000000"/>
              </a:solidFill>
              <a:latin typeface="Calibri" panose="020F0502020204030204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581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cap="small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Baseline PRP Search</a:t>
            </a:r>
            <a:endParaRPr kumimoji="0" lang="en-US" b="1" u="none" strike="noStrike" kern="0" cap="small" spc="0" normalizeH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1505048"/>
            <a:ext cx="7696200" cy="4286152"/>
          </a:xfrm>
        </p:spPr>
        <p:txBody>
          <a:bodyPr>
            <a:normAutofit fontScale="92500"/>
          </a:bodyPr>
          <a:lstStyle/>
          <a:p>
            <a:pPr marL="860425" lvl="1" indent="-403225">
              <a:spcAft>
                <a:spcPts val="1800"/>
              </a:spcAft>
              <a:buFont typeface="Arial" pitchFamily="34" charset="0"/>
              <a:buChar char="•"/>
              <a:tabLst>
                <a:tab pos="347663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The format of a baseline search report should include two deliverables:</a:t>
            </a:r>
          </a:p>
          <a:p>
            <a:pPr marL="1204913" lvl="1" indent="-344488">
              <a:spcAft>
                <a:spcPts val="1800"/>
              </a:spcAft>
              <a:buSzPct val="85000"/>
              <a:buFont typeface="Wingdings" pitchFamily="2" charset="2"/>
              <a:buChar char="§"/>
              <a:tabLst>
                <a:tab pos="347663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Site History </a:t>
            </a:r>
          </a:p>
          <a:p>
            <a:pPr marL="1204913" lvl="1" indent="-344488">
              <a:spcAft>
                <a:spcPts val="1800"/>
              </a:spcAft>
              <a:buSzPct val="85000"/>
              <a:buFont typeface="Wingdings" pitchFamily="2" charset="2"/>
              <a:buChar char="§"/>
              <a:tabLst>
                <a:tab pos="347663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PRP Synopsis </a:t>
            </a:r>
          </a:p>
          <a:p>
            <a:pPr marL="860425" lvl="1" indent="-403225">
              <a:spcAft>
                <a:spcPts val="1800"/>
              </a:spcAft>
              <a:buFont typeface="Arial" pitchFamily="34" charset="0"/>
              <a:buChar char="•"/>
              <a:tabLst>
                <a:tab pos="347663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There is no definition of what constitutes a completed baseline PRP search. </a:t>
            </a:r>
          </a:p>
          <a:p>
            <a:pPr marL="860425" lvl="1" indent="-403225">
              <a:spcAft>
                <a:spcPts val="1800"/>
              </a:spcAft>
              <a:buFont typeface="Arial" pitchFamily="34" charset="0"/>
              <a:buChar char="•"/>
              <a:tabLst>
                <a:tab pos="347663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Not </a:t>
            </a:r>
            <a:r>
              <a:rPr lang="en-US" dirty="0">
                <a:latin typeface="Calibri" pitchFamily="34" charset="0"/>
                <a:cs typeface="Calibri" pitchFamily="34" charset="0"/>
              </a:rPr>
              <a:t>all EPA Regions write baseline PRP search reports. </a:t>
            </a:r>
          </a:p>
          <a:p>
            <a:pPr lvl="1">
              <a:spcAft>
                <a:spcPts val="1800"/>
              </a:spcAft>
              <a:buNone/>
              <a:tabLst>
                <a:tab pos="347663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69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cap="small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Site History </a:t>
            </a:r>
            <a:endParaRPr kumimoji="0" lang="en-US" b="1" i="0" u="none" strike="noStrike" kern="0" cap="small" spc="0" normalizeH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685800" y="1066800"/>
            <a:ext cx="7696200" cy="4572000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63500">
              <a:srgbClr val="006600">
                <a:alpha val="40000"/>
              </a:srgbClr>
            </a:glow>
          </a:effectLst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06400" marR="0" lvl="1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 smtClean="0">
              <a:solidFill>
                <a:sysClr val="windowText" lastClr="000000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746125" marR="0" lvl="1" indent="-3397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 pitchFamily="34" charset="0"/>
                <a:ea typeface="Calibri"/>
                <a:cs typeface="Calibri" pitchFamily="34" charset="0"/>
              </a:rPr>
              <a:t>The site history relies on information gathered in the course of activities covered in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</a:rPr>
              <a:t>Sessions 1 through 7. </a:t>
            </a:r>
            <a:endParaRPr lang="en-US" dirty="0">
              <a:solidFill>
                <a:sysClr val="windowText" lastClr="000000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746125" marR="0" lvl="1" indent="-3397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 pitchFamily="34" charset="0"/>
                <a:ea typeface="Calibri"/>
                <a:cs typeface="Calibri" pitchFamily="34" charset="0"/>
              </a:rPr>
              <a:t>The goal is to relate information about the site property, owners and operators, operations, and contaminants </a:t>
            </a:r>
            <a:r>
              <a:rPr lang="en-US" dirty="0" smtClean="0">
                <a:solidFill>
                  <a:sysClr val="windowText" lastClr="000000"/>
                </a:solidFill>
                <a:latin typeface="Calibri" pitchFamily="34" charset="0"/>
                <a:ea typeface="Calibri"/>
                <a:cs typeface="Calibri" pitchFamily="34" charset="0"/>
              </a:rPr>
              <a:t>to </a:t>
            </a:r>
            <a:r>
              <a:rPr lang="en-US" dirty="0">
                <a:solidFill>
                  <a:sysClr val="windowText" lastClr="000000"/>
                </a:solidFill>
                <a:latin typeface="Calibri" pitchFamily="34" charset="0"/>
                <a:ea typeface="Calibri"/>
                <a:cs typeface="Calibri" pitchFamily="34" charset="0"/>
              </a:rPr>
              <a:t>support liability determinations. </a:t>
            </a:r>
          </a:p>
          <a:p>
            <a:pPr marL="746125" marR="0" lvl="1" indent="-3397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Calibri" pitchFamily="34" charset="0"/>
                <a:ea typeface="Calibri"/>
                <a:cs typeface="Calibri" pitchFamily="34" charset="0"/>
              </a:rPr>
              <a:t>The </a:t>
            </a:r>
            <a:r>
              <a:rPr lang="en-US" dirty="0">
                <a:solidFill>
                  <a:sysClr val="windowText" lastClr="000000"/>
                </a:solidFill>
                <a:latin typeface="Calibri" pitchFamily="34" charset="0"/>
                <a:ea typeface="Calibri"/>
                <a:cs typeface="Calibri" pitchFamily="34" charset="0"/>
              </a:rPr>
              <a:t>site history also provides information to people performing technical field work on possible locations of environmental contamination. </a:t>
            </a:r>
          </a:p>
        </p:txBody>
      </p:sp>
    </p:spTree>
    <p:extLst>
      <p:ext uri="{BB962C8B-B14F-4D97-AF65-F5344CB8AC3E}">
        <p14:creationId xmlns:p14="http://schemas.microsoft.com/office/powerpoint/2010/main" val="413780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cap="small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Site </a:t>
            </a:r>
            <a:r>
              <a:rPr lang="en-US" b="1" cap="small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History (Cont’d)</a:t>
            </a:r>
            <a:endParaRPr kumimoji="0" lang="en-US" b="1" i="0" u="none" strike="noStrike" kern="0" cap="small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 bwMode="auto">
          <a:xfrm>
            <a:off x="762000" y="1897380"/>
            <a:ext cx="6604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It should include the following: </a:t>
            </a:r>
          </a:p>
          <a:p>
            <a:pPr marL="682625" lvl="0" indent="-334963">
              <a:spcBef>
                <a:spcPts val="0"/>
              </a:spcBef>
              <a:spcAft>
                <a:spcPct val="20000"/>
              </a:spcAft>
              <a:buSzPct val="85000"/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Start date for research</a:t>
            </a:r>
          </a:p>
          <a:p>
            <a:pPr marL="682625" lvl="0" indent="-334963">
              <a:spcBef>
                <a:spcPts val="0"/>
              </a:spcBef>
              <a:spcAft>
                <a:spcPct val="20000"/>
              </a:spcAft>
              <a:buSzPct val="85000"/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Site chronology</a:t>
            </a:r>
          </a:p>
          <a:p>
            <a:pPr marL="682625" lvl="0" indent="-334963">
              <a:spcBef>
                <a:spcPts val="0"/>
              </a:spcBef>
              <a:spcAft>
                <a:spcPct val="20000"/>
              </a:spcAft>
              <a:buSzPct val="85000"/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Ownership history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strike="noStrike" kern="0" spc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05000"/>
            <a:ext cx="2823159" cy="1873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36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455420"/>
            <a:ext cx="7162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1146175" marR="0" lvl="1" indent="-4064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Identify </a:t>
            </a:r>
            <a:r>
              <a:rPr lang="en-US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PRP</a:t>
            </a:r>
          </a:p>
          <a:p>
            <a:pPr marL="1146175" marR="0" lvl="1" indent="-4064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Reason identified </a:t>
            </a:r>
            <a:r>
              <a:rPr lang="en-US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as PRP</a:t>
            </a:r>
          </a:p>
          <a:p>
            <a:pPr marL="1146175" marR="0" lvl="1" indent="-4064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Potential defenses or exemptions from liability</a:t>
            </a:r>
          </a:p>
          <a:p>
            <a:pPr marL="1146175" marR="0" lvl="1" indent="-4064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Conclusions/recommendations</a:t>
            </a:r>
          </a:p>
          <a:p>
            <a:pPr marL="1146175" marR="0" lvl="1" indent="-4064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Type of release</a:t>
            </a:r>
          </a:p>
          <a:p>
            <a:pPr marL="1146175" marR="0" lvl="1" indent="-4064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Enforcement </a:t>
            </a:r>
            <a:r>
              <a:rPr lang="en-US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history</a:t>
            </a:r>
            <a:endParaRPr lang="en-US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 marL="1146175" marR="0" lvl="1" indent="-4064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PRP </a:t>
            </a:r>
            <a:r>
              <a:rPr lang="en-US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financial viability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5334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cap="small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PRP Synopsis</a:t>
            </a:r>
            <a:endParaRPr kumimoji="0" lang="en-US" b="1" i="1" u="none" strike="noStrike" kern="0" cap="small" spc="0" normalizeH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4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auto">
          <a:xfrm>
            <a:off x="533400" y="381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cap="small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Important Dates for PRP Search Report</a:t>
            </a:r>
            <a:endParaRPr kumimoji="0" lang="en-US" b="1" i="1" u="none" strike="noStrike" kern="0" cap="small" spc="0" normalizeH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 bwMode="auto">
          <a:xfrm>
            <a:off x="1066800" y="1905000"/>
            <a:ext cx="7162800" cy="182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1146175" marR="0" lvl="1" indent="-4064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When research into PRPs began</a:t>
            </a:r>
          </a:p>
          <a:p>
            <a:pPr marL="1146175" marR="0" lvl="1" indent="-40640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85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When PRP search is completed</a:t>
            </a:r>
            <a:endParaRPr lang="en-US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638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 bwMode="auto">
          <a:xfrm>
            <a:off x="381000" y="301171"/>
            <a:ext cx="8229600" cy="91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cap="small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Preliminary PRP Search </a:t>
            </a:r>
            <a:r>
              <a:rPr lang="en-US" b="1" cap="small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Completion </a:t>
            </a:r>
            <a:r>
              <a:rPr lang="en-US" b="1" cap="small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Measure </a:t>
            </a:r>
            <a:endParaRPr kumimoji="0" lang="en-US" b="1" i="0" u="none" strike="noStrike" kern="0" cap="small" spc="0" normalizeH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 bwMode="auto">
          <a:xfrm>
            <a:off x="990600" y="1447800"/>
            <a:ext cx="7315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24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"Preliminary PRP Search Completion" measure was developed in response to an EPA Office of Inspector General (OIG) Evaluation Report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ts val="0"/>
              </a:spcBef>
              <a:spcAft>
                <a:spcPts val="24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EPA developed a "Preliminary Potentially Responsible Party (PRP) Search Completion" guidance document in June 2011 that describes preliminary search activities for identifying PRPs related to a site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24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These activities are to be tracked in the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Superfund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Enterprise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Management System (SEMS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) by the start and completion date of the PRP search being entered.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45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838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cap="small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Preliminary PRP Search </a:t>
            </a:r>
            <a:r>
              <a:rPr lang="en-US" b="1" cap="small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Completion Documentation </a:t>
            </a:r>
            <a:endParaRPr kumimoji="0" lang="en-US" b="1" i="0" u="none" strike="noStrike" kern="0" cap="small" spc="0" normalizeH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676400"/>
            <a:ext cx="7086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Elements </a:t>
            </a:r>
            <a:r>
              <a:rPr lang="en-US" sz="2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Required:</a:t>
            </a:r>
            <a:endParaRPr lang="en-US" sz="2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690562" lv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Site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Location and Property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Description</a:t>
            </a:r>
          </a:p>
          <a:p>
            <a:pPr marL="1025525" lvl="0">
              <a:spcBef>
                <a:spcPts val="0"/>
              </a:spcBef>
              <a:spcAft>
                <a:spcPts val="600"/>
              </a:spcAft>
              <a:buSzPct val="85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eed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vesting deed</a:t>
            </a:r>
          </a:p>
          <a:p>
            <a:pPr marL="690562" lv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Current/Past Owners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dentification</a:t>
            </a:r>
          </a:p>
          <a:p>
            <a:pPr marL="1025525" lvl="0">
              <a:spcBef>
                <a:spcPts val="0"/>
              </a:spcBef>
              <a:spcAft>
                <a:spcPts val="600"/>
              </a:spcAft>
              <a:buSzPct val="85000"/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Get access</a:t>
            </a:r>
          </a:p>
          <a:p>
            <a:pPr marL="1025525" lvl="0">
              <a:spcBef>
                <a:spcPts val="0"/>
              </a:spcBef>
              <a:spcAft>
                <a:spcPts val="600"/>
              </a:spcAft>
              <a:buSzPct val="85000"/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Provide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notice of liability (oral or GNL)</a:t>
            </a:r>
          </a:p>
          <a:p>
            <a:pPr marL="690562" lv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Site Operation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Identification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1025525" lvl="0">
              <a:spcBef>
                <a:spcPts val="0"/>
              </a:spcBef>
              <a:spcAft>
                <a:spcPts val="600"/>
              </a:spcAft>
              <a:buSzPct val="85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enants/lessees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025525" lvl="0">
              <a:spcBef>
                <a:spcPts val="0"/>
              </a:spcBef>
              <a:spcAft>
                <a:spcPts val="600"/>
              </a:spcAft>
              <a:buSzPct val="85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Provide notice of liability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(oral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 GNL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34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543800" cy="9906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small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Preliminary PRP Search </a:t>
            </a:r>
            <a:r>
              <a:rPr lang="en-US" b="1" cap="small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Completion Documentation (Cont’d</a:t>
            </a:r>
            <a:r>
              <a:rPr lang="en-US" b="1" cap="small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572000"/>
          </a:xfrm>
        </p:spPr>
        <p:txBody>
          <a:bodyPr/>
          <a:lstStyle/>
          <a:p>
            <a:pPr marL="347662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Elements Required (cont’d):</a:t>
            </a:r>
          </a:p>
          <a:p>
            <a:pPr marL="690562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Site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Owner/Operator Liability and Financial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Viability</a:t>
            </a:r>
          </a:p>
          <a:p>
            <a:pPr marL="804862" lvl="1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For each party identified determine if:</a:t>
            </a:r>
          </a:p>
          <a:p>
            <a:pPr marL="1147762" lvl="1" indent="-342900">
              <a:spcBef>
                <a:spcPts val="0"/>
              </a:spcBef>
              <a:spcAft>
                <a:spcPts val="600"/>
              </a:spcAft>
              <a:buSzPct val="85000"/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The party may be liable under Section 107(a).</a:t>
            </a:r>
          </a:p>
          <a:p>
            <a:pPr marL="1147762" lvl="1" indent="-342900">
              <a:spcBef>
                <a:spcPts val="0"/>
              </a:spcBef>
              <a:spcAft>
                <a:spcPts val="600"/>
              </a:spcAft>
              <a:buSzPct val="85000"/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The party may be financially capable of performing the work or paying for all or a portion of the initial non-emergency response action at the site.</a:t>
            </a:r>
          </a:p>
          <a:p>
            <a:pPr marL="690562" lv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Arranger/Transporter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(if appropriate)</a:t>
            </a:r>
          </a:p>
          <a:p>
            <a:pPr marL="1025525" lvl="0">
              <a:spcBef>
                <a:spcPts val="0"/>
              </a:spcBef>
              <a:spcAft>
                <a:spcPts val="600"/>
              </a:spcAft>
              <a:buSzPct val="85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Can you determine now or need more info?</a:t>
            </a:r>
          </a:p>
          <a:p>
            <a:pPr marL="1025525" lvl="0">
              <a:spcBef>
                <a:spcPts val="0"/>
              </a:spcBef>
              <a:spcAft>
                <a:spcPts val="600"/>
              </a:spcAft>
              <a:buSzPct val="85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Provide notice of liability (oral or GNL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).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66338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5301</TotalTime>
  <Words>820</Words>
  <Application>Microsoft Office PowerPoint</Application>
  <PresentationFormat>On-screen Show (4:3)</PresentationFormat>
  <Paragraphs>148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ＭＳ Ｐゴシック</vt:lpstr>
      <vt:lpstr>Arial</vt:lpstr>
      <vt:lpstr>Calibri</vt:lpstr>
      <vt:lpstr>Times New Roman</vt:lpstr>
      <vt:lpstr>Wingdings</vt:lpstr>
      <vt:lpstr>Blank Presentation</vt:lpstr>
      <vt:lpstr>PowerPoint Presentation</vt:lpstr>
      <vt:lpstr>Baseline PRP Search</vt:lpstr>
      <vt:lpstr>Site History </vt:lpstr>
      <vt:lpstr>Site History (Cont’d)</vt:lpstr>
      <vt:lpstr>PRP Synopsis</vt:lpstr>
      <vt:lpstr>Important Dates for PRP Search Report</vt:lpstr>
      <vt:lpstr>Preliminary PRP Search Completion Measure </vt:lpstr>
      <vt:lpstr>Preliminary PRP Search Completion Documentation </vt:lpstr>
      <vt:lpstr>Preliminary PRP Search Completion Documentation (Cont’d) </vt:lpstr>
      <vt:lpstr>PowerPoint Presentation</vt:lpstr>
      <vt:lpstr>In What Documents Is the Information Used?</vt:lpstr>
      <vt:lpstr>PRP Search Documentation Summary Requirements for Decision Documents</vt:lpstr>
      <vt:lpstr>PowerPoint Presentation</vt:lpstr>
      <vt:lpstr>Follow-up Searches</vt:lpstr>
      <vt:lpstr>Additional Tasks </vt:lpstr>
      <vt:lpstr>Other Uses of the PRP Search Report</vt:lpstr>
      <vt:lpstr>Cost Recovery Statutory Timeline</vt:lpstr>
      <vt:lpstr>PowerPoint Presentation</vt:lpstr>
    </vt:vector>
  </TitlesOfParts>
  <Company>Office 2004 Test Drive 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McCullough, Mary</cp:lastModifiedBy>
  <cp:revision>214</cp:revision>
  <dcterms:created xsi:type="dcterms:W3CDTF">2011-02-09T16:00:48Z</dcterms:created>
  <dcterms:modified xsi:type="dcterms:W3CDTF">2015-07-22T18:46:54Z</dcterms:modified>
</cp:coreProperties>
</file>