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handoutMasterIdLst>
    <p:handoutMasterId r:id="rId56"/>
  </p:handoutMasterIdLst>
  <p:sldIdLst>
    <p:sldId id="291" r:id="rId2"/>
    <p:sldId id="292" r:id="rId3"/>
    <p:sldId id="293" r:id="rId4"/>
    <p:sldId id="294" r:id="rId5"/>
    <p:sldId id="257" r:id="rId6"/>
    <p:sldId id="304" r:id="rId7"/>
    <p:sldId id="306" r:id="rId8"/>
    <p:sldId id="317" r:id="rId9"/>
    <p:sldId id="289" r:id="rId10"/>
    <p:sldId id="315" r:id="rId11"/>
    <p:sldId id="274" r:id="rId12"/>
    <p:sldId id="276" r:id="rId13"/>
    <p:sldId id="326" r:id="rId14"/>
    <p:sldId id="275" r:id="rId15"/>
    <p:sldId id="278" r:id="rId16"/>
    <p:sldId id="279" r:id="rId17"/>
    <p:sldId id="327" r:id="rId18"/>
    <p:sldId id="280" r:id="rId19"/>
    <p:sldId id="281" r:id="rId20"/>
    <p:sldId id="282" r:id="rId21"/>
    <p:sldId id="283" r:id="rId22"/>
    <p:sldId id="284" r:id="rId23"/>
    <p:sldId id="285" r:id="rId24"/>
    <p:sldId id="286" r:id="rId25"/>
    <p:sldId id="287" r:id="rId26"/>
    <p:sldId id="288" r:id="rId27"/>
    <p:sldId id="307" r:id="rId28"/>
    <p:sldId id="308" r:id="rId29"/>
    <p:sldId id="309" r:id="rId30"/>
    <p:sldId id="310" r:id="rId31"/>
    <p:sldId id="298" r:id="rId32"/>
    <p:sldId id="297" r:id="rId33"/>
    <p:sldId id="319" r:id="rId34"/>
    <p:sldId id="313" r:id="rId35"/>
    <p:sldId id="347" r:id="rId36"/>
    <p:sldId id="299" r:id="rId37"/>
    <p:sldId id="300" r:id="rId38"/>
    <p:sldId id="321" r:id="rId39"/>
    <p:sldId id="301" r:id="rId40"/>
    <p:sldId id="346" r:id="rId41"/>
    <p:sldId id="329" r:id="rId42"/>
    <p:sldId id="330" r:id="rId43"/>
    <p:sldId id="345" r:id="rId44"/>
    <p:sldId id="332" r:id="rId45"/>
    <p:sldId id="336" r:id="rId46"/>
    <p:sldId id="337" r:id="rId47"/>
    <p:sldId id="338" r:id="rId48"/>
    <p:sldId id="339" r:id="rId49"/>
    <p:sldId id="340" r:id="rId50"/>
    <p:sldId id="343" r:id="rId51"/>
    <p:sldId id="341" r:id="rId52"/>
    <p:sldId id="342" r:id="rId53"/>
    <p:sldId id="349" r:id="rId54"/>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80" autoAdjust="0"/>
    <p:restoredTop sz="80952" autoAdjust="0"/>
  </p:normalViewPr>
  <p:slideViewPr>
    <p:cSldViewPr>
      <p:cViewPr>
        <p:scale>
          <a:sx n="50" d="100"/>
          <a:sy n="50" d="100"/>
        </p:scale>
        <p:origin x="344" y="1016"/>
      </p:cViewPr>
      <p:guideLst>
        <p:guide orient="horz" pos="2160"/>
        <p:guide pos="2880"/>
      </p:guideLst>
    </p:cSldViewPr>
  </p:slideViewPr>
  <p:outlineViewPr>
    <p:cViewPr>
      <p:scale>
        <a:sx n="33" d="100"/>
        <a:sy n="33" d="100"/>
      </p:scale>
      <p:origin x="216"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mbrowski, Sally" userId="eea85e39-eadb-46bb-8315-ba0b37970c2b" providerId="ADAL" clId="{EFF96F40-A6FD-4F17-BA99-E0A50BF1B95C}"/>
    <pc:docChg chg="undo custSel delSld modSld">
      <pc:chgData name="Dombrowski, Sally" userId="eea85e39-eadb-46bb-8315-ba0b37970c2b" providerId="ADAL" clId="{EFF96F40-A6FD-4F17-BA99-E0A50BF1B95C}" dt="2018-11-07T21:09:55.647" v="3004" actId="20577"/>
      <pc:docMkLst>
        <pc:docMk/>
      </pc:docMkLst>
      <pc:sldChg chg="modSp">
        <pc:chgData name="Dombrowski, Sally" userId="eea85e39-eadb-46bb-8315-ba0b37970c2b" providerId="ADAL" clId="{EFF96F40-A6FD-4F17-BA99-E0A50BF1B95C}" dt="2018-11-07T21:09:55.647" v="3004" actId="20577"/>
        <pc:sldMkLst>
          <pc:docMk/>
          <pc:sldMk cId="0" sldId="275"/>
        </pc:sldMkLst>
        <pc:spChg chg="mod">
          <ac:chgData name="Dombrowski, Sally" userId="eea85e39-eadb-46bb-8315-ba0b37970c2b" providerId="ADAL" clId="{EFF96F40-A6FD-4F17-BA99-E0A50BF1B95C}" dt="2018-11-07T21:09:55.647" v="3004" actId="20577"/>
          <ac:spMkLst>
            <pc:docMk/>
            <pc:sldMk cId="0" sldId="275"/>
            <ac:spMk id="13314" creationId="{00000000-0000-0000-0000-000000000000}"/>
          </ac:spMkLst>
        </pc:spChg>
      </pc:sldChg>
      <pc:sldChg chg="addSp modSp modAnim">
        <pc:chgData name="Dombrowski, Sally" userId="eea85e39-eadb-46bb-8315-ba0b37970c2b" providerId="ADAL" clId="{EFF96F40-A6FD-4F17-BA99-E0A50BF1B95C}" dt="2018-10-30T14:36:33.914" v="769" actId="962"/>
        <pc:sldMkLst>
          <pc:docMk/>
          <pc:sldMk cId="0" sldId="278"/>
        </pc:sldMkLst>
        <pc:spChg chg="mod">
          <ac:chgData name="Dombrowski, Sally" userId="eea85e39-eadb-46bb-8315-ba0b37970c2b" providerId="ADAL" clId="{EFF96F40-A6FD-4F17-BA99-E0A50BF1B95C}" dt="2018-10-30T14:35:46.247" v="672" actId="164"/>
          <ac:spMkLst>
            <pc:docMk/>
            <pc:sldMk cId="0" sldId="278"/>
            <ac:spMk id="20"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14338"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14341"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14343"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14345"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14347"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14349"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14350"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66585"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66587"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66589"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66591" creationId="{00000000-0000-0000-0000-000000000000}"/>
          </ac:spMkLst>
        </pc:spChg>
        <pc:spChg chg="mod">
          <ac:chgData name="Dombrowski, Sally" userId="eea85e39-eadb-46bb-8315-ba0b37970c2b" providerId="ADAL" clId="{EFF96F40-A6FD-4F17-BA99-E0A50BF1B95C}" dt="2018-10-30T14:35:46.247" v="672" actId="164"/>
          <ac:spMkLst>
            <pc:docMk/>
            <pc:sldMk cId="0" sldId="278"/>
            <ac:spMk id="66595" creationId="{00000000-0000-0000-0000-000000000000}"/>
          </ac:spMkLst>
        </pc:spChg>
        <pc:grpChg chg="mod">
          <ac:chgData name="Dombrowski, Sally" userId="eea85e39-eadb-46bb-8315-ba0b37970c2b" providerId="ADAL" clId="{EFF96F40-A6FD-4F17-BA99-E0A50BF1B95C}" dt="2018-10-30T14:35:46.247" v="672" actId="164"/>
          <ac:grpSpMkLst>
            <pc:docMk/>
            <pc:sldMk cId="0" sldId="278"/>
            <ac:grpSpMk id="2" creationId="{00000000-0000-0000-0000-000000000000}"/>
          </ac:grpSpMkLst>
        </pc:grpChg>
        <pc:grpChg chg="add mod">
          <ac:chgData name="Dombrowski, Sally" userId="eea85e39-eadb-46bb-8315-ba0b37970c2b" providerId="ADAL" clId="{EFF96F40-A6FD-4F17-BA99-E0A50BF1B95C}" dt="2018-10-30T14:36:33.914" v="769" actId="962"/>
          <ac:grpSpMkLst>
            <pc:docMk/>
            <pc:sldMk cId="0" sldId="278"/>
            <ac:grpSpMk id="3" creationId="{1154C536-39D5-43DA-A7B7-70C9C070F618}"/>
          </ac:grpSpMkLst>
        </pc:grpChg>
        <pc:cxnChg chg="mod">
          <ac:chgData name="Dombrowski, Sally" userId="eea85e39-eadb-46bb-8315-ba0b37970c2b" providerId="ADAL" clId="{EFF96F40-A6FD-4F17-BA99-E0A50BF1B95C}" dt="2018-10-30T14:35:46.247" v="672" actId="164"/>
          <ac:cxnSpMkLst>
            <pc:docMk/>
            <pc:sldMk cId="0" sldId="278"/>
            <ac:cxnSpMk id="21" creationId="{00000000-0000-0000-0000-000000000000}"/>
          </ac:cxnSpMkLst>
        </pc:cxnChg>
        <pc:cxnChg chg="mod">
          <ac:chgData name="Dombrowski, Sally" userId="eea85e39-eadb-46bb-8315-ba0b37970c2b" providerId="ADAL" clId="{EFF96F40-A6FD-4F17-BA99-E0A50BF1B95C}" dt="2018-10-30T14:35:46.247" v="672" actId="164"/>
          <ac:cxnSpMkLst>
            <pc:docMk/>
            <pc:sldMk cId="0" sldId="278"/>
            <ac:cxnSpMk id="23" creationId="{00000000-0000-0000-0000-000000000000}"/>
          </ac:cxnSpMkLst>
        </pc:cxnChg>
      </pc:sldChg>
      <pc:sldChg chg="addSp modSp">
        <pc:chgData name="Dombrowski, Sally" userId="eea85e39-eadb-46bb-8315-ba0b37970c2b" providerId="ADAL" clId="{EFF96F40-A6FD-4F17-BA99-E0A50BF1B95C}" dt="2018-10-30T14:38:18.340" v="916" actId="962"/>
        <pc:sldMkLst>
          <pc:docMk/>
          <pc:sldMk cId="0" sldId="279"/>
        </pc:sldMkLst>
        <pc:spChg chg="mod">
          <ac:chgData name="Dombrowski, Sally" userId="eea85e39-eadb-46bb-8315-ba0b37970c2b" providerId="ADAL" clId="{EFF96F40-A6FD-4F17-BA99-E0A50BF1B95C}" dt="2018-10-30T14:37:13.525" v="772" actId="164"/>
          <ac:spMkLst>
            <pc:docMk/>
            <pc:sldMk cId="0" sldId="279"/>
            <ac:spMk id="6" creationId="{00000000-0000-0000-0000-000000000000}"/>
          </ac:spMkLst>
        </pc:spChg>
        <pc:spChg chg="mod">
          <ac:chgData name="Dombrowski, Sally" userId="eea85e39-eadb-46bb-8315-ba0b37970c2b" providerId="ADAL" clId="{EFF96F40-A6FD-4F17-BA99-E0A50BF1B95C}" dt="2018-10-30T14:37:13.525" v="772" actId="164"/>
          <ac:spMkLst>
            <pc:docMk/>
            <pc:sldMk cId="0" sldId="279"/>
            <ac:spMk id="15363" creationId="{00000000-0000-0000-0000-000000000000}"/>
          </ac:spMkLst>
        </pc:spChg>
        <pc:spChg chg="mod">
          <ac:chgData name="Dombrowski, Sally" userId="eea85e39-eadb-46bb-8315-ba0b37970c2b" providerId="ADAL" clId="{EFF96F40-A6FD-4F17-BA99-E0A50BF1B95C}" dt="2018-10-30T14:37:13.525" v="772" actId="164"/>
          <ac:spMkLst>
            <pc:docMk/>
            <pc:sldMk cId="0" sldId="279"/>
            <ac:spMk id="15364" creationId="{00000000-0000-0000-0000-000000000000}"/>
          </ac:spMkLst>
        </pc:spChg>
        <pc:grpChg chg="add mod">
          <ac:chgData name="Dombrowski, Sally" userId="eea85e39-eadb-46bb-8315-ba0b37970c2b" providerId="ADAL" clId="{EFF96F40-A6FD-4F17-BA99-E0A50BF1B95C}" dt="2018-10-30T14:38:18.340" v="916" actId="962"/>
          <ac:grpSpMkLst>
            <pc:docMk/>
            <pc:sldMk cId="0" sldId="279"/>
            <ac:grpSpMk id="2" creationId="{D626CD43-C124-4173-8F7E-D8A450C134F6}"/>
          </ac:grpSpMkLst>
        </pc:grpChg>
      </pc:sldChg>
      <pc:sldChg chg="addSp delSp modSp">
        <pc:chgData name="Dombrowski, Sally" userId="eea85e39-eadb-46bb-8315-ba0b37970c2b" providerId="ADAL" clId="{EFF96F40-A6FD-4F17-BA99-E0A50BF1B95C}" dt="2018-11-07T20:51:23.283" v="2553" actId="14100"/>
        <pc:sldMkLst>
          <pc:docMk/>
          <pc:sldMk cId="0" sldId="280"/>
        </pc:sldMkLst>
        <pc:spChg chg="add mod">
          <ac:chgData name="Dombrowski, Sally" userId="eea85e39-eadb-46bb-8315-ba0b37970c2b" providerId="ADAL" clId="{EFF96F40-A6FD-4F17-BA99-E0A50BF1B95C}" dt="2018-11-07T20:51:23.283" v="2553" actId="14100"/>
          <ac:spMkLst>
            <pc:docMk/>
            <pc:sldMk cId="0" sldId="280"/>
            <ac:spMk id="2" creationId="{50BDDBC0-895F-4E00-8DD5-FBC2D268DFC9}"/>
          </ac:spMkLst>
        </pc:spChg>
        <pc:spChg chg="add del mod">
          <ac:chgData name="Dombrowski, Sally" userId="eea85e39-eadb-46bb-8315-ba0b37970c2b" providerId="ADAL" clId="{EFF96F40-A6FD-4F17-BA99-E0A50BF1B95C}" dt="2018-11-07T20:51:13.622" v="2551" actId="478"/>
          <ac:spMkLst>
            <pc:docMk/>
            <pc:sldMk cId="0" sldId="280"/>
            <ac:spMk id="3" creationId="{130E36AF-85C7-45CC-ADE1-0335FE54A66D}"/>
          </ac:spMkLst>
        </pc:spChg>
        <pc:spChg chg="del mod">
          <ac:chgData name="Dombrowski, Sally" userId="eea85e39-eadb-46bb-8315-ba0b37970c2b" providerId="ADAL" clId="{EFF96F40-A6FD-4F17-BA99-E0A50BF1B95C}" dt="2018-11-07T20:50:56.997" v="2548" actId="478"/>
          <ac:spMkLst>
            <pc:docMk/>
            <pc:sldMk cId="0" sldId="280"/>
            <ac:spMk id="16387" creationId="{00000000-0000-0000-0000-000000000000}"/>
          </ac:spMkLst>
        </pc:spChg>
        <pc:spChg chg="del">
          <ac:chgData name="Dombrowski, Sally" userId="eea85e39-eadb-46bb-8315-ba0b37970c2b" providerId="ADAL" clId="{EFF96F40-A6FD-4F17-BA99-E0A50BF1B95C}" dt="2018-10-30T14:42:09.497" v="1240" actId="478"/>
          <ac:spMkLst>
            <pc:docMk/>
            <pc:sldMk cId="0" sldId="280"/>
            <ac:spMk id="16388" creationId="{00000000-0000-0000-0000-000000000000}"/>
          </ac:spMkLst>
        </pc:spChg>
      </pc:sldChg>
      <pc:sldChg chg="addSp delSp modSp">
        <pc:chgData name="Dombrowski, Sally" userId="eea85e39-eadb-46bb-8315-ba0b37970c2b" providerId="ADAL" clId="{EFF96F40-A6FD-4F17-BA99-E0A50BF1B95C}" dt="2018-11-07T20:51:57.953" v="2559" actId="14100"/>
        <pc:sldMkLst>
          <pc:docMk/>
          <pc:sldMk cId="0" sldId="281"/>
        </pc:sldMkLst>
        <pc:spChg chg="add mod">
          <ac:chgData name="Dombrowski, Sally" userId="eea85e39-eadb-46bb-8315-ba0b37970c2b" providerId="ADAL" clId="{EFF96F40-A6FD-4F17-BA99-E0A50BF1B95C}" dt="2018-11-07T20:51:57.953" v="2559" actId="14100"/>
          <ac:spMkLst>
            <pc:docMk/>
            <pc:sldMk cId="0" sldId="281"/>
            <ac:spMk id="2" creationId="{CC8EF458-2A33-4B8E-98ED-C228F7AF7A5B}"/>
          </ac:spMkLst>
        </pc:spChg>
        <pc:spChg chg="add del mod">
          <ac:chgData name="Dombrowski, Sally" userId="eea85e39-eadb-46bb-8315-ba0b37970c2b" providerId="ADAL" clId="{EFF96F40-A6FD-4F17-BA99-E0A50BF1B95C}" dt="2018-11-07T20:51:48.485" v="2558" actId="478"/>
          <ac:spMkLst>
            <pc:docMk/>
            <pc:sldMk cId="0" sldId="281"/>
            <ac:spMk id="3" creationId="{36F63A88-6C3E-4B72-B19B-7B888FEA07EE}"/>
          </ac:spMkLst>
        </pc:spChg>
        <pc:spChg chg="del mod">
          <ac:chgData name="Dombrowski, Sally" userId="eea85e39-eadb-46bb-8315-ba0b37970c2b" providerId="ADAL" clId="{EFF96F40-A6FD-4F17-BA99-E0A50BF1B95C}" dt="2018-11-07T20:51:36.133" v="2555" actId="478"/>
          <ac:spMkLst>
            <pc:docMk/>
            <pc:sldMk cId="0" sldId="281"/>
            <ac:spMk id="17411" creationId="{00000000-0000-0000-0000-000000000000}"/>
          </ac:spMkLst>
        </pc:spChg>
        <pc:spChg chg="del">
          <ac:chgData name="Dombrowski, Sally" userId="eea85e39-eadb-46bb-8315-ba0b37970c2b" providerId="ADAL" clId="{EFF96F40-A6FD-4F17-BA99-E0A50BF1B95C}" dt="2018-10-30T14:42:14.505" v="1241" actId="478"/>
          <ac:spMkLst>
            <pc:docMk/>
            <pc:sldMk cId="0" sldId="281"/>
            <ac:spMk id="17412" creationId="{00000000-0000-0000-0000-000000000000}"/>
          </ac:spMkLst>
        </pc:spChg>
      </pc:sldChg>
      <pc:sldChg chg="addSp delSp modSp">
        <pc:chgData name="Dombrowski, Sally" userId="eea85e39-eadb-46bb-8315-ba0b37970c2b" providerId="ADAL" clId="{EFF96F40-A6FD-4F17-BA99-E0A50BF1B95C}" dt="2018-11-07T20:52:23.525" v="2565" actId="255"/>
        <pc:sldMkLst>
          <pc:docMk/>
          <pc:sldMk cId="0" sldId="282"/>
        </pc:sldMkLst>
        <pc:spChg chg="add mod">
          <ac:chgData name="Dombrowski, Sally" userId="eea85e39-eadb-46bb-8315-ba0b37970c2b" providerId="ADAL" clId="{EFF96F40-A6FD-4F17-BA99-E0A50BF1B95C}" dt="2018-11-07T20:52:23.525" v="2565" actId="255"/>
          <ac:spMkLst>
            <pc:docMk/>
            <pc:sldMk cId="0" sldId="282"/>
            <ac:spMk id="2" creationId="{4BABE83F-4A0C-41C8-BD07-9937C33C21DC}"/>
          </ac:spMkLst>
        </pc:spChg>
        <pc:spChg chg="mod">
          <ac:chgData name="Dombrowski, Sally" userId="eea85e39-eadb-46bb-8315-ba0b37970c2b" providerId="ADAL" clId="{EFF96F40-A6FD-4F17-BA99-E0A50BF1B95C}" dt="2018-11-07T20:52:10.183" v="2563" actId="27636"/>
          <ac:spMkLst>
            <pc:docMk/>
            <pc:sldMk cId="0" sldId="282"/>
            <ac:spMk id="4" creationId="{00000000-0000-0000-0000-000000000000}"/>
          </ac:spMkLst>
        </pc:spChg>
        <pc:spChg chg="del mod">
          <ac:chgData name="Dombrowski, Sally" userId="eea85e39-eadb-46bb-8315-ba0b37970c2b" providerId="ADAL" clId="{EFF96F40-A6FD-4F17-BA99-E0A50BF1B95C}" dt="2018-11-07T20:52:06.453" v="2561" actId="478"/>
          <ac:spMkLst>
            <pc:docMk/>
            <pc:sldMk cId="0" sldId="282"/>
            <ac:spMk id="18434" creationId="{00000000-0000-0000-0000-000000000000}"/>
          </ac:spMkLst>
        </pc:spChg>
      </pc:sldChg>
      <pc:sldChg chg="addSp delSp modSp modNotes">
        <pc:chgData name="Dombrowski, Sally" userId="eea85e39-eadb-46bb-8315-ba0b37970c2b" providerId="ADAL" clId="{EFF96F40-A6FD-4F17-BA99-E0A50BF1B95C}" dt="2018-11-07T21:09:30.803" v="2993"/>
        <pc:sldMkLst>
          <pc:docMk/>
          <pc:sldMk cId="0" sldId="283"/>
        </pc:sldMkLst>
        <pc:spChg chg="del">
          <ac:chgData name="Dombrowski, Sally" userId="eea85e39-eadb-46bb-8315-ba0b37970c2b" providerId="ADAL" clId="{EFF96F40-A6FD-4F17-BA99-E0A50BF1B95C}" dt="2018-10-30T14:44:33.859" v="1242" actId="478"/>
          <ac:spMkLst>
            <pc:docMk/>
            <pc:sldMk cId="0" sldId="283"/>
            <ac:spMk id="6" creationId="{00000000-0000-0000-0000-000000000000}"/>
          </ac:spMkLst>
        </pc:spChg>
        <pc:spChg chg="add">
          <ac:chgData name="Dombrowski, Sally" userId="eea85e39-eadb-46bb-8315-ba0b37970c2b" providerId="ADAL" clId="{EFF96F40-A6FD-4F17-BA99-E0A50BF1B95C}" dt="2018-11-07T21:09:30.803" v="2993"/>
          <ac:spMkLst>
            <pc:docMk/>
            <pc:sldMk cId="0" sldId="283"/>
            <ac:spMk id="7" creationId="{D8773B90-FCDD-4C99-9ADE-C6CF243611AE}"/>
          </ac:spMkLst>
        </pc:spChg>
        <pc:spChg chg="del">
          <ac:chgData name="Dombrowski, Sally" userId="eea85e39-eadb-46bb-8315-ba0b37970c2b" providerId="ADAL" clId="{EFF96F40-A6FD-4F17-BA99-E0A50BF1B95C}" dt="2018-10-30T14:44:35.795" v="1243" actId="478"/>
          <ac:spMkLst>
            <pc:docMk/>
            <pc:sldMk cId="0" sldId="283"/>
            <ac:spMk id="7" creationId="{00000000-0000-0000-0000-000000000000}"/>
          </ac:spMkLst>
        </pc:spChg>
        <pc:spChg chg="del mod">
          <ac:chgData name="Dombrowski, Sally" userId="eea85e39-eadb-46bb-8315-ba0b37970c2b" providerId="ADAL" clId="{EFF96F40-A6FD-4F17-BA99-E0A50BF1B95C}" dt="2018-11-07T21:08:58.576" v="2990"/>
          <ac:spMkLst>
            <pc:docMk/>
            <pc:sldMk cId="0" sldId="283"/>
            <ac:spMk id="19506" creationId="{00000000-0000-0000-0000-000000000000}"/>
          </ac:spMkLst>
        </pc:spChg>
        <pc:graphicFrameChg chg="modGraphic">
          <ac:chgData name="Dombrowski, Sally" userId="eea85e39-eadb-46bb-8315-ba0b37970c2b" providerId="ADAL" clId="{EFF96F40-A6FD-4F17-BA99-E0A50BF1B95C}" dt="2018-11-07T21:09:23.672" v="2992" actId="2165"/>
          <ac:graphicFrameMkLst>
            <pc:docMk/>
            <pc:sldMk cId="0" sldId="283"/>
            <ac:graphicFrameMk id="4" creationId="{00000000-0000-0000-0000-000000000000}"/>
          </ac:graphicFrameMkLst>
        </pc:graphicFrameChg>
        <pc:cxnChg chg="del">
          <ac:chgData name="Dombrowski, Sally" userId="eea85e39-eadb-46bb-8315-ba0b37970c2b" providerId="ADAL" clId="{EFF96F40-A6FD-4F17-BA99-E0A50BF1B95C}" dt="2018-10-30T14:44:46.275" v="1245" actId="478"/>
          <ac:cxnSpMkLst>
            <pc:docMk/>
            <pc:sldMk cId="0" sldId="283"/>
            <ac:cxnSpMk id="12" creationId="{00000000-0000-0000-0000-000000000000}"/>
          </ac:cxnSpMkLst>
        </pc:cxnChg>
      </pc:sldChg>
      <pc:sldChg chg="addSp delSp modSp">
        <pc:chgData name="Dombrowski, Sally" userId="eea85e39-eadb-46bb-8315-ba0b37970c2b" providerId="ADAL" clId="{EFF96F40-A6FD-4F17-BA99-E0A50BF1B95C}" dt="2018-11-07T20:52:42.908" v="2569"/>
        <pc:sldMkLst>
          <pc:docMk/>
          <pc:sldMk cId="0" sldId="284"/>
        </pc:sldMkLst>
        <pc:spChg chg="add mod">
          <ac:chgData name="Dombrowski, Sally" userId="eea85e39-eadb-46bb-8315-ba0b37970c2b" providerId="ADAL" clId="{EFF96F40-A6FD-4F17-BA99-E0A50BF1B95C}" dt="2018-11-07T20:52:42.908" v="2569"/>
          <ac:spMkLst>
            <pc:docMk/>
            <pc:sldMk cId="0" sldId="284"/>
            <ac:spMk id="2" creationId="{F9AA815A-5F5D-4D8E-83A0-E7361B552950}"/>
          </ac:spMkLst>
        </pc:spChg>
        <pc:spChg chg="del mod">
          <ac:chgData name="Dombrowski, Sally" userId="eea85e39-eadb-46bb-8315-ba0b37970c2b" providerId="ADAL" clId="{EFF96F40-A6FD-4F17-BA99-E0A50BF1B95C}" dt="2018-11-07T20:52:35.428" v="2567" actId="478"/>
          <ac:spMkLst>
            <pc:docMk/>
            <pc:sldMk cId="0" sldId="284"/>
            <ac:spMk id="20483" creationId="{00000000-0000-0000-0000-000000000000}"/>
          </ac:spMkLst>
        </pc:spChg>
      </pc:sldChg>
      <pc:sldChg chg="addSp delSp modSp">
        <pc:chgData name="Dombrowski, Sally" userId="eea85e39-eadb-46bb-8315-ba0b37970c2b" providerId="ADAL" clId="{EFF96F40-A6FD-4F17-BA99-E0A50BF1B95C}" dt="2018-11-07T20:53:37.594" v="2602" actId="14100"/>
        <pc:sldMkLst>
          <pc:docMk/>
          <pc:sldMk cId="0" sldId="288"/>
        </pc:sldMkLst>
        <pc:spChg chg="mod ord">
          <ac:chgData name="Dombrowski, Sally" userId="eea85e39-eadb-46bb-8315-ba0b37970c2b" providerId="ADAL" clId="{EFF96F40-A6FD-4F17-BA99-E0A50BF1B95C}" dt="2018-10-30T14:46:21.043" v="1253" actId="164"/>
          <ac:spMkLst>
            <pc:docMk/>
            <pc:sldMk cId="0" sldId="288"/>
            <ac:spMk id="3" creationId="{00000000-0000-0000-0000-000000000000}"/>
          </ac:spMkLst>
        </pc:spChg>
        <pc:spChg chg="add mod">
          <ac:chgData name="Dombrowski, Sally" userId="eea85e39-eadb-46bb-8315-ba0b37970c2b" providerId="ADAL" clId="{EFF96F40-A6FD-4F17-BA99-E0A50BF1B95C}" dt="2018-11-07T20:53:37.594" v="2602" actId="14100"/>
          <ac:spMkLst>
            <pc:docMk/>
            <pc:sldMk cId="0" sldId="288"/>
            <ac:spMk id="4" creationId="{3E1E0C31-0DA0-4783-8D9C-C54C74D69C05}"/>
          </ac:spMkLst>
        </pc:spChg>
        <pc:spChg chg="mod ord">
          <ac:chgData name="Dombrowski, Sally" userId="eea85e39-eadb-46bb-8315-ba0b37970c2b" providerId="ADAL" clId="{EFF96F40-A6FD-4F17-BA99-E0A50BF1B95C}" dt="2018-10-30T14:46:21.043" v="1253" actId="164"/>
          <ac:spMkLst>
            <pc:docMk/>
            <pc:sldMk cId="0" sldId="288"/>
            <ac:spMk id="5" creationId="{00000000-0000-0000-0000-000000000000}"/>
          </ac:spMkLst>
        </pc:spChg>
        <pc:grpChg chg="add mod">
          <ac:chgData name="Dombrowski, Sally" userId="eea85e39-eadb-46bb-8315-ba0b37970c2b" providerId="ADAL" clId="{EFF96F40-A6FD-4F17-BA99-E0A50BF1B95C}" dt="2018-10-30T14:47:32.751" v="1390" actId="962"/>
          <ac:grpSpMkLst>
            <pc:docMk/>
            <pc:sldMk cId="0" sldId="288"/>
            <ac:grpSpMk id="2" creationId="{5E70DB66-3036-41D3-9292-259F02FC5FF1}"/>
          </ac:grpSpMkLst>
        </pc:grpChg>
        <pc:picChg chg="add del mod">
          <ac:chgData name="Dombrowski, Sally" userId="eea85e39-eadb-46bb-8315-ba0b37970c2b" providerId="ADAL" clId="{EFF96F40-A6FD-4F17-BA99-E0A50BF1B95C}" dt="2018-10-30T14:48:31.982" v="1472" actId="962"/>
          <ac:picMkLst>
            <pc:docMk/>
            <pc:sldMk cId="0" sldId="288"/>
            <ac:picMk id="74753" creationId="{00000000-0000-0000-0000-000000000000}"/>
          </ac:picMkLst>
        </pc:picChg>
      </pc:sldChg>
      <pc:sldChg chg="delSp modSp">
        <pc:chgData name="Dombrowski, Sally" userId="eea85e39-eadb-46bb-8315-ba0b37970c2b" providerId="ADAL" clId="{EFF96F40-A6FD-4F17-BA99-E0A50BF1B95C}" dt="2018-11-07T20:37:41.563" v="2041" actId="962"/>
        <pc:sldMkLst>
          <pc:docMk/>
          <pc:sldMk cId="0" sldId="297"/>
        </pc:sldMkLst>
        <pc:picChg chg="mod">
          <ac:chgData name="Dombrowski, Sally" userId="eea85e39-eadb-46bb-8315-ba0b37970c2b" providerId="ADAL" clId="{EFF96F40-A6FD-4F17-BA99-E0A50BF1B95C}" dt="2018-11-07T20:37:41.563" v="2041" actId="962"/>
          <ac:picMkLst>
            <pc:docMk/>
            <pc:sldMk cId="0" sldId="297"/>
            <ac:picMk id="29699" creationId="{00000000-0000-0000-0000-000000000000}"/>
          </ac:picMkLst>
        </pc:picChg>
        <pc:cxnChg chg="del">
          <ac:chgData name="Dombrowski, Sally" userId="eea85e39-eadb-46bb-8315-ba0b37970c2b" providerId="ADAL" clId="{EFF96F40-A6FD-4F17-BA99-E0A50BF1B95C}" dt="2018-11-07T20:34:34.033" v="1929" actId="478"/>
          <ac:cxnSpMkLst>
            <pc:docMk/>
            <pc:sldMk cId="0" sldId="297"/>
            <ac:cxnSpMk id="7" creationId="{00000000-0000-0000-0000-000000000000}"/>
          </ac:cxnSpMkLst>
        </pc:cxnChg>
      </pc:sldChg>
      <pc:sldChg chg="addSp modSp">
        <pc:chgData name="Dombrowski, Sally" userId="eea85e39-eadb-46bb-8315-ba0b37970c2b" providerId="ADAL" clId="{EFF96F40-A6FD-4F17-BA99-E0A50BF1B95C}" dt="2018-11-07T21:07:41.356" v="2989" actId="1037"/>
        <pc:sldMkLst>
          <pc:docMk/>
          <pc:sldMk cId="0" sldId="301"/>
        </pc:sldMkLst>
        <pc:spChg chg="add mod">
          <ac:chgData name="Dombrowski, Sally" userId="eea85e39-eadb-46bb-8315-ba0b37970c2b" providerId="ADAL" clId="{EFF96F40-A6FD-4F17-BA99-E0A50BF1B95C}" dt="2018-11-07T21:07:41.356" v="2989" actId="1037"/>
          <ac:spMkLst>
            <pc:docMk/>
            <pc:sldMk cId="0" sldId="301"/>
            <ac:spMk id="3" creationId="{C2420ACF-EB0C-4781-839D-894FDDC6A466}"/>
          </ac:spMkLst>
        </pc:spChg>
        <pc:spChg chg="mod">
          <ac:chgData name="Dombrowski, Sally" userId="eea85e39-eadb-46bb-8315-ba0b37970c2b" providerId="ADAL" clId="{EFF96F40-A6FD-4F17-BA99-E0A50BF1B95C}" dt="2018-11-07T20:35:23.467" v="1932" actId="164"/>
          <ac:spMkLst>
            <pc:docMk/>
            <pc:sldMk cId="0" sldId="301"/>
            <ac:spMk id="5" creationId="{00000000-0000-0000-0000-000000000000}"/>
          </ac:spMkLst>
        </pc:spChg>
        <pc:grpChg chg="add mod ord">
          <ac:chgData name="Dombrowski, Sally" userId="eea85e39-eadb-46bb-8315-ba0b37970c2b" providerId="ADAL" clId="{EFF96F40-A6FD-4F17-BA99-E0A50BF1B95C}" dt="2018-11-07T21:07:00.433" v="2928" actId="167"/>
          <ac:grpSpMkLst>
            <pc:docMk/>
            <pc:sldMk cId="0" sldId="301"/>
            <ac:grpSpMk id="2" creationId="{506FC2DE-994A-4191-9191-B44C2B600D37}"/>
          </ac:grpSpMkLst>
        </pc:grpChg>
        <pc:picChg chg="mod">
          <ac:chgData name="Dombrowski, Sally" userId="eea85e39-eadb-46bb-8315-ba0b37970c2b" providerId="ADAL" clId="{EFF96F40-A6FD-4F17-BA99-E0A50BF1B95C}" dt="2018-11-07T20:40:22.585" v="2383" actId="962"/>
          <ac:picMkLst>
            <pc:docMk/>
            <pc:sldMk cId="0" sldId="301"/>
            <ac:picMk id="1027" creationId="{00000000-0000-0000-0000-000000000000}"/>
          </ac:picMkLst>
        </pc:picChg>
      </pc:sldChg>
      <pc:sldChg chg="addSp modSp">
        <pc:chgData name="Dombrowski, Sally" userId="eea85e39-eadb-46bb-8315-ba0b37970c2b" providerId="ADAL" clId="{EFF96F40-A6FD-4F17-BA99-E0A50BF1B95C}" dt="2018-10-30T12:58:10.049" v="183" actId="962"/>
        <pc:sldMkLst>
          <pc:docMk/>
          <pc:sldMk cId="0" sldId="304"/>
        </pc:sldMkLst>
        <pc:spChg chg="add mod">
          <ac:chgData name="Dombrowski, Sally" userId="eea85e39-eadb-46bb-8315-ba0b37970c2b" providerId="ADAL" clId="{EFF96F40-A6FD-4F17-BA99-E0A50BF1B95C}" dt="2018-10-30T12:56:27.039" v="55" actId="14100"/>
          <ac:spMkLst>
            <pc:docMk/>
            <pc:sldMk cId="0" sldId="304"/>
            <ac:spMk id="2" creationId="{92470C20-D0BB-418D-A041-55D48B54BAC0}"/>
          </ac:spMkLst>
        </pc:spChg>
        <pc:picChg chg="mod ord">
          <ac:chgData name="Dombrowski, Sally" userId="eea85e39-eadb-46bb-8315-ba0b37970c2b" providerId="ADAL" clId="{EFF96F40-A6FD-4F17-BA99-E0A50BF1B95C}" dt="2018-10-30T12:58:10.049" v="183" actId="962"/>
          <ac:picMkLst>
            <pc:docMk/>
            <pc:sldMk cId="0" sldId="304"/>
            <ac:picMk id="8194" creationId="{00000000-0000-0000-0000-000000000000}"/>
          </ac:picMkLst>
        </pc:picChg>
      </pc:sldChg>
      <pc:sldChg chg="modSp">
        <pc:chgData name="Dombrowski, Sally" userId="eea85e39-eadb-46bb-8315-ba0b37970c2b" providerId="ADAL" clId="{EFF96F40-A6FD-4F17-BA99-E0A50BF1B95C}" dt="2018-10-30T14:16:56.243" v="390" actId="962"/>
        <pc:sldMkLst>
          <pc:docMk/>
          <pc:sldMk cId="0" sldId="306"/>
        </pc:sldMkLst>
        <pc:picChg chg="mod">
          <ac:chgData name="Dombrowski, Sally" userId="eea85e39-eadb-46bb-8315-ba0b37970c2b" providerId="ADAL" clId="{EFF96F40-A6FD-4F17-BA99-E0A50BF1B95C}" dt="2018-10-30T14:16:56.243" v="390" actId="962"/>
          <ac:picMkLst>
            <pc:docMk/>
            <pc:sldMk cId="0" sldId="306"/>
            <ac:picMk id="9218" creationId="{00000000-0000-0000-0000-000000000000}"/>
          </ac:picMkLst>
        </pc:picChg>
      </pc:sldChg>
      <pc:sldChg chg="addSp modSp">
        <pc:chgData name="Dombrowski, Sally" userId="eea85e39-eadb-46bb-8315-ba0b37970c2b" providerId="ADAL" clId="{EFF96F40-A6FD-4F17-BA99-E0A50BF1B95C}" dt="2018-11-07T21:00:30.455" v="2649" actId="14100"/>
        <pc:sldMkLst>
          <pc:docMk/>
          <pc:sldMk cId="0" sldId="307"/>
        </pc:sldMkLst>
        <pc:spChg chg="add mod">
          <ac:chgData name="Dombrowski, Sally" userId="eea85e39-eadb-46bb-8315-ba0b37970c2b" providerId="ADAL" clId="{EFF96F40-A6FD-4F17-BA99-E0A50BF1B95C}" dt="2018-11-07T21:00:30.455" v="2649" actId="14100"/>
          <ac:spMkLst>
            <pc:docMk/>
            <pc:sldMk cId="0" sldId="307"/>
            <ac:spMk id="2" creationId="{C639911A-993F-48FD-B4B0-20C7D8E15F7F}"/>
          </ac:spMkLst>
        </pc:spChg>
        <pc:picChg chg="mod">
          <ac:chgData name="Dombrowski, Sally" userId="eea85e39-eadb-46bb-8315-ba0b37970c2b" providerId="ADAL" clId="{EFF96F40-A6FD-4F17-BA99-E0A50BF1B95C}" dt="2018-10-30T14:49:32.794" v="1574" actId="962"/>
          <ac:picMkLst>
            <pc:docMk/>
            <pc:sldMk cId="0" sldId="307"/>
            <ac:picMk id="25602" creationId="{00000000-0000-0000-0000-000000000000}"/>
          </ac:picMkLst>
        </pc:picChg>
      </pc:sldChg>
      <pc:sldChg chg="addSp modSp">
        <pc:chgData name="Dombrowski, Sally" userId="eea85e39-eadb-46bb-8315-ba0b37970c2b" providerId="ADAL" clId="{EFF96F40-A6FD-4F17-BA99-E0A50BF1B95C}" dt="2018-11-07T21:01:11.790" v="2668" actId="255"/>
        <pc:sldMkLst>
          <pc:docMk/>
          <pc:sldMk cId="0" sldId="308"/>
        </pc:sldMkLst>
        <pc:spChg chg="add mod">
          <ac:chgData name="Dombrowski, Sally" userId="eea85e39-eadb-46bb-8315-ba0b37970c2b" providerId="ADAL" clId="{EFF96F40-A6FD-4F17-BA99-E0A50BF1B95C}" dt="2018-11-07T21:01:11.790" v="2668" actId="255"/>
          <ac:spMkLst>
            <pc:docMk/>
            <pc:sldMk cId="0" sldId="308"/>
            <ac:spMk id="2" creationId="{8A6FA58A-DE6A-41D0-BEB0-800EEF2C656E}"/>
          </ac:spMkLst>
        </pc:spChg>
        <pc:picChg chg="mod">
          <ac:chgData name="Dombrowski, Sally" userId="eea85e39-eadb-46bb-8315-ba0b37970c2b" providerId="ADAL" clId="{EFF96F40-A6FD-4F17-BA99-E0A50BF1B95C}" dt="2018-10-30T14:50:21.273" v="1679" actId="962"/>
          <ac:picMkLst>
            <pc:docMk/>
            <pc:sldMk cId="0" sldId="308"/>
            <ac:picMk id="26626" creationId="{00000000-0000-0000-0000-000000000000}"/>
          </ac:picMkLst>
        </pc:picChg>
      </pc:sldChg>
      <pc:sldChg chg="addSp modSp">
        <pc:chgData name="Dombrowski, Sally" userId="eea85e39-eadb-46bb-8315-ba0b37970c2b" providerId="ADAL" clId="{EFF96F40-A6FD-4F17-BA99-E0A50BF1B95C}" dt="2018-11-07T21:03:46.340" v="2759" actId="6549"/>
        <pc:sldMkLst>
          <pc:docMk/>
          <pc:sldMk cId="0" sldId="309"/>
        </pc:sldMkLst>
        <pc:spChg chg="add mod">
          <ac:chgData name="Dombrowski, Sally" userId="eea85e39-eadb-46bb-8315-ba0b37970c2b" providerId="ADAL" clId="{EFF96F40-A6FD-4F17-BA99-E0A50BF1B95C}" dt="2018-11-07T21:03:46.340" v="2759" actId="6549"/>
          <ac:spMkLst>
            <pc:docMk/>
            <pc:sldMk cId="0" sldId="309"/>
            <ac:spMk id="2" creationId="{B360DD6D-E265-4471-BF05-C1FC1196A5CA}"/>
          </ac:spMkLst>
        </pc:spChg>
        <pc:picChg chg="mod">
          <ac:chgData name="Dombrowski, Sally" userId="eea85e39-eadb-46bb-8315-ba0b37970c2b" providerId="ADAL" clId="{EFF96F40-A6FD-4F17-BA99-E0A50BF1B95C}" dt="2018-10-30T14:51:27.160" v="1855" actId="962"/>
          <ac:picMkLst>
            <pc:docMk/>
            <pc:sldMk cId="0" sldId="309"/>
            <ac:picMk id="27650" creationId="{00000000-0000-0000-0000-000000000000}"/>
          </ac:picMkLst>
        </pc:picChg>
      </pc:sldChg>
      <pc:sldChg chg="addSp modSp">
        <pc:chgData name="Dombrowski, Sally" userId="eea85e39-eadb-46bb-8315-ba0b37970c2b" providerId="ADAL" clId="{EFF96F40-A6FD-4F17-BA99-E0A50BF1B95C}" dt="2018-11-07T21:05:22.455" v="2829" actId="14100"/>
        <pc:sldMkLst>
          <pc:docMk/>
          <pc:sldMk cId="0" sldId="310"/>
        </pc:sldMkLst>
        <pc:spChg chg="add mod">
          <ac:chgData name="Dombrowski, Sally" userId="eea85e39-eadb-46bb-8315-ba0b37970c2b" providerId="ADAL" clId="{EFF96F40-A6FD-4F17-BA99-E0A50BF1B95C}" dt="2018-11-07T21:05:22.455" v="2829" actId="14100"/>
          <ac:spMkLst>
            <pc:docMk/>
            <pc:sldMk cId="0" sldId="310"/>
            <ac:spMk id="2" creationId="{CECE69AC-0F9D-43CB-9FE2-8FDEBE455A35}"/>
          </ac:spMkLst>
        </pc:spChg>
        <pc:picChg chg="mod">
          <ac:chgData name="Dombrowski, Sally" userId="eea85e39-eadb-46bb-8315-ba0b37970c2b" providerId="ADAL" clId="{EFF96F40-A6FD-4F17-BA99-E0A50BF1B95C}" dt="2018-10-30T14:53:17.893" v="1928" actId="962"/>
          <ac:picMkLst>
            <pc:docMk/>
            <pc:sldMk cId="0" sldId="310"/>
            <ac:picMk id="28674" creationId="{00000000-0000-0000-0000-000000000000}"/>
          </ac:picMkLst>
        </pc:picChg>
      </pc:sldChg>
      <pc:sldChg chg="modSp">
        <pc:chgData name="Dombrowski, Sally" userId="eea85e39-eadb-46bb-8315-ba0b37970c2b" providerId="ADAL" clId="{EFF96F40-A6FD-4F17-BA99-E0A50BF1B95C}" dt="2018-10-30T14:19:51.187" v="671" actId="962"/>
        <pc:sldMkLst>
          <pc:docMk/>
          <pc:sldMk cId="0" sldId="315"/>
        </pc:sldMkLst>
        <pc:picChg chg="mod">
          <ac:chgData name="Dombrowski, Sally" userId="eea85e39-eadb-46bb-8315-ba0b37970c2b" providerId="ADAL" clId="{EFF96F40-A6FD-4F17-BA99-E0A50BF1B95C}" dt="2018-10-30T14:19:51.187" v="671" actId="962"/>
          <ac:picMkLst>
            <pc:docMk/>
            <pc:sldMk cId="0" sldId="315"/>
            <ac:picMk id="1026" creationId="{00000000-0000-0000-0000-000000000000}"/>
          </ac:picMkLst>
        </pc:picChg>
      </pc:sldChg>
      <pc:sldChg chg="modSp">
        <pc:chgData name="Dombrowski, Sally" userId="eea85e39-eadb-46bb-8315-ba0b37970c2b" providerId="ADAL" clId="{EFF96F40-A6FD-4F17-BA99-E0A50BF1B95C}" dt="2018-10-30T14:19:07.973" v="576" actId="962"/>
        <pc:sldMkLst>
          <pc:docMk/>
          <pc:sldMk cId="0" sldId="317"/>
        </pc:sldMkLst>
        <pc:picChg chg="mod">
          <ac:chgData name="Dombrowski, Sally" userId="eea85e39-eadb-46bb-8315-ba0b37970c2b" providerId="ADAL" clId="{EFF96F40-A6FD-4F17-BA99-E0A50BF1B95C}" dt="2018-10-30T14:19:07.973" v="576" actId="962"/>
          <ac:picMkLst>
            <pc:docMk/>
            <pc:sldMk cId="0" sldId="317"/>
            <ac:picMk id="2050" creationId="{00000000-0000-0000-0000-000000000000}"/>
          </ac:picMkLst>
        </pc:picChg>
      </pc:sldChg>
      <pc:sldChg chg="addSp delSp modSp">
        <pc:chgData name="Dombrowski, Sally" userId="eea85e39-eadb-46bb-8315-ba0b37970c2b" providerId="ADAL" clId="{EFF96F40-A6FD-4F17-BA99-E0A50BF1B95C}" dt="2018-11-07T21:05:58.426" v="2851" actId="20577"/>
        <pc:sldMkLst>
          <pc:docMk/>
          <pc:sldMk cId="0" sldId="319"/>
        </pc:sldMkLst>
        <pc:spChg chg="add mod">
          <ac:chgData name="Dombrowski, Sally" userId="eea85e39-eadb-46bb-8315-ba0b37970c2b" providerId="ADAL" clId="{EFF96F40-A6FD-4F17-BA99-E0A50BF1B95C}" dt="2018-11-07T21:05:58.426" v="2851" actId="20577"/>
          <ac:spMkLst>
            <pc:docMk/>
            <pc:sldMk cId="0" sldId="319"/>
            <ac:spMk id="2" creationId="{51539B49-237A-4045-B3B6-B199C69D27C0}"/>
          </ac:spMkLst>
        </pc:spChg>
        <pc:picChg chg="mod">
          <ac:chgData name="Dombrowski, Sally" userId="eea85e39-eadb-46bb-8315-ba0b37970c2b" providerId="ADAL" clId="{EFF96F40-A6FD-4F17-BA99-E0A50BF1B95C}" dt="2018-11-07T20:38:13.547" v="2111" actId="962"/>
          <ac:picMkLst>
            <pc:docMk/>
            <pc:sldMk cId="0" sldId="319"/>
            <ac:picMk id="3" creationId="{00000000-0000-0000-0000-000000000000}"/>
          </ac:picMkLst>
        </pc:picChg>
        <pc:cxnChg chg="del">
          <ac:chgData name="Dombrowski, Sally" userId="eea85e39-eadb-46bb-8315-ba0b37970c2b" providerId="ADAL" clId="{EFF96F40-A6FD-4F17-BA99-E0A50BF1B95C}" dt="2018-11-07T20:34:47.551" v="1930" actId="478"/>
          <ac:cxnSpMkLst>
            <pc:docMk/>
            <pc:sldMk cId="0" sldId="319"/>
            <ac:cxnSpMk id="4" creationId="{00000000-0000-0000-0000-000000000000}"/>
          </ac:cxnSpMkLst>
        </pc:cxnChg>
      </pc:sldChg>
      <pc:sldChg chg="addSp delSp modSp">
        <pc:chgData name="Dombrowski, Sally" userId="eea85e39-eadb-46bb-8315-ba0b37970c2b" providerId="ADAL" clId="{EFF96F40-A6FD-4F17-BA99-E0A50BF1B95C}" dt="2018-10-30T14:41:41.516" v="1239" actId="962"/>
        <pc:sldMkLst>
          <pc:docMk/>
          <pc:sldMk cId="0" sldId="327"/>
        </pc:sldMkLst>
        <pc:spChg chg="mod">
          <ac:chgData name="Dombrowski, Sally" userId="eea85e39-eadb-46bb-8315-ba0b37970c2b" providerId="ADAL" clId="{EFF96F40-A6FD-4F17-BA99-E0A50BF1B95C}" dt="2018-10-30T14:38:30.922" v="917" actId="1076"/>
          <ac:spMkLst>
            <pc:docMk/>
            <pc:sldMk cId="0" sldId="327"/>
            <ac:spMk id="2" creationId="{00000000-0000-0000-0000-000000000000}"/>
          </ac:spMkLst>
        </pc:spChg>
        <pc:spChg chg="mod topLvl">
          <ac:chgData name="Dombrowski, Sally" userId="eea85e39-eadb-46bb-8315-ba0b37970c2b" providerId="ADAL" clId="{EFF96F40-A6FD-4F17-BA99-E0A50BF1B95C}" dt="2018-10-30T14:40:31.446" v="1074" actId="338"/>
          <ac:spMkLst>
            <pc:docMk/>
            <pc:sldMk cId="0" sldId="327"/>
            <ac:spMk id="4" creationId="{00000000-0000-0000-0000-000000000000}"/>
          </ac:spMkLst>
        </pc:spChg>
        <pc:spChg chg="mod topLvl">
          <ac:chgData name="Dombrowski, Sally" userId="eea85e39-eadb-46bb-8315-ba0b37970c2b" providerId="ADAL" clId="{EFF96F40-A6FD-4F17-BA99-E0A50BF1B95C}" dt="2018-10-30T14:40:31.446" v="1074" actId="338"/>
          <ac:spMkLst>
            <pc:docMk/>
            <pc:sldMk cId="0" sldId="327"/>
            <ac:spMk id="5" creationId="{00000000-0000-0000-0000-000000000000}"/>
          </ac:spMkLst>
        </pc:spChg>
        <pc:spChg chg="mod topLvl">
          <ac:chgData name="Dombrowski, Sally" userId="eea85e39-eadb-46bb-8315-ba0b37970c2b" providerId="ADAL" clId="{EFF96F40-A6FD-4F17-BA99-E0A50BF1B95C}" dt="2018-10-30T14:40:31.446" v="1074" actId="338"/>
          <ac:spMkLst>
            <pc:docMk/>
            <pc:sldMk cId="0" sldId="327"/>
            <ac:spMk id="6" creationId="{00000000-0000-0000-0000-000000000000}"/>
          </ac:spMkLst>
        </pc:spChg>
        <pc:spChg chg="mod topLvl">
          <ac:chgData name="Dombrowski, Sally" userId="eea85e39-eadb-46bb-8315-ba0b37970c2b" providerId="ADAL" clId="{EFF96F40-A6FD-4F17-BA99-E0A50BF1B95C}" dt="2018-10-30T14:40:31.446" v="1074" actId="338"/>
          <ac:spMkLst>
            <pc:docMk/>
            <pc:sldMk cId="0" sldId="327"/>
            <ac:spMk id="8" creationId="{00000000-0000-0000-0000-000000000000}"/>
          </ac:spMkLst>
        </pc:spChg>
        <pc:spChg chg="mod topLvl">
          <ac:chgData name="Dombrowski, Sally" userId="eea85e39-eadb-46bb-8315-ba0b37970c2b" providerId="ADAL" clId="{EFF96F40-A6FD-4F17-BA99-E0A50BF1B95C}" dt="2018-10-30T14:40:31.446" v="1074" actId="338"/>
          <ac:spMkLst>
            <pc:docMk/>
            <pc:sldMk cId="0" sldId="327"/>
            <ac:spMk id="9" creationId="{00000000-0000-0000-0000-000000000000}"/>
          </ac:spMkLst>
        </pc:spChg>
        <pc:spChg chg="mod topLvl">
          <ac:chgData name="Dombrowski, Sally" userId="eea85e39-eadb-46bb-8315-ba0b37970c2b" providerId="ADAL" clId="{EFF96F40-A6FD-4F17-BA99-E0A50BF1B95C}" dt="2018-10-30T14:40:31.446" v="1074" actId="338"/>
          <ac:spMkLst>
            <pc:docMk/>
            <pc:sldMk cId="0" sldId="327"/>
            <ac:spMk id="10" creationId="{00000000-0000-0000-0000-000000000000}"/>
          </ac:spMkLst>
        </pc:spChg>
        <pc:grpChg chg="add del mod">
          <ac:chgData name="Dombrowski, Sally" userId="eea85e39-eadb-46bb-8315-ba0b37970c2b" providerId="ADAL" clId="{EFF96F40-A6FD-4F17-BA99-E0A50BF1B95C}" dt="2018-10-30T14:40:14.008" v="1073" actId="165"/>
          <ac:grpSpMkLst>
            <pc:docMk/>
            <pc:sldMk cId="0" sldId="327"/>
            <ac:grpSpMk id="11" creationId="{B138BD49-9552-4797-A7DA-64616191A8E1}"/>
          </ac:grpSpMkLst>
        </pc:grpChg>
        <pc:grpChg chg="add mod">
          <ac:chgData name="Dombrowski, Sally" userId="eea85e39-eadb-46bb-8315-ba0b37970c2b" providerId="ADAL" clId="{EFF96F40-A6FD-4F17-BA99-E0A50BF1B95C}" dt="2018-10-30T14:41:20.838" v="1227" actId="962"/>
          <ac:grpSpMkLst>
            <pc:docMk/>
            <pc:sldMk cId="0" sldId="327"/>
            <ac:grpSpMk id="12" creationId="{8FC2AA2D-B992-4CC1-A4A3-1C4BF6467213}"/>
          </ac:grpSpMkLst>
        </pc:grpChg>
        <pc:picChg chg="mod topLvl">
          <ac:chgData name="Dombrowski, Sally" userId="eea85e39-eadb-46bb-8315-ba0b37970c2b" providerId="ADAL" clId="{EFF96F40-A6FD-4F17-BA99-E0A50BF1B95C}" dt="2018-10-30T14:41:41.516" v="1239" actId="962"/>
          <ac:picMkLst>
            <pc:docMk/>
            <pc:sldMk cId="0" sldId="327"/>
            <ac:picMk id="3" creationId="{00000000-0000-0000-0000-000000000000}"/>
          </ac:picMkLst>
        </pc:picChg>
      </pc:sldChg>
      <pc:sldChg chg="addSp modSp del">
        <pc:chgData name="Dombrowski, Sally" userId="eea85e39-eadb-46bb-8315-ba0b37970c2b" providerId="ADAL" clId="{EFF96F40-A6FD-4F17-BA99-E0A50BF1B95C}" dt="2018-11-07T20:49:08.141" v="2478" actId="2696"/>
        <pc:sldMkLst>
          <pc:docMk/>
          <pc:sldMk cId="0" sldId="333"/>
        </pc:sldMkLst>
        <pc:grpChg chg="add mod">
          <ac:chgData name="Dombrowski, Sally" userId="eea85e39-eadb-46bb-8315-ba0b37970c2b" providerId="ADAL" clId="{EFF96F40-A6FD-4F17-BA99-E0A50BF1B95C}" dt="2018-11-07T20:36:00.614" v="1934" actId="164"/>
          <ac:grpSpMkLst>
            <pc:docMk/>
            <pc:sldMk cId="0" sldId="333"/>
            <ac:grpSpMk id="2" creationId="{05B5657C-E894-4AC1-9977-D426049499D8}"/>
          </ac:grpSpMkLst>
        </pc:grpChg>
        <pc:picChg chg="mod">
          <ac:chgData name="Dombrowski, Sally" userId="eea85e39-eadb-46bb-8315-ba0b37970c2b" providerId="ADAL" clId="{EFF96F40-A6FD-4F17-BA99-E0A50BF1B95C}" dt="2018-11-07T20:36:00.614" v="1934" actId="164"/>
          <ac:picMkLst>
            <pc:docMk/>
            <pc:sldMk cId="0" sldId="333"/>
            <ac:picMk id="84994" creationId="{00000000-0000-0000-0000-000000000000}"/>
          </ac:picMkLst>
        </pc:picChg>
        <pc:cxnChg chg="mod">
          <ac:chgData name="Dombrowski, Sally" userId="eea85e39-eadb-46bb-8315-ba0b37970c2b" providerId="ADAL" clId="{EFF96F40-A6FD-4F17-BA99-E0A50BF1B95C}" dt="2018-11-07T20:36:00.614" v="1934" actId="164"/>
          <ac:cxnSpMkLst>
            <pc:docMk/>
            <pc:sldMk cId="0" sldId="333"/>
            <ac:cxnSpMk id="13" creationId="{00000000-0000-0000-0000-000000000000}"/>
          </ac:cxnSpMkLst>
        </pc:cxnChg>
        <pc:cxnChg chg="mod">
          <ac:chgData name="Dombrowski, Sally" userId="eea85e39-eadb-46bb-8315-ba0b37970c2b" providerId="ADAL" clId="{EFF96F40-A6FD-4F17-BA99-E0A50BF1B95C}" dt="2018-11-07T20:36:00.614" v="1934" actId="164"/>
          <ac:cxnSpMkLst>
            <pc:docMk/>
            <pc:sldMk cId="0" sldId="333"/>
            <ac:cxnSpMk id="15" creationId="{00000000-0000-0000-0000-000000000000}"/>
          </ac:cxnSpMkLst>
        </pc:cxnChg>
      </pc:sldChg>
      <pc:sldChg chg="del">
        <pc:chgData name="Dombrowski, Sally" userId="eea85e39-eadb-46bb-8315-ba0b37970c2b" providerId="ADAL" clId="{EFF96F40-A6FD-4F17-BA99-E0A50BF1B95C}" dt="2018-11-07T20:49:22.846" v="2479" actId="2696"/>
        <pc:sldMkLst>
          <pc:docMk/>
          <pc:sldMk cId="0" sldId="334"/>
        </pc:sldMkLst>
      </pc:sldChg>
      <pc:sldChg chg="del">
        <pc:chgData name="Dombrowski, Sally" userId="eea85e39-eadb-46bb-8315-ba0b37970c2b" providerId="ADAL" clId="{EFF96F40-A6FD-4F17-BA99-E0A50BF1B95C}" dt="2018-11-07T20:49:26.502" v="2480" actId="2696"/>
        <pc:sldMkLst>
          <pc:docMk/>
          <pc:sldMk cId="0" sldId="335"/>
        </pc:sldMkLst>
      </pc:sldChg>
      <pc:sldChg chg="modNotesTx">
        <pc:chgData name="Dombrowski, Sally" userId="eea85e39-eadb-46bb-8315-ba0b37970c2b" providerId="ADAL" clId="{EFF96F40-A6FD-4F17-BA99-E0A50BF1B95C}" dt="2018-11-07T20:50:04.358" v="2546" actId="6549"/>
        <pc:sldMkLst>
          <pc:docMk/>
          <pc:sldMk cId="0" sldId="336"/>
        </pc:sldMkLst>
      </pc:sldChg>
      <pc:sldChg chg="del">
        <pc:chgData name="Dombrowski, Sally" userId="eea85e39-eadb-46bb-8315-ba0b37970c2b" providerId="ADAL" clId="{EFF96F40-A6FD-4F17-BA99-E0A50BF1B95C}" dt="2018-11-07T20:36:14.323" v="1935" actId="2696"/>
        <pc:sldMkLst>
          <pc:docMk/>
          <pc:sldMk cId="0" sldId="344"/>
        </pc:sldMkLst>
      </pc:sldChg>
      <pc:sldChg chg="addSp modSp">
        <pc:chgData name="Dombrowski, Sally" userId="eea85e39-eadb-46bb-8315-ba0b37970c2b" providerId="ADAL" clId="{EFF96F40-A6FD-4F17-BA99-E0A50BF1B95C}" dt="2018-11-07T20:48:50.693" v="2477" actId="962"/>
        <pc:sldMkLst>
          <pc:docMk/>
          <pc:sldMk cId="0" sldId="346"/>
        </pc:sldMkLst>
        <pc:spChg chg="mod">
          <ac:chgData name="Dombrowski, Sally" userId="eea85e39-eadb-46bb-8315-ba0b37970c2b" providerId="ADAL" clId="{EFF96F40-A6FD-4F17-BA99-E0A50BF1B95C}" dt="2018-11-07T20:35:41.535" v="1933" actId="164"/>
          <ac:spMkLst>
            <pc:docMk/>
            <pc:sldMk cId="0" sldId="346"/>
            <ac:spMk id="9" creationId="{00000000-0000-0000-0000-000000000000}"/>
          </ac:spMkLst>
        </pc:spChg>
        <pc:spChg chg="mod">
          <ac:chgData name="Dombrowski, Sally" userId="eea85e39-eadb-46bb-8315-ba0b37970c2b" providerId="ADAL" clId="{EFF96F40-A6FD-4F17-BA99-E0A50BF1B95C}" dt="2018-11-07T20:35:41.535" v="1933" actId="164"/>
          <ac:spMkLst>
            <pc:docMk/>
            <pc:sldMk cId="0" sldId="346"/>
            <ac:spMk id="10" creationId="{00000000-0000-0000-0000-000000000000}"/>
          </ac:spMkLst>
        </pc:spChg>
        <pc:grpChg chg="add mod">
          <ac:chgData name="Dombrowski, Sally" userId="eea85e39-eadb-46bb-8315-ba0b37970c2b" providerId="ADAL" clId="{EFF96F40-A6FD-4F17-BA99-E0A50BF1B95C}" dt="2018-11-07T20:48:41.908" v="2469" actId="962"/>
          <ac:grpSpMkLst>
            <pc:docMk/>
            <pc:sldMk cId="0" sldId="346"/>
            <ac:grpSpMk id="4" creationId="{A3903530-0A3B-48FC-A18A-B1607AAA4E80}"/>
          </ac:grpSpMkLst>
        </pc:grpChg>
        <pc:picChg chg="mod">
          <ac:chgData name="Dombrowski, Sally" userId="eea85e39-eadb-46bb-8315-ba0b37970c2b" providerId="ADAL" clId="{EFF96F40-A6FD-4F17-BA99-E0A50BF1B95C}" dt="2018-11-07T20:48:50.693" v="2477" actId="962"/>
          <ac:picMkLst>
            <pc:docMk/>
            <pc:sldMk cId="0" sldId="346"/>
            <ac:picMk id="1028" creationId="{00000000-0000-0000-0000-000000000000}"/>
          </ac:picMkLst>
        </pc:picChg>
      </pc:sldChg>
      <pc:sldChg chg="addSp modSp">
        <pc:chgData name="Dombrowski, Sally" userId="eea85e39-eadb-46bb-8315-ba0b37970c2b" providerId="ADAL" clId="{EFF96F40-A6FD-4F17-BA99-E0A50BF1B95C}" dt="2018-11-07T21:06:42.935" v="2926" actId="14100"/>
        <pc:sldMkLst>
          <pc:docMk/>
          <pc:sldMk cId="0" sldId="347"/>
        </pc:sldMkLst>
        <pc:spChg chg="add mod">
          <ac:chgData name="Dombrowski, Sally" userId="eea85e39-eadb-46bb-8315-ba0b37970c2b" providerId="ADAL" clId="{EFF96F40-A6FD-4F17-BA99-E0A50BF1B95C}" dt="2018-11-07T21:06:42.935" v="2926" actId="14100"/>
          <ac:spMkLst>
            <pc:docMk/>
            <pc:sldMk cId="0" sldId="347"/>
            <ac:spMk id="4" creationId="{5C953550-5079-4274-BD07-0963442E995C}"/>
          </ac:spMkLst>
        </pc:spChg>
        <pc:spChg chg="mod">
          <ac:chgData name="Dombrowski, Sally" userId="eea85e39-eadb-46bb-8315-ba0b37970c2b" providerId="ADAL" clId="{EFF96F40-A6FD-4F17-BA99-E0A50BF1B95C}" dt="2018-11-07T20:35:05.699" v="1931" actId="164"/>
          <ac:spMkLst>
            <pc:docMk/>
            <pc:sldMk cId="0" sldId="347"/>
            <ac:spMk id="6" creationId="{00000000-0000-0000-0000-000000000000}"/>
          </ac:spMkLst>
        </pc:spChg>
        <pc:grpChg chg="add mod ord">
          <ac:chgData name="Dombrowski, Sally" userId="eea85e39-eadb-46bb-8315-ba0b37970c2b" providerId="ADAL" clId="{EFF96F40-A6FD-4F17-BA99-E0A50BF1B95C}" dt="2018-11-07T21:06:19.921" v="2853" actId="167"/>
          <ac:grpSpMkLst>
            <pc:docMk/>
            <pc:sldMk cId="0" sldId="347"/>
            <ac:grpSpMk id="3" creationId="{0E16F080-B052-4418-A643-808B171BA392}"/>
          </ac:grpSpMkLst>
        </pc:grpChg>
        <pc:picChg chg="mod">
          <ac:chgData name="Dombrowski, Sally" userId="eea85e39-eadb-46bb-8315-ba0b37970c2b" providerId="ADAL" clId="{EFF96F40-A6FD-4F17-BA99-E0A50BF1B95C}" dt="2018-11-07T20:38:30.250" v="2119" actId="962"/>
          <ac:picMkLst>
            <pc:docMk/>
            <pc:sldMk cId="0" sldId="347"/>
            <ac:picMk id="1028" creationId="{00000000-0000-0000-0000-000000000000}"/>
          </ac:picMkLst>
        </pc:picChg>
        <pc:cxnChg chg="mod">
          <ac:chgData name="Dombrowski, Sally" userId="eea85e39-eadb-46bb-8315-ba0b37970c2b" providerId="ADAL" clId="{EFF96F40-A6FD-4F17-BA99-E0A50BF1B95C}" dt="2018-11-07T20:35:05.699" v="1931" actId="164"/>
          <ac:cxnSpMkLst>
            <pc:docMk/>
            <pc:sldMk cId="0" sldId="347"/>
            <ac:cxnSpMk id="8" creationId="{00000000-0000-0000-0000-000000000000}"/>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1" y="0"/>
            <a:ext cx="3042603" cy="465615"/>
          </a:xfrm>
          <a:prstGeom prst="rect">
            <a:avLst/>
          </a:prstGeom>
          <a:noFill/>
          <a:ln w="9525">
            <a:noFill/>
            <a:miter lim="800000"/>
            <a:headEnd/>
            <a:tailEnd/>
          </a:ln>
          <a:effectLst/>
        </p:spPr>
        <p:txBody>
          <a:bodyPr vert="horz" wrap="square" lIns="91541" tIns="45770" rIns="91541" bIns="45770" numCol="1" anchor="t" anchorCtr="0" compatLnSpc="1">
            <a:prstTxWarp prst="textNoShape">
              <a:avLst/>
            </a:prstTxWarp>
          </a:bodyPr>
          <a:lstStyle>
            <a:lvl1pPr>
              <a:defRPr sz="1200">
                <a:latin typeface="Arial" charset="0"/>
              </a:defRPr>
            </a:lvl1pPr>
          </a:lstStyle>
          <a:p>
            <a:pPr>
              <a:defRPr/>
            </a:pPr>
            <a:endParaRPr lang="en-US"/>
          </a:p>
        </p:txBody>
      </p:sp>
      <p:sp>
        <p:nvSpPr>
          <p:cNvPr id="20483" name="Rectangle 3"/>
          <p:cNvSpPr>
            <a:spLocks noGrp="1" noChangeArrowheads="1"/>
          </p:cNvSpPr>
          <p:nvPr>
            <p:ph type="dt" sz="quarter" idx="1"/>
          </p:nvPr>
        </p:nvSpPr>
        <p:spPr bwMode="auto">
          <a:xfrm>
            <a:off x="3975733" y="0"/>
            <a:ext cx="3042603" cy="465615"/>
          </a:xfrm>
          <a:prstGeom prst="rect">
            <a:avLst/>
          </a:prstGeom>
          <a:noFill/>
          <a:ln w="9525">
            <a:noFill/>
            <a:miter lim="800000"/>
            <a:headEnd/>
            <a:tailEnd/>
          </a:ln>
          <a:effectLst/>
        </p:spPr>
        <p:txBody>
          <a:bodyPr vert="horz" wrap="square" lIns="91541" tIns="45770" rIns="91541" bIns="45770" numCol="1" anchor="t" anchorCtr="0" compatLnSpc="1">
            <a:prstTxWarp prst="textNoShape">
              <a:avLst/>
            </a:prstTxWarp>
          </a:bodyPr>
          <a:lstStyle>
            <a:lvl1pPr algn="r">
              <a:defRPr sz="1200">
                <a:latin typeface="Arial" charset="0"/>
              </a:defRPr>
            </a:lvl1pPr>
          </a:lstStyle>
          <a:p>
            <a:pPr>
              <a:defRPr/>
            </a:pPr>
            <a:endParaRPr lang="en-US"/>
          </a:p>
        </p:txBody>
      </p:sp>
      <p:sp>
        <p:nvSpPr>
          <p:cNvPr id="20484" name="Rectangle 4"/>
          <p:cNvSpPr>
            <a:spLocks noGrp="1" noChangeArrowheads="1"/>
          </p:cNvSpPr>
          <p:nvPr>
            <p:ph type="ftr" sz="quarter" idx="2"/>
          </p:nvPr>
        </p:nvSpPr>
        <p:spPr bwMode="auto">
          <a:xfrm>
            <a:off x="1" y="8838722"/>
            <a:ext cx="3042603" cy="465615"/>
          </a:xfrm>
          <a:prstGeom prst="rect">
            <a:avLst/>
          </a:prstGeom>
          <a:noFill/>
          <a:ln w="9525">
            <a:noFill/>
            <a:miter lim="800000"/>
            <a:headEnd/>
            <a:tailEnd/>
          </a:ln>
          <a:effectLst/>
        </p:spPr>
        <p:txBody>
          <a:bodyPr vert="horz" wrap="square" lIns="91541" tIns="45770" rIns="91541" bIns="45770" numCol="1" anchor="b" anchorCtr="0" compatLnSpc="1">
            <a:prstTxWarp prst="textNoShape">
              <a:avLst/>
            </a:prstTxWarp>
          </a:bodyPr>
          <a:lstStyle>
            <a:lvl1pPr>
              <a:defRPr sz="1200">
                <a:latin typeface="Arial" charset="0"/>
              </a:defRPr>
            </a:lvl1pPr>
          </a:lstStyle>
          <a:p>
            <a:pPr>
              <a:defRPr/>
            </a:pPr>
            <a:endParaRPr lang="en-US"/>
          </a:p>
        </p:txBody>
      </p:sp>
      <p:sp>
        <p:nvSpPr>
          <p:cNvPr id="20485" name="Rectangle 5"/>
          <p:cNvSpPr>
            <a:spLocks noGrp="1" noChangeArrowheads="1"/>
          </p:cNvSpPr>
          <p:nvPr>
            <p:ph type="sldNum" sz="quarter" idx="3"/>
          </p:nvPr>
        </p:nvSpPr>
        <p:spPr bwMode="auto">
          <a:xfrm>
            <a:off x="3975733" y="8838722"/>
            <a:ext cx="3042603" cy="465615"/>
          </a:xfrm>
          <a:prstGeom prst="rect">
            <a:avLst/>
          </a:prstGeom>
          <a:noFill/>
          <a:ln w="9525">
            <a:noFill/>
            <a:miter lim="800000"/>
            <a:headEnd/>
            <a:tailEnd/>
          </a:ln>
          <a:effectLst/>
        </p:spPr>
        <p:txBody>
          <a:bodyPr vert="horz" wrap="square" lIns="91541" tIns="45770" rIns="91541" bIns="45770" numCol="1" anchor="b" anchorCtr="0" compatLnSpc="1">
            <a:prstTxWarp prst="textNoShape">
              <a:avLst/>
            </a:prstTxWarp>
          </a:bodyPr>
          <a:lstStyle>
            <a:lvl1pPr algn="r">
              <a:defRPr sz="1200">
                <a:latin typeface="Arial" charset="0"/>
              </a:defRPr>
            </a:lvl1pPr>
          </a:lstStyle>
          <a:p>
            <a:pPr>
              <a:defRPr/>
            </a:pPr>
            <a:fld id="{C8D994CF-5FF5-4354-8B8F-61B9D76C3F66}" type="slidenum">
              <a:rPr lang="en-US"/>
              <a:pPr>
                <a:defRPr/>
              </a:pPr>
              <a:t>‹#›</a:t>
            </a:fld>
            <a:endParaRPr lang="en-US"/>
          </a:p>
        </p:txBody>
      </p:sp>
    </p:spTree>
    <p:extLst>
      <p:ext uri="{BB962C8B-B14F-4D97-AF65-F5344CB8AC3E}">
        <p14:creationId xmlns:p14="http://schemas.microsoft.com/office/powerpoint/2010/main" val="27686925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2603" cy="465615"/>
          </a:xfrm>
          <a:prstGeom prst="rect">
            <a:avLst/>
          </a:prstGeom>
        </p:spPr>
        <p:txBody>
          <a:bodyPr vert="horz" lIns="91541" tIns="45770" rIns="91541" bIns="4577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975733" y="0"/>
            <a:ext cx="3042603" cy="465615"/>
          </a:xfrm>
          <a:prstGeom prst="rect">
            <a:avLst/>
          </a:prstGeom>
        </p:spPr>
        <p:txBody>
          <a:bodyPr vert="horz" lIns="91541" tIns="45770" rIns="91541" bIns="45770" rtlCol="0"/>
          <a:lstStyle>
            <a:lvl1pPr algn="r">
              <a:defRPr sz="1200">
                <a:latin typeface="Arial" charset="0"/>
              </a:defRPr>
            </a:lvl1pPr>
          </a:lstStyle>
          <a:p>
            <a:pPr>
              <a:defRPr/>
            </a:pPr>
            <a:fld id="{4093C0E3-BB81-4088-A384-4641C5BA762B}" type="datetimeFigureOut">
              <a:rPr lang="en-US"/>
              <a:pPr>
                <a:defRPr/>
              </a:pPr>
              <a:t>11/7/2018</a:t>
            </a:fld>
            <a:endParaRPr lang="en-US"/>
          </a:p>
        </p:txBody>
      </p:sp>
      <p:sp>
        <p:nvSpPr>
          <p:cNvPr id="4" name="Slide Image Placeholder 3"/>
          <p:cNvSpPr>
            <a:spLocks noGrp="1" noRot="1" noChangeAspect="1"/>
          </p:cNvSpPr>
          <p:nvPr>
            <p:ph type="sldImg" idx="2"/>
          </p:nvPr>
        </p:nvSpPr>
        <p:spPr>
          <a:xfrm>
            <a:off x="1182688" y="696913"/>
            <a:ext cx="4654550" cy="3490912"/>
          </a:xfrm>
          <a:prstGeom prst="rect">
            <a:avLst/>
          </a:prstGeom>
          <a:noFill/>
          <a:ln w="12700">
            <a:solidFill>
              <a:prstClr val="black"/>
            </a:solidFill>
          </a:ln>
        </p:spPr>
        <p:txBody>
          <a:bodyPr vert="horz" lIns="91541" tIns="45770" rIns="91541" bIns="45770" rtlCol="0" anchor="ctr"/>
          <a:lstStyle/>
          <a:p>
            <a:pPr lvl="0"/>
            <a:endParaRPr lang="en-US" noProof="0"/>
          </a:p>
        </p:txBody>
      </p:sp>
      <p:sp>
        <p:nvSpPr>
          <p:cNvPr id="5" name="Notes Placeholder 4"/>
          <p:cNvSpPr>
            <a:spLocks noGrp="1"/>
          </p:cNvSpPr>
          <p:nvPr>
            <p:ph type="body" sz="quarter" idx="3"/>
          </p:nvPr>
        </p:nvSpPr>
        <p:spPr>
          <a:xfrm>
            <a:off x="702629" y="4420950"/>
            <a:ext cx="5614668" cy="4187349"/>
          </a:xfrm>
          <a:prstGeom prst="rect">
            <a:avLst/>
          </a:prstGeom>
        </p:spPr>
        <p:txBody>
          <a:bodyPr vert="horz" lIns="91541" tIns="45770" rIns="91541" bIns="4577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38722"/>
            <a:ext cx="3042603" cy="465615"/>
          </a:xfrm>
          <a:prstGeom prst="rect">
            <a:avLst/>
          </a:prstGeom>
        </p:spPr>
        <p:txBody>
          <a:bodyPr vert="horz" lIns="91541" tIns="45770" rIns="91541" bIns="4577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975733" y="8838722"/>
            <a:ext cx="3042603" cy="465615"/>
          </a:xfrm>
          <a:prstGeom prst="rect">
            <a:avLst/>
          </a:prstGeom>
        </p:spPr>
        <p:txBody>
          <a:bodyPr vert="horz" lIns="91541" tIns="45770" rIns="91541" bIns="45770" rtlCol="0" anchor="b"/>
          <a:lstStyle>
            <a:lvl1pPr algn="r">
              <a:defRPr sz="1200">
                <a:latin typeface="Arial" charset="0"/>
              </a:defRPr>
            </a:lvl1pPr>
          </a:lstStyle>
          <a:p>
            <a:pPr>
              <a:defRPr/>
            </a:pPr>
            <a:fld id="{BD875D2E-CF53-4450-A59F-BB40C5E3FA2D}" type="slidenum">
              <a:rPr lang="en-US"/>
              <a:pPr>
                <a:defRPr/>
              </a:pPr>
              <a:t>‹#›</a:t>
            </a:fld>
            <a:endParaRPr lang="en-US"/>
          </a:p>
        </p:txBody>
      </p:sp>
    </p:spTree>
    <p:extLst>
      <p:ext uri="{BB962C8B-B14F-4D97-AF65-F5344CB8AC3E}">
        <p14:creationId xmlns:p14="http://schemas.microsoft.com/office/powerpoint/2010/main" val="31161227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Emission Inventory System is the database system which receives and stores the State/Local/Tribal and EPA-submitted emission data used to create the National Emission Inventory.  </a:t>
            </a:r>
          </a:p>
          <a:p>
            <a:endParaRPr lang="en-US"/>
          </a:p>
          <a:p>
            <a:r>
              <a:rPr lang="en-US"/>
              <a:t>The EIS is capable of holding multiple alternative emission estimate from different submitters for a single process.  Both Annual emissions (at a minimum) and sub-annual emissions can be stored.</a:t>
            </a:r>
          </a:p>
          <a:p>
            <a:endParaRPr lang="en-US"/>
          </a:p>
          <a:p>
            <a:r>
              <a:rPr lang="en-US"/>
              <a:t>The National Emission Inventory is a snapshot in time of the selected emissions values for a specified inventory year.  The NEI is shared with the public and contains one selected annual emissions value per process per pollutant.  During the Point course, we will discuss how that single value is determined.</a:t>
            </a:r>
          </a:p>
          <a:p>
            <a:endParaRPr lang="en-US"/>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8B0AB65-4576-4FCD-8F4D-0CF955F375E8}" type="slidenum">
              <a:rPr lang="en-US" smtClean="0">
                <a:solidFill>
                  <a:srgbClr val="000000"/>
                </a:solidFill>
                <a:latin typeface="Calibri" pitchFamily="34" charset="0"/>
              </a:rPr>
              <a:pPr/>
              <a:t>1</a:t>
            </a:fld>
            <a:endParaRPr lang="en-US">
              <a:solidFill>
                <a:srgbClr val="000000"/>
              </a:solidFill>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slide just shows some additional details on the five </a:t>
            </a:r>
            <a:r>
              <a:rPr lang="en-US" baseline="0" dirty="0" err="1"/>
              <a:t>sccs</a:t>
            </a:r>
            <a:r>
              <a:rPr lang="en-US" baseline="0" dirty="0"/>
              <a:t> that will be available to report to in EVENTS for the 2011 cycle and which of those SCCs we will be reporting our estimates to.  It would be great if states matched suit if they submit emissions.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For the 2011 NEI cycle, for EVENTS,</a:t>
            </a:r>
            <a:r>
              <a:rPr lang="en-US" baseline="0" dirty="0"/>
              <a:t> </a:t>
            </a:r>
            <a:r>
              <a:rPr lang="en-US" dirty="0"/>
              <a:t>we are proposing three options for</a:t>
            </a:r>
            <a:r>
              <a:rPr lang="en-US" baseline="0" dirty="0"/>
              <a:t> all of you to consider</a:t>
            </a:r>
            <a:r>
              <a:rPr lang="en-US" dirty="0"/>
              <a:t>.  Option 1 is one in which we will</a:t>
            </a:r>
            <a:r>
              <a:rPr lang="en-US" baseline="0" dirty="0"/>
              <a:t> be generating day specific wild land fire inventories for the entire US (including AK, HI, PR, VI and tribal lands).  SLTs have the option to accept these emissions after reviewing them.  Option 2, is to provide us with improved parameters (for re-running the SF2 “model” using those parameters submitted by States/Agencies).  Option 3 is to actually submit fire emissions to the EIS before 12/31/12.  For the sake national consistency (in both methods and pollutant coverage), we would encourage everyone to consider either option 1 or 2.</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the outline of what we will be covering today.  I have about 55 slides, so I</a:t>
            </a:r>
            <a:r>
              <a:rPr lang="en-US" baseline="0" dirty="0"/>
              <a:t> think we will take a break after we go through option 2</a:t>
            </a:r>
            <a:r>
              <a:rPr lang="en-US" dirty="0"/>
              <a:t>.  We will go through each of these options, and I will provide some background/methods</a:t>
            </a:r>
            <a:r>
              <a:rPr lang="en-US" baseline="0" dirty="0"/>
              <a:t> on each one and what you all will have to do to adopt the option you think fits your needs best.  Unless otherwise noted, whenever I refer to “SMARTFIRE” in this presentation, I am specifically referring to SMARTFIREversion2 (“SFv2”) which is what we used for 2008 and will do so again for 2011.   Go through bullets.  On bullet one state that background is needed due to EPA estimates been used by majority of states.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 are the details</a:t>
            </a:r>
            <a:r>
              <a:rPr lang="en-US" baseline="0" dirty="0"/>
              <a:t> for Option 1.  We will explore each of these bullets more closely in upcoming slides.  Just go through bullets.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bwMode="auto">
          <a:xfrm>
            <a:off x="1184275" y="696913"/>
            <a:ext cx="4654550" cy="3490912"/>
          </a:xfrm>
          <a:solidFill>
            <a:srgbClr val="FFFFFF"/>
          </a:solidFill>
          <a:ln>
            <a:solidFill>
              <a:srgbClr val="000000"/>
            </a:solidFill>
            <a:miter lim="800000"/>
            <a:headEnd/>
            <a:tailEnd/>
          </a:ln>
        </p:spPr>
      </p:sp>
      <p:sp>
        <p:nvSpPr>
          <p:cNvPr id="57347" name="Rectangle 3"/>
          <p:cNvSpPr>
            <a:spLocks noGrp="1" noChangeArrowheads="1"/>
          </p:cNvSpPr>
          <p:nvPr>
            <p:ph type="body" idx="1"/>
          </p:nvPr>
        </p:nvSpPr>
        <p:spPr bwMode="auto">
          <a:xfrm>
            <a:off x="936309" y="4420950"/>
            <a:ext cx="5147309" cy="4187349"/>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dirty="0">
                <a:latin typeface="Arial" pitchFamily="34" charset="0"/>
                <a:ea typeface="ＭＳ Ｐゴシック"/>
                <a:cs typeface="ＭＳ Ｐゴシック"/>
              </a:rPr>
              <a:t>This</a:t>
            </a:r>
            <a:r>
              <a:rPr lang="en-US" baseline="0" dirty="0">
                <a:latin typeface="Arial" pitchFamily="34" charset="0"/>
                <a:ea typeface="ＭＳ Ｐゴシック"/>
                <a:cs typeface="ＭＳ Ｐゴシック"/>
              </a:rPr>
              <a:t> slide is the first in a series of slides to help folks understand the underpinnings of Option 1, which is the use of “SF2” methods for estimating day-specific emissions from wild land fires.  This progression that is depicted is the conceptual starting point for the method that EPA uses to estimate day-specific wild land fire emissions. That progression includes knowing where the fire occurs, what is the size of that fire, what are the fuels that are burned, how much, and what the resulting emissions are.  I will outline for you in the next several slides how we use a framework called “SMARTFIRE” in conjunction with a framework called “BLUESKY” to estimate these day-specific emissions for these large fires.  State what is summarized on slide.</a:t>
            </a:r>
            <a:endParaRPr lang="en-US" dirty="0">
              <a:latin typeface="Arial" pitchFamily="34" charset="0"/>
              <a:ea typeface="ＭＳ Ｐゴシック"/>
              <a:cs typeface="ＭＳ Ｐゴシック"/>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slide</a:t>
            </a:r>
            <a:r>
              <a:rPr lang="en-US" baseline="0" dirty="0"/>
              <a:t> also portends what you will see in upcoming slides.  In approximation, the way we estimate emissions for every identified fire, is kind of via the equation shown here.  Describe equation.  For each fire, we need to know the area burned first (in red).  Then we need to understand the fuel load available (in blue) in the area where the fire occurred.  Next is how much of that available fuel got consumed (in purple) in the fire.  Finally, we need to translate to emissions knowing that the fuel available is very complex, they burn differently (smolder </a:t>
            </a:r>
            <a:r>
              <a:rPr lang="en-US" baseline="0" dirty="0" err="1"/>
              <a:t>vs</a:t>
            </a:r>
            <a:r>
              <a:rPr lang="en-US" baseline="0" dirty="0"/>
              <a:t> flame) and have different emissions in the different parts of the burn which may be consuming different fuels at different rates (in gold).  Refer to slide as far as what is picked up by SFv2 and BS in this equation.  I will cover this in more detail in upcoming slides, but “SFv2” is a framework for collecting, associating, and reconciling data sets for wild land fire activity into unified data streams.  SFv2 provides the activity data for the inventory in the form of daily location, size, and type (WF or Rx burn) assignments.  </a:t>
            </a:r>
            <a:r>
              <a:rPr lang="en-US" baseline="0" dirty="0" err="1"/>
              <a:t>Bluesky</a:t>
            </a:r>
            <a:r>
              <a:rPr lang="en-US" baseline="0" dirty="0"/>
              <a:t> is a framework that links multiple sub-models into processing chains for estimating emissions and dispersion from WL fires.  Because SFv2 and BS are frameworks, and not specific models, the detailed inputs, settings, and processing pathways used to create the inventory are described in summary in the upcoming slides.  More documentation will be available.  </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diagram summarizes and shows</a:t>
            </a:r>
            <a:r>
              <a:rPr lang="en-US" baseline="0" dirty="0"/>
              <a:t> the complexity and modules involved in going from location and size of fire to emissions via all the fuel-based specifics.  It also shows the “information dependency” for each step of the process. </a:t>
            </a:r>
            <a:r>
              <a:rPr lang="en-US" sz="1200" kern="1200" dirty="0">
                <a:solidFill>
                  <a:schemeClr val="tx1"/>
                </a:solidFill>
                <a:latin typeface="+mn-lt"/>
                <a:ea typeface="+mn-ea"/>
                <a:cs typeface="+mn-cs"/>
              </a:rPr>
              <a:t>For example, the calculation of consumption depends upon fire location, fuels, moisture, and fire type, while moisture depends upon fire location and date.  In parentheses</a:t>
            </a:r>
            <a:r>
              <a:rPr lang="en-US" sz="1200" kern="1200" baseline="0" dirty="0">
                <a:solidFill>
                  <a:schemeClr val="tx1"/>
                </a:solidFill>
                <a:latin typeface="+mn-lt"/>
                <a:ea typeface="+mn-ea"/>
                <a:cs typeface="+mn-cs"/>
              </a:rPr>
              <a:t> are the actual model or system used to compute those estimates.  We will highlight many of these “boxes” and “modules” in the slides to follow.  The ellipses break out the process flow into “fire information,” “fuel information,” and “emissions estimation.”</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aseline="0" dirty="0">
                <a:ea typeface="ＭＳ Ｐゴシック"/>
                <a:cs typeface="ＭＳ Ｐゴシック"/>
              </a:rPr>
              <a:t>This slide shows some background on the BS an SF process for estimating fire emissions.  The “BS framework” was developed sometime ago to help compute smoke emissions (and their impacts---like plume rise) given known fire information.  The “SMARTFIRE2 system” or framework was developed a bit later to help reconcile different and disparate sources of fire information into one useful “data stream”…SF is a critical part of this process as it helps identify and size fires…SF uses NOAA’s HMS satellite fire detects along with other data and ground reports to create a reconciled fire information stream. It should be noted that SF was developed by the Forest Service and Sonoma Technology under a grant from NASA.  EPA relies on STI to generate these emission estimates.  So, we then rely on SF2 and BS together to develop emission estimates (see above).  Developers are in the process of putting these methods into the peer reviewed literature.</a:t>
            </a:r>
          </a:p>
          <a:p>
            <a:pPr eaLnBrk="1" hangingPunct="1">
              <a:spcBef>
                <a:spcPct val="0"/>
              </a:spcBef>
            </a:pPr>
            <a:endParaRPr lang="en-US" baseline="0" dirty="0">
              <a:ea typeface="ＭＳ Ｐゴシック"/>
              <a:cs typeface="ＭＳ Ｐゴシック"/>
            </a:endParaRPr>
          </a:p>
          <a:p>
            <a:pPr eaLnBrk="1" hangingPunct="1">
              <a:spcBef>
                <a:spcPct val="0"/>
              </a:spcBef>
            </a:pPr>
            <a:r>
              <a:rPr lang="en-US" baseline="0" dirty="0">
                <a:ea typeface="ＭＳ Ｐゴシック"/>
                <a:cs typeface="ＭＳ Ｐゴシック"/>
              </a:rPr>
              <a:t>Together, SF and BS can take in multiple fire information datasets and created a unified day specific inventory in which all fires (with SFv2) can be identified as WF, Prescribed fire, or WFU.</a:t>
            </a:r>
          </a:p>
          <a:p>
            <a:pPr eaLnBrk="1" hangingPunct="1">
              <a:spcBef>
                <a:spcPct val="0"/>
              </a:spcBef>
            </a:pPr>
            <a:endParaRPr lang="en-US" baseline="0" dirty="0">
              <a:ea typeface="ＭＳ Ｐゴシック"/>
              <a:cs typeface="ＭＳ Ｐゴシック"/>
            </a:endParaRPr>
          </a:p>
          <a:p>
            <a:pPr eaLnBrk="1" hangingPunct="1">
              <a:spcBef>
                <a:spcPct val="0"/>
              </a:spcBef>
            </a:pPr>
            <a:r>
              <a:rPr lang="en-US" baseline="0" dirty="0">
                <a:ea typeface="ＭＳ Ｐゴシック"/>
                <a:cs typeface="ＭＳ Ｐゴシック"/>
              </a:rPr>
              <a:t>We would like to make this process as transparent as possible.  The developers are in the process of putting this method into the peer reviewed literature, and we will be offering detailed training on this method at our EIC2012 in Tampa, FL later this year.</a:t>
            </a:r>
            <a:endParaRPr lang="en-US" dirty="0">
              <a:ea typeface="ＭＳ Ｐゴシック"/>
              <a:cs typeface="ＭＳ Ｐゴシック"/>
            </a:endParaRPr>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71D4A4-7E5B-49B4-95B4-713146E8EF19}" type="slidenum">
              <a:rPr lang="en-US" smtClean="0">
                <a:latin typeface="Calibri" pitchFamily="34" charset="0"/>
                <a:ea typeface="ＭＳ Ｐゴシック"/>
                <a:cs typeface="ＭＳ Ｐゴシック"/>
              </a:rPr>
              <a:pPr/>
              <a:t>18</a:t>
            </a:fld>
            <a:endParaRPr lang="en-US">
              <a:latin typeface="Calibri" pitchFamily="34" charset="0"/>
              <a:ea typeface="ＭＳ Ｐゴシック"/>
              <a:cs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ea typeface="ＭＳ Ｐゴシック"/>
                <a:cs typeface="ＭＳ Ｐゴシック"/>
              </a:rPr>
              <a:t>Now, focusing</a:t>
            </a:r>
            <a:r>
              <a:rPr lang="en-US" baseline="0" dirty="0">
                <a:ea typeface="ＭＳ Ｐゴシック"/>
                <a:cs typeface="ＭＳ Ｐゴシック"/>
              </a:rPr>
              <a:t> on perhaps the most critical part of the fire emissions process logical progression of steps:  that of fire information.   Summarize bullets on slides. There are probably several sources we can use as sources of fire information, but often each one is has issues as those listed above.  SFv2 was designed to overcome these problems and disparities…more to follow.</a:t>
            </a:r>
            <a:endParaRPr lang="en-US" dirty="0">
              <a:ea typeface="ＭＳ Ｐゴシック"/>
              <a:cs typeface="ＭＳ Ｐゴシック"/>
            </a:endParaRPr>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E32AD0-806E-4CCF-BD33-35BE6D4AA0A6}" type="slidenum">
              <a:rPr lang="en-US" smtClean="0">
                <a:latin typeface="Calibri" pitchFamily="34" charset="0"/>
                <a:ea typeface="ＭＳ Ｐゴシック"/>
                <a:cs typeface="ＭＳ Ｐゴシック"/>
              </a:rPr>
              <a:pPr/>
              <a:t>19</a:t>
            </a:fld>
            <a:endParaRPr lang="en-US">
              <a:latin typeface="Calibri" pitchFamily="34" charset="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defTabSz="913817"/>
            <a:r>
              <a:rPr lang="en-US" dirty="0"/>
              <a:t>The AERR pertains to criteria pollutants only which include SO2, </a:t>
            </a:r>
            <a:r>
              <a:rPr lang="en-US" dirty="0" err="1"/>
              <a:t>NOx</a:t>
            </a:r>
            <a:r>
              <a:rPr lang="en-US" dirty="0"/>
              <a:t>, CO, VOC, PM10-FIL and PM2.5-FIL, PM-CON, ammonia and lead.  </a:t>
            </a:r>
          </a:p>
          <a:p>
            <a:pPr defTabSz="913817"/>
            <a:endParaRPr lang="en-US" dirty="0"/>
          </a:p>
          <a:p>
            <a:pPr defTabSz="913817"/>
            <a:r>
              <a:rPr lang="en-US" dirty="0"/>
              <a:t>Every three years, all point sources meeting the </a:t>
            </a:r>
            <a:r>
              <a:rPr lang="en-US" u="sng" dirty="0"/>
              <a:t>&gt;</a:t>
            </a:r>
            <a:r>
              <a:rPr lang="en-US" dirty="0"/>
              <a:t> 100tpy threshold, are to be reported as well as nonpoint, </a:t>
            </a:r>
            <a:r>
              <a:rPr lang="en-US" dirty="0" err="1"/>
              <a:t>onroad</a:t>
            </a:r>
            <a:r>
              <a:rPr lang="en-US" dirty="0"/>
              <a:t>, </a:t>
            </a:r>
            <a:r>
              <a:rPr lang="en-US" dirty="0" err="1"/>
              <a:t>nonroad</a:t>
            </a:r>
            <a:r>
              <a:rPr lang="en-US" dirty="0"/>
              <a:t>, and events emissions.</a:t>
            </a:r>
          </a:p>
          <a:p>
            <a:pPr defTabSz="913817"/>
            <a:endParaRPr lang="en-US" dirty="0"/>
          </a:p>
          <a:p>
            <a:pPr defTabSz="913817"/>
            <a:r>
              <a:rPr lang="en-US" dirty="0"/>
              <a:t>The AERR requires S/L/Ts to report annually all Type A facilities with the “potential to emit” various criteria pollutants, at or above specified higher thresholds.  </a:t>
            </a:r>
          </a:p>
          <a:p>
            <a:pPr defTabSz="913817"/>
            <a:endParaRPr lang="en-US" dirty="0"/>
          </a:p>
          <a:p>
            <a:pPr defTabSz="913817"/>
            <a:r>
              <a:rPr lang="en-US" dirty="0"/>
              <a:t>HAPs are on a voluntary basis, but we receive HAP emissions from the majority of our submitters.  EPA adds HAPs from other data sources to complete coverage for HAPs, but would prefer to have S/L/T estimates.</a:t>
            </a:r>
          </a:p>
          <a:p>
            <a:pPr defTabSz="913817"/>
            <a:endParaRPr lang="en-US" dirty="0"/>
          </a:p>
          <a:p>
            <a:pPr defTabSz="913817"/>
            <a:endParaRPr lang="en-US" dirty="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581AEAC-FB98-4264-B4E8-CF0029F77DF7}" type="slidenum">
              <a:rPr lang="en-US" smtClean="0">
                <a:solidFill>
                  <a:srgbClr val="000000"/>
                </a:solidFill>
                <a:latin typeface="Calibri" pitchFamily="34" charset="0"/>
              </a:rPr>
              <a:pPr/>
              <a:t>2</a:t>
            </a:fld>
            <a:endParaRPr lang="en-US">
              <a:solidFill>
                <a:srgbClr val="000000"/>
              </a:solidFill>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This slide addresses the “fire info” aspects of this process (the data sources that SF relies on).  SF relies on satellite detects from NOAA’s hazard mapping system, seven of them to be exact, some making different passes over the US.  HMS includes automated detections from geostationary satellites (GOES) as well as polar-orbiting (MODIS) satellites.  There is QC of this data by analysts as well as some manually detected fires.  You can find more information at the website shown above.  We also rely on ICS209 reports (which are federal databases of ground based reported information---it generally covers wild fires and wild land fire use fires, but not so much prescribed fires…).  In SFv2, we also rely on the MTBS data base which also are high-resolution remote sensed data, but show burn scars.  These data usually pertain to large wild fires.  Other data sets can be used as they become available (state based data; </a:t>
            </a:r>
            <a:r>
              <a:rPr lang="en-US" baseline="0" dirty="0" err="1"/>
              <a:t>geomac</a:t>
            </a:r>
            <a:r>
              <a:rPr lang="en-US" baseline="0" dirty="0"/>
              <a:t> perimeters; etc.).  This is perhaps the most critical step in getting emissions correct from fires.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a:t>This table shows the hierarchy</a:t>
            </a:r>
            <a:r>
              <a:rPr lang="en-US" baseline="0" dirty="0"/>
              <a:t> that SFv2 uses in getting the location of the fire; the name of the fire; the final size of the fire; the daily growth of the fire; and the fire type.  A key thing to note here is that the fire type in SFv2 is absolute in that every fire is identified as either a wild fire or prescribed fire.  ICS209s are used first to do this; if not there, then MTBS data are used, and if not there; HMS data are used along with a </a:t>
            </a:r>
            <a:r>
              <a:rPr lang="en-US" baseline="0" dirty="0" err="1"/>
              <a:t>climatological</a:t>
            </a:r>
            <a:r>
              <a:rPr lang="en-US" baseline="0" dirty="0"/>
              <a:t> analysis of when these different types of fires occur over a given part of the US.   Once this step is completed, we have an idea of daily fire information for every identified fire in the US for the year in question. </a:t>
            </a:r>
          </a:p>
          <a:p>
            <a:endParaRPr lang="en-US" baseline="0" dirty="0"/>
          </a:p>
          <a:p>
            <a:r>
              <a:rPr lang="en-US" sz="900" baseline="0" dirty="0"/>
              <a:t>“Association” algorithm is used to avoid double counting (</a:t>
            </a:r>
            <a:r>
              <a:rPr lang="en-US" sz="900" baseline="0" dirty="0" err="1"/>
              <a:t>spatio</a:t>
            </a:r>
            <a:r>
              <a:rPr lang="en-US" sz="900" baseline="0" dirty="0"/>
              <a:t>-temporal uncertainties)</a:t>
            </a:r>
          </a:p>
          <a:p>
            <a:endParaRPr lang="en-US" sz="900" baseline="0" dirty="0"/>
          </a:p>
          <a:p>
            <a:r>
              <a:rPr lang="en-US" sz="900" baseline="0" dirty="0"/>
              <a:t>Location/Shape refers to the geographic location of the fire and its burn perimeter.  MTBS shapefiles derived from LANDSAT burn severity imagery analysis produced by the MTBS team.  HMS data are “hot spot” pixels, which are detections of actively burning area fires form satellite sensors.  Pixels from each sensor archived into a single 1-km grid.  To estimate fire shape from HMS, a circle with radius of 800 m was created for each pixel.  Large fires are typically detected by more than one pixel.  Overlapping circles were then merged to produce the final fire shape.  Spatial data in ICS209 reports are limited to lat/longs (ignition point).  A circle centered on the reported ignition point with total Area equal to the area reported in the ICS209 report is created.</a:t>
            </a:r>
          </a:p>
          <a:p>
            <a:endParaRPr lang="en-US" sz="900" baseline="0" dirty="0"/>
          </a:p>
          <a:p>
            <a:r>
              <a:rPr lang="en-US" sz="900" baseline="0" dirty="0"/>
              <a:t>Final size:  MTBS:  total area of burn scar.  ICS209:  “area” field that provides an estimate of the total cumulative area burned at time of report.  HMS:  final size is inferred by assigning an area burned per pixel and multiplying by the number of pixels in the fire.  see </a:t>
            </a:r>
            <a:r>
              <a:rPr lang="en-US" sz="900" baseline="0" dirty="0" err="1"/>
              <a:t>Asubp</a:t>
            </a:r>
            <a:r>
              <a:rPr lang="en-US" sz="900" baseline="0" dirty="0"/>
              <a:t> map on next page.</a:t>
            </a:r>
          </a:p>
          <a:p>
            <a:endParaRPr lang="en-US" sz="900" baseline="0" dirty="0"/>
          </a:p>
          <a:p>
            <a:r>
              <a:rPr lang="en-US" sz="900" baseline="0" dirty="0"/>
              <a:t>Growth:  HMS:  provides daily snapshot of fire activity.  Fractional growth determined by dividing a fire’s daily HMS pixel count by its total HMS pixel count.  ICS209 reports cumulative area burned, that was used with daily area burned to estimate growth.  MTBS provides no temporal information (only start date), daily </a:t>
            </a:r>
            <a:r>
              <a:rPr lang="en-US" sz="900" baseline="0" dirty="0" err="1"/>
              <a:t>frac</a:t>
            </a:r>
            <a:r>
              <a:rPr lang="en-US" sz="900" baseline="0" dirty="0"/>
              <a:t> </a:t>
            </a:r>
            <a:r>
              <a:rPr lang="en-US" sz="900" baseline="0" dirty="0" err="1"/>
              <a:t>gowth</a:t>
            </a:r>
            <a:r>
              <a:rPr lang="en-US" sz="900" baseline="0" dirty="0"/>
              <a:t> assigned as 100% on the start date of the fire.</a:t>
            </a:r>
          </a:p>
          <a:p>
            <a:endParaRPr lang="en-US" sz="900" baseline="0" dirty="0"/>
          </a:p>
          <a:p>
            <a:r>
              <a:rPr lang="en-US" sz="900" baseline="0" dirty="0"/>
              <a:t>Fire Type:  ICS209 provides this info explicitly.  MTBS—can be inferred sometimes from name field.  HMS—educated guesses used.  A fire climatology map was used, etc.</a:t>
            </a:r>
          </a:p>
          <a:p>
            <a:endParaRPr lang="en-US" sz="900" baseline="0"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Now that we have the</a:t>
            </a:r>
            <a:r>
              <a:rPr lang="en-US" baseline="0" dirty="0"/>
              <a:t> fire information  We need to next focus on fuels.  There are both the issues of fuel availability for a given area and what fraction of that fuel is consumed in the fire in question.  The question of “how much fuel is available to burn” in a given area is addressed by looking at the most up to date Fuel </a:t>
            </a:r>
            <a:r>
              <a:rPr lang="en-US" baseline="0" dirty="0" err="1"/>
              <a:t>characterisitic</a:t>
            </a:r>
            <a:r>
              <a:rPr lang="en-US" baseline="0" dirty="0"/>
              <a:t> </a:t>
            </a:r>
            <a:r>
              <a:rPr lang="en-US" baseline="0" dirty="0" err="1"/>
              <a:t>classificiation</a:t>
            </a:r>
            <a:r>
              <a:rPr lang="en-US" baseline="0" dirty="0"/>
              <a:t> map available for the year in question.  This system has a 1-km resolution map that assigns fires to one of several hundred “fuel beds”…each of these FBs describes the live and dead vegetation for a given area for use in these types of models….details given above and at website shown above.</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Next is how much fuel is consumed for the area in question.  We use something</a:t>
            </a:r>
            <a:r>
              <a:rPr lang="en-US" baseline="0" dirty="0"/>
              <a:t> called CONSUME3 for estimating that.  This model is designed for use along with FCCS </a:t>
            </a:r>
            <a:r>
              <a:rPr lang="en-US" baseline="0" dirty="0" err="1"/>
              <a:t>fuelbed</a:t>
            </a:r>
            <a:r>
              <a:rPr lang="en-US" baseline="0" dirty="0"/>
              <a:t> information. Consumption is available by flaming and smoldering phases.  Estimates are also heavily dependent on daily fuel moisture values.  In SFv2, the developers, after getting some comments from others, capped consumption of ground fuels for prescribed fires (5 tons/a in east and 20 in west).  You can find more information at the website shown above.</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To get emissions right, we need to understand</a:t>
            </a:r>
            <a:r>
              <a:rPr lang="en-US" baseline="0" dirty="0"/>
              <a:t> when in the day the consumption occurs.  For Wild fires, a standard curve developed by WRAP is used, and for prescribed fires a diurnal time profile estimated by the Fire Emissions Production Simulator (part of BS Framework) is used to distribute consumption levels.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Finally, we bring</a:t>
            </a:r>
            <a:r>
              <a:rPr lang="en-US" baseline="0" dirty="0"/>
              <a:t> it all together by estimating emissions.  These come from the FEPS model in BS.  It relies on </a:t>
            </a:r>
            <a:r>
              <a:rPr lang="en-US" baseline="0" dirty="0" err="1"/>
              <a:t>Efs</a:t>
            </a:r>
            <a:r>
              <a:rPr lang="en-US" baseline="0" dirty="0"/>
              <a:t> from the literature for flaming and smoldering types of combustion…it also outputs total heat.  It estimates emissions for all the pollutants shown above…which cover nearly all of the criteria pollutants and their precursors.  Note CH4, CO2 are included here.  No PM components though.  You can find more information how we derive emissions at the website listed above.  At this stage, we now have a database that has daily fire information and emissions for the entire US. This is the file we will post and have you all download to review in early July.</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Summary of the pollutants</a:t>
            </a:r>
            <a:r>
              <a:rPr lang="en-US" baseline="0" dirty="0"/>
              <a:t> we generate from our SFv2 process.  The CAPs directly from that process, the HAPs we supply the </a:t>
            </a:r>
            <a:r>
              <a:rPr lang="en-US" baseline="0" dirty="0" err="1"/>
              <a:t>Efs</a:t>
            </a:r>
            <a:r>
              <a:rPr lang="en-US" baseline="0" dirty="0"/>
              <a:t> for which are fed into the FEPS simulator which we discussed earlier.  </a:t>
            </a:r>
            <a:r>
              <a:rPr lang="en-US" dirty="0"/>
              <a:t>This table shows the list of HAPs we supply.</a:t>
            </a:r>
            <a:r>
              <a:rPr lang="en-US" baseline="0" dirty="0"/>
              <a:t>  We have been using these same </a:t>
            </a:r>
            <a:r>
              <a:rPr lang="en-US" baseline="0" dirty="0" err="1"/>
              <a:t>Efs</a:t>
            </a:r>
            <a:r>
              <a:rPr lang="en-US" baseline="0" dirty="0"/>
              <a:t> for HAPS since 2002.  We hope to make some updates to the HAP </a:t>
            </a:r>
            <a:r>
              <a:rPr lang="en-US" baseline="0" dirty="0" err="1"/>
              <a:t>Efs</a:t>
            </a:r>
            <a:r>
              <a:rPr lang="en-US" baseline="0" dirty="0"/>
              <a:t> for the 2011 cycle (as data allow).</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Next I am going</a:t>
            </a:r>
            <a:r>
              <a:rPr lang="en-US" baseline="0" dirty="0"/>
              <a:t> to step you through some of the results we saw for 2008, in an effort to get you ready for what you will see in the 2011 cycle.  This map shows county by county (note that data had to be aggregated to county) what the area burned estimates are using the SF methods I outlined in the previous slides.  In 2008,  this annual pattern, shows the SE and </a:t>
            </a:r>
            <a:r>
              <a:rPr lang="en-US" baseline="0" dirty="0" err="1"/>
              <a:t>and</a:t>
            </a:r>
            <a:r>
              <a:rPr lang="en-US" baseline="0" dirty="0"/>
              <a:t> western areas (north CAA and other areas) to be active in terms of acres burned.</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sister</a:t>
            </a:r>
            <a:r>
              <a:rPr lang="en-US" baseline="0" dirty="0"/>
              <a:t> map of annual PM2.5 emissions of the area burned map shown previously.  To get here, we took the area burned in the previous slide and applied the parameters that were taken out of BS (fuel information, and emission factors…which are a function of the burn characteristics…etc.).  Now, you can see that eastern NC and northern CA were very active PM2.5 areas in 2008.</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a new way to show the data given SFv2 new capabilit</a:t>
            </a:r>
            <a:r>
              <a:rPr lang="en-US" baseline="0" dirty="0"/>
              <a:t>y to “classify” all fires into prescribed, wild, or </a:t>
            </a:r>
            <a:r>
              <a:rPr lang="en-US" baseline="0" dirty="0" err="1"/>
              <a:t>wfu</a:t>
            </a:r>
            <a:r>
              <a:rPr lang="en-US" baseline="0" dirty="0"/>
              <a:t>.  In previous inventories, many fires were left “unclassified.”  This map shows the type of fire associated with area burned in by state (so data as aggregated to state level).  East is dominated by green (prescribed); West more yellow (wild fires).  This is an annual sum for 2008.  The diameter of the circles indicate the amount of acres burned by state.  TX, CA, SE US al have lots of acres burned.</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Also used by S/L agencies to get emissions estimates for states on their borders, by RPOs, by academic researchers, and others.</a:t>
            </a:r>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7636ED-C430-4D23-B294-D439581A42A6}" type="slidenum">
              <a:rPr lang="en-US" smtClean="0">
                <a:solidFill>
                  <a:srgbClr val="000000"/>
                </a:solidFill>
                <a:latin typeface="Calibri" pitchFamily="34" charset="0"/>
              </a:rPr>
              <a:pPr/>
              <a:t>3</a:t>
            </a:fld>
            <a:endParaRPr lang="en-US">
              <a:solidFill>
                <a:srgbClr val="000000"/>
              </a:solidFill>
              <a:latin typeface="Calibri"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Same as previous map, but we show PM2.5 emissions here.  Clear that</a:t>
            </a:r>
            <a:r>
              <a:rPr lang="en-US" baseline="0" dirty="0"/>
              <a:t> wild fires have more PM2.5 associated with them than do prescribed fires.  Reasons are many, and they are related to how the fuel burns in a given fire and fire type.  Fuel moisture (prescribed fires typically tend to be done in wetter conditions than wild fires, for example).  In 2008, we had very large wild fires in northern  CA (as shown) and in NC we had the Evans Road fire, which has been studied in depth, and lasted nearly a month with lots of smoldering emissions. </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Due</a:t>
            </a:r>
            <a:r>
              <a:rPr lang="en-US" baseline="0" dirty="0"/>
              <a:t> to the fact that we are still working on creating reports to get EVENTS data out of EIS (in a day specific format), we will post data at the FTP site listed above…you can simply type that address into your browser, get to that site and download the data to review…I don’t have fire contacts for all States I would like to get if possible.</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 now let’s move on to what you will see</a:t>
            </a:r>
            <a:r>
              <a:rPr lang="en-US" baseline="0" dirty="0"/>
              <a:t> later this year when you get these data from us for 2011.  This table shows the parameters you will receive for every single fire identified in 2011 for your Agency.  We will be including AK, HI, PR, and the VI this time.  We will also use Tribal Land </a:t>
            </a:r>
            <a:r>
              <a:rPr lang="en-US" baseline="0" dirty="0" err="1"/>
              <a:t>Shapefiles</a:t>
            </a:r>
            <a:r>
              <a:rPr lang="en-US" baseline="0" dirty="0"/>
              <a:t> to excise fires that occurred over those tribal lands and provide those data separately (or as part of a big file with proper identification).  This data set will enable you to review all the specifics for every fire identified…and the data set includes activity data, fuel information, and resulting emissions for all the pollutants I showed earlier.</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 just wanted</a:t>
            </a:r>
            <a:r>
              <a:rPr lang="en-US" baseline="0" dirty="0"/>
              <a:t> to note that the data elements shown in the previous table will be arrayed horizontally when you receive the data from us.  The arrow indicates that there will be many more columns corresponding to all the data elements shown on previous page.</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Please</a:t>
            </a:r>
            <a:r>
              <a:rPr lang="en-US" baseline="0" dirty="0"/>
              <a:t> use EIS to “accept these estimates if you are satisfied with them.  (see next page)…we will also use these estimated emissions for your SLT, if we don’t hear from you otherwise by 12/31/12.</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Example</a:t>
            </a:r>
            <a:r>
              <a:rPr lang="en-US" baseline="0" dirty="0"/>
              <a:t> of how you “accept” EPA data via EIS page.  Just put in “for EVENTS 2011” in the message field.</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Okay, now let’s</a:t>
            </a:r>
            <a:r>
              <a:rPr lang="en-US" baseline="0" dirty="0"/>
              <a:t> move on to option 2.  This is a evolving option in our minds and for the 2011 cycle is the option you use if you review our estimates and would like to give us better activity or fuels information to help characterize your area/domain.</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option allows you to submit alternative</a:t>
            </a:r>
            <a:r>
              <a:rPr lang="en-US" baseline="0" dirty="0"/>
              <a:t> parameters to us that will help drive SFv2.  We will compile any data we get from you until 12/31/12 and re-run SFv2 using any inputs provided by then by any of you in early 2013 to enable forming our final 2011 NEI.  But we will need the information to conform to what the SF2/BS system can accept.  This is what I will walk you through in the next couple of slides.  You cannot submit alternative emission estimates via this option, only revised parameters to run SFv2/BS.  Please submit anything you plan to via this option to the email address shown above, it will be dedicated to this effort.</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7C304F-49FF-45AC-A7DD-540685032BED}" type="slidenum">
              <a:rPr lang="en-US"/>
              <a:pPr/>
              <a:t>38</a:t>
            </a:fld>
            <a:endParaRPr lang="en-US"/>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r>
              <a:rPr lang="en-US" dirty="0"/>
              <a:t>This is the basic</a:t>
            </a:r>
            <a:r>
              <a:rPr lang="en-US" baseline="0" dirty="0"/>
              <a:t> information we need.  Area burned is something we would like to get from the States, as our SFv2 methods don’t necessarily have access to all the specific data a state might have access to.  Note the default noted in the last bullet.  This is what we will use when we run SFv2 in Option 1 to deliver to all of you a set of emissions for review.</a:t>
            </a:r>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sheet shows conceptually how we would like</a:t>
            </a:r>
            <a:r>
              <a:rPr lang="en-US" baseline="0" dirty="0"/>
              <a:t> to receive your information.  </a:t>
            </a:r>
            <a:r>
              <a:rPr lang="en-US" dirty="0"/>
              <a:t>We would like to have thos</a:t>
            </a:r>
            <a:r>
              <a:rPr lang="en-US" baseline="0" dirty="0"/>
              <a:t>e of you who would like to submit this data have your spreadsheet formatted in this manner.  The items in orange are the absolute requirements, and the ones we will likely most benefit from receiving from your end.  The items in yellow, gray, pink and green are fuel-based parameters that you are welcome to submit if you have that information.  The yellow/gray is the fuels group; the moisture group is in pink; and the consumption group is in green. These types of information are not simply available at a website for example, it requires your locale to have that kind of information to submit.  We would benefit most from receiving from you the size of fires and type---as our SFv2 process does not have access to exhaustive or most accurate data from that perspective.  Note that you can provide this information for fires already identified by EPA methods or for fires you want to include.  You can set a fire EPA has identified to “zero emissions” by giving us an area burned = 0 for that fire.</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The separation of the facility inventory from the point emissions inventory is a new concept from the old NIF days (pre-2008).    </a:t>
            </a:r>
          </a:p>
          <a:p>
            <a:endParaRPr lang="en-US"/>
          </a:p>
          <a:p>
            <a:r>
              <a:rPr lang="en-US"/>
              <a:t>Events is a data category designed to house day-specific, locale-specific large emissions events such as wildfires and prescribed fires.</a:t>
            </a:r>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13F48EE-AAEE-40AC-AE66-E6CD97D9A53E}" type="slidenum">
              <a:rPr lang="en-US" smtClean="0">
                <a:solidFill>
                  <a:srgbClr val="000000"/>
                </a:solidFill>
                <a:latin typeface="Calibri" pitchFamily="34" charset="0"/>
              </a:rPr>
              <a:pPr/>
              <a:t>4</a:t>
            </a:fld>
            <a:endParaRPr lang="en-US">
              <a:solidFill>
                <a:srgbClr val="000000"/>
              </a:solidFill>
              <a:latin typeface="Calibri"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how simple the spreadsheet</a:t>
            </a:r>
            <a:r>
              <a:rPr lang="en-US" baseline="0" dirty="0"/>
              <a:t> can be for your locality.  Save it as “yourAgencyName_</a:t>
            </a:r>
            <a:r>
              <a:rPr lang="en-US" sz="1200" dirty="0"/>
              <a:t>2011_fireinputparameters”</a:t>
            </a:r>
          </a:p>
          <a:p>
            <a:r>
              <a:rPr lang="en-US" sz="1200" dirty="0"/>
              <a:t>Use the Name Field to identify fires from SF2 (that we have</a:t>
            </a:r>
            <a:r>
              <a:rPr lang="en-US" sz="1200" baseline="0" dirty="0"/>
              <a:t> already identified via option 1)</a:t>
            </a:r>
          </a:p>
          <a:p>
            <a:r>
              <a:rPr lang="en-US" sz="1200" baseline="0" dirty="0"/>
              <a:t>Note you can zero out area burned for fires we have identified</a:t>
            </a:r>
          </a:p>
          <a:p>
            <a:r>
              <a:rPr lang="en-US" sz="1200" baseline="0" dirty="0"/>
              <a:t>You can add fires by adding a name and the information shown here</a:t>
            </a:r>
          </a:p>
          <a:p>
            <a:r>
              <a:rPr lang="en-US" sz="1200" baseline="0" dirty="0"/>
              <a:t>You can add optional information to further characterize fires if you have access to that information (the stuff in gray, pink and green on previous slide---need a full set or nothing)</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It should be noted that failure</a:t>
            </a:r>
            <a:r>
              <a:rPr lang="en-US" baseline="0" dirty="0"/>
              <a:t> to submit any of these “activity data” would result in EPA’s default values (identified in option 1) to be applied via the SFv2 process.  There will be training at our EIC2012 on all of this, in case you are able to attend that (or someone from you agency is) before you consider what to do next.</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Now we are up to our</a:t>
            </a:r>
            <a:r>
              <a:rPr lang="en-US" baseline="0" dirty="0"/>
              <a:t> last Option.  This is the option to follow if you want to actually submit fire emissions to the NEI via the EIS.  Some states did that in the 2008 cycle.  As a reminder, in this cycle ALL prescribed and wild fires must be submitted to EVENTS (not to nonpoint).  There will be EIS training at our conference, and there will be SFv2 training there as well.  Note that EVENTS will be ready to accept your data by ~ July 1.  </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There are</a:t>
            </a:r>
            <a:r>
              <a:rPr lang="en-US" baseline="0" dirty="0"/>
              <a:t> 8 staging tables required for EVENTS.  Those that have attended previous trainings are familiar with this structure.  The CERS and EXCHANGEHEADER hold administrative information; the other table hold the data and meta data.</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44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this</a:t>
            </a:r>
            <a:r>
              <a:rPr lang="en-US" baseline="0" dirty="0"/>
              <a:t> table, the required elements  for the Event table in the Bridge Tool. You can find information on each of the required elements on our EIS website</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45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a:t>In the Event Reporting</a:t>
            </a:r>
            <a:r>
              <a:rPr lang="en-US" baseline="0" dirty="0"/>
              <a:t> Period Table, the event begin and end dates are required.  </a:t>
            </a:r>
            <a:r>
              <a:rPr lang="en-US" sz="1600" dirty="0"/>
              <a:t>However, reports to get event data out of EIS (in the future) will be dependent on day specific information,  so we recommend</a:t>
            </a:r>
            <a:r>
              <a:rPr lang="en-US" sz="1600" baseline="0" dirty="0"/>
              <a:t> states to supply daily numbers---instead of “lumped” emissions over multiple days of a fire---which is allowed… (</a:t>
            </a:r>
            <a:r>
              <a:rPr lang="en-US" sz="1600" dirty="0"/>
              <a:t>or we have to make some assumptions on how to distribute emissions to a day-specific level).  If states/agencies could supply daily numbers, that would help greatly </a:t>
            </a:r>
          </a:p>
          <a:p>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46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requirements in this table are just the ST/Co FIPS</a:t>
            </a:r>
            <a:r>
              <a:rPr lang="en-US" baseline="0" dirty="0"/>
              <a:t> code or the Tribal Land code.  Keep in mind that this year as part of EPA’s estimates, we </a:t>
            </a:r>
            <a:r>
              <a:rPr lang="en-US" baseline="0"/>
              <a:t>are hopeful to have </a:t>
            </a:r>
            <a:r>
              <a:rPr lang="en-US" baseline="0" dirty="0"/>
              <a:t>fire emissions over tribal lands available for review.</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 the geospatial</a:t>
            </a:r>
            <a:r>
              <a:rPr lang="en-US" baseline="0" dirty="0"/>
              <a:t> coordinate of lat/long is required.  Note that we have a new require element in this table:  Area within perimeter (or area burned in acres) is now a required field (as well as its UOM).  This helps us understand the sizing information of fires, which is a very important first step in estimating emissions from fires and for comparing activity information submitted by states </a:t>
            </a:r>
            <a:r>
              <a:rPr lang="en-US" baseline="0" dirty="0" err="1"/>
              <a:t>vs</a:t>
            </a:r>
            <a:r>
              <a:rPr lang="en-US" baseline="0" dirty="0"/>
              <a:t> what we estimate.</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table is ONLY required if you want to submit a shape file instead of lat long information.  We recommend you opt for using Geographic Coordinates.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49</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a required</a:t>
            </a:r>
            <a:r>
              <a:rPr lang="en-US" baseline="0" dirty="0"/>
              <a:t> table ONLY if you chose to report shape files instead of lat/long as your geospatial inputs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50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EVENTS </a:t>
            </a:r>
            <a:r>
              <a:rPr lang="en-US" baseline="0" dirty="0"/>
              <a:t> is a category that houses large fires and emissions from those fires.  Wild fires, prescribed fires, and </a:t>
            </a:r>
            <a:r>
              <a:rPr lang="en-US" baseline="0" dirty="0" err="1"/>
              <a:t>wildland</a:t>
            </a:r>
            <a:r>
              <a:rPr lang="en-US" baseline="0" dirty="0"/>
              <a:t> fire use fires (which is a wildfire that becomes managed, and usually is a small component and usually occurs in the western US) all fall under EVENTS.  State definitions.  The total sum of these fires is referred to as “wild land” fires.  Please note that other fires (like agricultural fires) are part of the non point inventory and won’t be covered in detail today.  I will mention </a:t>
            </a:r>
            <a:r>
              <a:rPr lang="en-US" baseline="0" dirty="0" err="1"/>
              <a:t>ag</a:t>
            </a:r>
            <a:r>
              <a:rPr lang="en-US" baseline="0" dirty="0"/>
              <a:t> fires from time to time in my presentation b/c we use similar methods in estimating emissions from those fires as we do with Wild Land Fires.  We will be developing, in 201l, national estimates for </a:t>
            </a:r>
            <a:r>
              <a:rPr lang="en-US" baseline="0" dirty="0" err="1"/>
              <a:t>ag</a:t>
            </a:r>
            <a:r>
              <a:rPr lang="en-US" baseline="0" dirty="0"/>
              <a:t> fires (in addition to what we will be covering today), but we won’t be for any of the other fire categories.  Also, please keep in mind that states are NOT REQUIRED by AERR to report fire emissions, thus our need to develop national default estimates.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SCCs are required.  One of the five shown above must be used.  We will be putting</a:t>
            </a:r>
            <a:r>
              <a:rPr lang="en-US" baseline="0" dirty="0"/>
              <a:t> all of EPA’s data into the first three, if you could do the same, it would be useful when we merge the data for our final NEI.</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51</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addition to the required fields,</a:t>
            </a:r>
            <a:r>
              <a:rPr lang="en-US" baseline="0" dirty="0"/>
              <a:t> we would very much appreciate it if you submitted Emission </a:t>
            </a:r>
            <a:r>
              <a:rPr lang="en-US" baseline="0" dirty="0" err="1"/>
              <a:t>Facotrs</a:t>
            </a:r>
            <a:r>
              <a:rPr lang="en-US" baseline="0" dirty="0"/>
              <a:t> as well as any comments that helps us understand the method you used to arrive at final emission values.  State data that comes with both emissions factor and activity (acres burned)—and associated comments on how the emissions were derived---would be very useful for EPA as we compile the final NEI and try to understand methods.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52</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 if there is only a satellite detect,</a:t>
            </a:r>
            <a:r>
              <a:rPr lang="en-US" baseline="0" dirty="0"/>
              <a:t> how do you infer fire size?  These are mapped values of </a:t>
            </a:r>
            <a:r>
              <a:rPr lang="en-US" baseline="0" dirty="0" err="1"/>
              <a:t>Ap</a:t>
            </a:r>
            <a:r>
              <a:rPr lang="en-US" baseline="0" dirty="0"/>
              <a:t> (area burned per pixel),which is used for size determination from HMS (satellite) data. </a:t>
            </a:r>
            <a:r>
              <a:rPr lang="en-US" sz="1200" kern="1200" dirty="0">
                <a:solidFill>
                  <a:schemeClr val="tx1"/>
                </a:solidFill>
                <a:latin typeface="+mn-lt"/>
                <a:ea typeface="+mn-ea"/>
                <a:cs typeface="+mn-cs"/>
              </a:rPr>
              <a:t>The value of </a:t>
            </a:r>
            <a:r>
              <a:rPr lang="en-US" sz="1200" kern="1200" dirty="0" err="1">
                <a:solidFill>
                  <a:schemeClr val="tx1"/>
                </a:solidFill>
                <a:latin typeface="+mn-lt"/>
                <a:ea typeface="+mn-ea"/>
                <a:cs typeface="+mn-cs"/>
              </a:rPr>
              <a:t>A</a:t>
            </a:r>
            <a:r>
              <a:rPr lang="en-US" sz="1200" kern="1200" baseline="-25000" dirty="0" err="1">
                <a:solidFill>
                  <a:schemeClr val="tx1"/>
                </a:solidFill>
                <a:latin typeface="+mn-lt"/>
                <a:ea typeface="+mn-ea"/>
                <a:cs typeface="+mn-cs"/>
              </a:rPr>
              <a:t>p</a:t>
            </a:r>
            <a:r>
              <a:rPr lang="en-US" sz="1200" kern="1200" dirty="0">
                <a:solidFill>
                  <a:schemeClr val="tx1"/>
                </a:solidFill>
                <a:latin typeface="+mn-lt"/>
                <a:ea typeface="+mn-ea"/>
                <a:cs typeface="+mn-cs"/>
              </a:rPr>
              <a:t> depends on ecosystem because the same fire size will be detected differently in each.  For example, </a:t>
            </a:r>
            <a:r>
              <a:rPr lang="en-US" sz="1200" kern="1200" baseline="0" dirty="0">
                <a:solidFill>
                  <a:schemeClr val="tx1"/>
                </a:solidFill>
                <a:latin typeface="+mn-lt"/>
                <a:ea typeface="+mn-ea"/>
                <a:cs typeface="+mn-cs"/>
              </a:rPr>
              <a:t>rangeland</a:t>
            </a:r>
            <a:r>
              <a:rPr lang="en-US" sz="1200" kern="1200" dirty="0">
                <a:solidFill>
                  <a:schemeClr val="tx1"/>
                </a:solidFill>
                <a:latin typeface="+mn-lt"/>
                <a:ea typeface="+mn-ea"/>
                <a:cs typeface="+mn-cs"/>
              </a:rPr>
              <a:t> burns move quickly and produce less heat relative to forest burns.  Both of these traits result in fewer pixels per acre burned in the rangelands.  To develop the area per pixel relationships, MTBS burn perimeters for 2003-2008 were intersected with the Fuel Characteristic Classification System (FCCS) 1-km resolution map </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53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a:t>
            </a:r>
            <a:r>
              <a:rPr lang="en-US" baseline="0" dirty="0"/>
              <a:t> a map that shows which states submitted wild land (wild and prescribed and WFU) fires to the 2008NEI.  Just because a state is colored has having submitted emissions, it does not mean that there was a “complete” submission.  The map also shows why EPA develops nation-wide estimates, as many states don’t report fire emissions to the NEI.</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chart shows the final 2008NEI for PM2.5</a:t>
            </a:r>
            <a:r>
              <a:rPr lang="en-US" baseline="0" dirty="0"/>
              <a:t> emissions.  Take note of the fact that fires represent nearly 30% of the emissions and is the leading </a:t>
            </a:r>
            <a:r>
              <a:rPr lang="en-US" baseline="0" dirty="0" err="1"/>
              <a:t>sectoral</a:t>
            </a:r>
            <a:r>
              <a:rPr lang="en-US" baseline="0" dirty="0"/>
              <a:t> contributor to PM.5 emissions.  It is expected that the “fire slice” will get bigger in out years.</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slide just shows that agricultural fires are a very small percentage of total fire emissions</a:t>
            </a:r>
            <a:r>
              <a:rPr lang="en-US" baseline="0" dirty="0"/>
              <a:t> burden.  As mentioned previously, Ag fires are not a subject of discussion today as they are in the nonpoint sector.</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With</a:t>
            </a:r>
            <a:r>
              <a:rPr lang="en-US" baseline="0" dirty="0"/>
              <a:t> that, let us start with some general items for 2011 EVENTS.  For the 2011 cycle, prescribed fires can no LONGER be reported to non point (as a county/annual total).  They must be reported to EVENTS as day specific emissions.  We have also cleaned up the set of SCCs in EVENTS to just these five.  EPA will be using the first three to put all of its emissions into.  The last SCC is one that is active now, but we are thinking of retiring since it is doubtful anyone would report anything into that SCC.</a:t>
            </a:r>
            <a:endParaRPr lang="en-US" dirty="0"/>
          </a:p>
        </p:txBody>
      </p:sp>
      <p:sp>
        <p:nvSpPr>
          <p:cNvPr id="4" name="Slide Number Placeholder 3"/>
          <p:cNvSpPr>
            <a:spLocks noGrp="1"/>
          </p:cNvSpPr>
          <p:nvPr>
            <p:ph type="sldNum" sz="quarter" idx="10"/>
          </p:nvPr>
        </p:nvSpPr>
        <p:spPr/>
        <p:txBody>
          <a:bodyPr/>
          <a:lstStyle/>
          <a:p>
            <a:pPr>
              <a:defRPr/>
            </a:pPr>
            <a:fld id="{BD875D2E-CF53-4450-A59F-BB40C5E3FA2D}"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44B430D-BD5A-45D7-97AF-FAF1ABA719F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129CEA-C000-40C7-9375-75E7EF1DCC2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EE68548-203F-409C-BBC3-8311E1EEAE0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4C485C6-68D2-47BB-915F-5E92FFA54F3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F9BBB21-63C7-4A38-AEC2-FA857330D64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E511CEC-ECC3-45C7-A63E-7E36C00CF71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5E0322-3D83-4327-9846-3D3D262B83A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B273F65-F5A9-4082-A9F0-E3E43596B3F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7EC9411-BF5B-4737-B2A8-AFC7AB54016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871749F-621D-4B82-8ECA-4061192ED58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4034D582-AF16-4F9E-A273-1A41CA8711FC}"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81724B-A2DB-4EF4-97BD-FF7F0686173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4034D582-AF16-4F9E-A273-1A41CA8711F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is.epa.gov/eis-system-web/welcome.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epa.gov/ttn/chief/aer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mtbs.gov/"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a:t>EIS and the NEI</a:t>
            </a:r>
          </a:p>
        </p:txBody>
      </p:sp>
      <p:sp>
        <p:nvSpPr>
          <p:cNvPr id="3" name="Content Placeholder 2"/>
          <p:cNvSpPr>
            <a:spLocks noGrp="1"/>
          </p:cNvSpPr>
          <p:nvPr>
            <p:ph idx="1"/>
          </p:nvPr>
        </p:nvSpPr>
        <p:spPr>
          <a:xfrm>
            <a:off x="381000" y="1371600"/>
            <a:ext cx="8229600" cy="4525963"/>
          </a:xfrm>
        </p:spPr>
        <p:txBody>
          <a:bodyPr>
            <a:normAutofit fontScale="70000" lnSpcReduction="20000"/>
          </a:bodyPr>
          <a:lstStyle/>
          <a:p>
            <a:pPr>
              <a:defRPr/>
            </a:pPr>
            <a:r>
              <a:rPr lang="en-US" dirty="0"/>
              <a:t>Emission Inventory System (EIS)</a:t>
            </a:r>
          </a:p>
          <a:p>
            <a:pPr lvl="1">
              <a:defRPr/>
            </a:pPr>
            <a:r>
              <a:rPr lang="en-US" dirty="0"/>
              <a:t>Data repository for air emissions data used to create the NEI</a:t>
            </a:r>
          </a:p>
          <a:p>
            <a:pPr lvl="1">
              <a:defRPr/>
            </a:pPr>
            <a:r>
              <a:rPr lang="en-US" dirty="0"/>
              <a:t>Contains  State, Local, Tribal and EPA-submitted data</a:t>
            </a:r>
          </a:p>
          <a:p>
            <a:pPr lvl="1">
              <a:defRPr/>
            </a:pPr>
            <a:r>
              <a:rPr lang="en-US" dirty="0"/>
              <a:t>Can be multiple emissions values for the same unit/process</a:t>
            </a:r>
          </a:p>
          <a:p>
            <a:pPr lvl="1">
              <a:defRPr/>
            </a:pPr>
            <a:r>
              <a:rPr lang="en-US" dirty="0"/>
              <a:t>Annual, monthly, daily data</a:t>
            </a:r>
          </a:p>
          <a:p>
            <a:pPr lvl="1">
              <a:defRPr/>
            </a:pPr>
            <a:r>
              <a:rPr lang="en-US" dirty="0"/>
              <a:t>Data available via a password-protected web site</a:t>
            </a:r>
          </a:p>
          <a:p>
            <a:pPr lvl="2">
              <a:defRPr/>
            </a:pPr>
            <a:r>
              <a:rPr lang="en-US" dirty="0"/>
              <a:t>EIS Gateway </a:t>
            </a:r>
            <a:r>
              <a:rPr lang="en-US" dirty="0">
                <a:hlinkClick r:id="rId3"/>
              </a:rPr>
              <a:t>https://eis.epa.gov/eis-system-web/welcome.html</a:t>
            </a:r>
            <a:r>
              <a:rPr lang="en-US" dirty="0"/>
              <a:t> </a:t>
            </a:r>
          </a:p>
          <a:p>
            <a:pPr>
              <a:defRPr/>
            </a:pPr>
            <a:r>
              <a:rPr lang="en-US" dirty="0"/>
              <a:t>National Emission Inventory (NEI)</a:t>
            </a:r>
          </a:p>
          <a:p>
            <a:pPr lvl="1">
              <a:defRPr/>
            </a:pPr>
            <a:r>
              <a:rPr lang="en-US" dirty="0"/>
              <a:t>Snapshot in time from EIS</a:t>
            </a:r>
          </a:p>
          <a:p>
            <a:pPr lvl="1">
              <a:defRPr/>
            </a:pPr>
            <a:r>
              <a:rPr lang="en-US" dirty="0"/>
              <a:t>Inventory version shared with the public</a:t>
            </a:r>
          </a:p>
          <a:p>
            <a:pPr lvl="1">
              <a:defRPr/>
            </a:pPr>
            <a:r>
              <a:rPr lang="en-US" dirty="0"/>
              <a:t>One emissions value per process selected</a:t>
            </a:r>
          </a:p>
          <a:p>
            <a:pPr lvl="1">
              <a:defRPr/>
            </a:pPr>
            <a:r>
              <a:rPr lang="en-US" dirty="0"/>
              <a:t>Annual emissions values</a:t>
            </a:r>
          </a:p>
          <a:p>
            <a:pPr>
              <a:buFontTx/>
              <a:buNone/>
              <a:defRPr/>
            </a:pPr>
            <a:endParaRPr lang="en-US" dirty="0">
              <a:solidFill>
                <a:srgbClr val="FF0000"/>
              </a:solidFill>
            </a:endParaRPr>
          </a:p>
        </p:txBody>
      </p:sp>
      <p:sp>
        <p:nvSpPr>
          <p:cNvPr id="3076" name="Slide Number Placeholder 3"/>
          <p:cNvSpPr>
            <a:spLocks noGrp="1"/>
          </p:cNvSpPr>
          <p:nvPr>
            <p:ph type="sldNum" sz="quarter" idx="12"/>
          </p:nvPr>
        </p:nvSpPr>
        <p:spPr>
          <a:noFill/>
        </p:spPr>
        <p:txBody>
          <a:bodyPr/>
          <a:lstStyle/>
          <a:p>
            <a:r>
              <a:rPr lang="en-US">
                <a:solidFill>
                  <a:srgbClr val="898989"/>
                </a:solidFill>
                <a:latin typeface="Arial" pitchFamily="34" charset="0"/>
              </a:rPr>
              <a:t>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SCCs continued….</a:t>
            </a:r>
          </a:p>
        </p:txBody>
      </p:sp>
      <p:sp>
        <p:nvSpPr>
          <p:cNvPr id="6" name="TextBox 5"/>
          <p:cNvSpPr txBox="1"/>
          <p:nvPr/>
        </p:nvSpPr>
        <p:spPr>
          <a:xfrm>
            <a:off x="1219200" y="3124200"/>
            <a:ext cx="6934200" cy="1200329"/>
          </a:xfrm>
          <a:prstGeom prst="rect">
            <a:avLst/>
          </a:prstGeom>
          <a:noFill/>
        </p:spPr>
        <p:txBody>
          <a:bodyPr wrap="square" rtlCol="0">
            <a:spAutoFit/>
          </a:bodyPr>
          <a:lstStyle/>
          <a:p>
            <a:r>
              <a:rPr lang="en-US" dirty="0">
                <a:solidFill>
                  <a:srgbClr val="FF0000"/>
                </a:solidFill>
              </a:rPr>
              <a:t>EPA Methods will be reporting all Wild Fires to </a:t>
            </a:r>
            <a:r>
              <a:rPr lang="en-US" dirty="0">
                <a:solidFill>
                  <a:srgbClr val="00B0F0"/>
                </a:solidFill>
              </a:rPr>
              <a:t>281001000</a:t>
            </a:r>
            <a:r>
              <a:rPr lang="en-US" dirty="0">
                <a:solidFill>
                  <a:srgbClr val="FF0000"/>
                </a:solidFill>
              </a:rPr>
              <a:t>; all Prescribed Fires to </a:t>
            </a:r>
            <a:r>
              <a:rPr lang="en-US" dirty="0">
                <a:solidFill>
                  <a:srgbClr val="00B0F0"/>
                </a:solidFill>
              </a:rPr>
              <a:t>2811015000</a:t>
            </a:r>
            <a:r>
              <a:rPr lang="en-US" dirty="0">
                <a:solidFill>
                  <a:srgbClr val="FF0000"/>
                </a:solidFill>
              </a:rPr>
              <a:t>; all Wild Land Fire Use to </a:t>
            </a:r>
            <a:r>
              <a:rPr lang="en-US" dirty="0">
                <a:solidFill>
                  <a:srgbClr val="00B0F0"/>
                </a:solidFill>
              </a:rPr>
              <a:t>2810001001</a:t>
            </a:r>
            <a:r>
              <a:rPr lang="en-US" dirty="0">
                <a:solidFill>
                  <a:srgbClr val="FF0000"/>
                </a:solidFill>
              </a:rPr>
              <a:t>.  It would be helpful to us if those Agencies wanting to submit fire emissions (option 3) followed suit.</a:t>
            </a:r>
          </a:p>
        </p:txBody>
      </p:sp>
      <p:sp>
        <p:nvSpPr>
          <p:cNvPr id="7" name="Slide Number Placeholder 6"/>
          <p:cNvSpPr>
            <a:spLocks noGrp="1"/>
          </p:cNvSpPr>
          <p:nvPr>
            <p:ph type="sldNum" sz="quarter" idx="12"/>
          </p:nvPr>
        </p:nvSpPr>
        <p:spPr/>
        <p:txBody>
          <a:bodyPr/>
          <a:lstStyle/>
          <a:p>
            <a:pPr>
              <a:defRPr/>
            </a:pPr>
            <a:fld id="{D7EC9411-BF5B-4737-B2A8-AFC7AB540161}" type="slidenum">
              <a:rPr lang="en-US" smtClean="0"/>
              <a:pPr>
                <a:defRPr/>
              </a:pPr>
              <a:t>10</a:t>
            </a:fld>
            <a:endParaRPr lang="en-US"/>
          </a:p>
        </p:txBody>
      </p:sp>
      <p:pic>
        <p:nvPicPr>
          <p:cNvPr id="1026" name="Picture 2" descr="Screenshot of the five SCCs used for the fire inventory." title="Fire SCCs"/>
          <p:cNvPicPr>
            <a:picLocks noChangeAspect="1" noChangeArrowheads="1"/>
          </p:cNvPicPr>
          <p:nvPr/>
        </p:nvPicPr>
        <p:blipFill>
          <a:blip r:embed="rId3" cstate="print"/>
          <a:srcRect/>
          <a:stretch>
            <a:fillRect/>
          </a:stretch>
        </p:blipFill>
        <p:spPr bwMode="auto">
          <a:xfrm>
            <a:off x="152400" y="1828800"/>
            <a:ext cx="8812798" cy="730782"/>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a:t>Three Options</a:t>
            </a:r>
          </a:p>
        </p:txBody>
      </p:sp>
      <p:sp>
        <p:nvSpPr>
          <p:cNvPr id="11267" name="Content Placeholder 2"/>
          <p:cNvSpPr>
            <a:spLocks noGrp="1"/>
          </p:cNvSpPr>
          <p:nvPr>
            <p:ph idx="1"/>
          </p:nvPr>
        </p:nvSpPr>
        <p:spPr/>
        <p:txBody>
          <a:bodyPr/>
          <a:lstStyle/>
          <a:p>
            <a:pPr eaLnBrk="1" hangingPunct="1"/>
            <a:r>
              <a:rPr lang="en-US" sz="2800" dirty="0"/>
              <a:t>Option 1:  Accept EPA estimates for your State.  EPA will run nation-wide EVENT emission estimates using “SMARTFIRE” (SFv2) and have results available for review by early July.  State Agencies have the option to “accept” these estimates</a:t>
            </a:r>
          </a:p>
          <a:p>
            <a:pPr eaLnBrk="1" hangingPunct="1"/>
            <a:r>
              <a:rPr lang="en-US" sz="2800" dirty="0"/>
              <a:t>Option 2:  Provide alternate parameters for input into EPA’s Methodology</a:t>
            </a:r>
          </a:p>
          <a:p>
            <a:pPr eaLnBrk="1" hangingPunct="1"/>
            <a:r>
              <a:rPr lang="en-US" sz="2800" dirty="0"/>
              <a:t>Option 3:  Submit emissions on your own</a:t>
            </a:r>
          </a:p>
          <a:p>
            <a:pPr eaLnBrk="1" hangingPunct="1">
              <a:buFontTx/>
              <a:buNone/>
            </a:pPr>
            <a:endParaRPr lang="en-US" dirty="0"/>
          </a:p>
        </p:txBody>
      </p:sp>
      <p:sp>
        <p:nvSpPr>
          <p:cNvPr id="11268" name="TextBox 3"/>
          <p:cNvSpPr txBox="1">
            <a:spLocks noChangeArrowheads="1"/>
          </p:cNvSpPr>
          <p:nvPr/>
        </p:nvSpPr>
        <p:spPr bwMode="auto">
          <a:xfrm>
            <a:off x="381000" y="6172200"/>
            <a:ext cx="8458200" cy="646113"/>
          </a:xfrm>
          <a:prstGeom prst="rect">
            <a:avLst/>
          </a:prstGeom>
          <a:noFill/>
          <a:ln w="9525">
            <a:noFill/>
            <a:miter lim="800000"/>
            <a:headEnd/>
            <a:tailEnd/>
          </a:ln>
        </p:spPr>
        <p:txBody>
          <a:bodyPr>
            <a:spAutoFit/>
          </a:bodyPr>
          <a:lstStyle/>
          <a:p>
            <a:r>
              <a:rPr lang="en-US">
                <a:solidFill>
                  <a:srgbClr val="FF0000"/>
                </a:solidFill>
              </a:rPr>
              <a:t>To preserve nationally consistent methodology and pollutant reporting, we would encourage everyone to consider Option 1 or Option 2</a:t>
            </a:r>
          </a:p>
        </p:txBody>
      </p:sp>
      <p:sp>
        <p:nvSpPr>
          <p:cNvPr id="5" name="Slide Number Placeholder 4"/>
          <p:cNvSpPr>
            <a:spLocks noGrp="1"/>
          </p:cNvSpPr>
          <p:nvPr>
            <p:ph type="sldNum" sz="quarter" idx="12"/>
          </p:nvPr>
        </p:nvSpPr>
        <p:spPr/>
        <p:txBody>
          <a:bodyPr/>
          <a:lstStyle/>
          <a:p>
            <a:pPr>
              <a:defRPr/>
            </a:pPr>
            <a:fld id="{6F9BBB21-63C7-4A38-AEC2-FA857330D646}"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a:t>Outline of Presentation today</a:t>
            </a:r>
          </a:p>
        </p:txBody>
      </p:sp>
      <p:sp>
        <p:nvSpPr>
          <p:cNvPr id="12291" name="Content Placeholder 2"/>
          <p:cNvSpPr>
            <a:spLocks noGrp="1"/>
          </p:cNvSpPr>
          <p:nvPr>
            <p:ph idx="1"/>
          </p:nvPr>
        </p:nvSpPr>
        <p:spPr/>
        <p:txBody>
          <a:bodyPr/>
          <a:lstStyle/>
          <a:p>
            <a:r>
              <a:rPr lang="en-US" sz="1800" dirty="0"/>
              <a:t>Option 1 Details</a:t>
            </a:r>
          </a:p>
          <a:p>
            <a:pPr lvl="1"/>
            <a:r>
              <a:rPr lang="en-US" sz="1600" dirty="0"/>
              <a:t>SMARTFIRE Version 2 (SFv2) methods summary </a:t>
            </a:r>
          </a:p>
          <a:p>
            <a:pPr lvl="1"/>
            <a:r>
              <a:rPr lang="en-US" sz="1600" dirty="0"/>
              <a:t>Some sample results from 2008 cycle</a:t>
            </a:r>
          </a:p>
          <a:p>
            <a:pPr lvl="1"/>
            <a:r>
              <a:rPr lang="en-US" sz="1600" dirty="0"/>
              <a:t>EPA’s development of DRAFT 2011 emissions estimates for SLT review</a:t>
            </a:r>
          </a:p>
          <a:p>
            <a:pPr lvl="1"/>
            <a:r>
              <a:rPr lang="en-US" sz="1600" dirty="0"/>
              <a:t>What should you do if you want to “accept” these results</a:t>
            </a:r>
          </a:p>
          <a:p>
            <a:r>
              <a:rPr lang="en-US" sz="1800" dirty="0"/>
              <a:t>Option 2 Details</a:t>
            </a:r>
          </a:p>
          <a:p>
            <a:pPr lvl="1"/>
            <a:r>
              <a:rPr lang="en-US" sz="1600" dirty="0"/>
              <a:t>After reviewing data from Option 1, would any agencies like to supply the “activity” data to EPA so that SFv2 can be re-run using those inputs?</a:t>
            </a:r>
          </a:p>
          <a:p>
            <a:pPr lvl="1"/>
            <a:r>
              <a:rPr lang="en-US" sz="1600" dirty="0"/>
              <a:t>How will this submission be accomplished and in what format?</a:t>
            </a:r>
          </a:p>
          <a:p>
            <a:pPr lvl="1"/>
            <a:r>
              <a:rPr lang="en-US" sz="1600" dirty="0"/>
              <a:t>What will EPA do with these submissions?</a:t>
            </a:r>
          </a:p>
          <a:p>
            <a:r>
              <a:rPr lang="en-US" sz="1800" dirty="0"/>
              <a:t>Option 3 Details</a:t>
            </a:r>
          </a:p>
          <a:p>
            <a:pPr lvl="1"/>
            <a:r>
              <a:rPr lang="en-US" sz="1600" dirty="0"/>
              <a:t>What needs to be done if a state wants to submit their own fire emissions directly to the EIS</a:t>
            </a:r>
          </a:p>
          <a:p>
            <a:pPr lvl="1"/>
            <a:r>
              <a:rPr lang="en-US" sz="1600" dirty="0"/>
              <a:t>Very few states/agencies submitted data to Events in 2008</a:t>
            </a:r>
            <a:endParaRPr lang="en-US" sz="1800" dirty="0"/>
          </a:p>
          <a:p>
            <a:pPr lvl="1"/>
            <a:endParaRPr lang="en-US"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Option 1</a:t>
            </a:r>
          </a:p>
        </p:txBody>
      </p:sp>
      <p:sp>
        <p:nvSpPr>
          <p:cNvPr id="5" name="Subtitle 4"/>
          <p:cNvSpPr>
            <a:spLocks noGrp="1"/>
          </p:cNvSpPr>
          <p:nvPr>
            <p:ph type="subTitle" idx="1"/>
          </p:nvPr>
        </p:nvSpPr>
        <p:spPr/>
        <p:txBody>
          <a:bodyPr/>
          <a:lstStyle/>
          <a:p>
            <a:r>
              <a:rPr lang="en-US" dirty="0"/>
              <a:t>EPA will generate day-specific Wild Land fire emissions.  States/Agencies will have opportunity to review and accept…</a:t>
            </a:r>
          </a:p>
        </p:txBody>
      </p:sp>
      <p:sp>
        <p:nvSpPr>
          <p:cNvPr id="6" name="Slide Number Placeholder 5"/>
          <p:cNvSpPr>
            <a:spLocks noGrp="1"/>
          </p:cNvSpPr>
          <p:nvPr>
            <p:ph type="sldNum" sz="quarter" idx="12"/>
          </p:nvPr>
        </p:nvSpPr>
        <p:spPr/>
        <p:txBody>
          <a:bodyPr/>
          <a:lstStyle/>
          <a:p>
            <a:pPr>
              <a:defRPr/>
            </a:pPr>
            <a:fld id="{C44B430D-BD5A-45D7-97AF-FAF1ABA719F8}"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dirty="0"/>
              <a:t>Option 1 – cont’d</a:t>
            </a:r>
          </a:p>
        </p:txBody>
      </p:sp>
      <p:sp>
        <p:nvSpPr>
          <p:cNvPr id="13315" name="Content Placeholder 2"/>
          <p:cNvSpPr>
            <a:spLocks noGrp="1"/>
          </p:cNvSpPr>
          <p:nvPr>
            <p:ph idx="1"/>
          </p:nvPr>
        </p:nvSpPr>
        <p:spPr/>
        <p:txBody>
          <a:bodyPr/>
          <a:lstStyle/>
          <a:p>
            <a:pPr eaLnBrk="1" hangingPunct="1"/>
            <a:r>
              <a:rPr lang="en-US" sz="2000" dirty="0"/>
              <a:t>EPA will develop an initial database of nation-wide EVENT fire emission inventory by early August 2012 for review by all state agencies</a:t>
            </a:r>
          </a:p>
          <a:p>
            <a:pPr eaLnBrk="1" hangingPunct="1"/>
            <a:r>
              <a:rPr lang="en-US" sz="2000" dirty="0"/>
              <a:t>This will be based on, as the 2008 EPA methods were, on SMARTFIREversion2 (SFv2)</a:t>
            </a:r>
          </a:p>
          <a:p>
            <a:pPr lvl="1" eaLnBrk="1" hangingPunct="1"/>
            <a:r>
              <a:rPr lang="en-US" sz="1600" dirty="0"/>
              <a:t>Could be improvements in 2011 (to methods) based on comments gleaned during 2008 process</a:t>
            </a:r>
          </a:p>
          <a:p>
            <a:pPr eaLnBrk="1" hangingPunct="1"/>
            <a:r>
              <a:rPr lang="en-US" sz="2000" dirty="0"/>
              <a:t>The database will have day-specific fire emissions for wild fires, prescribed fires, and any wild land fire use fires</a:t>
            </a:r>
          </a:p>
          <a:p>
            <a:pPr eaLnBrk="1" hangingPunct="1"/>
            <a:r>
              <a:rPr lang="en-US" sz="2000" dirty="0"/>
              <a:t>For 2011, EPA will also include fires for AK, HI, PR, and VI (as data allow) and estimates of fire emissions over tribal lands</a:t>
            </a:r>
          </a:p>
          <a:p>
            <a:pPr lvl="1" eaLnBrk="1" hangingPunct="1"/>
            <a:r>
              <a:rPr lang="en-US" sz="1800" dirty="0"/>
              <a:t>This has never been done before as part of EPA estimates</a:t>
            </a:r>
          </a:p>
          <a:p>
            <a:pPr eaLnBrk="1" hangingPunct="1"/>
            <a:r>
              <a:rPr lang="en-US" sz="2000" dirty="0"/>
              <a:t>You can “accept” these estimates (preferably via EIS) after you review them if you are satisfied with them</a:t>
            </a:r>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5"/>
          <p:cNvSpPr>
            <a:spLocks noGrp="1"/>
          </p:cNvSpPr>
          <p:nvPr>
            <p:ph type="title"/>
          </p:nvPr>
        </p:nvSpPr>
        <p:spPr/>
        <p:txBody>
          <a:bodyPr/>
          <a:lstStyle/>
          <a:p>
            <a:r>
              <a:rPr lang="en-US" dirty="0">
                <a:ea typeface="ＭＳ Ｐゴシック"/>
                <a:cs typeface="ＭＳ Ｐゴシック"/>
              </a:rPr>
              <a:t>A logical progression</a:t>
            </a:r>
          </a:p>
        </p:txBody>
      </p:sp>
      <p:grpSp>
        <p:nvGrpSpPr>
          <p:cNvPr id="3" name="Group 2" descr="First in a series of slides to help understand the undeerpinnings of Option 1." title="Logical progression">
            <a:extLst>
              <a:ext uri="{FF2B5EF4-FFF2-40B4-BE49-F238E27FC236}">
                <a16:creationId xmlns:a16="http://schemas.microsoft.com/office/drawing/2014/main" id="{1154C536-39D5-43DA-A7B7-70C9C070F618}"/>
              </a:ext>
            </a:extLst>
          </p:cNvPr>
          <p:cNvGrpSpPr/>
          <p:nvPr/>
        </p:nvGrpSpPr>
        <p:grpSpPr>
          <a:xfrm>
            <a:off x="152400" y="1295400"/>
            <a:ext cx="8915400" cy="4816475"/>
            <a:chOff x="152400" y="1295400"/>
            <a:chExt cx="8915400" cy="4816475"/>
          </a:xfrm>
        </p:grpSpPr>
        <p:sp>
          <p:nvSpPr>
            <p:cNvPr id="14338" name="Rectangle 6"/>
            <p:cNvSpPr>
              <a:spLocks/>
            </p:cNvSpPr>
            <p:nvPr/>
          </p:nvSpPr>
          <p:spPr bwMode="auto">
            <a:xfrm>
              <a:off x="290513" y="1371600"/>
              <a:ext cx="1919287" cy="673100"/>
            </a:xfrm>
            <a:prstGeom prst="rect">
              <a:avLst/>
            </a:prstGeom>
            <a:noFill/>
            <a:ln w="9525">
              <a:noFill/>
              <a:miter lim="800000"/>
              <a:headEnd/>
              <a:tailEnd/>
            </a:ln>
          </p:spPr>
          <p:txBody>
            <a:bodyPr tIns="91440" bIns="91440"/>
            <a:lstStyle/>
            <a:p>
              <a:endParaRPr lang="en-US"/>
            </a:p>
          </p:txBody>
        </p:sp>
        <p:sp>
          <p:nvSpPr>
            <p:cNvPr id="66595" name="Rectangle 7"/>
            <p:cNvSpPr>
              <a:spLocks/>
            </p:cNvSpPr>
            <p:nvPr/>
          </p:nvSpPr>
          <p:spPr bwMode="auto">
            <a:xfrm>
              <a:off x="152400" y="1379538"/>
              <a:ext cx="2057400" cy="655637"/>
            </a:xfrm>
            <a:prstGeom prst="rect">
              <a:avLst/>
            </a:prstGeom>
            <a:noFill/>
            <a:ln w="9525">
              <a:solidFill>
                <a:schemeClr val="tx1"/>
              </a:solidFill>
              <a:miter lim="800000"/>
              <a:headEnd/>
              <a:tailEnd/>
            </a:ln>
          </p:spPr>
          <p:txBody>
            <a:bodyPr tIns="91440" bIns="91440" anchor="ctr"/>
            <a:lstStyle/>
            <a:p>
              <a:pPr marL="39688"/>
              <a:r>
                <a:rPr lang="en-US">
                  <a:cs typeface="Arial" pitchFamily="34" charset="0"/>
                  <a:sym typeface="Arial" pitchFamily="34" charset="0"/>
                </a:rPr>
                <a:t>Where is the fire?</a:t>
              </a:r>
            </a:p>
          </p:txBody>
        </p:sp>
        <p:grpSp>
          <p:nvGrpSpPr>
            <p:cNvPr id="2" name="Group 24"/>
            <p:cNvGrpSpPr>
              <a:grpSpLocks/>
            </p:cNvGrpSpPr>
            <p:nvPr/>
          </p:nvGrpSpPr>
          <p:grpSpPr bwMode="auto">
            <a:xfrm>
              <a:off x="1382713" y="2046288"/>
              <a:ext cx="2046287" cy="674687"/>
              <a:chOff x="1382713" y="2046288"/>
              <a:chExt cx="2046287" cy="674687"/>
            </a:xfrm>
          </p:grpSpPr>
          <p:sp>
            <p:nvSpPr>
              <p:cNvPr id="14354" name="Rectangle 9"/>
              <p:cNvSpPr>
                <a:spLocks/>
              </p:cNvSpPr>
              <p:nvPr/>
            </p:nvSpPr>
            <p:spPr bwMode="auto">
              <a:xfrm>
                <a:off x="1382713" y="2046288"/>
                <a:ext cx="1893887" cy="674687"/>
              </a:xfrm>
              <a:prstGeom prst="rect">
                <a:avLst/>
              </a:prstGeom>
              <a:noFill/>
              <a:ln w="9525">
                <a:solidFill>
                  <a:schemeClr val="tx1"/>
                </a:solidFill>
                <a:miter lim="800000"/>
                <a:headEnd/>
                <a:tailEnd/>
              </a:ln>
            </p:spPr>
            <p:txBody>
              <a:bodyPr tIns="91440" bIns="91440"/>
              <a:lstStyle/>
              <a:p>
                <a:endParaRPr lang="en-US"/>
              </a:p>
            </p:txBody>
          </p:sp>
          <p:sp>
            <p:nvSpPr>
              <p:cNvPr id="14355" name="Rectangle 10"/>
              <p:cNvSpPr>
                <a:spLocks/>
              </p:cNvSpPr>
              <p:nvPr/>
            </p:nvSpPr>
            <p:spPr bwMode="auto">
              <a:xfrm>
                <a:off x="1595057" y="2195865"/>
                <a:ext cx="1833943" cy="375533"/>
              </a:xfrm>
              <a:prstGeom prst="rect">
                <a:avLst/>
              </a:prstGeom>
              <a:noFill/>
              <a:ln w="9525">
                <a:noFill/>
                <a:miter lim="800000"/>
                <a:headEnd/>
                <a:tailEnd/>
              </a:ln>
            </p:spPr>
            <p:txBody>
              <a:bodyPr tIns="91440" bIns="91440" anchor="ctr"/>
              <a:lstStyle/>
              <a:p>
                <a:pPr marL="39688"/>
                <a:r>
                  <a:rPr lang="en-US">
                    <a:cs typeface="Arial" pitchFamily="34" charset="0"/>
                    <a:sym typeface="Arial" pitchFamily="34" charset="0"/>
                  </a:rPr>
                  <a:t>What are the fuels?</a:t>
                </a:r>
              </a:p>
            </p:txBody>
          </p:sp>
        </p:grpSp>
        <p:sp>
          <p:nvSpPr>
            <p:cNvPr id="14341" name="Rectangle 12"/>
            <p:cNvSpPr>
              <a:spLocks/>
            </p:cNvSpPr>
            <p:nvPr/>
          </p:nvSpPr>
          <p:spPr bwMode="auto">
            <a:xfrm>
              <a:off x="2449513" y="2720975"/>
              <a:ext cx="1676400" cy="676275"/>
            </a:xfrm>
            <a:prstGeom prst="rect">
              <a:avLst/>
            </a:prstGeom>
            <a:noFill/>
            <a:ln w="9525">
              <a:noFill/>
              <a:miter lim="800000"/>
              <a:headEnd/>
              <a:tailEnd/>
            </a:ln>
          </p:spPr>
          <p:txBody>
            <a:bodyPr tIns="91440" bIns="91440"/>
            <a:lstStyle/>
            <a:p>
              <a:endParaRPr lang="en-US"/>
            </a:p>
          </p:txBody>
        </p:sp>
        <p:sp>
          <p:nvSpPr>
            <p:cNvPr id="66591" name="Rectangle 13"/>
            <p:cNvSpPr>
              <a:spLocks/>
            </p:cNvSpPr>
            <p:nvPr/>
          </p:nvSpPr>
          <p:spPr bwMode="auto">
            <a:xfrm>
              <a:off x="2560638" y="2720975"/>
              <a:ext cx="2163762" cy="684213"/>
            </a:xfrm>
            <a:prstGeom prst="rect">
              <a:avLst/>
            </a:prstGeom>
            <a:noFill/>
            <a:ln w="9525">
              <a:solidFill>
                <a:schemeClr val="tx1"/>
              </a:solidFill>
              <a:miter lim="800000"/>
              <a:headEnd/>
              <a:tailEnd/>
            </a:ln>
          </p:spPr>
          <p:txBody>
            <a:bodyPr tIns="91440" bIns="91440" anchor="ctr"/>
            <a:lstStyle/>
            <a:p>
              <a:pPr marL="39688"/>
              <a:r>
                <a:rPr lang="en-US">
                  <a:cs typeface="Arial" pitchFamily="34" charset="0"/>
                  <a:sym typeface="Arial" pitchFamily="34" charset="0"/>
                </a:rPr>
                <a:t>How much fuel got consumed?</a:t>
              </a:r>
            </a:p>
          </p:txBody>
        </p:sp>
        <p:sp>
          <p:nvSpPr>
            <p:cNvPr id="14343" name="Rectangle 15"/>
            <p:cNvSpPr>
              <a:spLocks/>
            </p:cNvSpPr>
            <p:nvPr/>
          </p:nvSpPr>
          <p:spPr bwMode="auto">
            <a:xfrm>
              <a:off x="4122738" y="3397250"/>
              <a:ext cx="1039812" cy="674688"/>
            </a:xfrm>
            <a:prstGeom prst="rect">
              <a:avLst/>
            </a:prstGeom>
            <a:noFill/>
            <a:ln w="9525">
              <a:noFill/>
              <a:miter lim="800000"/>
              <a:headEnd/>
              <a:tailEnd/>
            </a:ln>
          </p:spPr>
          <p:txBody>
            <a:bodyPr tIns="91440" bIns="91440"/>
            <a:lstStyle/>
            <a:p>
              <a:endParaRPr lang="en-US"/>
            </a:p>
          </p:txBody>
        </p:sp>
        <p:sp>
          <p:nvSpPr>
            <p:cNvPr id="66589" name="Rectangle 16"/>
            <p:cNvSpPr>
              <a:spLocks/>
            </p:cNvSpPr>
            <p:nvPr/>
          </p:nvSpPr>
          <p:spPr bwMode="auto">
            <a:xfrm>
              <a:off x="4049713" y="3405188"/>
              <a:ext cx="1360487" cy="657225"/>
            </a:xfrm>
            <a:prstGeom prst="rect">
              <a:avLst/>
            </a:prstGeom>
            <a:noFill/>
            <a:ln w="9525">
              <a:solidFill>
                <a:schemeClr val="tx1"/>
              </a:solidFill>
              <a:miter lim="800000"/>
              <a:headEnd/>
              <a:tailEnd/>
            </a:ln>
          </p:spPr>
          <p:txBody>
            <a:bodyPr tIns="91440" bIns="91440" anchor="ctr"/>
            <a:lstStyle/>
            <a:p>
              <a:pPr marL="39688"/>
              <a:r>
                <a:rPr lang="en-US">
                  <a:cs typeface="Arial" pitchFamily="34" charset="0"/>
                  <a:sym typeface="Arial" pitchFamily="34" charset="0"/>
                </a:rPr>
                <a:t>When did they burn?</a:t>
              </a:r>
            </a:p>
          </p:txBody>
        </p:sp>
        <p:sp>
          <p:nvSpPr>
            <p:cNvPr id="14345" name="Rectangle 19"/>
            <p:cNvSpPr>
              <a:spLocks/>
            </p:cNvSpPr>
            <p:nvPr/>
          </p:nvSpPr>
          <p:spPr bwMode="auto">
            <a:xfrm>
              <a:off x="5176838" y="4071938"/>
              <a:ext cx="1152525" cy="674687"/>
            </a:xfrm>
            <a:prstGeom prst="rect">
              <a:avLst/>
            </a:prstGeom>
            <a:noFill/>
            <a:ln w="9525">
              <a:noFill/>
              <a:miter lim="800000"/>
              <a:headEnd/>
              <a:tailEnd/>
            </a:ln>
          </p:spPr>
          <p:txBody>
            <a:bodyPr tIns="91440" bIns="91440"/>
            <a:lstStyle/>
            <a:p>
              <a:endParaRPr lang="en-US"/>
            </a:p>
          </p:txBody>
        </p:sp>
        <p:sp>
          <p:nvSpPr>
            <p:cNvPr id="66587" name="Rectangle 20"/>
            <p:cNvSpPr>
              <a:spLocks/>
            </p:cNvSpPr>
            <p:nvPr/>
          </p:nvSpPr>
          <p:spPr bwMode="auto">
            <a:xfrm>
              <a:off x="5095875" y="4079875"/>
              <a:ext cx="1838325" cy="657225"/>
            </a:xfrm>
            <a:prstGeom prst="rect">
              <a:avLst/>
            </a:prstGeom>
            <a:noFill/>
            <a:ln w="9525">
              <a:solidFill>
                <a:schemeClr val="tx1"/>
              </a:solidFill>
              <a:miter lim="800000"/>
              <a:headEnd/>
              <a:tailEnd/>
            </a:ln>
          </p:spPr>
          <p:txBody>
            <a:bodyPr tIns="91440" bIns="91440" anchor="ctr"/>
            <a:lstStyle/>
            <a:p>
              <a:pPr marL="39688"/>
              <a:r>
                <a:rPr lang="en-US">
                  <a:cs typeface="Arial" pitchFamily="34" charset="0"/>
                  <a:sym typeface="Arial" pitchFamily="34" charset="0"/>
                </a:rPr>
                <a:t>What are the emissions?</a:t>
              </a:r>
            </a:p>
          </p:txBody>
        </p:sp>
        <p:sp>
          <p:nvSpPr>
            <p:cNvPr id="14347" name="Rectangle 22"/>
            <p:cNvSpPr>
              <a:spLocks/>
            </p:cNvSpPr>
            <p:nvPr/>
          </p:nvSpPr>
          <p:spPr bwMode="auto">
            <a:xfrm>
              <a:off x="6329363" y="4746625"/>
              <a:ext cx="1152525" cy="674688"/>
            </a:xfrm>
            <a:prstGeom prst="rect">
              <a:avLst/>
            </a:prstGeom>
            <a:noFill/>
            <a:ln w="9525">
              <a:noFill/>
              <a:miter lim="800000"/>
              <a:headEnd/>
              <a:tailEnd/>
            </a:ln>
          </p:spPr>
          <p:txBody>
            <a:bodyPr tIns="91440" bIns="91440"/>
            <a:lstStyle/>
            <a:p>
              <a:endParaRPr lang="en-US"/>
            </a:p>
          </p:txBody>
        </p:sp>
        <p:sp>
          <p:nvSpPr>
            <p:cNvPr id="66585" name="Rectangle 23"/>
            <p:cNvSpPr>
              <a:spLocks/>
            </p:cNvSpPr>
            <p:nvPr/>
          </p:nvSpPr>
          <p:spPr bwMode="auto">
            <a:xfrm>
              <a:off x="6248400" y="4754563"/>
              <a:ext cx="1754188" cy="657225"/>
            </a:xfrm>
            <a:prstGeom prst="rect">
              <a:avLst/>
            </a:prstGeom>
            <a:noFill/>
            <a:ln w="9525">
              <a:solidFill>
                <a:schemeClr val="tx1"/>
              </a:solidFill>
              <a:miter lim="800000"/>
              <a:headEnd/>
              <a:tailEnd/>
            </a:ln>
          </p:spPr>
          <p:txBody>
            <a:bodyPr tIns="91440" bIns="91440" anchor="ctr"/>
            <a:lstStyle/>
            <a:p>
              <a:pPr marL="39688"/>
              <a:r>
                <a:rPr lang="en-US">
                  <a:cs typeface="Arial" pitchFamily="34" charset="0"/>
                  <a:sym typeface="Arial" pitchFamily="34" charset="0"/>
                </a:rPr>
                <a:t>How high did the smoke go? </a:t>
              </a:r>
            </a:p>
          </p:txBody>
        </p:sp>
        <p:sp>
          <p:nvSpPr>
            <p:cNvPr id="14349" name="Rectangle 25"/>
            <p:cNvSpPr>
              <a:spLocks/>
            </p:cNvSpPr>
            <p:nvPr/>
          </p:nvSpPr>
          <p:spPr bwMode="auto">
            <a:xfrm>
              <a:off x="7262813" y="5437188"/>
              <a:ext cx="1441450" cy="674687"/>
            </a:xfrm>
            <a:prstGeom prst="rect">
              <a:avLst/>
            </a:prstGeom>
            <a:noFill/>
            <a:ln w="9525">
              <a:noFill/>
              <a:miter lim="800000"/>
              <a:headEnd/>
              <a:tailEnd/>
            </a:ln>
          </p:spPr>
          <p:txBody>
            <a:bodyPr tIns="91440" bIns="91440"/>
            <a:lstStyle/>
            <a:p>
              <a:endParaRPr lang="en-US"/>
            </a:p>
          </p:txBody>
        </p:sp>
        <p:sp>
          <p:nvSpPr>
            <p:cNvPr id="14350" name="Rectangle 26"/>
            <p:cNvSpPr>
              <a:spLocks/>
            </p:cNvSpPr>
            <p:nvPr/>
          </p:nvSpPr>
          <p:spPr bwMode="auto">
            <a:xfrm>
              <a:off x="7162800" y="5421313"/>
              <a:ext cx="1905000" cy="681037"/>
            </a:xfrm>
            <a:prstGeom prst="rect">
              <a:avLst/>
            </a:prstGeom>
            <a:noFill/>
            <a:ln w="9525">
              <a:solidFill>
                <a:schemeClr val="tx1"/>
              </a:solidFill>
              <a:miter lim="800000"/>
              <a:headEnd/>
              <a:tailEnd/>
            </a:ln>
          </p:spPr>
          <p:txBody>
            <a:bodyPr tIns="91440" bIns="91440" anchor="ctr"/>
            <a:lstStyle/>
            <a:p>
              <a:pPr marL="39688"/>
              <a:r>
                <a:rPr lang="en-US">
                  <a:cs typeface="Arial" pitchFamily="34" charset="0"/>
                  <a:sym typeface="Arial" pitchFamily="34" charset="0"/>
                </a:rPr>
                <a:t>What are the smoke impacts?</a:t>
              </a:r>
            </a:p>
          </p:txBody>
        </p:sp>
        <p:cxnSp>
          <p:nvCxnSpPr>
            <p:cNvPr id="21" name="Straight Connector 20"/>
            <p:cNvCxnSpPr/>
            <p:nvPr/>
          </p:nvCxnSpPr>
          <p:spPr>
            <a:xfrm flipV="1">
              <a:off x="5715000" y="3352800"/>
              <a:ext cx="2133600" cy="2057400"/>
            </a:xfrm>
            <a:prstGeom prst="line">
              <a:avLst/>
            </a:prstGeom>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a:off x="3581400" y="1295400"/>
              <a:ext cx="3505200" cy="2819400"/>
            </a:xfrm>
            <a:prstGeom prst="straightConnector1">
              <a:avLst/>
            </a:prstGeom>
            <a:ln>
              <a:solidFill>
                <a:srgbClr val="FF0000"/>
              </a:solidFill>
              <a:tailEnd type="arrow"/>
            </a:ln>
            <a:effectLst>
              <a:innerShdw blurRad="63500" dist="50800" dir="81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81000" y="3962400"/>
              <a:ext cx="3048000" cy="1754326"/>
            </a:xfrm>
            <a:prstGeom prst="rect">
              <a:avLst/>
            </a:prstGeom>
            <a:noFill/>
          </p:spPr>
          <p:txBody>
            <a:bodyPr wrap="square" rtlCol="0">
              <a:spAutoFit/>
            </a:bodyPr>
            <a:lstStyle/>
            <a:p>
              <a:r>
                <a:rPr lang="en-US" dirty="0"/>
                <a:t>In the next several slides, we will outline how SFv2 is used in conjunction with the </a:t>
              </a:r>
              <a:r>
                <a:rPr lang="en-US" dirty="0" err="1"/>
                <a:t>BlueSky</a:t>
              </a:r>
              <a:r>
                <a:rPr lang="en-US" dirty="0"/>
                <a:t> model to estimate each of these “parcels of information”…</a:t>
              </a:r>
            </a:p>
          </p:txBody>
        </p:sp>
      </p:grpSp>
      <p:sp>
        <p:nvSpPr>
          <p:cNvPr id="22" name="Slide Number Placeholder 21"/>
          <p:cNvSpPr>
            <a:spLocks noGrp="1"/>
          </p:cNvSpPr>
          <p:nvPr>
            <p:ph type="sldNum" sz="quarter" idx="12"/>
          </p:nvPr>
        </p:nvSpPr>
        <p:spPr/>
        <p:txBody>
          <a:bodyPr/>
          <a:lstStyle/>
          <a:p>
            <a:pPr>
              <a:defRPr/>
            </a:pPr>
            <a:fld id="{6F9BBB21-63C7-4A38-AEC2-FA857330D646}" type="slidenum">
              <a:rPr lang="en-US" smtClean="0"/>
              <a:pPr>
                <a:defRPr/>
              </a:pPr>
              <a:t>15</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p:txBody>
          <a:bodyPr>
            <a:normAutofit fontScale="90000"/>
          </a:bodyPr>
          <a:lstStyle/>
          <a:p>
            <a:pPr>
              <a:defRPr/>
            </a:pPr>
            <a:r>
              <a:rPr lang="en-US" sz="4000" dirty="0"/>
              <a:t>How are Fire Emissions Modeled---for the NEI?</a:t>
            </a:r>
          </a:p>
        </p:txBody>
      </p:sp>
      <p:sp>
        <p:nvSpPr>
          <p:cNvPr id="15365" name="Rectangle 7"/>
          <p:cNvSpPr>
            <a:spLocks noChangeArrowheads="1"/>
          </p:cNvSpPr>
          <p:nvPr/>
        </p:nvSpPr>
        <p:spPr bwMode="auto">
          <a:xfrm>
            <a:off x="1066800" y="5867400"/>
            <a:ext cx="7308850" cy="366713"/>
          </a:xfrm>
          <a:prstGeom prst="rect">
            <a:avLst/>
          </a:prstGeom>
          <a:noFill/>
          <a:ln w="9525">
            <a:noFill/>
            <a:miter lim="800000"/>
            <a:headEnd/>
            <a:tailEnd/>
          </a:ln>
        </p:spPr>
        <p:txBody>
          <a:bodyPr wrap="none">
            <a:spAutoFit/>
          </a:bodyPr>
          <a:lstStyle/>
          <a:p>
            <a:pPr eaLnBrk="0" hangingPunct="0">
              <a:spcBef>
                <a:spcPct val="20000"/>
              </a:spcBef>
            </a:pPr>
            <a:r>
              <a:rPr lang="en-US"/>
              <a:t>All these terms must be correct to produce correct emission estimates.</a:t>
            </a:r>
          </a:p>
        </p:txBody>
      </p:sp>
      <p:grpSp>
        <p:nvGrpSpPr>
          <p:cNvPr id="2" name="Group 1" descr="This slide portends what you will hear in the upcoming slides.  Shows the describes the equation of estimating emissions." title="Fire Emissions Modeling">
            <a:extLst>
              <a:ext uri="{FF2B5EF4-FFF2-40B4-BE49-F238E27FC236}">
                <a16:creationId xmlns:a16="http://schemas.microsoft.com/office/drawing/2014/main" id="{D626CD43-C124-4173-8F7E-D8A450C134F6}"/>
              </a:ext>
            </a:extLst>
          </p:cNvPr>
          <p:cNvGrpSpPr/>
          <p:nvPr/>
        </p:nvGrpSpPr>
        <p:grpSpPr>
          <a:xfrm>
            <a:off x="152400" y="1676400"/>
            <a:ext cx="8839200" cy="5181600"/>
            <a:chOff x="152400" y="1676400"/>
            <a:chExt cx="8839200" cy="5181600"/>
          </a:xfrm>
        </p:grpSpPr>
        <p:sp>
          <p:nvSpPr>
            <p:cNvPr id="15363" name="Content Placeholder 22"/>
            <p:cNvSpPr>
              <a:spLocks/>
            </p:cNvSpPr>
            <p:nvPr/>
          </p:nvSpPr>
          <p:spPr bwMode="auto">
            <a:xfrm>
              <a:off x="152400" y="2755900"/>
              <a:ext cx="8534400" cy="4102100"/>
            </a:xfrm>
            <a:prstGeom prst="rect">
              <a:avLst/>
            </a:prstGeom>
            <a:noFill/>
            <a:ln w="9525">
              <a:noFill/>
              <a:miter lim="800000"/>
              <a:headEnd/>
              <a:tailEnd/>
            </a:ln>
          </p:spPr>
          <p:txBody>
            <a:bodyPr/>
            <a:lstStyle/>
            <a:p>
              <a:pPr marL="3255963" indent="-3255963">
                <a:spcBef>
                  <a:spcPct val="20000"/>
                </a:spcBef>
              </a:pPr>
              <a:r>
                <a:rPr lang="en-US" sz="2800"/>
                <a:t>Mass of Emissions= </a:t>
              </a:r>
            </a:p>
            <a:p>
              <a:pPr marL="3255963" indent="-3255963">
                <a:spcBef>
                  <a:spcPct val="20000"/>
                </a:spcBef>
              </a:pPr>
              <a:r>
                <a:rPr lang="en-US" sz="2800">
                  <a:solidFill>
                    <a:srgbClr val="FF0000"/>
                  </a:solidFill>
                </a:rPr>
                <a:t>Area burned</a:t>
              </a:r>
              <a:r>
                <a:rPr lang="en-US" sz="2800"/>
                <a:t> * (from SF v2)</a:t>
              </a:r>
            </a:p>
            <a:p>
              <a:pPr marL="3255963" indent="-3255963">
                <a:spcBef>
                  <a:spcPct val="20000"/>
                </a:spcBef>
              </a:pPr>
              <a:r>
                <a:rPr lang="en-US" sz="2800">
                  <a:solidFill>
                    <a:srgbClr val="0070C0"/>
                  </a:solidFill>
                </a:rPr>
                <a:t>Fuel Load Available </a:t>
              </a:r>
              <a:r>
                <a:rPr lang="en-US" sz="2800"/>
                <a:t>* (updated FCCS map)</a:t>
              </a:r>
            </a:p>
            <a:p>
              <a:pPr marL="3255963" indent="-3255963">
                <a:spcBef>
                  <a:spcPct val="20000"/>
                </a:spcBef>
              </a:pPr>
              <a:r>
                <a:rPr lang="en-US" sz="2800">
                  <a:solidFill>
                    <a:srgbClr val="7030A0"/>
                  </a:solidFill>
                </a:rPr>
                <a:t>Fuel Consumed </a:t>
              </a:r>
              <a:r>
                <a:rPr lang="en-US" sz="2800"/>
                <a:t>* (CONSUME3)</a:t>
              </a:r>
            </a:p>
            <a:p>
              <a:pPr marL="3255963" indent="-3255963">
                <a:spcBef>
                  <a:spcPct val="20000"/>
                </a:spcBef>
              </a:pPr>
              <a:r>
                <a:rPr lang="en-US" sz="2800">
                  <a:solidFill>
                    <a:srgbClr val="FFC000"/>
                  </a:solidFill>
                </a:rPr>
                <a:t>Emission factors </a:t>
              </a:r>
              <a:r>
                <a:rPr lang="en-US" sz="2800"/>
                <a:t>(FEPS plus HAPs)</a:t>
              </a:r>
              <a:endParaRPr lang="en-US" sz="2000"/>
            </a:p>
          </p:txBody>
        </p:sp>
        <p:sp>
          <p:nvSpPr>
            <p:cNvPr id="15364" name="Text Box 6"/>
            <p:cNvSpPr txBox="1">
              <a:spLocks noChangeArrowheads="1"/>
            </p:cNvSpPr>
            <p:nvPr/>
          </p:nvSpPr>
          <p:spPr bwMode="auto">
            <a:xfrm>
              <a:off x="228600" y="1676400"/>
              <a:ext cx="8763000" cy="822325"/>
            </a:xfrm>
            <a:prstGeom prst="rect">
              <a:avLst/>
            </a:prstGeom>
            <a:noFill/>
            <a:ln w="9525">
              <a:noFill/>
              <a:miter lim="800000"/>
              <a:headEnd/>
              <a:tailEnd/>
            </a:ln>
          </p:spPr>
          <p:txBody>
            <a:bodyPr>
              <a:spAutoFit/>
            </a:bodyPr>
            <a:lstStyle/>
            <a:p>
              <a:pPr>
                <a:spcBef>
                  <a:spcPct val="50000"/>
                </a:spcBef>
              </a:pPr>
              <a:r>
                <a:rPr lang="en-US" sz="2400"/>
                <a:t>Emissions = </a:t>
              </a:r>
              <a:r>
                <a:rPr lang="en-US" sz="2400">
                  <a:solidFill>
                    <a:srgbClr val="FF0066"/>
                  </a:solidFill>
                </a:rPr>
                <a:t>Area burned</a:t>
              </a:r>
              <a:r>
                <a:rPr lang="en-US" sz="2400"/>
                <a:t> * </a:t>
              </a:r>
              <a:r>
                <a:rPr lang="en-US" sz="2400">
                  <a:solidFill>
                    <a:srgbClr val="6699FF"/>
                  </a:solidFill>
                </a:rPr>
                <a:t>Fuel Load Available</a:t>
              </a:r>
              <a:r>
                <a:rPr lang="en-US" sz="2400"/>
                <a:t> * </a:t>
              </a:r>
              <a:r>
                <a:rPr lang="en-US" sz="2400">
                  <a:solidFill>
                    <a:srgbClr val="CC66FF"/>
                  </a:solidFill>
                </a:rPr>
                <a:t>Fuel Consumed (Burn Efficiency)</a:t>
              </a:r>
              <a:r>
                <a:rPr lang="en-US" sz="2400"/>
                <a:t> * </a:t>
              </a:r>
              <a:r>
                <a:rPr lang="en-US" sz="2400">
                  <a:solidFill>
                    <a:srgbClr val="FFCC00"/>
                  </a:solidFill>
                </a:rPr>
                <a:t>Emission Factors</a:t>
              </a:r>
            </a:p>
          </p:txBody>
        </p:sp>
        <p:sp>
          <p:nvSpPr>
            <p:cNvPr id="6" name="Right Brace 5"/>
            <p:cNvSpPr/>
            <p:nvPr/>
          </p:nvSpPr>
          <p:spPr>
            <a:xfrm>
              <a:off x="7010400" y="3886200"/>
              <a:ext cx="609600" cy="1447800"/>
            </a:xfrm>
            <a:prstGeom prst="rightBrace">
              <a:avLst/>
            </a:prstGeom>
            <a:ln>
              <a:solidFill>
                <a:srgbClr val="FF0000"/>
              </a:solidFill>
            </a:ln>
          </p:spPr>
          <p:style>
            <a:lnRef idx="1">
              <a:schemeClr val="accent4"/>
            </a:lnRef>
            <a:fillRef idx="0">
              <a:schemeClr val="accent4"/>
            </a:fillRef>
            <a:effectRef idx="0">
              <a:schemeClr val="accent4"/>
            </a:effectRef>
            <a:fontRef idx="minor">
              <a:schemeClr val="tx1"/>
            </a:fontRef>
          </p:style>
          <p:txBody>
            <a:bodyPr anchor="ctr"/>
            <a:lstStyle/>
            <a:p>
              <a:pPr algn="ctr">
                <a:defRPr/>
              </a:pPr>
              <a:endParaRPr lang="en-US"/>
            </a:p>
          </p:txBody>
        </p:sp>
      </p:grpSp>
      <p:sp>
        <p:nvSpPr>
          <p:cNvPr id="15367" name="TextBox 6"/>
          <p:cNvSpPr txBox="1">
            <a:spLocks noChangeArrowheads="1"/>
          </p:cNvSpPr>
          <p:nvPr/>
        </p:nvSpPr>
        <p:spPr bwMode="auto">
          <a:xfrm>
            <a:off x="7543800" y="4343400"/>
            <a:ext cx="1600200" cy="646113"/>
          </a:xfrm>
          <a:prstGeom prst="rect">
            <a:avLst/>
          </a:prstGeom>
          <a:noFill/>
          <a:ln w="9525">
            <a:noFill/>
            <a:miter lim="800000"/>
            <a:headEnd/>
            <a:tailEnd/>
          </a:ln>
        </p:spPr>
        <p:txBody>
          <a:bodyPr>
            <a:spAutoFit/>
          </a:bodyPr>
          <a:lstStyle/>
          <a:p>
            <a:r>
              <a:rPr lang="en-US" dirty="0"/>
              <a:t>Blue Sky</a:t>
            </a:r>
          </a:p>
          <a:p>
            <a:r>
              <a:rPr lang="en-US" dirty="0"/>
              <a:t>Framework</a:t>
            </a:r>
          </a:p>
        </p:txBody>
      </p:sp>
      <p:sp>
        <p:nvSpPr>
          <p:cNvPr id="8" name="Slide Number Placeholder 7"/>
          <p:cNvSpPr>
            <a:spLocks noGrp="1"/>
          </p:cNvSpPr>
          <p:nvPr>
            <p:ph type="sldNum" sz="quarter" idx="12"/>
          </p:nvPr>
        </p:nvSpPr>
        <p:spPr/>
        <p:txBody>
          <a:bodyPr/>
          <a:lstStyle/>
          <a:p>
            <a:pPr>
              <a:defRPr/>
            </a:pPr>
            <a:fld id="{D7EC9411-BF5B-4737-B2A8-AFC7AB540161}"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576" y="41231"/>
            <a:ext cx="8229600" cy="1143000"/>
          </a:xfrm>
        </p:spPr>
        <p:txBody>
          <a:bodyPr/>
          <a:lstStyle/>
          <a:p>
            <a:r>
              <a:rPr lang="en-US" sz="3600" dirty="0"/>
              <a:t>Process Flow</a:t>
            </a:r>
          </a:p>
        </p:txBody>
      </p:sp>
      <p:sp>
        <p:nvSpPr>
          <p:cNvPr id="7" name="Slide Number Placeholder 6"/>
          <p:cNvSpPr>
            <a:spLocks noGrp="1"/>
          </p:cNvSpPr>
          <p:nvPr>
            <p:ph type="sldNum" sz="quarter" idx="12"/>
          </p:nvPr>
        </p:nvSpPr>
        <p:spPr/>
        <p:txBody>
          <a:bodyPr/>
          <a:lstStyle/>
          <a:p>
            <a:pPr>
              <a:defRPr/>
            </a:pPr>
            <a:fld id="{D7EC9411-BF5B-4737-B2A8-AFC7AB540161}" type="slidenum">
              <a:rPr lang="en-US" smtClean="0"/>
              <a:pPr>
                <a:defRPr/>
              </a:pPr>
              <a:t>17</a:t>
            </a:fld>
            <a:endParaRPr lang="en-US"/>
          </a:p>
        </p:txBody>
      </p:sp>
      <p:grpSp>
        <p:nvGrpSpPr>
          <p:cNvPr id="12" name="Group 11" descr="Diagram summarizing the complexity and modules involved in going rom location and size of fire to emissions via all the fuel-based specifics." title="Process Flow">
            <a:extLst>
              <a:ext uri="{FF2B5EF4-FFF2-40B4-BE49-F238E27FC236}">
                <a16:creationId xmlns:a16="http://schemas.microsoft.com/office/drawing/2014/main" id="{8FC2AA2D-B992-4CC1-A4A3-1C4BF6467213}"/>
              </a:ext>
            </a:extLst>
          </p:cNvPr>
          <p:cNvGrpSpPr/>
          <p:nvPr/>
        </p:nvGrpSpPr>
        <p:grpSpPr>
          <a:xfrm>
            <a:off x="762000" y="1219200"/>
            <a:ext cx="7315200" cy="5638800"/>
            <a:chOff x="762000" y="1219200"/>
            <a:chExt cx="7315200" cy="5638800"/>
          </a:xfrm>
        </p:grpSpPr>
        <p:pic>
          <p:nvPicPr>
            <p:cNvPr id="3" name="Picture 2" title="Process Flow"/>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9200" y="1828800"/>
              <a:ext cx="6553517" cy="4035743"/>
            </a:xfrm>
            <a:prstGeom prst="rect">
              <a:avLst/>
            </a:prstGeom>
            <a:noFill/>
          </p:spPr>
        </p:pic>
        <p:sp>
          <p:nvSpPr>
            <p:cNvPr id="4" name="Oval 3"/>
            <p:cNvSpPr/>
            <p:nvPr/>
          </p:nvSpPr>
          <p:spPr>
            <a:xfrm>
              <a:off x="990600" y="1447800"/>
              <a:ext cx="1600200" cy="4953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590800" y="1295400"/>
              <a:ext cx="2590800" cy="5181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334000" y="1219200"/>
              <a:ext cx="2590800" cy="51054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62000" y="6324600"/>
              <a:ext cx="1905000" cy="369332"/>
            </a:xfrm>
            <a:prstGeom prst="rect">
              <a:avLst/>
            </a:prstGeom>
            <a:noFill/>
          </p:spPr>
          <p:txBody>
            <a:bodyPr wrap="square" rtlCol="0">
              <a:spAutoFit/>
            </a:bodyPr>
            <a:lstStyle/>
            <a:p>
              <a:r>
                <a:rPr lang="en-US" dirty="0">
                  <a:solidFill>
                    <a:schemeClr val="bg1">
                      <a:lumMod val="50000"/>
                    </a:schemeClr>
                  </a:solidFill>
                </a:rPr>
                <a:t>Fire Information</a:t>
              </a:r>
            </a:p>
          </p:txBody>
        </p:sp>
        <p:sp>
          <p:nvSpPr>
            <p:cNvPr id="9" name="TextBox 8"/>
            <p:cNvSpPr txBox="1"/>
            <p:nvPr/>
          </p:nvSpPr>
          <p:spPr>
            <a:xfrm>
              <a:off x="2895600" y="6488668"/>
              <a:ext cx="2057400" cy="369332"/>
            </a:xfrm>
            <a:prstGeom prst="rect">
              <a:avLst/>
            </a:prstGeom>
            <a:noFill/>
          </p:spPr>
          <p:txBody>
            <a:bodyPr wrap="square" rtlCol="0">
              <a:spAutoFit/>
            </a:bodyPr>
            <a:lstStyle/>
            <a:p>
              <a:r>
                <a:rPr lang="en-US" dirty="0">
                  <a:solidFill>
                    <a:srgbClr val="FF0000"/>
                  </a:solidFill>
                </a:rPr>
                <a:t>Fuels Information</a:t>
              </a:r>
            </a:p>
          </p:txBody>
        </p:sp>
        <p:sp>
          <p:nvSpPr>
            <p:cNvPr id="10" name="TextBox 9"/>
            <p:cNvSpPr txBox="1"/>
            <p:nvPr/>
          </p:nvSpPr>
          <p:spPr>
            <a:xfrm>
              <a:off x="5486400" y="6488668"/>
              <a:ext cx="2590800" cy="369332"/>
            </a:xfrm>
            <a:prstGeom prst="rect">
              <a:avLst/>
            </a:prstGeom>
            <a:noFill/>
          </p:spPr>
          <p:txBody>
            <a:bodyPr wrap="square" rtlCol="0">
              <a:spAutoFit/>
            </a:bodyPr>
            <a:lstStyle/>
            <a:p>
              <a:r>
                <a:rPr lang="en-US" dirty="0">
                  <a:solidFill>
                    <a:srgbClr val="00B0F0"/>
                  </a:solidFill>
                </a:rPr>
                <a:t>Emissions Estimation </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txBox="1">
            <a:spLocks noChangeArrowheads="1"/>
          </p:cNvSpPr>
          <p:nvPr/>
        </p:nvSpPr>
        <p:spPr bwMode="auto">
          <a:xfrm>
            <a:off x="533400" y="1312863"/>
            <a:ext cx="8610600" cy="5105400"/>
          </a:xfrm>
          <a:prstGeom prst="rect">
            <a:avLst/>
          </a:prstGeom>
          <a:noFill/>
          <a:ln w="9525">
            <a:noFill/>
            <a:miter lim="800000"/>
            <a:headEnd/>
            <a:tailEnd/>
          </a:ln>
        </p:spPr>
        <p:txBody>
          <a:bodyPr/>
          <a:lstStyle/>
          <a:p>
            <a:pPr marL="571500" indent="-571500">
              <a:lnSpc>
                <a:spcPct val="90000"/>
              </a:lnSpc>
              <a:spcBef>
                <a:spcPct val="20000"/>
              </a:spcBef>
              <a:buFont typeface="Arial" pitchFamily="34" charset="0"/>
              <a:buChar char="•"/>
            </a:pPr>
            <a:r>
              <a:rPr kumimoji="1" lang="en-US" sz="2000" b="1" dirty="0">
                <a:latin typeface="Calibri" pitchFamily="34" charset="0"/>
                <a:ea typeface="ＭＳ Ｐゴシック"/>
                <a:cs typeface="ＭＳ Ｐゴシック"/>
              </a:rPr>
              <a:t>The </a:t>
            </a:r>
            <a:r>
              <a:rPr kumimoji="1" lang="en-US" sz="2000" b="1" dirty="0" err="1">
                <a:latin typeface="Calibri" pitchFamily="34" charset="0"/>
                <a:ea typeface="ＭＳ Ｐゴシック"/>
                <a:cs typeface="ＭＳ Ｐゴシック"/>
              </a:rPr>
              <a:t>BlueSky</a:t>
            </a:r>
            <a:r>
              <a:rPr kumimoji="1" lang="en-US" sz="2000" b="1" dirty="0">
                <a:latin typeface="Calibri" pitchFamily="34" charset="0"/>
                <a:ea typeface="ＭＳ Ｐゴシック"/>
                <a:cs typeface="ＭＳ Ｐゴシック"/>
              </a:rPr>
              <a:t> Framework</a:t>
            </a:r>
            <a:r>
              <a:rPr kumimoji="1" lang="en-US" sz="2000" dirty="0">
                <a:latin typeface="Calibri" pitchFamily="34" charset="0"/>
                <a:ea typeface="ＭＳ Ｐゴシック"/>
                <a:cs typeface="ＭＳ Ｐゴシック"/>
              </a:rPr>
              <a:t> was developed to compute smoke emissions (and impacts) given known fire information</a:t>
            </a:r>
          </a:p>
          <a:p>
            <a:pPr marL="571500" indent="-571500">
              <a:lnSpc>
                <a:spcPct val="90000"/>
              </a:lnSpc>
              <a:spcBef>
                <a:spcPct val="20000"/>
              </a:spcBef>
              <a:buFont typeface="Arial" pitchFamily="34" charset="0"/>
              <a:buChar char="•"/>
            </a:pPr>
            <a:endParaRPr kumimoji="1" lang="en-US" sz="1000" dirty="0">
              <a:latin typeface="Calibri" pitchFamily="34" charset="0"/>
              <a:ea typeface="ＭＳ Ｐゴシック"/>
              <a:cs typeface="ＭＳ Ｐゴシック"/>
            </a:endParaRPr>
          </a:p>
          <a:p>
            <a:pPr marL="571500" indent="-571500">
              <a:lnSpc>
                <a:spcPct val="90000"/>
              </a:lnSpc>
              <a:spcBef>
                <a:spcPct val="20000"/>
              </a:spcBef>
              <a:buFont typeface="Arial" pitchFamily="34" charset="0"/>
              <a:buChar char="•"/>
            </a:pPr>
            <a:r>
              <a:rPr kumimoji="1" lang="en-US" sz="2000" b="1" dirty="0">
                <a:latin typeface="Calibri" pitchFamily="34" charset="0"/>
                <a:ea typeface="ＭＳ Ｐゴシック"/>
                <a:cs typeface="ＭＳ Ｐゴシック"/>
              </a:rPr>
              <a:t>The </a:t>
            </a:r>
            <a:r>
              <a:rPr kumimoji="1" lang="en-US" sz="2000" b="1" dirty="0" err="1">
                <a:latin typeface="Calibri" pitchFamily="34" charset="0"/>
                <a:ea typeface="ＭＳ Ｐゴシック"/>
                <a:cs typeface="ＭＳ Ｐゴシック"/>
              </a:rPr>
              <a:t>SmartFire</a:t>
            </a:r>
            <a:r>
              <a:rPr kumimoji="1" lang="en-US" sz="2000" b="1" dirty="0">
                <a:latin typeface="Calibri" pitchFamily="34" charset="0"/>
                <a:ea typeface="ＭＳ Ｐゴシック"/>
                <a:cs typeface="ＭＳ Ｐゴシック"/>
              </a:rPr>
              <a:t> 2 System (Framework)</a:t>
            </a:r>
            <a:r>
              <a:rPr kumimoji="1" lang="en-US" sz="2000" dirty="0">
                <a:latin typeface="Calibri" pitchFamily="34" charset="0"/>
                <a:ea typeface="ＭＳ Ｐゴシック"/>
                <a:cs typeface="ＭＳ Ｐゴシック"/>
              </a:rPr>
              <a:t> was later developed to help reconcile disparate sources of fire information into a useful data stream</a:t>
            </a:r>
          </a:p>
          <a:p>
            <a:pPr marL="1028700" lvl="1" indent="-571500">
              <a:lnSpc>
                <a:spcPct val="90000"/>
              </a:lnSpc>
              <a:spcBef>
                <a:spcPct val="20000"/>
              </a:spcBef>
              <a:buFont typeface="Arial" pitchFamily="34" charset="0"/>
              <a:buChar char="•"/>
            </a:pPr>
            <a:r>
              <a:rPr kumimoji="1" lang="en-US" sz="2000" dirty="0">
                <a:latin typeface="Calibri" pitchFamily="34" charset="0"/>
                <a:ea typeface="ＭＳ Ｐゴシック"/>
                <a:cs typeface="ＭＳ Ｐゴシック"/>
              </a:rPr>
              <a:t>SF uses NOAA Hazard Mapping System satellite fire detects along with ground reports (ICS-209 reports) and other datasets to create a reconciled fire information data feed.</a:t>
            </a:r>
          </a:p>
          <a:p>
            <a:pPr marL="1028700" lvl="1" indent="-571500">
              <a:lnSpc>
                <a:spcPct val="90000"/>
              </a:lnSpc>
              <a:spcBef>
                <a:spcPct val="20000"/>
              </a:spcBef>
              <a:buFont typeface="Arial" pitchFamily="34" charset="0"/>
              <a:buChar char="•"/>
            </a:pPr>
            <a:r>
              <a:rPr kumimoji="1" lang="en-US" sz="2000" dirty="0">
                <a:latin typeface="Calibri" pitchFamily="34" charset="0"/>
                <a:ea typeface="ＭＳ Ｐゴシック"/>
                <a:cs typeface="ＭＳ Ｐゴシック"/>
              </a:rPr>
              <a:t>SF was developed by the USDA Forest Service AirFire Team and STI under a grant from NASA</a:t>
            </a:r>
          </a:p>
          <a:p>
            <a:pPr marL="571500" indent="-571500">
              <a:lnSpc>
                <a:spcPct val="90000"/>
              </a:lnSpc>
              <a:spcBef>
                <a:spcPct val="20000"/>
              </a:spcBef>
              <a:buFont typeface="Arial" pitchFamily="34" charset="0"/>
              <a:buChar char="•"/>
            </a:pPr>
            <a:endParaRPr kumimoji="1" lang="en-US" sz="1000" dirty="0">
              <a:latin typeface="Calibri" pitchFamily="34" charset="0"/>
              <a:ea typeface="ＭＳ Ｐゴシック"/>
              <a:cs typeface="ＭＳ Ｐゴシック"/>
            </a:endParaRPr>
          </a:p>
          <a:p>
            <a:pPr marL="571500" indent="-571500">
              <a:lnSpc>
                <a:spcPct val="90000"/>
              </a:lnSpc>
              <a:spcBef>
                <a:spcPct val="20000"/>
              </a:spcBef>
              <a:buFont typeface="Arial" pitchFamily="34" charset="0"/>
              <a:buChar char="•"/>
            </a:pPr>
            <a:r>
              <a:rPr kumimoji="1" lang="en-US" sz="2000" b="1" dirty="0">
                <a:latin typeface="Calibri" pitchFamily="34" charset="0"/>
                <a:ea typeface="ＭＳ Ｐゴシック"/>
                <a:cs typeface="ＭＳ Ｐゴシック"/>
              </a:rPr>
              <a:t>Together, </a:t>
            </a:r>
            <a:r>
              <a:rPr kumimoji="1" lang="en-US" sz="2000" b="1" dirty="0" err="1">
                <a:latin typeface="Calibri" pitchFamily="34" charset="0"/>
                <a:ea typeface="ＭＳ Ｐゴシック"/>
                <a:cs typeface="ＭＳ Ｐゴシック"/>
              </a:rPr>
              <a:t>SmartFire</a:t>
            </a:r>
            <a:r>
              <a:rPr kumimoji="1" lang="en-US" sz="2000" b="1" dirty="0">
                <a:latin typeface="Calibri" pitchFamily="34" charset="0"/>
                <a:ea typeface="ＭＳ Ｐゴシック"/>
                <a:cs typeface="ＭＳ Ｐゴシック"/>
              </a:rPr>
              <a:t> 2 -&gt; </a:t>
            </a:r>
            <a:r>
              <a:rPr kumimoji="1" lang="en-US" sz="2000" b="1" dirty="0" err="1">
                <a:latin typeface="Calibri" pitchFamily="34" charset="0"/>
                <a:ea typeface="ＭＳ Ｐゴシック"/>
                <a:cs typeface="ＭＳ Ｐゴシック"/>
              </a:rPr>
              <a:t>BlueSky</a:t>
            </a:r>
            <a:r>
              <a:rPr kumimoji="1" lang="en-US" sz="2000" dirty="0">
                <a:latin typeface="Calibri" pitchFamily="34" charset="0"/>
                <a:ea typeface="ＭＳ Ｐゴシック"/>
                <a:cs typeface="ＭＳ Ｐゴシック"/>
              </a:rPr>
              <a:t> can take in multiple heterogeneous fire information datasets and create a unified fire emissions inventory suitable for further modeling</a:t>
            </a:r>
          </a:p>
          <a:p>
            <a:pPr marL="1028700" lvl="1" indent="-571500">
              <a:lnSpc>
                <a:spcPct val="90000"/>
              </a:lnSpc>
              <a:spcBef>
                <a:spcPct val="20000"/>
              </a:spcBef>
              <a:buFont typeface="Arial" pitchFamily="34" charset="0"/>
              <a:buChar char="•"/>
            </a:pPr>
            <a:r>
              <a:rPr kumimoji="1" lang="en-US" sz="2000" dirty="0">
                <a:latin typeface="Calibri" pitchFamily="34" charset="0"/>
                <a:ea typeface="ＭＳ Ｐゴシック"/>
                <a:cs typeface="ＭＳ Ｐゴシック"/>
              </a:rPr>
              <a:t>SF interfaces with the </a:t>
            </a:r>
            <a:r>
              <a:rPr kumimoji="1" lang="en-US" sz="2000" dirty="0" err="1">
                <a:latin typeface="Calibri" pitchFamily="34" charset="0"/>
                <a:ea typeface="ＭＳ Ｐゴシック"/>
                <a:cs typeface="ＭＳ Ｐゴシック"/>
              </a:rPr>
              <a:t>Bluesky</a:t>
            </a:r>
            <a:r>
              <a:rPr kumimoji="1" lang="en-US" sz="2000" dirty="0">
                <a:latin typeface="Calibri" pitchFamily="34" charset="0"/>
                <a:ea typeface="ＭＳ Ｐゴシック"/>
                <a:cs typeface="ＭＳ Ｐゴシック"/>
              </a:rPr>
              <a:t> Framework to estimate daily, location specific fire emissions.  Each and every fire can be identified into a fire type (WF or Prescribed, etc.)</a:t>
            </a:r>
          </a:p>
          <a:p>
            <a:pPr marL="571500" indent="-571500">
              <a:lnSpc>
                <a:spcPct val="90000"/>
              </a:lnSpc>
              <a:spcBef>
                <a:spcPct val="20000"/>
              </a:spcBef>
              <a:buFont typeface="Arial" pitchFamily="34" charset="0"/>
              <a:buChar char="•"/>
            </a:pPr>
            <a:r>
              <a:rPr kumimoji="1" lang="en-US" sz="2000" dirty="0">
                <a:latin typeface="Calibri" pitchFamily="34" charset="0"/>
                <a:ea typeface="ＭＳ Ｐゴシック"/>
                <a:cs typeface="ＭＳ Ｐゴシック"/>
              </a:rPr>
              <a:t>Developers in the process of putting these methods into the peer reviewed literature</a:t>
            </a:r>
          </a:p>
        </p:txBody>
      </p:sp>
      <p:sp>
        <p:nvSpPr>
          <p:cNvPr id="2" name="Title 1">
            <a:extLst>
              <a:ext uri="{FF2B5EF4-FFF2-40B4-BE49-F238E27FC236}">
                <a16:creationId xmlns:a16="http://schemas.microsoft.com/office/drawing/2014/main" id="{50BDDBC0-895F-4E00-8DD5-FBC2D268DFC9}"/>
              </a:ext>
            </a:extLst>
          </p:cNvPr>
          <p:cNvSpPr>
            <a:spLocks noGrp="1"/>
          </p:cNvSpPr>
          <p:nvPr>
            <p:ph type="title"/>
          </p:nvPr>
        </p:nvSpPr>
        <p:spPr>
          <a:xfrm>
            <a:off x="457200" y="439736"/>
            <a:ext cx="8229600" cy="873127"/>
          </a:xfrm>
        </p:spPr>
        <p:txBody>
          <a:bodyPr/>
          <a:lstStyle/>
          <a:p>
            <a:r>
              <a:rPr kumimoji="1" lang="en-US" dirty="0">
                <a:latin typeface="Calibri" pitchFamily="34" charset="0"/>
              </a:rPr>
              <a:t>BlueSky and </a:t>
            </a:r>
            <a:r>
              <a:rPr kumimoji="1" lang="en-US" dirty="0" err="1">
                <a:latin typeface="Calibri" pitchFamily="34" charset="0"/>
              </a:rPr>
              <a:t>SmartFire</a:t>
            </a:r>
            <a:r>
              <a:rPr kumimoji="1" lang="en-US" dirty="0">
                <a:latin typeface="Calibri" pitchFamily="34" charset="0"/>
              </a:rPr>
              <a:t> 2</a:t>
            </a:r>
            <a:br>
              <a:rPr kumimoji="1" lang="en-US" dirty="0">
                <a:latin typeface="Calibri" pitchFamily="34" charset="0"/>
              </a:rPr>
            </a:br>
            <a:endParaRPr lang="en-US" dirty="0"/>
          </a:p>
        </p:txBody>
      </p:sp>
      <p:sp>
        <p:nvSpPr>
          <p:cNvPr id="5" name="Slide Number Placeholder 4"/>
          <p:cNvSpPr>
            <a:spLocks noGrp="1"/>
          </p:cNvSpPr>
          <p:nvPr>
            <p:ph type="sldNum" sz="quarter" idx="12"/>
          </p:nvPr>
        </p:nvSpPr>
        <p:spPr/>
        <p:txBody>
          <a:bodyPr/>
          <a:lstStyle/>
          <a:p>
            <a:pPr>
              <a:defRPr/>
            </a:pPr>
            <a:fld id="{6F9BBB21-63C7-4A38-AEC2-FA857330D646}"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txBox="1">
            <a:spLocks noChangeArrowheads="1"/>
          </p:cNvSpPr>
          <p:nvPr/>
        </p:nvSpPr>
        <p:spPr bwMode="auto">
          <a:xfrm>
            <a:off x="533400" y="1312863"/>
            <a:ext cx="8610600" cy="5105400"/>
          </a:xfrm>
          <a:prstGeom prst="rect">
            <a:avLst/>
          </a:prstGeom>
          <a:noFill/>
          <a:ln>
            <a:noFill/>
          </a:ln>
          <a:extLst/>
        </p:spPr>
        <p:txBody>
          <a:bodyPr/>
          <a:lstStyle>
            <a:lvl1pPr marL="457200" indent="-4572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eaLnBrk="1" hangingPunct="1">
              <a:lnSpc>
                <a:spcPct val="90000"/>
              </a:lnSpc>
              <a:spcBef>
                <a:spcPct val="20000"/>
              </a:spcBef>
              <a:defRPr/>
            </a:pPr>
            <a:r>
              <a:rPr kumimoji="1" lang="en-US" sz="3200" dirty="0">
                <a:latin typeface="Calibri" charset="0"/>
              </a:rPr>
              <a:t>Sources of fire information are often:</a:t>
            </a:r>
          </a:p>
          <a:p>
            <a:pPr eaLnBrk="1" hangingPunct="1">
              <a:lnSpc>
                <a:spcPct val="90000"/>
              </a:lnSpc>
              <a:spcBef>
                <a:spcPct val="20000"/>
              </a:spcBef>
              <a:buFont typeface="Arial"/>
              <a:buChar char="•"/>
              <a:defRPr/>
            </a:pPr>
            <a:r>
              <a:rPr kumimoji="1" lang="en-US" sz="3200" dirty="0">
                <a:latin typeface="Calibri" charset="0"/>
              </a:rPr>
              <a:t>Limited (to particular types, sizes, etc…)</a:t>
            </a:r>
          </a:p>
          <a:p>
            <a:pPr eaLnBrk="1" hangingPunct="1">
              <a:lnSpc>
                <a:spcPct val="90000"/>
              </a:lnSpc>
              <a:spcBef>
                <a:spcPct val="20000"/>
              </a:spcBef>
              <a:buFont typeface="Arial"/>
              <a:buChar char="•"/>
              <a:defRPr/>
            </a:pPr>
            <a:r>
              <a:rPr kumimoji="1" lang="en-US" sz="3200" dirty="0">
                <a:latin typeface="Calibri" charset="0"/>
              </a:rPr>
              <a:t>Incomplete (based on clouds, etc…)</a:t>
            </a:r>
          </a:p>
          <a:p>
            <a:pPr eaLnBrk="1" hangingPunct="1">
              <a:lnSpc>
                <a:spcPct val="90000"/>
              </a:lnSpc>
              <a:spcBef>
                <a:spcPct val="20000"/>
              </a:spcBef>
              <a:buFont typeface="Arial"/>
              <a:buChar char="•"/>
              <a:defRPr/>
            </a:pPr>
            <a:r>
              <a:rPr kumimoji="1" lang="en-US" sz="3200" dirty="0">
                <a:latin typeface="Calibri" charset="0"/>
              </a:rPr>
              <a:t>Redundant (with other sources)</a:t>
            </a:r>
          </a:p>
          <a:p>
            <a:pPr eaLnBrk="1" hangingPunct="1">
              <a:lnSpc>
                <a:spcPct val="90000"/>
              </a:lnSpc>
              <a:spcBef>
                <a:spcPct val="20000"/>
              </a:spcBef>
              <a:buFont typeface="Arial"/>
              <a:buChar char="•"/>
              <a:defRPr/>
            </a:pPr>
            <a:r>
              <a:rPr kumimoji="1" lang="en-US" sz="3200" dirty="0">
                <a:latin typeface="Calibri" charset="0"/>
              </a:rPr>
              <a:t>Better at some aspects (e.g. fire size) than other (e.g. location)</a:t>
            </a:r>
          </a:p>
          <a:p>
            <a:pPr marL="0" indent="0" eaLnBrk="1" hangingPunct="1">
              <a:lnSpc>
                <a:spcPct val="90000"/>
              </a:lnSpc>
              <a:spcBef>
                <a:spcPct val="20000"/>
              </a:spcBef>
              <a:defRPr/>
            </a:pPr>
            <a:endParaRPr kumimoji="1" lang="en-US" sz="3200" b="1" dirty="0">
              <a:latin typeface="Calibri" charset="0"/>
            </a:endParaRPr>
          </a:p>
          <a:p>
            <a:pPr marL="0" indent="0" eaLnBrk="1" hangingPunct="1">
              <a:lnSpc>
                <a:spcPct val="90000"/>
              </a:lnSpc>
              <a:spcBef>
                <a:spcPct val="20000"/>
              </a:spcBef>
              <a:defRPr/>
            </a:pPr>
            <a:r>
              <a:rPr kumimoji="1" lang="en-US" sz="3200" b="1" dirty="0" err="1">
                <a:latin typeface="Calibri" charset="0"/>
              </a:rPr>
              <a:t>SmartFire</a:t>
            </a:r>
            <a:r>
              <a:rPr kumimoji="1" lang="en-US" sz="3200" b="1" dirty="0">
                <a:latin typeface="Calibri" charset="0"/>
              </a:rPr>
              <a:t> 2 was designed to overcome these issues by leveraging multiple sources </a:t>
            </a:r>
          </a:p>
        </p:txBody>
      </p:sp>
      <p:sp>
        <p:nvSpPr>
          <p:cNvPr id="2" name="Title 1">
            <a:extLst>
              <a:ext uri="{FF2B5EF4-FFF2-40B4-BE49-F238E27FC236}">
                <a16:creationId xmlns:a16="http://schemas.microsoft.com/office/drawing/2014/main" id="{CC8EF458-2A33-4B8E-98ED-C228F7AF7A5B}"/>
              </a:ext>
            </a:extLst>
          </p:cNvPr>
          <p:cNvSpPr>
            <a:spLocks noGrp="1"/>
          </p:cNvSpPr>
          <p:nvPr>
            <p:ph type="title"/>
          </p:nvPr>
        </p:nvSpPr>
        <p:spPr>
          <a:xfrm>
            <a:off x="457200" y="533400"/>
            <a:ext cx="8229600" cy="884238"/>
          </a:xfrm>
        </p:spPr>
        <p:txBody>
          <a:bodyPr/>
          <a:lstStyle/>
          <a:p>
            <a:r>
              <a:rPr kumimoji="1" lang="en-US" dirty="0">
                <a:latin typeface="Calibri" pitchFamily="34" charset="0"/>
              </a:rPr>
              <a:t>The Fire Information Problem</a:t>
            </a:r>
            <a:br>
              <a:rPr kumimoji="1" lang="en-US" dirty="0">
                <a:latin typeface="Calibri" pitchFamily="34" charset="0"/>
              </a:rPr>
            </a:br>
            <a:endParaRPr lang="en-US" dirty="0"/>
          </a:p>
        </p:txBody>
      </p:sp>
      <p:sp>
        <p:nvSpPr>
          <p:cNvPr id="5" name="Slide Number Placeholder 4"/>
          <p:cNvSpPr>
            <a:spLocks noGrp="1"/>
          </p:cNvSpPr>
          <p:nvPr>
            <p:ph type="sldNum" sz="quarter" idx="12"/>
          </p:nvPr>
        </p:nvSpPr>
        <p:spPr/>
        <p:txBody>
          <a:bodyPr/>
          <a:lstStyle/>
          <a:p>
            <a:pPr>
              <a:defRPr/>
            </a:pPr>
            <a:fld id="{6F9BBB21-63C7-4A38-AEC2-FA857330D646}" type="slidenum">
              <a:rPr lang="en-US" smtClean="0"/>
              <a:pPr>
                <a:defRPr/>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t>S/L/T Reporting Requirement</a:t>
            </a:r>
          </a:p>
        </p:txBody>
      </p:sp>
      <p:sp>
        <p:nvSpPr>
          <p:cNvPr id="3" name="Content Placeholder 2"/>
          <p:cNvSpPr>
            <a:spLocks noGrp="1"/>
          </p:cNvSpPr>
          <p:nvPr>
            <p:ph idx="1"/>
          </p:nvPr>
        </p:nvSpPr>
        <p:spPr/>
        <p:txBody>
          <a:bodyPr>
            <a:normAutofit fontScale="77500" lnSpcReduction="20000"/>
          </a:bodyPr>
          <a:lstStyle/>
          <a:p>
            <a:pPr>
              <a:defRPr/>
            </a:pPr>
            <a:r>
              <a:rPr lang="en-US" dirty="0"/>
              <a:t>Air Emissions Reporting Rule (AERR) </a:t>
            </a:r>
            <a:r>
              <a:rPr lang="en-US" sz="2400" dirty="0">
                <a:hlinkClick r:id="rId3"/>
              </a:rPr>
              <a:t>http://www.epa.gov/ttn/chief/aerr/</a:t>
            </a:r>
            <a:r>
              <a:rPr lang="en-US" sz="2400" dirty="0"/>
              <a:t> </a:t>
            </a:r>
          </a:p>
          <a:p>
            <a:pPr lvl="1">
              <a:defRPr/>
            </a:pPr>
            <a:r>
              <a:rPr lang="en-US" dirty="0"/>
              <a:t>Complete criteria pollutant inventory every 3 years</a:t>
            </a:r>
          </a:p>
          <a:p>
            <a:pPr lvl="2">
              <a:defRPr/>
            </a:pPr>
            <a:r>
              <a:rPr lang="en-US" dirty="0"/>
              <a:t>All point sources (100 </a:t>
            </a:r>
            <a:r>
              <a:rPr lang="en-US" dirty="0" err="1"/>
              <a:t>tpy</a:t>
            </a:r>
            <a:r>
              <a:rPr lang="en-US" dirty="0"/>
              <a:t> potential to emit threshold)</a:t>
            </a:r>
          </a:p>
          <a:p>
            <a:pPr lvl="2">
              <a:defRPr/>
            </a:pPr>
            <a:r>
              <a:rPr lang="en-US" dirty="0"/>
              <a:t>Nonpoint sources</a:t>
            </a:r>
          </a:p>
          <a:p>
            <a:pPr lvl="2">
              <a:defRPr/>
            </a:pPr>
            <a:r>
              <a:rPr lang="en-US" dirty="0" err="1"/>
              <a:t>Onroad</a:t>
            </a:r>
            <a:r>
              <a:rPr lang="en-US" dirty="0"/>
              <a:t> and </a:t>
            </a:r>
            <a:r>
              <a:rPr lang="en-US" dirty="0" err="1"/>
              <a:t>Nonroad</a:t>
            </a:r>
            <a:r>
              <a:rPr lang="en-US" dirty="0"/>
              <a:t> sources</a:t>
            </a:r>
          </a:p>
          <a:p>
            <a:pPr lvl="2">
              <a:defRPr/>
            </a:pPr>
            <a:r>
              <a:rPr lang="en-US" dirty="0"/>
              <a:t>Events (wildfires and prescribed fires)</a:t>
            </a:r>
          </a:p>
          <a:p>
            <a:pPr lvl="2">
              <a:defRPr/>
            </a:pPr>
            <a:r>
              <a:rPr lang="en-US" dirty="0"/>
              <a:t>2011 Emissions due 12/31/2012, EIS window opens 6/1/2012</a:t>
            </a:r>
          </a:p>
          <a:p>
            <a:pPr lvl="1">
              <a:defRPr/>
            </a:pPr>
            <a:r>
              <a:rPr lang="en-US" dirty="0"/>
              <a:t>Annual reporting for Type A point source facilities</a:t>
            </a:r>
          </a:p>
          <a:p>
            <a:pPr lvl="3">
              <a:defRPr/>
            </a:pPr>
            <a:r>
              <a:rPr lang="en-US" dirty="0"/>
              <a:t>SO2, </a:t>
            </a:r>
            <a:r>
              <a:rPr lang="en-US" dirty="0" err="1"/>
              <a:t>NOx</a:t>
            </a:r>
            <a:r>
              <a:rPr lang="en-US" dirty="0"/>
              <a:t>, CO  with potential to emit </a:t>
            </a:r>
            <a:r>
              <a:rPr lang="en-US" u="sng" dirty="0"/>
              <a:t>&gt; </a:t>
            </a:r>
            <a:r>
              <a:rPr lang="en-US" dirty="0"/>
              <a:t>2,500 </a:t>
            </a:r>
            <a:r>
              <a:rPr lang="en-US" dirty="0" err="1"/>
              <a:t>tpy</a:t>
            </a:r>
            <a:endParaRPr lang="en-US" dirty="0"/>
          </a:p>
          <a:p>
            <a:pPr lvl="3">
              <a:defRPr/>
            </a:pPr>
            <a:r>
              <a:rPr lang="en-US" dirty="0"/>
              <a:t>VOC, PM, NH3 with potential to emit </a:t>
            </a:r>
            <a:r>
              <a:rPr lang="en-US" u="sng" dirty="0"/>
              <a:t>&gt;</a:t>
            </a:r>
            <a:r>
              <a:rPr lang="en-US" dirty="0"/>
              <a:t> 250 </a:t>
            </a:r>
            <a:r>
              <a:rPr lang="en-US" dirty="0" err="1"/>
              <a:t>tpy</a:t>
            </a:r>
            <a:endParaRPr lang="en-US" dirty="0"/>
          </a:p>
          <a:p>
            <a:pPr lvl="3">
              <a:defRPr/>
            </a:pPr>
            <a:r>
              <a:rPr lang="en-US" dirty="0" err="1"/>
              <a:t>Pb</a:t>
            </a:r>
            <a:r>
              <a:rPr lang="en-US" dirty="0"/>
              <a:t> with potential to emit  </a:t>
            </a:r>
            <a:r>
              <a:rPr lang="en-US" u="sng" dirty="0"/>
              <a:t>&gt; </a:t>
            </a:r>
            <a:r>
              <a:rPr lang="en-US" dirty="0"/>
              <a:t>5 </a:t>
            </a:r>
            <a:r>
              <a:rPr lang="en-US" dirty="0" err="1"/>
              <a:t>tpy</a:t>
            </a:r>
            <a:r>
              <a:rPr lang="en-US" dirty="0"/>
              <a:t> (to be amended to agree with Lead NAAQS level of </a:t>
            </a:r>
            <a:r>
              <a:rPr lang="en-US" u="sng" dirty="0"/>
              <a:t>&gt; 0</a:t>
            </a:r>
            <a:r>
              <a:rPr lang="en-US" dirty="0"/>
              <a:t>.5 </a:t>
            </a:r>
            <a:r>
              <a:rPr lang="en-US" dirty="0" err="1"/>
              <a:t>tpy</a:t>
            </a:r>
            <a:r>
              <a:rPr lang="en-US" dirty="0"/>
              <a:t>)</a:t>
            </a:r>
          </a:p>
          <a:p>
            <a:pPr lvl="1">
              <a:defRPr/>
            </a:pPr>
            <a:r>
              <a:rPr lang="en-US" dirty="0"/>
              <a:t>HAPs are submitted voluntarily by many S/L/Ts and are encouraged as part of an integrated report</a:t>
            </a:r>
          </a:p>
          <a:p>
            <a:pPr lvl="1">
              <a:defRPr/>
            </a:pPr>
            <a:endParaRPr lang="en-US" dirty="0"/>
          </a:p>
          <a:p>
            <a:pPr lvl="1">
              <a:defRPr/>
            </a:pPr>
            <a:endParaRPr lang="en-US" dirty="0"/>
          </a:p>
        </p:txBody>
      </p:sp>
      <p:sp>
        <p:nvSpPr>
          <p:cNvPr id="4100" name="Slide Number Placeholder 3"/>
          <p:cNvSpPr>
            <a:spLocks noGrp="1"/>
          </p:cNvSpPr>
          <p:nvPr>
            <p:ph type="sldNum" sz="quarter" idx="12"/>
          </p:nvPr>
        </p:nvSpPr>
        <p:spPr>
          <a:noFill/>
        </p:spPr>
        <p:txBody>
          <a:bodyPr/>
          <a:lstStyle/>
          <a:p>
            <a:fld id="{49E4836F-2C98-4D77-9D9B-1A12D703252B}" type="slidenum">
              <a:rPr lang="en-US" sz="1200" smtClean="0">
                <a:solidFill>
                  <a:srgbClr val="898989"/>
                </a:solidFill>
                <a:latin typeface="Calibri" pitchFamily="34" charset="0"/>
              </a:rPr>
              <a:pPr/>
              <a:t>2</a:t>
            </a:fld>
            <a:endParaRPr lang="en-US" sz="1200">
              <a:solidFill>
                <a:srgbClr val="898989"/>
              </a:solidFill>
              <a:latin typeface="Calibri"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BE83F-4A0C-41C8-BD07-9937C33C21DC}"/>
              </a:ext>
            </a:extLst>
          </p:cNvPr>
          <p:cNvSpPr>
            <a:spLocks noGrp="1"/>
          </p:cNvSpPr>
          <p:nvPr>
            <p:ph type="title"/>
          </p:nvPr>
        </p:nvSpPr>
        <p:spPr/>
        <p:txBody>
          <a:bodyPr/>
          <a:lstStyle/>
          <a:p>
            <a:r>
              <a:rPr lang="en-US" sz="2800" dirty="0"/>
              <a:t>The 2008 NEI v2 – Fire Activity Data Sources</a:t>
            </a:r>
            <a:br>
              <a:rPr lang="en-US" sz="2800" dirty="0"/>
            </a:br>
            <a:endParaRPr lang="en-US" sz="2800" dirty="0"/>
          </a:p>
        </p:txBody>
      </p:sp>
      <p:sp>
        <p:nvSpPr>
          <p:cNvPr id="4" name="Content Placeholder 3"/>
          <p:cNvSpPr>
            <a:spLocks noGrp="1"/>
          </p:cNvSpPr>
          <p:nvPr>
            <p:ph idx="1"/>
          </p:nvPr>
        </p:nvSpPr>
        <p:spPr/>
        <p:txBody>
          <a:bodyPr>
            <a:normAutofit fontScale="85000" lnSpcReduction="20000"/>
          </a:bodyPr>
          <a:lstStyle/>
          <a:p>
            <a:pPr>
              <a:defRPr/>
            </a:pPr>
            <a:r>
              <a:rPr lang="en-US" sz="2800" dirty="0">
                <a:solidFill>
                  <a:srgbClr val="C00000"/>
                </a:solidFill>
              </a:rPr>
              <a:t>NOAA Hazard Mapping System (HMS)</a:t>
            </a:r>
          </a:p>
          <a:p>
            <a:pPr lvl="1">
              <a:defRPr/>
            </a:pPr>
            <a:r>
              <a:rPr lang="en-US" sz="2400" dirty="0"/>
              <a:t>Automated detection from 7 satellites </a:t>
            </a:r>
          </a:p>
          <a:p>
            <a:pPr lvl="1">
              <a:defRPr/>
            </a:pPr>
            <a:r>
              <a:rPr lang="en-US" sz="2400" dirty="0"/>
              <a:t>Human analyst QC</a:t>
            </a:r>
          </a:p>
          <a:p>
            <a:pPr lvl="1">
              <a:defRPr/>
            </a:pPr>
            <a:r>
              <a:rPr lang="en-US" sz="2200" dirty="0"/>
              <a:t>More information at:  </a:t>
            </a:r>
            <a:r>
              <a:rPr lang="en-US" sz="2200" dirty="0">
                <a:solidFill>
                  <a:schemeClr val="tx1"/>
                </a:solidFill>
                <a:latin typeface="+mn-lt"/>
              </a:rPr>
              <a:t>http://www.osdpd.noaa.gov/ml/land/hms.html</a:t>
            </a:r>
            <a:endParaRPr lang="en-US" sz="2200" dirty="0"/>
          </a:p>
          <a:p>
            <a:pPr>
              <a:defRPr/>
            </a:pPr>
            <a:r>
              <a:rPr lang="en-US" sz="2800" dirty="0">
                <a:solidFill>
                  <a:schemeClr val="tx2">
                    <a:lumMod val="60000"/>
                    <a:lumOff val="40000"/>
                  </a:schemeClr>
                </a:solidFill>
              </a:rPr>
              <a:t>Incident Command Summary Reports (ICS-209)</a:t>
            </a:r>
          </a:p>
          <a:p>
            <a:pPr lvl="1">
              <a:defRPr/>
            </a:pPr>
            <a:r>
              <a:rPr lang="en-US" sz="2400" dirty="0"/>
              <a:t>Daily reports prepared by incident teams on wildfires</a:t>
            </a:r>
          </a:p>
          <a:p>
            <a:pPr lvl="1">
              <a:defRPr/>
            </a:pPr>
            <a:r>
              <a:rPr lang="en-US" sz="1900" dirty="0"/>
              <a:t>More info at:  </a:t>
            </a:r>
            <a:r>
              <a:rPr lang="en-US" sz="1900" dirty="0">
                <a:solidFill>
                  <a:schemeClr val="tx1"/>
                </a:solidFill>
                <a:latin typeface="+mn-lt"/>
              </a:rPr>
              <a:t>http://fam.nwcg.gov/fam-web/hist_209/report_list_209</a:t>
            </a:r>
            <a:endParaRPr lang="en-US" sz="1900" dirty="0"/>
          </a:p>
          <a:p>
            <a:pPr>
              <a:defRPr/>
            </a:pPr>
            <a:r>
              <a:rPr lang="en-US" sz="2800" dirty="0">
                <a:solidFill>
                  <a:srgbClr val="33CC33"/>
                </a:solidFill>
              </a:rPr>
              <a:t>Monitoring Trends in Burn Severity (MTBS)</a:t>
            </a:r>
          </a:p>
          <a:p>
            <a:pPr lvl="1">
              <a:defRPr/>
            </a:pPr>
            <a:r>
              <a:rPr lang="en-US" sz="2400" dirty="0"/>
              <a:t>Burn scars derived from high resolution satellite imagery</a:t>
            </a:r>
          </a:p>
          <a:p>
            <a:pPr lvl="1">
              <a:defRPr/>
            </a:pPr>
            <a:r>
              <a:rPr lang="en-US" sz="2400" dirty="0"/>
              <a:t>All fires &gt; 500 acres in the east ( &gt; 1000 acres in west)</a:t>
            </a:r>
          </a:p>
          <a:p>
            <a:pPr lvl="1">
              <a:defRPr/>
            </a:pPr>
            <a:r>
              <a:rPr lang="en-US" sz="2400" dirty="0"/>
              <a:t>Burn “perimeters” available after fire ends---to estimate size</a:t>
            </a:r>
          </a:p>
          <a:p>
            <a:pPr lvl="1">
              <a:defRPr/>
            </a:pPr>
            <a:r>
              <a:rPr lang="en-US" sz="2400" dirty="0"/>
              <a:t>More info at:  </a:t>
            </a:r>
            <a:r>
              <a:rPr lang="en-US" sz="2400" dirty="0">
                <a:solidFill>
                  <a:schemeClr val="tx1"/>
                </a:solidFill>
                <a:latin typeface="+mn-lt"/>
                <a:hlinkClick r:id="rId3"/>
              </a:rPr>
              <a:t>http://www.mtbs.gov/</a:t>
            </a:r>
            <a:endParaRPr lang="en-US" sz="2400" dirty="0">
              <a:solidFill>
                <a:schemeClr val="tx1"/>
              </a:solidFill>
              <a:latin typeface="+mn-lt"/>
            </a:endParaRPr>
          </a:p>
          <a:p>
            <a:pPr>
              <a:defRPr/>
            </a:pPr>
            <a:r>
              <a:rPr lang="en-US" dirty="0"/>
              <a:t>Other data sources can be brought into the “stream” that SFv2 sees</a:t>
            </a:r>
          </a:p>
          <a:p>
            <a:pPr lvl="1">
              <a:buNone/>
              <a:defRPr/>
            </a:pPr>
            <a:endParaRPr lang="en-US" dirty="0">
              <a:solidFill>
                <a:schemeClr val="tx1"/>
              </a:solidFill>
              <a:latin typeface="+mn-lt"/>
            </a:endParaRPr>
          </a:p>
          <a:p>
            <a:pPr>
              <a:defRPr/>
            </a:pPr>
            <a:endParaRPr lang="en-US" dirty="0"/>
          </a:p>
          <a:p>
            <a:pPr lvl="1">
              <a:buNone/>
              <a:defRPr/>
            </a:pPr>
            <a:endParaRPr lang="en-US" sz="2400" dirty="0"/>
          </a:p>
          <a:p>
            <a:pPr lvl="1">
              <a:buNone/>
              <a:defRPr/>
            </a:pPr>
            <a:endParaRPr lang="en-US" sz="2400" b="1" dirty="0"/>
          </a:p>
        </p:txBody>
      </p:sp>
      <p:sp>
        <p:nvSpPr>
          <p:cNvPr id="6" name="Slide Number Placeholder 5"/>
          <p:cNvSpPr>
            <a:spLocks noGrp="1"/>
          </p:cNvSpPr>
          <p:nvPr>
            <p:ph type="sldNum" sz="quarter" idx="12"/>
          </p:nvPr>
        </p:nvSpPr>
        <p:spPr/>
        <p:txBody>
          <a:bodyPr/>
          <a:lstStyle/>
          <a:p>
            <a:pPr>
              <a:defRPr/>
            </a:pPr>
            <a:fld id="{6F9BBB21-63C7-4A38-AEC2-FA857330D646}" type="slidenum">
              <a:rPr lang="en-US" smtClean="0"/>
              <a:pPr>
                <a:defRPr/>
              </a:pPr>
              <a:t>20</a:t>
            </a:fld>
            <a:endParaRPr lang="en-US"/>
          </a:p>
        </p:txBody>
      </p:sp>
      <p:sp>
        <p:nvSpPr>
          <p:cNvPr id="18436" name="TextBox 4"/>
          <p:cNvSpPr txBox="1">
            <a:spLocks noChangeArrowheads="1"/>
          </p:cNvSpPr>
          <p:nvPr/>
        </p:nvSpPr>
        <p:spPr bwMode="auto">
          <a:xfrm>
            <a:off x="1176338" y="6437313"/>
            <a:ext cx="6613525" cy="338137"/>
          </a:xfrm>
          <a:prstGeom prst="rect">
            <a:avLst/>
          </a:prstGeom>
          <a:noFill/>
          <a:ln w="9525">
            <a:noFill/>
            <a:miter lim="800000"/>
            <a:headEnd/>
            <a:tailEnd/>
          </a:ln>
        </p:spPr>
        <p:txBody>
          <a:bodyPr wrap="none">
            <a:spAutoFit/>
          </a:bodyPr>
          <a:lstStyle/>
          <a:p>
            <a:r>
              <a:rPr lang="en-US" sz="1600" b="1">
                <a:solidFill>
                  <a:srgbClr val="FF0000"/>
                </a:solidFill>
              </a:rPr>
              <a:t>Fire info </a:t>
            </a:r>
            <a:r>
              <a:rPr lang="en-US" sz="1600">
                <a:sym typeface="Wingdings" pitchFamily="2" charset="2"/>
              </a:rPr>
              <a:t> Fuels  Consumption  Time profile  Emissions  Plume rise </a:t>
            </a:r>
            <a:endParaRPr lang="en-US" sz="16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274638"/>
            <a:ext cx="8229600" cy="852487"/>
          </a:xfrm>
        </p:spPr>
        <p:txBody>
          <a:bodyPr/>
          <a:lstStyle/>
          <a:p>
            <a:r>
              <a:rPr lang="en-US" dirty="0"/>
              <a:t>2008 NEI v2 – Data source setup</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6319943"/>
              </p:ext>
            </p:extLst>
          </p:nvPr>
        </p:nvGraphicFramePr>
        <p:xfrm>
          <a:off x="457200" y="1616075"/>
          <a:ext cx="8229600" cy="3458155"/>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417311">
                <a:tc>
                  <a:txBody>
                    <a:bodyPr/>
                    <a:lstStyle/>
                    <a:p>
                      <a:r>
                        <a:rPr lang="en-US" dirty="0"/>
                        <a:t>Data Element</a:t>
                      </a:r>
                    </a:p>
                  </a:txBody>
                  <a:tcPr>
                    <a:lnR w="12700" cap="flat" cmpd="sng" algn="ctr">
                      <a:solidFill>
                        <a:schemeClr val="tx1"/>
                      </a:solidFill>
                      <a:prstDash val="solid"/>
                      <a:round/>
                      <a:headEnd type="none" w="med" len="med"/>
                      <a:tailEnd type="none" w="med" len="med"/>
                    </a:lnR>
                  </a:tcPr>
                </a:tc>
                <a:tc>
                  <a:txBody>
                    <a:bodyPr/>
                    <a:lstStyle/>
                    <a:p>
                      <a:r>
                        <a:rPr lang="en-US" dirty="0"/>
                        <a:t>First Choice</a:t>
                      </a:r>
                    </a:p>
                  </a:txBody>
                  <a:tcPr>
                    <a:lnL w="12700" cap="flat" cmpd="sng" algn="ctr">
                      <a:solidFill>
                        <a:schemeClr val="tx1"/>
                      </a:solidFill>
                      <a:prstDash val="solid"/>
                      <a:round/>
                      <a:headEnd type="none" w="med" len="med"/>
                      <a:tailEnd type="none" w="med" len="med"/>
                    </a:lnL>
                  </a:tcPr>
                </a:tc>
                <a:tc>
                  <a:txBody>
                    <a:bodyPr/>
                    <a:lstStyle/>
                    <a:p>
                      <a:r>
                        <a:rPr lang="en-US" dirty="0"/>
                        <a:t>Second Choice</a:t>
                      </a:r>
                    </a:p>
                  </a:txBody>
                  <a:tcPr/>
                </a:tc>
                <a:tc>
                  <a:txBody>
                    <a:bodyPr/>
                    <a:lstStyle/>
                    <a:p>
                      <a:r>
                        <a:rPr lang="en-US" dirty="0"/>
                        <a:t>Third</a:t>
                      </a:r>
                      <a:r>
                        <a:rPr lang="en-US" baseline="0" dirty="0"/>
                        <a:t> Choice</a:t>
                      </a:r>
                      <a:endParaRPr lang="en-US" dirty="0"/>
                    </a:p>
                  </a:txBody>
                  <a:tcPr/>
                </a:tc>
                <a:extLst>
                  <a:ext uri="{0D108BD9-81ED-4DB2-BD59-A6C34878D82A}">
                    <a16:rowId xmlns:a16="http://schemas.microsoft.com/office/drawing/2014/main" val="10000"/>
                  </a:ext>
                </a:extLst>
              </a:tr>
              <a:tr h="417311">
                <a:tc>
                  <a:txBody>
                    <a:bodyPr/>
                    <a:lstStyle/>
                    <a:p>
                      <a:r>
                        <a:rPr lang="en-US" dirty="0"/>
                        <a:t>Location/shape</a:t>
                      </a:r>
                    </a:p>
                  </a:txBody>
                  <a:tcPr>
                    <a:lnR w="12700" cap="flat" cmpd="sng" algn="ctr">
                      <a:solidFill>
                        <a:schemeClr val="tx1"/>
                      </a:solidFill>
                      <a:prstDash val="solid"/>
                      <a:round/>
                      <a:headEnd type="none" w="med" len="med"/>
                      <a:tailEnd type="none" w="med" len="med"/>
                    </a:lnR>
                  </a:tcPr>
                </a:tc>
                <a:tc>
                  <a:txBody>
                    <a:bodyPr/>
                    <a:lstStyle/>
                    <a:p>
                      <a:r>
                        <a:rPr lang="en-US" dirty="0"/>
                        <a:t>MTBS</a:t>
                      </a:r>
                    </a:p>
                  </a:txBody>
                  <a:tcPr>
                    <a:lnL w="12700" cap="flat" cmpd="sng" algn="ctr">
                      <a:solidFill>
                        <a:schemeClr val="tx1"/>
                      </a:solidFill>
                      <a:prstDash val="solid"/>
                      <a:round/>
                      <a:headEnd type="none" w="med" len="med"/>
                      <a:tailEnd type="none" w="med" len="med"/>
                    </a:lnL>
                  </a:tcPr>
                </a:tc>
                <a:tc>
                  <a:txBody>
                    <a:bodyPr/>
                    <a:lstStyle/>
                    <a:p>
                      <a:r>
                        <a:rPr lang="en-US" dirty="0"/>
                        <a:t>HMS</a:t>
                      </a:r>
                    </a:p>
                  </a:txBody>
                  <a:tcPr/>
                </a:tc>
                <a:tc>
                  <a:txBody>
                    <a:bodyPr/>
                    <a:lstStyle/>
                    <a:p>
                      <a:r>
                        <a:rPr lang="en-US" dirty="0"/>
                        <a:t>ICS-209</a:t>
                      </a:r>
                    </a:p>
                  </a:txBody>
                  <a:tcPr/>
                </a:tc>
                <a:extLst>
                  <a:ext uri="{0D108BD9-81ED-4DB2-BD59-A6C34878D82A}">
                    <a16:rowId xmlns:a16="http://schemas.microsoft.com/office/drawing/2014/main" val="10001"/>
                  </a:ext>
                </a:extLst>
              </a:tr>
              <a:tr h="417311">
                <a:tc>
                  <a:txBody>
                    <a:bodyPr/>
                    <a:lstStyle/>
                    <a:p>
                      <a:r>
                        <a:rPr lang="en-US" dirty="0"/>
                        <a:t>Final size</a:t>
                      </a:r>
                    </a:p>
                  </a:txBody>
                  <a:tcPr>
                    <a:lnR w="12700" cap="flat" cmpd="sng" algn="ctr">
                      <a:solidFill>
                        <a:schemeClr val="tx1"/>
                      </a:solidFill>
                      <a:prstDash val="solid"/>
                      <a:round/>
                      <a:headEnd type="none" w="med" len="med"/>
                      <a:tailEnd type="none" w="med" len="med"/>
                    </a:lnR>
                  </a:tcPr>
                </a:tc>
                <a:tc>
                  <a:txBody>
                    <a:bodyPr/>
                    <a:lstStyle/>
                    <a:p>
                      <a:r>
                        <a:rPr lang="en-US" dirty="0"/>
                        <a:t>MTBS</a:t>
                      </a:r>
                    </a:p>
                  </a:txBody>
                  <a:tcPr>
                    <a:lnL w="12700" cap="flat" cmpd="sng" algn="ctr">
                      <a:solidFill>
                        <a:schemeClr val="tx1"/>
                      </a:solidFill>
                      <a:prstDash val="solid"/>
                      <a:round/>
                      <a:headEnd type="none" w="med" len="med"/>
                      <a:tailEnd type="none" w="med" len="med"/>
                    </a:lnL>
                  </a:tcPr>
                </a:tc>
                <a:tc>
                  <a:txBody>
                    <a:bodyPr/>
                    <a:lstStyle/>
                    <a:p>
                      <a:r>
                        <a:rPr lang="en-US" dirty="0"/>
                        <a:t>ICS-209</a:t>
                      </a:r>
                    </a:p>
                  </a:txBody>
                  <a:tcPr/>
                </a:tc>
                <a:tc>
                  <a:txBody>
                    <a:bodyPr/>
                    <a:lstStyle/>
                    <a:p>
                      <a:r>
                        <a:rPr lang="en-US" dirty="0"/>
                        <a:t>HMS</a:t>
                      </a:r>
                    </a:p>
                  </a:txBody>
                  <a:tcPr/>
                </a:tc>
                <a:extLst>
                  <a:ext uri="{0D108BD9-81ED-4DB2-BD59-A6C34878D82A}">
                    <a16:rowId xmlns:a16="http://schemas.microsoft.com/office/drawing/2014/main" val="10002"/>
                  </a:ext>
                </a:extLst>
              </a:tr>
              <a:tr h="417311">
                <a:tc>
                  <a:txBody>
                    <a:bodyPr/>
                    <a:lstStyle/>
                    <a:p>
                      <a:r>
                        <a:rPr lang="en-US" dirty="0"/>
                        <a:t>Daily</a:t>
                      </a:r>
                      <a:r>
                        <a:rPr lang="en-US" baseline="0" dirty="0"/>
                        <a:t> growth</a:t>
                      </a:r>
                      <a:endParaRPr lang="en-US" dirty="0"/>
                    </a:p>
                  </a:txBody>
                  <a:tcPr>
                    <a:lnR w="12700" cap="flat" cmpd="sng" algn="ctr">
                      <a:solidFill>
                        <a:schemeClr val="tx1"/>
                      </a:solidFill>
                      <a:prstDash val="solid"/>
                      <a:round/>
                      <a:headEnd type="none" w="med" len="med"/>
                      <a:tailEnd type="none" w="med" len="med"/>
                    </a:lnR>
                  </a:tcPr>
                </a:tc>
                <a:tc>
                  <a:txBody>
                    <a:bodyPr/>
                    <a:lstStyle/>
                    <a:p>
                      <a:r>
                        <a:rPr lang="en-US" dirty="0"/>
                        <a:t>HMS</a:t>
                      </a:r>
                    </a:p>
                  </a:txBody>
                  <a:tcPr>
                    <a:lnL w="12700" cap="flat" cmpd="sng" algn="ctr">
                      <a:solidFill>
                        <a:schemeClr val="tx1"/>
                      </a:solidFill>
                      <a:prstDash val="solid"/>
                      <a:round/>
                      <a:headEnd type="none" w="med" len="med"/>
                      <a:tailEnd type="none" w="med" len="med"/>
                    </a:lnL>
                  </a:tcPr>
                </a:tc>
                <a:tc>
                  <a:txBody>
                    <a:bodyPr/>
                    <a:lstStyle/>
                    <a:p>
                      <a:r>
                        <a:rPr lang="en-US" dirty="0"/>
                        <a:t>ICS-209</a:t>
                      </a:r>
                    </a:p>
                  </a:txBody>
                  <a:tcPr/>
                </a:tc>
                <a:tc>
                  <a:txBody>
                    <a:bodyPr/>
                    <a:lstStyle/>
                    <a:p>
                      <a:r>
                        <a:rPr lang="en-US" dirty="0"/>
                        <a:t>MTBS</a:t>
                      </a:r>
                    </a:p>
                  </a:txBody>
                  <a:tcPr/>
                </a:tc>
                <a:extLst>
                  <a:ext uri="{0D108BD9-81ED-4DB2-BD59-A6C34878D82A}">
                    <a16:rowId xmlns:a16="http://schemas.microsoft.com/office/drawing/2014/main" val="10003"/>
                  </a:ext>
                </a:extLst>
              </a:tr>
              <a:tr h="417311">
                <a:tc>
                  <a:txBody>
                    <a:bodyPr/>
                    <a:lstStyle/>
                    <a:p>
                      <a:r>
                        <a:rPr lang="en-US" dirty="0"/>
                        <a:t>Fire type (WF/Rx)*</a:t>
                      </a:r>
                    </a:p>
                  </a:txBody>
                  <a:tcPr>
                    <a:lnR w="12700" cap="flat" cmpd="sng" algn="ctr">
                      <a:solidFill>
                        <a:schemeClr val="tx1"/>
                      </a:solidFill>
                      <a:prstDash val="solid"/>
                      <a:round/>
                      <a:headEnd type="none" w="med" len="med"/>
                      <a:tailEnd type="none" w="med" len="med"/>
                    </a:lnR>
                  </a:tcPr>
                </a:tc>
                <a:tc>
                  <a:txBody>
                    <a:bodyPr/>
                    <a:lstStyle/>
                    <a:p>
                      <a:r>
                        <a:rPr lang="en-US" dirty="0"/>
                        <a:t>ICS-209</a:t>
                      </a:r>
                    </a:p>
                  </a:txBody>
                  <a:tcPr>
                    <a:lnL w="12700" cap="flat" cmpd="sng" algn="ctr">
                      <a:solidFill>
                        <a:schemeClr val="tx1"/>
                      </a:solidFill>
                      <a:prstDash val="solid"/>
                      <a:round/>
                      <a:headEnd type="none" w="med" len="med"/>
                      <a:tailEnd type="none" w="med" len="med"/>
                    </a:lnL>
                  </a:tcPr>
                </a:tc>
                <a:tc>
                  <a:txBody>
                    <a:bodyPr/>
                    <a:lstStyle/>
                    <a:p>
                      <a:r>
                        <a:rPr lang="en-US" dirty="0"/>
                        <a:t>MTBS</a:t>
                      </a:r>
                    </a:p>
                  </a:txBody>
                  <a:tcPr/>
                </a:tc>
                <a:tc>
                  <a:txBody>
                    <a:bodyPr/>
                    <a:lstStyle/>
                    <a:p>
                      <a:r>
                        <a:rPr lang="en-US" dirty="0"/>
                        <a:t>HMS</a:t>
                      </a:r>
                    </a:p>
                  </a:txBody>
                  <a:tcPr/>
                </a:tc>
                <a:extLst>
                  <a:ext uri="{0D108BD9-81ED-4DB2-BD59-A6C34878D82A}">
                    <a16:rowId xmlns:a16="http://schemas.microsoft.com/office/drawing/2014/main" val="10004"/>
                  </a:ext>
                </a:extLst>
              </a:tr>
              <a:tr h="417311">
                <a:tc>
                  <a:txBody>
                    <a:bodyPr/>
                    <a:lstStyle/>
                    <a:p>
                      <a:r>
                        <a:rPr lang="en-US" dirty="0"/>
                        <a:t>Name</a:t>
                      </a:r>
                    </a:p>
                  </a:txBody>
                  <a:tcPr>
                    <a:lnR w="12700" cap="flat" cmpd="sng" algn="ctr">
                      <a:solidFill>
                        <a:schemeClr val="tx1"/>
                      </a:solidFill>
                      <a:prstDash val="solid"/>
                      <a:round/>
                      <a:headEnd type="none" w="med" len="med"/>
                      <a:tailEnd type="none" w="med" len="med"/>
                    </a:lnR>
                  </a:tcPr>
                </a:tc>
                <a:tc>
                  <a:txBody>
                    <a:bodyPr/>
                    <a:lstStyle/>
                    <a:p>
                      <a:r>
                        <a:rPr lang="en-US" dirty="0"/>
                        <a:t>ICS-209</a:t>
                      </a:r>
                    </a:p>
                  </a:txBody>
                  <a:tcPr>
                    <a:lnL w="12700" cap="flat" cmpd="sng" algn="ctr">
                      <a:solidFill>
                        <a:schemeClr val="tx1"/>
                      </a:solidFill>
                      <a:prstDash val="solid"/>
                      <a:round/>
                      <a:headEnd type="none" w="med" len="med"/>
                      <a:tailEnd type="none" w="med" len="med"/>
                    </a:lnL>
                  </a:tcPr>
                </a:tc>
                <a:tc>
                  <a:txBody>
                    <a:bodyPr/>
                    <a:lstStyle/>
                    <a:p>
                      <a:r>
                        <a:rPr lang="en-US" dirty="0"/>
                        <a:t>MTBS</a:t>
                      </a:r>
                    </a:p>
                  </a:txBody>
                  <a:tcPr/>
                </a:tc>
                <a:tc>
                  <a:txBody>
                    <a:bodyPr/>
                    <a:lstStyle/>
                    <a:p>
                      <a:r>
                        <a:rPr lang="en-US" dirty="0"/>
                        <a:t>HMS</a:t>
                      </a:r>
                    </a:p>
                  </a:txBody>
                  <a:tcPr/>
                </a:tc>
                <a:extLst>
                  <a:ext uri="{0D108BD9-81ED-4DB2-BD59-A6C34878D82A}">
                    <a16:rowId xmlns:a16="http://schemas.microsoft.com/office/drawing/2014/main" val="10005"/>
                  </a:ext>
                </a:extLst>
              </a:tr>
              <a:tr h="208656">
                <a:tc>
                  <a:txBody>
                    <a:bodyPr/>
                    <a:lstStyle/>
                    <a:p>
                      <a:r>
                        <a:rPr lang="en-US" dirty="0"/>
                        <a:t>Start date</a:t>
                      </a:r>
                    </a:p>
                  </a:txBody>
                  <a:tcPr>
                    <a:lnR w="12700" cap="flat" cmpd="sng" algn="ctr">
                      <a:solidFill>
                        <a:schemeClr val="tx1"/>
                      </a:solidFill>
                      <a:prstDash val="solid"/>
                      <a:round/>
                      <a:headEnd type="none" w="med" len="med"/>
                      <a:tailEnd type="none" w="med" len="med"/>
                    </a:lnR>
                  </a:tcPr>
                </a:tc>
                <a:tc>
                  <a:txBody>
                    <a:bodyPr/>
                    <a:lstStyle/>
                    <a:p>
                      <a:pPr algn="ctr"/>
                      <a:r>
                        <a:rPr lang="en-US" dirty="0"/>
                        <a:t>First</a:t>
                      </a:r>
                      <a:r>
                        <a:rPr lang="en-US" baseline="0" dirty="0"/>
                        <a:t> reported</a:t>
                      </a:r>
                      <a:endParaRPr lang="en-US" dirty="0"/>
                    </a:p>
                  </a:txBody>
                  <a:tcPr>
                    <a:lnL w="12700" cap="flat" cmpd="sng" algn="ctr">
                      <a:solidFill>
                        <a:schemeClr val="tx1"/>
                      </a:solidFill>
                      <a:prstDash val="solid"/>
                      <a:round/>
                      <a:headEnd type="none" w="med" len="med"/>
                      <a:tailEnd type="none" w="med" len="med"/>
                    </a:lnL>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6"/>
                  </a:ext>
                </a:extLst>
              </a:tr>
              <a:tr h="208656">
                <a:tc>
                  <a:txBody>
                    <a:bodyPr/>
                    <a:lstStyle/>
                    <a:p>
                      <a:r>
                        <a:rPr lang="en-US" dirty="0"/>
                        <a:t>End date</a:t>
                      </a:r>
                    </a:p>
                  </a:txBody>
                  <a:tcPr>
                    <a:lnR w="12700" cap="flat" cmpd="sng" algn="ctr">
                      <a:solidFill>
                        <a:schemeClr val="tx1"/>
                      </a:solidFill>
                      <a:prstDash val="solid"/>
                      <a:round/>
                      <a:headEnd type="none" w="med" len="med"/>
                      <a:tailEnd type="none" w="med" len="med"/>
                    </a:lnR>
                  </a:tcPr>
                </a:tc>
                <a:tc>
                  <a:txBody>
                    <a:bodyPr/>
                    <a:lstStyle/>
                    <a:p>
                      <a:pPr algn="ctr"/>
                      <a:r>
                        <a:rPr lang="en-US" dirty="0"/>
                        <a:t>Last reported</a:t>
                      </a:r>
                    </a:p>
                  </a:txBody>
                  <a:tcPr>
                    <a:lnL w="12700" cap="flat" cmpd="sng" algn="ctr">
                      <a:solidFill>
                        <a:schemeClr val="tx1"/>
                      </a:solidFill>
                      <a:prstDash val="solid"/>
                      <a:round/>
                      <a:headEnd type="none" w="med" len="med"/>
                      <a:tailEnd type="none" w="med" len="med"/>
                    </a:lnL>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7"/>
                  </a:ext>
                </a:extLst>
              </a:tr>
            </a:tbl>
          </a:graphicData>
        </a:graphic>
      </p:graphicFrame>
      <p:sp>
        <p:nvSpPr>
          <p:cNvPr id="19504" name="TextBox 7"/>
          <p:cNvSpPr txBox="1">
            <a:spLocks noChangeArrowheads="1"/>
          </p:cNvSpPr>
          <p:nvPr/>
        </p:nvSpPr>
        <p:spPr bwMode="auto">
          <a:xfrm>
            <a:off x="1176338" y="6437313"/>
            <a:ext cx="6613525" cy="338137"/>
          </a:xfrm>
          <a:prstGeom prst="rect">
            <a:avLst/>
          </a:prstGeom>
          <a:noFill/>
          <a:ln w="9525">
            <a:noFill/>
            <a:miter lim="800000"/>
            <a:headEnd/>
            <a:tailEnd/>
          </a:ln>
        </p:spPr>
        <p:txBody>
          <a:bodyPr wrap="none">
            <a:spAutoFit/>
          </a:bodyPr>
          <a:lstStyle/>
          <a:p>
            <a:r>
              <a:rPr lang="en-US" sz="1600" b="1">
                <a:solidFill>
                  <a:srgbClr val="FF0000"/>
                </a:solidFill>
              </a:rPr>
              <a:t>Fire info </a:t>
            </a:r>
            <a:r>
              <a:rPr lang="en-US" sz="1600">
                <a:sym typeface="Wingdings" pitchFamily="2" charset="2"/>
              </a:rPr>
              <a:t> Fuels  Consumption  Time profile  Emissions  Plume rise </a:t>
            </a:r>
            <a:endParaRPr lang="en-US" sz="1600"/>
          </a:p>
        </p:txBody>
      </p:sp>
      <p:sp>
        <p:nvSpPr>
          <p:cNvPr id="9" name="Slide Number Placeholder 8"/>
          <p:cNvSpPr>
            <a:spLocks noGrp="1"/>
          </p:cNvSpPr>
          <p:nvPr>
            <p:ph type="sldNum" sz="quarter" idx="12"/>
          </p:nvPr>
        </p:nvSpPr>
        <p:spPr/>
        <p:txBody>
          <a:bodyPr/>
          <a:lstStyle/>
          <a:p>
            <a:pPr>
              <a:defRPr/>
            </a:pPr>
            <a:fld id="{6F9BBB21-63C7-4A38-AEC2-FA857330D646}" type="slidenum">
              <a:rPr lang="en-US" smtClean="0"/>
              <a:pPr>
                <a:defRPr/>
              </a:pPr>
              <a:t>21</a:t>
            </a:fld>
            <a:endParaRPr lang="en-US"/>
          </a:p>
        </p:txBody>
      </p:sp>
      <p:sp>
        <p:nvSpPr>
          <p:cNvPr id="7" name="TextBox 12">
            <a:extLst>
              <a:ext uri="{FF2B5EF4-FFF2-40B4-BE49-F238E27FC236}">
                <a16:creationId xmlns:a16="http://schemas.microsoft.com/office/drawing/2014/main" id="{D8773B90-FCDD-4C99-9ADE-C6CF243611AE}"/>
              </a:ext>
            </a:extLst>
          </p:cNvPr>
          <p:cNvSpPr txBox="1">
            <a:spLocks noChangeArrowheads="1"/>
          </p:cNvSpPr>
          <p:nvPr/>
        </p:nvSpPr>
        <p:spPr bwMode="auto">
          <a:xfrm>
            <a:off x="2590800" y="5562600"/>
            <a:ext cx="6019800" cy="369888"/>
          </a:xfrm>
          <a:prstGeom prst="rect">
            <a:avLst/>
          </a:prstGeom>
          <a:noFill/>
          <a:ln w="9525">
            <a:noFill/>
            <a:miter lim="800000"/>
            <a:headEnd/>
            <a:tailEnd/>
          </a:ln>
        </p:spPr>
        <p:txBody>
          <a:bodyPr>
            <a:spAutoFit/>
          </a:bodyPr>
          <a:lstStyle/>
          <a:p>
            <a:r>
              <a:rPr lang="en-US" dirty="0"/>
              <a:t>*No more “unclassified” fires in SF v2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
          <p:cNvSpPr txBox="1">
            <a:spLocks noChangeArrowheads="1"/>
          </p:cNvSpPr>
          <p:nvPr/>
        </p:nvSpPr>
        <p:spPr bwMode="auto">
          <a:xfrm>
            <a:off x="1176338" y="6437313"/>
            <a:ext cx="6613525" cy="338137"/>
          </a:xfrm>
          <a:prstGeom prst="rect">
            <a:avLst/>
          </a:prstGeom>
          <a:noFill/>
          <a:ln w="9525">
            <a:noFill/>
            <a:miter lim="800000"/>
            <a:headEnd/>
            <a:tailEnd/>
          </a:ln>
        </p:spPr>
        <p:txBody>
          <a:bodyPr wrap="none">
            <a:spAutoFit/>
          </a:bodyPr>
          <a:lstStyle/>
          <a:p>
            <a:r>
              <a:rPr lang="en-US" sz="1600"/>
              <a:t>Fire info </a:t>
            </a:r>
            <a:r>
              <a:rPr lang="en-US" sz="1600">
                <a:sym typeface="Wingdings" pitchFamily="2" charset="2"/>
              </a:rPr>
              <a:t> </a:t>
            </a:r>
            <a:r>
              <a:rPr lang="en-US" sz="1600" b="1">
                <a:solidFill>
                  <a:srgbClr val="FF0000"/>
                </a:solidFill>
                <a:sym typeface="Wingdings" pitchFamily="2" charset="2"/>
              </a:rPr>
              <a:t>Fuels</a:t>
            </a:r>
            <a:r>
              <a:rPr lang="en-US" sz="1600">
                <a:sym typeface="Wingdings" pitchFamily="2" charset="2"/>
              </a:rPr>
              <a:t>  Consumption  Time profile  Emissions  Plume rise </a:t>
            </a:r>
            <a:endParaRPr lang="en-US" sz="1600"/>
          </a:p>
        </p:txBody>
      </p:sp>
      <p:sp>
        <p:nvSpPr>
          <p:cNvPr id="2" name="Title 1">
            <a:extLst>
              <a:ext uri="{FF2B5EF4-FFF2-40B4-BE49-F238E27FC236}">
                <a16:creationId xmlns:a16="http://schemas.microsoft.com/office/drawing/2014/main" id="{F9AA815A-5F5D-4D8E-83A0-E7361B552950}"/>
              </a:ext>
            </a:extLst>
          </p:cNvPr>
          <p:cNvSpPr>
            <a:spLocks noGrp="1"/>
          </p:cNvSpPr>
          <p:nvPr>
            <p:ph type="title"/>
          </p:nvPr>
        </p:nvSpPr>
        <p:spPr/>
        <p:txBody>
          <a:bodyPr/>
          <a:lstStyle/>
          <a:p>
            <a:r>
              <a:rPr lang="en-US" dirty="0"/>
              <a:t>The 2008 NEI v2 – Fuels</a:t>
            </a:r>
            <a:br>
              <a:rPr lang="en-US" dirty="0"/>
            </a:br>
            <a:endParaRPr lang="en-US" dirty="0"/>
          </a:p>
        </p:txBody>
      </p:sp>
      <p:sp>
        <p:nvSpPr>
          <p:cNvPr id="20484" name="Content Placeholder 5"/>
          <p:cNvSpPr>
            <a:spLocks noGrp="1"/>
          </p:cNvSpPr>
          <p:nvPr>
            <p:ph idx="1"/>
          </p:nvPr>
        </p:nvSpPr>
        <p:spPr/>
        <p:txBody>
          <a:bodyPr/>
          <a:lstStyle/>
          <a:p>
            <a:r>
              <a:rPr lang="en-US" sz="2400" dirty="0"/>
              <a:t>How much fuel is available to burn?</a:t>
            </a:r>
          </a:p>
          <a:p>
            <a:r>
              <a:rPr lang="en-US" sz="2400" dirty="0"/>
              <a:t>Fuel loadings from the Fuel Characteristic Classification System (FCCS)</a:t>
            </a:r>
          </a:p>
          <a:p>
            <a:pPr lvl="1"/>
            <a:r>
              <a:rPr lang="en-US" sz="2000" dirty="0"/>
              <a:t>1-km resolution map assigns fires to one of several hundred “</a:t>
            </a:r>
            <a:r>
              <a:rPr lang="en-US" sz="2000" dirty="0" err="1"/>
              <a:t>fuelbeds</a:t>
            </a:r>
            <a:r>
              <a:rPr lang="en-US" sz="2000" dirty="0"/>
              <a:t>.”</a:t>
            </a:r>
          </a:p>
          <a:p>
            <a:pPr lvl="1"/>
            <a:r>
              <a:rPr lang="en-US" sz="2000" dirty="0"/>
              <a:t>A </a:t>
            </a:r>
            <a:r>
              <a:rPr lang="en-US" sz="2000" dirty="0" err="1"/>
              <a:t>fuelbed</a:t>
            </a:r>
            <a:r>
              <a:rPr lang="en-US" sz="2000" dirty="0"/>
              <a:t> describes the live and dead vegetation structure of a region for use in fire effects models.</a:t>
            </a:r>
          </a:p>
          <a:p>
            <a:pPr lvl="2"/>
            <a:r>
              <a:rPr lang="en-US" sz="1800" dirty="0"/>
              <a:t>Tons/acre available to burn in the canopy, shrubs, ground fuels, fallen wood, etc.</a:t>
            </a:r>
          </a:p>
          <a:p>
            <a:r>
              <a:rPr lang="en-US" sz="2000" dirty="0"/>
              <a:t>More information at:  </a:t>
            </a:r>
            <a:r>
              <a:rPr lang="en-US" sz="2000" dirty="0">
                <a:solidFill>
                  <a:schemeClr val="tx1"/>
                </a:solidFill>
                <a:latin typeface="+mn-lt"/>
                <a:ea typeface="+mn-ea"/>
                <a:cs typeface="+mn-cs"/>
              </a:rPr>
              <a:t>http://www.fs.fed.us/pnw/fera/fccs/maps.shtml</a:t>
            </a:r>
            <a:endParaRPr lang="en-US" sz="2000" dirty="0"/>
          </a:p>
        </p:txBody>
      </p:sp>
      <p:sp>
        <p:nvSpPr>
          <p:cNvPr id="5" name="Slide Number Placeholder 4"/>
          <p:cNvSpPr>
            <a:spLocks noGrp="1"/>
          </p:cNvSpPr>
          <p:nvPr>
            <p:ph type="sldNum" sz="quarter" idx="12"/>
          </p:nvPr>
        </p:nvSpPr>
        <p:spPr/>
        <p:txBody>
          <a:bodyPr/>
          <a:lstStyle/>
          <a:p>
            <a:pPr>
              <a:defRPr/>
            </a:pPr>
            <a:fld id="{6F9BBB21-63C7-4A38-AEC2-FA857330D646}"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685800"/>
          </a:xfrm>
        </p:spPr>
        <p:txBody>
          <a:bodyPr/>
          <a:lstStyle/>
          <a:p>
            <a:r>
              <a:rPr lang="en-US" sz="3600" dirty="0"/>
              <a:t>The 2008 NEI v2 - Consumption</a:t>
            </a:r>
          </a:p>
        </p:txBody>
      </p:sp>
      <p:sp>
        <p:nvSpPr>
          <p:cNvPr id="3" name="Content Placeholder 2"/>
          <p:cNvSpPr>
            <a:spLocks noGrp="1"/>
          </p:cNvSpPr>
          <p:nvPr>
            <p:ph idx="1"/>
          </p:nvPr>
        </p:nvSpPr>
        <p:spPr>
          <a:xfrm>
            <a:off x="457200" y="974725"/>
            <a:ext cx="8229600" cy="4979988"/>
          </a:xfrm>
        </p:spPr>
        <p:txBody>
          <a:bodyPr>
            <a:normAutofit fontScale="92500" lnSpcReduction="10000"/>
          </a:bodyPr>
          <a:lstStyle/>
          <a:p>
            <a:pPr>
              <a:defRPr/>
            </a:pPr>
            <a:r>
              <a:rPr lang="en-US" dirty="0"/>
              <a:t>What fraction of the available fuel burns?</a:t>
            </a:r>
          </a:p>
          <a:p>
            <a:pPr>
              <a:defRPr/>
            </a:pPr>
            <a:r>
              <a:rPr lang="en-US" dirty="0"/>
              <a:t>Consumption from the Consume 3.0 model</a:t>
            </a:r>
          </a:p>
          <a:p>
            <a:pPr lvl="1">
              <a:defRPr/>
            </a:pPr>
            <a:r>
              <a:rPr lang="en-US" dirty="0"/>
              <a:t>Designed for use with FCCS </a:t>
            </a:r>
            <a:r>
              <a:rPr lang="en-US" dirty="0" err="1"/>
              <a:t>fuelbeds</a:t>
            </a:r>
            <a:endParaRPr lang="en-US" dirty="0"/>
          </a:p>
          <a:p>
            <a:pPr lvl="1">
              <a:defRPr/>
            </a:pPr>
            <a:r>
              <a:rPr lang="en-US" dirty="0"/>
              <a:t>Consumption by phase (flaming and smoldering)</a:t>
            </a:r>
          </a:p>
          <a:p>
            <a:pPr lvl="1">
              <a:defRPr/>
            </a:pPr>
            <a:r>
              <a:rPr lang="en-US" dirty="0"/>
              <a:t>Dependent on fuel moisture values</a:t>
            </a:r>
          </a:p>
          <a:p>
            <a:pPr lvl="2">
              <a:defRPr/>
            </a:pPr>
            <a:r>
              <a:rPr lang="en-US" dirty="0"/>
              <a:t>Daily fuel moistures assigned based on nearest fire weather station</a:t>
            </a:r>
          </a:p>
          <a:p>
            <a:pPr lvl="1">
              <a:defRPr/>
            </a:pPr>
            <a:r>
              <a:rPr lang="en-US" dirty="0"/>
              <a:t>Capped consumption of ground fuels for prescribed fires</a:t>
            </a:r>
          </a:p>
          <a:p>
            <a:pPr lvl="2">
              <a:defRPr/>
            </a:pPr>
            <a:r>
              <a:rPr lang="en-US" dirty="0"/>
              <a:t>5 tons per acre in the east</a:t>
            </a:r>
          </a:p>
          <a:p>
            <a:pPr lvl="2">
              <a:defRPr/>
            </a:pPr>
            <a:r>
              <a:rPr lang="en-US" dirty="0"/>
              <a:t>20 tons per acre in the west</a:t>
            </a:r>
          </a:p>
          <a:p>
            <a:pPr>
              <a:defRPr/>
            </a:pPr>
            <a:r>
              <a:rPr lang="en-US" sz="1700" dirty="0"/>
              <a:t>More info at:  </a:t>
            </a:r>
            <a:r>
              <a:rPr lang="en-US" sz="1700" dirty="0">
                <a:solidFill>
                  <a:schemeClr val="tx1"/>
                </a:solidFill>
                <a:latin typeface="+mn-lt"/>
                <a:ea typeface="+mn-ea"/>
                <a:cs typeface="+mn-cs"/>
              </a:rPr>
              <a:t>http://www.fs.fed.us/pnw/fera/research/smoke/consume/index.shtml</a:t>
            </a:r>
            <a:endParaRPr lang="en-US" sz="1700" dirty="0"/>
          </a:p>
        </p:txBody>
      </p:sp>
      <p:sp>
        <p:nvSpPr>
          <p:cNvPr id="21508" name="TextBox 3"/>
          <p:cNvSpPr txBox="1">
            <a:spLocks noChangeArrowheads="1"/>
          </p:cNvSpPr>
          <p:nvPr/>
        </p:nvSpPr>
        <p:spPr bwMode="auto">
          <a:xfrm>
            <a:off x="1176338" y="6437313"/>
            <a:ext cx="6613525" cy="338137"/>
          </a:xfrm>
          <a:prstGeom prst="rect">
            <a:avLst/>
          </a:prstGeom>
          <a:noFill/>
          <a:ln w="9525">
            <a:noFill/>
            <a:miter lim="800000"/>
            <a:headEnd/>
            <a:tailEnd/>
          </a:ln>
        </p:spPr>
        <p:txBody>
          <a:bodyPr wrap="none">
            <a:spAutoFit/>
          </a:bodyPr>
          <a:lstStyle/>
          <a:p>
            <a:r>
              <a:rPr lang="en-US" sz="1600"/>
              <a:t>Fire info </a:t>
            </a:r>
            <a:r>
              <a:rPr lang="en-US" sz="1600">
                <a:sym typeface="Wingdings" pitchFamily="2" charset="2"/>
              </a:rPr>
              <a:t> Fuels  </a:t>
            </a:r>
            <a:r>
              <a:rPr lang="en-US" sz="1600" b="1">
                <a:solidFill>
                  <a:srgbClr val="FF0000"/>
                </a:solidFill>
                <a:sym typeface="Wingdings" pitchFamily="2" charset="2"/>
              </a:rPr>
              <a:t>Consumption</a:t>
            </a:r>
            <a:r>
              <a:rPr lang="en-US" sz="1600">
                <a:sym typeface="Wingdings" pitchFamily="2" charset="2"/>
              </a:rPr>
              <a:t>  Time profile  Emissions  Plume rise </a:t>
            </a:r>
            <a:endParaRPr lang="en-US" sz="1600"/>
          </a:p>
        </p:txBody>
      </p:sp>
      <p:sp>
        <p:nvSpPr>
          <p:cNvPr id="5" name="Slide Number Placeholder 4"/>
          <p:cNvSpPr>
            <a:spLocks noGrp="1"/>
          </p:cNvSpPr>
          <p:nvPr>
            <p:ph type="sldNum" sz="quarter" idx="12"/>
          </p:nvPr>
        </p:nvSpPr>
        <p:spPr/>
        <p:txBody>
          <a:bodyPr/>
          <a:lstStyle/>
          <a:p>
            <a:pPr>
              <a:defRPr/>
            </a:pPr>
            <a:fld id="{6F9BBB21-63C7-4A38-AEC2-FA857330D646}" type="slidenum">
              <a:rPr lang="en-US"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229600" cy="685800"/>
          </a:xfrm>
        </p:spPr>
        <p:txBody>
          <a:bodyPr/>
          <a:lstStyle/>
          <a:p>
            <a:r>
              <a:rPr lang="en-US" sz="3600" dirty="0"/>
              <a:t>The 2008 NEI v2 – Diurnal Time Profile</a:t>
            </a:r>
          </a:p>
        </p:txBody>
      </p:sp>
      <p:sp>
        <p:nvSpPr>
          <p:cNvPr id="22531" name="Content Placeholder 2"/>
          <p:cNvSpPr>
            <a:spLocks noGrp="1"/>
          </p:cNvSpPr>
          <p:nvPr>
            <p:ph idx="1"/>
          </p:nvPr>
        </p:nvSpPr>
        <p:spPr>
          <a:xfrm>
            <a:off x="457200" y="1146175"/>
            <a:ext cx="8229600" cy="4979988"/>
          </a:xfrm>
        </p:spPr>
        <p:txBody>
          <a:bodyPr/>
          <a:lstStyle/>
          <a:p>
            <a:r>
              <a:rPr lang="en-US"/>
              <a:t>When in the day does the consumption occur?</a:t>
            </a:r>
          </a:p>
          <a:p>
            <a:r>
              <a:rPr lang="en-US"/>
              <a:t>Wildfires</a:t>
            </a:r>
          </a:p>
          <a:p>
            <a:pPr lvl="1"/>
            <a:r>
              <a:rPr lang="en-US"/>
              <a:t>Hourly profile is a standard curve developed by WRAP</a:t>
            </a:r>
          </a:p>
          <a:p>
            <a:r>
              <a:rPr lang="en-US"/>
              <a:t>Prescribed fires</a:t>
            </a:r>
          </a:p>
          <a:p>
            <a:pPr lvl="1"/>
            <a:r>
              <a:rPr lang="en-US"/>
              <a:t>Modeled by the Fire Emissions Production Simulator (FEPS)</a:t>
            </a:r>
          </a:p>
        </p:txBody>
      </p:sp>
      <p:sp>
        <p:nvSpPr>
          <p:cNvPr id="22532" name="TextBox 3"/>
          <p:cNvSpPr txBox="1">
            <a:spLocks noChangeArrowheads="1"/>
          </p:cNvSpPr>
          <p:nvPr/>
        </p:nvSpPr>
        <p:spPr bwMode="auto">
          <a:xfrm>
            <a:off x="1176338" y="6437313"/>
            <a:ext cx="6613525" cy="338137"/>
          </a:xfrm>
          <a:prstGeom prst="rect">
            <a:avLst/>
          </a:prstGeom>
          <a:noFill/>
          <a:ln w="9525">
            <a:noFill/>
            <a:miter lim="800000"/>
            <a:headEnd/>
            <a:tailEnd/>
          </a:ln>
        </p:spPr>
        <p:txBody>
          <a:bodyPr wrap="none">
            <a:spAutoFit/>
          </a:bodyPr>
          <a:lstStyle/>
          <a:p>
            <a:r>
              <a:rPr lang="en-US" sz="1600"/>
              <a:t>Fire info </a:t>
            </a:r>
            <a:r>
              <a:rPr lang="en-US" sz="1600">
                <a:sym typeface="Wingdings" pitchFamily="2" charset="2"/>
              </a:rPr>
              <a:t> Fuels  Consumption  </a:t>
            </a:r>
            <a:r>
              <a:rPr lang="en-US" sz="1600" b="1">
                <a:solidFill>
                  <a:srgbClr val="FF0000"/>
                </a:solidFill>
                <a:sym typeface="Wingdings" pitchFamily="2" charset="2"/>
              </a:rPr>
              <a:t>Time profile</a:t>
            </a:r>
            <a:r>
              <a:rPr lang="en-US" sz="1600">
                <a:sym typeface="Wingdings" pitchFamily="2" charset="2"/>
              </a:rPr>
              <a:t>  Emissions  Plume rise </a:t>
            </a:r>
            <a:endParaRPr lang="en-US" sz="1600"/>
          </a:p>
        </p:txBody>
      </p:sp>
      <p:sp>
        <p:nvSpPr>
          <p:cNvPr id="5" name="Slide Number Placeholder 4"/>
          <p:cNvSpPr>
            <a:spLocks noGrp="1"/>
          </p:cNvSpPr>
          <p:nvPr>
            <p:ph type="sldNum" sz="quarter" idx="12"/>
          </p:nvPr>
        </p:nvSpPr>
        <p:spPr/>
        <p:txBody>
          <a:bodyPr/>
          <a:lstStyle/>
          <a:p>
            <a:pPr>
              <a:defRPr/>
            </a:pPr>
            <a:fld id="{6F9BBB21-63C7-4A38-AEC2-FA857330D646}"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685800"/>
          </a:xfrm>
        </p:spPr>
        <p:txBody>
          <a:bodyPr/>
          <a:lstStyle/>
          <a:p>
            <a:r>
              <a:rPr lang="en-US" sz="3600" dirty="0"/>
              <a:t>The 2008 NEI v2 – Emissions</a:t>
            </a:r>
          </a:p>
        </p:txBody>
      </p:sp>
      <p:sp>
        <p:nvSpPr>
          <p:cNvPr id="23555" name="Content Placeholder 2"/>
          <p:cNvSpPr>
            <a:spLocks noGrp="1"/>
          </p:cNvSpPr>
          <p:nvPr>
            <p:ph idx="1"/>
          </p:nvPr>
        </p:nvSpPr>
        <p:spPr>
          <a:xfrm>
            <a:off x="457200" y="1146175"/>
            <a:ext cx="8229600" cy="4979988"/>
          </a:xfrm>
        </p:spPr>
        <p:txBody>
          <a:bodyPr/>
          <a:lstStyle/>
          <a:p>
            <a:r>
              <a:rPr lang="en-US" dirty="0"/>
              <a:t>How much is emitted by the fire?</a:t>
            </a:r>
          </a:p>
          <a:p>
            <a:r>
              <a:rPr lang="en-US" dirty="0"/>
              <a:t>Emissions from the FEPS model</a:t>
            </a:r>
          </a:p>
          <a:p>
            <a:pPr lvl="1"/>
            <a:r>
              <a:rPr lang="en-US" dirty="0"/>
              <a:t>Emission factors from literature for flaming and smoldering combustion</a:t>
            </a:r>
          </a:p>
          <a:p>
            <a:pPr lvl="1"/>
            <a:r>
              <a:rPr lang="en-US" dirty="0"/>
              <a:t>PM</a:t>
            </a:r>
            <a:r>
              <a:rPr lang="en-US" baseline="-25000" dirty="0"/>
              <a:t>2.5</a:t>
            </a:r>
            <a:r>
              <a:rPr lang="en-US" dirty="0"/>
              <a:t>, PM</a:t>
            </a:r>
            <a:r>
              <a:rPr lang="en-US" baseline="-25000" dirty="0"/>
              <a:t>10</a:t>
            </a:r>
            <a:r>
              <a:rPr lang="en-US" dirty="0"/>
              <a:t>, total PM, </a:t>
            </a:r>
            <a:r>
              <a:rPr lang="en-US" dirty="0" err="1"/>
              <a:t>NOx</a:t>
            </a:r>
            <a:r>
              <a:rPr lang="en-US" dirty="0"/>
              <a:t>, CO, CO2, CH</a:t>
            </a:r>
            <a:r>
              <a:rPr lang="en-US" baseline="-25000" dirty="0"/>
              <a:t>4</a:t>
            </a:r>
            <a:r>
              <a:rPr lang="en-US" dirty="0"/>
              <a:t>, NH</a:t>
            </a:r>
            <a:r>
              <a:rPr lang="en-US" baseline="-25000" dirty="0"/>
              <a:t>3</a:t>
            </a:r>
            <a:r>
              <a:rPr lang="en-US" dirty="0"/>
              <a:t>, SO</a:t>
            </a:r>
            <a:r>
              <a:rPr lang="en-US" baseline="-25000" dirty="0"/>
              <a:t>2</a:t>
            </a:r>
            <a:r>
              <a:rPr lang="en-US" dirty="0"/>
              <a:t>, VOC, NMHC</a:t>
            </a:r>
          </a:p>
          <a:p>
            <a:pPr lvl="1"/>
            <a:r>
              <a:rPr lang="en-US" dirty="0"/>
              <a:t>Total heat</a:t>
            </a:r>
          </a:p>
          <a:p>
            <a:r>
              <a:rPr lang="en-US" sz="2000" dirty="0"/>
              <a:t>More info at:  </a:t>
            </a:r>
            <a:r>
              <a:rPr lang="en-US" sz="2000" dirty="0">
                <a:solidFill>
                  <a:schemeClr val="tx1"/>
                </a:solidFill>
                <a:latin typeface="+mn-lt"/>
                <a:ea typeface="+mn-ea"/>
                <a:cs typeface="+mn-cs"/>
              </a:rPr>
              <a:t>http://www.fs.fed.us/pnw/fera/feps/index.shtml</a:t>
            </a:r>
            <a:endParaRPr lang="en-US" sz="2000" dirty="0"/>
          </a:p>
        </p:txBody>
      </p:sp>
      <p:sp>
        <p:nvSpPr>
          <p:cNvPr id="23556" name="TextBox 3"/>
          <p:cNvSpPr txBox="1">
            <a:spLocks noChangeArrowheads="1"/>
          </p:cNvSpPr>
          <p:nvPr/>
        </p:nvSpPr>
        <p:spPr bwMode="auto">
          <a:xfrm>
            <a:off x="1176338" y="6437313"/>
            <a:ext cx="6613525" cy="338137"/>
          </a:xfrm>
          <a:prstGeom prst="rect">
            <a:avLst/>
          </a:prstGeom>
          <a:noFill/>
          <a:ln w="9525">
            <a:noFill/>
            <a:miter lim="800000"/>
            <a:headEnd/>
            <a:tailEnd/>
          </a:ln>
        </p:spPr>
        <p:txBody>
          <a:bodyPr wrap="none">
            <a:spAutoFit/>
          </a:bodyPr>
          <a:lstStyle/>
          <a:p>
            <a:r>
              <a:rPr lang="en-US" sz="1600"/>
              <a:t>Fire info </a:t>
            </a:r>
            <a:r>
              <a:rPr lang="en-US" sz="1600">
                <a:sym typeface="Wingdings" pitchFamily="2" charset="2"/>
              </a:rPr>
              <a:t> Fuels  Consumption  Time profile  </a:t>
            </a:r>
            <a:r>
              <a:rPr lang="en-US" sz="1600" b="1">
                <a:solidFill>
                  <a:srgbClr val="FF0000"/>
                </a:solidFill>
                <a:sym typeface="Wingdings" pitchFamily="2" charset="2"/>
              </a:rPr>
              <a:t>Emissions</a:t>
            </a:r>
            <a:r>
              <a:rPr lang="en-US" sz="1600">
                <a:sym typeface="Wingdings" pitchFamily="2" charset="2"/>
              </a:rPr>
              <a:t>  Plume rise </a:t>
            </a:r>
            <a:endParaRPr lang="en-US" sz="1600"/>
          </a:p>
        </p:txBody>
      </p:sp>
      <p:sp>
        <p:nvSpPr>
          <p:cNvPr id="5" name="Slide Number Placeholder 4"/>
          <p:cNvSpPr>
            <a:spLocks noGrp="1"/>
          </p:cNvSpPr>
          <p:nvPr>
            <p:ph type="sldNum" sz="quarter" idx="12"/>
          </p:nvPr>
        </p:nvSpPr>
        <p:spPr/>
        <p:txBody>
          <a:bodyPr/>
          <a:lstStyle/>
          <a:p>
            <a:pPr>
              <a:defRPr/>
            </a:pPr>
            <a:fld id="{6F9BBB21-63C7-4A38-AEC2-FA857330D646}"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Box 3"/>
          <p:cNvSpPr txBox="1">
            <a:spLocks noChangeArrowheads="1"/>
          </p:cNvSpPr>
          <p:nvPr/>
        </p:nvSpPr>
        <p:spPr bwMode="auto">
          <a:xfrm>
            <a:off x="3886200" y="914400"/>
            <a:ext cx="2286000" cy="646331"/>
          </a:xfrm>
          <a:prstGeom prst="rect">
            <a:avLst/>
          </a:prstGeom>
          <a:noFill/>
          <a:ln w="9525">
            <a:noFill/>
            <a:miter lim="800000"/>
            <a:headEnd/>
            <a:tailEnd/>
          </a:ln>
        </p:spPr>
        <p:txBody>
          <a:bodyPr>
            <a:spAutoFit/>
          </a:bodyPr>
          <a:lstStyle/>
          <a:p>
            <a:r>
              <a:rPr lang="en-US" dirty="0"/>
              <a:t>From SFv2/BS---FEPS</a:t>
            </a:r>
          </a:p>
        </p:txBody>
      </p:sp>
      <p:sp>
        <p:nvSpPr>
          <p:cNvPr id="24582" name="TextBox 5"/>
          <p:cNvSpPr txBox="1">
            <a:spLocks noChangeArrowheads="1"/>
          </p:cNvSpPr>
          <p:nvPr/>
        </p:nvSpPr>
        <p:spPr bwMode="auto">
          <a:xfrm>
            <a:off x="4114800" y="3505200"/>
            <a:ext cx="2895600" cy="923925"/>
          </a:xfrm>
          <a:prstGeom prst="rect">
            <a:avLst/>
          </a:prstGeom>
          <a:noFill/>
          <a:ln w="9525">
            <a:noFill/>
            <a:miter lim="800000"/>
            <a:headEnd/>
            <a:tailEnd/>
          </a:ln>
        </p:spPr>
        <p:txBody>
          <a:bodyPr>
            <a:spAutoFit/>
          </a:bodyPr>
          <a:lstStyle/>
          <a:p>
            <a:r>
              <a:rPr lang="en-US" dirty="0"/>
              <a:t>From EPA supplied “average” emission factors---have been used since early 2000s</a:t>
            </a:r>
          </a:p>
        </p:txBody>
      </p:sp>
      <p:sp>
        <p:nvSpPr>
          <p:cNvPr id="4" name="Title 3">
            <a:extLst>
              <a:ext uri="{FF2B5EF4-FFF2-40B4-BE49-F238E27FC236}">
                <a16:creationId xmlns:a16="http://schemas.microsoft.com/office/drawing/2014/main" id="{3E1E0C31-0DA0-4783-8D9C-C54C74D69C05}"/>
              </a:ext>
            </a:extLst>
          </p:cNvPr>
          <p:cNvSpPr>
            <a:spLocks noGrp="1"/>
          </p:cNvSpPr>
          <p:nvPr>
            <p:ph type="title"/>
          </p:nvPr>
        </p:nvSpPr>
        <p:spPr>
          <a:xfrm>
            <a:off x="6096000" y="274638"/>
            <a:ext cx="2590800" cy="1143000"/>
          </a:xfrm>
        </p:spPr>
        <p:txBody>
          <a:bodyPr/>
          <a:lstStyle/>
          <a:p>
            <a:r>
              <a:rPr lang="en-US" sz="2800" dirty="0"/>
              <a:t>Summary of Pollutant from SFv2</a:t>
            </a:r>
          </a:p>
        </p:txBody>
      </p:sp>
      <p:sp>
        <p:nvSpPr>
          <p:cNvPr id="7" name="Slide Number Placeholder 6"/>
          <p:cNvSpPr>
            <a:spLocks noGrp="1"/>
          </p:cNvSpPr>
          <p:nvPr>
            <p:ph type="sldNum" sz="quarter" idx="12"/>
          </p:nvPr>
        </p:nvSpPr>
        <p:spPr/>
        <p:txBody>
          <a:bodyPr/>
          <a:lstStyle/>
          <a:p>
            <a:pPr>
              <a:defRPr/>
            </a:pPr>
            <a:fld id="{2871749F-621D-4B82-8ECA-4061192ED585}" type="slidenum">
              <a:rPr lang="en-US" smtClean="0"/>
              <a:pPr>
                <a:defRPr/>
              </a:pPr>
              <a:t>26</a:t>
            </a:fld>
            <a:endParaRPr lang="en-US"/>
          </a:p>
        </p:txBody>
      </p:sp>
      <p:grpSp>
        <p:nvGrpSpPr>
          <p:cNvPr id="2" name="Group 1" descr="Table depicting the summary of pollutants generated from SFv2 process." title="Summary of Pollutants">
            <a:extLst>
              <a:ext uri="{FF2B5EF4-FFF2-40B4-BE49-F238E27FC236}">
                <a16:creationId xmlns:a16="http://schemas.microsoft.com/office/drawing/2014/main" id="{5E70DB66-3036-41D3-9292-259F02FC5FF1}"/>
              </a:ext>
            </a:extLst>
          </p:cNvPr>
          <p:cNvGrpSpPr/>
          <p:nvPr/>
        </p:nvGrpSpPr>
        <p:grpSpPr>
          <a:xfrm>
            <a:off x="-567346" y="443753"/>
            <a:ext cx="4682146" cy="5638799"/>
            <a:chOff x="-567346" y="443753"/>
            <a:chExt cx="4682146" cy="5638799"/>
          </a:xfrm>
        </p:grpSpPr>
        <p:pic>
          <p:nvPicPr>
            <p:cNvPr id="74753" name="Picture 1" descr="Table of pollutants from SFv2 process" title="Table of pollutants"/>
            <p:cNvPicPr>
              <a:picLocks noChangeAspect="1" noChangeArrowheads="1"/>
            </p:cNvPicPr>
            <p:nvPr/>
          </p:nvPicPr>
          <p:blipFill>
            <a:blip r:embed="rId3" cstate="print"/>
            <a:srcRect/>
            <a:stretch>
              <a:fillRect/>
            </a:stretch>
          </p:blipFill>
          <p:spPr bwMode="auto">
            <a:xfrm>
              <a:off x="-567346" y="443753"/>
              <a:ext cx="4682146" cy="5638799"/>
            </a:xfrm>
            <a:prstGeom prst="rect">
              <a:avLst/>
            </a:prstGeom>
            <a:noFill/>
            <a:ln w="9525">
              <a:noFill/>
              <a:miter lim="800000"/>
              <a:headEnd/>
              <a:tailEnd/>
            </a:ln>
            <a:effectLst/>
          </p:spPr>
        </p:pic>
        <p:sp>
          <p:nvSpPr>
            <p:cNvPr id="3" name="Right Brace 2"/>
            <p:cNvSpPr/>
            <p:nvPr/>
          </p:nvSpPr>
          <p:spPr>
            <a:xfrm>
              <a:off x="3124200" y="457200"/>
              <a:ext cx="762000" cy="1524000"/>
            </a:xfrm>
            <a:prstGeom prst="rightBrace">
              <a:avLst>
                <a:gd name="adj1" fmla="val 42083"/>
                <a:gd name="adj2" fmla="val 50000"/>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 name="Right Brace 4"/>
            <p:cNvSpPr/>
            <p:nvPr/>
          </p:nvSpPr>
          <p:spPr>
            <a:xfrm>
              <a:off x="3124200" y="1981200"/>
              <a:ext cx="914400" cy="3886200"/>
            </a:xfrm>
            <a:prstGeom prst="rightBrace">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descr="Density map of wildland fire area burned.  Map shows county by county." title="2008 Wildland Fire Area Burned"/>
          <p:cNvPicPr>
            <a:picLocks noChangeAspect="1"/>
          </p:cNvPicPr>
          <p:nvPr/>
        </p:nvPicPr>
        <p:blipFill>
          <a:blip r:embed="rId3" cstate="print"/>
          <a:srcRect/>
          <a:stretch>
            <a:fillRect/>
          </a:stretch>
        </p:blipFill>
        <p:spPr bwMode="auto">
          <a:xfrm>
            <a:off x="63500" y="0"/>
            <a:ext cx="8874125" cy="6858000"/>
          </a:xfrm>
          <a:prstGeom prst="rect">
            <a:avLst/>
          </a:prstGeom>
          <a:noFill/>
          <a:ln w="9525">
            <a:noFill/>
            <a:miter lim="800000"/>
            <a:headEnd/>
            <a:tailEnd/>
          </a:ln>
        </p:spPr>
      </p:pic>
      <p:sp>
        <p:nvSpPr>
          <p:cNvPr id="2" name="Title 1">
            <a:extLst>
              <a:ext uri="{FF2B5EF4-FFF2-40B4-BE49-F238E27FC236}">
                <a16:creationId xmlns:a16="http://schemas.microsoft.com/office/drawing/2014/main" id="{C639911A-993F-48FD-B4B0-20C7D8E15F7F}"/>
              </a:ext>
            </a:extLst>
          </p:cNvPr>
          <p:cNvSpPr>
            <a:spLocks noGrp="1"/>
          </p:cNvSpPr>
          <p:nvPr>
            <p:ph type="title"/>
          </p:nvPr>
        </p:nvSpPr>
        <p:spPr>
          <a:xfrm>
            <a:off x="457200" y="274638"/>
            <a:ext cx="4114800" cy="1143000"/>
          </a:xfrm>
        </p:spPr>
        <p:txBody>
          <a:bodyPr/>
          <a:lstStyle/>
          <a:p>
            <a:r>
              <a:rPr lang="en-US" sz="2400" dirty="0"/>
              <a:t>2008 (SF2) Wildland Fire Area Burned (Acres)</a:t>
            </a:r>
          </a:p>
        </p:txBody>
      </p:sp>
      <p:sp>
        <p:nvSpPr>
          <p:cNvPr id="3" name="Slide Number Placeholder 2"/>
          <p:cNvSpPr>
            <a:spLocks noGrp="1"/>
          </p:cNvSpPr>
          <p:nvPr>
            <p:ph type="sldNum" sz="quarter" idx="12"/>
          </p:nvPr>
        </p:nvSpPr>
        <p:spPr/>
        <p:txBody>
          <a:bodyPr/>
          <a:lstStyle/>
          <a:p>
            <a:pPr>
              <a:defRPr/>
            </a:pPr>
            <a:fld id="{2871749F-621D-4B82-8ECA-4061192ED585}"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Density map showing annual PM2.5 emissions of the area burned map shown previously." title="2008 PM2.5 Density Map"/>
          <p:cNvPicPr>
            <a:picLocks noChangeAspect="1" noChangeArrowheads="1"/>
          </p:cNvPicPr>
          <p:nvPr/>
        </p:nvPicPr>
        <p:blipFill>
          <a:blip r:embed="rId3" cstate="print"/>
          <a:srcRect/>
          <a:stretch>
            <a:fillRect/>
          </a:stretch>
        </p:blipFill>
        <p:spPr bwMode="auto">
          <a:xfrm>
            <a:off x="161925" y="0"/>
            <a:ext cx="8875713" cy="6858000"/>
          </a:xfrm>
          <a:prstGeom prst="rect">
            <a:avLst/>
          </a:prstGeom>
          <a:noFill/>
          <a:ln w="9525">
            <a:noFill/>
            <a:miter lim="800000"/>
            <a:headEnd/>
            <a:tailEnd/>
          </a:ln>
        </p:spPr>
      </p:pic>
      <p:sp>
        <p:nvSpPr>
          <p:cNvPr id="2" name="Title 1">
            <a:extLst>
              <a:ext uri="{FF2B5EF4-FFF2-40B4-BE49-F238E27FC236}">
                <a16:creationId xmlns:a16="http://schemas.microsoft.com/office/drawing/2014/main" id="{8A6FA58A-DE6A-41D0-BEB0-800EEF2C656E}"/>
              </a:ext>
            </a:extLst>
          </p:cNvPr>
          <p:cNvSpPr>
            <a:spLocks noGrp="1"/>
          </p:cNvSpPr>
          <p:nvPr>
            <p:ph type="title"/>
          </p:nvPr>
        </p:nvSpPr>
        <p:spPr>
          <a:xfrm>
            <a:off x="457200" y="274638"/>
            <a:ext cx="4267200" cy="1143000"/>
          </a:xfrm>
        </p:spPr>
        <p:txBody>
          <a:bodyPr/>
          <a:lstStyle/>
          <a:p>
            <a:r>
              <a:rPr lang="en-US" sz="3200" dirty="0"/>
              <a:t>2008 (SF2) PM2.5</a:t>
            </a:r>
          </a:p>
        </p:txBody>
      </p:sp>
      <p:sp>
        <p:nvSpPr>
          <p:cNvPr id="3" name="Slide Number Placeholder 2"/>
          <p:cNvSpPr>
            <a:spLocks noGrp="1"/>
          </p:cNvSpPr>
          <p:nvPr>
            <p:ph type="sldNum" sz="quarter" idx="12"/>
          </p:nvPr>
        </p:nvSpPr>
        <p:spPr/>
        <p:txBody>
          <a:bodyPr/>
          <a:lstStyle/>
          <a:p>
            <a:pPr>
              <a:defRPr/>
            </a:pPr>
            <a:fld id="{2871749F-621D-4B82-8ECA-4061192ED585}"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Distribution map by State showing the data given in SFv2's new capability to classify all fires into prescribed, wild or wfu." title="Weight Distributioin of Acres Burned by Fire Type"/>
          <p:cNvPicPr>
            <a:picLocks noChangeAspect="1" noChangeArrowheads="1"/>
          </p:cNvPicPr>
          <p:nvPr/>
        </p:nvPicPr>
        <p:blipFill>
          <a:blip r:embed="rId3" cstate="print"/>
          <a:srcRect/>
          <a:stretch>
            <a:fillRect/>
          </a:stretch>
        </p:blipFill>
        <p:spPr bwMode="auto">
          <a:xfrm>
            <a:off x="304800" y="0"/>
            <a:ext cx="8480425" cy="6553200"/>
          </a:xfrm>
          <a:prstGeom prst="rect">
            <a:avLst/>
          </a:prstGeom>
          <a:noFill/>
          <a:ln w="9525">
            <a:noFill/>
            <a:miter lim="800000"/>
            <a:headEnd/>
            <a:tailEnd/>
          </a:ln>
        </p:spPr>
      </p:pic>
      <p:sp>
        <p:nvSpPr>
          <p:cNvPr id="27651" name="TextBox 2"/>
          <p:cNvSpPr txBox="1">
            <a:spLocks noChangeArrowheads="1"/>
          </p:cNvSpPr>
          <p:nvPr/>
        </p:nvSpPr>
        <p:spPr bwMode="auto">
          <a:xfrm>
            <a:off x="4267200" y="5562600"/>
            <a:ext cx="3810000" cy="862013"/>
          </a:xfrm>
          <a:prstGeom prst="rect">
            <a:avLst/>
          </a:prstGeom>
          <a:noFill/>
          <a:ln w="9525">
            <a:noFill/>
            <a:miter lim="800000"/>
            <a:headEnd/>
            <a:tailEnd/>
          </a:ln>
        </p:spPr>
        <p:txBody>
          <a:bodyPr>
            <a:spAutoFit/>
          </a:bodyPr>
          <a:lstStyle/>
          <a:p>
            <a:pPr>
              <a:buFont typeface="Arial" pitchFamily="34" charset="0"/>
              <a:buChar char="•"/>
            </a:pPr>
            <a:r>
              <a:rPr lang="en-US"/>
              <a:t>  </a:t>
            </a:r>
            <a:r>
              <a:rPr lang="en-US" sz="1600"/>
              <a:t>Lots of Rx burning in the East</a:t>
            </a:r>
          </a:p>
          <a:p>
            <a:pPr>
              <a:buFont typeface="Arial" pitchFamily="34" charset="0"/>
              <a:buChar char="•"/>
            </a:pPr>
            <a:r>
              <a:rPr lang="en-US" sz="1600"/>
              <a:t>  Wildfires in West</a:t>
            </a:r>
          </a:p>
          <a:p>
            <a:pPr>
              <a:buFont typeface="Arial" pitchFamily="34" charset="0"/>
              <a:buChar char="•"/>
            </a:pPr>
            <a:r>
              <a:rPr lang="en-US" sz="1600"/>
              <a:t>  SE US, CA, TX have a lot of acres burned</a:t>
            </a:r>
          </a:p>
        </p:txBody>
      </p:sp>
      <p:sp>
        <p:nvSpPr>
          <p:cNvPr id="27652" name="TextBox 3"/>
          <p:cNvSpPr txBox="1">
            <a:spLocks noChangeArrowheads="1"/>
          </p:cNvSpPr>
          <p:nvPr/>
        </p:nvSpPr>
        <p:spPr bwMode="auto">
          <a:xfrm>
            <a:off x="6096000" y="762000"/>
            <a:ext cx="1676400" cy="369888"/>
          </a:xfrm>
          <a:prstGeom prst="rect">
            <a:avLst/>
          </a:prstGeom>
          <a:noFill/>
          <a:ln w="9525">
            <a:noFill/>
            <a:miter lim="800000"/>
            <a:headEnd/>
            <a:tailEnd/>
          </a:ln>
        </p:spPr>
        <p:txBody>
          <a:bodyPr>
            <a:spAutoFit/>
          </a:bodyPr>
          <a:lstStyle/>
          <a:p>
            <a:r>
              <a:rPr lang="en-US"/>
              <a:t>SFv2 Data Only</a:t>
            </a:r>
          </a:p>
        </p:txBody>
      </p:sp>
      <p:sp>
        <p:nvSpPr>
          <p:cNvPr id="2" name="Title 1">
            <a:extLst>
              <a:ext uri="{FF2B5EF4-FFF2-40B4-BE49-F238E27FC236}">
                <a16:creationId xmlns:a16="http://schemas.microsoft.com/office/drawing/2014/main" id="{B360DD6D-E265-4471-BF05-C1FC1196A5CA}"/>
              </a:ext>
            </a:extLst>
          </p:cNvPr>
          <p:cNvSpPr>
            <a:spLocks noGrp="1"/>
          </p:cNvSpPr>
          <p:nvPr>
            <p:ph type="title"/>
          </p:nvPr>
        </p:nvSpPr>
        <p:spPr>
          <a:xfrm>
            <a:off x="838200" y="76200"/>
            <a:ext cx="8001000" cy="685800"/>
          </a:xfrm>
          <a:solidFill>
            <a:schemeClr val="bg1"/>
          </a:solidFill>
        </p:spPr>
        <p:txBody>
          <a:bodyPr/>
          <a:lstStyle/>
          <a:p>
            <a:r>
              <a:rPr lang="en-US" sz="1800" dirty="0"/>
              <a:t>Weighted Distribution of Acres Burned by Fire Type</a:t>
            </a:r>
          </a:p>
        </p:txBody>
      </p:sp>
      <p:sp>
        <p:nvSpPr>
          <p:cNvPr id="5" name="Slide Number Placeholder 4"/>
          <p:cNvSpPr>
            <a:spLocks noGrp="1"/>
          </p:cNvSpPr>
          <p:nvPr>
            <p:ph type="sldNum" sz="quarter" idx="12"/>
          </p:nvPr>
        </p:nvSpPr>
        <p:spPr/>
        <p:txBody>
          <a:bodyPr/>
          <a:lstStyle/>
          <a:p>
            <a:pPr>
              <a:defRPr/>
            </a:pPr>
            <a:fld id="{2871749F-621D-4B82-8ECA-4061192ED585}"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t>Uses of the NEI</a:t>
            </a:r>
          </a:p>
        </p:txBody>
      </p:sp>
      <p:sp>
        <p:nvSpPr>
          <p:cNvPr id="5123" name="Content Placeholder 2"/>
          <p:cNvSpPr>
            <a:spLocks noGrp="1"/>
          </p:cNvSpPr>
          <p:nvPr>
            <p:ph idx="1"/>
          </p:nvPr>
        </p:nvSpPr>
        <p:spPr/>
        <p:txBody>
          <a:bodyPr/>
          <a:lstStyle/>
          <a:p>
            <a:r>
              <a:rPr lang="en-US"/>
              <a:t>The NEI is one of the key inputs for :</a:t>
            </a:r>
          </a:p>
          <a:p>
            <a:pPr lvl="1"/>
            <a:r>
              <a:rPr lang="en-US"/>
              <a:t>Modeling of national rules – NAAQS reviews, CSAPR, etc</a:t>
            </a:r>
          </a:p>
          <a:p>
            <a:pPr lvl="1"/>
            <a:r>
              <a:rPr lang="en-US"/>
              <a:t>Non-attainment Designations</a:t>
            </a:r>
          </a:p>
          <a:p>
            <a:pPr lvl="1"/>
            <a:r>
              <a:rPr lang="en-US"/>
              <a:t>NATA Review – toxics risk modeling</a:t>
            </a:r>
          </a:p>
          <a:p>
            <a:pPr lvl="1"/>
            <a:r>
              <a:rPr lang="en-US"/>
              <a:t>Trends reports and analyses</a:t>
            </a:r>
          </a:p>
        </p:txBody>
      </p:sp>
      <p:sp>
        <p:nvSpPr>
          <p:cNvPr id="5124" name="Slide Number Placeholder 3"/>
          <p:cNvSpPr>
            <a:spLocks noGrp="1"/>
          </p:cNvSpPr>
          <p:nvPr>
            <p:ph type="sldNum" sz="quarter" idx="12"/>
          </p:nvPr>
        </p:nvSpPr>
        <p:spPr>
          <a:noFill/>
        </p:spPr>
        <p:txBody>
          <a:bodyPr/>
          <a:lstStyle/>
          <a:p>
            <a:fld id="{5067689C-C20A-4D01-AA9A-88F3BCF63BFF}" type="slidenum">
              <a:rPr lang="en-US" sz="1200" smtClean="0">
                <a:solidFill>
                  <a:srgbClr val="898989"/>
                </a:solidFill>
                <a:latin typeface="Calibri" pitchFamily="34" charset="0"/>
              </a:rPr>
              <a:pPr/>
              <a:t>3</a:t>
            </a:fld>
            <a:endParaRPr lang="en-US" sz="1200">
              <a:solidFill>
                <a:srgbClr val="898989"/>
              </a:solidFill>
              <a:latin typeface="Calibri"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Distribution of PM2.5 by classified fire" title="Distribution Map of PM2.5 by Fire"/>
          <p:cNvPicPr>
            <a:picLocks noChangeAspect="1" noChangeArrowheads="1"/>
          </p:cNvPicPr>
          <p:nvPr/>
        </p:nvPicPr>
        <p:blipFill>
          <a:blip r:embed="rId3" cstate="print"/>
          <a:srcRect/>
          <a:stretch>
            <a:fillRect/>
          </a:stretch>
        </p:blipFill>
        <p:spPr bwMode="auto">
          <a:xfrm>
            <a:off x="0" y="0"/>
            <a:ext cx="8677275" cy="6705600"/>
          </a:xfrm>
          <a:prstGeom prst="rect">
            <a:avLst/>
          </a:prstGeom>
          <a:noFill/>
          <a:ln w="9525">
            <a:noFill/>
            <a:miter lim="800000"/>
            <a:headEnd/>
            <a:tailEnd/>
          </a:ln>
        </p:spPr>
      </p:pic>
      <p:sp>
        <p:nvSpPr>
          <p:cNvPr id="28675" name="TextBox 3"/>
          <p:cNvSpPr txBox="1">
            <a:spLocks noChangeArrowheads="1"/>
          </p:cNvSpPr>
          <p:nvPr/>
        </p:nvSpPr>
        <p:spPr bwMode="auto">
          <a:xfrm>
            <a:off x="4495800" y="5626894"/>
            <a:ext cx="4343400" cy="1231106"/>
          </a:xfrm>
          <a:prstGeom prst="rect">
            <a:avLst/>
          </a:prstGeom>
          <a:noFill/>
          <a:ln w="9525">
            <a:noFill/>
            <a:miter lim="800000"/>
            <a:headEnd/>
            <a:tailEnd/>
          </a:ln>
        </p:spPr>
        <p:txBody>
          <a:bodyPr>
            <a:spAutoFit/>
          </a:bodyPr>
          <a:lstStyle/>
          <a:p>
            <a:pPr>
              <a:buFont typeface="Arial" pitchFamily="34" charset="0"/>
              <a:buChar char="•"/>
            </a:pPr>
            <a:r>
              <a:rPr lang="en-US" dirty="0"/>
              <a:t> </a:t>
            </a:r>
            <a:r>
              <a:rPr lang="en-US" sz="1400" dirty="0"/>
              <a:t>Note NC.  Due to Evans Road fire in June 2008.  Smoldering for a month in peat depth of  ~ 3 ft.</a:t>
            </a:r>
          </a:p>
          <a:p>
            <a:pPr>
              <a:buFont typeface="Arial" pitchFamily="34" charset="0"/>
              <a:buChar char="•"/>
            </a:pPr>
            <a:r>
              <a:rPr lang="en-US" sz="1400" dirty="0"/>
              <a:t> CA also very high in PM2.5 emissions</a:t>
            </a:r>
          </a:p>
          <a:p>
            <a:pPr>
              <a:buFont typeface="Arial" pitchFamily="34" charset="0"/>
              <a:buChar char="•"/>
            </a:pPr>
            <a:r>
              <a:rPr lang="en-US" sz="1400" dirty="0"/>
              <a:t>Higher PM2.5 emissions associated with WFs than with Prescribed burning (due to conditions of burn)</a:t>
            </a:r>
          </a:p>
        </p:txBody>
      </p:sp>
      <p:sp>
        <p:nvSpPr>
          <p:cNvPr id="28676" name="TextBox 4"/>
          <p:cNvSpPr txBox="1">
            <a:spLocks noChangeArrowheads="1"/>
          </p:cNvSpPr>
          <p:nvPr/>
        </p:nvSpPr>
        <p:spPr bwMode="auto">
          <a:xfrm>
            <a:off x="6096000" y="762000"/>
            <a:ext cx="1676400" cy="369888"/>
          </a:xfrm>
          <a:prstGeom prst="rect">
            <a:avLst/>
          </a:prstGeom>
          <a:noFill/>
          <a:ln w="9525">
            <a:noFill/>
            <a:miter lim="800000"/>
            <a:headEnd/>
            <a:tailEnd/>
          </a:ln>
        </p:spPr>
        <p:txBody>
          <a:bodyPr>
            <a:spAutoFit/>
          </a:bodyPr>
          <a:lstStyle/>
          <a:p>
            <a:r>
              <a:rPr lang="en-US"/>
              <a:t>SFv2 Data Only</a:t>
            </a:r>
          </a:p>
        </p:txBody>
      </p:sp>
      <p:sp>
        <p:nvSpPr>
          <p:cNvPr id="2" name="Title 1">
            <a:extLst>
              <a:ext uri="{FF2B5EF4-FFF2-40B4-BE49-F238E27FC236}">
                <a16:creationId xmlns:a16="http://schemas.microsoft.com/office/drawing/2014/main" id="{CECE69AC-0F9D-43CB-9FE2-8FDEBE455A35}"/>
              </a:ext>
            </a:extLst>
          </p:cNvPr>
          <p:cNvSpPr>
            <a:spLocks noGrp="1"/>
          </p:cNvSpPr>
          <p:nvPr>
            <p:ph type="title"/>
          </p:nvPr>
        </p:nvSpPr>
        <p:spPr>
          <a:xfrm>
            <a:off x="457200" y="274638"/>
            <a:ext cx="8229600" cy="334962"/>
          </a:xfrm>
          <a:solidFill>
            <a:schemeClr val="bg1"/>
          </a:solidFill>
        </p:spPr>
        <p:txBody>
          <a:bodyPr/>
          <a:lstStyle/>
          <a:p>
            <a:r>
              <a:rPr lang="en-US" sz="2000" dirty="0"/>
              <a:t>Weighted Distribution of Annual PM2.5 Emissions by Fire Type</a:t>
            </a:r>
          </a:p>
        </p:txBody>
      </p:sp>
      <p:sp>
        <p:nvSpPr>
          <p:cNvPr id="5" name="Slide Number Placeholder 4"/>
          <p:cNvSpPr>
            <a:spLocks noGrp="1"/>
          </p:cNvSpPr>
          <p:nvPr>
            <p:ph type="sldNum" sz="quarter" idx="12"/>
          </p:nvPr>
        </p:nvSpPr>
        <p:spPr/>
        <p:txBody>
          <a:bodyPr/>
          <a:lstStyle/>
          <a:p>
            <a:pPr>
              <a:defRPr/>
            </a:pPr>
            <a:fld id="{2871749F-621D-4B82-8ECA-4061192ED585}"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2"/>
          <p:cNvSpPr>
            <a:spLocks noGrp="1"/>
          </p:cNvSpPr>
          <p:nvPr>
            <p:ph type="title"/>
          </p:nvPr>
        </p:nvSpPr>
        <p:spPr/>
        <p:txBody>
          <a:bodyPr/>
          <a:lstStyle/>
          <a:p>
            <a:r>
              <a:rPr lang="en-US" dirty="0"/>
              <a:t>What Data will you get from EPA, and in what format?</a:t>
            </a:r>
          </a:p>
        </p:txBody>
      </p:sp>
      <p:sp>
        <p:nvSpPr>
          <p:cNvPr id="30723" name="Content Placeholder 3"/>
          <p:cNvSpPr>
            <a:spLocks noGrp="1"/>
          </p:cNvSpPr>
          <p:nvPr>
            <p:ph idx="1"/>
          </p:nvPr>
        </p:nvSpPr>
        <p:spPr/>
        <p:txBody>
          <a:bodyPr/>
          <a:lstStyle/>
          <a:p>
            <a:r>
              <a:rPr lang="en-US" sz="2000" dirty="0"/>
              <a:t>Currently, there isn’t a way to get EVENTS data out of EIS on a day-specific basis</a:t>
            </a:r>
          </a:p>
          <a:p>
            <a:r>
              <a:rPr lang="en-US" sz="2000" dirty="0"/>
              <a:t>Thus, our current thinking is that in ~ early August, we will have available at: ftp://ftp.epa.gov/EmisInventory/temp/wildfires </a:t>
            </a:r>
          </a:p>
          <a:p>
            <a:pPr>
              <a:buNone/>
            </a:pPr>
            <a:r>
              <a:rPr lang="en-US" sz="2000" dirty="0"/>
              <a:t>	all the draft 2011 EVENTS data </a:t>
            </a:r>
          </a:p>
          <a:p>
            <a:pPr lvl="1"/>
            <a:r>
              <a:rPr lang="en-US" sz="1600" dirty="0"/>
              <a:t>Either parsed state-by-state and by tribes, or </a:t>
            </a:r>
          </a:p>
          <a:p>
            <a:pPr lvl="1"/>
            <a:r>
              <a:rPr lang="en-US" sz="1600" dirty="0"/>
              <a:t>As one data set with proper identifiers to enable you to excise just the data for your domain..  </a:t>
            </a:r>
          </a:p>
          <a:p>
            <a:pPr lvl="1"/>
            <a:r>
              <a:rPr lang="en-US" sz="1600" dirty="0"/>
              <a:t>Each of you can download the relevant data directly from that site to review.</a:t>
            </a:r>
          </a:p>
          <a:p>
            <a:r>
              <a:rPr lang="en-US" sz="2000" dirty="0"/>
              <a:t>I will need a list of contacts in each State </a:t>
            </a:r>
          </a:p>
          <a:p>
            <a:pPr lvl="1"/>
            <a:r>
              <a:rPr lang="en-US" sz="1800" dirty="0"/>
              <a:t>As default, I will use the list of participants taking this training today</a:t>
            </a:r>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a:t>What you will see when you get the data from EPA</a:t>
            </a:r>
          </a:p>
        </p:txBody>
      </p:sp>
      <p:pic>
        <p:nvPicPr>
          <p:cNvPr id="29699" name="Picture 2" descr="Screenshot of the data fields in the event inventory for your agency.  " title="Data fields for the Event Inventory"/>
          <p:cNvPicPr>
            <a:picLocks noChangeAspect="1" noChangeArrowheads="1"/>
          </p:cNvPicPr>
          <p:nvPr/>
        </p:nvPicPr>
        <p:blipFill>
          <a:blip r:embed="rId3" cstate="print"/>
          <a:srcRect/>
          <a:stretch>
            <a:fillRect/>
          </a:stretch>
        </p:blipFill>
        <p:spPr bwMode="auto">
          <a:xfrm>
            <a:off x="293687" y="1676400"/>
            <a:ext cx="5649913" cy="5181600"/>
          </a:xfrm>
          <a:prstGeom prst="rect">
            <a:avLst/>
          </a:prstGeom>
          <a:noFill/>
          <a:ln w="9525">
            <a:noFill/>
            <a:miter lim="800000"/>
            <a:headEnd/>
            <a:tailEnd/>
          </a:ln>
        </p:spPr>
      </p:pic>
      <p:sp>
        <p:nvSpPr>
          <p:cNvPr id="29700" name="TextBox 8"/>
          <p:cNvSpPr txBox="1">
            <a:spLocks noChangeArrowheads="1"/>
          </p:cNvSpPr>
          <p:nvPr/>
        </p:nvSpPr>
        <p:spPr bwMode="auto">
          <a:xfrm>
            <a:off x="6400800" y="1447800"/>
            <a:ext cx="2438400" cy="3416320"/>
          </a:xfrm>
          <a:prstGeom prst="rect">
            <a:avLst/>
          </a:prstGeom>
          <a:noFill/>
          <a:ln w="9525">
            <a:noFill/>
            <a:miter lim="800000"/>
            <a:headEnd/>
            <a:tailEnd/>
          </a:ln>
        </p:spPr>
        <p:txBody>
          <a:bodyPr>
            <a:spAutoFit/>
          </a:bodyPr>
          <a:lstStyle/>
          <a:p>
            <a:pPr>
              <a:buFont typeface="Arial" pitchFamily="34" charset="0"/>
              <a:buChar char="•"/>
            </a:pPr>
            <a:r>
              <a:rPr lang="en-US" dirty="0"/>
              <a:t>  You will get these set of data for every identified fire for your agency (state and county)</a:t>
            </a:r>
          </a:p>
          <a:p>
            <a:pPr>
              <a:buFont typeface="Arial" pitchFamily="34" charset="0"/>
              <a:buChar char="•"/>
            </a:pPr>
            <a:endParaRPr lang="en-US" dirty="0"/>
          </a:p>
          <a:p>
            <a:pPr>
              <a:buFont typeface="Arial" pitchFamily="34" charset="0"/>
              <a:buChar char="•"/>
            </a:pPr>
            <a:r>
              <a:rPr lang="en-US" dirty="0"/>
              <a:t>  Will enable you to review all the specifics, including activity data, fuel information, and emissions</a:t>
            </a:r>
          </a:p>
        </p:txBody>
      </p:sp>
      <p:sp>
        <p:nvSpPr>
          <p:cNvPr id="5" name="Slide Number Placeholder 4"/>
          <p:cNvSpPr>
            <a:spLocks noGrp="1"/>
          </p:cNvSpPr>
          <p:nvPr>
            <p:ph type="sldNum" sz="quarter" idx="12"/>
          </p:nvPr>
        </p:nvSpPr>
        <p:spPr/>
        <p:txBody>
          <a:bodyPr/>
          <a:lstStyle/>
          <a:p>
            <a:pPr>
              <a:defRPr/>
            </a:pPr>
            <a:fld id="{D7EC9411-BF5B-4737-B2A8-AFC7AB540161}" type="slidenum">
              <a:rPr lang="en-US" smtClean="0"/>
              <a:pPr>
                <a:defRPr/>
              </a:pPr>
              <a:t>32</a:t>
            </a:fld>
            <a:endParaRPr lang="en-US"/>
          </a:p>
        </p:txBody>
      </p:sp>
      <p:sp>
        <p:nvSpPr>
          <p:cNvPr id="8" name="TextBox 7"/>
          <p:cNvSpPr txBox="1"/>
          <p:nvPr/>
        </p:nvSpPr>
        <p:spPr>
          <a:xfrm>
            <a:off x="6248400" y="5486400"/>
            <a:ext cx="2057400" cy="1200329"/>
          </a:xfrm>
          <a:prstGeom prst="rect">
            <a:avLst/>
          </a:prstGeom>
          <a:noFill/>
        </p:spPr>
        <p:txBody>
          <a:bodyPr wrap="square" rtlCol="0">
            <a:spAutoFit/>
          </a:bodyPr>
          <a:lstStyle/>
          <a:p>
            <a:r>
              <a:rPr lang="en-US" b="1" dirty="0">
                <a:solidFill>
                  <a:schemeClr val="accent2">
                    <a:lumMod val="40000"/>
                    <a:lumOff val="60000"/>
                  </a:schemeClr>
                </a:solidFill>
              </a:rPr>
              <a:t>You will also get emissions for the 29 HAPs listed on slide 28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Screenshot of a single record from the Event inventory." title="Event Inventory"/>
          <p:cNvPicPr>
            <a:picLocks noChangeAspect="1" noChangeArrowheads="1"/>
          </p:cNvPicPr>
          <p:nvPr/>
        </p:nvPicPr>
        <p:blipFill>
          <a:blip r:embed="rId3" cstate="print"/>
          <a:srcRect/>
          <a:stretch>
            <a:fillRect/>
          </a:stretch>
        </p:blipFill>
        <p:spPr bwMode="auto">
          <a:xfrm>
            <a:off x="304800" y="1371600"/>
            <a:ext cx="8486775" cy="809625"/>
          </a:xfrm>
          <a:prstGeom prst="rect">
            <a:avLst/>
          </a:prstGeom>
          <a:noFill/>
          <a:ln w="9525">
            <a:noFill/>
            <a:miter lim="800000"/>
            <a:headEnd/>
            <a:tailEnd/>
          </a:ln>
        </p:spPr>
      </p:pic>
      <p:sp>
        <p:nvSpPr>
          <p:cNvPr id="5" name="TextBox 4"/>
          <p:cNvSpPr txBox="1"/>
          <p:nvPr/>
        </p:nvSpPr>
        <p:spPr>
          <a:xfrm>
            <a:off x="0" y="5934670"/>
            <a:ext cx="6172200" cy="923330"/>
          </a:xfrm>
          <a:prstGeom prst="rect">
            <a:avLst/>
          </a:prstGeom>
          <a:noFill/>
        </p:spPr>
        <p:txBody>
          <a:bodyPr wrap="square" rtlCol="0">
            <a:spAutoFit/>
          </a:bodyPr>
          <a:lstStyle/>
          <a:p>
            <a:r>
              <a:rPr lang="en-US" dirty="0"/>
              <a:t>2008NEI documentation covers how these estimates were developed.  More detailed documentation will be posted later.</a:t>
            </a:r>
          </a:p>
        </p:txBody>
      </p:sp>
      <p:sp>
        <p:nvSpPr>
          <p:cNvPr id="2" name="Title 1">
            <a:extLst>
              <a:ext uri="{FF2B5EF4-FFF2-40B4-BE49-F238E27FC236}">
                <a16:creationId xmlns:a16="http://schemas.microsoft.com/office/drawing/2014/main" id="{51539B49-237A-4045-B3B6-B199C69D27C0}"/>
              </a:ext>
            </a:extLst>
          </p:cNvPr>
          <p:cNvSpPr>
            <a:spLocks noGrp="1"/>
          </p:cNvSpPr>
          <p:nvPr>
            <p:ph type="title"/>
          </p:nvPr>
        </p:nvSpPr>
        <p:spPr/>
        <p:txBody>
          <a:bodyPr/>
          <a:lstStyle/>
          <a:p>
            <a:r>
              <a:rPr lang="en-US" dirty="0"/>
              <a:t>Record from Fire Data</a:t>
            </a:r>
          </a:p>
        </p:txBody>
      </p:sp>
      <p:sp>
        <p:nvSpPr>
          <p:cNvPr id="6" name="Slide Number Placeholder 5"/>
          <p:cNvSpPr>
            <a:spLocks noGrp="1"/>
          </p:cNvSpPr>
          <p:nvPr>
            <p:ph type="sldNum" sz="quarter" idx="12"/>
          </p:nvPr>
        </p:nvSpPr>
        <p:spPr/>
        <p:txBody>
          <a:bodyPr/>
          <a:lstStyle/>
          <a:p>
            <a:pPr>
              <a:defRPr/>
            </a:pPr>
            <a:fld id="{2871749F-621D-4B82-8ECA-4061192ED585}" type="slidenum">
              <a:rPr lang="en-US" smtClean="0"/>
              <a:pPr>
                <a:defRPr/>
              </a:pPr>
              <a:t>33</a:t>
            </a:fld>
            <a:endParaRPr lang="en-US"/>
          </a:p>
        </p:txBody>
      </p:sp>
      <p:sp>
        <p:nvSpPr>
          <p:cNvPr id="7" name="TextBox 6"/>
          <p:cNvSpPr txBox="1"/>
          <p:nvPr/>
        </p:nvSpPr>
        <p:spPr>
          <a:xfrm>
            <a:off x="1371600" y="2590800"/>
            <a:ext cx="6553200" cy="646331"/>
          </a:xfrm>
          <a:prstGeom prst="rect">
            <a:avLst/>
          </a:prstGeom>
          <a:noFill/>
        </p:spPr>
        <p:txBody>
          <a:bodyPr wrap="square" rtlCol="0">
            <a:spAutoFit/>
          </a:bodyPr>
          <a:lstStyle/>
          <a:p>
            <a:r>
              <a:rPr lang="en-US" dirty="0"/>
              <a:t>This is the orientation of how you will see the data when you download the files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to do after reviewing 2011 Draft data…</a:t>
            </a:r>
          </a:p>
        </p:txBody>
      </p:sp>
      <p:sp>
        <p:nvSpPr>
          <p:cNvPr id="4" name="Content Placeholder 3"/>
          <p:cNvSpPr>
            <a:spLocks noGrp="1"/>
          </p:cNvSpPr>
          <p:nvPr>
            <p:ph idx="1"/>
          </p:nvPr>
        </p:nvSpPr>
        <p:spPr/>
        <p:txBody>
          <a:bodyPr/>
          <a:lstStyle/>
          <a:p>
            <a:r>
              <a:rPr lang="en-US" sz="2400" dirty="0"/>
              <a:t>If you would like to “accept” these emission estimates for your agency, please use the “create support request” option in EIS to indicate your acceptance (see next slide)</a:t>
            </a:r>
          </a:p>
          <a:p>
            <a:r>
              <a:rPr lang="en-US" sz="2400" dirty="0"/>
              <a:t>We will use these emissions as default for your Agency, if:</a:t>
            </a:r>
          </a:p>
          <a:p>
            <a:pPr lvl="1"/>
            <a:r>
              <a:rPr lang="en-US" sz="2000" dirty="0"/>
              <a:t>1:  We don’t hear from you until 12/31/12 on your acceptance of these emission estimates (Option 1)</a:t>
            </a:r>
          </a:p>
          <a:p>
            <a:pPr lvl="1"/>
            <a:r>
              <a:rPr lang="en-US" sz="2000" dirty="0"/>
              <a:t>2:  We don’t hear from you until 12/31/12 on Option 2 (coming up next)</a:t>
            </a:r>
          </a:p>
          <a:p>
            <a:pPr lvl="1"/>
            <a:r>
              <a:rPr lang="en-US" sz="2000" dirty="0"/>
              <a:t>3:  We don’t receive any emissions from you via EIS route (Option 3)</a:t>
            </a:r>
          </a:p>
          <a:p>
            <a:endParaRPr lang="en-US" dirty="0"/>
          </a:p>
        </p:txBody>
      </p:sp>
      <p:sp>
        <p:nvSpPr>
          <p:cNvPr id="5" name="Slide Number Placeholder 4"/>
          <p:cNvSpPr>
            <a:spLocks noGrp="1"/>
          </p:cNvSpPr>
          <p:nvPr>
            <p:ph type="sldNum" sz="quarter" idx="12"/>
          </p:nvPr>
        </p:nvSpPr>
        <p:spPr/>
        <p:txBody>
          <a:bodyPr/>
          <a:lstStyle/>
          <a:p>
            <a:pPr>
              <a:defRPr/>
            </a:pPr>
            <a:fld id="{6F9BBB21-63C7-4A38-AEC2-FA857330D646}"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Screenshot of how to create a support request in order to tell us that you want to accept EPA estimates." title="Accepting EPA Data">
            <a:extLst>
              <a:ext uri="{FF2B5EF4-FFF2-40B4-BE49-F238E27FC236}">
                <a16:creationId xmlns:a16="http://schemas.microsoft.com/office/drawing/2014/main" id="{0E16F080-B052-4418-A643-808B171BA392}"/>
              </a:ext>
            </a:extLst>
          </p:cNvPr>
          <p:cNvGrpSpPr/>
          <p:nvPr/>
        </p:nvGrpSpPr>
        <p:grpSpPr>
          <a:xfrm>
            <a:off x="685800" y="381000"/>
            <a:ext cx="7940987" cy="6172200"/>
            <a:chOff x="685800" y="381000"/>
            <a:chExt cx="7940987" cy="6172200"/>
          </a:xfrm>
        </p:grpSpPr>
        <p:pic>
          <p:nvPicPr>
            <p:cNvPr id="1028" name="Picture 4" title="Artifact"/>
            <p:cNvPicPr>
              <a:picLocks noChangeAspect="1" noChangeArrowheads="1"/>
            </p:cNvPicPr>
            <p:nvPr/>
          </p:nvPicPr>
          <p:blipFill>
            <a:blip r:embed="rId3" cstate="print"/>
            <a:srcRect/>
            <a:stretch>
              <a:fillRect/>
            </a:stretch>
          </p:blipFill>
          <p:spPr bwMode="auto">
            <a:xfrm>
              <a:off x="685800" y="381000"/>
              <a:ext cx="7940987" cy="6172200"/>
            </a:xfrm>
            <a:prstGeom prst="rect">
              <a:avLst/>
            </a:prstGeom>
            <a:noFill/>
            <a:ln w="9525">
              <a:noFill/>
              <a:miter lim="800000"/>
              <a:headEnd/>
              <a:tailEnd/>
            </a:ln>
          </p:spPr>
        </p:pic>
        <p:sp>
          <p:nvSpPr>
            <p:cNvPr id="6" name="Oval 5"/>
            <p:cNvSpPr/>
            <p:nvPr/>
          </p:nvSpPr>
          <p:spPr>
            <a:xfrm>
              <a:off x="685800" y="5486400"/>
              <a:ext cx="1295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rot="5400000" flipH="1" flipV="1">
              <a:off x="1676400" y="3200400"/>
              <a:ext cx="2743200" cy="1828800"/>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grpSp>
      <p:sp>
        <p:nvSpPr>
          <p:cNvPr id="4" name="Title 3">
            <a:extLst>
              <a:ext uri="{FF2B5EF4-FFF2-40B4-BE49-F238E27FC236}">
                <a16:creationId xmlns:a16="http://schemas.microsoft.com/office/drawing/2014/main" id="{5C953550-5079-4274-BD07-0963442E995C}"/>
              </a:ext>
            </a:extLst>
          </p:cNvPr>
          <p:cNvSpPr>
            <a:spLocks noGrp="1"/>
          </p:cNvSpPr>
          <p:nvPr>
            <p:ph type="title"/>
          </p:nvPr>
        </p:nvSpPr>
        <p:spPr>
          <a:xfrm>
            <a:off x="3962400" y="3962400"/>
            <a:ext cx="4724399" cy="1143000"/>
          </a:xfrm>
        </p:spPr>
        <p:txBody>
          <a:bodyPr/>
          <a:lstStyle/>
          <a:p>
            <a:r>
              <a:rPr lang="en-US" dirty="0"/>
              <a:t>Accepting EPA Estimates</a:t>
            </a:r>
          </a:p>
        </p:txBody>
      </p:sp>
      <p:sp>
        <p:nvSpPr>
          <p:cNvPr id="2" name="Slide Number Placeholder 1"/>
          <p:cNvSpPr>
            <a:spLocks noGrp="1"/>
          </p:cNvSpPr>
          <p:nvPr>
            <p:ph type="sldNum" sz="quarter" idx="12"/>
          </p:nvPr>
        </p:nvSpPr>
        <p:spPr/>
        <p:txBody>
          <a:bodyPr/>
          <a:lstStyle/>
          <a:p>
            <a:pPr>
              <a:defRPr/>
            </a:pPr>
            <a:fld id="{2871749F-621D-4B82-8ECA-4061192ED585}" type="slidenum">
              <a:rPr lang="en-US" smtClean="0"/>
              <a:pPr>
                <a:defRPr/>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3"/>
          <p:cNvSpPr>
            <a:spLocks noGrp="1"/>
          </p:cNvSpPr>
          <p:nvPr>
            <p:ph type="ctrTitle"/>
          </p:nvPr>
        </p:nvSpPr>
        <p:spPr/>
        <p:txBody>
          <a:bodyPr/>
          <a:lstStyle/>
          <a:p>
            <a:r>
              <a:rPr lang="en-US" dirty="0"/>
              <a:t>Option 2</a:t>
            </a:r>
          </a:p>
        </p:txBody>
      </p:sp>
      <p:sp>
        <p:nvSpPr>
          <p:cNvPr id="31747" name="Subtitle 4"/>
          <p:cNvSpPr>
            <a:spLocks noGrp="1"/>
          </p:cNvSpPr>
          <p:nvPr>
            <p:ph type="subTitle" idx="1"/>
          </p:nvPr>
        </p:nvSpPr>
        <p:spPr/>
        <p:txBody>
          <a:bodyPr/>
          <a:lstStyle/>
          <a:p>
            <a:r>
              <a:rPr lang="en-US" dirty="0"/>
              <a:t>After reviewing the initial SFv2 estimates from EPA, States/Agencies can opt to submit “activity” data so that EPA can re-run SFv2 using those submitted parameters</a:t>
            </a:r>
          </a:p>
        </p:txBody>
      </p:sp>
      <p:sp>
        <p:nvSpPr>
          <p:cNvPr id="4" name="Slide Number Placeholder 3"/>
          <p:cNvSpPr>
            <a:spLocks noGrp="1"/>
          </p:cNvSpPr>
          <p:nvPr>
            <p:ph type="sldNum" sz="quarter" idx="12"/>
          </p:nvPr>
        </p:nvSpPr>
        <p:spPr/>
        <p:txBody>
          <a:bodyPr/>
          <a:lstStyle/>
          <a:p>
            <a:pPr>
              <a:defRPr/>
            </a:pPr>
            <a:fld id="{C44B430D-BD5A-45D7-97AF-FAF1ABA719F8}"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3"/>
          <p:cNvSpPr>
            <a:spLocks noGrp="1"/>
          </p:cNvSpPr>
          <p:nvPr>
            <p:ph type="title"/>
          </p:nvPr>
        </p:nvSpPr>
        <p:spPr/>
        <p:txBody>
          <a:bodyPr/>
          <a:lstStyle/>
          <a:p>
            <a:r>
              <a:rPr lang="en-US" dirty="0"/>
              <a:t>Details on Option 2</a:t>
            </a:r>
          </a:p>
        </p:txBody>
      </p:sp>
      <p:sp>
        <p:nvSpPr>
          <p:cNvPr id="32771" name="Content Placeholder 4"/>
          <p:cNvSpPr>
            <a:spLocks noGrp="1"/>
          </p:cNvSpPr>
          <p:nvPr>
            <p:ph idx="1"/>
          </p:nvPr>
        </p:nvSpPr>
        <p:spPr/>
        <p:txBody>
          <a:bodyPr/>
          <a:lstStyle/>
          <a:p>
            <a:r>
              <a:rPr lang="en-US" sz="1800" dirty="0"/>
              <a:t>After reviewing the fire estimates sent to you via option 1, </a:t>
            </a:r>
            <a:r>
              <a:rPr lang="en-US" sz="1800" dirty="0">
                <a:solidFill>
                  <a:srgbClr val="FF0000"/>
                </a:solidFill>
              </a:rPr>
              <a:t>if you would like to change or add information on fires for your Agency</a:t>
            </a:r>
            <a:r>
              <a:rPr lang="en-US" sz="1800" dirty="0"/>
              <a:t>, you can submit these information via spreadsheet</a:t>
            </a:r>
          </a:p>
          <a:p>
            <a:pPr lvl="1"/>
            <a:r>
              <a:rPr lang="en-US" sz="1600" dirty="0"/>
              <a:t>We will collect these data until December 2012, and re-run SFv2 early next year with any inputs provided via this process</a:t>
            </a:r>
          </a:p>
          <a:p>
            <a:pPr lvl="1"/>
            <a:r>
              <a:rPr lang="en-US" sz="1600" dirty="0">
                <a:solidFill>
                  <a:srgbClr val="FF0000"/>
                </a:solidFill>
              </a:rPr>
              <a:t>NOTE:  this option will be a re-run of SFv2 using the (revised or new) information you submit</a:t>
            </a:r>
          </a:p>
          <a:p>
            <a:pPr lvl="1"/>
            <a:r>
              <a:rPr lang="en-US" sz="1600" dirty="0">
                <a:solidFill>
                  <a:srgbClr val="FF0000"/>
                </a:solidFill>
              </a:rPr>
              <a:t>Note:  this option only asks you to submit “activity” or “fuel information” data----NOT emissions</a:t>
            </a:r>
          </a:p>
          <a:p>
            <a:pPr lvl="1"/>
            <a:r>
              <a:rPr lang="en-US" sz="1600" dirty="0"/>
              <a:t>Will preserve methodology and pollutants reported</a:t>
            </a:r>
          </a:p>
          <a:p>
            <a:r>
              <a:rPr lang="en-US" sz="1800" dirty="0"/>
              <a:t>The next few slides show what information is needed</a:t>
            </a:r>
          </a:p>
          <a:p>
            <a:pPr lvl="1"/>
            <a:r>
              <a:rPr lang="en-US" sz="1600" dirty="0"/>
              <a:t>Your patience is appreciated as this is an evolving process in our effort to get the best information we can from you all to improve our fire emission estimates</a:t>
            </a:r>
          </a:p>
          <a:p>
            <a:r>
              <a:rPr lang="en-US" sz="1800" dirty="0"/>
              <a:t>You can submit these data outside the EIS, via Excel spreadsheet to </a:t>
            </a:r>
            <a:r>
              <a:rPr lang="en-US" sz="1800" dirty="0">
                <a:solidFill>
                  <a:srgbClr val="0070C0"/>
                </a:solidFill>
              </a:rPr>
              <a:t>fireactivitynei2011@epa.gov</a:t>
            </a:r>
            <a:endParaRPr lang="en-US" sz="2400" dirty="0">
              <a:solidFill>
                <a:srgbClr val="0070C0"/>
              </a:solidFill>
            </a:endParaRPr>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3200" dirty="0"/>
              <a:t>Basic Fire Information (required information)</a:t>
            </a:r>
          </a:p>
        </p:txBody>
      </p:sp>
      <p:sp>
        <p:nvSpPr>
          <p:cNvPr id="6147" name="Rectangle 3"/>
          <p:cNvSpPr>
            <a:spLocks noGrp="1" noChangeArrowheads="1"/>
          </p:cNvSpPr>
          <p:nvPr>
            <p:ph type="body" idx="1"/>
          </p:nvPr>
        </p:nvSpPr>
        <p:spPr/>
        <p:txBody>
          <a:bodyPr/>
          <a:lstStyle/>
          <a:p>
            <a:pPr>
              <a:lnSpc>
                <a:spcPct val="90000"/>
              </a:lnSpc>
            </a:pPr>
            <a:r>
              <a:rPr lang="en-US" sz="2000" dirty="0"/>
              <a:t>For each fire, for each day of growth</a:t>
            </a:r>
          </a:p>
          <a:p>
            <a:pPr lvl="1">
              <a:lnSpc>
                <a:spcPct val="90000"/>
              </a:lnSpc>
            </a:pPr>
            <a:r>
              <a:rPr lang="en-US" sz="1800" dirty="0"/>
              <a:t>Date</a:t>
            </a:r>
          </a:p>
          <a:p>
            <a:pPr lvl="1">
              <a:lnSpc>
                <a:spcPct val="90000"/>
              </a:lnSpc>
            </a:pPr>
            <a:r>
              <a:rPr lang="en-US" sz="1800" dirty="0"/>
              <a:t>Name (see slide 34, “</a:t>
            </a:r>
            <a:r>
              <a:rPr lang="en-US" sz="1800" dirty="0" err="1"/>
              <a:t>event_name</a:t>
            </a:r>
            <a:r>
              <a:rPr lang="en-US" sz="1800" dirty="0"/>
              <a:t>” in our files)</a:t>
            </a:r>
          </a:p>
          <a:p>
            <a:pPr lvl="1">
              <a:lnSpc>
                <a:spcPct val="90000"/>
              </a:lnSpc>
            </a:pPr>
            <a:r>
              <a:rPr lang="en-US" sz="1800" dirty="0"/>
              <a:t>Is this fire already identified in EPA estimates?</a:t>
            </a:r>
          </a:p>
          <a:p>
            <a:pPr lvl="1">
              <a:lnSpc>
                <a:spcPct val="90000"/>
              </a:lnSpc>
            </a:pPr>
            <a:r>
              <a:rPr lang="en-US" sz="1800" dirty="0"/>
              <a:t>Latitude</a:t>
            </a:r>
          </a:p>
          <a:p>
            <a:pPr lvl="1">
              <a:lnSpc>
                <a:spcPct val="90000"/>
              </a:lnSpc>
            </a:pPr>
            <a:r>
              <a:rPr lang="en-US" sz="1800" dirty="0"/>
              <a:t>Longitude</a:t>
            </a:r>
          </a:p>
          <a:p>
            <a:pPr lvl="1">
              <a:lnSpc>
                <a:spcPct val="90000"/>
              </a:lnSpc>
            </a:pPr>
            <a:r>
              <a:rPr lang="en-US" sz="1800" dirty="0"/>
              <a:t>State</a:t>
            </a:r>
          </a:p>
          <a:p>
            <a:pPr lvl="1">
              <a:lnSpc>
                <a:spcPct val="90000"/>
              </a:lnSpc>
            </a:pPr>
            <a:r>
              <a:rPr lang="en-US" sz="1800" dirty="0"/>
              <a:t>County</a:t>
            </a:r>
          </a:p>
          <a:p>
            <a:pPr lvl="1">
              <a:lnSpc>
                <a:spcPct val="90000"/>
              </a:lnSpc>
            </a:pPr>
            <a:r>
              <a:rPr lang="en-US" sz="1800" dirty="0"/>
              <a:t>Type (wildfire, prescribed)</a:t>
            </a:r>
          </a:p>
          <a:p>
            <a:pPr lvl="1">
              <a:lnSpc>
                <a:spcPct val="90000"/>
              </a:lnSpc>
            </a:pPr>
            <a:r>
              <a:rPr lang="en-US" sz="1800" dirty="0"/>
              <a:t>Area burned (on this day, not cumulative)</a:t>
            </a:r>
          </a:p>
          <a:p>
            <a:pPr>
              <a:lnSpc>
                <a:spcPct val="90000"/>
              </a:lnSpc>
            </a:pPr>
            <a:r>
              <a:rPr lang="en-US" sz="2000" dirty="0"/>
              <a:t>All elements must be provided for a fire we have already identified or a new fire (if you set area burned = 0 zero, for example, we will omit that fire)</a:t>
            </a:r>
          </a:p>
          <a:p>
            <a:pPr>
              <a:lnSpc>
                <a:spcPct val="90000"/>
              </a:lnSpc>
            </a:pPr>
            <a:r>
              <a:rPr lang="en-US" sz="2000" dirty="0"/>
              <a:t>If these are not provided, daily area burned estimates from SMARTFIRE will be applied</a:t>
            </a:r>
          </a:p>
        </p:txBody>
      </p:sp>
      <p:sp>
        <p:nvSpPr>
          <p:cNvPr id="4" name="Slide Number Placeholder 3"/>
          <p:cNvSpPr>
            <a:spLocks noGrp="1"/>
          </p:cNvSpPr>
          <p:nvPr>
            <p:ph type="sldNum" sz="quarter" idx="12"/>
          </p:nvPr>
        </p:nvSpPr>
        <p:spPr>
          <a:xfrm>
            <a:off x="7010400" y="6381750"/>
            <a:ext cx="2133600" cy="476250"/>
          </a:xfrm>
        </p:spPr>
        <p:txBody>
          <a:bodyPr/>
          <a:lstStyle/>
          <a:p>
            <a:pPr>
              <a:defRPr/>
            </a:pPr>
            <a:fld id="{6F9BBB21-63C7-4A38-AEC2-FA857330D646}" type="slidenum">
              <a:rPr lang="en-US" smtClean="0"/>
              <a:pPr>
                <a:defRPr/>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Screenshot of how data is submitted to EPA .  Required fields are highlighted." title="Input Submission">
            <a:extLst>
              <a:ext uri="{FF2B5EF4-FFF2-40B4-BE49-F238E27FC236}">
                <a16:creationId xmlns:a16="http://schemas.microsoft.com/office/drawing/2014/main" id="{506FC2DE-994A-4191-9191-B44C2B600D37}"/>
              </a:ext>
            </a:extLst>
          </p:cNvPr>
          <p:cNvGrpSpPr/>
          <p:nvPr/>
        </p:nvGrpSpPr>
        <p:grpSpPr>
          <a:xfrm>
            <a:off x="-228600" y="-152400"/>
            <a:ext cx="9372600" cy="5003200"/>
            <a:chOff x="-228600" y="-152400"/>
            <a:chExt cx="9372600" cy="5003200"/>
          </a:xfrm>
        </p:grpSpPr>
        <p:pic>
          <p:nvPicPr>
            <p:cNvPr id="1027" name="Picture 3" title="Artifact"/>
            <p:cNvPicPr>
              <a:picLocks noChangeAspect="1" noChangeArrowheads="1"/>
            </p:cNvPicPr>
            <p:nvPr/>
          </p:nvPicPr>
          <p:blipFill>
            <a:blip r:embed="rId3" cstate="print"/>
            <a:srcRect/>
            <a:stretch>
              <a:fillRect/>
            </a:stretch>
          </p:blipFill>
          <p:spPr bwMode="auto">
            <a:xfrm>
              <a:off x="0" y="0"/>
              <a:ext cx="9144000" cy="4850800"/>
            </a:xfrm>
            <a:prstGeom prst="rect">
              <a:avLst/>
            </a:prstGeom>
            <a:noFill/>
            <a:ln w="9525">
              <a:noFill/>
              <a:miter lim="800000"/>
              <a:headEnd/>
              <a:tailEnd/>
            </a:ln>
            <a:effectLst/>
          </p:spPr>
        </p:pic>
        <p:sp>
          <p:nvSpPr>
            <p:cNvPr id="5" name="Oval 4"/>
            <p:cNvSpPr/>
            <p:nvPr/>
          </p:nvSpPr>
          <p:spPr>
            <a:xfrm>
              <a:off x="-228600" y="-152400"/>
              <a:ext cx="1524000" cy="533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2">
            <a:extLst>
              <a:ext uri="{FF2B5EF4-FFF2-40B4-BE49-F238E27FC236}">
                <a16:creationId xmlns:a16="http://schemas.microsoft.com/office/drawing/2014/main" id="{C2420ACF-EB0C-4781-839D-894FDDC6A466}"/>
              </a:ext>
            </a:extLst>
          </p:cNvPr>
          <p:cNvSpPr>
            <a:spLocks noGrp="1"/>
          </p:cNvSpPr>
          <p:nvPr>
            <p:ph type="title"/>
          </p:nvPr>
        </p:nvSpPr>
        <p:spPr>
          <a:xfrm>
            <a:off x="76200" y="2362200"/>
            <a:ext cx="2362200" cy="1143000"/>
          </a:xfrm>
        </p:spPr>
        <p:txBody>
          <a:bodyPr/>
          <a:lstStyle/>
          <a:p>
            <a:r>
              <a:rPr lang="en-US" sz="2400" dirty="0"/>
              <a:t>How to submit inputs</a:t>
            </a:r>
          </a:p>
        </p:txBody>
      </p:sp>
      <p:sp>
        <p:nvSpPr>
          <p:cNvPr id="8" name="Slide Number Placeholder 7"/>
          <p:cNvSpPr>
            <a:spLocks noGrp="1"/>
          </p:cNvSpPr>
          <p:nvPr>
            <p:ph type="sldNum" sz="quarter" idx="12"/>
          </p:nvPr>
        </p:nvSpPr>
        <p:spPr/>
        <p:txBody>
          <a:bodyPr/>
          <a:lstStyle/>
          <a:p>
            <a:pPr>
              <a:defRPr/>
            </a:pPr>
            <a:fld id="{2871749F-621D-4B82-8ECA-4061192ED585}" type="slidenum">
              <a:rPr lang="en-US" smtClean="0"/>
              <a:pPr>
                <a:defRPr/>
              </a:pPr>
              <a:t>39</a:t>
            </a:fld>
            <a:endParaRPr lang="en-US"/>
          </a:p>
        </p:txBody>
      </p:sp>
      <p:sp>
        <p:nvSpPr>
          <p:cNvPr id="12" name="TextBox 11"/>
          <p:cNvSpPr txBox="1"/>
          <p:nvPr/>
        </p:nvSpPr>
        <p:spPr>
          <a:xfrm>
            <a:off x="304800" y="4800600"/>
            <a:ext cx="8534400" cy="1846659"/>
          </a:xfrm>
          <a:prstGeom prst="rect">
            <a:avLst/>
          </a:prstGeom>
          <a:noFill/>
        </p:spPr>
        <p:txBody>
          <a:bodyPr wrap="square" rtlCol="0">
            <a:spAutoFit/>
          </a:bodyPr>
          <a:lstStyle/>
          <a:p>
            <a:pPr>
              <a:buFont typeface="Arial" pitchFamily="34" charset="0"/>
              <a:buChar char="•"/>
            </a:pPr>
            <a:r>
              <a:rPr lang="en-US" dirty="0"/>
              <a:t>  </a:t>
            </a:r>
            <a:r>
              <a:rPr lang="en-US" sz="1400" dirty="0"/>
              <a:t>Parameters in light blue are required for EPA to re-run SFv2 using improved inputs from SLTs.  The “Area burned” variable is one where we would encourage state input, as our estimates may not be based on all data available.</a:t>
            </a:r>
          </a:p>
          <a:p>
            <a:pPr lvl="1">
              <a:buFont typeface="Arial" pitchFamily="34" charset="0"/>
              <a:buChar char="•"/>
            </a:pPr>
            <a:r>
              <a:rPr lang="en-US" sz="1400" dirty="0"/>
              <a:t>  </a:t>
            </a:r>
            <a:r>
              <a:rPr lang="en-US" sz="1200" dirty="0"/>
              <a:t>Note that name of fire must match the name provided in EPA database if input corrections made for that fire (which we have already identified).  If new fire, new name must be supplied and identified.</a:t>
            </a:r>
            <a:endParaRPr lang="en-US" sz="1400" dirty="0"/>
          </a:p>
          <a:p>
            <a:pPr>
              <a:buFont typeface="Arial" pitchFamily="34" charset="0"/>
              <a:buChar char="•"/>
            </a:pPr>
            <a:r>
              <a:rPr lang="en-US" sz="1400" dirty="0"/>
              <a:t>  All other parameters are optional.  If SLT Agencies have ways to get these data, they can submit.  Note the specifications on requirements.  Parameters in same color go together in terms of requirements.</a:t>
            </a:r>
          </a:p>
          <a:p>
            <a:pPr>
              <a:buFont typeface="Arial" pitchFamily="34" charset="0"/>
              <a:buChar char="•"/>
            </a:pPr>
            <a:r>
              <a:rPr lang="en-US" sz="1400" dirty="0"/>
              <a:t>Save file as “YourAgencyName_2011_fireinputparameters”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t>Components of the EIS</a:t>
            </a:r>
          </a:p>
        </p:txBody>
      </p:sp>
      <p:sp>
        <p:nvSpPr>
          <p:cNvPr id="3" name="Content Placeholder 2"/>
          <p:cNvSpPr>
            <a:spLocks noGrp="1"/>
          </p:cNvSpPr>
          <p:nvPr>
            <p:ph idx="1"/>
          </p:nvPr>
        </p:nvSpPr>
        <p:spPr/>
        <p:txBody>
          <a:bodyPr>
            <a:normAutofit fontScale="92500"/>
          </a:bodyPr>
          <a:lstStyle/>
          <a:p>
            <a:pPr>
              <a:defRPr/>
            </a:pPr>
            <a:r>
              <a:rPr lang="en-US" dirty="0"/>
              <a:t>Six different data categories</a:t>
            </a:r>
          </a:p>
          <a:p>
            <a:pPr lvl="1">
              <a:defRPr/>
            </a:pPr>
            <a:r>
              <a:rPr lang="en-US" dirty="0"/>
              <a:t>Facility Inventory</a:t>
            </a:r>
          </a:p>
          <a:p>
            <a:pPr lvl="1">
              <a:defRPr/>
            </a:pPr>
            <a:r>
              <a:rPr lang="en-US" dirty="0"/>
              <a:t>Point Emissions</a:t>
            </a:r>
          </a:p>
          <a:p>
            <a:pPr lvl="1">
              <a:defRPr/>
            </a:pPr>
            <a:r>
              <a:rPr lang="en-US" dirty="0"/>
              <a:t>Nonpoint Emissions</a:t>
            </a:r>
          </a:p>
          <a:p>
            <a:pPr lvl="1">
              <a:defRPr/>
            </a:pPr>
            <a:r>
              <a:rPr lang="en-US" dirty="0" err="1"/>
              <a:t>Onroad</a:t>
            </a:r>
            <a:r>
              <a:rPr lang="en-US" dirty="0"/>
              <a:t> Emissions</a:t>
            </a:r>
          </a:p>
          <a:p>
            <a:pPr lvl="1">
              <a:defRPr/>
            </a:pPr>
            <a:r>
              <a:rPr lang="en-US" dirty="0" err="1"/>
              <a:t>Nonroad</a:t>
            </a:r>
            <a:r>
              <a:rPr lang="en-US" dirty="0"/>
              <a:t> Emissions</a:t>
            </a:r>
          </a:p>
          <a:p>
            <a:pPr lvl="1">
              <a:defRPr/>
            </a:pPr>
            <a:r>
              <a:rPr lang="en-US" dirty="0">
                <a:solidFill>
                  <a:srgbClr val="FF0000"/>
                </a:solidFill>
              </a:rPr>
              <a:t>Event Emissions (wildfires and prescribed fires)</a:t>
            </a:r>
          </a:p>
          <a:p>
            <a:pPr lvl="1">
              <a:defRPr/>
            </a:pPr>
            <a:r>
              <a:rPr lang="en-US" dirty="0"/>
              <a:t>No biogenic emissions, although these are part of EPA’s modeling files</a:t>
            </a:r>
          </a:p>
        </p:txBody>
      </p:sp>
      <p:sp>
        <p:nvSpPr>
          <p:cNvPr id="6148" name="Slide Number Placeholder 3"/>
          <p:cNvSpPr>
            <a:spLocks noGrp="1"/>
          </p:cNvSpPr>
          <p:nvPr>
            <p:ph type="sldNum" sz="quarter" idx="12"/>
          </p:nvPr>
        </p:nvSpPr>
        <p:spPr>
          <a:noFill/>
        </p:spPr>
        <p:txBody>
          <a:bodyPr/>
          <a:lstStyle/>
          <a:p>
            <a:fld id="{2D25800E-0D9A-48C0-8BD0-784D8B9EABE2}" type="slidenum">
              <a:rPr lang="en-US" sz="1200" smtClean="0">
                <a:solidFill>
                  <a:srgbClr val="898989"/>
                </a:solidFill>
                <a:latin typeface="Calibri" pitchFamily="34" charset="0"/>
              </a:rPr>
              <a:pPr/>
              <a:t>4</a:t>
            </a:fld>
            <a:endParaRPr lang="en-US" sz="1200">
              <a:solidFill>
                <a:srgbClr val="898989"/>
              </a:solidFill>
              <a:latin typeface="Calibri"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143000"/>
          </a:xfrm>
        </p:spPr>
        <p:txBody>
          <a:bodyPr/>
          <a:lstStyle/>
          <a:p>
            <a:r>
              <a:rPr lang="en-US" sz="2000" dirty="0"/>
              <a:t>A Hypothetical Example of Basic Information in a Spreadsheet (TX)…</a:t>
            </a:r>
          </a:p>
        </p:txBody>
      </p:sp>
      <p:sp>
        <p:nvSpPr>
          <p:cNvPr id="3" name="Slide Number Placeholder 2"/>
          <p:cNvSpPr>
            <a:spLocks noGrp="1"/>
          </p:cNvSpPr>
          <p:nvPr>
            <p:ph type="sldNum" sz="quarter" idx="12"/>
          </p:nvPr>
        </p:nvSpPr>
        <p:spPr/>
        <p:txBody>
          <a:bodyPr/>
          <a:lstStyle/>
          <a:p>
            <a:pPr>
              <a:defRPr/>
            </a:pPr>
            <a:fld id="{D7EC9411-BF5B-4737-B2A8-AFC7AB540161}" type="slidenum">
              <a:rPr lang="en-US" smtClean="0"/>
              <a:pPr>
                <a:defRPr/>
              </a:pPr>
              <a:t>40</a:t>
            </a:fld>
            <a:endParaRPr lang="en-US" dirty="0"/>
          </a:p>
        </p:txBody>
      </p:sp>
      <p:sp>
        <p:nvSpPr>
          <p:cNvPr id="5" name="TextBox 4"/>
          <p:cNvSpPr txBox="1"/>
          <p:nvPr/>
        </p:nvSpPr>
        <p:spPr>
          <a:xfrm>
            <a:off x="990600" y="5638800"/>
            <a:ext cx="6934200" cy="1200329"/>
          </a:xfrm>
          <a:prstGeom prst="rect">
            <a:avLst/>
          </a:prstGeom>
          <a:noFill/>
        </p:spPr>
        <p:txBody>
          <a:bodyPr wrap="square" rtlCol="0">
            <a:spAutoFit/>
          </a:bodyPr>
          <a:lstStyle/>
          <a:p>
            <a:r>
              <a:rPr lang="en-US" dirty="0"/>
              <a:t>Note that these are the required fields .  If you would like to also submit the “optional” fields from the last slide, just add them as columns for each event (for example, add a column for “</a:t>
            </a:r>
            <a:r>
              <a:rPr lang="en-US" dirty="0" err="1"/>
              <a:t>FCCS_number</a:t>
            </a:r>
            <a:r>
              <a:rPr lang="en-US" dirty="0"/>
              <a:t>” and input those values, etc.)</a:t>
            </a:r>
          </a:p>
        </p:txBody>
      </p:sp>
      <p:grpSp>
        <p:nvGrpSpPr>
          <p:cNvPr id="4" name="Group 3" descr="Screenshot of a hypothetical example of a input spreadsheet for TX." title="Input Submittal">
            <a:extLst>
              <a:ext uri="{FF2B5EF4-FFF2-40B4-BE49-F238E27FC236}">
                <a16:creationId xmlns:a16="http://schemas.microsoft.com/office/drawing/2014/main" id="{A3903530-0A3B-48FC-A18A-B1607AAA4E80}"/>
              </a:ext>
            </a:extLst>
          </p:cNvPr>
          <p:cNvGrpSpPr/>
          <p:nvPr/>
        </p:nvGrpSpPr>
        <p:grpSpPr>
          <a:xfrm>
            <a:off x="0" y="1295400"/>
            <a:ext cx="9296400" cy="3200400"/>
            <a:chOff x="0" y="1295400"/>
            <a:chExt cx="9296400" cy="3200400"/>
          </a:xfrm>
        </p:grpSpPr>
        <p:pic>
          <p:nvPicPr>
            <p:cNvPr id="1028" name="Picture 4" title="Artifact"/>
            <p:cNvPicPr>
              <a:picLocks noChangeAspect="1" noChangeArrowheads="1"/>
            </p:cNvPicPr>
            <p:nvPr/>
          </p:nvPicPr>
          <p:blipFill>
            <a:blip r:embed="rId3" cstate="print"/>
            <a:srcRect/>
            <a:stretch>
              <a:fillRect/>
            </a:stretch>
          </p:blipFill>
          <p:spPr bwMode="auto">
            <a:xfrm>
              <a:off x="0" y="1600200"/>
              <a:ext cx="9108262" cy="2895600"/>
            </a:xfrm>
            <a:prstGeom prst="rect">
              <a:avLst/>
            </a:prstGeom>
            <a:noFill/>
            <a:ln w="9525">
              <a:noFill/>
              <a:miter lim="800000"/>
              <a:headEnd/>
              <a:tailEnd/>
            </a:ln>
            <a:effectLst/>
          </p:spPr>
        </p:pic>
        <p:sp>
          <p:nvSpPr>
            <p:cNvPr id="9" name="Oval 8"/>
            <p:cNvSpPr/>
            <p:nvPr/>
          </p:nvSpPr>
          <p:spPr>
            <a:xfrm>
              <a:off x="8686800" y="2971800"/>
              <a:ext cx="6096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838200" y="1295400"/>
              <a:ext cx="8382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Closing remarks on Option 2</a:t>
            </a:r>
          </a:p>
        </p:txBody>
      </p:sp>
      <p:sp>
        <p:nvSpPr>
          <p:cNvPr id="3" name="Content Placeholder 2"/>
          <p:cNvSpPr>
            <a:spLocks noGrp="1"/>
          </p:cNvSpPr>
          <p:nvPr>
            <p:ph idx="1"/>
          </p:nvPr>
        </p:nvSpPr>
        <p:spPr/>
        <p:txBody>
          <a:bodyPr/>
          <a:lstStyle/>
          <a:p>
            <a:r>
              <a:rPr lang="en-US" sz="2000" dirty="0"/>
              <a:t>As mentioned previously, this is an evolving method/option, and we would like to work with you to get what we need to re-run SFv2 (if you decide to use this option)</a:t>
            </a:r>
          </a:p>
          <a:p>
            <a:r>
              <a:rPr lang="en-US" sz="2000" dirty="0"/>
              <a:t>As such, if you can give me an indication early on that you would like to use this option, I can email you a sample spreadsheet and we can work together to generate what it is we need.  Please email me if this is the case (once you see our data for 2011 later this summer), using the email address given at the end of this presentation (on slide 57).</a:t>
            </a:r>
          </a:p>
          <a:p>
            <a:r>
              <a:rPr lang="en-US" sz="2000" dirty="0"/>
              <a:t>This is our early thinking.  We will provide updates on items related to options 1 and 2 during our second training session on EVENTS, to occur on August 1.  Training will also be available at our EI Conference (Tampa, FL; Aug 13-16, 2012).</a:t>
            </a:r>
          </a:p>
          <a:p>
            <a:pPr>
              <a:buNone/>
            </a:pPr>
            <a:endParaRPr lang="en-US" sz="2400"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ctrTitle"/>
          </p:nvPr>
        </p:nvSpPr>
        <p:spPr/>
        <p:txBody>
          <a:bodyPr/>
          <a:lstStyle/>
          <a:p>
            <a:r>
              <a:rPr lang="en-US" dirty="0"/>
              <a:t>Option 3</a:t>
            </a:r>
          </a:p>
        </p:txBody>
      </p:sp>
      <p:sp>
        <p:nvSpPr>
          <p:cNvPr id="35843" name="Subtitle 2"/>
          <p:cNvSpPr>
            <a:spLocks noGrp="1"/>
          </p:cNvSpPr>
          <p:nvPr>
            <p:ph type="subTitle" idx="1"/>
          </p:nvPr>
        </p:nvSpPr>
        <p:spPr/>
        <p:txBody>
          <a:bodyPr/>
          <a:lstStyle/>
          <a:p>
            <a:r>
              <a:rPr lang="en-US" dirty="0"/>
              <a:t>In this Option, after States/</a:t>
            </a:r>
            <a:r>
              <a:rPr lang="en-US" dirty="0" err="1"/>
              <a:t>Agenices</a:t>
            </a:r>
            <a:r>
              <a:rPr lang="en-US" dirty="0"/>
              <a:t> review initial EPA estimates, they can decide to submit emissions (and required other information) directly to EIS in EVENTS</a:t>
            </a:r>
          </a:p>
        </p:txBody>
      </p:sp>
      <p:sp>
        <p:nvSpPr>
          <p:cNvPr id="4" name="Slide Number Placeholder 3"/>
          <p:cNvSpPr>
            <a:spLocks noGrp="1"/>
          </p:cNvSpPr>
          <p:nvPr>
            <p:ph type="sldNum" sz="quarter" idx="12"/>
          </p:nvPr>
        </p:nvSpPr>
        <p:spPr/>
        <p:txBody>
          <a:bodyPr/>
          <a:lstStyle/>
          <a:p>
            <a:pPr>
              <a:defRPr/>
            </a:pPr>
            <a:fld id="{C44B430D-BD5A-45D7-97AF-FAF1ABA719F8}"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3:  Submit Emissions Data to EIS</a:t>
            </a:r>
          </a:p>
        </p:txBody>
      </p:sp>
      <p:sp>
        <p:nvSpPr>
          <p:cNvPr id="3" name="Content Placeholder 2"/>
          <p:cNvSpPr>
            <a:spLocks noGrp="1"/>
          </p:cNvSpPr>
          <p:nvPr>
            <p:ph idx="1"/>
          </p:nvPr>
        </p:nvSpPr>
        <p:spPr/>
        <p:txBody>
          <a:bodyPr/>
          <a:lstStyle/>
          <a:p>
            <a:r>
              <a:rPr lang="en-US" sz="2400" dirty="0"/>
              <a:t>The next few slides outline the steps that need to be taken if you would like to submit “EVENT” data to the EIS</a:t>
            </a:r>
          </a:p>
          <a:p>
            <a:r>
              <a:rPr lang="en-US" sz="2400" dirty="0"/>
              <a:t>There will be additional EIS training at the EIC2012 Conference (on the first day of conference:  8/13/2012 in Tampa, FL)</a:t>
            </a:r>
          </a:p>
          <a:p>
            <a:r>
              <a:rPr lang="en-US" sz="2400" dirty="0"/>
              <a:t>There will be also SFv2/BS training at the EIC2012 workshop (on 8/13/2012)</a:t>
            </a:r>
          </a:p>
          <a:p>
            <a:r>
              <a:rPr lang="en-US" sz="2400" dirty="0"/>
              <a:t>The EIS EVENTS module will be ready to accept your inputs by ~ July 1, 2012</a:t>
            </a:r>
          </a:p>
          <a:p>
            <a:pPr lvl="1"/>
            <a:r>
              <a:rPr lang="en-US" sz="2000" dirty="0"/>
              <a:t>We are working to implement additional QA checks (including “warning---</a:t>
            </a:r>
            <a:r>
              <a:rPr lang="en-US" sz="2000" dirty="0">
                <a:sym typeface="Wingdings" pitchFamily="2" charset="2"/>
              </a:rPr>
              <a:t>critical” checks)</a:t>
            </a:r>
            <a:endParaRPr lang="en-US" sz="2400"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dirty="0"/>
              <a:t>Event Inventory</a:t>
            </a:r>
          </a:p>
        </p:txBody>
      </p:sp>
      <p:sp>
        <p:nvSpPr>
          <p:cNvPr id="40963" name="Rectangle 3"/>
          <p:cNvSpPr>
            <a:spLocks noGrp="1" noChangeArrowheads="1"/>
          </p:cNvSpPr>
          <p:nvPr>
            <p:ph type="body" idx="1"/>
          </p:nvPr>
        </p:nvSpPr>
        <p:spPr/>
        <p:txBody>
          <a:bodyPr/>
          <a:lstStyle/>
          <a:p>
            <a:pPr eaLnBrk="1" hangingPunct="1">
              <a:lnSpc>
                <a:spcPct val="80000"/>
              </a:lnSpc>
            </a:pPr>
            <a:r>
              <a:rPr lang="en-US" sz="2800" dirty="0"/>
              <a:t>Requirements for submitting an event inventory (8 Tables Required)</a:t>
            </a:r>
          </a:p>
          <a:p>
            <a:pPr lvl="1" eaLnBrk="1" hangingPunct="1">
              <a:lnSpc>
                <a:spcPct val="80000"/>
              </a:lnSpc>
            </a:pPr>
            <a:r>
              <a:rPr lang="en-US" sz="2400" dirty="0"/>
              <a:t>CERS</a:t>
            </a:r>
          </a:p>
          <a:p>
            <a:pPr lvl="1" eaLnBrk="1" hangingPunct="1">
              <a:lnSpc>
                <a:spcPct val="80000"/>
              </a:lnSpc>
            </a:pPr>
            <a:r>
              <a:rPr lang="en-US" sz="2400" dirty="0"/>
              <a:t>Exchange Header</a:t>
            </a:r>
          </a:p>
          <a:p>
            <a:pPr lvl="1" eaLnBrk="1" hangingPunct="1">
              <a:lnSpc>
                <a:spcPct val="80000"/>
              </a:lnSpc>
            </a:pPr>
            <a:r>
              <a:rPr lang="en-US" sz="2400" dirty="0"/>
              <a:t>Event</a:t>
            </a:r>
          </a:p>
          <a:p>
            <a:pPr lvl="1" eaLnBrk="1" hangingPunct="1">
              <a:lnSpc>
                <a:spcPct val="80000"/>
              </a:lnSpc>
            </a:pPr>
            <a:r>
              <a:rPr lang="en-US" sz="2400" dirty="0"/>
              <a:t>Event Reporting Period</a:t>
            </a:r>
          </a:p>
          <a:p>
            <a:pPr lvl="1" eaLnBrk="1" hangingPunct="1">
              <a:lnSpc>
                <a:spcPct val="80000"/>
              </a:lnSpc>
            </a:pPr>
            <a:r>
              <a:rPr lang="en-US" sz="2400" dirty="0"/>
              <a:t>Event Location</a:t>
            </a:r>
          </a:p>
          <a:p>
            <a:pPr lvl="1" eaLnBrk="1" hangingPunct="1">
              <a:lnSpc>
                <a:spcPct val="80000"/>
              </a:lnSpc>
            </a:pPr>
            <a:r>
              <a:rPr lang="en-US" sz="2400" dirty="0"/>
              <a:t>Geographic Coordinates or Geospatial Parameters</a:t>
            </a:r>
          </a:p>
          <a:p>
            <a:pPr lvl="1" eaLnBrk="1" hangingPunct="1">
              <a:lnSpc>
                <a:spcPct val="80000"/>
              </a:lnSpc>
            </a:pPr>
            <a:r>
              <a:rPr lang="en-US" sz="2400" dirty="0"/>
              <a:t>Event Emissions Process</a:t>
            </a:r>
          </a:p>
          <a:p>
            <a:pPr lvl="1" eaLnBrk="1" hangingPunct="1">
              <a:lnSpc>
                <a:spcPct val="80000"/>
              </a:lnSpc>
            </a:pPr>
            <a:r>
              <a:rPr lang="en-US" sz="2400" dirty="0"/>
              <a:t>Emissions</a:t>
            </a:r>
          </a:p>
          <a:p>
            <a:pPr eaLnBrk="1" hangingPunct="1">
              <a:lnSpc>
                <a:spcPct val="80000"/>
              </a:lnSpc>
            </a:pPr>
            <a:r>
              <a:rPr lang="en-US" sz="2800" dirty="0"/>
              <a:t>Optional</a:t>
            </a:r>
          </a:p>
          <a:p>
            <a:pPr lvl="1" eaLnBrk="1" hangingPunct="1">
              <a:lnSpc>
                <a:spcPct val="80000"/>
              </a:lnSpc>
            </a:pPr>
            <a:r>
              <a:rPr lang="en-US" sz="2400" dirty="0"/>
              <a:t>Event Attached File</a:t>
            </a:r>
          </a:p>
          <a:p>
            <a:pPr lvl="1" eaLnBrk="1" hangingPunct="1">
              <a:lnSpc>
                <a:spcPct val="80000"/>
              </a:lnSpc>
            </a:pPr>
            <a:r>
              <a:rPr lang="en-US" sz="2400" dirty="0"/>
              <a:t>Merged Events</a:t>
            </a:r>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487362"/>
          </a:xfrm>
        </p:spPr>
        <p:txBody>
          <a:bodyPr/>
          <a:lstStyle/>
          <a:p>
            <a:pPr eaLnBrk="1" hangingPunct="1"/>
            <a:r>
              <a:rPr lang="en-US" sz="3200"/>
              <a:t>Required - Event</a:t>
            </a:r>
          </a:p>
        </p:txBody>
      </p:sp>
      <p:sp>
        <p:nvSpPr>
          <p:cNvPr id="44035" name="Rectangle 3"/>
          <p:cNvSpPr>
            <a:spLocks noGrp="1" noChangeArrowheads="1"/>
          </p:cNvSpPr>
          <p:nvPr>
            <p:ph type="body" idx="1"/>
          </p:nvPr>
        </p:nvSpPr>
        <p:spPr>
          <a:xfrm>
            <a:off x="457200" y="1066800"/>
            <a:ext cx="8229600" cy="5791200"/>
          </a:xfrm>
        </p:spPr>
        <p:txBody>
          <a:bodyPr/>
          <a:lstStyle/>
          <a:p>
            <a:pPr eaLnBrk="1" hangingPunct="1">
              <a:lnSpc>
                <a:spcPct val="80000"/>
              </a:lnSpc>
            </a:pPr>
            <a:r>
              <a:rPr lang="en-US" sz="2000" dirty="0"/>
              <a:t>Required</a:t>
            </a:r>
          </a:p>
          <a:p>
            <a:pPr lvl="1" eaLnBrk="1" hangingPunct="1">
              <a:lnSpc>
                <a:spcPct val="80000"/>
              </a:lnSpc>
            </a:pPr>
            <a:r>
              <a:rPr lang="en-US" sz="1800" dirty="0"/>
              <a:t>Event Identifier</a:t>
            </a:r>
          </a:p>
          <a:p>
            <a:pPr lvl="1" eaLnBrk="1" hangingPunct="1">
              <a:lnSpc>
                <a:spcPct val="80000"/>
              </a:lnSpc>
            </a:pPr>
            <a:r>
              <a:rPr lang="en-US" sz="1800" dirty="0"/>
              <a:t>Program System Code</a:t>
            </a:r>
          </a:p>
          <a:p>
            <a:pPr lvl="1" eaLnBrk="1" hangingPunct="1">
              <a:lnSpc>
                <a:spcPct val="80000"/>
              </a:lnSpc>
            </a:pPr>
            <a:r>
              <a:rPr lang="en-US" sz="1800" dirty="0"/>
              <a:t>Event Name</a:t>
            </a:r>
          </a:p>
          <a:p>
            <a:pPr eaLnBrk="1" hangingPunct="1">
              <a:lnSpc>
                <a:spcPct val="80000"/>
              </a:lnSpc>
            </a:pPr>
            <a:r>
              <a:rPr lang="en-US" sz="2000" dirty="0"/>
              <a:t>Optional</a:t>
            </a:r>
          </a:p>
          <a:p>
            <a:pPr lvl="1" eaLnBrk="1" hangingPunct="1">
              <a:lnSpc>
                <a:spcPct val="80000"/>
              </a:lnSpc>
            </a:pPr>
            <a:r>
              <a:rPr lang="en-US" sz="1800" dirty="0"/>
              <a:t>Event Classification Code</a:t>
            </a:r>
          </a:p>
          <a:p>
            <a:pPr lvl="1" eaLnBrk="1" hangingPunct="1">
              <a:lnSpc>
                <a:spcPct val="80000"/>
              </a:lnSpc>
            </a:pPr>
            <a:r>
              <a:rPr lang="en-US" sz="1800" dirty="0"/>
              <a:t>Ground Based Data Source Code</a:t>
            </a:r>
          </a:p>
          <a:p>
            <a:pPr lvl="1" eaLnBrk="1" hangingPunct="1">
              <a:lnSpc>
                <a:spcPct val="80000"/>
              </a:lnSpc>
            </a:pPr>
            <a:r>
              <a:rPr lang="en-US" sz="1800" dirty="0"/>
              <a:t>Remote Sensing Data Source Code</a:t>
            </a:r>
          </a:p>
          <a:p>
            <a:pPr lvl="1" eaLnBrk="1" hangingPunct="1">
              <a:lnSpc>
                <a:spcPct val="80000"/>
              </a:lnSpc>
            </a:pPr>
            <a:r>
              <a:rPr lang="en-US" sz="1800" dirty="0"/>
              <a:t>Land Manager</a:t>
            </a:r>
          </a:p>
          <a:p>
            <a:pPr lvl="1" eaLnBrk="1" hangingPunct="1">
              <a:lnSpc>
                <a:spcPct val="80000"/>
              </a:lnSpc>
            </a:pPr>
            <a:r>
              <a:rPr lang="en-US" sz="1800" dirty="0"/>
              <a:t>Location Description</a:t>
            </a:r>
          </a:p>
          <a:p>
            <a:pPr lvl="1" eaLnBrk="1" hangingPunct="1">
              <a:lnSpc>
                <a:spcPct val="80000"/>
              </a:lnSpc>
            </a:pPr>
            <a:r>
              <a:rPr lang="en-US" sz="1800" dirty="0"/>
              <a:t>Event Size Code</a:t>
            </a:r>
          </a:p>
          <a:p>
            <a:pPr lvl="1" eaLnBrk="1" hangingPunct="1">
              <a:lnSpc>
                <a:spcPct val="80000"/>
              </a:lnSpc>
            </a:pPr>
            <a:r>
              <a:rPr lang="en-US" sz="1800" dirty="0"/>
              <a:t>Containment Date</a:t>
            </a:r>
          </a:p>
          <a:p>
            <a:pPr lvl="1" eaLnBrk="1" hangingPunct="1">
              <a:lnSpc>
                <a:spcPct val="80000"/>
              </a:lnSpc>
            </a:pPr>
            <a:r>
              <a:rPr lang="en-US" sz="1800" dirty="0"/>
              <a:t>Recurrence Indicator Code</a:t>
            </a:r>
          </a:p>
          <a:p>
            <a:pPr lvl="1" eaLnBrk="1" hangingPunct="1">
              <a:lnSpc>
                <a:spcPct val="80000"/>
              </a:lnSpc>
            </a:pPr>
            <a:r>
              <a:rPr lang="en-US" sz="1800" dirty="0"/>
              <a:t>Recurrence Year</a:t>
            </a:r>
          </a:p>
          <a:p>
            <a:pPr lvl="1" eaLnBrk="1" hangingPunct="1">
              <a:lnSpc>
                <a:spcPct val="80000"/>
              </a:lnSpc>
            </a:pPr>
            <a:r>
              <a:rPr lang="en-US" sz="1800" dirty="0"/>
              <a:t>Fuel Consumption and Emissions Model Code</a:t>
            </a:r>
          </a:p>
          <a:p>
            <a:pPr lvl="1" eaLnBrk="1" hangingPunct="1">
              <a:lnSpc>
                <a:spcPct val="80000"/>
              </a:lnSpc>
            </a:pPr>
            <a:r>
              <a:rPr lang="en-US" sz="1800" dirty="0"/>
              <a:t>Fuel type Model Code</a:t>
            </a:r>
          </a:p>
          <a:p>
            <a:pPr lvl="1" eaLnBrk="1" hangingPunct="1">
              <a:lnSpc>
                <a:spcPct val="80000"/>
              </a:lnSpc>
            </a:pPr>
            <a:r>
              <a:rPr lang="en-US" sz="1800" dirty="0"/>
              <a:t>Fuel Selection Code</a:t>
            </a:r>
          </a:p>
          <a:p>
            <a:pPr lvl="1" eaLnBrk="1" hangingPunct="1">
              <a:lnSpc>
                <a:spcPct val="80000"/>
              </a:lnSpc>
            </a:pPr>
            <a:r>
              <a:rPr lang="en-US" sz="1800" dirty="0"/>
              <a:t>Ignition Method Code, Ignition Location Code, and Ignition Orientation Code</a:t>
            </a:r>
          </a:p>
          <a:p>
            <a:pPr lvl="1" eaLnBrk="1" hangingPunct="1">
              <a:lnSpc>
                <a:spcPct val="80000"/>
              </a:lnSpc>
            </a:pPr>
            <a:r>
              <a:rPr lang="en-US" sz="1800" dirty="0"/>
              <a:t>Event Comment</a:t>
            </a:r>
          </a:p>
          <a:p>
            <a:pPr lvl="1" eaLnBrk="1" hangingPunct="1">
              <a:lnSpc>
                <a:spcPct val="80000"/>
              </a:lnSpc>
            </a:pPr>
            <a:endParaRPr lang="en-US" sz="1800" dirty="0"/>
          </a:p>
          <a:p>
            <a:pPr lvl="1" eaLnBrk="1" hangingPunct="1">
              <a:lnSpc>
                <a:spcPct val="80000"/>
              </a:lnSpc>
            </a:pPr>
            <a:endParaRPr lang="en-US" sz="1800" dirty="0"/>
          </a:p>
          <a:p>
            <a:pPr lvl="1" eaLnBrk="1" hangingPunct="1">
              <a:lnSpc>
                <a:spcPct val="80000"/>
              </a:lnSpc>
            </a:pPr>
            <a:endParaRPr lang="en-US" sz="1800" dirty="0"/>
          </a:p>
          <a:p>
            <a:pPr lvl="1" eaLnBrk="1" hangingPunct="1">
              <a:lnSpc>
                <a:spcPct val="80000"/>
              </a:lnSpc>
            </a:pPr>
            <a:endParaRPr lang="en-US" sz="1800"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z="4000"/>
              <a:t>Required - Event Reporting Period</a:t>
            </a:r>
          </a:p>
        </p:txBody>
      </p:sp>
      <p:sp>
        <p:nvSpPr>
          <p:cNvPr id="45059" name="Rectangle 3"/>
          <p:cNvSpPr>
            <a:spLocks noGrp="1" noChangeArrowheads="1"/>
          </p:cNvSpPr>
          <p:nvPr>
            <p:ph type="body" idx="1"/>
          </p:nvPr>
        </p:nvSpPr>
        <p:spPr/>
        <p:txBody>
          <a:bodyPr/>
          <a:lstStyle/>
          <a:p>
            <a:pPr eaLnBrk="1" hangingPunct="1"/>
            <a:r>
              <a:rPr lang="en-US" sz="2400" dirty="0"/>
              <a:t>Required </a:t>
            </a:r>
          </a:p>
          <a:p>
            <a:pPr lvl="1" eaLnBrk="1" hangingPunct="1"/>
            <a:r>
              <a:rPr lang="en-US" sz="2000" dirty="0"/>
              <a:t>Event Identifier</a:t>
            </a:r>
          </a:p>
          <a:p>
            <a:pPr lvl="1" eaLnBrk="1" hangingPunct="1"/>
            <a:r>
              <a:rPr lang="en-US" sz="2000" dirty="0"/>
              <a:t>Program System Code</a:t>
            </a:r>
          </a:p>
          <a:p>
            <a:pPr lvl="1" eaLnBrk="1" hangingPunct="1"/>
            <a:r>
              <a:rPr lang="en-US" sz="2000" dirty="0"/>
              <a:t>Event Begin Date/ End Date</a:t>
            </a:r>
          </a:p>
          <a:p>
            <a:pPr lvl="1" eaLnBrk="1" hangingPunct="1"/>
            <a:r>
              <a:rPr lang="en-US" sz="2000" dirty="0"/>
              <a:t>Event Stage Code</a:t>
            </a:r>
          </a:p>
          <a:p>
            <a:pPr lvl="2" eaLnBrk="1" hangingPunct="1"/>
            <a:r>
              <a:rPr lang="en-US" sz="1800" dirty="0"/>
              <a:t>2 records – 1 F (Flaming) and 1 S (Smoldering), </a:t>
            </a:r>
            <a:r>
              <a:rPr lang="en-US" sz="1800" b="1" dirty="0"/>
              <a:t>OR</a:t>
            </a:r>
          </a:p>
          <a:p>
            <a:pPr lvl="2" eaLnBrk="1" hangingPunct="1"/>
            <a:r>
              <a:rPr lang="en-US" sz="1800" dirty="0"/>
              <a:t>1 record – B (Both)</a:t>
            </a:r>
          </a:p>
          <a:p>
            <a:pPr eaLnBrk="1" hangingPunct="1"/>
            <a:r>
              <a:rPr lang="en-US" sz="2400" dirty="0"/>
              <a:t>Optional</a:t>
            </a:r>
            <a:endParaRPr lang="en-US" sz="2000" dirty="0"/>
          </a:p>
          <a:p>
            <a:pPr lvl="1" eaLnBrk="1" hangingPunct="1"/>
            <a:r>
              <a:rPr lang="en-US" sz="2000" dirty="0"/>
              <a:t>Begin and End Hour</a:t>
            </a:r>
          </a:p>
          <a:p>
            <a:pPr lvl="1" eaLnBrk="1" hangingPunct="1"/>
            <a:r>
              <a:rPr lang="en-US" sz="2000" dirty="0"/>
              <a:t>Event Reporting Period Comment</a:t>
            </a:r>
          </a:p>
          <a:p>
            <a:pPr lvl="2" eaLnBrk="1" hangingPunct="1"/>
            <a:endParaRPr lang="en-US"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t>Required – Event Location</a:t>
            </a:r>
          </a:p>
        </p:txBody>
      </p:sp>
      <p:sp>
        <p:nvSpPr>
          <p:cNvPr id="46083" name="Rectangle 3"/>
          <p:cNvSpPr>
            <a:spLocks noGrp="1" noChangeArrowheads="1"/>
          </p:cNvSpPr>
          <p:nvPr>
            <p:ph type="body" idx="1"/>
          </p:nvPr>
        </p:nvSpPr>
        <p:spPr/>
        <p:txBody>
          <a:bodyPr/>
          <a:lstStyle/>
          <a:p>
            <a:pPr eaLnBrk="1" hangingPunct="1"/>
            <a:r>
              <a:rPr lang="en-US" dirty="0"/>
              <a:t>Required</a:t>
            </a:r>
          </a:p>
          <a:p>
            <a:pPr lvl="1" eaLnBrk="1" hangingPunct="1"/>
            <a:r>
              <a:rPr lang="en-US" dirty="0"/>
              <a:t>Event Identifier</a:t>
            </a:r>
          </a:p>
          <a:p>
            <a:pPr lvl="1" eaLnBrk="1" hangingPunct="1"/>
            <a:r>
              <a:rPr lang="en-US" dirty="0"/>
              <a:t>Program System Code</a:t>
            </a:r>
          </a:p>
          <a:p>
            <a:pPr lvl="1" eaLnBrk="1" hangingPunct="1"/>
            <a:r>
              <a:rPr lang="en-US" dirty="0"/>
              <a:t>State/County FIPS or Tribal Code</a:t>
            </a:r>
          </a:p>
          <a:p>
            <a:pPr lvl="1" eaLnBrk="1" hangingPunct="1"/>
            <a:r>
              <a:rPr lang="en-US" dirty="0"/>
              <a:t>Event Begin Date/End Date</a:t>
            </a:r>
          </a:p>
          <a:p>
            <a:pPr lvl="1" eaLnBrk="1" hangingPunct="1"/>
            <a:endParaRPr lang="en-US"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274638"/>
            <a:ext cx="8229600" cy="563562"/>
          </a:xfrm>
        </p:spPr>
        <p:txBody>
          <a:bodyPr/>
          <a:lstStyle/>
          <a:p>
            <a:pPr eaLnBrk="1" hangingPunct="1"/>
            <a:r>
              <a:rPr lang="en-US" sz="3600"/>
              <a:t>Required – Geographic Coordinates</a:t>
            </a:r>
          </a:p>
        </p:txBody>
      </p:sp>
      <p:sp>
        <p:nvSpPr>
          <p:cNvPr id="47107" name="Rectangle 3"/>
          <p:cNvSpPr>
            <a:spLocks noGrp="1" noChangeArrowheads="1"/>
          </p:cNvSpPr>
          <p:nvPr>
            <p:ph type="body" idx="1"/>
          </p:nvPr>
        </p:nvSpPr>
        <p:spPr/>
        <p:txBody>
          <a:bodyPr/>
          <a:lstStyle/>
          <a:p>
            <a:pPr eaLnBrk="1" hangingPunct="1"/>
            <a:r>
              <a:rPr lang="en-US" sz="2400" dirty="0"/>
              <a:t>Required if not populating Geospatial Parameters</a:t>
            </a:r>
          </a:p>
          <a:p>
            <a:pPr lvl="1" eaLnBrk="1" hangingPunct="1"/>
            <a:r>
              <a:rPr lang="en-US" sz="2000" dirty="0"/>
              <a:t>Event Identifier</a:t>
            </a:r>
          </a:p>
          <a:p>
            <a:pPr lvl="1" eaLnBrk="1" hangingPunct="1"/>
            <a:r>
              <a:rPr lang="en-US" sz="2000" dirty="0"/>
              <a:t>Program System Code</a:t>
            </a:r>
          </a:p>
          <a:p>
            <a:pPr lvl="1" eaLnBrk="1" hangingPunct="1"/>
            <a:r>
              <a:rPr lang="en-US" sz="2000" dirty="0"/>
              <a:t>Event Begin Date/End Date</a:t>
            </a:r>
          </a:p>
          <a:p>
            <a:pPr lvl="1" eaLnBrk="1" hangingPunct="1"/>
            <a:r>
              <a:rPr lang="en-US" sz="2000" dirty="0"/>
              <a:t>State and County FIPS or Tribal Code</a:t>
            </a:r>
          </a:p>
          <a:p>
            <a:pPr lvl="1" eaLnBrk="1" hangingPunct="1"/>
            <a:r>
              <a:rPr lang="en-US" sz="2000" dirty="0"/>
              <a:t>Latitude and Longitude Measure</a:t>
            </a:r>
          </a:p>
          <a:p>
            <a:pPr lvl="1" eaLnBrk="1" hangingPunct="1"/>
            <a:r>
              <a:rPr lang="en-US" sz="2000" dirty="0">
                <a:solidFill>
                  <a:srgbClr val="FF0000"/>
                </a:solidFill>
              </a:rPr>
              <a:t>Area Within Perimeter (in “acres”)</a:t>
            </a:r>
          </a:p>
          <a:p>
            <a:pPr lvl="1" eaLnBrk="1" hangingPunct="1"/>
            <a:r>
              <a:rPr lang="en-US" sz="2000" dirty="0">
                <a:solidFill>
                  <a:srgbClr val="FF0000"/>
                </a:solidFill>
              </a:rPr>
              <a:t>Area Within Perimeter UOM</a:t>
            </a:r>
          </a:p>
          <a:p>
            <a:pPr eaLnBrk="1" hangingPunct="1"/>
            <a:r>
              <a:rPr lang="en-US" sz="2400" dirty="0"/>
              <a:t>Optional</a:t>
            </a:r>
          </a:p>
          <a:p>
            <a:pPr lvl="1" eaLnBrk="1" hangingPunct="1"/>
            <a:r>
              <a:rPr lang="en-US" sz="2000" dirty="0"/>
              <a:t>Percent of Area Producing Emissions</a:t>
            </a:r>
          </a:p>
          <a:p>
            <a:pPr lvl="1" eaLnBrk="1" hangingPunct="1"/>
            <a:r>
              <a:rPr lang="en-US" sz="2000" dirty="0"/>
              <a:t>All other data elements</a:t>
            </a:r>
          </a:p>
          <a:p>
            <a:pPr lvl="1" eaLnBrk="1" hangingPunct="1"/>
            <a:endParaRPr lang="en-US" dirty="0"/>
          </a:p>
          <a:p>
            <a:pPr eaLnBrk="1" hangingPunct="1">
              <a:buNone/>
            </a:pPr>
            <a:endParaRPr lang="en-US"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z="4000"/>
              <a:t>Required – Geospatial Parameters</a:t>
            </a:r>
          </a:p>
        </p:txBody>
      </p:sp>
      <p:sp>
        <p:nvSpPr>
          <p:cNvPr id="48131" name="Rectangle 3"/>
          <p:cNvSpPr>
            <a:spLocks noGrp="1" noChangeArrowheads="1"/>
          </p:cNvSpPr>
          <p:nvPr>
            <p:ph type="body" idx="1"/>
          </p:nvPr>
        </p:nvSpPr>
        <p:spPr/>
        <p:txBody>
          <a:bodyPr/>
          <a:lstStyle/>
          <a:p>
            <a:pPr eaLnBrk="1" hangingPunct="1"/>
            <a:r>
              <a:rPr lang="en-US" sz="1800" dirty="0"/>
              <a:t>Required if not populating Geographic Coordinates</a:t>
            </a:r>
          </a:p>
          <a:p>
            <a:pPr lvl="1" eaLnBrk="1" hangingPunct="1"/>
            <a:r>
              <a:rPr lang="en-US" sz="1600" dirty="0"/>
              <a:t>Event Identifier</a:t>
            </a:r>
          </a:p>
          <a:p>
            <a:pPr lvl="1" eaLnBrk="1" hangingPunct="1"/>
            <a:r>
              <a:rPr lang="en-US" sz="1600" dirty="0"/>
              <a:t>Program System Code</a:t>
            </a:r>
          </a:p>
          <a:p>
            <a:pPr lvl="1" eaLnBrk="1" hangingPunct="1"/>
            <a:r>
              <a:rPr lang="en-US" sz="1600" dirty="0"/>
              <a:t>Event Begin Date/End Date</a:t>
            </a:r>
          </a:p>
          <a:p>
            <a:pPr lvl="1" eaLnBrk="1" hangingPunct="1"/>
            <a:r>
              <a:rPr lang="en-US" sz="1600" dirty="0"/>
              <a:t>Shape File Identifier</a:t>
            </a:r>
          </a:p>
          <a:p>
            <a:pPr lvl="1" eaLnBrk="1" hangingPunct="1"/>
            <a:r>
              <a:rPr lang="en-US" sz="1600" dirty="0"/>
              <a:t>Area Within Shape and UOM</a:t>
            </a:r>
          </a:p>
          <a:p>
            <a:pPr eaLnBrk="1" hangingPunct="1"/>
            <a:r>
              <a:rPr lang="en-US" sz="1800" dirty="0"/>
              <a:t>Optional</a:t>
            </a:r>
          </a:p>
          <a:p>
            <a:pPr lvl="1" eaLnBrk="1" hangingPunct="1"/>
            <a:r>
              <a:rPr lang="en-US" sz="1600" dirty="0"/>
              <a:t>Percent of Area Producing Emissions</a:t>
            </a:r>
          </a:p>
          <a:p>
            <a:pPr lvl="1" eaLnBrk="1" hangingPunct="1"/>
            <a:r>
              <a:rPr lang="en-US" sz="1600" dirty="0"/>
              <a:t>Geospatial Parameters Comment</a:t>
            </a:r>
          </a:p>
          <a:p>
            <a:pPr eaLnBrk="1" hangingPunct="1"/>
            <a:r>
              <a:rPr lang="en-US" sz="2000" dirty="0"/>
              <a:t>Note:  Before submitting, contact EIS Administrators to add the shape files that will be used for our reference listings</a:t>
            </a:r>
          </a:p>
          <a:p>
            <a:pPr eaLnBrk="1" hangingPunct="1"/>
            <a:r>
              <a:rPr lang="en-US" sz="2000" dirty="0"/>
              <a:t>If you do supply Geo-spatial parameters, you must also submit a set of zipped Geo-spatial files as the Event Attached File element (next slide)</a:t>
            </a:r>
          </a:p>
          <a:p>
            <a:pPr eaLnBrk="1" hangingPunct="1"/>
            <a:endParaRPr lang="en-US" dirty="0"/>
          </a:p>
          <a:p>
            <a:pPr lvl="1" eaLnBrk="1" hangingPunct="1"/>
            <a:endParaRPr lang="en-US" sz="2400"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49</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t>What are Events?</a:t>
            </a:r>
          </a:p>
        </p:txBody>
      </p:sp>
      <p:sp>
        <p:nvSpPr>
          <p:cNvPr id="7171" name="Rectangle 3"/>
          <p:cNvSpPr>
            <a:spLocks noGrp="1" noChangeArrowheads="1"/>
          </p:cNvSpPr>
          <p:nvPr>
            <p:ph type="body" idx="1"/>
          </p:nvPr>
        </p:nvSpPr>
        <p:spPr/>
        <p:txBody>
          <a:bodyPr/>
          <a:lstStyle/>
          <a:p>
            <a:pPr eaLnBrk="1" hangingPunct="1">
              <a:lnSpc>
                <a:spcPct val="90000"/>
              </a:lnSpc>
            </a:pPr>
            <a:r>
              <a:rPr lang="en-US" sz="2000" dirty="0"/>
              <a:t>Wild fires (WF)– A fire not started for a management purpose.  These fires are then managed/contained.	</a:t>
            </a:r>
          </a:p>
          <a:p>
            <a:pPr eaLnBrk="1" hangingPunct="1">
              <a:lnSpc>
                <a:spcPct val="90000"/>
              </a:lnSpc>
            </a:pPr>
            <a:r>
              <a:rPr lang="en-US" sz="2000" dirty="0"/>
              <a:t>Wild Land Fire Use (WFU) – A WF, but not fought.  Allowed to burn naturally to provide a resource benefit.</a:t>
            </a:r>
          </a:p>
          <a:p>
            <a:pPr eaLnBrk="1" hangingPunct="1">
              <a:lnSpc>
                <a:spcPct val="90000"/>
              </a:lnSpc>
            </a:pPr>
            <a:r>
              <a:rPr lang="en-US" sz="2000" dirty="0"/>
              <a:t>Prescribed Fires—A fire ignited for a management purpose.  </a:t>
            </a:r>
          </a:p>
          <a:p>
            <a:pPr eaLnBrk="1" hangingPunct="1">
              <a:lnSpc>
                <a:spcPct val="90000"/>
              </a:lnSpc>
            </a:pPr>
            <a:r>
              <a:rPr lang="en-US" sz="2000" dirty="0"/>
              <a:t>By definition “Wild Land Fires” is a combination of all of these fires</a:t>
            </a:r>
          </a:p>
          <a:p>
            <a:pPr eaLnBrk="1" hangingPunct="1">
              <a:lnSpc>
                <a:spcPct val="90000"/>
              </a:lnSpc>
            </a:pPr>
            <a:r>
              <a:rPr lang="en-US" sz="2000" dirty="0"/>
              <a:t>All other fires are in non point, and thus not covered in today’s training</a:t>
            </a:r>
          </a:p>
          <a:p>
            <a:pPr lvl="1" eaLnBrk="1" hangingPunct="1">
              <a:lnSpc>
                <a:spcPct val="90000"/>
              </a:lnSpc>
            </a:pPr>
            <a:r>
              <a:rPr lang="en-US" sz="1800" dirty="0"/>
              <a:t>Agricultural Burning (EPA will develop nationwide estimates for these fires also)</a:t>
            </a:r>
          </a:p>
          <a:p>
            <a:pPr lvl="1" eaLnBrk="1" hangingPunct="1">
              <a:lnSpc>
                <a:spcPct val="90000"/>
              </a:lnSpc>
            </a:pPr>
            <a:r>
              <a:rPr lang="en-US" sz="1800" dirty="0"/>
              <a:t>Pile Burns</a:t>
            </a:r>
          </a:p>
          <a:p>
            <a:pPr eaLnBrk="1" hangingPunct="1">
              <a:lnSpc>
                <a:spcPct val="90000"/>
              </a:lnSpc>
              <a:buFontTx/>
              <a:buNone/>
            </a:pPr>
            <a:r>
              <a:rPr lang="en-US" sz="2400" dirty="0"/>
              <a:t>	</a:t>
            </a:r>
            <a:r>
              <a:rPr lang="en-US" sz="2400" dirty="0">
                <a:solidFill>
                  <a:srgbClr val="FF0000"/>
                </a:solidFill>
              </a:rPr>
              <a:t>Note:  In the AERR, emissions from fires are encouraged to be reported by state agencies, but not required</a:t>
            </a:r>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t>Optional – Event Attached File</a:t>
            </a:r>
          </a:p>
        </p:txBody>
      </p:sp>
      <p:sp>
        <p:nvSpPr>
          <p:cNvPr id="51203" name="Rectangle 3"/>
          <p:cNvSpPr>
            <a:spLocks noGrp="1" noChangeArrowheads="1"/>
          </p:cNvSpPr>
          <p:nvPr>
            <p:ph type="body" idx="1"/>
          </p:nvPr>
        </p:nvSpPr>
        <p:spPr>
          <a:xfrm>
            <a:off x="457200" y="1371600"/>
            <a:ext cx="8229600" cy="5334000"/>
          </a:xfrm>
        </p:spPr>
        <p:txBody>
          <a:bodyPr/>
          <a:lstStyle/>
          <a:p>
            <a:pPr eaLnBrk="1" hangingPunct="1">
              <a:lnSpc>
                <a:spcPct val="90000"/>
              </a:lnSpc>
            </a:pPr>
            <a:r>
              <a:rPr lang="en-US" sz="2400" dirty="0"/>
              <a:t>Used to submit shape file</a:t>
            </a:r>
          </a:p>
          <a:p>
            <a:pPr lvl="1" eaLnBrk="1" hangingPunct="1">
              <a:lnSpc>
                <a:spcPct val="90000"/>
              </a:lnSpc>
            </a:pPr>
            <a:r>
              <a:rPr lang="en-US" sz="2000" dirty="0"/>
              <a:t>Requires Geospatial Parameters table, not Geographic Coordinates</a:t>
            </a:r>
          </a:p>
          <a:p>
            <a:pPr eaLnBrk="1" hangingPunct="1">
              <a:lnSpc>
                <a:spcPct val="90000"/>
              </a:lnSpc>
            </a:pPr>
            <a:r>
              <a:rPr lang="en-US" sz="2400" dirty="0"/>
              <a:t>Required </a:t>
            </a:r>
          </a:p>
          <a:p>
            <a:pPr lvl="1" eaLnBrk="1" hangingPunct="1">
              <a:lnSpc>
                <a:spcPct val="90000"/>
              </a:lnSpc>
            </a:pPr>
            <a:r>
              <a:rPr lang="en-US" sz="2000" dirty="0"/>
              <a:t>Event Identifier</a:t>
            </a:r>
          </a:p>
          <a:p>
            <a:pPr lvl="1" eaLnBrk="1" hangingPunct="1">
              <a:lnSpc>
                <a:spcPct val="90000"/>
              </a:lnSpc>
            </a:pPr>
            <a:r>
              <a:rPr lang="en-US" sz="2000" dirty="0"/>
              <a:t>Program System Code</a:t>
            </a:r>
          </a:p>
          <a:p>
            <a:pPr lvl="1" eaLnBrk="1" hangingPunct="1">
              <a:lnSpc>
                <a:spcPct val="90000"/>
              </a:lnSpc>
            </a:pPr>
            <a:r>
              <a:rPr lang="en-US" sz="2000" dirty="0"/>
              <a:t>Attachment File Name</a:t>
            </a:r>
          </a:p>
          <a:p>
            <a:pPr lvl="1" eaLnBrk="1" hangingPunct="1">
              <a:lnSpc>
                <a:spcPct val="90000"/>
              </a:lnSpc>
            </a:pPr>
            <a:r>
              <a:rPr lang="en-US" sz="2000" dirty="0"/>
              <a:t>Attachment File Content Type Code</a:t>
            </a:r>
          </a:p>
          <a:p>
            <a:pPr lvl="1" eaLnBrk="1" hangingPunct="1">
              <a:lnSpc>
                <a:spcPct val="90000"/>
              </a:lnSpc>
            </a:pPr>
            <a:r>
              <a:rPr lang="en-US" sz="2000" dirty="0"/>
              <a:t>Attached File Size</a:t>
            </a:r>
          </a:p>
          <a:p>
            <a:pPr lvl="1" eaLnBrk="1" hangingPunct="1">
              <a:lnSpc>
                <a:spcPct val="90000"/>
              </a:lnSpc>
            </a:pPr>
            <a:r>
              <a:rPr lang="en-US" sz="2000" dirty="0"/>
              <a:t>Attached File Content Type Code</a:t>
            </a:r>
          </a:p>
          <a:p>
            <a:pPr lvl="1" eaLnBrk="1" hangingPunct="1">
              <a:lnSpc>
                <a:spcPct val="90000"/>
              </a:lnSpc>
            </a:pPr>
            <a:r>
              <a:rPr lang="en-US" sz="2000" dirty="0"/>
              <a:t>Note:  All Geospatial files must be zipped together and submitted with the XML.  The name of the zip file is what will appear in the “Attachment File Name” shown above</a:t>
            </a:r>
          </a:p>
          <a:p>
            <a:pPr lvl="1" eaLnBrk="1" hangingPunct="1">
              <a:lnSpc>
                <a:spcPct val="90000"/>
              </a:lnSpc>
            </a:pPr>
            <a:endParaRPr lang="en-US"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4638"/>
            <a:ext cx="8229600" cy="487362"/>
          </a:xfrm>
        </p:spPr>
        <p:txBody>
          <a:bodyPr/>
          <a:lstStyle/>
          <a:p>
            <a:pPr eaLnBrk="1" hangingPunct="1"/>
            <a:r>
              <a:rPr lang="en-US" sz="3600"/>
              <a:t>Required – Event Emissions Process</a:t>
            </a:r>
          </a:p>
        </p:txBody>
      </p:sp>
      <p:sp>
        <p:nvSpPr>
          <p:cNvPr id="49155" name="Rectangle 3"/>
          <p:cNvSpPr>
            <a:spLocks noGrp="1" noChangeArrowheads="1"/>
          </p:cNvSpPr>
          <p:nvPr>
            <p:ph type="body" idx="1"/>
          </p:nvPr>
        </p:nvSpPr>
        <p:spPr>
          <a:xfrm>
            <a:off x="457200" y="838200"/>
            <a:ext cx="8229600" cy="6019800"/>
          </a:xfrm>
        </p:spPr>
        <p:txBody>
          <a:bodyPr/>
          <a:lstStyle/>
          <a:p>
            <a:pPr eaLnBrk="1" hangingPunct="1">
              <a:lnSpc>
                <a:spcPct val="90000"/>
              </a:lnSpc>
            </a:pPr>
            <a:r>
              <a:rPr lang="en-US" sz="1800" dirty="0"/>
              <a:t>Required</a:t>
            </a:r>
          </a:p>
          <a:p>
            <a:pPr lvl="1" eaLnBrk="1" hangingPunct="1">
              <a:lnSpc>
                <a:spcPct val="90000"/>
              </a:lnSpc>
            </a:pPr>
            <a:r>
              <a:rPr lang="en-US" sz="1800" dirty="0"/>
              <a:t>Event Identifier</a:t>
            </a:r>
          </a:p>
          <a:p>
            <a:pPr lvl="1" eaLnBrk="1" hangingPunct="1">
              <a:lnSpc>
                <a:spcPct val="90000"/>
              </a:lnSpc>
            </a:pPr>
            <a:r>
              <a:rPr lang="en-US" sz="1800" dirty="0"/>
              <a:t>Program System Code</a:t>
            </a:r>
          </a:p>
          <a:p>
            <a:pPr lvl="1" eaLnBrk="1" hangingPunct="1">
              <a:lnSpc>
                <a:spcPct val="90000"/>
              </a:lnSpc>
            </a:pPr>
            <a:r>
              <a:rPr lang="en-US" sz="1800" dirty="0"/>
              <a:t>Event Begin Date/End Date</a:t>
            </a:r>
          </a:p>
          <a:p>
            <a:pPr lvl="1" eaLnBrk="1" hangingPunct="1">
              <a:lnSpc>
                <a:spcPct val="90000"/>
              </a:lnSpc>
            </a:pPr>
            <a:r>
              <a:rPr lang="en-US" sz="1800" dirty="0"/>
              <a:t>State and County FIPs or Tribal Code</a:t>
            </a:r>
          </a:p>
          <a:p>
            <a:pPr lvl="1" eaLnBrk="1" hangingPunct="1">
              <a:lnSpc>
                <a:spcPct val="90000"/>
              </a:lnSpc>
            </a:pPr>
            <a:r>
              <a:rPr lang="en-US" sz="1600" dirty="0"/>
              <a:t>Source Classification Code (there are only 5)</a:t>
            </a:r>
          </a:p>
          <a:p>
            <a:pPr lvl="2"/>
            <a:r>
              <a:rPr lang="en-US" sz="1200" dirty="0"/>
              <a:t>2810001000:  Wildfires</a:t>
            </a:r>
          </a:p>
          <a:p>
            <a:pPr lvl="2"/>
            <a:r>
              <a:rPr lang="en-US" sz="1200" dirty="0"/>
              <a:t>2810001001:  </a:t>
            </a:r>
            <a:r>
              <a:rPr lang="en-US" sz="1200" dirty="0" err="1"/>
              <a:t>Wildland</a:t>
            </a:r>
            <a:r>
              <a:rPr lang="en-US" sz="1200" dirty="0"/>
              <a:t> Fire Use</a:t>
            </a:r>
          </a:p>
          <a:p>
            <a:pPr lvl="2"/>
            <a:r>
              <a:rPr lang="en-US" sz="1200" dirty="0"/>
              <a:t>2811015000:  Prescribed Fires (Forest)</a:t>
            </a:r>
          </a:p>
          <a:p>
            <a:pPr lvl="2"/>
            <a:r>
              <a:rPr lang="en-US" sz="1200" dirty="0"/>
              <a:t>2811020000:  Prescribed Fires (Rangeland)</a:t>
            </a:r>
          </a:p>
          <a:p>
            <a:pPr lvl="2"/>
            <a:r>
              <a:rPr lang="en-US" sz="1200" dirty="0"/>
              <a:t>2811090000:  Not classified fires (anything else)</a:t>
            </a:r>
            <a:endParaRPr lang="en-US" sz="1600" dirty="0"/>
          </a:p>
          <a:p>
            <a:pPr eaLnBrk="1" hangingPunct="1">
              <a:lnSpc>
                <a:spcPct val="90000"/>
              </a:lnSpc>
            </a:pPr>
            <a:r>
              <a:rPr lang="en-US" sz="1800" dirty="0"/>
              <a:t>Optional</a:t>
            </a:r>
          </a:p>
          <a:p>
            <a:pPr lvl="1" eaLnBrk="1" hangingPunct="1">
              <a:lnSpc>
                <a:spcPct val="90000"/>
              </a:lnSpc>
            </a:pPr>
            <a:r>
              <a:rPr lang="en-US" sz="1600" dirty="0"/>
              <a:t>Fuel Configuration Code</a:t>
            </a:r>
          </a:p>
          <a:p>
            <a:pPr lvl="1" eaLnBrk="1" hangingPunct="1">
              <a:lnSpc>
                <a:spcPct val="90000"/>
              </a:lnSpc>
            </a:pPr>
            <a:r>
              <a:rPr lang="en-US" sz="1600" dirty="0"/>
              <a:t>Fuel Loading and UOM</a:t>
            </a:r>
          </a:p>
          <a:p>
            <a:pPr lvl="1" eaLnBrk="1" hangingPunct="1">
              <a:lnSpc>
                <a:spcPct val="90000"/>
              </a:lnSpc>
            </a:pPr>
            <a:r>
              <a:rPr lang="en-US" sz="1600" dirty="0"/>
              <a:t>Amount of Fuel Consumed and UOM</a:t>
            </a:r>
          </a:p>
          <a:p>
            <a:pPr lvl="1" eaLnBrk="1" hangingPunct="1">
              <a:lnSpc>
                <a:spcPct val="90000"/>
              </a:lnSpc>
            </a:pPr>
            <a:r>
              <a:rPr lang="en-US" sz="1600" dirty="0"/>
              <a:t>Percent Ten Hour Fuel Moisture</a:t>
            </a:r>
          </a:p>
          <a:p>
            <a:pPr lvl="1" eaLnBrk="1" hangingPunct="1">
              <a:lnSpc>
                <a:spcPct val="90000"/>
              </a:lnSpc>
            </a:pPr>
            <a:r>
              <a:rPr lang="en-US" sz="1600" dirty="0"/>
              <a:t>Percent One Thousand Hour Fuel Moisture</a:t>
            </a:r>
          </a:p>
          <a:p>
            <a:pPr lvl="1" eaLnBrk="1" hangingPunct="1">
              <a:lnSpc>
                <a:spcPct val="90000"/>
              </a:lnSpc>
            </a:pPr>
            <a:r>
              <a:rPr lang="en-US" sz="1600" dirty="0"/>
              <a:t>Percent Live Fuel Moisture</a:t>
            </a:r>
          </a:p>
          <a:p>
            <a:pPr lvl="1" eaLnBrk="1" hangingPunct="1">
              <a:lnSpc>
                <a:spcPct val="90000"/>
              </a:lnSpc>
            </a:pPr>
            <a:r>
              <a:rPr lang="en-US" sz="1600" dirty="0"/>
              <a:t>Percent Duff Fuel Moisture</a:t>
            </a:r>
          </a:p>
          <a:p>
            <a:pPr lvl="1" eaLnBrk="1" hangingPunct="1">
              <a:lnSpc>
                <a:spcPct val="90000"/>
              </a:lnSpc>
            </a:pPr>
            <a:r>
              <a:rPr lang="en-US" sz="1600" dirty="0"/>
              <a:t>Heat Release and UOM</a:t>
            </a:r>
          </a:p>
          <a:p>
            <a:pPr lvl="1" eaLnBrk="1" hangingPunct="1">
              <a:lnSpc>
                <a:spcPct val="90000"/>
              </a:lnSpc>
            </a:pPr>
            <a:r>
              <a:rPr lang="en-US" sz="1600" dirty="0"/>
              <a:t>Emission Reduction Technique Code</a:t>
            </a:r>
          </a:p>
          <a:p>
            <a:pPr lvl="1" eaLnBrk="1" hangingPunct="1">
              <a:lnSpc>
                <a:spcPct val="90000"/>
              </a:lnSpc>
            </a:pPr>
            <a:r>
              <a:rPr lang="en-US" sz="1600" dirty="0"/>
              <a:t>Event Emissions Process Comment</a:t>
            </a:r>
          </a:p>
          <a:p>
            <a:pPr lvl="1" eaLnBrk="1" hangingPunct="1">
              <a:lnSpc>
                <a:spcPct val="90000"/>
              </a:lnSpc>
            </a:pPr>
            <a:endParaRPr lang="en-US" sz="2400"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dirty="0"/>
              <a:t>Required - Emissions</a:t>
            </a:r>
          </a:p>
        </p:txBody>
      </p:sp>
      <p:sp>
        <p:nvSpPr>
          <p:cNvPr id="50179" name="Rectangle 3"/>
          <p:cNvSpPr>
            <a:spLocks noGrp="1" noChangeArrowheads="1"/>
          </p:cNvSpPr>
          <p:nvPr>
            <p:ph type="body" idx="1"/>
          </p:nvPr>
        </p:nvSpPr>
        <p:spPr/>
        <p:txBody>
          <a:bodyPr/>
          <a:lstStyle/>
          <a:p>
            <a:pPr eaLnBrk="1" hangingPunct="1"/>
            <a:r>
              <a:rPr lang="en-US" dirty="0"/>
              <a:t>Required</a:t>
            </a:r>
          </a:p>
          <a:p>
            <a:pPr lvl="1" eaLnBrk="1" hangingPunct="1"/>
            <a:r>
              <a:rPr lang="en-US" dirty="0"/>
              <a:t>Pollutant Code</a:t>
            </a:r>
          </a:p>
          <a:p>
            <a:pPr lvl="1" eaLnBrk="1" hangingPunct="1"/>
            <a:r>
              <a:rPr lang="en-US" dirty="0"/>
              <a:t>Total Emissions and UOM</a:t>
            </a:r>
          </a:p>
          <a:p>
            <a:pPr lvl="1" eaLnBrk="1" hangingPunct="1"/>
            <a:r>
              <a:rPr lang="en-US" dirty="0"/>
              <a:t>Emissions Calculation Method Code</a:t>
            </a:r>
          </a:p>
          <a:p>
            <a:pPr eaLnBrk="1" hangingPunct="1"/>
            <a:r>
              <a:rPr lang="en-US" dirty="0"/>
              <a:t>Optional, but very much desired (in red)</a:t>
            </a:r>
          </a:p>
          <a:p>
            <a:pPr lvl="1" eaLnBrk="1" hangingPunct="1"/>
            <a:r>
              <a:rPr lang="en-US" dirty="0">
                <a:solidFill>
                  <a:srgbClr val="FF0000"/>
                </a:solidFill>
              </a:rPr>
              <a:t>Emission Factor and Numerator/Denominator</a:t>
            </a:r>
          </a:p>
          <a:p>
            <a:pPr lvl="1" eaLnBrk="1" hangingPunct="1"/>
            <a:r>
              <a:rPr lang="en-US" dirty="0"/>
              <a:t>Emission Factor Text</a:t>
            </a:r>
          </a:p>
          <a:p>
            <a:pPr lvl="1" eaLnBrk="1" hangingPunct="1"/>
            <a:r>
              <a:rPr lang="en-US" dirty="0">
                <a:solidFill>
                  <a:srgbClr val="FF0000"/>
                </a:solidFill>
              </a:rPr>
              <a:t>Emissions Comment</a:t>
            </a:r>
          </a:p>
          <a:p>
            <a:pPr lvl="1" eaLnBrk="1" hangingPunct="1">
              <a:buFontTx/>
              <a:buNone/>
            </a:pPr>
            <a:endParaRPr lang="en-US"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Determination of Size from HMS</a:t>
            </a:r>
          </a:p>
        </p:txBody>
      </p:sp>
      <p:pic>
        <p:nvPicPr>
          <p:cNvPr id="7" name="Picture 6" descr="AcresPerPixel_Simplify"/>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1133157"/>
            <a:ext cx="6705600" cy="5039043"/>
          </a:xfrm>
          <a:prstGeom prst="rect">
            <a:avLst/>
          </a:prstGeom>
          <a:noFill/>
          <a:ln>
            <a:noFill/>
          </a:ln>
          <a:extLst/>
        </p:spPr>
      </p:pic>
      <p:sp>
        <p:nvSpPr>
          <p:cNvPr id="4" name="Slide Number Placeholder 3"/>
          <p:cNvSpPr>
            <a:spLocks noGrp="1"/>
          </p:cNvSpPr>
          <p:nvPr>
            <p:ph type="sldNum" sz="quarter" idx="12"/>
          </p:nvPr>
        </p:nvSpPr>
        <p:spPr/>
        <p:txBody>
          <a:bodyPr/>
          <a:lstStyle/>
          <a:p>
            <a:pPr>
              <a:defRPr/>
            </a:pPr>
            <a:fld id="{D7EC9411-BF5B-4737-B2A8-AFC7AB540161}" type="slidenum">
              <a:rPr lang="en-US" smtClean="0"/>
              <a:pPr>
                <a:defRPr/>
              </a:pPr>
              <a:t>53</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70C20-D0BB-418D-A041-55D48B54BAC0}"/>
              </a:ext>
            </a:extLst>
          </p:cNvPr>
          <p:cNvSpPr>
            <a:spLocks noGrp="1"/>
          </p:cNvSpPr>
          <p:nvPr>
            <p:ph type="title"/>
          </p:nvPr>
        </p:nvSpPr>
        <p:spPr>
          <a:xfrm>
            <a:off x="457200" y="274638"/>
            <a:ext cx="8229600" cy="476250"/>
          </a:xfrm>
        </p:spPr>
        <p:txBody>
          <a:bodyPr/>
          <a:lstStyle/>
          <a:p>
            <a:r>
              <a:rPr lang="en-US" sz="1200" dirty="0"/>
              <a:t>State Submissions for Wild Land Fires for 2008 NEI</a:t>
            </a:r>
          </a:p>
        </p:txBody>
      </p:sp>
      <p:sp>
        <p:nvSpPr>
          <p:cNvPr id="3" name="Slide Number Placeholder 2"/>
          <p:cNvSpPr>
            <a:spLocks noGrp="1"/>
          </p:cNvSpPr>
          <p:nvPr>
            <p:ph type="sldNum" sz="quarter" idx="12"/>
          </p:nvPr>
        </p:nvSpPr>
        <p:spPr/>
        <p:txBody>
          <a:bodyPr/>
          <a:lstStyle/>
          <a:p>
            <a:pPr>
              <a:defRPr/>
            </a:pPr>
            <a:fld id="{2871749F-621D-4B82-8ECA-4061192ED585}" type="slidenum">
              <a:rPr lang="en-US" smtClean="0"/>
              <a:pPr>
                <a:defRPr/>
              </a:pPr>
              <a:t>6</a:t>
            </a:fld>
            <a:endParaRPr lang="en-US"/>
          </a:p>
        </p:txBody>
      </p:sp>
      <p:pic>
        <p:nvPicPr>
          <p:cNvPr id="8194" name="Picture 2" descr="Map showing which states submitted wild land fire emissions for the 2008 NEI." title="State Submissions for Wild Land Fires in 2008 NEI"/>
          <p:cNvPicPr>
            <a:picLocks noChangeAspect="1" noChangeArrowheads="1"/>
          </p:cNvPicPr>
          <p:nvPr/>
        </p:nvPicPr>
        <p:blipFill>
          <a:blip r:embed="rId3" cstate="print"/>
          <a:srcRect/>
          <a:stretch>
            <a:fillRect/>
          </a:stretch>
        </p:blipFill>
        <p:spPr bwMode="auto">
          <a:xfrm>
            <a:off x="-1" y="0"/>
            <a:ext cx="9169267" cy="6857999"/>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hart showing the final 2008 NEI PM2.5 emissions.  Take note of the fact that firest represent nearly 30% of the emissions and is the leading sectoral contributor to PM2.5 emissions." title="Fires and 2008 PM 2.5"/>
          <p:cNvPicPr>
            <a:picLocks noChangeAspect="1" noChangeArrowheads="1"/>
          </p:cNvPicPr>
          <p:nvPr/>
        </p:nvPicPr>
        <p:blipFill>
          <a:blip r:embed="rId3" cstate="print"/>
          <a:srcRect/>
          <a:stretch>
            <a:fillRect/>
          </a:stretch>
        </p:blipFill>
        <p:spPr bwMode="auto">
          <a:xfrm>
            <a:off x="1814513" y="1671638"/>
            <a:ext cx="5514975" cy="3514725"/>
          </a:xfrm>
          <a:prstGeom prst="rect">
            <a:avLst/>
          </a:prstGeom>
          <a:noFill/>
          <a:ln w="9525">
            <a:noFill/>
            <a:miter lim="800000"/>
            <a:headEnd/>
            <a:tailEnd/>
          </a:ln>
        </p:spPr>
      </p:pic>
      <p:sp>
        <p:nvSpPr>
          <p:cNvPr id="7" name="Title 6"/>
          <p:cNvSpPr>
            <a:spLocks noGrp="1"/>
          </p:cNvSpPr>
          <p:nvPr>
            <p:ph type="title"/>
          </p:nvPr>
        </p:nvSpPr>
        <p:spPr/>
        <p:txBody>
          <a:bodyPr>
            <a:noAutofit/>
          </a:bodyPr>
          <a:lstStyle/>
          <a:p>
            <a:pPr>
              <a:defRPr/>
            </a:pPr>
            <a:r>
              <a:rPr lang="en-US" sz="2000" b="1" dirty="0"/>
              <a:t>Fires most important contributor to 2008 PM2.5 Emissions…</a:t>
            </a:r>
          </a:p>
        </p:txBody>
      </p:sp>
      <p:sp>
        <p:nvSpPr>
          <p:cNvPr id="9220" name="TextBox 7"/>
          <p:cNvSpPr txBox="1">
            <a:spLocks noChangeArrowheads="1"/>
          </p:cNvSpPr>
          <p:nvPr/>
        </p:nvSpPr>
        <p:spPr bwMode="auto">
          <a:xfrm>
            <a:off x="685800" y="5410200"/>
            <a:ext cx="7696200" cy="1200150"/>
          </a:xfrm>
          <a:prstGeom prst="rect">
            <a:avLst/>
          </a:prstGeom>
          <a:noFill/>
          <a:ln w="9525">
            <a:noFill/>
            <a:miter lim="800000"/>
            <a:headEnd/>
            <a:tailEnd/>
          </a:ln>
        </p:spPr>
        <p:txBody>
          <a:bodyPr>
            <a:spAutoFit/>
          </a:bodyPr>
          <a:lstStyle/>
          <a:p>
            <a:pPr>
              <a:buFont typeface="Arial" pitchFamily="34" charset="0"/>
              <a:buChar char="•"/>
            </a:pPr>
            <a:r>
              <a:rPr lang="en-US"/>
              <a:t>  Total PM2.5 Emissions in 2008 is ~ 6.1 million tons; Fires ~ 1.8 million tons</a:t>
            </a:r>
          </a:p>
          <a:p>
            <a:pPr>
              <a:buFont typeface="Arial" pitchFamily="34" charset="0"/>
              <a:buChar char="•"/>
            </a:pPr>
            <a:r>
              <a:rPr lang="en-US"/>
              <a:t>   Fires here include:  wild fires, prescribed fires, and agricultural fires</a:t>
            </a:r>
          </a:p>
          <a:p>
            <a:pPr>
              <a:buFont typeface="Arial" pitchFamily="34" charset="0"/>
              <a:buChar char="•"/>
            </a:pPr>
            <a:r>
              <a:rPr lang="en-US"/>
              <a:t>    Final NEI represents a blending of S/L and EPA data</a:t>
            </a:r>
          </a:p>
        </p:txBody>
      </p:sp>
      <p:sp>
        <p:nvSpPr>
          <p:cNvPr id="5" name="Slide Number Placeholder 4"/>
          <p:cNvSpPr>
            <a:spLocks noGrp="1"/>
          </p:cNvSpPr>
          <p:nvPr>
            <p:ph type="sldNum" sz="quarter" idx="12"/>
          </p:nvPr>
        </p:nvSpPr>
        <p:spPr/>
        <p:txBody>
          <a:bodyPr/>
          <a:lstStyle/>
          <a:p>
            <a:pPr>
              <a:defRPr/>
            </a:pPr>
            <a:fld id="{D7EC9411-BF5B-4737-B2A8-AFC7AB540161}" type="slidenum">
              <a:rPr lang="en-US" smtClean="0"/>
              <a:pPr>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Agricultural Fires a small component…</a:t>
            </a:r>
          </a:p>
        </p:txBody>
      </p:sp>
      <p:pic>
        <p:nvPicPr>
          <p:cNvPr id="2050" name="Picture 2" descr="Pie chart which shows that agricultural fires are a very small part of the Fires inventory.  The largest share is wildfires followede by prescribed fires." title="Agricultural Fires"/>
          <p:cNvPicPr>
            <a:picLocks noChangeAspect="1" noChangeArrowheads="1"/>
          </p:cNvPicPr>
          <p:nvPr/>
        </p:nvPicPr>
        <p:blipFill>
          <a:blip r:embed="rId3" cstate="print"/>
          <a:srcRect/>
          <a:stretch>
            <a:fillRect/>
          </a:stretch>
        </p:blipFill>
        <p:spPr bwMode="auto">
          <a:xfrm>
            <a:off x="1828800" y="1676400"/>
            <a:ext cx="5524500" cy="33623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D7EC9411-BF5B-4737-B2A8-AFC7AB540161}"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a:t>SCC changes that effect EVENTS</a:t>
            </a:r>
          </a:p>
        </p:txBody>
      </p:sp>
      <p:sp>
        <p:nvSpPr>
          <p:cNvPr id="10243" name="Content Placeholder 2"/>
          <p:cNvSpPr>
            <a:spLocks noGrp="1"/>
          </p:cNvSpPr>
          <p:nvPr>
            <p:ph idx="1"/>
          </p:nvPr>
        </p:nvSpPr>
        <p:spPr/>
        <p:txBody>
          <a:bodyPr/>
          <a:lstStyle/>
          <a:p>
            <a:r>
              <a:rPr lang="en-US" sz="2400" dirty="0">
                <a:solidFill>
                  <a:srgbClr val="FF0000"/>
                </a:solidFill>
              </a:rPr>
              <a:t>Prescribed fires can no longer be reported to non point as they could be in the 2008 cycle</a:t>
            </a:r>
          </a:p>
          <a:p>
            <a:pPr lvl="2"/>
            <a:r>
              <a:rPr lang="en-US" sz="1800" dirty="0">
                <a:solidFill>
                  <a:srgbClr val="FF0000"/>
                </a:solidFill>
              </a:rPr>
              <a:t>Prescribed and Wildfires (and WFU) have to be reported in day-specific format in “EVENTS”</a:t>
            </a:r>
          </a:p>
          <a:p>
            <a:r>
              <a:rPr lang="en-US" sz="2400" dirty="0"/>
              <a:t>Here are the only SCCs that will exist in EVENTS database for 2011 cycle</a:t>
            </a:r>
          </a:p>
          <a:p>
            <a:pPr lvl="1"/>
            <a:r>
              <a:rPr lang="en-US" sz="2000" dirty="0"/>
              <a:t>2810001000:  Wildfires</a:t>
            </a:r>
          </a:p>
          <a:p>
            <a:pPr lvl="1"/>
            <a:r>
              <a:rPr lang="en-US" sz="2000" dirty="0"/>
              <a:t>2810001001:  </a:t>
            </a:r>
            <a:r>
              <a:rPr lang="en-US" sz="2000" dirty="0" err="1"/>
              <a:t>Wildland</a:t>
            </a:r>
            <a:r>
              <a:rPr lang="en-US" sz="2000" dirty="0"/>
              <a:t> Fire Use</a:t>
            </a:r>
          </a:p>
          <a:p>
            <a:pPr lvl="1"/>
            <a:r>
              <a:rPr lang="en-US" sz="2000" dirty="0"/>
              <a:t>2811015000:  Prescribed Fires (Forest)</a:t>
            </a:r>
          </a:p>
          <a:p>
            <a:pPr lvl="1"/>
            <a:r>
              <a:rPr lang="en-US" sz="2000" dirty="0"/>
              <a:t>2811020000:  Prescribed Fires (Rangeland)</a:t>
            </a:r>
          </a:p>
          <a:p>
            <a:pPr lvl="1"/>
            <a:r>
              <a:rPr lang="en-US" sz="2000" dirty="0"/>
              <a:t>2811090000:  Not classified fires (anything else)</a:t>
            </a:r>
          </a:p>
          <a:p>
            <a:pPr lvl="2"/>
            <a:r>
              <a:rPr lang="en-US" sz="1800" dirty="0"/>
              <a:t>We are thinking of retiring this last SCC, but it is an active SCC for now</a:t>
            </a:r>
          </a:p>
          <a:p>
            <a:pPr lvl="1"/>
            <a:endParaRPr lang="en-US" sz="2400" dirty="0"/>
          </a:p>
          <a:p>
            <a:pPr lvl="1"/>
            <a:endParaRPr lang="en-US" sz="2400" dirty="0"/>
          </a:p>
          <a:p>
            <a:pPr>
              <a:buFontTx/>
              <a:buNone/>
            </a:pPr>
            <a:endParaRPr lang="en-US" sz="2800" dirty="0"/>
          </a:p>
        </p:txBody>
      </p:sp>
      <p:sp>
        <p:nvSpPr>
          <p:cNvPr id="4" name="Slide Number Placeholder 3"/>
          <p:cNvSpPr>
            <a:spLocks noGrp="1"/>
          </p:cNvSpPr>
          <p:nvPr>
            <p:ph type="sldNum" sz="quarter" idx="12"/>
          </p:nvPr>
        </p:nvSpPr>
        <p:spPr/>
        <p:txBody>
          <a:bodyPr/>
          <a:lstStyle/>
          <a:p>
            <a:pPr>
              <a:defRPr/>
            </a:pPr>
            <a:fld id="{6F9BBB21-63C7-4A38-AEC2-FA857330D646}" type="slidenum">
              <a:rPr lang="en-US" smtClean="0"/>
              <a:pPr>
                <a:defRPr/>
              </a:pPr>
              <a:t>9</a:t>
            </a:fld>
            <a:endParaRPr lang="en-US"/>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2899</TotalTime>
  <Words>9018</Words>
  <Application>Microsoft Office PowerPoint</Application>
  <PresentationFormat>On-screen Show (4:3)</PresentationFormat>
  <Paragraphs>608</Paragraphs>
  <Slides>53</Slides>
  <Notes>52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53</vt:i4>
      </vt:variant>
    </vt:vector>
  </HeadingPairs>
  <TitlesOfParts>
    <vt:vector size="58" baseType="lpstr">
      <vt:lpstr>ＭＳ Ｐゴシック</vt:lpstr>
      <vt:lpstr>Arial</vt:lpstr>
      <vt:lpstr>Calibri</vt:lpstr>
      <vt:lpstr>Wingdings</vt:lpstr>
      <vt:lpstr>Default Design</vt:lpstr>
      <vt:lpstr>EIS and the NEI</vt:lpstr>
      <vt:lpstr>S/L/T Reporting Requirement</vt:lpstr>
      <vt:lpstr>Uses of the NEI</vt:lpstr>
      <vt:lpstr>Components of the EIS</vt:lpstr>
      <vt:lpstr>What are Events?</vt:lpstr>
      <vt:lpstr>State Submissions for Wild Land Fires for 2008 NEI</vt:lpstr>
      <vt:lpstr>Fires most important contributor to 2008 PM2.5 Emissions…</vt:lpstr>
      <vt:lpstr>Agricultural Fires a small component…</vt:lpstr>
      <vt:lpstr>SCC changes that effect EVENTS</vt:lpstr>
      <vt:lpstr>SCCs continued….</vt:lpstr>
      <vt:lpstr>Three Options</vt:lpstr>
      <vt:lpstr>Outline of Presentation today</vt:lpstr>
      <vt:lpstr>Option 1</vt:lpstr>
      <vt:lpstr>Option 1 – cont’d</vt:lpstr>
      <vt:lpstr>A logical progression</vt:lpstr>
      <vt:lpstr>How are Fire Emissions Modeled---for the NEI?</vt:lpstr>
      <vt:lpstr>Process Flow</vt:lpstr>
      <vt:lpstr>BlueSky and SmartFire 2 </vt:lpstr>
      <vt:lpstr>The Fire Information Problem </vt:lpstr>
      <vt:lpstr>The 2008 NEI v2 – Fire Activity Data Sources </vt:lpstr>
      <vt:lpstr>2008 NEI v2 – Data source setup</vt:lpstr>
      <vt:lpstr>The 2008 NEI v2 – Fuels </vt:lpstr>
      <vt:lpstr>The 2008 NEI v2 - Consumption</vt:lpstr>
      <vt:lpstr>The 2008 NEI v2 – Diurnal Time Profile</vt:lpstr>
      <vt:lpstr>The 2008 NEI v2 – Emissions</vt:lpstr>
      <vt:lpstr>Summary of Pollutant from SFv2</vt:lpstr>
      <vt:lpstr>2008 (SF2) Wildland Fire Area Burned (Acres)</vt:lpstr>
      <vt:lpstr>2008 (SF2) PM2.5</vt:lpstr>
      <vt:lpstr>Weighted Distribution of Acres Burned by Fire Type</vt:lpstr>
      <vt:lpstr>Weighted Distribution of Annual PM2.5 Emissions by Fire Type</vt:lpstr>
      <vt:lpstr>What Data will you get from EPA, and in what format?</vt:lpstr>
      <vt:lpstr>What you will see when you get the data from EPA</vt:lpstr>
      <vt:lpstr>Record from Fire Data</vt:lpstr>
      <vt:lpstr>What to do after reviewing 2011 Draft data…</vt:lpstr>
      <vt:lpstr>Accepting EPA Estimates</vt:lpstr>
      <vt:lpstr>Option 2</vt:lpstr>
      <vt:lpstr>Details on Option 2</vt:lpstr>
      <vt:lpstr>Basic Fire Information (required information)</vt:lpstr>
      <vt:lpstr>How to submit inputs</vt:lpstr>
      <vt:lpstr>A Hypothetical Example of Basic Information in a Spreadsheet (TX)…</vt:lpstr>
      <vt:lpstr>Closing remarks on Option 2</vt:lpstr>
      <vt:lpstr>Option 3</vt:lpstr>
      <vt:lpstr>Option 3:  Submit Emissions Data to EIS</vt:lpstr>
      <vt:lpstr>Event Inventory</vt:lpstr>
      <vt:lpstr>Required - Event</vt:lpstr>
      <vt:lpstr>Required - Event Reporting Period</vt:lpstr>
      <vt:lpstr>Required – Event Location</vt:lpstr>
      <vt:lpstr>Required – Geographic Coordinates</vt:lpstr>
      <vt:lpstr>Required – Geospatial Parameters</vt:lpstr>
      <vt:lpstr>Optional – Event Attached File</vt:lpstr>
      <vt:lpstr>Required – Event Emissions Process</vt:lpstr>
      <vt:lpstr>Required - Emissions</vt:lpstr>
      <vt:lpstr>Determination of Size from HMS</vt:lpstr>
    </vt:vector>
  </TitlesOfParts>
  <Company>EPA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Events</dc:title>
  <dc:creator>ctsuser</dc:creator>
  <cp:lastModifiedBy>Dombrowski, Sally</cp:lastModifiedBy>
  <cp:revision>263</cp:revision>
  <dcterms:created xsi:type="dcterms:W3CDTF">2010-01-08T13:50:53Z</dcterms:created>
  <dcterms:modified xsi:type="dcterms:W3CDTF">2018-11-07T21:09:59Z</dcterms:modified>
</cp:coreProperties>
</file>