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Masters/slideMaster19.xml" ContentType="application/vnd.openxmlformats-officedocument.presentationml.slideMaster+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heme/theme18.xml" ContentType="application/vnd.openxmlformats-officedocument.theme+xml"/>
  <Override PartName="/ppt/notesSlides/notesSlide16.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22.xml" ContentType="application/vnd.openxmlformats-officedocument.presentationml.slideMaster+xml"/>
  <Override PartName="/ppt/theme/theme14.xml" ContentType="application/vnd.openxmlformats-officedocument.theme+xml"/>
  <Override PartName="/ppt/theme/theme25.xml" ContentType="application/vnd.openxmlformats-officedocument.them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theme/theme21.xml" ContentType="application/vnd.openxmlformats-officedocument.them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theme/theme19.xml" ContentType="application/vnd.openxmlformats-officedocument.them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Masters/slideMaster23.xml" ContentType="application/vnd.openxmlformats-officedocument.presentationml.slideMaster+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theme/theme26.xml" ContentType="application/vnd.openxmlformats-officedocument.them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theme/theme22.xml" ContentType="application/vnd.openxmlformats-officedocument.theme+xml"/>
  <Override PartName="/ppt/slideMasters/slideMaster5.xml" ContentType="application/vnd.openxmlformats-officedocument.presentationml.slideMaster+xml"/>
  <Override PartName="/ppt/slides/slide49.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xls" ContentType="application/vnd.ms-exce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Masters/slideMaster24.xml" ContentType="application/vnd.openxmlformats-officedocument.presentationml.slideMaster+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heme/theme16.xml" ContentType="application/vnd.openxmlformats-officedocument.theme+xml"/>
  <Override PartName="/ppt/theme/theme27.xml" ContentType="application/vnd.openxmlformats-officedocument.them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Masters/slideMaster13.xml" ContentType="application/vnd.openxmlformats-officedocument.presentationml.slideMaster+xml"/>
  <Override PartName="/ppt/theme/theme23.xml" ContentType="application/vnd.openxmlformats-officedocument.them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Masters/slideMaster18.xml" ContentType="application/vnd.openxmlformats-officedocument.presentationml.slideMaster+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Override PartName="/ppt/slideMasters/slideMaster25.xml" ContentType="application/vnd.openxmlformats-officedocument.presentationml.slideMaster+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theme/theme17.xml" ContentType="application/vnd.openxmlformats-officedocument.theme+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slideMasters/slideMaster21.xml" ContentType="application/vnd.openxmlformats-officedocument.presentationml.slideMaster+xml"/>
  <Override PartName="/ppt/theme/theme24.xml" ContentType="application/vnd.openxmlformats-officedocument.them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theme/theme20.xml" ContentType="application/vnd.openxmlformats-officedocument.theme+xml"/>
  <Override PartName="/ppt/slides/slide29.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2" r:id="rId3"/>
    <p:sldMasterId id="2147483664" r:id="rId4"/>
    <p:sldMasterId id="2147483666" r:id="rId5"/>
    <p:sldMasterId id="2147483668" r:id="rId6"/>
    <p:sldMasterId id="2147483670" r:id="rId7"/>
    <p:sldMasterId id="2147483672" r:id="rId8"/>
    <p:sldMasterId id="2147483674" r:id="rId9"/>
    <p:sldMasterId id="2147483676" r:id="rId10"/>
    <p:sldMasterId id="2147483682" r:id="rId11"/>
    <p:sldMasterId id="2147483684" r:id="rId12"/>
    <p:sldMasterId id="2147483686" r:id="rId13"/>
    <p:sldMasterId id="2147483688" r:id="rId14"/>
    <p:sldMasterId id="2147483690" r:id="rId15"/>
    <p:sldMasterId id="2147483694" r:id="rId16"/>
    <p:sldMasterId id="2147483696" r:id="rId17"/>
    <p:sldMasterId id="2147483700" r:id="rId18"/>
    <p:sldMasterId id="2147483702" r:id="rId19"/>
    <p:sldMasterId id="2147483704" r:id="rId20"/>
    <p:sldMasterId id="2147483706" r:id="rId21"/>
    <p:sldMasterId id="2147483708" r:id="rId22"/>
    <p:sldMasterId id="2147483712" r:id="rId23"/>
    <p:sldMasterId id="2147483714" r:id="rId24"/>
    <p:sldMasterId id="2147483716" r:id="rId25"/>
  </p:sldMasterIdLst>
  <p:notesMasterIdLst>
    <p:notesMasterId r:id="rId84"/>
  </p:notesMasterIdLst>
  <p:handoutMasterIdLst>
    <p:handoutMasterId r:id="rId85"/>
  </p:handoutMasterIdLst>
  <p:sldIdLst>
    <p:sldId id="343" r:id="rId26"/>
    <p:sldId id="256" r:id="rId27"/>
    <p:sldId id="257" r:id="rId28"/>
    <p:sldId id="258" r:id="rId29"/>
    <p:sldId id="259" r:id="rId30"/>
    <p:sldId id="260" r:id="rId31"/>
    <p:sldId id="261" r:id="rId32"/>
    <p:sldId id="262" r:id="rId33"/>
    <p:sldId id="264" r:id="rId34"/>
    <p:sldId id="263" r:id="rId35"/>
    <p:sldId id="324" r:id="rId36"/>
    <p:sldId id="330" r:id="rId37"/>
    <p:sldId id="333" r:id="rId38"/>
    <p:sldId id="268" r:id="rId39"/>
    <p:sldId id="331" r:id="rId40"/>
    <p:sldId id="334" r:id="rId41"/>
    <p:sldId id="332" r:id="rId42"/>
    <p:sldId id="335" r:id="rId43"/>
    <p:sldId id="336" r:id="rId44"/>
    <p:sldId id="274" r:id="rId45"/>
    <p:sldId id="276" r:id="rId46"/>
    <p:sldId id="277" r:id="rId47"/>
    <p:sldId id="278" r:id="rId48"/>
    <p:sldId id="279" r:id="rId49"/>
    <p:sldId id="282" r:id="rId50"/>
    <p:sldId id="283" r:id="rId51"/>
    <p:sldId id="297" r:id="rId52"/>
    <p:sldId id="298" r:id="rId53"/>
    <p:sldId id="280" r:id="rId54"/>
    <p:sldId id="294" r:id="rId55"/>
    <p:sldId id="296" r:id="rId56"/>
    <p:sldId id="338" r:id="rId57"/>
    <p:sldId id="339" r:id="rId58"/>
    <p:sldId id="340" r:id="rId59"/>
    <p:sldId id="304" r:id="rId60"/>
    <p:sldId id="305" r:id="rId61"/>
    <p:sldId id="299" r:id="rId62"/>
    <p:sldId id="300" r:id="rId63"/>
    <p:sldId id="301" r:id="rId64"/>
    <p:sldId id="302" r:id="rId65"/>
    <p:sldId id="303" r:id="rId66"/>
    <p:sldId id="307" r:id="rId67"/>
    <p:sldId id="308" r:id="rId68"/>
    <p:sldId id="312" r:id="rId69"/>
    <p:sldId id="313" r:id="rId70"/>
    <p:sldId id="314" r:id="rId71"/>
    <p:sldId id="315" r:id="rId72"/>
    <p:sldId id="316" r:id="rId73"/>
    <p:sldId id="317" r:id="rId74"/>
    <p:sldId id="318" r:id="rId75"/>
    <p:sldId id="319" r:id="rId76"/>
    <p:sldId id="320" r:id="rId77"/>
    <p:sldId id="321" r:id="rId78"/>
    <p:sldId id="322" r:id="rId79"/>
    <p:sldId id="323" r:id="rId80"/>
    <p:sldId id="285" r:id="rId81"/>
    <p:sldId id="337" r:id="rId82"/>
    <p:sldId id="286" r:id="rId8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9" autoAdjust="0"/>
    <p:restoredTop sz="62940" autoAdjust="0"/>
  </p:normalViewPr>
  <p:slideViewPr>
    <p:cSldViewPr showGuides="1">
      <p:cViewPr varScale="1">
        <p:scale>
          <a:sx n="44" d="100"/>
          <a:sy n="44" d="100"/>
        </p:scale>
        <p:origin x="-792" y="-96"/>
      </p:cViewPr>
      <p:guideLst>
        <p:guide orient="horz" pos="2160"/>
        <p:guide pos="2880"/>
      </p:guideLst>
    </p:cSldViewPr>
  </p:slideViewPr>
  <p:outlineViewPr>
    <p:cViewPr>
      <p:scale>
        <a:sx n="33" d="100"/>
        <a:sy n="33" d="100"/>
      </p:scale>
      <p:origin x="264" y="29409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2754" y="-10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1.xml"/><Relationship Id="rId39" Type="http://schemas.openxmlformats.org/officeDocument/2006/relationships/slide" Target="slides/slide14.xml"/><Relationship Id="rId21" Type="http://schemas.openxmlformats.org/officeDocument/2006/relationships/slideMaster" Target="slideMasters/slideMaster21.xml"/><Relationship Id="rId34" Type="http://schemas.openxmlformats.org/officeDocument/2006/relationships/slide" Target="slides/slide9.xml"/><Relationship Id="rId42" Type="http://schemas.openxmlformats.org/officeDocument/2006/relationships/slide" Target="slides/slide17.xml"/><Relationship Id="rId47" Type="http://schemas.openxmlformats.org/officeDocument/2006/relationships/slide" Target="slides/slide22.xml"/><Relationship Id="rId50" Type="http://schemas.openxmlformats.org/officeDocument/2006/relationships/slide" Target="slides/slide25.xml"/><Relationship Id="rId55" Type="http://schemas.openxmlformats.org/officeDocument/2006/relationships/slide" Target="slides/slide30.xml"/><Relationship Id="rId63" Type="http://schemas.openxmlformats.org/officeDocument/2006/relationships/slide" Target="slides/slide38.xml"/><Relationship Id="rId68" Type="http://schemas.openxmlformats.org/officeDocument/2006/relationships/slide" Target="slides/slide43.xml"/><Relationship Id="rId76" Type="http://schemas.openxmlformats.org/officeDocument/2006/relationships/slide" Target="slides/slide51.xml"/><Relationship Id="rId84" Type="http://schemas.openxmlformats.org/officeDocument/2006/relationships/notesMaster" Target="notesMasters/notesMaster1.xml"/><Relationship Id="rId89"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46.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4.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7.xml"/><Relationship Id="rId37" Type="http://schemas.openxmlformats.org/officeDocument/2006/relationships/slide" Target="slides/slide12.xml"/><Relationship Id="rId40" Type="http://schemas.openxmlformats.org/officeDocument/2006/relationships/slide" Target="slides/slide15.xml"/><Relationship Id="rId45" Type="http://schemas.openxmlformats.org/officeDocument/2006/relationships/slide" Target="slides/slide20.xml"/><Relationship Id="rId53" Type="http://schemas.openxmlformats.org/officeDocument/2006/relationships/slide" Target="slides/slide28.xml"/><Relationship Id="rId58" Type="http://schemas.openxmlformats.org/officeDocument/2006/relationships/slide" Target="slides/slide33.xml"/><Relationship Id="rId66" Type="http://schemas.openxmlformats.org/officeDocument/2006/relationships/slide" Target="slides/slide41.xml"/><Relationship Id="rId74" Type="http://schemas.openxmlformats.org/officeDocument/2006/relationships/slide" Target="slides/slide49.xml"/><Relationship Id="rId79" Type="http://schemas.openxmlformats.org/officeDocument/2006/relationships/slide" Target="slides/slide54.xml"/><Relationship Id="rId87"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36.xml"/><Relationship Id="rId82" Type="http://schemas.openxmlformats.org/officeDocument/2006/relationships/slide" Target="slides/slide57.xml"/><Relationship Id="rId19" Type="http://schemas.openxmlformats.org/officeDocument/2006/relationships/slideMaster" Target="slideMasters/slideMaster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2.xml"/><Relationship Id="rId30" Type="http://schemas.openxmlformats.org/officeDocument/2006/relationships/slide" Target="slides/slide5.xml"/><Relationship Id="rId35" Type="http://schemas.openxmlformats.org/officeDocument/2006/relationships/slide" Target="slides/slide10.xml"/><Relationship Id="rId43" Type="http://schemas.openxmlformats.org/officeDocument/2006/relationships/slide" Target="slides/slide18.xml"/><Relationship Id="rId48" Type="http://schemas.openxmlformats.org/officeDocument/2006/relationships/slide" Target="slides/slide23.xml"/><Relationship Id="rId56" Type="http://schemas.openxmlformats.org/officeDocument/2006/relationships/slide" Target="slides/slide31.xml"/><Relationship Id="rId64" Type="http://schemas.openxmlformats.org/officeDocument/2006/relationships/slide" Target="slides/slide39.xml"/><Relationship Id="rId69" Type="http://schemas.openxmlformats.org/officeDocument/2006/relationships/slide" Target="slides/slide44.xml"/><Relationship Id="rId77" Type="http://schemas.openxmlformats.org/officeDocument/2006/relationships/slide" Target="slides/slide52.xml"/><Relationship Id="rId8" Type="http://schemas.openxmlformats.org/officeDocument/2006/relationships/slideMaster" Target="slideMasters/slideMaster8.xml"/><Relationship Id="rId51" Type="http://schemas.openxmlformats.org/officeDocument/2006/relationships/slide" Target="slides/slide26.xml"/><Relationship Id="rId72" Type="http://schemas.openxmlformats.org/officeDocument/2006/relationships/slide" Target="slides/slide47.xml"/><Relationship Id="rId80" Type="http://schemas.openxmlformats.org/officeDocument/2006/relationships/slide" Target="slides/slide55.xml"/><Relationship Id="rId85"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8.xml"/><Relationship Id="rId38" Type="http://schemas.openxmlformats.org/officeDocument/2006/relationships/slide" Target="slides/slide13.xml"/><Relationship Id="rId46" Type="http://schemas.openxmlformats.org/officeDocument/2006/relationships/slide" Target="slides/slide21.xml"/><Relationship Id="rId59" Type="http://schemas.openxmlformats.org/officeDocument/2006/relationships/slide" Target="slides/slide34.xml"/><Relationship Id="rId67" Type="http://schemas.openxmlformats.org/officeDocument/2006/relationships/slide" Target="slides/slide42.xml"/><Relationship Id="rId20" Type="http://schemas.openxmlformats.org/officeDocument/2006/relationships/slideMaster" Target="slideMasters/slideMaster20.xml"/><Relationship Id="rId41" Type="http://schemas.openxmlformats.org/officeDocument/2006/relationships/slide" Target="slides/slide16.xml"/><Relationship Id="rId54" Type="http://schemas.openxmlformats.org/officeDocument/2006/relationships/slide" Target="slides/slide29.xml"/><Relationship Id="rId62" Type="http://schemas.openxmlformats.org/officeDocument/2006/relationships/slide" Target="slides/slide37.xml"/><Relationship Id="rId70" Type="http://schemas.openxmlformats.org/officeDocument/2006/relationships/slide" Target="slides/slide45.xml"/><Relationship Id="rId75" Type="http://schemas.openxmlformats.org/officeDocument/2006/relationships/slide" Target="slides/slide50.xml"/><Relationship Id="rId83" Type="http://schemas.openxmlformats.org/officeDocument/2006/relationships/slide" Target="slides/slide58.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3.xml"/><Relationship Id="rId36" Type="http://schemas.openxmlformats.org/officeDocument/2006/relationships/slide" Target="slides/slide11.xml"/><Relationship Id="rId49" Type="http://schemas.openxmlformats.org/officeDocument/2006/relationships/slide" Target="slides/slide24.xml"/><Relationship Id="rId57" Type="http://schemas.openxmlformats.org/officeDocument/2006/relationships/slide" Target="slides/slide32.xml"/><Relationship Id="rId10" Type="http://schemas.openxmlformats.org/officeDocument/2006/relationships/slideMaster" Target="slideMasters/slideMaster10.xml"/><Relationship Id="rId31" Type="http://schemas.openxmlformats.org/officeDocument/2006/relationships/slide" Target="slides/slide6.xml"/><Relationship Id="rId44" Type="http://schemas.openxmlformats.org/officeDocument/2006/relationships/slide" Target="slides/slide19.xml"/><Relationship Id="rId52" Type="http://schemas.openxmlformats.org/officeDocument/2006/relationships/slide" Target="slides/slide27.xml"/><Relationship Id="rId60" Type="http://schemas.openxmlformats.org/officeDocument/2006/relationships/slide" Target="slides/slide35.xml"/><Relationship Id="rId65" Type="http://schemas.openxmlformats.org/officeDocument/2006/relationships/slide" Target="slides/slide40.xml"/><Relationship Id="rId73" Type="http://schemas.openxmlformats.org/officeDocument/2006/relationships/slide" Target="slides/slide48.xml"/><Relationship Id="rId78" Type="http://schemas.openxmlformats.org/officeDocument/2006/relationships/slide" Target="slides/slide53.xml"/><Relationship Id="rId81" Type="http://schemas.openxmlformats.org/officeDocument/2006/relationships/slide" Target="slides/slide56.xml"/><Relationship Id="rId86"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63239489-869A-4D85-B0EE-AA9BC766BE66}" type="datetimeFigureOut">
              <a:rPr lang="en-US" smtClean="0"/>
              <a:pPr/>
              <a:t>3/20/2012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9723D4D5-5BF4-49DA-98A6-6E99C899CCF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D5DDFEE-998A-4E94-B6BD-809D3820E238}" type="datetimeFigureOut">
              <a:rPr lang="en-US" smtClean="0"/>
              <a:pPr/>
              <a:t>3/20/2012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26ABC3B-2696-4D1A-AD64-426F2F3B04C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6ABC3B-2696-4D1A-AD64-426F2F3B04C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the 2008 inventory year, EPA added ~20,000 airports to the EIS facility inventory using info received from the FAA.  International airports all the way down to unpaved airstrips, private heliports, and seaplane bases are included.  </a:t>
            </a:r>
          </a:p>
          <a:p>
            <a:endParaRPr lang="en-US" baseline="0" dirty="0" smtClean="0"/>
          </a:p>
          <a:p>
            <a:r>
              <a:rPr lang="en-US" baseline="0" dirty="0" smtClean="0"/>
              <a:t>More detail on the emissions reporting for these facilities will be discussed during the Point course.</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10</a:t>
            </a:fld>
            <a:endParaRPr lang="en-US" dirty="0">
              <a:solidFill>
                <a:prstClr val="black"/>
              </a:solidFill>
              <a:latin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The largest rail yard emissions should be reported at individual facilities, not as county nonpoint aggregates.  Emissions from locomotives underway on rail lines should be reported to specific line segment </a:t>
            </a:r>
            <a:r>
              <a:rPr lang="en-US" baseline="0" dirty="0" err="1" smtClean="0"/>
              <a:t>shapefiles</a:t>
            </a:r>
            <a:r>
              <a:rPr lang="en-US" baseline="0" dirty="0" smtClean="0"/>
              <a:t> in the nonpoint inventory.  Reporting of the emissions from yard locomotives will be covered in more depth in the Point course, and emissions from locomotives on rail lines will be discussed in the Nonpoint course.</a:t>
            </a:r>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11</a:t>
            </a:fld>
            <a:endParaRPr lang="en-US" dirty="0">
              <a:solidFill>
                <a:prstClr val="black"/>
              </a:solidFill>
              <a:latin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Next we will discuss Release Points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12</a:t>
            </a:fld>
            <a:endParaRPr lang="en-US" dirty="0">
              <a:solidFill>
                <a:prstClr val="black"/>
              </a:solidFill>
              <a:latin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Grey bullet text shows IDs and Program System Codes of the ‘parent” component in the XML file or staging table file.</a:t>
            </a:r>
          </a:p>
          <a:p>
            <a:endParaRPr lang="en-US" dirty="0" smtClean="0"/>
          </a:p>
          <a:p>
            <a:r>
              <a:rPr lang="en-US" dirty="0" smtClean="0"/>
              <a:t>An EIS Release Point identifier is assigned to the record when received.</a:t>
            </a:r>
          </a:p>
          <a:p>
            <a:endParaRPr lang="en-US" dirty="0" smtClean="0"/>
          </a:p>
          <a:p>
            <a:r>
              <a:rPr lang="en-US" dirty="0" smtClean="0"/>
              <a:t>The Release Point Identifier Program System Code will be the same as the Facility Site Identifier Program System Code.</a:t>
            </a:r>
          </a:p>
          <a:p>
            <a:endParaRPr lang="en-US" dirty="0" smtClean="0"/>
          </a:p>
          <a:p>
            <a:r>
              <a:rPr lang="en-US" dirty="0" smtClean="0"/>
              <a:t>Note</a:t>
            </a:r>
            <a:r>
              <a:rPr lang="en-US" baseline="0" dirty="0" smtClean="0"/>
              <a:t> that Lat-Lon is NOT required (but can be provided) for each release point in EIS.  This is different than past practice (pre-2008/pre-EIS).  We’ll cover in more detail later in this course.</a:t>
            </a:r>
            <a:endParaRPr lang="en-US" dirty="0" smtClean="0"/>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13</a:t>
            </a:fld>
            <a:endParaRPr lang="en-US" dirty="0">
              <a:solidFill>
                <a:prstClr val="black"/>
              </a:solidFill>
              <a:latin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Release point parameters are required for all release points types except</a:t>
            </a:r>
            <a:r>
              <a:rPr lang="en-US" baseline="0" dirty="0" smtClean="0"/>
              <a:t> a</a:t>
            </a:r>
            <a:r>
              <a:rPr lang="en-US" dirty="0" smtClean="0"/>
              <a:t> release point type of 1, or Fugitive.  It is requested,</a:t>
            </a:r>
            <a:r>
              <a:rPr lang="en-US" baseline="0" dirty="0" smtClean="0"/>
              <a:t> but not required, that the Height, Width, Length and Angle be reported.  </a:t>
            </a:r>
            <a:endParaRPr lang="en-US" dirty="0" smtClean="0"/>
          </a:p>
          <a:p>
            <a:endParaRPr lang="en-US" dirty="0" smtClean="0"/>
          </a:p>
          <a:p>
            <a:endParaRPr lang="en-US" dirty="0" smtClean="0"/>
          </a:p>
          <a:p>
            <a:r>
              <a:rPr lang="en-US" dirty="0" smtClean="0"/>
              <a:t>Exit Gas Velocity and Exit Gas Flow Rate may both be reported,</a:t>
            </a:r>
            <a:r>
              <a:rPr lang="en-US" baseline="0" dirty="0" smtClean="0"/>
              <a:t> but at a minimum you must give us one or the other</a:t>
            </a:r>
          </a:p>
          <a:p>
            <a:endParaRPr lang="en-US" baseline="0" dirty="0" smtClean="0"/>
          </a:p>
          <a:p>
            <a:r>
              <a:rPr lang="en-US" baseline="0" dirty="0" smtClean="0"/>
              <a:t>Error 192 – EIS performs a consistency check on velocity, diameter, and flow by multiplying cross-sectional area (from the diameter) times velocity and comparing to flow.  Must be within 5% tolerance, plus or minus.  </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14</a:t>
            </a:fld>
            <a:endParaRPr lang="en-US" dirty="0">
              <a:solidFill>
                <a:prstClr val="black"/>
              </a:solidFill>
              <a:latin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Next we will discuss Emission Units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15</a:t>
            </a:fld>
            <a:endParaRPr lang="en-US" dirty="0">
              <a:solidFill>
                <a:prstClr val="black"/>
              </a:solidFill>
              <a:latin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baseline="0" dirty="0" smtClean="0"/>
              <a:t>An EIS Unit Identifier is assigned to the record when received.</a:t>
            </a:r>
          </a:p>
          <a:p>
            <a:endParaRPr lang="en-US" baseline="0" dirty="0" smtClean="0"/>
          </a:p>
          <a:p>
            <a:r>
              <a:rPr lang="en-US" dirty="0" smtClean="0"/>
              <a:t>Again,  the Unit Program System Code should be the same as the Facility Site Program</a:t>
            </a:r>
            <a:r>
              <a:rPr lang="en-US" baseline="0" dirty="0" smtClean="0"/>
              <a:t> System Code.</a:t>
            </a:r>
          </a:p>
          <a:p>
            <a:endParaRPr lang="en-US" baseline="0" dirty="0" smtClean="0"/>
          </a:p>
          <a:p>
            <a:r>
              <a:rPr lang="en-US" baseline="0" dirty="0" smtClean="0"/>
              <a:t>Unit Type is required.  As with all other codes, see the EIS Gateway for the current valid list.  We do still allow a miscellaneous type code to make it possible to get data in from agency’s that don’t maintain such a unit type.  But we have tried to populate this for larger units where we could tell what they were in EIS.  For existing units, please don’t universally fill with “999”, as this will overwrite existing more specific unit types.</a:t>
            </a:r>
          </a:p>
          <a:p>
            <a:r>
              <a:rPr lang="en-US" baseline="0" dirty="0" smtClean="0"/>
              <a:t>The unit operation date is the date that the unit came on line and not the inventory year.</a:t>
            </a:r>
          </a:p>
          <a:p>
            <a:endParaRPr lang="en-US" baseline="0" dirty="0" smtClean="0"/>
          </a:p>
          <a:p>
            <a:r>
              <a:rPr lang="en-US" baseline="0" dirty="0" smtClean="0"/>
              <a:t>For some combustion unit types, you are requested to provide the design capacity.</a:t>
            </a:r>
          </a:p>
          <a:p>
            <a:endParaRPr lang="en-US" baseline="0" dirty="0" smtClean="0"/>
          </a:p>
          <a:p>
            <a:r>
              <a:rPr lang="en-US" baseline="0" dirty="0" smtClean="0"/>
              <a:t>Unit Status Code is similar to the Facility Site Status Code in that you have three options: OP – Operating; PS-Permanently Shutdown; TS-Temporarily Shutdown.  The Unit Status Code Year works the same as the Facility Site Status Code Year, you may not report emissions for the same inventory year as the Status Code Year.  In other words, you may not report 2011 emissions for a unit which has a status code of PS and a status code year of 2011.  If the unit closed down partially through the year, then use a status code year of 2012 which will allow you to submit emissions for 2011 but not for any subsequent years.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16</a:t>
            </a:fld>
            <a:endParaRPr lang="en-US" dirty="0">
              <a:solidFill>
                <a:prstClr val="black"/>
              </a:solidFill>
              <a:latin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Next we will discuss Emission Processes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17</a:t>
            </a:fld>
            <a:endParaRPr lang="en-US" dirty="0">
              <a:solidFill>
                <a:prstClr val="black"/>
              </a:solidFill>
              <a:latin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An EIS identifier is assigned to the emission</a:t>
            </a:r>
            <a:r>
              <a:rPr lang="en-US" baseline="0" dirty="0" smtClean="0"/>
              <a:t> process record when received.</a:t>
            </a:r>
            <a:endParaRPr lang="en-US" dirty="0" smtClean="0"/>
          </a:p>
          <a:p>
            <a:endParaRPr lang="en-US" dirty="0" smtClean="0"/>
          </a:p>
          <a:p>
            <a:r>
              <a:rPr lang="en-US" dirty="0" smtClean="0"/>
              <a:t>The Source Classification Code is an 8 or 10 digit code which describes the emissions</a:t>
            </a:r>
            <a:r>
              <a:rPr lang="en-US" baseline="0" dirty="0" smtClean="0"/>
              <a:t>.  The most up to date list of SCCs is available on the Gateway and can be downloaded in .</a:t>
            </a:r>
            <a:r>
              <a:rPr lang="en-US" baseline="0" dirty="0" err="1" smtClean="0"/>
              <a:t>csv</a:t>
            </a:r>
            <a:r>
              <a:rPr lang="en-US" baseline="0" dirty="0" smtClean="0"/>
              <a:t> format.  The default view is all Active codes.  This view may be changed to view retired codes and their map to value.  Only SCCs active for the inventory year being submitted can have emissions reported.</a:t>
            </a:r>
          </a:p>
          <a:p>
            <a:endParaRPr lang="en-US" baseline="0" dirty="0" smtClean="0"/>
          </a:p>
          <a:p>
            <a:r>
              <a:rPr lang="en-US" baseline="0" dirty="0" smtClean="0"/>
              <a:t>There are ~23 SCCs for aircraft exhaust.  When one of these SCCs is used an Aircraft Engine Type Code is also required.  This Aircraft Engine Type Code describes the types of aircraft, and the engine type.  New required element in order for 2011 point emissions to be reported.</a:t>
            </a:r>
            <a:endParaRPr lang="en-US" dirty="0" smtClean="0"/>
          </a:p>
          <a:p>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18</a:t>
            </a:fld>
            <a:endParaRPr lang="en-US" dirty="0">
              <a:solidFill>
                <a:prstClr val="black"/>
              </a:solidFill>
              <a:latin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Processes may be vented to one or more release points, but the total apportionment must equal 100.  </a:t>
            </a:r>
            <a:endParaRPr lang="en-US" dirty="0" smtClean="0"/>
          </a:p>
          <a:p>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19</a:t>
            </a:fld>
            <a:endParaRPr lang="en-US" dirty="0">
              <a:solidFill>
                <a:prstClr val="black"/>
              </a:solidFill>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Emission Inventory System is the database system which receives and stores the State/Local/Tribal</a:t>
            </a:r>
            <a:r>
              <a:rPr lang="en-US" baseline="0" dirty="0" smtClean="0"/>
              <a:t> and EPA-submitted </a:t>
            </a:r>
            <a:r>
              <a:rPr lang="en-US" dirty="0" smtClean="0"/>
              <a:t>emission data used to create the National</a:t>
            </a:r>
            <a:r>
              <a:rPr lang="en-US" baseline="0" dirty="0" smtClean="0"/>
              <a:t> Emission Inventory.  </a:t>
            </a:r>
          </a:p>
          <a:p>
            <a:endParaRPr lang="en-US" baseline="0" dirty="0" smtClean="0"/>
          </a:p>
          <a:p>
            <a:r>
              <a:rPr lang="en-US" baseline="0" dirty="0" smtClean="0"/>
              <a:t>The EIS is capable of holding multiple alternative emission estimate from different submitters for a single process.  Both Annual emissions (at a minimum) and sub-annual emissions can be stored.</a:t>
            </a:r>
          </a:p>
          <a:p>
            <a:endParaRPr lang="en-US" baseline="0" dirty="0" smtClean="0"/>
          </a:p>
          <a:p>
            <a:r>
              <a:rPr lang="en-US" baseline="0" dirty="0" smtClean="0"/>
              <a:t>The National Emission Inventory is a snapshot in time of the selected emissions values for a specified inventory year.  The NEI is shared with the public and contains one selected annual emissions value per process per pollutant.  During the Point course, we will discuss how that single value is determined.</a:t>
            </a:r>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2</a:t>
            </a:fld>
            <a:endParaRPr lang="en-US" dirty="0">
              <a:solidFill>
                <a:prstClr val="black"/>
              </a:solidFill>
              <a:latin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Per the AERR, information on controls is required to be reported IF controls exist.  There is no</a:t>
            </a:r>
            <a:r>
              <a:rPr lang="en-US" baseline="0" dirty="0" smtClean="0"/>
              <a:t> explicit code to be reported for “uncontrolled”.  </a:t>
            </a:r>
            <a:r>
              <a:rPr lang="en-US" dirty="0" smtClean="0"/>
              <a:t>If a unit or process is not controlled, don’t report these EIS components.</a:t>
            </a:r>
          </a:p>
          <a:p>
            <a:endParaRPr lang="en-US" dirty="0" smtClean="0"/>
          </a:p>
          <a:p>
            <a:r>
              <a:rPr lang="en-US" dirty="0" smtClean="0"/>
              <a:t>Controls can be reported at either the emission unit or emission process levels.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Any new control Approach replaces any existing approach as a whole.  Controls are not assigned an EIS identifier.  Therefore all three components must be reported with each submission when changing a measure or pollutant.  </a:t>
            </a:r>
          </a:p>
          <a:p>
            <a:endParaRPr lang="en-US" baseline="0" dirty="0" smtClean="0"/>
          </a:p>
          <a:p>
            <a:r>
              <a:rPr lang="en-US" dirty="0" smtClean="0"/>
              <a:t>The Control Approach describes the characteristics</a:t>
            </a:r>
            <a:r>
              <a:rPr lang="en-US" baseline="0" dirty="0" smtClean="0"/>
              <a:t> of the overall approach and is the parent to the Control Measure and Control Pollutant sections.  Every Control Approach must be associated with a minimum of one control measure (device) and at least one pollutant.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20</a:t>
            </a:fld>
            <a:endParaRPr lang="en-US" dirty="0">
              <a:solidFill>
                <a:prstClr val="black"/>
              </a:solidFill>
              <a:latin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Percent Control Approach Capture Efficiency and Percent Control Approach Effectiveness are not required data fields, but are encouraged.</a:t>
            </a:r>
          </a:p>
          <a:p>
            <a:endParaRPr lang="en-US" dirty="0" smtClean="0"/>
          </a:p>
          <a:p>
            <a:r>
              <a:rPr lang="en-US" baseline="0" dirty="0" smtClean="0"/>
              <a:t>Percent Control Approach Capture Efficiency is an estimate of that portion of an affected emission stream that is collected and routed to the control measures when the capture or collection system is operating as designed.  Use only where downstream control measures are present, not where stream is just vented without control.  If each device has its own separate intake, each control device will use its own capture efficiency.  If the control devices are in series, the capture efficiency of the first device is used to determine the overall control efficiency for the entire control approach.  The control approach capture efficiency is usually 100% except where process are open and have a capture hood.</a:t>
            </a:r>
          </a:p>
          <a:p>
            <a:endParaRPr lang="en-US" baseline="0" dirty="0" smtClean="0"/>
          </a:p>
          <a:p>
            <a:r>
              <a:rPr lang="en-US" baseline="0" dirty="0" smtClean="0"/>
              <a:t>Percent Control Effectiveness is the estimate of the portion of the reporting period’s activity for which the overall control system or approach (including capture and control measures) were operating as designed (regardless of whether the control measure is due to a rule or voluntary measure).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21</a:t>
            </a:fld>
            <a:endParaRPr lang="en-US" dirty="0">
              <a:solidFill>
                <a:prstClr val="black"/>
              </a:solidFill>
              <a:latin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Up to date control measure codes are available under</a:t>
            </a:r>
            <a:r>
              <a:rPr lang="en-US" baseline="0" dirty="0" smtClean="0"/>
              <a:t> Reporting Codes on the EIS Gateway.  All codes may be downloaded into .</a:t>
            </a:r>
            <a:r>
              <a:rPr lang="en-US" baseline="0" dirty="0" err="1" smtClean="0"/>
              <a:t>csv</a:t>
            </a:r>
            <a:r>
              <a:rPr lang="en-US" baseline="0" dirty="0" smtClean="0"/>
              <a:t>.</a:t>
            </a:r>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22</a:t>
            </a:fld>
            <a:endParaRPr lang="en-US" dirty="0">
              <a:solidFill>
                <a:prstClr val="black"/>
              </a:solidFill>
              <a:latin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Percent Control Measures Reduction Efficiency is not a required field, but is wanted.</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Percent Control Measures Reduction Efficiency is the estimated average reduction achieved for the pollutant when all control measures</a:t>
            </a:r>
            <a:r>
              <a:rPr lang="en-US" baseline="0" dirty="0" smtClean="0"/>
              <a:t> are operating as designed.  The reduction efficiency should not be discounted for the percent of the emissions stream which never reaches the control measures because of less-than-complete capture, control equipment downtime, malfunctions, or bypassing.  The intent is that the control measures reduction efficiency describes the REDUCTION % across just the control devices themselves, and not the remaining emitted %.  It does not consider the capture aspect at all.  The Capture Efficiency % is to be reported separately from the individual pollutant reduction % to ensure transparency of the details that may be included in estimating emissions.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23</a:t>
            </a:fld>
            <a:endParaRPr lang="en-US" dirty="0">
              <a:solidFill>
                <a:prstClr val="black"/>
              </a:solidFill>
              <a:latin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Regulations is NOT a required component.  It is an optional attribute </a:t>
            </a:r>
            <a:r>
              <a:rPr lang="en-US" baseline="0" dirty="0" smtClean="0"/>
              <a:t>that can be attached to either a unit or process where/if a regulation applies.</a:t>
            </a:r>
            <a:endParaRPr lang="en-US" dirty="0" smtClean="0"/>
          </a:p>
          <a:p>
            <a:endParaRPr lang="en-US" dirty="0" smtClean="0"/>
          </a:p>
          <a:p>
            <a:r>
              <a:rPr lang="en-US" dirty="0" smtClean="0"/>
              <a:t>The Federal regulation codes are assigned by EPA and are locked or protected.  As with all locked data, if you</a:t>
            </a:r>
            <a:r>
              <a:rPr lang="en-US" baseline="0" dirty="0" smtClean="0"/>
              <a:t> disagree with the value, you may contact us to request a revision.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24</a:t>
            </a:fld>
            <a:endParaRPr lang="en-US" dirty="0">
              <a:solidFill>
                <a:prstClr val="black"/>
              </a:solidFill>
              <a:latin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can edit individually via the EIS Gateway.  No need to enter all the identifiers – you just navigate</a:t>
            </a:r>
            <a:r>
              <a:rPr lang="en-US" baseline="0" dirty="0" smtClean="0"/>
              <a:t> to the item to be edited.</a:t>
            </a:r>
            <a:endParaRPr lang="en-US" dirty="0" smtClean="0"/>
          </a:p>
          <a:p>
            <a:endParaRPr lang="en-US" dirty="0" smtClean="0"/>
          </a:p>
          <a:p>
            <a:r>
              <a:rPr lang="en-US" dirty="0" smtClean="0"/>
              <a:t>Editing individual data fields using staging</a:t>
            </a:r>
            <a:r>
              <a:rPr lang="en-US" baseline="0" dirty="0" smtClean="0"/>
              <a:t> tables and batch XML submittals is similar to adding new facilities, units, processes, or release points.  But you do NOT have to include all of the required data elements as for a new item add.  You DO have to include the identifiers that will allow EIS to navigate to the single facility, unit, process, or release point that you want to edit.</a:t>
            </a:r>
          </a:p>
          <a:p>
            <a:endParaRPr lang="en-US" baseline="0" dirty="0" smtClean="0"/>
          </a:p>
          <a:p>
            <a:pPr>
              <a:buFontTx/>
              <a:buChar char="-"/>
            </a:pPr>
            <a:r>
              <a:rPr lang="en-US" baseline="0" dirty="0" smtClean="0"/>
              <a:t>Identifiers and Program system code and FIPS must be included in the staging table, along with whatever field you want to add or edit.  You can </a:t>
            </a:r>
            <a:r>
              <a:rPr lang="en-US" u="sng" baseline="0" dirty="0" smtClean="0"/>
              <a:t>leave blank</a:t>
            </a:r>
            <a:r>
              <a:rPr lang="en-US" baseline="0" dirty="0" smtClean="0"/>
              <a:t> any </a:t>
            </a:r>
            <a:r>
              <a:rPr lang="en-US" u="sng" baseline="0" dirty="0" smtClean="0"/>
              <a:t>required</a:t>
            </a:r>
            <a:r>
              <a:rPr lang="en-US" baseline="0" dirty="0" smtClean="0"/>
              <a:t> or optional fields that you are not interested in changing</a:t>
            </a:r>
          </a:p>
          <a:p>
            <a:pPr>
              <a:buFontTx/>
              <a:buChar char="-"/>
            </a:pPr>
            <a:r>
              <a:rPr lang="en-US" baseline="0" dirty="0" smtClean="0"/>
              <a:t> Any “parent” staging table must also have the same IDs, PSCs, and FIPs, or you will get referential integrity errors from Bridge Tool.  You can run Access “Group By” queries on a staging table to append all the IDs you need for the parent tables</a:t>
            </a:r>
          </a:p>
          <a:p>
            <a:pPr>
              <a:buFontTx/>
              <a:buChar char="-"/>
            </a:pPr>
            <a:endParaRPr lang="en-US" baseline="0" dirty="0" smtClean="0"/>
          </a:p>
          <a:p>
            <a:pPr>
              <a:buFontTx/>
              <a:buNone/>
            </a:pPr>
            <a:r>
              <a:rPr lang="en-US" baseline="0" dirty="0" smtClean="0"/>
              <a:t>Backbone of child up thru parent tables:</a:t>
            </a:r>
          </a:p>
          <a:p>
            <a:pPr>
              <a:buFontTx/>
              <a:buChar char="-"/>
            </a:pPr>
            <a:r>
              <a:rPr lang="en-US" baseline="0" dirty="0" smtClean="0"/>
              <a:t>Emissions – Reporting Period – Emission Process – Emission Unit – Facility Site</a:t>
            </a:r>
          </a:p>
          <a:p>
            <a:pPr>
              <a:buFontTx/>
              <a:buChar char="-"/>
            </a:pPr>
            <a:r>
              <a:rPr lang="en-US" baseline="0" dirty="0" smtClean="0"/>
              <a:t>Release Point – Facility Site</a:t>
            </a:r>
          </a:p>
          <a:p>
            <a:pPr>
              <a:buFontTx/>
              <a:buChar char="-"/>
            </a:pPr>
            <a:r>
              <a:rPr lang="en-US" baseline="0" dirty="0" smtClean="0"/>
              <a:t> </a:t>
            </a:r>
            <a:r>
              <a:rPr lang="en-US" baseline="0" dirty="0" err="1" smtClean="0"/>
              <a:t>Rel</a:t>
            </a:r>
            <a:r>
              <a:rPr lang="en-US" baseline="0" dirty="0" smtClean="0"/>
              <a:t> Pt </a:t>
            </a:r>
            <a:r>
              <a:rPr lang="en-US" baseline="0" dirty="0" err="1" smtClean="0"/>
              <a:t>Coords</a:t>
            </a:r>
            <a:r>
              <a:rPr lang="en-US" baseline="0" dirty="0" smtClean="0"/>
              <a:t> – Release Point – Facility Site</a:t>
            </a:r>
          </a:p>
          <a:p>
            <a:pPr>
              <a:buFontTx/>
              <a:buChar char="-"/>
            </a:pPr>
            <a:r>
              <a:rPr lang="en-US" baseline="0" dirty="0" smtClean="0"/>
              <a:t>Facility Site </a:t>
            </a:r>
            <a:r>
              <a:rPr lang="en-US" baseline="0" dirty="0" err="1" smtClean="0"/>
              <a:t>Coords</a:t>
            </a:r>
            <a:r>
              <a:rPr lang="en-US" baseline="0" dirty="0" smtClean="0"/>
              <a:t> – Facility Site</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change the status code on a facility, you will complete the facility component by providing the facility identifiers and program system code, FIPS or Tribal Code, the new status, and the year the status takes effect.</a:t>
            </a:r>
          </a:p>
          <a:p>
            <a:endParaRPr lang="en-US" dirty="0" smtClean="0"/>
          </a:p>
          <a:p>
            <a:r>
              <a:rPr lang="en-US" dirty="0" smtClean="0"/>
              <a:t>The status code year is defined as January 1</a:t>
            </a:r>
            <a:r>
              <a:rPr lang="en-US" baseline="30000" dirty="0" smtClean="0"/>
              <a:t>st</a:t>
            </a:r>
            <a:r>
              <a:rPr lang="en-US" dirty="0" smtClean="0"/>
              <a:t> of the year stated.  This means that you cannot</a:t>
            </a:r>
            <a:r>
              <a:rPr lang="en-US" baseline="0" dirty="0" smtClean="0"/>
              <a:t> report emissions for 2011 if the facility has a status code year of 2011 or earlier.</a:t>
            </a:r>
          </a:p>
          <a:p>
            <a:endParaRPr lang="en-US" baseline="0" dirty="0" smtClean="0"/>
          </a:p>
          <a:p>
            <a:r>
              <a:rPr lang="en-US" baseline="0" dirty="0" smtClean="0"/>
              <a:t>The 2249 error is a critical error.  These errors can occur at the facility, unit, and release point levels.</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6ABC3B-2696-4D1A-AD64-426F2F3B04CF}"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Actually could be a bigger problem within a single</a:t>
            </a:r>
            <a:r>
              <a:rPr lang="en-US" baseline="0" dirty="0" smtClean="0"/>
              <a:t> year, if S/L submits more than once</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changes may be done in one of two ways.  Through a batch upload or manually on the EIS Gateway.</a:t>
            </a:r>
          </a:p>
          <a:p>
            <a:endParaRPr lang="en-US" dirty="0" smtClean="0"/>
          </a:p>
          <a:p>
            <a:r>
              <a:rPr lang="en-US" dirty="0" smtClean="0"/>
              <a:t>If using a batch upload to change your identifiers, the first submission closes out the current facility identifier and moves the identifier to the Alternative Facility Identifier component which stores historical</a:t>
            </a:r>
            <a:r>
              <a:rPr lang="en-US" baseline="0" dirty="0" smtClean="0"/>
              <a:t> identifiers.</a:t>
            </a:r>
          </a:p>
          <a:p>
            <a:endParaRPr lang="en-US" baseline="0" dirty="0" smtClean="0"/>
          </a:p>
          <a:p>
            <a:r>
              <a:rPr lang="en-US" baseline="0" dirty="0" smtClean="0"/>
              <a:t>It is </a:t>
            </a:r>
            <a:r>
              <a:rPr lang="en-US" b="1" u="sng" baseline="0" dirty="0" smtClean="0"/>
              <a:t>extremely important </a:t>
            </a:r>
            <a:r>
              <a:rPr lang="en-US" baseline="0" dirty="0" smtClean="0"/>
              <a:t>that the second submission </a:t>
            </a:r>
            <a:r>
              <a:rPr lang="en-US" b="1" u="sng" baseline="0" dirty="0" smtClean="0"/>
              <a:t>contain the EIS facility identifier </a:t>
            </a:r>
            <a:r>
              <a:rPr lang="en-US" baseline="0" dirty="0" smtClean="0"/>
              <a:t>for the facility that is being changed.  If the EIS Facility Identifier is null, EIS will look at the record as a new facility.</a:t>
            </a:r>
          </a:p>
          <a:p>
            <a:endParaRPr lang="en-US" baseline="0" dirty="0" smtClean="0"/>
          </a:p>
          <a:p>
            <a:r>
              <a:rPr lang="en-US" baseline="0" dirty="0" smtClean="0"/>
              <a:t>This same process would be used to change unit, process and release point identifiers as well.</a:t>
            </a:r>
          </a:p>
          <a:p>
            <a:endParaRPr lang="en-US" baseline="0" dirty="0" smtClean="0"/>
          </a:p>
          <a:p>
            <a:r>
              <a:rPr lang="en-US" baseline="0" dirty="0" smtClean="0"/>
              <a:t>Last Inventory Year, rather than End Date, for emissions process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29</a:t>
            </a:fld>
            <a:endParaRPr lang="en-US" dirty="0">
              <a:solidFill>
                <a:prstClr val="black"/>
              </a:solidFill>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AERR pertains to criteria pollutants only which include SO2, </a:t>
            </a:r>
            <a:r>
              <a:rPr lang="en-US" baseline="0" dirty="0" err="1" smtClean="0"/>
              <a:t>NOx</a:t>
            </a:r>
            <a:r>
              <a:rPr lang="en-US" baseline="0" dirty="0" smtClean="0"/>
              <a:t>, CO, VOC, PM10-FIL and PM2.5-FIL, PM-CON, ammonia and lead.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Every three years, all point sources meeting the </a:t>
            </a:r>
            <a:r>
              <a:rPr lang="en-US" u="sng" baseline="0" dirty="0" smtClean="0"/>
              <a:t>&gt;</a:t>
            </a:r>
            <a:r>
              <a:rPr lang="en-US" baseline="0" dirty="0" smtClean="0"/>
              <a:t> 100tpy threshold, are to be reported as well as nonpoint, </a:t>
            </a:r>
            <a:r>
              <a:rPr lang="en-US" baseline="0" dirty="0" err="1" smtClean="0"/>
              <a:t>onroad</a:t>
            </a:r>
            <a:r>
              <a:rPr lang="en-US" baseline="0" dirty="0" smtClean="0"/>
              <a:t>, </a:t>
            </a:r>
            <a:r>
              <a:rPr lang="en-US" baseline="0" dirty="0" err="1" smtClean="0"/>
              <a:t>nonroad</a:t>
            </a:r>
            <a:r>
              <a:rPr lang="en-US" baseline="0" dirty="0" smtClean="0"/>
              <a:t>, and events emissions.</a:t>
            </a:r>
          </a:p>
          <a:p>
            <a:endParaRPr lang="en-US" dirty="0" smtClean="0"/>
          </a:p>
          <a:p>
            <a:r>
              <a:rPr lang="en-US" dirty="0" smtClean="0"/>
              <a:t>The AERR requires S/L/Ts to report annually all Type A facilities with the “potential to emit” various criteria </a:t>
            </a:r>
            <a:r>
              <a:rPr lang="en-US" baseline="0" dirty="0" smtClean="0"/>
              <a:t>pollutants, at or above specified higher thresholds.  </a:t>
            </a:r>
          </a:p>
          <a:p>
            <a:endParaRPr lang="en-US" baseline="0" dirty="0" smtClean="0"/>
          </a:p>
          <a:p>
            <a:r>
              <a:rPr lang="en-US" baseline="0" dirty="0" smtClean="0"/>
              <a:t>HAPs are on a voluntary basis, but we receive HAP emissions from the majority of our submitters.  EPA adds HAPs from other data sources to complete coverage for HAPs, but would prefer to have S/L/T estimates.</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3</a:t>
            </a:fld>
            <a:endParaRPr lang="en-US" dirty="0">
              <a:solidFill>
                <a:prstClr val="black"/>
              </a:solidFill>
              <a:latin typeface="Calibri"/>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Geographic Coordinates are required at the site level, but NOT for each individual release point, which is different than pre-2008 NIF submittals. It is</a:t>
            </a:r>
            <a:r>
              <a:rPr lang="en-US" baseline="0" dirty="0" smtClean="0"/>
              <a:t> </a:t>
            </a:r>
            <a:r>
              <a:rPr lang="en-US" dirty="0" smtClean="0"/>
              <a:t>important that geographic coordinates are accurate.  These lat/</a:t>
            </a:r>
            <a:r>
              <a:rPr lang="en-US" dirty="0" err="1" smtClean="0"/>
              <a:t>lons</a:t>
            </a:r>
            <a:r>
              <a:rPr lang="en-US" dirty="0" smtClean="0"/>
              <a:t> are used when assigning health</a:t>
            </a:r>
            <a:r>
              <a:rPr lang="en-US" baseline="0" dirty="0" smtClean="0"/>
              <a:t> risks and modeling.  Google Earth is an excellent tool to QA your coordinates.  Another good source is iTouchMap.com.</a:t>
            </a:r>
          </a:p>
          <a:p>
            <a:endParaRPr lang="en-US" baseline="0" dirty="0" smtClean="0"/>
          </a:p>
          <a:p>
            <a:r>
              <a:rPr lang="en-US" baseline="0" dirty="0" smtClean="0"/>
              <a:t>EPA checks county </a:t>
            </a:r>
            <a:r>
              <a:rPr lang="en-US" baseline="0" dirty="0" err="1" smtClean="0"/>
              <a:t>fips</a:t>
            </a:r>
            <a:r>
              <a:rPr lang="en-US" baseline="0" dirty="0" smtClean="0"/>
              <a:t> </a:t>
            </a:r>
            <a:r>
              <a:rPr lang="en-US" baseline="0" dirty="0" err="1" smtClean="0"/>
              <a:t>vs</a:t>
            </a:r>
            <a:r>
              <a:rPr lang="en-US" baseline="0" dirty="0" smtClean="0"/>
              <a:t> site </a:t>
            </a:r>
            <a:r>
              <a:rPr lang="en-US" baseline="0" dirty="0" err="1" smtClean="0"/>
              <a:t>coords</a:t>
            </a:r>
            <a:endParaRPr lang="en-US" baseline="0" dirty="0" smtClean="0"/>
          </a:p>
          <a:p>
            <a:r>
              <a:rPr lang="en-US" baseline="0" dirty="0" smtClean="0"/>
              <a:t>EPA checks </a:t>
            </a:r>
            <a:r>
              <a:rPr lang="en-US" baseline="0" dirty="0" err="1" smtClean="0"/>
              <a:t>rel</a:t>
            </a:r>
            <a:r>
              <a:rPr lang="en-US" baseline="0" dirty="0" smtClean="0"/>
              <a:t> pt </a:t>
            </a:r>
            <a:r>
              <a:rPr lang="en-US" baseline="0" dirty="0" err="1" smtClean="0"/>
              <a:t>coords</a:t>
            </a:r>
            <a:r>
              <a:rPr lang="en-US" baseline="0" dirty="0" smtClean="0"/>
              <a:t> </a:t>
            </a:r>
            <a:r>
              <a:rPr lang="en-US" baseline="0" dirty="0" err="1" smtClean="0"/>
              <a:t>vs</a:t>
            </a:r>
            <a:r>
              <a:rPr lang="en-US" baseline="0" dirty="0" smtClean="0"/>
              <a:t> site </a:t>
            </a:r>
            <a:r>
              <a:rPr lang="en-US" baseline="0" dirty="0" err="1" smtClean="0"/>
              <a:t>coords</a:t>
            </a:r>
            <a:r>
              <a:rPr lang="en-US" baseline="0" dirty="0" smtClean="0"/>
              <a:t> to screen for large discrepancies</a:t>
            </a:r>
          </a:p>
          <a:p>
            <a:endParaRPr lang="en-US" dirty="0" smtClean="0"/>
          </a:p>
          <a:p>
            <a:r>
              <a:rPr lang="en-US" dirty="0" smtClean="0"/>
              <a:t>There are separate XML schema components and separate tables in the Bridge Tool staging tables for the site</a:t>
            </a:r>
            <a:r>
              <a:rPr lang="en-US" baseline="0" dirty="0" smtClean="0"/>
              <a:t> level and release point level geographic coordinates.  </a:t>
            </a:r>
            <a:r>
              <a:rPr lang="en-US" dirty="0" smtClean="0"/>
              <a:t>If a release point geographic coordinate is not provided, EIS will default the lat-</a:t>
            </a:r>
            <a:r>
              <a:rPr lang="en-US" dirty="0" err="1" smtClean="0"/>
              <a:t>lons</a:t>
            </a:r>
            <a:r>
              <a:rPr lang="en-US" dirty="0" smtClean="0"/>
              <a:t> to the site lat-</a:t>
            </a:r>
            <a:r>
              <a:rPr lang="en-US" dirty="0" err="1" smtClean="0"/>
              <a:t>lon</a:t>
            </a:r>
            <a:r>
              <a:rPr lang="en-US" dirty="0" smtClean="0"/>
              <a:t> when creating modeling files and configuration</a:t>
            </a:r>
            <a:r>
              <a:rPr lang="en-US" baseline="0" dirty="0" smtClean="0"/>
              <a:t> reports and Gateway displays.  Do not report the release point lat/</a:t>
            </a:r>
            <a:r>
              <a:rPr lang="en-US" baseline="0" dirty="0" err="1" smtClean="0"/>
              <a:t>lons</a:t>
            </a:r>
            <a:r>
              <a:rPr lang="en-US" baseline="0" dirty="0" smtClean="0"/>
              <a:t> with the same coordinates as the facility lat/</a:t>
            </a:r>
            <a:r>
              <a:rPr lang="en-US" baseline="0" dirty="0" err="1" smtClean="0"/>
              <a:t>lon</a:t>
            </a:r>
            <a:r>
              <a:rPr lang="en-US" baseline="0" dirty="0" smtClean="0"/>
              <a:t>.  If using the facility lat/</a:t>
            </a:r>
            <a:r>
              <a:rPr lang="en-US" baseline="0" dirty="0" err="1" smtClean="0"/>
              <a:t>lon</a:t>
            </a:r>
            <a:r>
              <a:rPr lang="en-US" baseline="0" dirty="0" smtClean="0"/>
              <a:t> as defaults, do not report release point lat/</a:t>
            </a:r>
            <a:r>
              <a:rPr lang="en-US" baseline="0" dirty="0" err="1" smtClean="0"/>
              <a:t>lons</a:t>
            </a:r>
            <a:r>
              <a:rPr lang="en-US" baseline="0" dirty="0" smtClean="0"/>
              <a:t>.</a:t>
            </a:r>
          </a:p>
          <a:p>
            <a:endParaRPr lang="en-US" dirty="0" smtClean="0"/>
          </a:p>
          <a:p>
            <a:r>
              <a:rPr lang="en-US" dirty="0" smtClean="0"/>
              <a:t>If you have accurate release point lat/</a:t>
            </a:r>
            <a:r>
              <a:rPr lang="en-US" dirty="0" err="1" smtClean="0"/>
              <a:t>lons</a:t>
            </a:r>
            <a:r>
              <a:rPr lang="en-US" baseline="0" dirty="0" smtClean="0"/>
              <a:t> you can still enter them, even if site is protected.  For some sites where significant emission releases are more spread out, it would be helpful to add some individual release point </a:t>
            </a:r>
            <a:r>
              <a:rPr lang="en-US" baseline="0" dirty="0" err="1" smtClean="0"/>
              <a:t>coords</a:t>
            </a:r>
            <a:r>
              <a:rPr lang="en-US" baseline="0" dirty="0" smtClean="0"/>
              <a:t> if available.</a:t>
            </a:r>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Once a site lat/</a:t>
            </a:r>
            <a:r>
              <a:rPr lang="en-US" baseline="0" dirty="0" err="1" smtClean="0"/>
              <a:t>lon</a:t>
            </a:r>
            <a:r>
              <a:rPr lang="en-US" baseline="0" dirty="0" smtClean="0"/>
              <a:t> is confirmed to be accurate, the site geographic coordinate will be protected, or locked.  This will prevent any accidental overwrites of these coordinates in the future.  Contact EPA if you wish to have some of your coordinates protected, or if you find protected coordinates that you believe are not accurate.  You do not have a mechanism to set or unset the protections, but we will be happy to help.</a:t>
            </a:r>
          </a:p>
          <a:p>
            <a:endParaRPr lang="en-US" dirty="0" smtClean="0"/>
          </a:p>
          <a:p>
            <a:r>
              <a:rPr lang="en-US" dirty="0" smtClean="0"/>
              <a:t>Critical Errors # 1230 and 1231 may be ignored unless you believe the EIS stored and protected lat/</a:t>
            </a:r>
            <a:r>
              <a:rPr lang="en-US" dirty="0" err="1" smtClean="0"/>
              <a:t>lon</a:t>
            </a:r>
            <a:r>
              <a:rPr lang="en-US" dirty="0" smtClean="0"/>
              <a:t> is not accurate.  All other data for that record </a:t>
            </a:r>
            <a:r>
              <a:rPr lang="en-US" u="sng" dirty="0" smtClean="0"/>
              <a:t>will be processed</a:t>
            </a:r>
            <a:r>
              <a:rPr lang="en-US" u="none" dirty="0" smtClean="0"/>
              <a:t> and stored if otherwise valid.</a:t>
            </a:r>
          </a:p>
          <a:p>
            <a:endParaRPr lang="en-US" baseline="0" dirty="0" smtClean="0"/>
          </a:p>
          <a:p>
            <a:r>
              <a:rPr lang="en-US" baseline="0" dirty="0" smtClean="0"/>
              <a:t>As part of summer 2011 revisions, EPA also removed some (not all) of the individual release point coordinates where they were equal to the site level coordinates.  When we remove the release point coordinates, the “use site coordinates” flag that you see in the EIS Gateway is set.  For these situations, the release point coordinates also inherit the protection status of the site coordinates.  You do have the ability to set the “use site coordinates” flag in the EIS gateway, on individual release points.  Please contact EPA if you are interested in setting a large batch to use site coordinates, since there is no mechanism for you to set those via a batch XML submittal.</a:t>
            </a:r>
          </a:p>
          <a:p>
            <a:endParaRPr lang="en-US" baseline="0" dirty="0" smtClean="0"/>
          </a:p>
          <a:p>
            <a:r>
              <a:rPr lang="en-US" baseline="0" dirty="0" smtClean="0"/>
              <a:t>Individual release point coordinates may also be protected.</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few notes of changes made to release point QA checks for the 2011 inventory</a:t>
            </a:r>
            <a:r>
              <a:rPr lang="en-US" baseline="0" dirty="0" smtClean="0"/>
              <a:t> year reporting.  </a:t>
            </a:r>
          </a:p>
          <a:p>
            <a:endParaRPr lang="en-US" baseline="0" dirty="0" smtClean="0"/>
          </a:p>
          <a:p>
            <a:r>
              <a:rPr lang="en-US" baseline="0" dirty="0" smtClean="0"/>
              <a:t>At present, the consistency checks on velocity, flow, diameter are using both the values reported in your XML submittals and any of those three elements that you do not include from the existing EIS facility inventory.  We are investigating ways to avoid comparing elements that are not submitted together and not retaining previous values, considering that you are not required to submit both velocity and flow.</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Besides the Facility Inventory</a:t>
            </a:r>
            <a:r>
              <a:rPr lang="en-US" baseline="0" dirty="0" smtClean="0"/>
              <a:t> data that you have in the staging tables, there are required fields in two other tables.</a:t>
            </a:r>
          </a:p>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Besides the Facility Inventory</a:t>
            </a:r>
            <a:r>
              <a:rPr lang="en-US" baseline="0" dirty="0" smtClean="0"/>
              <a:t> data that you have in the staging tables, there are required fields in two other tables.</a:t>
            </a:r>
          </a:p>
          <a:p>
            <a:r>
              <a:rPr lang="en-US" baseline="0" dirty="0" smtClean="0"/>
              <a:t>Pay attention to whether QA or Production environment submittal</a:t>
            </a:r>
          </a:p>
          <a:p>
            <a:r>
              <a:rPr lang="en-US" baseline="0" dirty="0" smtClean="0"/>
              <a:t>IF you have BOTH Facility Inventory AND Point emissions in same staging tables, pay attention to which you choose to submit here.  The two CANNOT be submitted together.  The Bridge Tool uses this Data Category to determine which type XML it will build.</a:t>
            </a:r>
          </a:p>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 you have your Access Staging table file populated,</a:t>
            </a:r>
            <a:r>
              <a:rPr lang="en-US" baseline="0" dirty="0" smtClean="0"/>
              <a:t> use the Bridge Tool to create the XML file needed by EIS.</a:t>
            </a:r>
          </a:p>
          <a:p>
            <a:r>
              <a:rPr lang="en-US" baseline="0" dirty="0" smtClean="0"/>
              <a:t>Three selections must be made:</a:t>
            </a:r>
          </a:p>
          <a:p>
            <a:endParaRPr lang="en-US" baseline="0" dirty="0" smtClean="0"/>
          </a:p>
          <a:p>
            <a:pPr>
              <a:buFontTx/>
              <a:buChar char="-"/>
            </a:pPr>
            <a:r>
              <a:rPr lang="en-US" baseline="0" dirty="0" smtClean="0"/>
              <a:t>Are you creating an XML, or trying to go backwards to create an MDB from a downloaded EIS XML Snapshot file?</a:t>
            </a:r>
          </a:p>
          <a:p>
            <a:pPr>
              <a:buFontTx/>
              <a:buChar char="-"/>
            </a:pPr>
            <a:endParaRPr lang="en-US" baseline="0" dirty="0" smtClean="0"/>
          </a:p>
          <a:p>
            <a:pPr>
              <a:buFontTx/>
              <a:buChar char="-"/>
            </a:pPr>
            <a:r>
              <a:rPr lang="en-US" baseline="0" dirty="0" smtClean="0"/>
              <a:t>Which type of data are you trying to operate on? Facility, Point emissions, Nonpoint emissions, </a:t>
            </a:r>
            <a:r>
              <a:rPr lang="en-US" baseline="0" dirty="0" err="1" smtClean="0"/>
              <a:t>OnRoad</a:t>
            </a:r>
            <a:r>
              <a:rPr lang="en-US" baseline="0" dirty="0" smtClean="0"/>
              <a:t> emissions, etc.  Note that the Exchange Header table’s  Data Category property should match what you select here.</a:t>
            </a:r>
          </a:p>
          <a:p>
            <a:pPr>
              <a:buFontTx/>
              <a:buChar char="-"/>
            </a:pPr>
            <a:endParaRPr lang="en-US" baseline="0" dirty="0" smtClean="0"/>
          </a:p>
          <a:p>
            <a:pPr>
              <a:buFontTx/>
              <a:buChar char="-"/>
            </a:pPr>
            <a:r>
              <a:rPr lang="en-US" baseline="0" dirty="0" smtClean="0"/>
              <a:t>What is the file to be operated on?</a:t>
            </a:r>
          </a:p>
          <a:p>
            <a:pPr>
              <a:buFontTx/>
              <a:buChar char="-"/>
            </a:pPr>
            <a:endParaRPr lang="en-US" baseline="0" dirty="0" smtClean="0"/>
          </a:p>
          <a:p>
            <a:pPr>
              <a:buFontTx/>
              <a:buChar char="-"/>
            </a:pPr>
            <a:r>
              <a:rPr lang="en-US" baseline="0" dirty="0" smtClean="0"/>
              <a:t>Hit Start and provide a file name for the result</a:t>
            </a:r>
          </a:p>
          <a:p>
            <a:pPr>
              <a:buFontTx/>
              <a:buChar char="-"/>
            </a:pPr>
            <a:r>
              <a:rPr lang="en-US" baseline="0" dirty="0" smtClean="0"/>
              <a:t>Simple files such as revising the NAICs and site coordinates for 20 facilities should give you an “XML file successfully generated” message in a minute or two.  If the staging tables and XML contain all fields for all facilities in your state, might take an hour or two.</a:t>
            </a:r>
          </a:p>
        </p:txBody>
      </p:sp>
      <p:sp>
        <p:nvSpPr>
          <p:cNvPr id="4" name="Slide Number Placeholder 3"/>
          <p:cNvSpPr>
            <a:spLocks noGrp="1"/>
          </p:cNvSpPr>
          <p:nvPr>
            <p:ph type="sldNum" sz="quarter" idx="10"/>
          </p:nvPr>
        </p:nvSpPr>
        <p:spPr/>
        <p:txBody>
          <a:bodyPr/>
          <a:lstStyle/>
          <a:p>
            <a:fld id="{126ABC3B-2696-4D1A-AD64-426F2F3B04CF}"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Success message – only means that an</a:t>
            </a:r>
            <a:r>
              <a:rPr lang="en-US" baseline="0" dirty="0" smtClean="0"/>
              <a:t> XML could be built – does NOT say anything about whether EIS will like the data.  The Bridge Tool has NO error-checking other than for valid XML </a:t>
            </a:r>
            <a:r>
              <a:rPr lang="en-US" u="sng" baseline="0" dirty="0" smtClean="0"/>
              <a:t>format</a:t>
            </a:r>
            <a:r>
              <a:rPr lang="en-US" baseline="0" dirty="0" smtClean="0"/>
              <a:t>.  Also, some errors in your staging tables will cause the Bridge Tool to create only the header info, with no data.  We recommend that you open the XML file you created with </a:t>
            </a:r>
            <a:r>
              <a:rPr lang="en-US" baseline="0" dirty="0" err="1" smtClean="0"/>
              <a:t>NotePad</a:t>
            </a:r>
            <a:r>
              <a:rPr lang="en-US" baseline="0" dirty="0" smtClean="0"/>
              <a:t> or a web browser to verify that some data values are also present beyond the header rows before you submit your file to EIS.</a:t>
            </a: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Widowed</a:t>
            </a:r>
            <a:r>
              <a:rPr lang="en-US" baseline="0" dirty="0" smtClean="0"/>
              <a:t> parent components – the Bridge error message usually says that it was “expecting one or more of     ……list of CERS schema components…”.  Identify what the parent component is for those listed missing, expected components, and find in your staging tables where at least one (maybe many more) of those parents do not have any child records in the expected components.  Access can be a very good tool in finding these widows and orphans by doing a compare query between each of the tables.</a:t>
            </a: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Special character error solution:  Open xml file in a web browser.  The last line will show where the special character is located.  This character may not be visible to the viewer.  Delete the data and re-enter without using cut and paste.</a:t>
            </a:r>
          </a:p>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two methods of submitting to EIS: 1) node-to-node and 2) </a:t>
            </a:r>
            <a:r>
              <a:rPr lang="en-US" dirty="0" err="1" smtClean="0"/>
              <a:t>cdx</a:t>
            </a:r>
            <a:r>
              <a:rPr lang="en-US" dirty="0" smtClean="0"/>
              <a:t> web client.  We will talk</a:t>
            </a:r>
            <a:r>
              <a:rPr lang="en-US" baseline="0" dirty="0" smtClean="0"/>
              <a:t> about the CDX web client as this is the most common method used by SLTs.</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URL for the web client is https://nodewebrss.epa.gov/user/Login.aspx</a:t>
            </a:r>
          </a:p>
          <a:p>
            <a:r>
              <a:rPr lang="en-US" dirty="0" smtClean="0"/>
              <a:t>Enter your EIS account ID (the email address you registered in EIS) and password</a:t>
            </a:r>
          </a:p>
          <a:p>
            <a:r>
              <a:rPr lang="en-US" dirty="0" smtClean="0"/>
              <a:t>Select Domain = </a:t>
            </a:r>
            <a:r>
              <a:rPr lang="en-US" dirty="0" err="1" smtClean="0"/>
              <a:t>IAMLdap</a:t>
            </a:r>
            <a:r>
              <a:rPr lang="en-US" dirty="0" smtClean="0"/>
              <a:t> (unless</a:t>
            </a:r>
            <a:r>
              <a:rPr lang="en-US" baseline="0" dirty="0" smtClean="0"/>
              <a:t> you are using a USEPA email address as your EIS account ID)</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Select the “EIS” Data Exchange from the left hand navigation</a:t>
            </a:r>
            <a:r>
              <a:rPr lang="en-US" baseline="0" dirty="0" smtClean="0"/>
              <a:t> menu.</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Also used by S/L agencies to get emissions estimates for states</a:t>
            </a:r>
            <a:r>
              <a:rPr lang="en-US" baseline="0" dirty="0" smtClean="0"/>
              <a:t> on their borders, by RPOs, by academic researchers, and others.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4</a:t>
            </a:fld>
            <a:endParaRPr lang="en-US" dirty="0">
              <a:solidFill>
                <a:prstClr val="black"/>
              </a:solidFill>
              <a:latin typeface="Calibri"/>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Browse to select</a:t>
            </a:r>
            <a:r>
              <a:rPr lang="en-US" baseline="0" dirty="0" smtClean="0"/>
              <a:t> the ZIPPED XML file to be sent to EIS</a:t>
            </a:r>
          </a:p>
          <a:p>
            <a:r>
              <a:rPr lang="en-US" baseline="0" dirty="0" smtClean="0"/>
              <a:t>Notifications go to the registered EIS user specified in the CERS table.  Add any additional users you want to see the notifications.</a:t>
            </a:r>
          </a:p>
          <a:p>
            <a:r>
              <a:rPr lang="en-US" baseline="0" dirty="0" smtClean="0"/>
              <a:t>Click Submit.</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will receive three notifications from CDX and the EIS Gateway itself with regard to your submission.  The third</a:t>
            </a:r>
            <a:r>
              <a:rPr lang="en-US" baseline="0" dirty="0" smtClean="0"/>
              <a:t> one, from the EIS Gateway (sender shows “</a:t>
            </a:r>
            <a:r>
              <a:rPr lang="en-US" baseline="0" dirty="0" err="1" smtClean="0"/>
              <a:t>noreply</a:t>
            </a:r>
            <a:r>
              <a:rPr lang="en-US" baseline="0" dirty="0" smtClean="0"/>
              <a:t>”) is providing the only important information – Completed or FAILED.</a:t>
            </a:r>
            <a:endParaRPr lang="en-US" dirty="0" smtClean="0"/>
          </a:p>
          <a:p>
            <a:endParaRPr lang="en-US" dirty="0" smtClean="0"/>
          </a:p>
          <a:p>
            <a:r>
              <a:rPr lang="en-US" dirty="0" smtClean="0"/>
              <a:t>It is important that you do not submit your</a:t>
            </a:r>
            <a:r>
              <a:rPr lang="en-US" baseline="0" dirty="0" smtClean="0"/>
              <a:t> point emissions file immediately following a facility submission. There may be changes needed in your facility submission to allow your point emissions to process completely. POTENTIAL DUPLICATES and CRITICAL errors in Facility feedback should be checked and resolved before submitting point emissions.  Unresolved POTENTIAL DUPLICATES and any new process IDs that did not get created due to some critical error will give you critical errors on your point emission.</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900" dirty="0" smtClean="0"/>
              <a:t>The first worksheet is the Summary page.</a:t>
            </a:r>
            <a:r>
              <a:rPr lang="en-US" sz="900" baseline="0" dirty="0" smtClean="0"/>
              <a:t>  This page give you the submitters id, submission date and time; the status of the submission; a CDX tracking ID; data category; total system, critical and warning errors; total number of possible duplicates, program system code, and all of the facility IDs with the total number of errors per facility.  The last column is called possible duplicates.  If you receive a number other than “0” under Total Duplicates, this column will tell you the EIS facility identifier of the facility EIS believes is being duplicated.  If you receive a possible duplicate, you need to go to the Gateway and look at the Potential Duplicate Facilities section under View/Add/Edit.  This section will show you the full detail of the two (or more) facilities which may be duplicated.  After your review, you may edit the incoming addition, delete the addition or request that the facility be added “as is”.</a:t>
            </a:r>
          </a:p>
          <a:p>
            <a:endParaRPr lang="en-US" sz="900" baseline="0" dirty="0" smtClean="0"/>
          </a:p>
          <a:p>
            <a:r>
              <a:rPr lang="en-US" sz="900" dirty="0" smtClean="0"/>
              <a:t>Critical errors must be addressed prior to sending your file to Production.  The worksheet provides you with the FIPS code, Program System Code, agency identifiers, Reporting Period type; pollutant code, error identifier, type of error, error message, resolution message and information about the possible location of the error.  </a:t>
            </a:r>
          </a:p>
          <a:p>
            <a:endParaRPr lang="en-US" sz="900" dirty="0" smtClean="0"/>
          </a:p>
          <a:p>
            <a:r>
              <a:rPr lang="en-US" sz="900" dirty="0" smtClean="0"/>
              <a:t>The easiest way of approach these errors is to sort on the critical error identifier.  This will group all like errors into one section.  Code and Present (required) errors are very obvious; you need a correct code or a required field is missing.  Less obvious are cardinality errors.  Cardinality errors are errors which identify</a:t>
            </a:r>
            <a:r>
              <a:rPr lang="en-US" sz="900" baseline="0" dirty="0" smtClean="0"/>
              <a:t> missing links in the record.  For instance, Error 1132, “A Process must be apportioned to at least one Release Point.” states that you are trying to add a new process which has not been apportioned to a release point.  Another type of error is conditional.  Conditional errors show where due to the data that you are submitting, other data elements are affected in an incorrect manner.  For instance, Error 1031, “Emissions Unit status may not be changed if the Facility is Temporarily Shutdown (TS) or Permanently Shutdown (PS).”  In other words, you can not change the status of an emission unit if the facility is already marked as TS or PS.  You must first change the facility status to OP, then change the emission unit status; and then change the facility status back to TS or PS.  It is assumed by the system that if a facility is TS or PS, then all units/processes and release points are also TS or PS.</a:t>
            </a:r>
          </a:p>
          <a:p>
            <a:endParaRPr lang="en-US" sz="9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Protected</a:t>
            </a:r>
            <a:r>
              <a:rPr lang="en-US" sz="900" baseline="0" dirty="0" smtClean="0"/>
              <a:t> errors are caused by new data being submitted for a data field which EPA has locked.  These will normally be seen with regard to facility or release point lat/</a:t>
            </a:r>
            <a:r>
              <a:rPr lang="en-US" sz="900" baseline="0" dirty="0" err="1" smtClean="0"/>
              <a:t>lons</a:t>
            </a:r>
            <a:r>
              <a:rPr lang="en-US" sz="900" baseline="0" dirty="0" smtClean="0"/>
              <a:t>.  The worksheet gives you the FIPS, agency identifiers, error number, error type, error and resolution messages, and the location of the error.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9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900" baseline="0" dirty="0" smtClean="0"/>
              <a:t>Facility configuration report can show you the lat-</a:t>
            </a:r>
            <a:r>
              <a:rPr lang="en-US" sz="900" baseline="0" dirty="0" err="1" smtClean="0"/>
              <a:t>lon</a:t>
            </a:r>
            <a:r>
              <a:rPr lang="en-US" sz="900" baseline="0" dirty="0" smtClean="0"/>
              <a:t> and whether or not protected, for comparison to your system’s values.</a:t>
            </a:r>
            <a:endParaRPr lang="en-US" sz="90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statistics page tells you how many records in each of the components were added or updated.  These numbers should correspond</a:t>
            </a:r>
            <a:r>
              <a:rPr lang="en-US" baseline="0" dirty="0" smtClean="0"/>
              <a:t> with the number of records in your file.</a:t>
            </a:r>
          </a:p>
          <a:p>
            <a:r>
              <a:rPr lang="en-US" baseline="0" dirty="0" smtClean="0"/>
              <a:t>Note the unusual number of added </a:t>
            </a:r>
            <a:r>
              <a:rPr lang="en-US" baseline="0" dirty="0" err="1" smtClean="0"/>
              <a:t>vs</a:t>
            </a:r>
            <a:r>
              <a:rPr lang="en-US" baseline="0" dirty="0" smtClean="0"/>
              <a:t> updated release points in this summary compared to the one just linked to, even though not a lot of new sites or units were added.  Suggests strongly that EIS is not recognizing the IDs you are using for the release points.</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you, this page will only have your agency submittals and any other agency for which you have READ rights.</a:t>
            </a:r>
          </a:p>
          <a:p>
            <a:r>
              <a:rPr lang="en-US" baseline="0" dirty="0" smtClean="0"/>
              <a:t>The date and time of submittal is updated immediately</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46</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Counts of facilities, processes, pollutants refreshed overnight</a:t>
            </a:r>
          </a:p>
          <a:p>
            <a:endParaRPr lang="en-US" dirty="0" smtClean="0"/>
          </a:p>
          <a:p>
            <a:r>
              <a:rPr lang="en-US" dirty="0" smtClean="0"/>
              <a:t>Explain “expected” = operating for the inventory year, and has an agency id</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47</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details of the report may be downloaded by selecting the Download Results: CSV.  CSV files may be open in Excel or Access.  This report will list all of the facilities which currently have an operating</a:t>
            </a:r>
            <a:r>
              <a:rPr lang="en-US" baseline="0" dirty="0" smtClean="0"/>
              <a:t> status of OP, including facilities which do not have an agency identifier.  The facilities without agency identifiers represent facilities added by EPA and EPA is responsible for the reporting of emissions. For those facilities for which you have submitted valid emissions, the report gives you the facility information, the number of process reported and the number of pollutants reported.  So how can you use this report?  First, by sorting on the process count column, you can identify those facilities in which the process count and pollutant count are null.  A null value would indicate that 1) you forgot to report the emissions for this facility, or; 2) the status on the facility is incorrect and needs to be changed to something other than OP.  Also review for any oddities such as only 1 or 2 or 3 pollutants being reported for your larger facilities.  Most facilities should have at least 5 or 6 criteria pollutants if they have any combustion sources.  Facilities with only a single pollutant might be ok if they are all </a:t>
            </a:r>
            <a:r>
              <a:rPr lang="en-US" baseline="0" dirty="0" err="1" smtClean="0"/>
              <a:t>perc</a:t>
            </a:r>
            <a:r>
              <a:rPr lang="en-US" baseline="0" dirty="0" smtClean="0"/>
              <a:t> dry cleaners, or some other single pollutant source, or this may alert you to an error of not including all pollutants in you last emissions submittal – recall that only the last submitted block of pollutant emissions for a given process gets stored.</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48</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Getting data back out of EIS is done through the Request Reports section of the Gateway. We will get into more in depth information during our reports course, but there</a:t>
            </a:r>
            <a:r>
              <a:rPr lang="en-US" baseline="0" dirty="0" smtClean="0"/>
              <a:t> are several reports which can be used to extract facility information out of EIS. </a:t>
            </a:r>
          </a:p>
          <a:p>
            <a:endParaRPr lang="en-US" baseline="0" dirty="0" smtClean="0"/>
          </a:p>
          <a:p>
            <a:r>
              <a:rPr lang="en-US" baseline="0" dirty="0" smtClean="0"/>
              <a:t>Probably the ones you’ve used the most are emissions summaries, by individual facility, unit, or process level, or by Geographic aggregates.  Those will be covered in the emissions and reports webinars.  We’ll cover the reports that can get you facility inventory info in </a:t>
            </a:r>
            <a:r>
              <a:rPr lang="en-US" baseline="0" smtClean="0"/>
              <a:t>this webinar.</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49</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first is the facility snapshot.  All snapshots are in xml format and require the Bridge Tool to convert the files to EIS staging tables.  The facility snapshot is a report of all of the facilities in your jurisdiction.  Snapshot requests are run overnight.  These reports are retrievable from the same Snapshot search/filter/request page.</a:t>
            </a:r>
            <a:endParaRPr lang="en-US" dirty="0" smtClean="0"/>
          </a:p>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50</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 the Facility Snapshot, select a Agency Name.  In most cases, this will be limited to your agency and any agency that you have been allowed access.  Under Data Category,</a:t>
            </a:r>
            <a:r>
              <a:rPr lang="en-US" baseline="0" dirty="0" smtClean="0"/>
              <a:t> you would select Facility Inventory and then select Search</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51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separation of the facility</a:t>
            </a:r>
            <a:r>
              <a:rPr lang="en-US" baseline="0" dirty="0" smtClean="0"/>
              <a:t> inventory from the point emissions inventory is a new concept from the old NIF days (pre-2008).    </a:t>
            </a:r>
          </a:p>
          <a:p>
            <a:endParaRPr lang="en-US" baseline="0" dirty="0" smtClean="0"/>
          </a:p>
          <a:p>
            <a:r>
              <a:rPr lang="en-US" baseline="0" dirty="0" smtClean="0"/>
              <a:t>Events is a data category designed to house day-specific, locale-specific large emissions events such as wildfires and prescribed fires.</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5</a:t>
            </a:fld>
            <a:endParaRPr lang="en-US" dirty="0">
              <a:solidFill>
                <a:prstClr val="black"/>
              </a:solidFill>
              <a:latin typeface="Calibri"/>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returned is information about your request.  Look at the Last Submission</a:t>
            </a:r>
            <a:r>
              <a:rPr lang="en-US" baseline="0" dirty="0" smtClean="0"/>
              <a:t> and Last Generation date.  If no submissions have been made since the Last Generation date listed, then you may go directly to the Snapshots link and download the file.  If data has been submitted after the Last Generation data, then you will want to request a new snapshot by select REQUEST.  These request run overnight.  The next day, you repeat this same filter and then select DOWNLOAD to download your file.  Remember that snapshot reports require the Bridge Tool to convert them back into Access staging tables.  This report may also be run as a Facility Source Type.  These would typically be used if you wanted to see all of your Pulp and paper facilities in one report.</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52</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second type of report is the Facility Configuration</a:t>
            </a:r>
            <a:r>
              <a:rPr lang="en-US" baseline="0" dirty="0" smtClean="0"/>
              <a:t> Report</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53</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report can be filtered by</a:t>
            </a:r>
            <a:r>
              <a:rPr lang="en-US" baseline="0" dirty="0" smtClean="0"/>
              <a:t> Regulations, process/units, identifiers or controls.  You can then further filter your report by county, facility types, NAICs, pollutants to name a few.  Once you have selected your filters, select the “Run Report”.  These reports run each 15 minutes and will be available under Report Downloads.</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54</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report download sections shows all reports which have been requested by anyone in your agency.  If you select the looking glass icon you can see the criteria for each report.  This is helpful if someone else</a:t>
            </a:r>
            <a:r>
              <a:rPr lang="en-US" baseline="0" dirty="0" smtClean="0"/>
              <a:t> as already requested the report that you need.  The red “x” indicates that the report is not yet available.  The file icon will replace the red “x” when your report is ready.  These reports kick off every 15 minutes and are downloaded in .</a:t>
            </a:r>
            <a:r>
              <a:rPr lang="en-US" baseline="0" dirty="0" err="1" smtClean="0"/>
              <a:t>csv</a:t>
            </a:r>
            <a:r>
              <a:rPr lang="en-US" baseline="0" dirty="0" smtClean="0"/>
              <a:t> format.</a:t>
            </a:r>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55</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56</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26ABC3B-2696-4D1A-AD64-426F2F3B04CF}" type="slidenum">
              <a:rPr lang="en-US" smtClean="0"/>
              <a:pPr/>
              <a:t>57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Separating the facility inventory from the point emissions submittals is intended to alleviate the burden of S/L/Ts reporting and EPA reviewing for completeness and errors the largely non-changing data every year.  You only need to submit changes from what is in your Agency’s system.  EIS will figure out what is a change if you maintain consistent IDs in your submittals from year to year.</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6</a:t>
            </a:fld>
            <a:endParaRPr lang="en-US" dirty="0">
              <a:solidFill>
                <a:prstClr val="black"/>
              </a:solidFill>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graphical representation of how facilities are configured in the Emission Inventory</a:t>
            </a:r>
            <a:r>
              <a:rPr lang="en-US" baseline="0" dirty="0" smtClean="0"/>
              <a:t> System.  Essentially same conceptual structure as NIF that was used prior to 2008 NEI.  In this example, a facility has 3 release points (2 stack and 1 fugitive) and 2 units, Unit A and Unit B.  Each unit has 2 processes, 1 and 2.  Notice the release point apportionment of processes to release points.</a:t>
            </a:r>
          </a:p>
          <a:p>
            <a:endParaRPr lang="en-US" baseline="0" dirty="0" smtClean="0"/>
          </a:p>
          <a:p>
            <a:r>
              <a:rPr lang="en-US" baseline="0" dirty="0" smtClean="0"/>
              <a:t>The Processes are apportioned to the Release Points.  A single process may vent to one or many release points .  Also several processes may vent to one release point.  In the graphic above, you can see that Unit A, Process 2, is being vented to both Release Point 2 and Release Point 3.  While process 1 uses only the fugitive release point 1.</a:t>
            </a:r>
          </a:p>
          <a:p>
            <a:endParaRPr lang="en-US" baseline="0" dirty="0" smtClean="0"/>
          </a:p>
          <a:p>
            <a:r>
              <a:rPr lang="en-US" baseline="0" dirty="0" smtClean="0"/>
              <a:t>Controls and Regulations may be applied at either the unit level or the process level.  If at the unit level this implies that all processes under that unit are controlled or regulated per the unit level information.</a:t>
            </a:r>
          </a:p>
          <a:p>
            <a:endParaRPr lang="en-US" baseline="0" dirty="0" smtClean="0"/>
          </a:p>
          <a:p>
            <a:r>
              <a:rPr lang="en-US" baseline="0" dirty="0" smtClean="0"/>
              <a:t>We will use this graphic as a “we are here” throughout this presentation.  Our next section is on the facility data, which is circled in blue.</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7</a:t>
            </a:fld>
            <a:endParaRPr lang="en-US" dirty="0">
              <a:solidFill>
                <a:prstClr val="black"/>
              </a:solidFill>
              <a:latin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During this course we will cover how to add new items (facilities, units, release points, processes) and their attributes to the Facility Inventory, and how to change existing data for existing items.  First let’s look at adding a new facility.</a:t>
            </a:r>
          </a:p>
          <a:p>
            <a:endParaRPr lang="en-US" dirty="0" smtClean="0"/>
          </a:p>
          <a:p>
            <a:r>
              <a:rPr lang="en-US" baseline="0" dirty="0" smtClean="0"/>
              <a:t>As items are received into EIS, an EIS facility identifier is assigned and does not change regardless of changes in agency identifiers.  This is very important later on when we discuss how to change your IDs, if needed, in both the EIS Gateway and by batch XML.</a:t>
            </a:r>
          </a:p>
          <a:p>
            <a:endParaRPr lang="en-US" baseline="0" dirty="0" smtClean="0"/>
          </a:p>
          <a:p>
            <a:r>
              <a:rPr lang="en-US" dirty="0" smtClean="0"/>
              <a:t>The Program System Code identifies that the ID submitted belongs to your agency’s data system, as opposed to the EIS IDs or USEPA IDs.  Your Agency PSC is usually just a simple acronym for your agency name or it may be an acronym for your data system.</a:t>
            </a:r>
          </a:p>
          <a:p>
            <a:endParaRPr lang="en-US" dirty="0" smtClean="0"/>
          </a:p>
          <a:p>
            <a:r>
              <a:rPr lang="en-US" dirty="0" smtClean="0"/>
              <a:t>Facility</a:t>
            </a:r>
            <a:r>
              <a:rPr lang="en-US" baseline="0" dirty="0" smtClean="0"/>
              <a:t> Site Status Code consists of 5 codes : OP (operating); PS (permanently shutdown); TS (temporarily shutdown); ONP (operating but S/L/T includes its emissions under nonpoint).  ONRE (operating but S/L/T does not report emissions).  </a:t>
            </a:r>
          </a:p>
          <a:p>
            <a:endParaRPr lang="en-US" baseline="0" dirty="0" smtClean="0"/>
          </a:p>
          <a:p>
            <a:r>
              <a:rPr lang="en-US" baseline="0" dirty="0" smtClean="0"/>
              <a:t>All Facility Statuses except OP require a Facility Site Status Year.  EIS interprets this year as meaning “As of Jan 1 of status year, the facility had this status”.  So if you change status to PS with a status year of 2011, EIS will not accept any 2011 emissions.  If a facility shuts down part way thru 2011, and you will have some 2011 emissions to report, the status year should be 2012.  We prefer that you leave the status year for OP facilities null, but there is no QA check or other action by EIS that uses status year for OP facilities.  If you entered 2008 as the status year for OP facilities during the 2008 reporting cycle, you can leave that as is, or update it if you want, but you can’t delete by XML batch file, only individually in Gateway.</a:t>
            </a:r>
          </a:p>
          <a:p>
            <a:endParaRPr lang="en-US" baseline="0" dirty="0" smtClean="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8</a:t>
            </a:fld>
            <a:endParaRPr lang="en-US" dirty="0">
              <a:solidFill>
                <a:prstClr val="black"/>
              </a:solidFill>
              <a:latin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 are some exceptions to the requirement list.</a:t>
            </a:r>
          </a:p>
          <a:p>
            <a:endParaRPr lang="en-US" dirty="0" smtClean="0"/>
          </a:p>
          <a:p>
            <a:r>
              <a:rPr lang="en-US" dirty="0" smtClean="0"/>
              <a:t>By nature, portable facilities do not have a permanent physical location and may even move from county to county.  Therefore</a:t>
            </a:r>
            <a:r>
              <a:rPr lang="en-US" baseline="0" dirty="0" smtClean="0"/>
              <a:t> the FIPS code should consist of the 2-digit State FIPS plus “777” as the county code.  You are then requested to provide a Facility Description of “Portable Facility”.</a:t>
            </a:r>
          </a:p>
          <a:p>
            <a:endParaRPr lang="en-US" baseline="0" dirty="0" smtClean="0"/>
          </a:p>
          <a:p>
            <a:r>
              <a:rPr lang="en-US" baseline="0" dirty="0" smtClean="0"/>
              <a:t>Since a portable facility is not at a fixed location, you can NOT provide a physical address or geographic coordinates.  If you wish to provide a company mailing address, you can use the Supplemental address field.</a:t>
            </a:r>
          </a:p>
          <a:p>
            <a:endParaRPr lang="en-US" baseline="0" dirty="0" smtClean="0"/>
          </a:p>
          <a:p>
            <a:r>
              <a:rPr lang="en-US" baseline="0" dirty="0" smtClean="0"/>
              <a:t>For State water platforms that you will report, use the on-shore county FIPs.  A site-level Lat-Lon for the actual platform location is required.  You are requested to report a Facility Site Description of “Offshore Facility”.  For the physical street address, City and zip code fields, use “N/A” and “99999”  -  do NOT put an on-shore company mailing address in the physical address fields. You can use the Supplemental address field if you wish to report mailing addresses.</a:t>
            </a:r>
          </a:p>
          <a:p>
            <a:endParaRPr lang="en-US" baseline="0" dirty="0" smtClean="0"/>
          </a:p>
          <a:p>
            <a:r>
              <a:rPr lang="en-US" baseline="0" dirty="0" smtClean="0"/>
              <a:t>Federal off-shore platforms are identified by a FIPS code of 85000.</a:t>
            </a:r>
            <a:endParaRPr lang="en-US" dirty="0"/>
          </a:p>
        </p:txBody>
      </p:sp>
      <p:sp>
        <p:nvSpPr>
          <p:cNvPr id="4" name="Slide Number Placeholder 3"/>
          <p:cNvSpPr>
            <a:spLocks noGrp="1"/>
          </p:cNvSpPr>
          <p:nvPr>
            <p:ph type="sldNum" sz="quarter" idx="10"/>
          </p:nvPr>
        </p:nvSpPr>
        <p:spPr/>
        <p:txBody>
          <a:bodyPr/>
          <a:lstStyle/>
          <a:p>
            <a:pPr algn="r" rtl="0"/>
            <a:fld id="{335D7F30-AE34-423E-9FD4-5891CA011C78}" type="slidenum">
              <a:rPr lang="en-US">
                <a:solidFill>
                  <a:prstClr val="black"/>
                </a:solidFill>
                <a:latin typeface="Calibri"/>
              </a:rPr>
              <a:pPr algn="r" rtl="0"/>
              <a:t>9</a:t>
            </a:fld>
            <a:endParaRPr lang="en-US" dirty="0">
              <a:solidFill>
                <a:prstClr val="black"/>
              </a:solidFill>
              <a:latin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EE7C3A-4D48-4F97-8B7F-1D0D8BB50F55}" type="datetime1">
              <a:rPr lang="en-US" smtClean="0"/>
              <a:pPr/>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212B1-2F49-4032-8D6D-ABFC2DA01B5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AD907D-CF65-456F-BC6C-3CB9A2F25F69}" type="datetime1">
              <a:rPr lang="en-US" smtClean="0"/>
              <a:pPr/>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212B1-2F49-4032-8D6D-ABFC2DA01B5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00BF80-F638-4336-8FD2-BC73B902D468}" type="datetime1">
              <a:rPr lang="en-US" smtClean="0"/>
              <a:pPr/>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212B1-2F49-4032-8D6D-ABFC2DA01B5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pPr algn="l" rtl="0"/>
            <a:fld id="{D14F86BF-3488-47C9-9851-79DFDF0A8DD9}"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lvl1pPr>
              <a:defRPr/>
            </a:lvl1pPr>
          </a:lstStyle>
          <a:p>
            <a:r>
              <a:rPr lang="en-US" dirty="0" smtClean="0">
                <a:solidFill>
                  <a:prstClr val="black">
                    <a:tint val="75000"/>
                  </a:prstClr>
                </a:solidFill>
              </a:rPr>
              <a:t>1</a:t>
            </a:r>
            <a:endParaRPr lang="en-US" dirty="0">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39CCD899-69EB-43A0-9BF6-EA7AEEF00C96}"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F2EEF526-3A52-4639-84E2-B059F0081C21}"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1D8F07B4-0751-4CDB-A687-CA98AE5D059E}"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B33A798F-D87D-4547-B35C-353F4906B379}"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133D8572-3EE0-4869-98B9-E49B1F42294D}"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5AD90A02-EFF9-4D24-81FA-A0F9BCB5BD9F}"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2C648AC2-5FF6-4756-B66B-5670A09DE1C2}"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4E3645-BED7-4876-B86C-784869DBDDE2}" type="datetime1">
              <a:rPr lang="en-US" smtClean="0"/>
              <a:pPr/>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212B1-2F49-4032-8D6D-ABFC2DA01B5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4C5A2D2E-D6B4-478A-BF09-C57B6071C032}"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90CC25A4-68FF-42F1-8C07-73FB3B251347}"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DA2BF88B-4CE6-48F7-BE35-300689F91E78}"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8FC98E61-59D7-4712-B291-31A990BAA666}"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5A2097DB-AA4A-42B6-99FB-463DE3AA856F}"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9506A394-DFDE-4DFE-9AD4-73B074BFA58B}"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B9042E21-30A2-4DDE-B50D-65810A782FD2}"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B105CB9D-6A54-4750-86EF-0F482F976EC1}"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C5C0D9E8-D167-4D47-9523-C9C66DE611F9}"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52D24C56-752B-4711-85CD-3C7CBA7AFC53}"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8E4F20-9287-4203-8AE7-5642A76A89DB}" type="datetime1">
              <a:rPr lang="en-US" smtClean="0"/>
              <a:pPr/>
              <a:t>3/20/2012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212B1-2F49-4032-8D6D-ABFC2DA01B5F}"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4B4DDCD6-CE7D-40D2-9544-D9BD3C55F463}"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EA9B44F4-E59F-4FAC-B8EE-CF7A58BB6381}"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28086E9B-F5AA-4EC2-A23B-B1E841088465}"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E4B83A91-90AB-407F-9BA7-2BA7C5F18DA9}"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D3862AF5-31D1-4A24-A272-E9C87F0C180C}"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699E2C9F-C1CC-49AA-8EEA-516BF1B600D1}"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60D90BC0-1A4E-45EB-B336-5D0FD95FDBE8}"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71F0FB92-E171-45B7-A667-6203BFB07B8B}" type="datetime1">
              <a:rPr lang="en-US" sz="1200" kern="1200" smtClean="0">
                <a:solidFill>
                  <a:prstClr val="black">
                    <a:tint val="75000"/>
                  </a:prstClr>
                </a:solidFill>
                <a:latin typeface="Calibri"/>
                <a:ea typeface="+mn-ea"/>
                <a:cs typeface="+mn-cs"/>
              </a:rPr>
              <a:pPr algn="l" rtl="0"/>
              <a:t>3/20/2012</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C39D6522-33B9-456F-AB82-1F41D05D9DF9}"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412994-9685-4BBD-958B-2E2A0C56BAA7}" type="datetime1">
              <a:rPr lang="en-US" smtClean="0"/>
              <a:pPr/>
              <a:t>3/20/2012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C212B1-2F49-4032-8D6D-ABFC2DA01B5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03C0F4-9537-4163-97B2-AA302ABEBFE0}" type="datetime1">
              <a:rPr lang="en-US" smtClean="0"/>
              <a:pPr/>
              <a:t>3/20/2012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C212B1-2F49-4032-8D6D-ABFC2DA01B5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99AA3E-709B-4533-AA9C-6F36E528FFBC}" type="datetime1">
              <a:rPr lang="en-US" smtClean="0"/>
              <a:pPr/>
              <a:t>3/20/2012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C212B1-2F49-4032-8D6D-ABFC2DA01B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426E7D-54B1-4905-8E94-E3F940287E6A}" type="datetime1">
              <a:rPr lang="en-US" smtClean="0"/>
              <a:pPr/>
              <a:t>3/20/2012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C212B1-2F49-4032-8D6D-ABFC2DA01B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55D684-75D0-4547-ACDB-34437A938289}" type="datetime1">
              <a:rPr lang="en-US" smtClean="0"/>
              <a:pPr/>
              <a:t>3/20/2012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C212B1-2F49-4032-8D6D-ABFC2DA01B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C556F3-C514-4AE2-863F-777BB227FD81}" type="datetime1">
              <a:rPr lang="en-US" smtClean="0"/>
              <a:pPr/>
              <a:t>3/20/2012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C212B1-2F49-4032-8D6D-ABFC2DA01B5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21.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2.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23.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24.xml"/></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15.xml.rels><?xml version="1.0" encoding="UTF-8" standalone="yes"?>
<Relationships xmlns="http://schemas.openxmlformats.org/package/2006/relationships"><Relationship Id="rId2" Type="http://schemas.openxmlformats.org/officeDocument/2006/relationships/theme" Target="../theme/theme15.xml"/><Relationship Id="rId1" Type="http://schemas.openxmlformats.org/officeDocument/2006/relationships/slideLayout" Target="../slideLayouts/slideLayout27.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28.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29.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30.xml"/></Relationships>
</file>

<file path=ppt/slideMasters/_rels/slideMaster19.xml.rels><?xml version="1.0" encoding="UTF-8" standalone="yes"?>
<Relationships xmlns="http://schemas.openxmlformats.org/package/2006/relationships"><Relationship Id="rId2" Type="http://schemas.openxmlformats.org/officeDocument/2006/relationships/theme" Target="../theme/theme19.xml"/><Relationship Id="rId1" Type="http://schemas.openxmlformats.org/officeDocument/2006/relationships/slideLayout" Target="../slideLayouts/slideLayout3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20.xml.rels><?xml version="1.0" encoding="UTF-8" standalone="yes"?>
<Relationships xmlns="http://schemas.openxmlformats.org/package/2006/relationships"><Relationship Id="rId2" Type="http://schemas.openxmlformats.org/officeDocument/2006/relationships/theme" Target="../theme/theme20.xml"/><Relationship Id="rId1" Type="http://schemas.openxmlformats.org/officeDocument/2006/relationships/slideLayout" Target="../slideLayouts/slideLayout32.xml"/></Relationships>
</file>

<file path=ppt/slideMasters/_rels/slideMaster21.xml.rels><?xml version="1.0" encoding="UTF-8" standalone="yes"?>
<Relationships xmlns="http://schemas.openxmlformats.org/package/2006/relationships"><Relationship Id="rId2" Type="http://schemas.openxmlformats.org/officeDocument/2006/relationships/theme" Target="../theme/theme21.xml"/><Relationship Id="rId1" Type="http://schemas.openxmlformats.org/officeDocument/2006/relationships/slideLayout" Target="../slideLayouts/slideLayout33.xml"/></Relationships>
</file>

<file path=ppt/slideMasters/_rels/slideMaster22.xml.rels><?xml version="1.0" encoding="UTF-8" standalone="yes"?>
<Relationships xmlns="http://schemas.openxmlformats.org/package/2006/relationships"><Relationship Id="rId2" Type="http://schemas.openxmlformats.org/officeDocument/2006/relationships/theme" Target="../theme/theme22.xml"/><Relationship Id="rId1" Type="http://schemas.openxmlformats.org/officeDocument/2006/relationships/slideLayout" Target="../slideLayouts/slideLayout34.xml"/></Relationships>
</file>

<file path=ppt/slideMasters/_rels/slideMaster23.xml.rels><?xml version="1.0" encoding="UTF-8" standalone="yes"?>
<Relationships xmlns="http://schemas.openxmlformats.org/package/2006/relationships"><Relationship Id="rId2" Type="http://schemas.openxmlformats.org/officeDocument/2006/relationships/theme" Target="../theme/theme23.xml"/><Relationship Id="rId1" Type="http://schemas.openxmlformats.org/officeDocument/2006/relationships/slideLayout" Target="../slideLayouts/slideLayout35.xml"/></Relationships>
</file>

<file path=ppt/slideMasters/_rels/slideMaster24.xml.rels><?xml version="1.0" encoding="UTF-8" standalone="yes"?>
<Relationships xmlns="http://schemas.openxmlformats.org/package/2006/relationships"><Relationship Id="rId2" Type="http://schemas.openxmlformats.org/officeDocument/2006/relationships/theme" Target="../theme/theme24.xml"/><Relationship Id="rId1" Type="http://schemas.openxmlformats.org/officeDocument/2006/relationships/slideLayout" Target="../slideLayouts/slideLayout36.xml"/></Relationships>
</file>

<file path=ppt/slideMasters/_rels/slideMaster25.xml.rels><?xml version="1.0" encoding="UTF-8" standalone="yes"?>
<Relationships xmlns="http://schemas.openxmlformats.org/package/2006/relationships"><Relationship Id="rId2" Type="http://schemas.openxmlformats.org/officeDocument/2006/relationships/theme" Target="../theme/theme25.xml"/><Relationship Id="rId1"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8.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E0F91A-C9B3-473C-B9E5-C8402BE4D696}" type="datetime1">
              <a:rPr lang="en-US" smtClean="0"/>
              <a:pPr/>
              <a:t>3/20/2012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C212B1-2F49-4032-8D6D-ABFC2DA01B5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D9B4E7A6-ADF0-49C1-8C11-183D0FDFBDD6}"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77"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335C14CD-7C9C-488F-AFA0-1F61101592D3}"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83"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A210C696-E19F-443D-84A2-04F15BCE3A6B}"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8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729EFA2-E9D5-4E54-BEBE-797C127CBE22}"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87"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7166C92B-3911-4327-AFC9-EA3F45C9A096}"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89" r:id="rId1"/>
    <p:sldLayoutId id="2147483719"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230B4026-E011-4FC3-9C5B-3D3D8ECC9960}"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91"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EC4A8AFE-0183-4E1C-8695-821F25BAF056}"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9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5ABF2FE9-ACFF-4305-BE5A-296429712D02}"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97"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6F97A9CA-B9C2-494D-B742-5BEF5B4A75A2}"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E517C768-D4A8-4FCC-AC27-6605E06E8364}"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03"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373F1171-1902-415B-90CB-79F2E9B1C7BD}"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165B8E50-7B48-4137-8544-07DB68E0106B}"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0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311716CA-3098-41E6-BD30-D0EE2FE3362D}"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07"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D2436F3E-5D67-4265-B5BD-66AAB8D096DB}"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09"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6824F4C7-1545-4021-A5A3-BBEBC5445A66}"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13"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E6525F4-5E48-4FBB-9836-D0D7CB8C3E01}"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1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EFD324F1-9E88-450D-B238-46C1847142F7}"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717"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10CFD485-D8D9-4B4C-999C-9F00AE0FB5D6}"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63"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E726542A-2426-4B02-B475-439A17F5F9C6}"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6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6426F8DA-7A84-4522-BCD2-63BEF4D25B6A}"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67"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4ABC6A02-16F1-4C8C-A5AA-2DB04E0434EF}"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69"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8D150232-92FD-41C2-98AF-0C2CE47EBFE8}"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71"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B53749FF-DB02-49C4-9C00-BA95C17EEA2C}"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D49FA4C7-2E20-4E13-8DBC-DA982D6EEABF}" type="datetime1">
              <a:rPr lang="en-US" kern="1200" smtClean="0">
                <a:solidFill>
                  <a:prstClr val="black">
                    <a:tint val="75000"/>
                  </a:prstClr>
                </a:solidFill>
                <a:latin typeface="Calibri"/>
                <a:ea typeface="+mn-ea"/>
                <a:cs typeface="+mn-cs"/>
              </a:rPr>
              <a:pPr rtl="0"/>
              <a:t>3/20/2012</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C39D6522-33B9-456F-AB82-1F41D05D9DF9}"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75" r:id="rId1"/>
    <p:sldLayoutId id="2147483718"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hyperlink" Target="https://eis.epa.gov/eis-system-web/welcome.html"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3" Type="http://schemas.openxmlformats.org/officeDocument/2006/relationships/hyperlink" Target="http://www.epa.gov/ttn/chief/aerr/"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3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3" Type="http://schemas.openxmlformats.org/officeDocument/2006/relationships/hyperlink" Target="https://nodewebrss.epa.gov/user/Login.aspx" TargetMode="External"/><Relationship Id="rId2" Type="http://schemas.openxmlformats.org/officeDocument/2006/relationships/notesSlide" Target="../notesSlides/notesSlide37.xml"/><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sample_feedback_report%20.xlsx"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hyperlink" Target="Sample%20Feedback%20Report%20.xlsx" TargetMode="Externa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7.xml"/></Relationships>
</file>

<file path=ppt/slides/_rels/slide57.xml.rels><?xml version="1.0" encoding="UTF-8" standalone="yes"?>
<Relationships xmlns="http://schemas.openxmlformats.org/package/2006/relationships"><Relationship Id="rId3" Type="http://schemas.openxmlformats.org/officeDocument/2006/relationships/hyperlink" Target="http://www.epa.gov/ttn/chief/eis/index.html" TargetMode="External"/><Relationship Id="rId2" Type="http://schemas.openxmlformats.org/officeDocument/2006/relationships/notesSlide" Target="../notesSlides/notesSlide55.xml"/><Relationship Id="rId1" Type="http://schemas.openxmlformats.org/officeDocument/2006/relationships/slideLayout" Target="../slideLayouts/slideLayout37.xml"/><Relationship Id="rId4" Type="http://schemas.openxmlformats.org/officeDocument/2006/relationships/hyperlink" Target="How%20to%20gain%20access%20to%20the%20Gateway"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mailto:ryan.ron@epa.gov" TargetMode="External"/><Relationship Id="rId2" Type="http://schemas.openxmlformats.org/officeDocument/2006/relationships/hyperlink" Target="mailto:dombrowski.sally@epa.gov" TargetMode="External"/><Relationship Id="rId1" Type="http://schemas.openxmlformats.org/officeDocument/2006/relationships/slideLayout" Target="../slideLayouts/slideLayout37.xml"/><Relationship Id="rId4" Type="http://schemas.openxmlformats.org/officeDocument/2006/relationships/hyperlink" Target="mailto:strum.madeleine@epa.gov"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epa.gov/ttn/chief/net/neip/index.html" TargetMode="External"/><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533400" y="1371600"/>
            <a:ext cx="8305800" cy="4800600"/>
          </a:xfrm>
        </p:spPr>
        <p:txBody>
          <a:bodyPr>
            <a:normAutofit fontScale="92500" lnSpcReduction="20000"/>
          </a:bodyPr>
          <a:lstStyle/>
          <a:p>
            <a:r>
              <a:rPr lang="en-US" dirty="0" smtClean="0"/>
              <a:t>Overview of NEI and EIS </a:t>
            </a:r>
            <a:r>
              <a:rPr lang="en-US" sz="2100" dirty="0" smtClean="0"/>
              <a:t>(slides 3 – 6)</a:t>
            </a:r>
          </a:p>
          <a:p>
            <a:r>
              <a:rPr lang="en-US" dirty="0" smtClean="0"/>
              <a:t>Facility inventory structure and minimum requirements for new items </a:t>
            </a:r>
            <a:r>
              <a:rPr lang="en-US" sz="2100" dirty="0" smtClean="0"/>
              <a:t>(slides 7 – 25)</a:t>
            </a:r>
          </a:p>
          <a:p>
            <a:r>
              <a:rPr lang="en-US" dirty="0" smtClean="0"/>
              <a:t>Editing existing EIS facilities </a:t>
            </a:r>
            <a:r>
              <a:rPr lang="en-US" sz="2100" dirty="0" smtClean="0"/>
              <a:t>(slides 26 – 27)</a:t>
            </a:r>
            <a:endParaRPr lang="en-US" dirty="0" smtClean="0">
              <a:solidFill>
                <a:srgbClr val="FF0000"/>
              </a:solidFill>
            </a:endParaRPr>
          </a:p>
          <a:p>
            <a:r>
              <a:rPr lang="en-US" dirty="0" smtClean="0"/>
              <a:t>Maintaining recognized IDs </a:t>
            </a:r>
            <a:r>
              <a:rPr lang="en-US" sz="2100" dirty="0" smtClean="0"/>
              <a:t>(slides 29 – 30)</a:t>
            </a:r>
          </a:p>
          <a:p>
            <a:r>
              <a:rPr lang="en-US" dirty="0" smtClean="0"/>
              <a:t>Lat-</a:t>
            </a:r>
            <a:r>
              <a:rPr lang="en-US" dirty="0" err="1" smtClean="0"/>
              <a:t>Lons</a:t>
            </a:r>
            <a:r>
              <a:rPr lang="en-US" dirty="0" smtClean="0"/>
              <a:t> and other release point QA </a:t>
            </a:r>
            <a:r>
              <a:rPr lang="en-US" sz="2100" dirty="0" smtClean="0"/>
              <a:t>(slides 31 – 33)</a:t>
            </a:r>
          </a:p>
          <a:p>
            <a:r>
              <a:rPr lang="en-US" dirty="0" smtClean="0"/>
              <a:t>Building and submitting XML files </a:t>
            </a:r>
            <a:r>
              <a:rPr lang="en-US" sz="2100" dirty="0" smtClean="0"/>
              <a:t>(slides 34 – 42)</a:t>
            </a:r>
          </a:p>
          <a:p>
            <a:r>
              <a:rPr lang="en-US" dirty="0" smtClean="0"/>
              <a:t>Using the submittal feedback report </a:t>
            </a:r>
            <a:r>
              <a:rPr lang="en-US" sz="2100" dirty="0" smtClean="0"/>
              <a:t>(slides 43 – 45)</a:t>
            </a:r>
          </a:p>
          <a:p>
            <a:r>
              <a:rPr lang="en-US" dirty="0" smtClean="0"/>
              <a:t>Other reports available in EIS </a:t>
            </a:r>
            <a:r>
              <a:rPr lang="en-US" sz="2100" dirty="0" smtClean="0"/>
              <a:t>(slides 46 – 56)</a:t>
            </a:r>
          </a:p>
          <a:p>
            <a:r>
              <a:rPr lang="en-US" dirty="0" smtClean="0"/>
              <a:t>Recap of changes for 2011 </a:t>
            </a:r>
            <a:r>
              <a:rPr lang="en-US" sz="2100" dirty="0" smtClean="0"/>
              <a:t>(slides 57 – 59)</a:t>
            </a:r>
          </a:p>
          <a:p>
            <a:pPr>
              <a:buNone/>
            </a:pPr>
            <a:endParaRPr lang="en-US" dirty="0"/>
          </a:p>
        </p:txBody>
      </p:sp>
      <p:sp>
        <p:nvSpPr>
          <p:cNvPr id="4" name="Slide Number Placeholder 3"/>
          <p:cNvSpPr>
            <a:spLocks noGrp="1"/>
          </p:cNvSpPr>
          <p:nvPr>
            <p:ph type="sldNum" sz="quarter" idx="12"/>
          </p:nvPr>
        </p:nvSpPr>
        <p:spPr/>
        <p:txBody>
          <a:bodyPr/>
          <a:lstStyle/>
          <a:p>
            <a:r>
              <a:rPr lang="en-US" dirty="0" smtClean="0">
                <a:solidFill>
                  <a:prstClr val="black">
                    <a:tint val="75000"/>
                  </a:prstClr>
                </a:solidFill>
              </a:rPr>
              <a:t>2</a:t>
            </a:r>
            <a:endParaRPr lang="en-US" dirty="0">
              <a:solidFill>
                <a:prstClr val="black">
                  <a:tint val="75000"/>
                </a:prst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868362"/>
          </a:xfrm>
        </p:spPr>
        <p:txBody>
          <a:bodyPr>
            <a:normAutofit/>
          </a:bodyPr>
          <a:lstStyle/>
          <a:p>
            <a:r>
              <a:rPr lang="en-US" sz="3200" dirty="0" smtClean="0"/>
              <a:t>Airports : Aircraft Engines, APUs, GSE</a:t>
            </a:r>
            <a:endParaRPr lang="en-US" sz="3200" dirty="0"/>
          </a:p>
        </p:txBody>
      </p:sp>
      <p:sp>
        <p:nvSpPr>
          <p:cNvPr id="3" name="Content Placeholder 2"/>
          <p:cNvSpPr>
            <a:spLocks noGrp="1"/>
          </p:cNvSpPr>
          <p:nvPr>
            <p:ph idx="1"/>
          </p:nvPr>
        </p:nvSpPr>
        <p:spPr>
          <a:xfrm>
            <a:off x="457200" y="1219200"/>
            <a:ext cx="8077200" cy="5029200"/>
          </a:xfrm>
        </p:spPr>
        <p:txBody>
          <a:bodyPr>
            <a:normAutofit fontScale="70000" lnSpcReduction="20000"/>
          </a:bodyPr>
          <a:lstStyle/>
          <a:p>
            <a:r>
              <a:rPr lang="en-US" sz="3100" dirty="0" smtClean="0"/>
              <a:t>Prior to 2008 NEI, reported by USEPA as nonpoint county sums</a:t>
            </a:r>
          </a:p>
          <a:p>
            <a:r>
              <a:rPr lang="en-US" sz="3100" dirty="0" smtClean="0"/>
              <a:t>USEPA added 20,000 airport facilities for 2008 NEI.  ALL airports, helipads, seaplane bases now in Facility/Point</a:t>
            </a:r>
            <a:endParaRPr lang="en-US" dirty="0" smtClean="0"/>
          </a:p>
          <a:p>
            <a:pPr lvl="1"/>
            <a:r>
              <a:rPr lang="en-US" sz="2600" dirty="0" smtClean="0"/>
              <a:t>EPA provides estimates for LTOs and aircraft-related emissions, so only improved or missing local data need be reported</a:t>
            </a:r>
          </a:p>
          <a:p>
            <a:r>
              <a:rPr lang="en-US" dirty="0" smtClean="0"/>
              <a:t>No nonpoint or </a:t>
            </a:r>
            <a:r>
              <a:rPr lang="en-US" dirty="0" err="1" smtClean="0"/>
              <a:t>nonroad</a:t>
            </a:r>
            <a:r>
              <a:rPr lang="en-US" dirty="0" smtClean="0"/>
              <a:t> emissions accepted for aircraft engine exhaust, auxiliary power units or ground support equipment, even though NONROAD model calculates APU and GSE</a:t>
            </a:r>
          </a:p>
          <a:p>
            <a:pPr lvl="1"/>
            <a:r>
              <a:rPr lang="en-US" sz="2600" dirty="0" smtClean="0"/>
              <a:t>aviation gas distribution and filling emissions continue to be reported as nonpoint county sums</a:t>
            </a:r>
          </a:p>
          <a:p>
            <a:r>
              <a:rPr lang="en-US" dirty="0" smtClean="0"/>
              <a:t>IF S/L/Ts report, use the existing unit and process ID framework to place emissions at same processes as USEPA</a:t>
            </a:r>
          </a:p>
          <a:p>
            <a:pPr lvl="1"/>
            <a:r>
              <a:rPr lang="en-US" sz="2600" dirty="0" smtClean="0"/>
              <a:t>Units are aircraft types (military, commercial, general aviation, etc)</a:t>
            </a:r>
            <a:endParaRPr lang="en-US" sz="2600" i="1" dirty="0" smtClean="0"/>
          </a:p>
          <a:p>
            <a:pPr lvl="1"/>
            <a:r>
              <a:rPr lang="en-US" sz="2600" dirty="0" smtClean="0"/>
              <a:t>Processes are aircraft make and engine type, indicated by </a:t>
            </a:r>
            <a:r>
              <a:rPr lang="en-US" sz="2600" b="1" dirty="0" err="1" smtClean="0"/>
              <a:t>aircraftenginetype</a:t>
            </a:r>
            <a:r>
              <a:rPr lang="en-US" sz="2600" b="1" dirty="0" smtClean="0"/>
              <a:t> code</a:t>
            </a:r>
            <a:r>
              <a:rPr lang="en-US" sz="2600" dirty="0" smtClean="0"/>
              <a:t>.  This is now a required field</a:t>
            </a:r>
          </a:p>
          <a:p>
            <a:pPr lvl="1"/>
            <a:r>
              <a:rPr lang="en-US" sz="2600" dirty="0" smtClean="0"/>
              <a:t>Combinations of SCC plus </a:t>
            </a:r>
            <a:r>
              <a:rPr lang="en-US" sz="2600" b="1" dirty="0" err="1" smtClean="0"/>
              <a:t>aircraftenginetype</a:t>
            </a:r>
            <a:r>
              <a:rPr lang="en-US" sz="2600" b="1" dirty="0" smtClean="0"/>
              <a:t> code</a:t>
            </a:r>
            <a:r>
              <a:rPr lang="en-US" sz="2600" dirty="0" smtClean="0"/>
              <a:t>  that duplicate existing processes will NOT be accepted as new processes</a:t>
            </a:r>
          </a:p>
          <a:p>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10</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Rail Yards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Prior to 2008 NEI, all reported as nonpoint county sums</a:t>
            </a:r>
          </a:p>
          <a:p>
            <a:r>
              <a:rPr lang="en-US" dirty="0" smtClean="0"/>
              <a:t>USEPA added 800 largest facilities as Facility/Point for 2008</a:t>
            </a:r>
          </a:p>
          <a:p>
            <a:r>
              <a:rPr lang="en-US" dirty="0" smtClean="0"/>
              <a:t>There may be smaller rail yards not yet in Facility.  S/L/Ts may add these as Facility/Point or report in nonpoint, but check Facility Inventory for duplication</a:t>
            </a:r>
          </a:p>
          <a:p>
            <a:r>
              <a:rPr lang="en-US" dirty="0" smtClean="0"/>
              <a:t>Emissions from yard locomotives only.  Emissions from locomotives on rail lines are reported in nonpoint using line segment </a:t>
            </a:r>
            <a:r>
              <a:rPr lang="en-US" dirty="0" err="1" smtClean="0"/>
              <a:t>shapefiles</a:t>
            </a:r>
            <a:endParaRPr lang="en-US" dirty="0" smtClean="0"/>
          </a:p>
          <a:p>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11</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Oval 121"/>
          <p:cNvSpPr/>
          <p:nvPr/>
        </p:nvSpPr>
        <p:spPr>
          <a:xfrm>
            <a:off x="91440" y="91440"/>
            <a:ext cx="3614166" cy="3108960"/>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Straight Arrow Connector 89"/>
          <p:cNvCxnSpPr/>
          <p:nvPr/>
        </p:nvCxnSpPr>
        <p:spPr>
          <a:xfrm rot="10800000">
            <a:off x="2895600" y="2209800"/>
            <a:ext cx="3505200" cy="3124200"/>
          </a:xfrm>
          <a:prstGeom prst="straightConnector1">
            <a:avLst/>
          </a:prstGeom>
          <a:ln w="25400">
            <a:solidFill>
              <a:schemeClr val="tx2">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 name="Can 6"/>
          <p:cNvSpPr/>
          <p:nvPr/>
        </p:nvSpPr>
        <p:spPr>
          <a:xfrm>
            <a:off x="1676400" y="533400"/>
            <a:ext cx="381000" cy="2362200"/>
          </a:xfrm>
          <a:prstGeom prst="can">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2</a:t>
            </a:r>
          </a:p>
        </p:txBody>
      </p:sp>
      <p:sp>
        <p:nvSpPr>
          <p:cNvPr id="8" name="Can 7"/>
          <p:cNvSpPr/>
          <p:nvPr/>
        </p:nvSpPr>
        <p:spPr>
          <a:xfrm>
            <a:off x="838200" y="533400"/>
            <a:ext cx="381000" cy="2362200"/>
          </a:xfrm>
          <a:prstGeom prst="can">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3</a:t>
            </a:r>
          </a:p>
        </p:txBody>
      </p:sp>
      <p:sp>
        <p:nvSpPr>
          <p:cNvPr id="11" name="Cube 10"/>
          <p:cNvSpPr/>
          <p:nvPr/>
        </p:nvSpPr>
        <p:spPr>
          <a:xfrm>
            <a:off x="4648200" y="3733800"/>
            <a:ext cx="1295400" cy="1143000"/>
          </a:xfrm>
          <a:prstGeom prst="cub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Unit A</a:t>
            </a:r>
          </a:p>
        </p:txBody>
      </p:sp>
      <p:sp>
        <p:nvSpPr>
          <p:cNvPr id="12" name="Cube 11"/>
          <p:cNvSpPr/>
          <p:nvPr/>
        </p:nvSpPr>
        <p:spPr>
          <a:xfrm>
            <a:off x="7162800" y="3657600"/>
            <a:ext cx="1295400" cy="1143000"/>
          </a:xfrm>
          <a:prstGeom prst="cub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Unit B</a:t>
            </a:r>
          </a:p>
        </p:txBody>
      </p:sp>
      <p:sp>
        <p:nvSpPr>
          <p:cNvPr id="13" name="Oval 12"/>
          <p:cNvSpPr/>
          <p:nvPr/>
        </p:nvSpPr>
        <p:spPr>
          <a:xfrm>
            <a:off x="4495800" y="51816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1</a:t>
            </a:r>
          </a:p>
        </p:txBody>
      </p:sp>
      <p:sp>
        <p:nvSpPr>
          <p:cNvPr id="20" name="Oval 19"/>
          <p:cNvSpPr/>
          <p:nvPr/>
        </p:nvSpPr>
        <p:spPr>
          <a:xfrm>
            <a:off x="7010400" y="50292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1</a:t>
            </a:r>
          </a:p>
        </p:txBody>
      </p:sp>
      <p:sp>
        <p:nvSpPr>
          <p:cNvPr id="22" name="Oval 21"/>
          <p:cNvSpPr/>
          <p:nvPr/>
        </p:nvSpPr>
        <p:spPr>
          <a:xfrm>
            <a:off x="4572000" y="58674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2</a:t>
            </a:r>
          </a:p>
        </p:txBody>
      </p:sp>
      <p:sp>
        <p:nvSpPr>
          <p:cNvPr id="31" name="Cloud 30"/>
          <p:cNvSpPr/>
          <p:nvPr/>
        </p:nvSpPr>
        <p:spPr>
          <a:xfrm>
            <a:off x="762000" y="152400"/>
            <a:ext cx="457200" cy="3810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2" name="Cloud 31"/>
          <p:cNvSpPr/>
          <p:nvPr/>
        </p:nvSpPr>
        <p:spPr>
          <a:xfrm>
            <a:off x="1676400" y="152400"/>
            <a:ext cx="457200" cy="3810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3" name="Cloud 32"/>
          <p:cNvSpPr/>
          <p:nvPr/>
        </p:nvSpPr>
        <p:spPr>
          <a:xfrm>
            <a:off x="2133600" y="1524000"/>
            <a:ext cx="914400" cy="12954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black"/>
                </a:solidFill>
                <a:latin typeface="Calibri"/>
                <a:ea typeface="+mn-ea"/>
                <a:cs typeface="+mn-cs"/>
              </a:rPr>
              <a:t>1</a:t>
            </a:r>
          </a:p>
        </p:txBody>
      </p:sp>
      <p:sp>
        <p:nvSpPr>
          <p:cNvPr id="43" name="Oval 42"/>
          <p:cNvSpPr/>
          <p:nvPr/>
        </p:nvSpPr>
        <p:spPr>
          <a:xfrm>
            <a:off x="7010400" y="58674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2</a:t>
            </a:r>
          </a:p>
        </p:txBody>
      </p:sp>
      <p:cxnSp>
        <p:nvCxnSpPr>
          <p:cNvPr id="71" name="Straight Connector 70"/>
          <p:cNvCxnSpPr/>
          <p:nvPr/>
        </p:nvCxnSpPr>
        <p:spPr>
          <a:xfrm flipH="1">
            <a:off x="990600" y="6172200"/>
            <a:ext cx="3581400" cy="0"/>
          </a:xfrm>
          <a:prstGeom prst="line">
            <a:avLst/>
          </a:prstGeom>
          <a:ln w="25400">
            <a:solidFill>
              <a:schemeClr val="accent3">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990600" y="2971800"/>
            <a:ext cx="0" cy="3124200"/>
          </a:xfrm>
          <a:prstGeom prst="straightConnector1">
            <a:avLst/>
          </a:prstGeom>
          <a:ln w="25400">
            <a:solidFill>
              <a:schemeClr val="accent3">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5400000" flipH="1" flipV="1">
            <a:off x="1009650" y="3028950"/>
            <a:ext cx="914400" cy="800100"/>
          </a:xfrm>
          <a:prstGeom prst="straightConnector1">
            <a:avLst/>
          </a:prstGeom>
          <a:ln w="25400">
            <a:solidFill>
              <a:schemeClr val="accent3">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13" idx="2"/>
          </p:cNvCxnSpPr>
          <p:nvPr/>
        </p:nvCxnSpPr>
        <p:spPr>
          <a:xfrm flipH="1">
            <a:off x="2590800" y="5486400"/>
            <a:ext cx="1905000" cy="0"/>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2590800" y="2819402"/>
            <a:ext cx="0" cy="2666998"/>
          </a:xfrm>
          <a:prstGeom prst="straightConnector1">
            <a:avLst/>
          </a:prstGeom>
          <a:ln w="25400">
            <a:solidFill>
              <a:schemeClr val="accent4">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2590800" y="4495800"/>
            <a:ext cx="1981199" cy="738664"/>
          </a:xfrm>
          <a:prstGeom prst="rect">
            <a:avLst/>
          </a:prstGeom>
          <a:noFill/>
        </p:spPr>
        <p:txBody>
          <a:bodyPr wrap="square" rtlCol="0">
            <a:spAutoFit/>
          </a:bodyPr>
          <a:lstStyle/>
          <a:p>
            <a:pPr algn="l" rtl="0"/>
            <a:r>
              <a:rPr lang="en-US" sz="1400" kern="1200" dirty="0">
                <a:solidFill>
                  <a:prstClr val="black"/>
                </a:solidFill>
                <a:latin typeface="Calibri"/>
                <a:ea typeface="+mn-ea"/>
                <a:cs typeface="+mn-cs"/>
              </a:rPr>
              <a:t>Unit A, Process </a:t>
            </a:r>
            <a:r>
              <a:rPr lang="en-US" sz="1400" kern="1200" dirty="0" smtClean="0">
                <a:solidFill>
                  <a:prstClr val="black"/>
                </a:solidFill>
                <a:latin typeface="Calibri"/>
                <a:ea typeface="+mn-ea"/>
                <a:cs typeface="+mn-cs"/>
              </a:rPr>
              <a:t>1, </a:t>
            </a:r>
            <a:r>
              <a:rPr lang="en-US" sz="1400" kern="1200" dirty="0">
                <a:solidFill>
                  <a:prstClr val="black"/>
                </a:solidFill>
                <a:latin typeface="Calibri"/>
                <a:ea typeface="+mn-ea"/>
                <a:cs typeface="+mn-cs"/>
              </a:rPr>
              <a:t>is</a:t>
            </a:r>
          </a:p>
          <a:p>
            <a:pPr algn="l" rtl="0"/>
            <a:r>
              <a:rPr lang="en-US" sz="1400" kern="1200" dirty="0">
                <a:solidFill>
                  <a:prstClr val="black"/>
                </a:solidFill>
                <a:latin typeface="Calibri"/>
                <a:ea typeface="+mn-ea"/>
                <a:cs typeface="+mn-cs"/>
              </a:rPr>
              <a:t>apportioned to Release</a:t>
            </a:r>
          </a:p>
          <a:p>
            <a:pPr algn="l" rtl="0"/>
            <a:r>
              <a:rPr lang="en-US" sz="1400" kern="1200" dirty="0">
                <a:solidFill>
                  <a:prstClr val="black"/>
                </a:solidFill>
                <a:latin typeface="Calibri"/>
                <a:ea typeface="+mn-ea"/>
                <a:cs typeface="+mn-cs"/>
              </a:rPr>
              <a:t>Point 1 100%.</a:t>
            </a:r>
          </a:p>
        </p:txBody>
      </p:sp>
      <p:sp>
        <p:nvSpPr>
          <p:cNvPr id="81" name="TextBox 80"/>
          <p:cNvSpPr txBox="1"/>
          <p:nvPr/>
        </p:nvSpPr>
        <p:spPr>
          <a:xfrm>
            <a:off x="76200" y="3962400"/>
            <a:ext cx="2441759" cy="954107"/>
          </a:xfrm>
          <a:prstGeom prst="rect">
            <a:avLst/>
          </a:prstGeom>
          <a:solidFill>
            <a:schemeClr val="bg1"/>
          </a:solidFill>
        </p:spPr>
        <p:txBody>
          <a:bodyPr wrap="none" rtlCol="0">
            <a:spAutoFit/>
          </a:bodyPr>
          <a:lstStyle/>
          <a:p>
            <a:pPr algn="l" rtl="0"/>
            <a:r>
              <a:rPr lang="en-US" sz="1400" kern="1200" dirty="0">
                <a:solidFill>
                  <a:prstClr val="black"/>
                </a:solidFill>
                <a:latin typeface="Calibri"/>
                <a:ea typeface="+mn-ea"/>
                <a:cs typeface="+mn-cs"/>
              </a:rPr>
              <a:t>Unit A, Process </a:t>
            </a:r>
            <a:r>
              <a:rPr lang="en-US" sz="1400" kern="1200" dirty="0" smtClean="0">
                <a:solidFill>
                  <a:prstClr val="black"/>
                </a:solidFill>
                <a:latin typeface="Calibri"/>
                <a:ea typeface="+mn-ea"/>
                <a:cs typeface="+mn-cs"/>
              </a:rPr>
              <a:t>2, </a:t>
            </a:r>
            <a:r>
              <a:rPr lang="en-US" sz="1400" kern="1200" dirty="0">
                <a:solidFill>
                  <a:prstClr val="black"/>
                </a:solidFill>
                <a:latin typeface="Calibri"/>
                <a:ea typeface="+mn-ea"/>
                <a:cs typeface="+mn-cs"/>
              </a:rPr>
              <a:t>is</a:t>
            </a:r>
          </a:p>
          <a:p>
            <a:pPr algn="l" rtl="0"/>
            <a:r>
              <a:rPr lang="en-US" sz="1400" kern="1200" dirty="0">
                <a:solidFill>
                  <a:prstClr val="black"/>
                </a:solidFill>
                <a:latin typeface="Calibri"/>
                <a:ea typeface="+mn-ea"/>
                <a:cs typeface="+mn-cs"/>
              </a:rPr>
              <a:t>apportioned to Release</a:t>
            </a:r>
          </a:p>
          <a:p>
            <a:pPr algn="l" rtl="0"/>
            <a:r>
              <a:rPr lang="en-US" sz="1400" kern="1200" dirty="0">
                <a:solidFill>
                  <a:prstClr val="black"/>
                </a:solidFill>
                <a:latin typeface="Calibri"/>
                <a:ea typeface="+mn-ea"/>
                <a:cs typeface="+mn-cs"/>
              </a:rPr>
              <a:t>Point 3 60% and Release </a:t>
            </a:r>
          </a:p>
          <a:p>
            <a:pPr algn="l" rtl="0"/>
            <a:r>
              <a:rPr lang="en-US" sz="1400" kern="1200" dirty="0">
                <a:solidFill>
                  <a:prstClr val="black"/>
                </a:solidFill>
                <a:latin typeface="Calibri"/>
                <a:ea typeface="+mn-ea"/>
                <a:cs typeface="+mn-cs"/>
              </a:rPr>
              <a:t>Point 2 40% (Must total 100%).</a:t>
            </a:r>
          </a:p>
        </p:txBody>
      </p:sp>
      <p:cxnSp>
        <p:nvCxnSpPr>
          <p:cNvPr id="84" name="Straight Connector 83"/>
          <p:cNvCxnSpPr>
            <a:stCxn id="20" idx="2"/>
          </p:cNvCxnSpPr>
          <p:nvPr/>
        </p:nvCxnSpPr>
        <p:spPr>
          <a:xfrm flipH="1">
            <a:off x="6400800" y="5334000"/>
            <a:ext cx="609600" cy="0"/>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43" idx="2"/>
          </p:cNvCxnSpPr>
          <p:nvPr/>
        </p:nvCxnSpPr>
        <p:spPr>
          <a:xfrm rot="10800000">
            <a:off x="6400800" y="6172200"/>
            <a:ext cx="609600" cy="1588"/>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5981700" y="5753100"/>
            <a:ext cx="838200" cy="1588"/>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2971800" y="2590800"/>
            <a:ext cx="2054858" cy="738664"/>
          </a:xfrm>
          <a:prstGeom prst="rect">
            <a:avLst/>
          </a:prstGeom>
          <a:solidFill>
            <a:schemeClr val="bg1"/>
          </a:solidFill>
        </p:spPr>
        <p:txBody>
          <a:bodyPr wrap="none" rtlCol="0">
            <a:spAutoFit/>
          </a:bodyPr>
          <a:lstStyle/>
          <a:p>
            <a:pPr algn="l" rtl="0"/>
            <a:r>
              <a:rPr lang="en-US" sz="1400" kern="1200" dirty="0">
                <a:solidFill>
                  <a:prstClr val="black"/>
                </a:solidFill>
                <a:latin typeface="Calibri"/>
                <a:ea typeface="+mn-ea"/>
                <a:cs typeface="+mn-cs"/>
              </a:rPr>
              <a:t>Unit B, Processes 1 and 2,</a:t>
            </a:r>
          </a:p>
          <a:p>
            <a:pPr algn="l" rtl="0"/>
            <a:r>
              <a:rPr lang="en-US" sz="1400" kern="1200" dirty="0">
                <a:solidFill>
                  <a:prstClr val="black"/>
                </a:solidFill>
                <a:latin typeface="Calibri"/>
                <a:ea typeface="+mn-ea"/>
                <a:cs typeface="+mn-cs"/>
              </a:rPr>
              <a:t>are apportioned to </a:t>
            </a:r>
          </a:p>
          <a:p>
            <a:pPr algn="l" rtl="0"/>
            <a:r>
              <a:rPr lang="en-US" sz="1400" kern="1200" dirty="0">
                <a:solidFill>
                  <a:prstClr val="black"/>
                </a:solidFill>
                <a:latin typeface="Calibri"/>
                <a:ea typeface="+mn-ea"/>
                <a:cs typeface="+mn-cs"/>
              </a:rPr>
              <a:t>Release Point 1, 100%</a:t>
            </a:r>
          </a:p>
        </p:txBody>
      </p:sp>
      <p:grpSp>
        <p:nvGrpSpPr>
          <p:cNvPr id="2" name="Group 4"/>
          <p:cNvGrpSpPr>
            <a:grpSpLocks noChangeAspect="1"/>
          </p:cNvGrpSpPr>
          <p:nvPr/>
        </p:nvGrpSpPr>
        <p:grpSpPr bwMode="auto">
          <a:xfrm>
            <a:off x="4937760" y="91440"/>
            <a:ext cx="3909060" cy="2948940"/>
            <a:chOff x="2880" y="0"/>
            <a:chExt cx="2736" cy="2064"/>
          </a:xfrm>
        </p:grpSpPr>
        <p:sp>
          <p:nvSpPr>
            <p:cNvPr id="118" name="AutoShape 3"/>
            <p:cNvSpPr>
              <a:spLocks noChangeAspect="1" noChangeArrowheads="1" noTextEdit="1"/>
            </p:cNvSpPr>
            <p:nvPr/>
          </p:nvSpPr>
          <p:spPr bwMode="auto">
            <a:xfrm>
              <a:off x="2880" y="0"/>
              <a:ext cx="2736" cy="2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0"/>
            <p:cNvSpPr>
              <a:spLocks/>
            </p:cNvSpPr>
            <p:nvPr/>
          </p:nvSpPr>
          <p:spPr bwMode="auto">
            <a:xfrm>
              <a:off x="3146" y="331"/>
              <a:ext cx="2204" cy="1733"/>
            </a:xfrm>
            <a:custGeom>
              <a:avLst/>
              <a:gdLst/>
              <a:ahLst/>
              <a:cxnLst>
                <a:cxn ang="0">
                  <a:pos x="1857" y="845"/>
                </a:cxn>
                <a:cxn ang="0">
                  <a:pos x="1857" y="395"/>
                </a:cxn>
                <a:cxn ang="0">
                  <a:pos x="1536" y="322"/>
                </a:cxn>
                <a:cxn ang="0">
                  <a:pos x="1536" y="142"/>
                </a:cxn>
                <a:cxn ang="0">
                  <a:pos x="1128" y="0"/>
                </a:cxn>
                <a:cxn ang="0">
                  <a:pos x="687" y="68"/>
                </a:cxn>
                <a:cxn ang="0">
                  <a:pos x="687" y="324"/>
                </a:cxn>
                <a:cxn ang="0">
                  <a:pos x="337" y="367"/>
                </a:cxn>
                <a:cxn ang="0">
                  <a:pos x="337" y="875"/>
                </a:cxn>
                <a:cxn ang="0">
                  <a:pos x="0" y="903"/>
                </a:cxn>
                <a:cxn ang="0">
                  <a:pos x="0" y="1728"/>
                </a:cxn>
                <a:cxn ang="0">
                  <a:pos x="2204" y="1733"/>
                </a:cxn>
                <a:cxn ang="0">
                  <a:pos x="2204" y="904"/>
                </a:cxn>
                <a:cxn ang="0">
                  <a:pos x="1857" y="845"/>
                </a:cxn>
              </a:cxnLst>
              <a:rect l="0" t="0" r="r" b="b"/>
              <a:pathLst>
                <a:path w="2204" h="1733">
                  <a:moveTo>
                    <a:pt x="1857" y="845"/>
                  </a:moveTo>
                  <a:lnTo>
                    <a:pt x="1857" y="395"/>
                  </a:lnTo>
                  <a:lnTo>
                    <a:pt x="1536" y="322"/>
                  </a:lnTo>
                  <a:lnTo>
                    <a:pt x="1536" y="142"/>
                  </a:lnTo>
                  <a:lnTo>
                    <a:pt x="1128" y="0"/>
                  </a:lnTo>
                  <a:lnTo>
                    <a:pt x="687" y="68"/>
                  </a:lnTo>
                  <a:lnTo>
                    <a:pt x="687" y="324"/>
                  </a:lnTo>
                  <a:lnTo>
                    <a:pt x="337" y="367"/>
                  </a:lnTo>
                  <a:lnTo>
                    <a:pt x="337" y="875"/>
                  </a:lnTo>
                  <a:lnTo>
                    <a:pt x="0" y="903"/>
                  </a:lnTo>
                  <a:lnTo>
                    <a:pt x="0" y="1728"/>
                  </a:lnTo>
                  <a:lnTo>
                    <a:pt x="2204" y="1733"/>
                  </a:lnTo>
                  <a:lnTo>
                    <a:pt x="2204" y="904"/>
                  </a:lnTo>
                  <a:lnTo>
                    <a:pt x="1857" y="84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11"/>
            <p:cNvSpPr>
              <a:spLocks/>
            </p:cNvSpPr>
            <p:nvPr/>
          </p:nvSpPr>
          <p:spPr bwMode="auto">
            <a:xfrm>
              <a:off x="3199" y="364"/>
              <a:ext cx="2098" cy="1666"/>
            </a:xfrm>
            <a:custGeom>
              <a:avLst/>
              <a:gdLst/>
              <a:ahLst/>
              <a:cxnLst>
                <a:cxn ang="0">
                  <a:pos x="1751" y="835"/>
                </a:cxn>
                <a:cxn ang="0">
                  <a:pos x="1751" y="384"/>
                </a:cxn>
                <a:cxn ang="0">
                  <a:pos x="1431" y="311"/>
                </a:cxn>
                <a:cxn ang="0">
                  <a:pos x="1431" y="127"/>
                </a:cxn>
                <a:cxn ang="0">
                  <a:pos x="1068" y="0"/>
                </a:cxn>
                <a:cxn ang="0">
                  <a:pos x="685" y="60"/>
                </a:cxn>
                <a:cxn ang="0">
                  <a:pos x="685" y="318"/>
                </a:cxn>
                <a:cxn ang="0">
                  <a:pos x="336" y="360"/>
                </a:cxn>
                <a:cxn ang="0">
                  <a:pos x="336" y="868"/>
                </a:cxn>
                <a:cxn ang="0">
                  <a:pos x="0" y="898"/>
                </a:cxn>
                <a:cxn ang="0">
                  <a:pos x="0" y="1666"/>
                </a:cxn>
                <a:cxn ang="0">
                  <a:pos x="2098" y="1666"/>
                </a:cxn>
                <a:cxn ang="0">
                  <a:pos x="2098" y="895"/>
                </a:cxn>
                <a:cxn ang="0">
                  <a:pos x="1751" y="835"/>
                </a:cxn>
              </a:cxnLst>
              <a:rect l="0" t="0" r="r" b="b"/>
              <a:pathLst>
                <a:path w="2098" h="1666">
                  <a:moveTo>
                    <a:pt x="1751" y="835"/>
                  </a:moveTo>
                  <a:lnTo>
                    <a:pt x="1751" y="384"/>
                  </a:lnTo>
                  <a:lnTo>
                    <a:pt x="1431" y="311"/>
                  </a:lnTo>
                  <a:lnTo>
                    <a:pt x="1431" y="127"/>
                  </a:lnTo>
                  <a:lnTo>
                    <a:pt x="1068" y="0"/>
                  </a:lnTo>
                  <a:lnTo>
                    <a:pt x="685" y="60"/>
                  </a:lnTo>
                  <a:lnTo>
                    <a:pt x="685" y="318"/>
                  </a:lnTo>
                  <a:lnTo>
                    <a:pt x="336" y="360"/>
                  </a:lnTo>
                  <a:lnTo>
                    <a:pt x="336" y="868"/>
                  </a:lnTo>
                  <a:lnTo>
                    <a:pt x="0" y="898"/>
                  </a:lnTo>
                  <a:lnTo>
                    <a:pt x="0" y="1666"/>
                  </a:lnTo>
                  <a:lnTo>
                    <a:pt x="2098" y="1666"/>
                  </a:lnTo>
                  <a:lnTo>
                    <a:pt x="2098" y="895"/>
                  </a:lnTo>
                  <a:lnTo>
                    <a:pt x="1751" y="83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12"/>
            <p:cNvSpPr>
              <a:spLocks/>
            </p:cNvSpPr>
            <p:nvPr/>
          </p:nvSpPr>
          <p:spPr bwMode="auto">
            <a:xfrm>
              <a:off x="3278" y="1192"/>
              <a:ext cx="1271" cy="789"/>
            </a:xfrm>
            <a:custGeom>
              <a:avLst/>
              <a:gdLst/>
              <a:ahLst/>
              <a:cxnLst>
                <a:cxn ang="0">
                  <a:pos x="1271" y="0"/>
                </a:cxn>
                <a:cxn ang="0">
                  <a:pos x="1271" y="789"/>
                </a:cxn>
                <a:cxn ang="0">
                  <a:pos x="0" y="789"/>
                </a:cxn>
                <a:cxn ang="0">
                  <a:pos x="0" y="111"/>
                </a:cxn>
                <a:cxn ang="0">
                  <a:pos x="1271" y="0"/>
                </a:cxn>
              </a:cxnLst>
              <a:rect l="0" t="0" r="r" b="b"/>
              <a:pathLst>
                <a:path w="1271" h="789">
                  <a:moveTo>
                    <a:pt x="1271" y="0"/>
                  </a:moveTo>
                  <a:lnTo>
                    <a:pt x="1271" y="789"/>
                  </a:lnTo>
                  <a:lnTo>
                    <a:pt x="0" y="789"/>
                  </a:lnTo>
                  <a:lnTo>
                    <a:pt x="0" y="111"/>
                  </a:lnTo>
                  <a:lnTo>
                    <a:pt x="1271"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13"/>
            <p:cNvSpPr>
              <a:spLocks/>
            </p:cNvSpPr>
            <p:nvPr/>
          </p:nvSpPr>
          <p:spPr bwMode="auto">
            <a:xfrm>
              <a:off x="3278" y="1286"/>
              <a:ext cx="1271" cy="695"/>
            </a:xfrm>
            <a:custGeom>
              <a:avLst/>
              <a:gdLst/>
              <a:ahLst/>
              <a:cxnLst>
                <a:cxn ang="0">
                  <a:pos x="1271" y="695"/>
                </a:cxn>
                <a:cxn ang="0">
                  <a:pos x="1271" y="611"/>
                </a:cxn>
                <a:cxn ang="0">
                  <a:pos x="191" y="0"/>
                </a:cxn>
                <a:cxn ang="0">
                  <a:pos x="0" y="17"/>
                </a:cxn>
                <a:cxn ang="0">
                  <a:pos x="0" y="164"/>
                </a:cxn>
                <a:cxn ang="0">
                  <a:pos x="937" y="695"/>
                </a:cxn>
                <a:cxn ang="0">
                  <a:pos x="1271" y="695"/>
                </a:cxn>
              </a:cxnLst>
              <a:rect l="0" t="0" r="r" b="b"/>
              <a:pathLst>
                <a:path w="1271" h="695">
                  <a:moveTo>
                    <a:pt x="1271" y="695"/>
                  </a:moveTo>
                  <a:lnTo>
                    <a:pt x="1271" y="611"/>
                  </a:lnTo>
                  <a:lnTo>
                    <a:pt x="191" y="0"/>
                  </a:lnTo>
                  <a:lnTo>
                    <a:pt x="0" y="17"/>
                  </a:lnTo>
                  <a:lnTo>
                    <a:pt x="0" y="164"/>
                  </a:lnTo>
                  <a:lnTo>
                    <a:pt x="937" y="695"/>
                  </a:lnTo>
                  <a:lnTo>
                    <a:pt x="1271" y="695"/>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14"/>
            <p:cNvSpPr>
              <a:spLocks/>
            </p:cNvSpPr>
            <p:nvPr/>
          </p:nvSpPr>
          <p:spPr bwMode="auto">
            <a:xfrm>
              <a:off x="3278" y="1477"/>
              <a:ext cx="889" cy="504"/>
            </a:xfrm>
            <a:custGeom>
              <a:avLst/>
              <a:gdLst/>
              <a:ahLst/>
              <a:cxnLst>
                <a:cxn ang="0">
                  <a:pos x="889" y="504"/>
                </a:cxn>
                <a:cxn ang="0">
                  <a:pos x="0" y="0"/>
                </a:cxn>
                <a:cxn ang="0">
                  <a:pos x="0" y="48"/>
                </a:cxn>
                <a:cxn ang="0">
                  <a:pos x="804" y="504"/>
                </a:cxn>
                <a:cxn ang="0">
                  <a:pos x="889" y="504"/>
                </a:cxn>
              </a:cxnLst>
              <a:rect l="0" t="0" r="r" b="b"/>
              <a:pathLst>
                <a:path w="889" h="504">
                  <a:moveTo>
                    <a:pt x="889" y="504"/>
                  </a:moveTo>
                  <a:lnTo>
                    <a:pt x="0" y="0"/>
                  </a:lnTo>
                  <a:lnTo>
                    <a:pt x="0" y="48"/>
                  </a:lnTo>
                  <a:lnTo>
                    <a:pt x="804" y="504"/>
                  </a:lnTo>
                  <a:lnTo>
                    <a:pt x="889" y="504"/>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15"/>
            <p:cNvSpPr>
              <a:spLocks/>
            </p:cNvSpPr>
            <p:nvPr/>
          </p:nvSpPr>
          <p:spPr bwMode="auto">
            <a:xfrm>
              <a:off x="3593" y="1263"/>
              <a:ext cx="956" cy="555"/>
            </a:xfrm>
            <a:custGeom>
              <a:avLst/>
              <a:gdLst/>
              <a:ahLst/>
              <a:cxnLst>
                <a:cxn ang="0">
                  <a:pos x="956" y="463"/>
                </a:cxn>
                <a:cxn ang="0">
                  <a:pos x="138" y="0"/>
                </a:cxn>
                <a:cxn ang="0">
                  <a:pos x="0" y="12"/>
                </a:cxn>
                <a:cxn ang="0">
                  <a:pos x="956" y="555"/>
                </a:cxn>
                <a:cxn ang="0">
                  <a:pos x="956" y="463"/>
                </a:cxn>
              </a:cxnLst>
              <a:rect l="0" t="0" r="r" b="b"/>
              <a:pathLst>
                <a:path w="956" h="555">
                  <a:moveTo>
                    <a:pt x="956" y="463"/>
                  </a:moveTo>
                  <a:lnTo>
                    <a:pt x="138" y="0"/>
                  </a:lnTo>
                  <a:lnTo>
                    <a:pt x="0" y="12"/>
                  </a:lnTo>
                  <a:lnTo>
                    <a:pt x="956" y="555"/>
                  </a:lnTo>
                  <a:lnTo>
                    <a:pt x="956" y="463"/>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16"/>
            <p:cNvSpPr>
              <a:spLocks/>
            </p:cNvSpPr>
            <p:nvPr/>
          </p:nvSpPr>
          <p:spPr bwMode="auto">
            <a:xfrm>
              <a:off x="4626" y="1196"/>
              <a:ext cx="594" cy="790"/>
            </a:xfrm>
            <a:custGeom>
              <a:avLst/>
              <a:gdLst/>
              <a:ahLst/>
              <a:cxnLst>
                <a:cxn ang="0">
                  <a:pos x="0" y="0"/>
                </a:cxn>
                <a:cxn ang="0">
                  <a:pos x="594" y="98"/>
                </a:cxn>
                <a:cxn ang="0">
                  <a:pos x="594" y="790"/>
                </a:cxn>
                <a:cxn ang="0">
                  <a:pos x="0" y="790"/>
                </a:cxn>
                <a:cxn ang="0">
                  <a:pos x="0" y="0"/>
                </a:cxn>
              </a:cxnLst>
              <a:rect l="0" t="0" r="r" b="b"/>
              <a:pathLst>
                <a:path w="594" h="790">
                  <a:moveTo>
                    <a:pt x="0" y="0"/>
                  </a:moveTo>
                  <a:lnTo>
                    <a:pt x="594" y="98"/>
                  </a:lnTo>
                  <a:lnTo>
                    <a:pt x="594" y="790"/>
                  </a:lnTo>
                  <a:lnTo>
                    <a:pt x="0" y="790"/>
                  </a:lnTo>
                  <a:lnTo>
                    <a:pt x="0" y="0"/>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17"/>
            <p:cNvSpPr>
              <a:spLocks/>
            </p:cNvSpPr>
            <p:nvPr/>
          </p:nvSpPr>
          <p:spPr bwMode="auto">
            <a:xfrm>
              <a:off x="4626" y="1196"/>
              <a:ext cx="594" cy="790"/>
            </a:xfrm>
            <a:custGeom>
              <a:avLst/>
              <a:gdLst/>
              <a:ahLst/>
              <a:cxnLst>
                <a:cxn ang="0">
                  <a:pos x="0" y="0"/>
                </a:cxn>
                <a:cxn ang="0">
                  <a:pos x="0" y="31"/>
                </a:cxn>
                <a:cxn ang="0">
                  <a:pos x="549" y="122"/>
                </a:cxn>
                <a:cxn ang="0">
                  <a:pos x="549" y="790"/>
                </a:cxn>
                <a:cxn ang="0">
                  <a:pos x="594" y="790"/>
                </a:cxn>
                <a:cxn ang="0">
                  <a:pos x="594" y="98"/>
                </a:cxn>
                <a:cxn ang="0">
                  <a:pos x="0" y="0"/>
                </a:cxn>
              </a:cxnLst>
              <a:rect l="0" t="0" r="r" b="b"/>
              <a:pathLst>
                <a:path w="594" h="790">
                  <a:moveTo>
                    <a:pt x="0" y="0"/>
                  </a:moveTo>
                  <a:lnTo>
                    <a:pt x="0" y="31"/>
                  </a:lnTo>
                  <a:lnTo>
                    <a:pt x="549" y="122"/>
                  </a:lnTo>
                  <a:lnTo>
                    <a:pt x="549" y="790"/>
                  </a:lnTo>
                  <a:lnTo>
                    <a:pt x="594" y="790"/>
                  </a:lnTo>
                  <a:lnTo>
                    <a:pt x="594" y="98"/>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18"/>
            <p:cNvSpPr>
              <a:spLocks/>
            </p:cNvSpPr>
            <p:nvPr/>
          </p:nvSpPr>
          <p:spPr bwMode="auto">
            <a:xfrm>
              <a:off x="4371" y="672"/>
              <a:ext cx="502" cy="516"/>
            </a:xfrm>
            <a:custGeom>
              <a:avLst/>
              <a:gdLst/>
              <a:ahLst/>
              <a:cxnLst>
                <a:cxn ang="0">
                  <a:pos x="250" y="471"/>
                </a:cxn>
                <a:cxn ang="0">
                  <a:pos x="0" y="488"/>
                </a:cxn>
                <a:cxn ang="0">
                  <a:pos x="0" y="0"/>
                </a:cxn>
                <a:cxn ang="0">
                  <a:pos x="502" y="108"/>
                </a:cxn>
                <a:cxn ang="0">
                  <a:pos x="502" y="516"/>
                </a:cxn>
                <a:cxn ang="0">
                  <a:pos x="250" y="471"/>
                </a:cxn>
              </a:cxnLst>
              <a:rect l="0" t="0" r="r" b="b"/>
              <a:pathLst>
                <a:path w="502" h="516">
                  <a:moveTo>
                    <a:pt x="250" y="471"/>
                  </a:moveTo>
                  <a:lnTo>
                    <a:pt x="0" y="488"/>
                  </a:lnTo>
                  <a:lnTo>
                    <a:pt x="0" y="0"/>
                  </a:lnTo>
                  <a:lnTo>
                    <a:pt x="502" y="108"/>
                  </a:lnTo>
                  <a:lnTo>
                    <a:pt x="502" y="516"/>
                  </a:lnTo>
                  <a:lnTo>
                    <a:pt x="250" y="471"/>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19"/>
            <p:cNvSpPr>
              <a:spLocks/>
            </p:cNvSpPr>
            <p:nvPr/>
          </p:nvSpPr>
          <p:spPr bwMode="auto">
            <a:xfrm>
              <a:off x="4371" y="672"/>
              <a:ext cx="502" cy="516"/>
            </a:xfrm>
            <a:custGeom>
              <a:avLst/>
              <a:gdLst/>
              <a:ahLst/>
              <a:cxnLst>
                <a:cxn ang="0">
                  <a:pos x="0" y="0"/>
                </a:cxn>
                <a:cxn ang="0">
                  <a:pos x="0" y="22"/>
                </a:cxn>
                <a:cxn ang="0">
                  <a:pos x="469" y="124"/>
                </a:cxn>
                <a:cxn ang="0">
                  <a:pos x="469" y="510"/>
                </a:cxn>
                <a:cxn ang="0">
                  <a:pos x="502" y="516"/>
                </a:cxn>
                <a:cxn ang="0">
                  <a:pos x="502" y="108"/>
                </a:cxn>
                <a:cxn ang="0">
                  <a:pos x="0" y="0"/>
                </a:cxn>
              </a:cxnLst>
              <a:rect l="0" t="0" r="r" b="b"/>
              <a:pathLst>
                <a:path w="502" h="516">
                  <a:moveTo>
                    <a:pt x="0" y="0"/>
                  </a:moveTo>
                  <a:lnTo>
                    <a:pt x="0" y="22"/>
                  </a:lnTo>
                  <a:lnTo>
                    <a:pt x="469" y="124"/>
                  </a:lnTo>
                  <a:lnTo>
                    <a:pt x="469" y="510"/>
                  </a:lnTo>
                  <a:lnTo>
                    <a:pt x="502" y="516"/>
                  </a:lnTo>
                  <a:lnTo>
                    <a:pt x="502" y="108"/>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0"/>
            <p:cNvSpPr>
              <a:spLocks/>
            </p:cNvSpPr>
            <p:nvPr/>
          </p:nvSpPr>
          <p:spPr bwMode="auto">
            <a:xfrm>
              <a:off x="3962" y="414"/>
              <a:ext cx="591" cy="258"/>
            </a:xfrm>
            <a:custGeom>
              <a:avLst/>
              <a:gdLst/>
              <a:ahLst/>
              <a:cxnLst>
                <a:cxn ang="0">
                  <a:pos x="0" y="45"/>
                </a:cxn>
                <a:cxn ang="0">
                  <a:pos x="295" y="0"/>
                </a:cxn>
                <a:cxn ang="0">
                  <a:pos x="591" y="103"/>
                </a:cxn>
                <a:cxn ang="0">
                  <a:pos x="591" y="248"/>
                </a:cxn>
                <a:cxn ang="0">
                  <a:pos x="407" y="208"/>
                </a:cxn>
                <a:cxn ang="0">
                  <a:pos x="407" y="209"/>
                </a:cxn>
                <a:cxn ang="0">
                  <a:pos x="0" y="258"/>
                </a:cxn>
                <a:cxn ang="0">
                  <a:pos x="0" y="45"/>
                </a:cxn>
              </a:cxnLst>
              <a:rect l="0" t="0" r="r" b="b"/>
              <a:pathLst>
                <a:path w="591" h="258">
                  <a:moveTo>
                    <a:pt x="0" y="45"/>
                  </a:moveTo>
                  <a:lnTo>
                    <a:pt x="295" y="0"/>
                  </a:lnTo>
                  <a:lnTo>
                    <a:pt x="591" y="103"/>
                  </a:lnTo>
                  <a:lnTo>
                    <a:pt x="591" y="248"/>
                  </a:lnTo>
                  <a:lnTo>
                    <a:pt x="407" y="208"/>
                  </a:lnTo>
                  <a:lnTo>
                    <a:pt x="407" y="209"/>
                  </a:lnTo>
                  <a:lnTo>
                    <a:pt x="0" y="258"/>
                  </a:lnTo>
                  <a:lnTo>
                    <a:pt x="0" y="45"/>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1"/>
            <p:cNvSpPr>
              <a:spLocks/>
            </p:cNvSpPr>
            <p:nvPr/>
          </p:nvSpPr>
          <p:spPr bwMode="auto">
            <a:xfrm>
              <a:off x="3962" y="451"/>
              <a:ext cx="367" cy="191"/>
            </a:xfrm>
            <a:custGeom>
              <a:avLst/>
              <a:gdLst/>
              <a:ahLst/>
              <a:cxnLst>
                <a:cxn ang="0">
                  <a:pos x="0" y="8"/>
                </a:cxn>
                <a:cxn ang="0">
                  <a:pos x="0" y="46"/>
                </a:cxn>
                <a:cxn ang="0">
                  <a:pos x="251" y="191"/>
                </a:cxn>
                <a:cxn ang="0">
                  <a:pos x="367" y="177"/>
                </a:cxn>
                <a:cxn ang="0">
                  <a:pos x="60" y="0"/>
                </a:cxn>
                <a:cxn ang="0">
                  <a:pos x="0" y="8"/>
                </a:cxn>
              </a:cxnLst>
              <a:rect l="0" t="0" r="r" b="b"/>
              <a:pathLst>
                <a:path w="367" h="191">
                  <a:moveTo>
                    <a:pt x="0" y="8"/>
                  </a:moveTo>
                  <a:lnTo>
                    <a:pt x="0" y="46"/>
                  </a:lnTo>
                  <a:lnTo>
                    <a:pt x="251" y="191"/>
                  </a:lnTo>
                  <a:lnTo>
                    <a:pt x="367" y="177"/>
                  </a:lnTo>
                  <a:lnTo>
                    <a:pt x="60" y="0"/>
                  </a:lnTo>
                  <a:lnTo>
                    <a:pt x="0" y="8"/>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2"/>
            <p:cNvSpPr>
              <a:spLocks/>
            </p:cNvSpPr>
            <p:nvPr/>
          </p:nvSpPr>
          <p:spPr bwMode="auto">
            <a:xfrm>
              <a:off x="4266" y="417"/>
              <a:ext cx="287" cy="245"/>
            </a:xfrm>
            <a:custGeom>
              <a:avLst/>
              <a:gdLst/>
              <a:ahLst/>
              <a:cxnLst>
                <a:cxn ang="0">
                  <a:pos x="103" y="206"/>
                </a:cxn>
                <a:cxn ang="0">
                  <a:pos x="103" y="205"/>
                </a:cxn>
                <a:cxn ang="0">
                  <a:pos x="287" y="245"/>
                </a:cxn>
                <a:cxn ang="0">
                  <a:pos x="287" y="100"/>
                </a:cxn>
                <a:cxn ang="0">
                  <a:pos x="0" y="0"/>
                </a:cxn>
                <a:cxn ang="0">
                  <a:pos x="8" y="218"/>
                </a:cxn>
                <a:cxn ang="0">
                  <a:pos x="103" y="206"/>
                </a:cxn>
              </a:cxnLst>
              <a:rect l="0" t="0" r="r" b="b"/>
              <a:pathLst>
                <a:path w="287" h="245">
                  <a:moveTo>
                    <a:pt x="103" y="206"/>
                  </a:moveTo>
                  <a:lnTo>
                    <a:pt x="103" y="205"/>
                  </a:lnTo>
                  <a:lnTo>
                    <a:pt x="287" y="245"/>
                  </a:lnTo>
                  <a:lnTo>
                    <a:pt x="287" y="100"/>
                  </a:lnTo>
                  <a:lnTo>
                    <a:pt x="0" y="0"/>
                  </a:lnTo>
                  <a:lnTo>
                    <a:pt x="8" y="218"/>
                  </a:lnTo>
                  <a:lnTo>
                    <a:pt x="103" y="206"/>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3"/>
            <p:cNvSpPr>
              <a:spLocks/>
            </p:cNvSpPr>
            <p:nvPr/>
          </p:nvSpPr>
          <p:spPr bwMode="auto">
            <a:xfrm>
              <a:off x="4266" y="417"/>
              <a:ext cx="287" cy="245"/>
            </a:xfrm>
            <a:custGeom>
              <a:avLst/>
              <a:gdLst/>
              <a:ahLst/>
              <a:cxnLst>
                <a:cxn ang="0">
                  <a:pos x="0" y="0"/>
                </a:cxn>
                <a:cxn ang="0">
                  <a:pos x="1" y="18"/>
                </a:cxn>
                <a:cxn ang="0">
                  <a:pos x="261" y="108"/>
                </a:cxn>
                <a:cxn ang="0">
                  <a:pos x="261" y="238"/>
                </a:cxn>
                <a:cxn ang="0">
                  <a:pos x="287" y="245"/>
                </a:cxn>
                <a:cxn ang="0">
                  <a:pos x="287" y="100"/>
                </a:cxn>
                <a:cxn ang="0">
                  <a:pos x="0" y="0"/>
                </a:cxn>
              </a:cxnLst>
              <a:rect l="0" t="0" r="r" b="b"/>
              <a:pathLst>
                <a:path w="287" h="245">
                  <a:moveTo>
                    <a:pt x="0" y="0"/>
                  </a:moveTo>
                  <a:lnTo>
                    <a:pt x="1" y="18"/>
                  </a:lnTo>
                  <a:lnTo>
                    <a:pt x="261" y="108"/>
                  </a:lnTo>
                  <a:lnTo>
                    <a:pt x="261" y="238"/>
                  </a:lnTo>
                  <a:lnTo>
                    <a:pt x="287" y="245"/>
                  </a:lnTo>
                  <a:lnTo>
                    <a:pt x="287" y="100"/>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4"/>
            <p:cNvSpPr>
              <a:spLocks/>
            </p:cNvSpPr>
            <p:nvPr/>
          </p:nvSpPr>
          <p:spPr bwMode="auto">
            <a:xfrm>
              <a:off x="3614" y="680"/>
              <a:ext cx="680" cy="546"/>
            </a:xfrm>
            <a:custGeom>
              <a:avLst/>
              <a:gdLst/>
              <a:ahLst/>
              <a:cxnLst>
                <a:cxn ang="0">
                  <a:pos x="0" y="81"/>
                </a:cxn>
                <a:cxn ang="0">
                  <a:pos x="680" y="0"/>
                </a:cxn>
                <a:cxn ang="0">
                  <a:pos x="680" y="487"/>
                </a:cxn>
                <a:cxn ang="0">
                  <a:pos x="0" y="546"/>
                </a:cxn>
                <a:cxn ang="0">
                  <a:pos x="0" y="81"/>
                </a:cxn>
              </a:cxnLst>
              <a:rect l="0" t="0" r="r" b="b"/>
              <a:pathLst>
                <a:path w="680" h="546">
                  <a:moveTo>
                    <a:pt x="0" y="81"/>
                  </a:moveTo>
                  <a:lnTo>
                    <a:pt x="680" y="0"/>
                  </a:lnTo>
                  <a:lnTo>
                    <a:pt x="680" y="487"/>
                  </a:lnTo>
                  <a:lnTo>
                    <a:pt x="0" y="546"/>
                  </a:lnTo>
                  <a:lnTo>
                    <a:pt x="0" y="81"/>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5"/>
            <p:cNvSpPr>
              <a:spLocks/>
            </p:cNvSpPr>
            <p:nvPr/>
          </p:nvSpPr>
          <p:spPr bwMode="auto">
            <a:xfrm>
              <a:off x="3614" y="747"/>
              <a:ext cx="680" cy="429"/>
            </a:xfrm>
            <a:custGeom>
              <a:avLst/>
              <a:gdLst/>
              <a:ahLst/>
              <a:cxnLst>
                <a:cxn ang="0">
                  <a:pos x="680" y="420"/>
                </a:cxn>
                <a:cxn ang="0">
                  <a:pos x="680" y="322"/>
                </a:cxn>
                <a:cxn ang="0">
                  <a:pos x="123" y="0"/>
                </a:cxn>
                <a:cxn ang="0">
                  <a:pos x="0" y="14"/>
                </a:cxn>
                <a:cxn ang="0">
                  <a:pos x="0" y="97"/>
                </a:cxn>
                <a:cxn ang="0">
                  <a:pos x="578" y="429"/>
                </a:cxn>
                <a:cxn ang="0">
                  <a:pos x="680" y="420"/>
                </a:cxn>
              </a:cxnLst>
              <a:rect l="0" t="0" r="r" b="b"/>
              <a:pathLst>
                <a:path w="680" h="429">
                  <a:moveTo>
                    <a:pt x="680" y="420"/>
                  </a:moveTo>
                  <a:lnTo>
                    <a:pt x="680" y="322"/>
                  </a:lnTo>
                  <a:lnTo>
                    <a:pt x="123" y="0"/>
                  </a:lnTo>
                  <a:lnTo>
                    <a:pt x="0" y="14"/>
                  </a:lnTo>
                  <a:lnTo>
                    <a:pt x="0" y="97"/>
                  </a:lnTo>
                  <a:lnTo>
                    <a:pt x="578" y="429"/>
                  </a:lnTo>
                  <a:lnTo>
                    <a:pt x="680" y="420"/>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6"/>
            <p:cNvSpPr>
              <a:spLocks/>
            </p:cNvSpPr>
            <p:nvPr/>
          </p:nvSpPr>
          <p:spPr bwMode="auto">
            <a:xfrm>
              <a:off x="3614" y="887"/>
              <a:ext cx="511" cy="305"/>
            </a:xfrm>
            <a:custGeom>
              <a:avLst/>
              <a:gdLst/>
              <a:ahLst/>
              <a:cxnLst>
                <a:cxn ang="0">
                  <a:pos x="511" y="295"/>
                </a:cxn>
                <a:cxn ang="0">
                  <a:pos x="0" y="0"/>
                </a:cxn>
                <a:cxn ang="0">
                  <a:pos x="0" y="81"/>
                </a:cxn>
                <a:cxn ang="0">
                  <a:pos x="389" y="305"/>
                </a:cxn>
                <a:cxn ang="0">
                  <a:pos x="511" y="295"/>
                </a:cxn>
              </a:cxnLst>
              <a:rect l="0" t="0" r="r" b="b"/>
              <a:pathLst>
                <a:path w="511" h="305">
                  <a:moveTo>
                    <a:pt x="511" y="295"/>
                  </a:moveTo>
                  <a:lnTo>
                    <a:pt x="0" y="0"/>
                  </a:lnTo>
                  <a:lnTo>
                    <a:pt x="0" y="81"/>
                  </a:lnTo>
                  <a:lnTo>
                    <a:pt x="389" y="305"/>
                  </a:lnTo>
                  <a:lnTo>
                    <a:pt x="511" y="295"/>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7"/>
            <p:cNvSpPr>
              <a:spLocks/>
            </p:cNvSpPr>
            <p:nvPr/>
          </p:nvSpPr>
          <p:spPr bwMode="auto">
            <a:xfrm>
              <a:off x="3775" y="737"/>
              <a:ext cx="519" cy="304"/>
            </a:xfrm>
            <a:custGeom>
              <a:avLst/>
              <a:gdLst/>
              <a:ahLst/>
              <a:cxnLst>
                <a:cxn ang="0">
                  <a:pos x="519" y="272"/>
                </a:cxn>
                <a:cxn ang="0">
                  <a:pos x="46" y="0"/>
                </a:cxn>
                <a:cxn ang="0">
                  <a:pos x="0" y="6"/>
                </a:cxn>
                <a:cxn ang="0">
                  <a:pos x="519" y="304"/>
                </a:cxn>
                <a:cxn ang="0">
                  <a:pos x="519" y="272"/>
                </a:cxn>
              </a:cxnLst>
              <a:rect l="0" t="0" r="r" b="b"/>
              <a:pathLst>
                <a:path w="519" h="304">
                  <a:moveTo>
                    <a:pt x="519" y="272"/>
                  </a:moveTo>
                  <a:lnTo>
                    <a:pt x="46" y="0"/>
                  </a:lnTo>
                  <a:lnTo>
                    <a:pt x="0" y="6"/>
                  </a:lnTo>
                  <a:lnTo>
                    <a:pt x="519" y="304"/>
                  </a:lnTo>
                  <a:lnTo>
                    <a:pt x="519" y="272"/>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Rectangle 29"/>
            <p:cNvSpPr>
              <a:spLocks noChangeArrowheads="1"/>
            </p:cNvSpPr>
            <p:nvPr/>
          </p:nvSpPr>
          <p:spPr bwMode="auto">
            <a:xfrm>
              <a:off x="4243" y="379"/>
              <a:ext cx="51" cy="2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30"/>
            <p:cNvSpPr>
              <a:spLocks/>
            </p:cNvSpPr>
            <p:nvPr/>
          </p:nvSpPr>
          <p:spPr bwMode="auto">
            <a:xfrm>
              <a:off x="4171" y="1015"/>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31"/>
            <p:cNvSpPr>
              <a:spLocks/>
            </p:cNvSpPr>
            <p:nvPr/>
          </p:nvSpPr>
          <p:spPr bwMode="auto">
            <a:xfrm>
              <a:off x="4054" y="1030"/>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32"/>
            <p:cNvSpPr>
              <a:spLocks/>
            </p:cNvSpPr>
            <p:nvPr/>
          </p:nvSpPr>
          <p:spPr bwMode="auto">
            <a:xfrm>
              <a:off x="3936" y="1045"/>
              <a:ext cx="46" cy="61"/>
            </a:xfrm>
            <a:custGeom>
              <a:avLst/>
              <a:gdLst/>
              <a:ahLst/>
              <a:cxnLst>
                <a:cxn ang="0">
                  <a:pos x="46" y="58"/>
                </a:cxn>
                <a:cxn ang="0">
                  <a:pos x="46" y="0"/>
                </a:cxn>
                <a:cxn ang="0">
                  <a:pos x="0" y="3"/>
                </a:cxn>
                <a:cxn ang="0">
                  <a:pos x="0" y="61"/>
                </a:cxn>
                <a:cxn ang="0">
                  <a:pos x="46" y="58"/>
                </a:cxn>
              </a:cxnLst>
              <a:rect l="0" t="0" r="r" b="b"/>
              <a:pathLst>
                <a:path w="46" h="61">
                  <a:moveTo>
                    <a:pt x="46" y="58"/>
                  </a:moveTo>
                  <a:lnTo>
                    <a:pt x="46" y="0"/>
                  </a:lnTo>
                  <a:lnTo>
                    <a:pt x="0" y="3"/>
                  </a:lnTo>
                  <a:lnTo>
                    <a:pt x="0" y="61"/>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33"/>
            <p:cNvSpPr>
              <a:spLocks/>
            </p:cNvSpPr>
            <p:nvPr/>
          </p:nvSpPr>
          <p:spPr bwMode="auto">
            <a:xfrm>
              <a:off x="3819" y="1059"/>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34"/>
            <p:cNvSpPr>
              <a:spLocks/>
            </p:cNvSpPr>
            <p:nvPr/>
          </p:nvSpPr>
          <p:spPr bwMode="auto">
            <a:xfrm>
              <a:off x="3702" y="1074"/>
              <a:ext cx="45" cy="62"/>
            </a:xfrm>
            <a:custGeom>
              <a:avLst/>
              <a:gdLst/>
              <a:ahLst/>
              <a:cxnLst>
                <a:cxn ang="0">
                  <a:pos x="45" y="59"/>
                </a:cxn>
                <a:cxn ang="0">
                  <a:pos x="45" y="0"/>
                </a:cxn>
                <a:cxn ang="0">
                  <a:pos x="0" y="3"/>
                </a:cxn>
                <a:cxn ang="0">
                  <a:pos x="1" y="62"/>
                </a:cxn>
                <a:cxn ang="0">
                  <a:pos x="45" y="59"/>
                </a:cxn>
              </a:cxnLst>
              <a:rect l="0" t="0" r="r" b="b"/>
              <a:pathLst>
                <a:path w="45" h="62">
                  <a:moveTo>
                    <a:pt x="45" y="59"/>
                  </a:moveTo>
                  <a:lnTo>
                    <a:pt x="45" y="0"/>
                  </a:lnTo>
                  <a:lnTo>
                    <a:pt x="0" y="3"/>
                  </a:lnTo>
                  <a:lnTo>
                    <a:pt x="1"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35"/>
            <p:cNvSpPr>
              <a:spLocks/>
            </p:cNvSpPr>
            <p:nvPr/>
          </p:nvSpPr>
          <p:spPr bwMode="auto">
            <a:xfrm>
              <a:off x="4171" y="893"/>
              <a:ext cx="45" cy="60"/>
            </a:xfrm>
            <a:custGeom>
              <a:avLst/>
              <a:gdLst/>
              <a:ahLst/>
              <a:cxnLst>
                <a:cxn ang="0">
                  <a:pos x="45" y="57"/>
                </a:cxn>
                <a:cxn ang="0">
                  <a:pos x="45" y="0"/>
                </a:cxn>
                <a:cxn ang="0">
                  <a:pos x="0" y="3"/>
                </a:cxn>
                <a:cxn ang="0">
                  <a:pos x="0" y="60"/>
                </a:cxn>
                <a:cxn ang="0">
                  <a:pos x="45" y="57"/>
                </a:cxn>
              </a:cxnLst>
              <a:rect l="0" t="0" r="r" b="b"/>
              <a:pathLst>
                <a:path w="45" h="60">
                  <a:moveTo>
                    <a:pt x="45" y="57"/>
                  </a:moveTo>
                  <a:lnTo>
                    <a:pt x="45" y="0"/>
                  </a:lnTo>
                  <a:lnTo>
                    <a:pt x="0" y="3"/>
                  </a:lnTo>
                  <a:lnTo>
                    <a:pt x="0" y="60"/>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36"/>
            <p:cNvSpPr>
              <a:spLocks/>
            </p:cNvSpPr>
            <p:nvPr/>
          </p:nvSpPr>
          <p:spPr bwMode="auto">
            <a:xfrm>
              <a:off x="4054" y="907"/>
              <a:ext cx="45" cy="61"/>
            </a:xfrm>
            <a:custGeom>
              <a:avLst/>
              <a:gdLst/>
              <a:ahLst/>
              <a:cxnLst>
                <a:cxn ang="0">
                  <a:pos x="45" y="58"/>
                </a:cxn>
                <a:cxn ang="0">
                  <a:pos x="45" y="0"/>
                </a:cxn>
                <a:cxn ang="0">
                  <a:pos x="0" y="3"/>
                </a:cxn>
                <a:cxn ang="0">
                  <a:pos x="0" y="61"/>
                </a:cxn>
                <a:cxn ang="0">
                  <a:pos x="45" y="58"/>
                </a:cxn>
              </a:cxnLst>
              <a:rect l="0" t="0" r="r" b="b"/>
              <a:pathLst>
                <a:path w="45" h="61">
                  <a:moveTo>
                    <a:pt x="45" y="58"/>
                  </a:moveTo>
                  <a:lnTo>
                    <a:pt x="45" y="0"/>
                  </a:lnTo>
                  <a:lnTo>
                    <a:pt x="0" y="3"/>
                  </a:lnTo>
                  <a:lnTo>
                    <a:pt x="0"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7"/>
            <p:cNvSpPr>
              <a:spLocks/>
            </p:cNvSpPr>
            <p:nvPr/>
          </p:nvSpPr>
          <p:spPr bwMode="auto">
            <a:xfrm>
              <a:off x="3936" y="922"/>
              <a:ext cx="46" cy="61"/>
            </a:xfrm>
            <a:custGeom>
              <a:avLst/>
              <a:gdLst/>
              <a:ahLst/>
              <a:cxnLst>
                <a:cxn ang="0">
                  <a:pos x="46" y="58"/>
                </a:cxn>
                <a:cxn ang="0">
                  <a:pos x="46" y="0"/>
                </a:cxn>
                <a:cxn ang="0">
                  <a:pos x="0" y="3"/>
                </a:cxn>
                <a:cxn ang="0">
                  <a:pos x="0" y="61"/>
                </a:cxn>
                <a:cxn ang="0">
                  <a:pos x="46" y="58"/>
                </a:cxn>
              </a:cxnLst>
              <a:rect l="0" t="0" r="r" b="b"/>
              <a:pathLst>
                <a:path w="46" h="61">
                  <a:moveTo>
                    <a:pt x="46" y="58"/>
                  </a:moveTo>
                  <a:lnTo>
                    <a:pt x="46" y="0"/>
                  </a:lnTo>
                  <a:lnTo>
                    <a:pt x="0" y="3"/>
                  </a:lnTo>
                  <a:lnTo>
                    <a:pt x="0" y="61"/>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38"/>
            <p:cNvSpPr>
              <a:spLocks/>
            </p:cNvSpPr>
            <p:nvPr/>
          </p:nvSpPr>
          <p:spPr bwMode="auto">
            <a:xfrm>
              <a:off x="3819" y="937"/>
              <a:ext cx="45" cy="60"/>
            </a:xfrm>
            <a:custGeom>
              <a:avLst/>
              <a:gdLst/>
              <a:ahLst/>
              <a:cxnLst>
                <a:cxn ang="0">
                  <a:pos x="45" y="57"/>
                </a:cxn>
                <a:cxn ang="0">
                  <a:pos x="45" y="0"/>
                </a:cxn>
                <a:cxn ang="0">
                  <a:pos x="0" y="3"/>
                </a:cxn>
                <a:cxn ang="0">
                  <a:pos x="0" y="60"/>
                </a:cxn>
                <a:cxn ang="0">
                  <a:pos x="45" y="57"/>
                </a:cxn>
              </a:cxnLst>
              <a:rect l="0" t="0" r="r" b="b"/>
              <a:pathLst>
                <a:path w="45" h="60">
                  <a:moveTo>
                    <a:pt x="45" y="57"/>
                  </a:moveTo>
                  <a:lnTo>
                    <a:pt x="45" y="0"/>
                  </a:lnTo>
                  <a:lnTo>
                    <a:pt x="0" y="3"/>
                  </a:lnTo>
                  <a:lnTo>
                    <a:pt x="0" y="60"/>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39"/>
            <p:cNvSpPr>
              <a:spLocks/>
            </p:cNvSpPr>
            <p:nvPr/>
          </p:nvSpPr>
          <p:spPr bwMode="auto">
            <a:xfrm>
              <a:off x="3702" y="951"/>
              <a:ext cx="45" cy="61"/>
            </a:xfrm>
            <a:custGeom>
              <a:avLst/>
              <a:gdLst/>
              <a:ahLst/>
              <a:cxnLst>
                <a:cxn ang="0">
                  <a:pos x="45" y="58"/>
                </a:cxn>
                <a:cxn ang="0">
                  <a:pos x="45" y="0"/>
                </a:cxn>
                <a:cxn ang="0">
                  <a:pos x="0" y="3"/>
                </a:cxn>
                <a:cxn ang="0">
                  <a:pos x="1" y="61"/>
                </a:cxn>
                <a:cxn ang="0">
                  <a:pos x="45" y="58"/>
                </a:cxn>
              </a:cxnLst>
              <a:rect l="0" t="0" r="r" b="b"/>
              <a:pathLst>
                <a:path w="45" h="61">
                  <a:moveTo>
                    <a:pt x="45" y="58"/>
                  </a:moveTo>
                  <a:lnTo>
                    <a:pt x="45" y="0"/>
                  </a:lnTo>
                  <a:lnTo>
                    <a:pt x="0" y="3"/>
                  </a:lnTo>
                  <a:lnTo>
                    <a:pt x="1"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0"/>
            <p:cNvSpPr>
              <a:spLocks/>
            </p:cNvSpPr>
            <p:nvPr/>
          </p:nvSpPr>
          <p:spPr bwMode="auto">
            <a:xfrm>
              <a:off x="4171" y="769"/>
              <a:ext cx="45" cy="61"/>
            </a:xfrm>
            <a:custGeom>
              <a:avLst/>
              <a:gdLst/>
              <a:ahLst/>
              <a:cxnLst>
                <a:cxn ang="0">
                  <a:pos x="45" y="57"/>
                </a:cxn>
                <a:cxn ang="0">
                  <a:pos x="45" y="0"/>
                </a:cxn>
                <a:cxn ang="0">
                  <a:pos x="0" y="3"/>
                </a:cxn>
                <a:cxn ang="0">
                  <a:pos x="0" y="61"/>
                </a:cxn>
                <a:cxn ang="0">
                  <a:pos x="45" y="57"/>
                </a:cxn>
              </a:cxnLst>
              <a:rect l="0" t="0" r="r" b="b"/>
              <a:pathLst>
                <a:path w="45" h="61">
                  <a:moveTo>
                    <a:pt x="45" y="57"/>
                  </a:moveTo>
                  <a:lnTo>
                    <a:pt x="45" y="0"/>
                  </a:lnTo>
                  <a:lnTo>
                    <a:pt x="0" y="3"/>
                  </a:lnTo>
                  <a:lnTo>
                    <a:pt x="0" y="61"/>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1"/>
            <p:cNvSpPr>
              <a:spLocks/>
            </p:cNvSpPr>
            <p:nvPr/>
          </p:nvSpPr>
          <p:spPr bwMode="auto">
            <a:xfrm>
              <a:off x="4054" y="783"/>
              <a:ext cx="45" cy="61"/>
            </a:xfrm>
            <a:custGeom>
              <a:avLst/>
              <a:gdLst/>
              <a:ahLst/>
              <a:cxnLst>
                <a:cxn ang="0">
                  <a:pos x="45" y="58"/>
                </a:cxn>
                <a:cxn ang="0">
                  <a:pos x="45" y="0"/>
                </a:cxn>
                <a:cxn ang="0">
                  <a:pos x="0" y="4"/>
                </a:cxn>
                <a:cxn ang="0">
                  <a:pos x="0" y="61"/>
                </a:cxn>
                <a:cxn ang="0">
                  <a:pos x="45" y="58"/>
                </a:cxn>
              </a:cxnLst>
              <a:rect l="0" t="0" r="r" b="b"/>
              <a:pathLst>
                <a:path w="45" h="61">
                  <a:moveTo>
                    <a:pt x="45" y="58"/>
                  </a:moveTo>
                  <a:lnTo>
                    <a:pt x="45" y="0"/>
                  </a:lnTo>
                  <a:lnTo>
                    <a:pt x="0" y="4"/>
                  </a:lnTo>
                  <a:lnTo>
                    <a:pt x="0"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2"/>
            <p:cNvSpPr>
              <a:spLocks/>
            </p:cNvSpPr>
            <p:nvPr/>
          </p:nvSpPr>
          <p:spPr bwMode="auto">
            <a:xfrm>
              <a:off x="4057" y="519"/>
              <a:ext cx="35" cy="50"/>
            </a:xfrm>
            <a:custGeom>
              <a:avLst/>
              <a:gdLst/>
              <a:ahLst/>
              <a:cxnLst>
                <a:cxn ang="0">
                  <a:pos x="35" y="47"/>
                </a:cxn>
                <a:cxn ang="0">
                  <a:pos x="35" y="0"/>
                </a:cxn>
                <a:cxn ang="0">
                  <a:pos x="0" y="3"/>
                </a:cxn>
                <a:cxn ang="0">
                  <a:pos x="0" y="50"/>
                </a:cxn>
                <a:cxn ang="0">
                  <a:pos x="35" y="47"/>
                </a:cxn>
              </a:cxnLst>
              <a:rect l="0" t="0" r="r" b="b"/>
              <a:pathLst>
                <a:path w="35" h="50">
                  <a:moveTo>
                    <a:pt x="35" y="47"/>
                  </a:moveTo>
                  <a:lnTo>
                    <a:pt x="35" y="0"/>
                  </a:lnTo>
                  <a:lnTo>
                    <a:pt x="0" y="3"/>
                  </a:lnTo>
                  <a:lnTo>
                    <a:pt x="0" y="50"/>
                  </a:lnTo>
                  <a:lnTo>
                    <a:pt x="35" y="4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3"/>
            <p:cNvSpPr>
              <a:spLocks/>
            </p:cNvSpPr>
            <p:nvPr/>
          </p:nvSpPr>
          <p:spPr bwMode="auto">
            <a:xfrm>
              <a:off x="4125" y="551"/>
              <a:ext cx="37" cy="49"/>
            </a:xfrm>
            <a:custGeom>
              <a:avLst/>
              <a:gdLst/>
              <a:ahLst/>
              <a:cxnLst>
                <a:cxn ang="0">
                  <a:pos x="37" y="46"/>
                </a:cxn>
                <a:cxn ang="0">
                  <a:pos x="37" y="0"/>
                </a:cxn>
                <a:cxn ang="0">
                  <a:pos x="0" y="2"/>
                </a:cxn>
                <a:cxn ang="0">
                  <a:pos x="0" y="49"/>
                </a:cxn>
                <a:cxn ang="0">
                  <a:pos x="37" y="46"/>
                </a:cxn>
              </a:cxnLst>
              <a:rect l="0" t="0" r="r" b="b"/>
              <a:pathLst>
                <a:path w="37" h="49">
                  <a:moveTo>
                    <a:pt x="37" y="46"/>
                  </a:moveTo>
                  <a:lnTo>
                    <a:pt x="37" y="0"/>
                  </a:lnTo>
                  <a:lnTo>
                    <a:pt x="0" y="2"/>
                  </a:lnTo>
                  <a:lnTo>
                    <a:pt x="0" y="49"/>
                  </a:lnTo>
                  <a:lnTo>
                    <a:pt x="37" y="4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4"/>
            <p:cNvSpPr>
              <a:spLocks/>
            </p:cNvSpPr>
            <p:nvPr/>
          </p:nvSpPr>
          <p:spPr bwMode="auto">
            <a:xfrm>
              <a:off x="3936" y="798"/>
              <a:ext cx="46" cy="62"/>
            </a:xfrm>
            <a:custGeom>
              <a:avLst/>
              <a:gdLst/>
              <a:ahLst/>
              <a:cxnLst>
                <a:cxn ang="0">
                  <a:pos x="46" y="58"/>
                </a:cxn>
                <a:cxn ang="0">
                  <a:pos x="46" y="0"/>
                </a:cxn>
                <a:cxn ang="0">
                  <a:pos x="0" y="3"/>
                </a:cxn>
                <a:cxn ang="0">
                  <a:pos x="0" y="62"/>
                </a:cxn>
                <a:cxn ang="0">
                  <a:pos x="46" y="58"/>
                </a:cxn>
              </a:cxnLst>
              <a:rect l="0" t="0" r="r" b="b"/>
              <a:pathLst>
                <a:path w="46" h="62">
                  <a:moveTo>
                    <a:pt x="46" y="58"/>
                  </a:moveTo>
                  <a:lnTo>
                    <a:pt x="46" y="0"/>
                  </a:lnTo>
                  <a:lnTo>
                    <a:pt x="0" y="3"/>
                  </a:lnTo>
                  <a:lnTo>
                    <a:pt x="0" y="62"/>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5"/>
            <p:cNvSpPr>
              <a:spLocks/>
            </p:cNvSpPr>
            <p:nvPr/>
          </p:nvSpPr>
          <p:spPr bwMode="auto">
            <a:xfrm>
              <a:off x="3819" y="813"/>
              <a:ext cx="45" cy="62"/>
            </a:xfrm>
            <a:custGeom>
              <a:avLst/>
              <a:gdLst/>
              <a:ahLst/>
              <a:cxnLst>
                <a:cxn ang="0">
                  <a:pos x="45" y="57"/>
                </a:cxn>
                <a:cxn ang="0">
                  <a:pos x="45" y="0"/>
                </a:cxn>
                <a:cxn ang="0">
                  <a:pos x="0" y="3"/>
                </a:cxn>
                <a:cxn ang="0">
                  <a:pos x="0" y="62"/>
                </a:cxn>
                <a:cxn ang="0">
                  <a:pos x="45" y="57"/>
                </a:cxn>
              </a:cxnLst>
              <a:rect l="0" t="0" r="r" b="b"/>
              <a:pathLst>
                <a:path w="45" h="62">
                  <a:moveTo>
                    <a:pt x="45" y="57"/>
                  </a:moveTo>
                  <a:lnTo>
                    <a:pt x="45" y="0"/>
                  </a:lnTo>
                  <a:lnTo>
                    <a:pt x="0" y="3"/>
                  </a:lnTo>
                  <a:lnTo>
                    <a:pt x="0" y="62"/>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46"/>
            <p:cNvSpPr>
              <a:spLocks/>
            </p:cNvSpPr>
            <p:nvPr/>
          </p:nvSpPr>
          <p:spPr bwMode="auto">
            <a:xfrm>
              <a:off x="3702" y="827"/>
              <a:ext cx="45" cy="62"/>
            </a:xfrm>
            <a:custGeom>
              <a:avLst/>
              <a:gdLst/>
              <a:ahLst/>
              <a:cxnLst>
                <a:cxn ang="0">
                  <a:pos x="45" y="58"/>
                </a:cxn>
                <a:cxn ang="0">
                  <a:pos x="45" y="0"/>
                </a:cxn>
                <a:cxn ang="0">
                  <a:pos x="0" y="4"/>
                </a:cxn>
                <a:cxn ang="0">
                  <a:pos x="1" y="62"/>
                </a:cxn>
                <a:cxn ang="0">
                  <a:pos x="45" y="58"/>
                </a:cxn>
              </a:cxnLst>
              <a:rect l="0" t="0" r="r" b="b"/>
              <a:pathLst>
                <a:path w="45" h="62">
                  <a:moveTo>
                    <a:pt x="45" y="58"/>
                  </a:moveTo>
                  <a:lnTo>
                    <a:pt x="45" y="0"/>
                  </a:lnTo>
                  <a:lnTo>
                    <a:pt x="0" y="4"/>
                  </a:lnTo>
                  <a:lnTo>
                    <a:pt x="1" y="62"/>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7"/>
            <p:cNvSpPr>
              <a:spLocks/>
            </p:cNvSpPr>
            <p:nvPr/>
          </p:nvSpPr>
          <p:spPr bwMode="auto">
            <a:xfrm>
              <a:off x="4477" y="1039"/>
              <a:ext cx="46" cy="62"/>
            </a:xfrm>
            <a:custGeom>
              <a:avLst/>
              <a:gdLst/>
              <a:ahLst/>
              <a:cxnLst>
                <a:cxn ang="0">
                  <a:pos x="0" y="59"/>
                </a:cxn>
                <a:cxn ang="0">
                  <a:pos x="0" y="0"/>
                </a:cxn>
                <a:cxn ang="0">
                  <a:pos x="46" y="5"/>
                </a:cxn>
                <a:cxn ang="0">
                  <a:pos x="44" y="62"/>
                </a:cxn>
                <a:cxn ang="0">
                  <a:pos x="0" y="59"/>
                </a:cxn>
              </a:cxnLst>
              <a:rect l="0" t="0" r="r" b="b"/>
              <a:pathLst>
                <a:path w="46" h="62">
                  <a:moveTo>
                    <a:pt x="0" y="59"/>
                  </a:moveTo>
                  <a:lnTo>
                    <a:pt x="0" y="0"/>
                  </a:lnTo>
                  <a:lnTo>
                    <a:pt x="46" y="5"/>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48"/>
            <p:cNvSpPr>
              <a:spLocks/>
            </p:cNvSpPr>
            <p:nvPr/>
          </p:nvSpPr>
          <p:spPr bwMode="auto">
            <a:xfrm>
              <a:off x="4595" y="1054"/>
              <a:ext cx="45" cy="62"/>
            </a:xfrm>
            <a:custGeom>
              <a:avLst/>
              <a:gdLst/>
              <a:ahLst/>
              <a:cxnLst>
                <a:cxn ang="0">
                  <a:pos x="0" y="59"/>
                </a:cxn>
                <a:cxn ang="0">
                  <a:pos x="0" y="0"/>
                </a:cxn>
                <a:cxn ang="0">
                  <a:pos x="45" y="4"/>
                </a:cxn>
                <a:cxn ang="0">
                  <a:pos x="44" y="62"/>
                </a:cxn>
                <a:cxn ang="0">
                  <a:pos x="0" y="59"/>
                </a:cxn>
              </a:cxnLst>
              <a:rect l="0" t="0" r="r" b="b"/>
              <a:pathLst>
                <a:path w="45" h="62">
                  <a:moveTo>
                    <a:pt x="0" y="59"/>
                  </a:moveTo>
                  <a:lnTo>
                    <a:pt x="0" y="0"/>
                  </a:lnTo>
                  <a:lnTo>
                    <a:pt x="45" y="4"/>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49"/>
            <p:cNvSpPr>
              <a:spLocks/>
            </p:cNvSpPr>
            <p:nvPr/>
          </p:nvSpPr>
          <p:spPr bwMode="auto">
            <a:xfrm>
              <a:off x="4710" y="1070"/>
              <a:ext cx="46" cy="61"/>
            </a:xfrm>
            <a:custGeom>
              <a:avLst/>
              <a:gdLst/>
              <a:ahLst/>
              <a:cxnLst>
                <a:cxn ang="0">
                  <a:pos x="0" y="57"/>
                </a:cxn>
                <a:cxn ang="0">
                  <a:pos x="2" y="0"/>
                </a:cxn>
                <a:cxn ang="0">
                  <a:pos x="46" y="3"/>
                </a:cxn>
                <a:cxn ang="0">
                  <a:pos x="46" y="61"/>
                </a:cxn>
                <a:cxn ang="0">
                  <a:pos x="0" y="57"/>
                </a:cxn>
              </a:cxnLst>
              <a:rect l="0" t="0" r="r" b="b"/>
              <a:pathLst>
                <a:path w="46" h="61">
                  <a:moveTo>
                    <a:pt x="0" y="57"/>
                  </a:moveTo>
                  <a:lnTo>
                    <a:pt x="2" y="0"/>
                  </a:lnTo>
                  <a:lnTo>
                    <a:pt x="46" y="3"/>
                  </a:lnTo>
                  <a:lnTo>
                    <a:pt x="46" y="61"/>
                  </a:lnTo>
                  <a:lnTo>
                    <a:pt x="0" y="5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50"/>
            <p:cNvSpPr>
              <a:spLocks/>
            </p:cNvSpPr>
            <p:nvPr/>
          </p:nvSpPr>
          <p:spPr bwMode="auto">
            <a:xfrm>
              <a:off x="4477" y="917"/>
              <a:ext cx="46" cy="62"/>
            </a:xfrm>
            <a:custGeom>
              <a:avLst/>
              <a:gdLst/>
              <a:ahLst/>
              <a:cxnLst>
                <a:cxn ang="0">
                  <a:pos x="0" y="58"/>
                </a:cxn>
                <a:cxn ang="0">
                  <a:pos x="0" y="0"/>
                </a:cxn>
                <a:cxn ang="0">
                  <a:pos x="46" y="3"/>
                </a:cxn>
                <a:cxn ang="0">
                  <a:pos x="44" y="62"/>
                </a:cxn>
                <a:cxn ang="0">
                  <a:pos x="0" y="58"/>
                </a:cxn>
              </a:cxnLst>
              <a:rect l="0" t="0" r="r" b="b"/>
              <a:pathLst>
                <a:path w="46" h="62">
                  <a:moveTo>
                    <a:pt x="0" y="58"/>
                  </a:moveTo>
                  <a:lnTo>
                    <a:pt x="0" y="0"/>
                  </a:lnTo>
                  <a:lnTo>
                    <a:pt x="46" y="3"/>
                  </a:lnTo>
                  <a:lnTo>
                    <a:pt x="44" y="62"/>
                  </a:lnTo>
                  <a:lnTo>
                    <a:pt x="0"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51"/>
            <p:cNvSpPr>
              <a:spLocks/>
            </p:cNvSpPr>
            <p:nvPr/>
          </p:nvSpPr>
          <p:spPr bwMode="auto">
            <a:xfrm>
              <a:off x="4595" y="931"/>
              <a:ext cx="45" cy="62"/>
            </a:xfrm>
            <a:custGeom>
              <a:avLst/>
              <a:gdLst/>
              <a:ahLst/>
              <a:cxnLst>
                <a:cxn ang="0">
                  <a:pos x="0" y="59"/>
                </a:cxn>
                <a:cxn ang="0">
                  <a:pos x="0" y="0"/>
                </a:cxn>
                <a:cxn ang="0">
                  <a:pos x="45" y="3"/>
                </a:cxn>
                <a:cxn ang="0">
                  <a:pos x="44" y="62"/>
                </a:cxn>
                <a:cxn ang="0">
                  <a:pos x="0" y="59"/>
                </a:cxn>
              </a:cxnLst>
              <a:rect l="0" t="0" r="r" b="b"/>
              <a:pathLst>
                <a:path w="45" h="62">
                  <a:moveTo>
                    <a:pt x="0" y="59"/>
                  </a:moveTo>
                  <a:lnTo>
                    <a:pt x="0" y="0"/>
                  </a:lnTo>
                  <a:lnTo>
                    <a:pt x="45" y="3"/>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2"/>
            <p:cNvSpPr>
              <a:spLocks/>
            </p:cNvSpPr>
            <p:nvPr/>
          </p:nvSpPr>
          <p:spPr bwMode="auto">
            <a:xfrm>
              <a:off x="4710" y="946"/>
              <a:ext cx="46" cy="62"/>
            </a:xfrm>
            <a:custGeom>
              <a:avLst/>
              <a:gdLst/>
              <a:ahLst/>
              <a:cxnLst>
                <a:cxn ang="0">
                  <a:pos x="0" y="59"/>
                </a:cxn>
                <a:cxn ang="0">
                  <a:pos x="2" y="0"/>
                </a:cxn>
                <a:cxn ang="0">
                  <a:pos x="46" y="3"/>
                </a:cxn>
                <a:cxn ang="0">
                  <a:pos x="46" y="62"/>
                </a:cxn>
                <a:cxn ang="0">
                  <a:pos x="0" y="59"/>
                </a:cxn>
              </a:cxnLst>
              <a:rect l="0" t="0" r="r" b="b"/>
              <a:pathLst>
                <a:path w="46" h="62">
                  <a:moveTo>
                    <a:pt x="0" y="59"/>
                  </a:moveTo>
                  <a:lnTo>
                    <a:pt x="2" y="0"/>
                  </a:lnTo>
                  <a:lnTo>
                    <a:pt x="46" y="3"/>
                  </a:lnTo>
                  <a:lnTo>
                    <a:pt x="46"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53"/>
            <p:cNvSpPr>
              <a:spLocks/>
            </p:cNvSpPr>
            <p:nvPr/>
          </p:nvSpPr>
          <p:spPr bwMode="auto">
            <a:xfrm>
              <a:off x="4404" y="535"/>
              <a:ext cx="35" cy="49"/>
            </a:xfrm>
            <a:custGeom>
              <a:avLst/>
              <a:gdLst/>
              <a:ahLst/>
              <a:cxnLst>
                <a:cxn ang="0">
                  <a:pos x="0" y="47"/>
                </a:cxn>
                <a:cxn ang="0">
                  <a:pos x="0" y="0"/>
                </a:cxn>
                <a:cxn ang="0">
                  <a:pos x="35" y="3"/>
                </a:cxn>
                <a:cxn ang="0">
                  <a:pos x="35" y="49"/>
                </a:cxn>
                <a:cxn ang="0">
                  <a:pos x="0" y="47"/>
                </a:cxn>
              </a:cxnLst>
              <a:rect l="0" t="0" r="r" b="b"/>
              <a:pathLst>
                <a:path w="35" h="49">
                  <a:moveTo>
                    <a:pt x="0" y="47"/>
                  </a:moveTo>
                  <a:lnTo>
                    <a:pt x="0" y="0"/>
                  </a:lnTo>
                  <a:lnTo>
                    <a:pt x="35" y="3"/>
                  </a:lnTo>
                  <a:lnTo>
                    <a:pt x="35" y="49"/>
                  </a:lnTo>
                  <a:lnTo>
                    <a:pt x="0" y="4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4"/>
            <p:cNvSpPr>
              <a:spLocks/>
            </p:cNvSpPr>
            <p:nvPr/>
          </p:nvSpPr>
          <p:spPr bwMode="auto">
            <a:xfrm>
              <a:off x="4477" y="793"/>
              <a:ext cx="46" cy="62"/>
            </a:xfrm>
            <a:custGeom>
              <a:avLst/>
              <a:gdLst/>
              <a:ahLst/>
              <a:cxnLst>
                <a:cxn ang="0">
                  <a:pos x="0" y="59"/>
                </a:cxn>
                <a:cxn ang="0">
                  <a:pos x="0" y="0"/>
                </a:cxn>
                <a:cxn ang="0">
                  <a:pos x="46" y="3"/>
                </a:cxn>
                <a:cxn ang="0">
                  <a:pos x="44" y="62"/>
                </a:cxn>
                <a:cxn ang="0">
                  <a:pos x="0" y="59"/>
                </a:cxn>
              </a:cxnLst>
              <a:rect l="0" t="0" r="r" b="b"/>
              <a:pathLst>
                <a:path w="46" h="62">
                  <a:moveTo>
                    <a:pt x="0" y="59"/>
                  </a:moveTo>
                  <a:lnTo>
                    <a:pt x="0" y="0"/>
                  </a:lnTo>
                  <a:lnTo>
                    <a:pt x="46" y="3"/>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5"/>
            <p:cNvSpPr>
              <a:spLocks/>
            </p:cNvSpPr>
            <p:nvPr/>
          </p:nvSpPr>
          <p:spPr bwMode="auto">
            <a:xfrm>
              <a:off x="4595" y="808"/>
              <a:ext cx="45" cy="61"/>
            </a:xfrm>
            <a:custGeom>
              <a:avLst/>
              <a:gdLst/>
              <a:ahLst/>
              <a:cxnLst>
                <a:cxn ang="0">
                  <a:pos x="0" y="58"/>
                </a:cxn>
                <a:cxn ang="0">
                  <a:pos x="0" y="0"/>
                </a:cxn>
                <a:cxn ang="0">
                  <a:pos x="45" y="3"/>
                </a:cxn>
                <a:cxn ang="0">
                  <a:pos x="44" y="61"/>
                </a:cxn>
                <a:cxn ang="0">
                  <a:pos x="0" y="58"/>
                </a:cxn>
              </a:cxnLst>
              <a:rect l="0" t="0" r="r" b="b"/>
              <a:pathLst>
                <a:path w="45" h="61">
                  <a:moveTo>
                    <a:pt x="0" y="58"/>
                  </a:moveTo>
                  <a:lnTo>
                    <a:pt x="0" y="0"/>
                  </a:lnTo>
                  <a:lnTo>
                    <a:pt x="45" y="3"/>
                  </a:lnTo>
                  <a:lnTo>
                    <a:pt x="44" y="61"/>
                  </a:lnTo>
                  <a:lnTo>
                    <a:pt x="0"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6"/>
            <p:cNvSpPr>
              <a:spLocks/>
            </p:cNvSpPr>
            <p:nvPr/>
          </p:nvSpPr>
          <p:spPr bwMode="auto">
            <a:xfrm>
              <a:off x="4710" y="822"/>
              <a:ext cx="46" cy="62"/>
            </a:xfrm>
            <a:custGeom>
              <a:avLst/>
              <a:gdLst/>
              <a:ahLst/>
              <a:cxnLst>
                <a:cxn ang="0">
                  <a:pos x="0" y="59"/>
                </a:cxn>
                <a:cxn ang="0">
                  <a:pos x="2" y="0"/>
                </a:cxn>
                <a:cxn ang="0">
                  <a:pos x="46" y="3"/>
                </a:cxn>
                <a:cxn ang="0">
                  <a:pos x="46" y="62"/>
                </a:cxn>
                <a:cxn ang="0">
                  <a:pos x="0" y="59"/>
                </a:cxn>
              </a:cxnLst>
              <a:rect l="0" t="0" r="r" b="b"/>
              <a:pathLst>
                <a:path w="46" h="62">
                  <a:moveTo>
                    <a:pt x="0" y="59"/>
                  </a:moveTo>
                  <a:lnTo>
                    <a:pt x="2" y="0"/>
                  </a:lnTo>
                  <a:lnTo>
                    <a:pt x="46" y="3"/>
                  </a:lnTo>
                  <a:lnTo>
                    <a:pt x="46"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Rectangle 59"/>
            <p:cNvSpPr>
              <a:spLocks noChangeArrowheads="1"/>
            </p:cNvSpPr>
            <p:nvPr/>
          </p:nvSpPr>
          <p:spPr bwMode="auto">
            <a:xfrm>
              <a:off x="3446" y="1767"/>
              <a:ext cx="63" cy="76"/>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60"/>
            <p:cNvSpPr>
              <a:spLocks/>
            </p:cNvSpPr>
            <p:nvPr/>
          </p:nvSpPr>
          <p:spPr bwMode="auto">
            <a:xfrm>
              <a:off x="3624" y="1765"/>
              <a:ext cx="62" cy="78"/>
            </a:xfrm>
            <a:custGeom>
              <a:avLst/>
              <a:gdLst/>
              <a:ahLst/>
              <a:cxnLst>
                <a:cxn ang="0">
                  <a:pos x="62" y="78"/>
                </a:cxn>
                <a:cxn ang="0">
                  <a:pos x="62" y="0"/>
                </a:cxn>
                <a:cxn ang="0">
                  <a:pos x="0" y="1"/>
                </a:cxn>
                <a:cxn ang="0">
                  <a:pos x="0" y="78"/>
                </a:cxn>
                <a:cxn ang="0">
                  <a:pos x="62" y="78"/>
                </a:cxn>
              </a:cxnLst>
              <a:rect l="0" t="0" r="r" b="b"/>
              <a:pathLst>
                <a:path w="62" h="78">
                  <a:moveTo>
                    <a:pt x="62" y="78"/>
                  </a:moveTo>
                  <a:lnTo>
                    <a:pt x="62" y="0"/>
                  </a:lnTo>
                  <a:lnTo>
                    <a:pt x="0" y="1"/>
                  </a:lnTo>
                  <a:lnTo>
                    <a:pt x="0" y="78"/>
                  </a:lnTo>
                  <a:lnTo>
                    <a:pt x="62"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Rectangle 61"/>
            <p:cNvSpPr>
              <a:spLocks noChangeArrowheads="1"/>
            </p:cNvSpPr>
            <p:nvPr/>
          </p:nvSpPr>
          <p:spPr bwMode="auto">
            <a:xfrm>
              <a:off x="3801" y="1764"/>
              <a:ext cx="63" cy="79"/>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Rectangle 62"/>
            <p:cNvSpPr>
              <a:spLocks noChangeArrowheads="1"/>
            </p:cNvSpPr>
            <p:nvPr/>
          </p:nvSpPr>
          <p:spPr bwMode="auto">
            <a:xfrm>
              <a:off x="3980" y="1762"/>
              <a:ext cx="63" cy="81"/>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63"/>
            <p:cNvSpPr>
              <a:spLocks/>
            </p:cNvSpPr>
            <p:nvPr/>
          </p:nvSpPr>
          <p:spPr bwMode="auto">
            <a:xfrm>
              <a:off x="4159" y="1760"/>
              <a:ext cx="63" cy="83"/>
            </a:xfrm>
            <a:custGeom>
              <a:avLst/>
              <a:gdLst/>
              <a:ahLst/>
              <a:cxnLst>
                <a:cxn ang="0">
                  <a:pos x="63" y="83"/>
                </a:cxn>
                <a:cxn ang="0">
                  <a:pos x="63" y="0"/>
                </a:cxn>
                <a:cxn ang="0">
                  <a:pos x="0" y="1"/>
                </a:cxn>
                <a:cxn ang="0">
                  <a:pos x="0" y="83"/>
                </a:cxn>
                <a:cxn ang="0">
                  <a:pos x="63" y="83"/>
                </a:cxn>
              </a:cxnLst>
              <a:rect l="0" t="0" r="r" b="b"/>
              <a:pathLst>
                <a:path w="63" h="83">
                  <a:moveTo>
                    <a:pt x="63" y="83"/>
                  </a:moveTo>
                  <a:lnTo>
                    <a:pt x="63" y="0"/>
                  </a:lnTo>
                  <a:lnTo>
                    <a:pt x="0" y="1"/>
                  </a:lnTo>
                  <a:lnTo>
                    <a:pt x="0" y="83"/>
                  </a:lnTo>
                  <a:lnTo>
                    <a:pt x="63" y="83"/>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64"/>
            <p:cNvSpPr>
              <a:spLocks/>
            </p:cNvSpPr>
            <p:nvPr/>
          </p:nvSpPr>
          <p:spPr bwMode="auto">
            <a:xfrm>
              <a:off x="4337" y="1758"/>
              <a:ext cx="62" cy="85"/>
            </a:xfrm>
            <a:custGeom>
              <a:avLst/>
              <a:gdLst/>
              <a:ahLst/>
              <a:cxnLst>
                <a:cxn ang="0">
                  <a:pos x="62" y="85"/>
                </a:cxn>
                <a:cxn ang="0">
                  <a:pos x="62" y="0"/>
                </a:cxn>
                <a:cxn ang="0">
                  <a:pos x="0" y="1"/>
                </a:cxn>
                <a:cxn ang="0">
                  <a:pos x="0" y="85"/>
                </a:cxn>
                <a:cxn ang="0">
                  <a:pos x="62" y="85"/>
                </a:cxn>
              </a:cxnLst>
              <a:rect l="0" t="0" r="r" b="b"/>
              <a:pathLst>
                <a:path w="62" h="85">
                  <a:moveTo>
                    <a:pt x="62" y="85"/>
                  </a:moveTo>
                  <a:lnTo>
                    <a:pt x="62" y="0"/>
                  </a:lnTo>
                  <a:lnTo>
                    <a:pt x="0" y="1"/>
                  </a:lnTo>
                  <a:lnTo>
                    <a:pt x="0" y="85"/>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65"/>
            <p:cNvSpPr>
              <a:spLocks/>
            </p:cNvSpPr>
            <p:nvPr/>
          </p:nvSpPr>
          <p:spPr bwMode="auto">
            <a:xfrm>
              <a:off x="3446" y="1635"/>
              <a:ext cx="63" cy="77"/>
            </a:xfrm>
            <a:custGeom>
              <a:avLst/>
              <a:gdLst/>
              <a:ahLst/>
              <a:cxnLst>
                <a:cxn ang="0">
                  <a:pos x="63" y="76"/>
                </a:cxn>
                <a:cxn ang="0">
                  <a:pos x="63" y="0"/>
                </a:cxn>
                <a:cxn ang="0">
                  <a:pos x="0" y="2"/>
                </a:cxn>
                <a:cxn ang="0">
                  <a:pos x="0" y="77"/>
                </a:cxn>
                <a:cxn ang="0">
                  <a:pos x="63" y="76"/>
                </a:cxn>
              </a:cxnLst>
              <a:rect l="0" t="0" r="r" b="b"/>
              <a:pathLst>
                <a:path w="63" h="77">
                  <a:moveTo>
                    <a:pt x="63" y="76"/>
                  </a:moveTo>
                  <a:lnTo>
                    <a:pt x="63" y="0"/>
                  </a:lnTo>
                  <a:lnTo>
                    <a:pt x="0" y="2"/>
                  </a:lnTo>
                  <a:lnTo>
                    <a:pt x="0" y="77"/>
                  </a:lnTo>
                  <a:lnTo>
                    <a:pt x="63"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66"/>
            <p:cNvSpPr>
              <a:spLocks/>
            </p:cNvSpPr>
            <p:nvPr/>
          </p:nvSpPr>
          <p:spPr bwMode="auto">
            <a:xfrm>
              <a:off x="3624" y="1631"/>
              <a:ext cx="62" cy="77"/>
            </a:xfrm>
            <a:custGeom>
              <a:avLst/>
              <a:gdLst/>
              <a:ahLst/>
              <a:cxnLst>
                <a:cxn ang="0">
                  <a:pos x="62" y="76"/>
                </a:cxn>
                <a:cxn ang="0">
                  <a:pos x="62" y="0"/>
                </a:cxn>
                <a:cxn ang="0">
                  <a:pos x="0" y="1"/>
                </a:cxn>
                <a:cxn ang="0">
                  <a:pos x="0" y="77"/>
                </a:cxn>
                <a:cxn ang="0">
                  <a:pos x="62" y="76"/>
                </a:cxn>
              </a:cxnLst>
              <a:rect l="0" t="0" r="r" b="b"/>
              <a:pathLst>
                <a:path w="62" h="77">
                  <a:moveTo>
                    <a:pt x="62" y="76"/>
                  </a:moveTo>
                  <a:lnTo>
                    <a:pt x="62" y="0"/>
                  </a:lnTo>
                  <a:lnTo>
                    <a:pt x="0" y="1"/>
                  </a:lnTo>
                  <a:lnTo>
                    <a:pt x="0" y="77"/>
                  </a:lnTo>
                  <a:lnTo>
                    <a:pt x="62"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67"/>
            <p:cNvSpPr>
              <a:spLocks/>
            </p:cNvSpPr>
            <p:nvPr/>
          </p:nvSpPr>
          <p:spPr bwMode="auto">
            <a:xfrm>
              <a:off x="3801" y="1626"/>
              <a:ext cx="63" cy="79"/>
            </a:xfrm>
            <a:custGeom>
              <a:avLst/>
              <a:gdLst/>
              <a:ahLst/>
              <a:cxnLst>
                <a:cxn ang="0">
                  <a:pos x="63" y="78"/>
                </a:cxn>
                <a:cxn ang="0">
                  <a:pos x="63" y="0"/>
                </a:cxn>
                <a:cxn ang="0">
                  <a:pos x="0" y="2"/>
                </a:cxn>
                <a:cxn ang="0">
                  <a:pos x="0" y="79"/>
                </a:cxn>
                <a:cxn ang="0">
                  <a:pos x="63" y="78"/>
                </a:cxn>
              </a:cxnLst>
              <a:rect l="0" t="0" r="r" b="b"/>
              <a:pathLst>
                <a:path w="63" h="79">
                  <a:moveTo>
                    <a:pt x="63" y="78"/>
                  </a:moveTo>
                  <a:lnTo>
                    <a:pt x="63" y="0"/>
                  </a:lnTo>
                  <a:lnTo>
                    <a:pt x="0" y="2"/>
                  </a:lnTo>
                  <a:lnTo>
                    <a:pt x="0" y="79"/>
                  </a:lnTo>
                  <a:lnTo>
                    <a:pt x="63"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68"/>
            <p:cNvSpPr>
              <a:spLocks/>
            </p:cNvSpPr>
            <p:nvPr/>
          </p:nvSpPr>
          <p:spPr bwMode="auto">
            <a:xfrm>
              <a:off x="3980" y="1620"/>
              <a:ext cx="63" cy="82"/>
            </a:xfrm>
            <a:custGeom>
              <a:avLst/>
              <a:gdLst/>
              <a:ahLst/>
              <a:cxnLst>
                <a:cxn ang="0">
                  <a:pos x="63" y="81"/>
                </a:cxn>
                <a:cxn ang="0">
                  <a:pos x="63" y="0"/>
                </a:cxn>
                <a:cxn ang="0">
                  <a:pos x="0" y="2"/>
                </a:cxn>
                <a:cxn ang="0">
                  <a:pos x="0" y="82"/>
                </a:cxn>
                <a:cxn ang="0">
                  <a:pos x="63" y="81"/>
                </a:cxn>
              </a:cxnLst>
              <a:rect l="0" t="0" r="r" b="b"/>
              <a:pathLst>
                <a:path w="63" h="82">
                  <a:moveTo>
                    <a:pt x="63" y="81"/>
                  </a:moveTo>
                  <a:lnTo>
                    <a:pt x="63" y="0"/>
                  </a:lnTo>
                  <a:lnTo>
                    <a:pt x="0" y="2"/>
                  </a:lnTo>
                  <a:lnTo>
                    <a:pt x="0" y="82"/>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69"/>
            <p:cNvSpPr>
              <a:spLocks/>
            </p:cNvSpPr>
            <p:nvPr/>
          </p:nvSpPr>
          <p:spPr bwMode="auto">
            <a:xfrm>
              <a:off x="4159" y="1616"/>
              <a:ext cx="63" cy="83"/>
            </a:xfrm>
            <a:custGeom>
              <a:avLst/>
              <a:gdLst/>
              <a:ahLst/>
              <a:cxnLst>
                <a:cxn ang="0">
                  <a:pos x="63" y="82"/>
                </a:cxn>
                <a:cxn ang="0">
                  <a:pos x="63" y="0"/>
                </a:cxn>
                <a:cxn ang="0">
                  <a:pos x="0" y="1"/>
                </a:cxn>
                <a:cxn ang="0">
                  <a:pos x="0" y="83"/>
                </a:cxn>
                <a:cxn ang="0">
                  <a:pos x="63" y="82"/>
                </a:cxn>
              </a:cxnLst>
              <a:rect l="0" t="0" r="r" b="b"/>
              <a:pathLst>
                <a:path w="63" h="83">
                  <a:moveTo>
                    <a:pt x="63" y="82"/>
                  </a:moveTo>
                  <a:lnTo>
                    <a:pt x="63" y="0"/>
                  </a:lnTo>
                  <a:lnTo>
                    <a:pt x="0" y="1"/>
                  </a:lnTo>
                  <a:lnTo>
                    <a:pt x="0" y="83"/>
                  </a:lnTo>
                  <a:lnTo>
                    <a:pt x="63" y="82"/>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70"/>
            <p:cNvSpPr>
              <a:spLocks/>
            </p:cNvSpPr>
            <p:nvPr/>
          </p:nvSpPr>
          <p:spPr bwMode="auto">
            <a:xfrm>
              <a:off x="4337" y="1611"/>
              <a:ext cx="62" cy="86"/>
            </a:xfrm>
            <a:custGeom>
              <a:avLst/>
              <a:gdLst/>
              <a:ahLst/>
              <a:cxnLst>
                <a:cxn ang="0">
                  <a:pos x="62" y="85"/>
                </a:cxn>
                <a:cxn ang="0">
                  <a:pos x="62" y="0"/>
                </a:cxn>
                <a:cxn ang="0">
                  <a:pos x="0" y="2"/>
                </a:cxn>
                <a:cxn ang="0">
                  <a:pos x="0" y="86"/>
                </a:cxn>
                <a:cxn ang="0">
                  <a:pos x="62" y="85"/>
                </a:cxn>
              </a:cxnLst>
              <a:rect l="0" t="0" r="r" b="b"/>
              <a:pathLst>
                <a:path w="62" h="86">
                  <a:moveTo>
                    <a:pt x="62" y="85"/>
                  </a:moveTo>
                  <a:lnTo>
                    <a:pt x="62" y="0"/>
                  </a:lnTo>
                  <a:lnTo>
                    <a:pt x="0" y="2"/>
                  </a:lnTo>
                  <a:lnTo>
                    <a:pt x="0" y="86"/>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71"/>
            <p:cNvSpPr>
              <a:spLocks/>
            </p:cNvSpPr>
            <p:nvPr/>
          </p:nvSpPr>
          <p:spPr bwMode="auto">
            <a:xfrm>
              <a:off x="3446" y="1503"/>
              <a:ext cx="63" cy="78"/>
            </a:xfrm>
            <a:custGeom>
              <a:avLst/>
              <a:gdLst/>
              <a:ahLst/>
              <a:cxnLst>
                <a:cxn ang="0">
                  <a:pos x="63" y="75"/>
                </a:cxn>
                <a:cxn ang="0">
                  <a:pos x="63" y="0"/>
                </a:cxn>
                <a:cxn ang="0">
                  <a:pos x="0" y="3"/>
                </a:cxn>
                <a:cxn ang="0">
                  <a:pos x="0" y="78"/>
                </a:cxn>
                <a:cxn ang="0">
                  <a:pos x="63" y="75"/>
                </a:cxn>
              </a:cxnLst>
              <a:rect l="0" t="0" r="r" b="b"/>
              <a:pathLst>
                <a:path w="63" h="78">
                  <a:moveTo>
                    <a:pt x="63" y="75"/>
                  </a:moveTo>
                  <a:lnTo>
                    <a:pt x="63" y="0"/>
                  </a:lnTo>
                  <a:lnTo>
                    <a:pt x="0" y="3"/>
                  </a:lnTo>
                  <a:lnTo>
                    <a:pt x="0" y="78"/>
                  </a:lnTo>
                  <a:lnTo>
                    <a:pt x="63" y="7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72"/>
            <p:cNvSpPr>
              <a:spLocks/>
            </p:cNvSpPr>
            <p:nvPr/>
          </p:nvSpPr>
          <p:spPr bwMode="auto">
            <a:xfrm>
              <a:off x="3624" y="1496"/>
              <a:ext cx="62" cy="78"/>
            </a:xfrm>
            <a:custGeom>
              <a:avLst/>
              <a:gdLst/>
              <a:ahLst/>
              <a:cxnLst>
                <a:cxn ang="0">
                  <a:pos x="62" y="76"/>
                </a:cxn>
                <a:cxn ang="0">
                  <a:pos x="62" y="0"/>
                </a:cxn>
                <a:cxn ang="0">
                  <a:pos x="0" y="2"/>
                </a:cxn>
                <a:cxn ang="0">
                  <a:pos x="0" y="78"/>
                </a:cxn>
                <a:cxn ang="0">
                  <a:pos x="62" y="76"/>
                </a:cxn>
              </a:cxnLst>
              <a:rect l="0" t="0" r="r" b="b"/>
              <a:pathLst>
                <a:path w="62" h="78">
                  <a:moveTo>
                    <a:pt x="62" y="76"/>
                  </a:moveTo>
                  <a:lnTo>
                    <a:pt x="62" y="0"/>
                  </a:lnTo>
                  <a:lnTo>
                    <a:pt x="0" y="2"/>
                  </a:lnTo>
                  <a:lnTo>
                    <a:pt x="0" y="78"/>
                  </a:lnTo>
                  <a:lnTo>
                    <a:pt x="62"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73"/>
            <p:cNvSpPr>
              <a:spLocks/>
            </p:cNvSpPr>
            <p:nvPr/>
          </p:nvSpPr>
          <p:spPr bwMode="auto">
            <a:xfrm>
              <a:off x="3801" y="1487"/>
              <a:ext cx="63" cy="81"/>
            </a:xfrm>
            <a:custGeom>
              <a:avLst/>
              <a:gdLst/>
              <a:ahLst/>
              <a:cxnLst>
                <a:cxn ang="0">
                  <a:pos x="63" y="79"/>
                </a:cxn>
                <a:cxn ang="0">
                  <a:pos x="63" y="0"/>
                </a:cxn>
                <a:cxn ang="0">
                  <a:pos x="0" y="3"/>
                </a:cxn>
                <a:cxn ang="0">
                  <a:pos x="0" y="81"/>
                </a:cxn>
                <a:cxn ang="0">
                  <a:pos x="63" y="79"/>
                </a:cxn>
              </a:cxnLst>
              <a:rect l="0" t="0" r="r" b="b"/>
              <a:pathLst>
                <a:path w="63" h="81">
                  <a:moveTo>
                    <a:pt x="63" y="79"/>
                  </a:moveTo>
                  <a:lnTo>
                    <a:pt x="63" y="0"/>
                  </a:lnTo>
                  <a:lnTo>
                    <a:pt x="0" y="3"/>
                  </a:lnTo>
                  <a:lnTo>
                    <a:pt x="0" y="81"/>
                  </a:lnTo>
                  <a:lnTo>
                    <a:pt x="63" y="7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74"/>
            <p:cNvSpPr>
              <a:spLocks/>
            </p:cNvSpPr>
            <p:nvPr/>
          </p:nvSpPr>
          <p:spPr bwMode="auto">
            <a:xfrm>
              <a:off x="3980" y="1479"/>
              <a:ext cx="63" cy="83"/>
            </a:xfrm>
            <a:custGeom>
              <a:avLst/>
              <a:gdLst/>
              <a:ahLst/>
              <a:cxnLst>
                <a:cxn ang="0">
                  <a:pos x="63" y="81"/>
                </a:cxn>
                <a:cxn ang="0">
                  <a:pos x="63" y="0"/>
                </a:cxn>
                <a:cxn ang="0">
                  <a:pos x="0" y="3"/>
                </a:cxn>
                <a:cxn ang="0">
                  <a:pos x="0" y="83"/>
                </a:cxn>
                <a:cxn ang="0">
                  <a:pos x="63" y="81"/>
                </a:cxn>
              </a:cxnLst>
              <a:rect l="0" t="0" r="r" b="b"/>
              <a:pathLst>
                <a:path w="63" h="83">
                  <a:moveTo>
                    <a:pt x="63" y="81"/>
                  </a:moveTo>
                  <a:lnTo>
                    <a:pt x="63" y="0"/>
                  </a:lnTo>
                  <a:lnTo>
                    <a:pt x="0" y="3"/>
                  </a:lnTo>
                  <a:lnTo>
                    <a:pt x="0" y="83"/>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75"/>
            <p:cNvSpPr>
              <a:spLocks/>
            </p:cNvSpPr>
            <p:nvPr/>
          </p:nvSpPr>
          <p:spPr bwMode="auto">
            <a:xfrm>
              <a:off x="4159" y="1471"/>
              <a:ext cx="63" cy="85"/>
            </a:xfrm>
            <a:custGeom>
              <a:avLst/>
              <a:gdLst/>
              <a:ahLst/>
              <a:cxnLst>
                <a:cxn ang="0">
                  <a:pos x="63" y="82"/>
                </a:cxn>
                <a:cxn ang="0">
                  <a:pos x="63" y="0"/>
                </a:cxn>
                <a:cxn ang="0">
                  <a:pos x="0" y="3"/>
                </a:cxn>
                <a:cxn ang="0">
                  <a:pos x="0" y="85"/>
                </a:cxn>
                <a:cxn ang="0">
                  <a:pos x="63" y="82"/>
                </a:cxn>
              </a:cxnLst>
              <a:rect l="0" t="0" r="r" b="b"/>
              <a:pathLst>
                <a:path w="63" h="85">
                  <a:moveTo>
                    <a:pt x="63" y="82"/>
                  </a:moveTo>
                  <a:lnTo>
                    <a:pt x="63" y="0"/>
                  </a:lnTo>
                  <a:lnTo>
                    <a:pt x="0" y="3"/>
                  </a:lnTo>
                  <a:lnTo>
                    <a:pt x="0" y="85"/>
                  </a:lnTo>
                  <a:lnTo>
                    <a:pt x="63" y="82"/>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76"/>
            <p:cNvSpPr>
              <a:spLocks/>
            </p:cNvSpPr>
            <p:nvPr/>
          </p:nvSpPr>
          <p:spPr bwMode="auto">
            <a:xfrm>
              <a:off x="4337" y="1463"/>
              <a:ext cx="62" cy="87"/>
            </a:xfrm>
            <a:custGeom>
              <a:avLst/>
              <a:gdLst/>
              <a:ahLst/>
              <a:cxnLst>
                <a:cxn ang="0">
                  <a:pos x="62" y="85"/>
                </a:cxn>
                <a:cxn ang="0">
                  <a:pos x="62" y="0"/>
                </a:cxn>
                <a:cxn ang="0">
                  <a:pos x="0" y="3"/>
                </a:cxn>
                <a:cxn ang="0">
                  <a:pos x="0" y="87"/>
                </a:cxn>
                <a:cxn ang="0">
                  <a:pos x="62" y="85"/>
                </a:cxn>
              </a:cxnLst>
              <a:rect l="0" t="0" r="r" b="b"/>
              <a:pathLst>
                <a:path w="62" h="87">
                  <a:moveTo>
                    <a:pt x="62" y="85"/>
                  </a:moveTo>
                  <a:lnTo>
                    <a:pt x="62" y="0"/>
                  </a:lnTo>
                  <a:lnTo>
                    <a:pt x="0" y="3"/>
                  </a:lnTo>
                  <a:lnTo>
                    <a:pt x="0" y="87"/>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77"/>
            <p:cNvSpPr>
              <a:spLocks/>
            </p:cNvSpPr>
            <p:nvPr/>
          </p:nvSpPr>
          <p:spPr bwMode="auto">
            <a:xfrm>
              <a:off x="3446" y="1372"/>
              <a:ext cx="63" cy="78"/>
            </a:xfrm>
            <a:custGeom>
              <a:avLst/>
              <a:gdLst/>
              <a:ahLst/>
              <a:cxnLst>
                <a:cxn ang="0">
                  <a:pos x="63" y="74"/>
                </a:cxn>
                <a:cxn ang="0">
                  <a:pos x="63" y="0"/>
                </a:cxn>
                <a:cxn ang="0">
                  <a:pos x="0" y="3"/>
                </a:cxn>
                <a:cxn ang="0">
                  <a:pos x="0" y="78"/>
                </a:cxn>
                <a:cxn ang="0">
                  <a:pos x="63" y="74"/>
                </a:cxn>
              </a:cxnLst>
              <a:rect l="0" t="0" r="r" b="b"/>
              <a:pathLst>
                <a:path w="63" h="78">
                  <a:moveTo>
                    <a:pt x="63" y="74"/>
                  </a:moveTo>
                  <a:lnTo>
                    <a:pt x="63" y="0"/>
                  </a:lnTo>
                  <a:lnTo>
                    <a:pt x="0" y="3"/>
                  </a:lnTo>
                  <a:lnTo>
                    <a:pt x="0" y="78"/>
                  </a:lnTo>
                  <a:lnTo>
                    <a:pt x="63" y="74"/>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78"/>
            <p:cNvSpPr>
              <a:spLocks/>
            </p:cNvSpPr>
            <p:nvPr/>
          </p:nvSpPr>
          <p:spPr bwMode="auto">
            <a:xfrm>
              <a:off x="3624" y="1360"/>
              <a:ext cx="62" cy="81"/>
            </a:xfrm>
            <a:custGeom>
              <a:avLst/>
              <a:gdLst/>
              <a:ahLst/>
              <a:cxnLst>
                <a:cxn ang="0">
                  <a:pos x="62" y="78"/>
                </a:cxn>
                <a:cxn ang="0">
                  <a:pos x="62" y="0"/>
                </a:cxn>
                <a:cxn ang="0">
                  <a:pos x="0" y="4"/>
                </a:cxn>
                <a:cxn ang="0">
                  <a:pos x="0" y="81"/>
                </a:cxn>
                <a:cxn ang="0">
                  <a:pos x="62" y="78"/>
                </a:cxn>
              </a:cxnLst>
              <a:rect l="0" t="0" r="r" b="b"/>
              <a:pathLst>
                <a:path w="62" h="81">
                  <a:moveTo>
                    <a:pt x="62" y="78"/>
                  </a:moveTo>
                  <a:lnTo>
                    <a:pt x="62" y="0"/>
                  </a:lnTo>
                  <a:lnTo>
                    <a:pt x="0" y="4"/>
                  </a:lnTo>
                  <a:lnTo>
                    <a:pt x="0" y="81"/>
                  </a:lnTo>
                  <a:lnTo>
                    <a:pt x="62"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79"/>
            <p:cNvSpPr>
              <a:spLocks/>
            </p:cNvSpPr>
            <p:nvPr/>
          </p:nvSpPr>
          <p:spPr bwMode="auto">
            <a:xfrm>
              <a:off x="3801" y="1349"/>
              <a:ext cx="63" cy="83"/>
            </a:xfrm>
            <a:custGeom>
              <a:avLst/>
              <a:gdLst/>
              <a:ahLst/>
              <a:cxnLst>
                <a:cxn ang="0">
                  <a:pos x="63" y="79"/>
                </a:cxn>
                <a:cxn ang="0">
                  <a:pos x="63" y="0"/>
                </a:cxn>
                <a:cxn ang="0">
                  <a:pos x="0" y="4"/>
                </a:cxn>
                <a:cxn ang="0">
                  <a:pos x="0" y="83"/>
                </a:cxn>
                <a:cxn ang="0">
                  <a:pos x="63" y="79"/>
                </a:cxn>
              </a:cxnLst>
              <a:rect l="0" t="0" r="r" b="b"/>
              <a:pathLst>
                <a:path w="63" h="83">
                  <a:moveTo>
                    <a:pt x="63" y="79"/>
                  </a:moveTo>
                  <a:lnTo>
                    <a:pt x="63" y="0"/>
                  </a:lnTo>
                  <a:lnTo>
                    <a:pt x="0" y="4"/>
                  </a:lnTo>
                  <a:lnTo>
                    <a:pt x="0" y="83"/>
                  </a:lnTo>
                  <a:lnTo>
                    <a:pt x="63" y="7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80"/>
            <p:cNvSpPr>
              <a:spLocks/>
            </p:cNvSpPr>
            <p:nvPr/>
          </p:nvSpPr>
          <p:spPr bwMode="auto">
            <a:xfrm>
              <a:off x="3980" y="1338"/>
              <a:ext cx="63" cy="84"/>
            </a:xfrm>
            <a:custGeom>
              <a:avLst/>
              <a:gdLst/>
              <a:ahLst/>
              <a:cxnLst>
                <a:cxn ang="0">
                  <a:pos x="63" y="81"/>
                </a:cxn>
                <a:cxn ang="0">
                  <a:pos x="63" y="0"/>
                </a:cxn>
                <a:cxn ang="0">
                  <a:pos x="0" y="4"/>
                </a:cxn>
                <a:cxn ang="0">
                  <a:pos x="0" y="84"/>
                </a:cxn>
                <a:cxn ang="0">
                  <a:pos x="63" y="81"/>
                </a:cxn>
              </a:cxnLst>
              <a:rect l="0" t="0" r="r" b="b"/>
              <a:pathLst>
                <a:path w="63" h="84">
                  <a:moveTo>
                    <a:pt x="63" y="81"/>
                  </a:moveTo>
                  <a:lnTo>
                    <a:pt x="63" y="0"/>
                  </a:lnTo>
                  <a:lnTo>
                    <a:pt x="0" y="4"/>
                  </a:lnTo>
                  <a:lnTo>
                    <a:pt x="0" y="84"/>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81"/>
            <p:cNvSpPr>
              <a:spLocks/>
            </p:cNvSpPr>
            <p:nvPr/>
          </p:nvSpPr>
          <p:spPr bwMode="auto">
            <a:xfrm>
              <a:off x="4159" y="1327"/>
              <a:ext cx="63" cy="86"/>
            </a:xfrm>
            <a:custGeom>
              <a:avLst/>
              <a:gdLst/>
              <a:ahLst/>
              <a:cxnLst>
                <a:cxn ang="0">
                  <a:pos x="63" y="83"/>
                </a:cxn>
                <a:cxn ang="0">
                  <a:pos x="63" y="0"/>
                </a:cxn>
                <a:cxn ang="0">
                  <a:pos x="0" y="4"/>
                </a:cxn>
                <a:cxn ang="0">
                  <a:pos x="0" y="86"/>
                </a:cxn>
                <a:cxn ang="0">
                  <a:pos x="63" y="83"/>
                </a:cxn>
              </a:cxnLst>
              <a:rect l="0" t="0" r="r" b="b"/>
              <a:pathLst>
                <a:path w="63" h="86">
                  <a:moveTo>
                    <a:pt x="63" y="83"/>
                  </a:moveTo>
                  <a:lnTo>
                    <a:pt x="63" y="0"/>
                  </a:lnTo>
                  <a:lnTo>
                    <a:pt x="0" y="4"/>
                  </a:lnTo>
                  <a:lnTo>
                    <a:pt x="0" y="86"/>
                  </a:lnTo>
                  <a:lnTo>
                    <a:pt x="63" y="83"/>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82"/>
            <p:cNvSpPr>
              <a:spLocks/>
            </p:cNvSpPr>
            <p:nvPr/>
          </p:nvSpPr>
          <p:spPr bwMode="auto">
            <a:xfrm>
              <a:off x="4337" y="1316"/>
              <a:ext cx="62" cy="87"/>
            </a:xfrm>
            <a:custGeom>
              <a:avLst/>
              <a:gdLst/>
              <a:ahLst/>
              <a:cxnLst>
                <a:cxn ang="0">
                  <a:pos x="62" y="84"/>
                </a:cxn>
                <a:cxn ang="0">
                  <a:pos x="62" y="0"/>
                </a:cxn>
                <a:cxn ang="0">
                  <a:pos x="0" y="4"/>
                </a:cxn>
                <a:cxn ang="0">
                  <a:pos x="0" y="87"/>
                </a:cxn>
                <a:cxn ang="0">
                  <a:pos x="62" y="84"/>
                </a:cxn>
              </a:cxnLst>
              <a:rect l="0" t="0" r="r" b="b"/>
              <a:pathLst>
                <a:path w="62" h="87">
                  <a:moveTo>
                    <a:pt x="62" y="84"/>
                  </a:moveTo>
                  <a:lnTo>
                    <a:pt x="62" y="0"/>
                  </a:lnTo>
                  <a:lnTo>
                    <a:pt x="0" y="4"/>
                  </a:lnTo>
                  <a:lnTo>
                    <a:pt x="0" y="87"/>
                  </a:lnTo>
                  <a:lnTo>
                    <a:pt x="62" y="84"/>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83"/>
            <p:cNvSpPr>
              <a:spLocks/>
            </p:cNvSpPr>
            <p:nvPr/>
          </p:nvSpPr>
          <p:spPr bwMode="auto">
            <a:xfrm>
              <a:off x="5036" y="1759"/>
              <a:ext cx="49" cy="68"/>
            </a:xfrm>
            <a:custGeom>
              <a:avLst/>
              <a:gdLst/>
              <a:ahLst/>
              <a:cxnLst>
                <a:cxn ang="0">
                  <a:pos x="0" y="68"/>
                </a:cxn>
                <a:cxn ang="0">
                  <a:pos x="0" y="0"/>
                </a:cxn>
                <a:cxn ang="0">
                  <a:pos x="49" y="1"/>
                </a:cxn>
                <a:cxn ang="0">
                  <a:pos x="49" y="68"/>
                </a:cxn>
                <a:cxn ang="0">
                  <a:pos x="0" y="68"/>
                </a:cxn>
              </a:cxnLst>
              <a:rect l="0" t="0" r="r" b="b"/>
              <a:pathLst>
                <a:path w="49" h="68">
                  <a:moveTo>
                    <a:pt x="0" y="68"/>
                  </a:moveTo>
                  <a:lnTo>
                    <a:pt x="0" y="0"/>
                  </a:lnTo>
                  <a:lnTo>
                    <a:pt x="49" y="1"/>
                  </a:lnTo>
                  <a:lnTo>
                    <a:pt x="49" y="68"/>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84"/>
            <p:cNvSpPr>
              <a:spLocks/>
            </p:cNvSpPr>
            <p:nvPr/>
          </p:nvSpPr>
          <p:spPr bwMode="auto">
            <a:xfrm>
              <a:off x="4894" y="1756"/>
              <a:ext cx="49" cy="71"/>
            </a:xfrm>
            <a:custGeom>
              <a:avLst/>
              <a:gdLst/>
              <a:ahLst/>
              <a:cxnLst>
                <a:cxn ang="0">
                  <a:pos x="0" y="71"/>
                </a:cxn>
                <a:cxn ang="0">
                  <a:pos x="0" y="0"/>
                </a:cxn>
                <a:cxn ang="0">
                  <a:pos x="49" y="1"/>
                </a:cxn>
                <a:cxn ang="0">
                  <a:pos x="49" y="71"/>
                </a:cxn>
                <a:cxn ang="0">
                  <a:pos x="0" y="71"/>
                </a:cxn>
              </a:cxnLst>
              <a:rect l="0" t="0" r="r" b="b"/>
              <a:pathLst>
                <a:path w="49" h="71">
                  <a:moveTo>
                    <a:pt x="0" y="71"/>
                  </a:moveTo>
                  <a:lnTo>
                    <a:pt x="0" y="0"/>
                  </a:lnTo>
                  <a:lnTo>
                    <a:pt x="49" y="1"/>
                  </a:lnTo>
                  <a:lnTo>
                    <a:pt x="49" y="71"/>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85"/>
            <p:cNvSpPr>
              <a:spLocks/>
            </p:cNvSpPr>
            <p:nvPr/>
          </p:nvSpPr>
          <p:spPr bwMode="auto">
            <a:xfrm>
              <a:off x="4752" y="1754"/>
              <a:ext cx="51" cy="73"/>
            </a:xfrm>
            <a:custGeom>
              <a:avLst/>
              <a:gdLst/>
              <a:ahLst/>
              <a:cxnLst>
                <a:cxn ang="0">
                  <a:pos x="0" y="73"/>
                </a:cxn>
                <a:cxn ang="0">
                  <a:pos x="0" y="0"/>
                </a:cxn>
                <a:cxn ang="0">
                  <a:pos x="51" y="1"/>
                </a:cxn>
                <a:cxn ang="0">
                  <a:pos x="51" y="73"/>
                </a:cxn>
                <a:cxn ang="0">
                  <a:pos x="0" y="73"/>
                </a:cxn>
              </a:cxnLst>
              <a:rect l="0" t="0" r="r" b="b"/>
              <a:pathLst>
                <a:path w="51" h="73">
                  <a:moveTo>
                    <a:pt x="0" y="73"/>
                  </a:moveTo>
                  <a:lnTo>
                    <a:pt x="0" y="0"/>
                  </a:lnTo>
                  <a:lnTo>
                    <a:pt x="51" y="1"/>
                  </a:lnTo>
                  <a:lnTo>
                    <a:pt x="51" y="73"/>
                  </a:lnTo>
                  <a:lnTo>
                    <a:pt x="0" y="7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86"/>
            <p:cNvSpPr>
              <a:spLocks/>
            </p:cNvSpPr>
            <p:nvPr/>
          </p:nvSpPr>
          <p:spPr bwMode="auto">
            <a:xfrm>
              <a:off x="5036" y="1639"/>
              <a:ext cx="49" cy="71"/>
            </a:xfrm>
            <a:custGeom>
              <a:avLst/>
              <a:gdLst/>
              <a:ahLst/>
              <a:cxnLst>
                <a:cxn ang="0">
                  <a:pos x="0" y="68"/>
                </a:cxn>
                <a:cxn ang="0">
                  <a:pos x="0" y="0"/>
                </a:cxn>
                <a:cxn ang="0">
                  <a:pos x="49" y="3"/>
                </a:cxn>
                <a:cxn ang="0">
                  <a:pos x="49" y="71"/>
                </a:cxn>
                <a:cxn ang="0">
                  <a:pos x="0" y="68"/>
                </a:cxn>
              </a:cxnLst>
              <a:rect l="0" t="0" r="r" b="b"/>
              <a:pathLst>
                <a:path w="49" h="71">
                  <a:moveTo>
                    <a:pt x="0" y="68"/>
                  </a:moveTo>
                  <a:lnTo>
                    <a:pt x="0" y="0"/>
                  </a:lnTo>
                  <a:lnTo>
                    <a:pt x="49" y="3"/>
                  </a:lnTo>
                  <a:lnTo>
                    <a:pt x="49" y="71"/>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87"/>
            <p:cNvSpPr>
              <a:spLocks/>
            </p:cNvSpPr>
            <p:nvPr/>
          </p:nvSpPr>
          <p:spPr bwMode="auto">
            <a:xfrm>
              <a:off x="4894" y="1632"/>
              <a:ext cx="49" cy="72"/>
            </a:xfrm>
            <a:custGeom>
              <a:avLst/>
              <a:gdLst/>
              <a:ahLst/>
              <a:cxnLst>
                <a:cxn ang="0">
                  <a:pos x="0" y="71"/>
                </a:cxn>
                <a:cxn ang="0">
                  <a:pos x="0" y="0"/>
                </a:cxn>
                <a:cxn ang="0">
                  <a:pos x="49" y="3"/>
                </a:cxn>
                <a:cxn ang="0">
                  <a:pos x="49" y="72"/>
                </a:cxn>
                <a:cxn ang="0">
                  <a:pos x="0" y="71"/>
                </a:cxn>
              </a:cxnLst>
              <a:rect l="0" t="0" r="r" b="b"/>
              <a:pathLst>
                <a:path w="49" h="72">
                  <a:moveTo>
                    <a:pt x="0" y="71"/>
                  </a:moveTo>
                  <a:lnTo>
                    <a:pt x="0" y="0"/>
                  </a:lnTo>
                  <a:lnTo>
                    <a:pt x="49" y="3"/>
                  </a:lnTo>
                  <a:lnTo>
                    <a:pt x="49" y="72"/>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88"/>
            <p:cNvSpPr>
              <a:spLocks/>
            </p:cNvSpPr>
            <p:nvPr/>
          </p:nvSpPr>
          <p:spPr bwMode="auto">
            <a:xfrm>
              <a:off x="4752" y="1624"/>
              <a:ext cx="51" cy="76"/>
            </a:xfrm>
            <a:custGeom>
              <a:avLst/>
              <a:gdLst/>
              <a:ahLst/>
              <a:cxnLst>
                <a:cxn ang="0">
                  <a:pos x="0" y="74"/>
                </a:cxn>
                <a:cxn ang="0">
                  <a:pos x="0" y="0"/>
                </a:cxn>
                <a:cxn ang="0">
                  <a:pos x="51" y="3"/>
                </a:cxn>
                <a:cxn ang="0">
                  <a:pos x="51" y="76"/>
                </a:cxn>
                <a:cxn ang="0">
                  <a:pos x="0" y="74"/>
                </a:cxn>
              </a:cxnLst>
              <a:rect l="0" t="0" r="r" b="b"/>
              <a:pathLst>
                <a:path w="51" h="76">
                  <a:moveTo>
                    <a:pt x="0" y="74"/>
                  </a:moveTo>
                  <a:lnTo>
                    <a:pt x="0" y="0"/>
                  </a:lnTo>
                  <a:lnTo>
                    <a:pt x="51" y="3"/>
                  </a:lnTo>
                  <a:lnTo>
                    <a:pt x="51" y="76"/>
                  </a:lnTo>
                  <a:lnTo>
                    <a:pt x="0" y="7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89"/>
            <p:cNvSpPr>
              <a:spLocks/>
            </p:cNvSpPr>
            <p:nvPr/>
          </p:nvSpPr>
          <p:spPr bwMode="auto">
            <a:xfrm>
              <a:off x="5036" y="1520"/>
              <a:ext cx="49" cy="72"/>
            </a:xfrm>
            <a:custGeom>
              <a:avLst/>
              <a:gdLst/>
              <a:ahLst/>
              <a:cxnLst>
                <a:cxn ang="0">
                  <a:pos x="0" y="68"/>
                </a:cxn>
                <a:cxn ang="0">
                  <a:pos x="0" y="0"/>
                </a:cxn>
                <a:cxn ang="0">
                  <a:pos x="49" y="4"/>
                </a:cxn>
                <a:cxn ang="0">
                  <a:pos x="49" y="72"/>
                </a:cxn>
                <a:cxn ang="0">
                  <a:pos x="0" y="68"/>
                </a:cxn>
              </a:cxnLst>
              <a:rect l="0" t="0" r="r" b="b"/>
              <a:pathLst>
                <a:path w="49" h="72">
                  <a:moveTo>
                    <a:pt x="0" y="68"/>
                  </a:moveTo>
                  <a:lnTo>
                    <a:pt x="0" y="0"/>
                  </a:lnTo>
                  <a:lnTo>
                    <a:pt x="49" y="4"/>
                  </a:lnTo>
                  <a:lnTo>
                    <a:pt x="49" y="72"/>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90"/>
            <p:cNvSpPr>
              <a:spLocks/>
            </p:cNvSpPr>
            <p:nvPr/>
          </p:nvSpPr>
          <p:spPr bwMode="auto">
            <a:xfrm>
              <a:off x="4894" y="1507"/>
              <a:ext cx="49" cy="75"/>
            </a:xfrm>
            <a:custGeom>
              <a:avLst/>
              <a:gdLst/>
              <a:ahLst/>
              <a:cxnLst>
                <a:cxn ang="0">
                  <a:pos x="0" y="71"/>
                </a:cxn>
                <a:cxn ang="0">
                  <a:pos x="0" y="0"/>
                </a:cxn>
                <a:cxn ang="0">
                  <a:pos x="49" y="4"/>
                </a:cxn>
                <a:cxn ang="0">
                  <a:pos x="49" y="75"/>
                </a:cxn>
                <a:cxn ang="0">
                  <a:pos x="0" y="71"/>
                </a:cxn>
              </a:cxnLst>
              <a:rect l="0" t="0" r="r" b="b"/>
              <a:pathLst>
                <a:path w="49" h="75">
                  <a:moveTo>
                    <a:pt x="0" y="71"/>
                  </a:moveTo>
                  <a:lnTo>
                    <a:pt x="0" y="0"/>
                  </a:lnTo>
                  <a:lnTo>
                    <a:pt x="49" y="4"/>
                  </a:lnTo>
                  <a:lnTo>
                    <a:pt x="49" y="75"/>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91"/>
            <p:cNvSpPr>
              <a:spLocks/>
            </p:cNvSpPr>
            <p:nvPr/>
          </p:nvSpPr>
          <p:spPr bwMode="auto">
            <a:xfrm>
              <a:off x="4752" y="1495"/>
              <a:ext cx="51" cy="77"/>
            </a:xfrm>
            <a:custGeom>
              <a:avLst/>
              <a:gdLst/>
              <a:ahLst/>
              <a:cxnLst>
                <a:cxn ang="0">
                  <a:pos x="0" y="73"/>
                </a:cxn>
                <a:cxn ang="0">
                  <a:pos x="0" y="0"/>
                </a:cxn>
                <a:cxn ang="0">
                  <a:pos x="51" y="4"/>
                </a:cxn>
                <a:cxn ang="0">
                  <a:pos x="51" y="77"/>
                </a:cxn>
                <a:cxn ang="0">
                  <a:pos x="0" y="73"/>
                </a:cxn>
              </a:cxnLst>
              <a:rect l="0" t="0" r="r" b="b"/>
              <a:pathLst>
                <a:path w="51" h="77">
                  <a:moveTo>
                    <a:pt x="0" y="73"/>
                  </a:moveTo>
                  <a:lnTo>
                    <a:pt x="0" y="0"/>
                  </a:lnTo>
                  <a:lnTo>
                    <a:pt x="51" y="4"/>
                  </a:lnTo>
                  <a:lnTo>
                    <a:pt x="51" y="77"/>
                  </a:lnTo>
                  <a:lnTo>
                    <a:pt x="0" y="7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92"/>
            <p:cNvSpPr>
              <a:spLocks/>
            </p:cNvSpPr>
            <p:nvPr/>
          </p:nvSpPr>
          <p:spPr bwMode="auto">
            <a:xfrm>
              <a:off x="5036" y="1400"/>
              <a:ext cx="49" cy="74"/>
            </a:xfrm>
            <a:custGeom>
              <a:avLst/>
              <a:gdLst/>
              <a:ahLst/>
              <a:cxnLst>
                <a:cxn ang="0">
                  <a:pos x="0" y="69"/>
                </a:cxn>
                <a:cxn ang="0">
                  <a:pos x="0" y="0"/>
                </a:cxn>
                <a:cxn ang="0">
                  <a:pos x="49" y="6"/>
                </a:cxn>
                <a:cxn ang="0">
                  <a:pos x="49" y="74"/>
                </a:cxn>
                <a:cxn ang="0">
                  <a:pos x="0" y="69"/>
                </a:cxn>
              </a:cxnLst>
              <a:rect l="0" t="0" r="r" b="b"/>
              <a:pathLst>
                <a:path w="49" h="74">
                  <a:moveTo>
                    <a:pt x="0" y="69"/>
                  </a:moveTo>
                  <a:lnTo>
                    <a:pt x="0" y="0"/>
                  </a:lnTo>
                  <a:lnTo>
                    <a:pt x="49" y="6"/>
                  </a:lnTo>
                  <a:lnTo>
                    <a:pt x="49" y="74"/>
                  </a:lnTo>
                  <a:lnTo>
                    <a:pt x="0" y="6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93"/>
            <p:cNvSpPr>
              <a:spLocks/>
            </p:cNvSpPr>
            <p:nvPr/>
          </p:nvSpPr>
          <p:spPr bwMode="auto">
            <a:xfrm>
              <a:off x="4894" y="1383"/>
              <a:ext cx="49" cy="76"/>
            </a:xfrm>
            <a:custGeom>
              <a:avLst/>
              <a:gdLst/>
              <a:ahLst/>
              <a:cxnLst>
                <a:cxn ang="0">
                  <a:pos x="0" y="71"/>
                </a:cxn>
                <a:cxn ang="0">
                  <a:pos x="0" y="0"/>
                </a:cxn>
                <a:cxn ang="0">
                  <a:pos x="49" y="7"/>
                </a:cxn>
                <a:cxn ang="0">
                  <a:pos x="49" y="76"/>
                </a:cxn>
                <a:cxn ang="0">
                  <a:pos x="0" y="71"/>
                </a:cxn>
              </a:cxnLst>
              <a:rect l="0" t="0" r="r" b="b"/>
              <a:pathLst>
                <a:path w="49" h="76">
                  <a:moveTo>
                    <a:pt x="0" y="71"/>
                  </a:moveTo>
                  <a:lnTo>
                    <a:pt x="0" y="0"/>
                  </a:lnTo>
                  <a:lnTo>
                    <a:pt x="49" y="7"/>
                  </a:lnTo>
                  <a:lnTo>
                    <a:pt x="49" y="76"/>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94"/>
            <p:cNvSpPr>
              <a:spLocks/>
            </p:cNvSpPr>
            <p:nvPr/>
          </p:nvSpPr>
          <p:spPr bwMode="auto">
            <a:xfrm>
              <a:off x="4752" y="1364"/>
              <a:ext cx="51" cy="80"/>
            </a:xfrm>
            <a:custGeom>
              <a:avLst/>
              <a:gdLst/>
              <a:ahLst/>
              <a:cxnLst>
                <a:cxn ang="0">
                  <a:pos x="0" y="75"/>
                </a:cxn>
                <a:cxn ang="0">
                  <a:pos x="0" y="0"/>
                </a:cxn>
                <a:cxn ang="0">
                  <a:pos x="51" y="8"/>
                </a:cxn>
                <a:cxn ang="0">
                  <a:pos x="51" y="80"/>
                </a:cxn>
                <a:cxn ang="0">
                  <a:pos x="0" y="75"/>
                </a:cxn>
              </a:cxnLst>
              <a:rect l="0" t="0" r="r" b="b"/>
              <a:pathLst>
                <a:path w="51" h="80">
                  <a:moveTo>
                    <a:pt x="0" y="75"/>
                  </a:moveTo>
                  <a:lnTo>
                    <a:pt x="0" y="0"/>
                  </a:lnTo>
                  <a:lnTo>
                    <a:pt x="51" y="8"/>
                  </a:lnTo>
                  <a:lnTo>
                    <a:pt x="51" y="80"/>
                  </a:lnTo>
                  <a:lnTo>
                    <a:pt x="0" y="7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2" name="TextBox 211"/>
          <p:cNvSpPr txBox="1"/>
          <p:nvPr/>
        </p:nvSpPr>
        <p:spPr>
          <a:xfrm>
            <a:off x="2133600" y="1066800"/>
            <a:ext cx="1676400" cy="381000"/>
          </a:xfrm>
          <a:prstGeom prst="rect">
            <a:avLst/>
          </a:prstGeom>
          <a:noFill/>
        </p:spPr>
        <p:txBody>
          <a:bodyPr wrap="square" rtlCol="0">
            <a:spAutoFit/>
          </a:bodyPr>
          <a:lstStyle/>
          <a:p>
            <a:r>
              <a:rPr lang="en-US" dirty="0" smtClean="0"/>
              <a:t>Release Points</a:t>
            </a:r>
            <a:endParaRPr lang="en-US" dirty="0"/>
          </a:p>
        </p:txBody>
      </p:sp>
      <p:sp>
        <p:nvSpPr>
          <p:cNvPr id="111" name="Slide Number Placeholder 110"/>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12</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600" dirty="0" smtClean="0"/>
              <a:t>Info Required for New Release Point</a:t>
            </a:r>
            <a:endParaRPr lang="en-US" sz="3600" dirty="0"/>
          </a:p>
        </p:txBody>
      </p:sp>
      <p:sp>
        <p:nvSpPr>
          <p:cNvPr id="3" name="Content Placeholder 2"/>
          <p:cNvSpPr>
            <a:spLocks noGrp="1"/>
          </p:cNvSpPr>
          <p:nvPr>
            <p:ph idx="1"/>
          </p:nvPr>
        </p:nvSpPr>
        <p:spPr>
          <a:xfrm>
            <a:off x="457200" y="1143000"/>
            <a:ext cx="8229600" cy="5181600"/>
          </a:xfrm>
        </p:spPr>
        <p:txBody>
          <a:bodyPr>
            <a:noAutofit/>
          </a:bodyPr>
          <a:lstStyle/>
          <a:p>
            <a:pPr lvl="1">
              <a:buFont typeface="Arial" pitchFamily="34" charset="0"/>
              <a:buChar char="•"/>
            </a:pPr>
            <a:r>
              <a:rPr lang="en-US" sz="2600" dirty="0" smtClean="0">
                <a:solidFill>
                  <a:schemeClr val="tx1">
                    <a:lumMod val="50000"/>
                    <a:lumOff val="50000"/>
                  </a:schemeClr>
                </a:solidFill>
              </a:rPr>
              <a:t>State and County FIPS or Tribal Code </a:t>
            </a:r>
          </a:p>
          <a:p>
            <a:pPr lvl="1">
              <a:buFont typeface="Arial" pitchFamily="34" charset="0"/>
              <a:buChar char="•"/>
            </a:pPr>
            <a:r>
              <a:rPr lang="en-US" sz="2600" dirty="0" smtClean="0">
                <a:solidFill>
                  <a:schemeClr val="tx1">
                    <a:lumMod val="50000"/>
                    <a:lumOff val="50000"/>
                  </a:schemeClr>
                </a:solidFill>
              </a:rPr>
              <a:t>Facility Site Identifier and Program System Code</a:t>
            </a:r>
          </a:p>
          <a:p>
            <a:pPr lvl="1">
              <a:buFont typeface="Arial" pitchFamily="34" charset="0"/>
              <a:buChar char="•"/>
            </a:pPr>
            <a:r>
              <a:rPr lang="en-US" dirty="0" smtClean="0"/>
              <a:t>Release Point Identifier</a:t>
            </a:r>
            <a:r>
              <a:rPr lang="en-US" dirty="0" smtClean="0">
                <a:solidFill>
                  <a:schemeClr val="tx1">
                    <a:lumMod val="50000"/>
                    <a:lumOff val="50000"/>
                  </a:schemeClr>
                </a:solidFill>
              </a:rPr>
              <a:t> </a:t>
            </a:r>
            <a:r>
              <a:rPr lang="en-US" dirty="0" smtClean="0"/>
              <a:t>(your Agency’s ID)</a:t>
            </a:r>
          </a:p>
          <a:p>
            <a:pPr lvl="1">
              <a:buFont typeface="Arial" pitchFamily="34" charset="0"/>
              <a:buChar char="•"/>
            </a:pPr>
            <a:r>
              <a:rPr lang="en-US" dirty="0" smtClean="0"/>
              <a:t>Release Point Identifier Program System Code</a:t>
            </a:r>
          </a:p>
          <a:p>
            <a:pPr lvl="1">
              <a:buFont typeface="Arial" pitchFamily="34" charset="0"/>
              <a:buChar char="•"/>
            </a:pPr>
            <a:r>
              <a:rPr lang="en-US" dirty="0" smtClean="0"/>
              <a:t>Operating Status (and Status Year if not=“OP”</a:t>
            </a:r>
            <a:r>
              <a:rPr lang="en-US" sz="3000" dirty="0" smtClean="0"/>
              <a:t>)</a:t>
            </a:r>
          </a:p>
          <a:p>
            <a:pPr lvl="3">
              <a:buFont typeface="Calibri" pitchFamily="34" charset="0"/>
              <a:buChar char="–"/>
            </a:pPr>
            <a:r>
              <a:rPr lang="en-US" sz="1800" dirty="0" smtClean="0"/>
              <a:t>OP, PS, TS</a:t>
            </a:r>
          </a:p>
          <a:p>
            <a:pPr lvl="1">
              <a:buFont typeface="Arial" pitchFamily="34" charset="0"/>
              <a:buChar char="•"/>
            </a:pPr>
            <a:r>
              <a:rPr lang="en-US" dirty="0" smtClean="0"/>
              <a:t>Release Point Type Code</a:t>
            </a:r>
          </a:p>
          <a:p>
            <a:pPr lvl="3">
              <a:buFont typeface="Arial" pitchFamily="34" charset="0"/>
              <a:buChar char="•"/>
            </a:pPr>
            <a:r>
              <a:rPr lang="en-US" sz="1600" dirty="0" smtClean="0"/>
              <a:t>1 – Fugitive</a:t>
            </a:r>
          </a:p>
          <a:p>
            <a:pPr lvl="3">
              <a:buFont typeface="Arial" pitchFamily="34" charset="0"/>
              <a:buChar char="•"/>
            </a:pPr>
            <a:r>
              <a:rPr lang="en-US" sz="1600" dirty="0" smtClean="0"/>
              <a:t>2 – Vertical</a:t>
            </a:r>
          </a:p>
          <a:p>
            <a:pPr lvl="3">
              <a:buFont typeface="Arial" pitchFamily="34" charset="0"/>
              <a:buChar char="•"/>
            </a:pPr>
            <a:r>
              <a:rPr lang="en-US" sz="1600" dirty="0" smtClean="0"/>
              <a:t>3 – Horizontal</a:t>
            </a:r>
          </a:p>
          <a:p>
            <a:pPr lvl="3">
              <a:buFont typeface="Arial" pitchFamily="34" charset="0"/>
              <a:buChar char="•"/>
            </a:pPr>
            <a:r>
              <a:rPr lang="en-US" sz="1600" dirty="0" smtClean="0"/>
              <a:t>4 – Goose Neck</a:t>
            </a:r>
          </a:p>
          <a:p>
            <a:pPr lvl="3">
              <a:buFont typeface="Arial" pitchFamily="34" charset="0"/>
              <a:buChar char="•"/>
            </a:pPr>
            <a:r>
              <a:rPr lang="en-US" sz="1600" dirty="0" smtClean="0"/>
              <a:t>5 – Vertical with Rain Cap</a:t>
            </a:r>
          </a:p>
          <a:p>
            <a:pPr lvl="3">
              <a:buFont typeface="Arial" pitchFamily="34" charset="0"/>
              <a:buChar char="•"/>
            </a:pPr>
            <a:r>
              <a:rPr lang="en-US" sz="1600" dirty="0" smtClean="0"/>
              <a:t>6 – Downward-Facing Vent</a:t>
            </a:r>
          </a:p>
          <a:p>
            <a:pPr lvl="2"/>
            <a:endParaRPr lang="en-US" sz="2600" dirty="0" smtClean="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13</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Required if Release Point is a Stack</a:t>
            </a:r>
            <a:endParaRPr lang="en-US" dirty="0"/>
          </a:p>
        </p:txBody>
      </p:sp>
      <p:sp>
        <p:nvSpPr>
          <p:cNvPr id="3" name="Content Placeholder 2"/>
          <p:cNvSpPr>
            <a:spLocks noGrp="1"/>
          </p:cNvSpPr>
          <p:nvPr>
            <p:ph idx="1"/>
          </p:nvPr>
        </p:nvSpPr>
        <p:spPr/>
        <p:txBody>
          <a:bodyPr>
            <a:normAutofit/>
          </a:bodyPr>
          <a:lstStyle/>
          <a:p>
            <a:pPr lvl="1">
              <a:buFont typeface="Arial" pitchFamily="34" charset="0"/>
              <a:buChar char="•"/>
            </a:pPr>
            <a:r>
              <a:rPr lang="en-US" dirty="0" smtClean="0"/>
              <a:t>Height &amp; Unit of Measure (FT)</a:t>
            </a:r>
          </a:p>
          <a:p>
            <a:pPr lvl="1">
              <a:buFont typeface="Arial" pitchFamily="34" charset="0"/>
              <a:buChar char="•"/>
            </a:pPr>
            <a:r>
              <a:rPr lang="en-US" dirty="0" smtClean="0"/>
              <a:t>Diameter &amp; Unit of Measure (FT)</a:t>
            </a:r>
          </a:p>
          <a:p>
            <a:pPr lvl="1">
              <a:buFont typeface="Arial" pitchFamily="34" charset="0"/>
              <a:buChar char="•"/>
            </a:pPr>
            <a:r>
              <a:rPr lang="en-US" dirty="0" smtClean="0"/>
              <a:t>Exit Gas Velocity &amp; Unit of Measure (FPS or FPM) or Exit Gas Flow Rate &amp; Unit of Measure (ACFS or ACFM) or both</a:t>
            </a:r>
          </a:p>
          <a:p>
            <a:pPr lvl="2">
              <a:buFont typeface="Calibri" pitchFamily="34" charset="0"/>
              <a:buChar char="–"/>
            </a:pPr>
            <a:r>
              <a:rPr lang="en-US" dirty="0" smtClean="0"/>
              <a:t>Error 192 – consistency of Diameter, Velocity, and Flow</a:t>
            </a:r>
          </a:p>
          <a:p>
            <a:pPr lvl="1">
              <a:buFont typeface="Arial" pitchFamily="34" charset="0"/>
              <a:buChar char="•"/>
            </a:pPr>
            <a:r>
              <a:rPr lang="en-US" dirty="0" smtClean="0"/>
              <a:t>Exit Gas Temperature &amp; Unit of Measure (DEGF)</a:t>
            </a:r>
          </a:p>
          <a:p>
            <a:pPr lvl="1">
              <a:buFont typeface="Arial" pitchFamily="34" charset="0"/>
              <a:buChar char="•"/>
            </a:pPr>
            <a:r>
              <a:rPr lang="en-US" u="sng" dirty="0" smtClean="0"/>
              <a:t>Optional</a:t>
            </a:r>
            <a:r>
              <a:rPr lang="en-US" dirty="0" smtClean="0"/>
              <a:t> : Release Point Lat-Lon Coordinates</a:t>
            </a:r>
          </a:p>
          <a:p>
            <a:pPr lvl="2">
              <a:buFont typeface="Calibri" pitchFamily="34" charset="0"/>
              <a:buChar char="–"/>
            </a:pPr>
            <a:r>
              <a:rPr lang="en-US" sz="2000" dirty="0" smtClean="0"/>
              <a:t>must be </a:t>
            </a:r>
            <a:r>
              <a:rPr lang="en-US" sz="2000" b="1" dirty="0" smtClean="0"/>
              <a:t>Decimal Degrees  </a:t>
            </a:r>
            <a:r>
              <a:rPr lang="en-US" sz="2000" i="1" dirty="0" smtClean="0"/>
              <a:t>(NOT </a:t>
            </a:r>
            <a:r>
              <a:rPr lang="en-US" sz="2000" i="1" dirty="0" err="1" smtClean="0"/>
              <a:t>Degrees.MinuteSecond</a:t>
            </a:r>
            <a:r>
              <a:rPr lang="en-US" sz="2000" i="1" dirty="0" smtClean="0"/>
              <a:t>)</a:t>
            </a:r>
            <a:endParaRPr lang="en-US" sz="2000" dirty="0" smtClean="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14</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Oval 121"/>
          <p:cNvSpPr/>
          <p:nvPr/>
        </p:nvSpPr>
        <p:spPr>
          <a:xfrm>
            <a:off x="4389120" y="3352800"/>
            <a:ext cx="4430268" cy="1741018"/>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Straight Arrow Connector 89"/>
          <p:cNvCxnSpPr/>
          <p:nvPr/>
        </p:nvCxnSpPr>
        <p:spPr>
          <a:xfrm rot="10800000">
            <a:off x="2895600" y="2209800"/>
            <a:ext cx="3505200" cy="3124200"/>
          </a:xfrm>
          <a:prstGeom prst="straightConnector1">
            <a:avLst/>
          </a:prstGeom>
          <a:ln w="25400">
            <a:solidFill>
              <a:schemeClr val="tx2">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 name="Can 6"/>
          <p:cNvSpPr/>
          <p:nvPr/>
        </p:nvSpPr>
        <p:spPr>
          <a:xfrm>
            <a:off x="1676400" y="533400"/>
            <a:ext cx="381000" cy="2362200"/>
          </a:xfrm>
          <a:prstGeom prst="can">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2</a:t>
            </a:r>
          </a:p>
        </p:txBody>
      </p:sp>
      <p:sp>
        <p:nvSpPr>
          <p:cNvPr id="8" name="Can 7"/>
          <p:cNvSpPr/>
          <p:nvPr/>
        </p:nvSpPr>
        <p:spPr>
          <a:xfrm>
            <a:off x="838200" y="533400"/>
            <a:ext cx="381000" cy="2362200"/>
          </a:xfrm>
          <a:prstGeom prst="can">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3</a:t>
            </a:r>
          </a:p>
        </p:txBody>
      </p:sp>
      <p:sp>
        <p:nvSpPr>
          <p:cNvPr id="11" name="Cube 10"/>
          <p:cNvSpPr/>
          <p:nvPr/>
        </p:nvSpPr>
        <p:spPr>
          <a:xfrm>
            <a:off x="4648200" y="3733800"/>
            <a:ext cx="1295400" cy="1143000"/>
          </a:xfrm>
          <a:prstGeom prst="cub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Unit A</a:t>
            </a:r>
          </a:p>
        </p:txBody>
      </p:sp>
      <p:sp>
        <p:nvSpPr>
          <p:cNvPr id="12" name="Cube 11"/>
          <p:cNvSpPr/>
          <p:nvPr/>
        </p:nvSpPr>
        <p:spPr>
          <a:xfrm>
            <a:off x="7162800" y="3657600"/>
            <a:ext cx="1295400" cy="1143000"/>
          </a:xfrm>
          <a:prstGeom prst="cub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Unit B</a:t>
            </a:r>
          </a:p>
        </p:txBody>
      </p:sp>
      <p:sp>
        <p:nvSpPr>
          <p:cNvPr id="13" name="Oval 12"/>
          <p:cNvSpPr/>
          <p:nvPr/>
        </p:nvSpPr>
        <p:spPr>
          <a:xfrm>
            <a:off x="4495800" y="51816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1</a:t>
            </a:r>
          </a:p>
        </p:txBody>
      </p:sp>
      <p:sp>
        <p:nvSpPr>
          <p:cNvPr id="20" name="Oval 19"/>
          <p:cNvSpPr/>
          <p:nvPr/>
        </p:nvSpPr>
        <p:spPr>
          <a:xfrm>
            <a:off x="7010400" y="50292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1</a:t>
            </a:r>
          </a:p>
        </p:txBody>
      </p:sp>
      <p:sp>
        <p:nvSpPr>
          <p:cNvPr id="22" name="Oval 21"/>
          <p:cNvSpPr/>
          <p:nvPr/>
        </p:nvSpPr>
        <p:spPr>
          <a:xfrm>
            <a:off x="4572000" y="58674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2</a:t>
            </a:r>
          </a:p>
        </p:txBody>
      </p:sp>
      <p:sp>
        <p:nvSpPr>
          <p:cNvPr id="31" name="Cloud 30"/>
          <p:cNvSpPr/>
          <p:nvPr/>
        </p:nvSpPr>
        <p:spPr>
          <a:xfrm>
            <a:off x="762000" y="152400"/>
            <a:ext cx="457200" cy="3810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2" name="Cloud 31"/>
          <p:cNvSpPr/>
          <p:nvPr/>
        </p:nvSpPr>
        <p:spPr>
          <a:xfrm>
            <a:off x="1676400" y="152400"/>
            <a:ext cx="457200" cy="3810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3" name="Cloud 32"/>
          <p:cNvSpPr/>
          <p:nvPr/>
        </p:nvSpPr>
        <p:spPr>
          <a:xfrm>
            <a:off x="2133600" y="1524000"/>
            <a:ext cx="914400" cy="12954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black"/>
                </a:solidFill>
                <a:latin typeface="Calibri"/>
                <a:ea typeface="+mn-ea"/>
                <a:cs typeface="+mn-cs"/>
              </a:rPr>
              <a:t>1</a:t>
            </a:r>
          </a:p>
        </p:txBody>
      </p:sp>
      <p:sp>
        <p:nvSpPr>
          <p:cNvPr id="43" name="Oval 42"/>
          <p:cNvSpPr/>
          <p:nvPr/>
        </p:nvSpPr>
        <p:spPr>
          <a:xfrm>
            <a:off x="7010400" y="58674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2</a:t>
            </a:r>
          </a:p>
        </p:txBody>
      </p:sp>
      <p:cxnSp>
        <p:nvCxnSpPr>
          <p:cNvPr id="71" name="Straight Connector 70"/>
          <p:cNvCxnSpPr/>
          <p:nvPr/>
        </p:nvCxnSpPr>
        <p:spPr>
          <a:xfrm flipH="1">
            <a:off x="990600" y="6172200"/>
            <a:ext cx="3581400" cy="0"/>
          </a:xfrm>
          <a:prstGeom prst="line">
            <a:avLst/>
          </a:prstGeom>
          <a:ln w="25400">
            <a:solidFill>
              <a:schemeClr val="accent3">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990600" y="2971800"/>
            <a:ext cx="0" cy="3124200"/>
          </a:xfrm>
          <a:prstGeom prst="straightConnector1">
            <a:avLst/>
          </a:prstGeom>
          <a:ln w="25400">
            <a:solidFill>
              <a:schemeClr val="accent3">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5400000" flipH="1" flipV="1">
            <a:off x="1009650" y="3028950"/>
            <a:ext cx="914400" cy="800100"/>
          </a:xfrm>
          <a:prstGeom prst="straightConnector1">
            <a:avLst/>
          </a:prstGeom>
          <a:ln w="25400">
            <a:solidFill>
              <a:schemeClr val="accent3">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13" idx="2"/>
          </p:cNvCxnSpPr>
          <p:nvPr/>
        </p:nvCxnSpPr>
        <p:spPr>
          <a:xfrm flipH="1">
            <a:off x="2590800" y="5486400"/>
            <a:ext cx="1905000" cy="0"/>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2590800" y="2819402"/>
            <a:ext cx="0" cy="2666998"/>
          </a:xfrm>
          <a:prstGeom prst="straightConnector1">
            <a:avLst/>
          </a:prstGeom>
          <a:ln w="25400">
            <a:solidFill>
              <a:schemeClr val="accent4">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2590800" y="4495800"/>
            <a:ext cx="1981199" cy="738664"/>
          </a:xfrm>
          <a:prstGeom prst="rect">
            <a:avLst/>
          </a:prstGeom>
          <a:noFill/>
        </p:spPr>
        <p:txBody>
          <a:bodyPr wrap="square" rtlCol="0">
            <a:spAutoFit/>
          </a:bodyPr>
          <a:lstStyle/>
          <a:p>
            <a:pPr algn="l" rtl="0"/>
            <a:r>
              <a:rPr lang="en-US" sz="1400" kern="1200" dirty="0">
                <a:solidFill>
                  <a:prstClr val="black"/>
                </a:solidFill>
                <a:latin typeface="Calibri"/>
                <a:ea typeface="+mn-ea"/>
                <a:cs typeface="+mn-cs"/>
              </a:rPr>
              <a:t>Unit A, Process </a:t>
            </a:r>
            <a:r>
              <a:rPr lang="en-US" sz="1400" kern="1200" dirty="0" smtClean="0">
                <a:solidFill>
                  <a:prstClr val="black"/>
                </a:solidFill>
                <a:latin typeface="Calibri"/>
                <a:ea typeface="+mn-ea"/>
                <a:cs typeface="+mn-cs"/>
              </a:rPr>
              <a:t>1, </a:t>
            </a:r>
            <a:r>
              <a:rPr lang="en-US" sz="1400" kern="1200" dirty="0">
                <a:solidFill>
                  <a:prstClr val="black"/>
                </a:solidFill>
                <a:latin typeface="Calibri"/>
                <a:ea typeface="+mn-ea"/>
                <a:cs typeface="+mn-cs"/>
              </a:rPr>
              <a:t>is</a:t>
            </a:r>
          </a:p>
          <a:p>
            <a:pPr algn="l" rtl="0"/>
            <a:r>
              <a:rPr lang="en-US" sz="1400" kern="1200" dirty="0">
                <a:solidFill>
                  <a:prstClr val="black"/>
                </a:solidFill>
                <a:latin typeface="Calibri"/>
                <a:ea typeface="+mn-ea"/>
                <a:cs typeface="+mn-cs"/>
              </a:rPr>
              <a:t>apportioned to Release</a:t>
            </a:r>
          </a:p>
          <a:p>
            <a:pPr algn="l" rtl="0"/>
            <a:r>
              <a:rPr lang="en-US" sz="1400" kern="1200" dirty="0">
                <a:solidFill>
                  <a:prstClr val="black"/>
                </a:solidFill>
                <a:latin typeface="Calibri"/>
                <a:ea typeface="+mn-ea"/>
                <a:cs typeface="+mn-cs"/>
              </a:rPr>
              <a:t>Point 1 100%.</a:t>
            </a:r>
          </a:p>
        </p:txBody>
      </p:sp>
      <p:sp>
        <p:nvSpPr>
          <p:cNvPr id="81" name="TextBox 80"/>
          <p:cNvSpPr txBox="1"/>
          <p:nvPr/>
        </p:nvSpPr>
        <p:spPr>
          <a:xfrm>
            <a:off x="76200" y="3962400"/>
            <a:ext cx="2441759" cy="954107"/>
          </a:xfrm>
          <a:prstGeom prst="rect">
            <a:avLst/>
          </a:prstGeom>
          <a:solidFill>
            <a:schemeClr val="bg1"/>
          </a:solidFill>
        </p:spPr>
        <p:txBody>
          <a:bodyPr wrap="none" rtlCol="0">
            <a:spAutoFit/>
          </a:bodyPr>
          <a:lstStyle/>
          <a:p>
            <a:pPr algn="l" rtl="0"/>
            <a:r>
              <a:rPr lang="en-US" sz="1400" kern="1200" dirty="0">
                <a:solidFill>
                  <a:prstClr val="black"/>
                </a:solidFill>
                <a:latin typeface="Calibri"/>
                <a:ea typeface="+mn-ea"/>
                <a:cs typeface="+mn-cs"/>
              </a:rPr>
              <a:t>Unit A, Process </a:t>
            </a:r>
            <a:r>
              <a:rPr lang="en-US" sz="1400" kern="1200" dirty="0" smtClean="0">
                <a:solidFill>
                  <a:prstClr val="black"/>
                </a:solidFill>
                <a:latin typeface="Calibri"/>
                <a:ea typeface="+mn-ea"/>
                <a:cs typeface="+mn-cs"/>
              </a:rPr>
              <a:t>2, </a:t>
            </a:r>
            <a:r>
              <a:rPr lang="en-US" sz="1400" kern="1200" dirty="0">
                <a:solidFill>
                  <a:prstClr val="black"/>
                </a:solidFill>
                <a:latin typeface="Calibri"/>
                <a:ea typeface="+mn-ea"/>
                <a:cs typeface="+mn-cs"/>
              </a:rPr>
              <a:t>is</a:t>
            </a:r>
          </a:p>
          <a:p>
            <a:pPr algn="l" rtl="0"/>
            <a:r>
              <a:rPr lang="en-US" sz="1400" kern="1200" dirty="0">
                <a:solidFill>
                  <a:prstClr val="black"/>
                </a:solidFill>
                <a:latin typeface="Calibri"/>
                <a:ea typeface="+mn-ea"/>
                <a:cs typeface="+mn-cs"/>
              </a:rPr>
              <a:t>apportioned to Release</a:t>
            </a:r>
          </a:p>
          <a:p>
            <a:pPr algn="l" rtl="0"/>
            <a:r>
              <a:rPr lang="en-US" sz="1400" kern="1200" dirty="0">
                <a:solidFill>
                  <a:prstClr val="black"/>
                </a:solidFill>
                <a:latin typeface="Calibri"/>
                <a:ea typeface="+mn-ea"/>
                <a:cs typeface="+mn-cs"/>
              </a:rPr>
              <a:t>Point 3 60% and Release </a:t>
            </a:r>
          </a:p>
          <a:p>
            <a:pPr algn="l" rtl="0"/>
            <a:r>
              <a:rPr lang="en-US" sz="1400" kern="1200" dirty="0">
                <a:solidFill>
                  <a:prstClr val="black"/>
                </a:solidFill>
                <a:latin typeface="Calibri"/>
                <a:ea typeface="+mn-ea"/>
                <a:cs typeface="+mn-cs"/>
              </a:rPr>
              <a:t>Point 2 40% (Must total 100%).</a:t>
            </a:r>
          </a:p>
        </p:txBody>
      </p:sp>
      <p:cxnSp>
        <p:nvCxnSpPr>
          <p:cNvPr id="84" name="Straight Connector 83"/>
          <p:cNvCxnSpPr>
            <a:stCxn id="20" idx="2"/>
          </p:cNvCxnSpPr>
          <p:nvPr/>
        </p:nvCxnSpPr>
        <p:spPr>
          <a:xfrm flipH="1">
            <a:off x="6400800" y="5334000"/>
            <a:ext cx="609600" cy="0"/>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43" idx="2"/>
          </p:cNvCxnSpPr>
          <p:nvPr/>
        </p:nvCxnSpPr>
        <p:spPr>
          <a:xfrm rot="10800000">
            <a:off x="6400800" y="6172200"/>
            <a:ext cx="609600" cy="1588"/>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5981700" y="5753100"/>
            <a:ext cx="838200" cy="1588"/>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2971800" y="2590800"/>
            <a:ext cx="2054858" cy="738664"/>
          </a:xfrm>
          <a:prstGeom prst="rect">
            <a:avLst/>
          </a:prstGeom>
          <a:solidFill>
            <a:schemeClr val="bg1"/>
          </a:solidFill>
        </p:spPr>
        <p:txBody>
          <a:bodyPr wrap="none" rtlCol="0">
            <a:spAutoFit/>
          </a:bodyPr>
          <a:lstStyle/>
          <a:p>
            <a:pPr algn="l" rtl="0"/>
            <a:r>
              <a:rPr lang="en-US" sz="1400" kern="1200" dirty="0">
                <a:solidFill>
                  <a:prstClr val="black"/>
                </a:solidFill>
                <a:latin typeface="Calibri"/>
                <a:ea typeface="+mn-ea"/>
                <a:cs typeface="+mn-cs"/>
              </a:rPr>
              <a:t>Unit B, Processes 1 and 2,</a:t>
            </a:r>
          </a:p>
          <a:p>
            <a:pPr algn="l" rtl="0"/>
            <a:r>
              <a:rPr lang="en-US" sz="1400" kern="1200" dirty="0">
                <a:solidFill>
                  <a:prstClr val="black"/>
                </a:solidFill>
                <a:latin typeface="Calibri"/>
                <a:ea typeface="+mn-ea"/>
                <a:cs typeface="+mn-cs"/>
              </a:rPr>
              <a:t>are apportioned to </a:t>
            </a:r>
          </a:p>
          <a:p>
            <a:pPr algn="l" rtl="0"/>
            <a:r>
              <a:rPr lang="en-US" sz="1400" kern="1200" dirty="0">
                <a:solidFill>
                  <a:prstClr val="black"/>
                </a:solidFill>
                <a:latin typeface="Calibri"/>
                <a:ea typeface="+mn-ea"/>
                <a:cs typeface="+mn-cs"/>
              </a:rPr>
              <a:t>Release Point 1, 100%</a:t>
            </a:r>
          </a:p>
        </p:txBody>
      </p:sp>
      <p:grpSp>
        <p:nvGrpSpPr>
          <p:cNvPr id="2" name="Group 4"/>
          <p:cNvGrpSpPr>
            <a:grpSpLocks noChangeAspect="1"/>
          </p:cNvGrpSpPr>
          <p:nvPr/>
        </p:nvGrpSpPr>
        <p:grpSpPr bwMode="auto">
          <a:xfrm>
            <a:off x="4937760" y="91440"/>
            <a:ext cx="3909060" cy="2948940"/>
            <a:chOff x="2880" y="0"/>
            <a:chExt cx="2736" cy="2064"/>
          </a:xfrm>
        </p:grpSpPr>
        <p:sp>
          <p:nvSpPr>
            <p:cNvPr id="118" name="AutoShape 3"/>
            <p:cNvSpPr>
              <a:spLocks noChangeAspect="1" noChangeArrowheads="1" noTextEdit="1"/>
            </p:cNvSpPr>
            <p:nvPr/>
          </p:nvSpPr>
          <p:spPr bwMode="auto">
            <a:xfrm>
              <a:off x="2880" y="0"/>
              <a:ext cx="2736" cy="2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0"/>
            <p:cNvSpPr>
              <a:spLocks/>
            </p:cNvSpPr>
            <p:nvPr/>
          </p:nvSpPr>
          <p:spPr bwMode="auto">
            <a:xfrm>
              <a:off x="3146" y="331"/>
              <a:ext cx="2204" cy="1733"/>
            </a:xfrm>
            <a:custGeom>
              <a:avLst/>
              <a:gdLst/>
              <a:ahLst/>
              <a:cxnLst>
                <a:cxn ang="0">
                  <a:pos x="1857" y="845"/>
                </a:cxn>
                <a:cxn ang="0">
                  <a:pos x="1857" y="395"/>
                </a:cxn>
                <a:cxn ang="0">
                  <a:pos x="1536" y="322"/>
                </a:cxn>
                <a:cxn ang="0">
                  <a:pos x="1536" y="142"/>
                </a:cxn>
                <a:cxn ang="0">
                  <a:pos x="1128" y="0"/>
                </a:cxn>
                <a:cxn ang="0">
                  <a:pos x="687" y="68"/>
                </a:cxn>
                <a:cxn ang="0">
                  <a:pos x="687" y="324"/>
                </a:cxn>
                <a:cxn ang="0">
                  <a:pos x="337" y="367"/>
                </a:cxn>
                <a:cxn ang="0">
                  <a:pos x="337" y="875"/>
                </a:cxn>
                <a:cxn ang="0">
                  <a:pos x="0" y="903"/>
                </a:cxn>
                <a:cxn ang="0">
                  <a:pos x="0" y="1728"/>
                </a:cxn>
                <a:cxn ang="0">
                  <a:pos x="2204" y="1733"/>
                </a:cxn>
                <a:cxn ang="0">
                  <a:pos x="2204" y="904"/>
                </a:cxn>
                <a:cxn ang="0">
                  <a:pos x="1857" y="845"/>
                </a:cxn>
              </a:cxnLst>
              <a:rect l="0" t="0" r="r" b="b"/>
              <a:pathLst>
                <a:path w="2204" h="1733">
                  <a:moveTo>
                    <a:pt x="1857" y="845"/>
                  </a:moveTo>
                  <a:lnTo>
                    <a:pt x="1857" y="395"/>
                  </a:lnTo>
                  <a:lnTo>
                    <a:pt x="1536" y="322"/>
                  </a:lnTo>
                  <a:lnTo>
                    <a:pt x="1536" y="142"/>
                  </a:lnTo>
                  <a:lnTo>
                    <a:pt x="1128" y="0"/>
                  </a:lnTo>
                  <a:lnTo>
                    <a:pt x="687" y="68"/>
                  </a:lnTo>
                  <a:lnTo>
                    <a:pt x="687" y="324"/>
                  </a:lnTo>
                  <a:lnTo>
                    <a:pt x="337" y="367"/>
                  </a:lnTo>
                  <a:lnTo>
                    <a:pt x="337" y="875"/>
                  </a:lnTo>
                  <a:lnTo>
                    <a:pt x="0" y="903"/>
                  </a:lnTo>
                  <a:lnTo>
                    <a:pt x="0" y="1728"/>
                  </a:lnTo>
                  <a:lnTo>
                    <a:pt x="2204" y="1733"/>
                  </a:lnTo>
                  <a:lnTo>
                    <a:pt x="2204" y="904"/>
                  </a:lnTo>
                  <a:lnTo>
                    <a:pt x="1857" y="84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11"/>
            <p:cNvSpPr>
              <a:spLocks/>
            </p:cNvSpPr>
            <p:nvPr/>
          </p:nvSpPr>
          <p:spPr bwMode="auto">
            <a:xfrm>
              <a:off x="3199" y="364"/>
              <a:ext cx="2098" cy="1666"/>
            </a:xfrm>
            <a:custGeom>
              <a:avLst/>
              <a:gdLst/>
              <a:ahLst/>
              <a:cxnLst>
                <a:cxn ang="0">
                  <a:pos x="1751" y="835"/>
                </a:cxn>
                <a:cxn ang="0">
                  <a:pos x="1751" y="384"/>
                </a:cxn>
                <a:cxn ang="0">
                  <a:pos x="1431" y="311"/>
                </a:cxn>
                <a:cxn ang="0">
                  <a:pos x="1431" y="127"/>
                </a:cxn>
                <a:cxn ang="0">
                  <a:pos x="1068" y="0"/>
                </a:cxn>
                <a:cxn ang="0">
                  <a:pos x="685" y="60"/>
                </a:cxn>
                <a:cxn ang="0">
                  <a:pos x="685" y="318"/>
                </a:cxn>
                <a:cxn ang="0">
                  <a:pos x="336" y="360"/>
                </a:cxn>
                <a:cxn ang="0">
                  <a:pos x="336" y="868"/>
                </a:cxn>
                <a:cxn ang="0">
                  <a:pos x="0" y="898"/>
                </a:cxn>
                <a:cxn ang="0">
                  <a:pos x="0" y="1666"/>
                </a:cxn>
                <a:cxn ang="0">
                  <a:pos x="2098" y="1666"/>
                </a:cxn>
                <a:cxn ang="0">
                  <a:pos x="2098" y="895"/>
                </a:cxn>
                <a:cxn ang="0">
                  <a:pos x="1751" y="835"/>
                </a:cxn>
              </a:cxnLst>
              <a:rect l="0" t="0" r="r" b="b"/>
              <a:pathLst>
                <a:path w="2098" h="1666">
                  <a:moveTo>
                    <a:pt x="1751" y="835"/>
                  </a:moveTo>
                  <a:lnTo>
                    <a:pt x="1751" y="384"/>
                  </a:lnTo>
                  <a:lnTo>
                    <a:pt x="1431" y="311"/>
                  </a:lnTo>
                  <a:lnTo>
                    <a:pt x="1431" y="127"/>
                  </a:lnTo>
                  <a:lnTo>
                    <a:pt x="1068" y="0"/>
                  </a:lnTo>
                  <a:lnTo>
                    <a:pt x="685" y="60"/>
                  </a:lnTo>
                  <a:lnTo>
                    <a:pt x="685" y="318"/>
                  </a:lnTo>
                  <a:lnTo>
                    <a:pt x="336" y="360"/>
                  </a:lnTo>
                  <a:lnTo>
                    <a:pt x="336" y="868"/>
                  </a:lnTo>
                  <a:lnTo>
                    <a:pt x="0" y="898"/>
                  </a:lnTo>
                  <a:lnTo>
                    <a:pt x="0" y="1666"/>
                  </a:lnTo>
                  <a:lnTo>
                    <a:pt x="2098" y="1666"/>
                  </a:lnTo>
                  <a:lnTo>
                    <a:pt x="2098" y="895"/>
                  </a:lnTo>
                  <a:lnTo>
                    <a:pt x="1751" y="83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12"/>
            <p:cNvSpPr>
              <a:spLocks/>
            </p:cNvSpPr>
            <p:nvPr/>
          </p:nvSpPr>
          <p:spPr bwMode="auto">
            <a:xfrm>
              <a:off x="3278" y="1192"/>
              <a:ext cx="1271" cy="789"/>
            </a:xfrm>
            <a:custGeom>
              <a:avLst/>
              <a:gdLst/>
              <a:ahLst/>
              <a:cxnLst>
                <a:cxn ang="0">
                  <a:pos x="1271" y="0"/>
                </a:cxn>
                <a:cxn ang="0">
                  <a:pos x="1271" y="789"/>
                </a:cxn>
                <a:cxn ang="0">
                  <a:pos x="0" y="789"/>
                </a:cxn>
                <a:cxn ang="0">
                  <a:pos x="0" y="111"/>
                </a:cxn>
                <a:cxn ang="0">
                  <a:pos x="1271" y="0"/>
                </a:cxn>
              </a:cxnLst>
              <a:rect l="0" t="0" r="r" b="b"/>
              <a:pathLst>
                <a:path w="1271" h="789">
                  <a:moveTo>
                    <a:pt x="1271" y="0"/>
                  </a:moveTo>
                  <a:lnTo>
                    <a:pt x="1271" y="789"/>
                  </a:lnTo>
                  <a:lnTo>
                    <a:pt x="0" y="789"/>
                  </a:lnTo>
                  <a:lnTo>
                    <a:pt x="0" y="111"/>
                  </a:lnTo>
                  <a:lnTo>
                    <a:pt x="1271"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13"/>
            <p:cNvSpPr>
              <a:spLocks/>
            </p:cNvSpPr>
            <p:nvPr/>
          </p:nvSpPr>
          <p:spPr bwMode="auto">
            <a:xfrm>
              <a:off x="3278" y="1286"/>
              <a:ext cx="1271" cy="695"/>
            </a:xfrm>
            <a:custGeom>
              <a:avLst/>
              <a:gdLst/>
              <a:ahLst/>
              <a:cxnLst>
                <a:cxn ang="0">
                  <a:pos x="1271" y="695"/>
                </a:cxn>
                <a:cxn ang="0">
                  <a:pos x="1271" y="611"/>
                </a:cxn>
                <a:cxn ang="0">
                  <a:pos x="191" y="0"/>
                </a:cxn>
                <a:cxn ang="0">
                  <a:pos x="0" y="17"/>
                </a:cxn>
                <a:cxn ang="0">
                  <a:pos x="0" y="164"/>
                </a:cxn>
                <a:cxn ang="0">
                  <a:pos x="937" y="695"/>
                </a:cxn>
                <a:cxn ang="0">
                  <a:pos x="1271" y="695"/>
                </a:cxn>
              </a:cxnLst>
              <a:rect l="0" t="0" r="r" b="b"/>
              <a:pathLst>
                <a:path w="1271" h="695">
                  <a:moveTo>
                    <a:pt x="1271" y="695"/>
                  </a:moveTo>
                  <a:lnTo>
                    <a:pt x="1271" y="611"/>
                  </a:lnTo>
                  <a:lnTo>
                    <a:pt x="191" y="0"/>
                  </a:lnTo>
                  <a:lnTo>
                    <a:pt x="0" y="17"/>
                  </a:lnTo>
                  <a:lnTo>
                    <a:pt x="0" y="164"/>
                  </a:lnTo>
                  <a:lnTo>
                    <a:pt x="937" y="695"/>
                  </a:lnTo>
                  <a:lnTo>
                    <a:pt x="1271" y="695"/>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14"/>
            <p:cNvSpPr>
              <a:spLocks/>
            </p:cNvSpPr>
            <p:nvPr/>
          </p:nvSpPr>
          <p:spPr bwMode="auto">
            <a:xfrm>
              <a:off x="3278" y="1477"/>
              <a:ext cx="889" cy="504"/>
            </a:xfrm>
            <a:custGeom>
              <a:avLst/>
              <a:gdLst/>
              <a:ahLst/>
              <a:cxnLst>
                <a:cxn ang="0">
                  <a:pos x="889" y="504"/>
                </a:cxn>
                <a:cxn ang="0">
                  <a:pos x="0" y="0"/>
                </a:cxn>
                <a:cxn ang="0">
                  <a:pos x="0" y="48"/>
                </a:cxn>
                <a:cxn ang="0">
                  <a:pos x="804" y="504"/>
                </a:cxn>
                <a:cxn ang="0">
                  <a:pos x="889" y="504"/>
                </a:cxn>
              </a:cxnLst>
              <a:rect l="0" t="0" r="r" b="b"/>
              <a:pathLst>
                <a:path w="889" h="504">
                  <a:moveTo>
                    <a:pt x="889" y="504"/>
                  </a:moveTo>
                  <a:lnTo>
                    <a:pt x="0" y="0"/>
                  </a:lnTo>
                  <a:lnTo>
                    <a:pt x="0" y="48"/>
                  </a:lnTo>
                  <a:lnTo>
                    <a:pt x="804" y="504"/>
                  </a:lnTo>
                  <a:lnTo>
                    <a:pt x="889" y="504"/>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15"/>
            <p:cNvSpPr>
              <a:spLocks/>
            </p:cNvSpPr>
            <p:nvPr/>
          </p:nvSpPr>
          <p:spPr bwMode="auto">
            <a:xfrm>
              <a:off x="3593" y="1263"/>
              <a:ext cx="956" cy="555"/>
            </a:xfrm>
            <a:custGeom>
              <a:avLst/>
              <a:gdLst/>
              <a:ahLst/>
              <a:cxnLst>
                <a:cxn ang="0">
                  <a:pos x="956" y="463"/>
                </a:cxn>
                <a:cxn ang="0">
                  <a:pos x="138" y="0"/>
                </a:cxn>
                <a:cxn ang="0">
                  <a:pos x="0" y="12"/>
                </a:cxn>
                <a:cxn ang="0">
                  <a:pos x="956" y="555"/>
                </a:cxn>
                <a:cxn ang="0">
                  <a:pos x="956" y="463"/>
                </a:cxn>
              </a:cxnLst>
              <a:rect l="0" t="0" r="r" b="b"/>
              <a:pathLst>
                <a:path w="956" h="555">
                  <a:moveTo>
                    <a:pt x="956" y="463"/>
                  </a:moveTo>
                  <a:lnTo>
                    <a:pt x="138" y="0"/>
                  </a:lnTo>
                  <a:lnTo>
                    <a:pt x="0" y="12"/>
                  </a:lnTo>
                  <a:lnTo>
                    <a:pt x="956" y="555"/>
                  </a:lnTo>
                  <a:lnTo>
                    <a:pt x="956" y="463"/>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16"/>
            <p:cNvSpPr>
              <a:spLocks/>
            </p:cNvSpPr>
            <p:nvPr/>
          </p:nvSpPr>
          <p:spPr bwMode="auto">
            <a:xfrm>
              <a:off x="4626" y="1196"/>
              <a:ext cx="594" cy="790"/>
            </a:xfrm>
            <a:custGeom>
              <a:avLst/>
              <a:gdLst/>
              <a:ahLst/>
              <a:cxnLst>
                <a:cxn ang="0">
                  <a:pos x="0" y="0"/>
                </a:cxn>
                <a:cxn ang="0">
                  <a:pos x="594" y="98"/>
                </a:cxn>
                <a:cxn ang="0">
                  <a:pos x="594" y="790"/>
                </a:cxn>
                <a:cxn ang="0">
                  <a:pos x="0" y="790"/>
                </a:cxn>
                <a:cxn ang="0">
                  <a:pos x="0" y="0"/>
                </a:cxn>
              </a:cxnLst>
              <a:rect l="0" t="0" r="r" b="b"/>
              <a:pathLst>
                <a:path w="594" h="790">
                  <a:moveTo>
                    <a:pt x="0" y="0"/>
                  </a:moveTo>
                  <a:lnTo>
                    <a:pt x="594" y="98"/>
                  </a:lnTo>
                  <a:lnTo>
                    <a:pt x="594" y="790"/>
                  </a:lnTo>
                  <a:lnTo>
                    <a:pt x="0" y="790"/>
                  </a:lnTo>
                  <a:lnTo>
                    <a:pt x="0" y="0"/>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17"/>
            <p:cNvSpPr>
              <a:spLocks/>
            </p:cNvSpPr>
            <p:nvPr/>
          </p:nvSpPr>
          <p:spPr bwMode="auto">
            <a:xfrm>
              <a:off x="4626" y="1196"/>
              <a:ext cx="594" cy="790"/>
            </a:xfrm>
            <a:custGeom>
              <a:avLst/>
              <a:gdLst/>
              <a:ahLst/>
              <a:cxnLst>
                <a:cxn ang="0">
                  <a:pos x="0" y="0"/>
                </a:cxn>
                <a:cxn ang="0">
                  <a:pos x="0" y="31"/>
                </a:cxn>
                <a:cxn ang="0">
                  <a:pos x="549" y="122"/>
                </a:cxn>
                <a:cxn ang="0">
                  <a:pos x="549" y="790"/>
                </a:cxn>
                <a:cxn ang="0">
                  <a:pos x="594" y="790"/>
                </a:cxn>
                <a:cxn ang="0">
                  <a:pos x="594" y="98"/>
                </a:cxn>
                <a:cxn ang="0">
                  <a:pos x="0" y="0"/>
                </a:cxn>
              </a:cxnLst>
              <a:rect l="0" t="0" r="r" b="b"/>
              <a:pathLst>
                <a:path w="594" h="790">
                  <a:moveTo>
                    <a:pt x="0" y="0"/>
                  </a:moveTo>
                  <a:lnTo>
                    <a:pt x="0" y="31"/>
                  </a:lnTo>
                  <a:lnTo>
                    <a:pt x="549" y="122"/>
                  </a:lnTo>
                  <a:lnTo>
                    <a:pt x="549" y="790"/>
                  </a:lnTo>
                  <a:lnTo>
                    <a:pt x="594" y="790"/>
                  </a:lnTo>
                  <a:lnTo>
                    <a:pt x="594" y="98"/>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18"/>
            <p:cNvSpPr>
              <a:spLocks/>
            </p:cNvSpPr>
            <p:nvPr/>
          </p:nvSpPr>
          <p:spPr bwMode="auto">
            <a:xfrm>
              <a:off x="4371" y="672"/>
              <a:ext cx="502" cy="516"/>
            </a:xfrm>
            <a:custGeom>
              <a:avLst/>
              <a:gdLst/>
              <a:ahLst/>
              <a:cxnLst>
                <a:cxn ang="0">
                  <a:pos x="250" y="471"/>
                </a:cxn>
                <a:cxn ang="0">
                  <a:pos x="0" y="488"/>
                </a:cxn>
                <a:cxn ang="0">
                  <a:pos x="0" y="0"/>
                </a:cxn>
                <a:cxn ang="0">
                  <a:pos x="502" y="108"/>
                </a:cxn>
                <a:cxn ang="0">
                  <a:pos x="502" y="516"/>
                </a:cxn>
                <a:cxn ang="0">
                  <a:pos x="250" y="471"/>
                </a:cxn>
              </a:cxnLst>
              <a:rect l="0" t="0" r="r" b="b"/>
              <a:pathLst>
                <a:path w="502" h="516">
                  <a:moveTo>
                    <a:pt x="250" y="471"/>
                  </a:moveTo>
                  <a:lnTo>
                    <a:pt x="0" y="488"/>
                  </a:lnTo>
                  <a:lnTo>
                    <a:pt x="0" y="0"/>
                  </a:lnTo>
                  <a:lnTo>
                    <a:pt x="502" y="108"/>
                  </a:lnTo>
                  <a:lnTo>
                    <a:pt x="502" y="516"/>
                  </a:lnTo>
                  <a:lnTo>
                    <a:pt x="250" y="471"/>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19"/>
            <p:cNvSpPr>
              <a:spLocks/>
            </p:cNvSpPr>
            <p:nvPr/>
          </p:nvSpPr>
          <p:spPr bwMode="auto">
            <a:xfrm>
              <a:off x="4371" y="672"/>
              <a:ext cx="502" cy="516"/>
            </a:xfrm>
            <a:custGeom>
              <a:avLst/>
              <a:gdLst/>
              <a:ahLst/>
              <a:cxnLst>
                <a:cxn ang="0">
                  <a:pos x="0" y="0"/>
                </a:cxn>
                <a:cxn ang="0">
                  <a:pos x="0" y="22"/>
                </a:cxn>
                <a:cxn ang="0">
                  <a:pos x="469" y="124"/>
                </a:cxn>
                <a:cxn ang="0">
                  <a:pos x="469" y="510"/>
                </a:cxn>
                <a:cxn ang="0">
                  <a:pos x="502" y="516"/>
                </a:cxn>
                <a:cxn ang="0">
                  <a:pos x="502" y="108"/>
                </a:cxn>
                <a:cxn ang="0">
                  <a:pos x="0" y="0"/>
                </a:cxn>
              </a:cxnLst>
              <a:rect l="0" t="0" r="r" b="b"/>
              <a:pathLst>
                <a:path w="502" h="516">
                  <a:moveTo>
                    <a:pt x="0" y="0"/>
                  </a:moveTo>
                  <a:lnTo>
                    <a:pt x="0" y="22"/>
                  </a:lnTo>
                  <a:lnTo>
                    <a:pt x="469" y="124"/>
                  </a:lnTo>
                  <a:lnTo>
                    <a:pt x="469" y="510"/>
                  </a:lnTo>
                  <a:lnTo>
                    <a:pt x="502" y="516"/>
                  </a:lnTo>
                  <a:lnTo>
                    <a:pt x="502" y="108"/>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0"/>
            <p:cNvSpPr>
              <a:spLocks/>
            </p:cNvSpPr>
            <p:nvPr/>
          </p:nvSpPr>
          <p:spPr bwMode="auto">
            <a:xfrm>
              <a:off x="3962" y="414"/>
              <a:ext cx="591" cy="258"/>
            </a:xfrm>
            <a:custGeom>
              <a:avLst/>
              <a:gdLst/>
              <a:ahLst/>
              <a:cxnLst>
                <a:cxn ang="0">
                  <a:pos x="0" y="45"/>
                </a:cxn>
                <a:cxn ang="0">
                  <a:pos x="295" y="0"/>
                </a:cxn>
                <a:cxn ang="0">
                  <a:pos x="591" y="103"/>
                </a:cxn>
                <a:cxn ang="0">
                  <a:pos x="591" y="248"/>
                </a:cxn>
                <a:cxn ang="0">
                  <a:pos x="407" y="208"/>
                </a:cxn>
                <a:cxn ang="0">
                  <a:pos x="407" y="209"/>
                </a:cxn>
                <a:cxn ang="0">
                  <a:pos x="0" y="258"/>
                </a:cxn>
                <a:cxn ang="0">
                  <a:pos x="0" y="45"/>
                </a:cxn>
              </a:cxnLst>
              <a:rect l="0" t="0" r="r" b="b"/>
              <a:pathLst>
                <a:path w="591" h="258">
                  <a:moveTo>
                    <a:pt x="0" y="45"/>
                  </a:moveTo>
                  <a:lnTo>
                    <a:pt x="295" y="0"/>
                  </a:lnTo>
                  <a:lnTo>
                    <a:pt x="591" y="103"/>
                  </a:lnTo>
                  <a:lnTo>
                    <a:pt x="591" y="248"/>
                  </a:lnTo>
                  <a:lnTo>
                    <a:pt x="407" y="208"/>
                  </a:lnTo>
                  <a:lnTo>
                    <a:pt x="407" y="209"/>
                  </a:lnTo>
                  <a:lnTo>
                    <a:pt x="0" y="258"/>
                  </a:lnTo>
                  <a:lnTo>
                    <a:pt x="0" y="45"/>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1"/>
            <p:cNvSpPr>
              <a:spLocks/>
            </p:cNvSpPr>
            <p:nvPr/>
          </p:nvSpPr>
          <p:spPr bwMode="auto">
            <a:xfrm>
              <a:off x="3962" y="451"/>
              <a:ext cx="367" cy="191"/>
            </a:xfrm>
            <a:custGeom>
              <a:avLst/>
              <a:gdLst/>
              <a:ahLst/>
              <a:cxnLst>
                <a:cxn ang="0">
                  <a:pos x="0" y="8"/>
                </a:cxn>
                <a:cxn ang="0">
                  <a:pos x="0" y="46"/>
                </a:cxn>
                <a:cxn ang="0">
                  <a:pos x="251" y="191"/>
                </a:cxn>
                <a:cxn ang="0">
                  <a:pos x="367" y="177"/>
                </a:cxn>
                <a:cxn ang="0">
                  <a:pos x="60" y="0"/>
                </a:cxn>
                <a:cxn ang="0">
                  <a:pos x="0" y="8"/>
                </a:cxn>
              </a:cxnLst>
              <a:rect l="0" t="0" r="r" b="b"/>
              <a:pathLst>
                <a:path w="367" h="191">
                  <a:moveTo>
                    <a:pt x="0" y="8"/>
                  </a:moveTo>
                  <a:lnTo>
                    <a:pt x="0" y="46"/>
                  </a:lnTo>
                  <a:lnTo>
                    <a:pt x="251" y="191"/>
                  </a:lnTo>
                  <a:lnTo>
                    <a:pt x="367" y="177"/>
                  </a:lnTo>
                  <a:lnTo>
                    <a:pt x="60" y="0"/>
                  </a:lnTo>
                  <a:lnTo>
                    <a:pt x="0" y="8"/>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2"/>
            <p:cNvSpPr>
              <a:spLocks/>
            </p:cNvSpPr>
            <p:nvPr/>
          </p:nvSpPr>
          <p:spPr bwMode="auto">
            <a:xfrm>
              <a:off x="4266" y="417"/>
              <a:ext cx="287" cy="245"/>
            </a:xfrm>
            <a:custGeom>
              <a:avLst/>
              <a:gdLst/>
              <a:ahLst/>
              <a:cxnLst>
                <a:cxn ang="0">
                  <a:pos x="103" y="206"/>
                </a:cxn>
                <a:cxn ang="0">
                  <a:pos x="103" y="205"/>
                </a:cxn>
                <a:cxn ang="0">
                  <a:pos x="287" y="245"/>
                </a:cxn>
                <a:cxn ang="0">
                  <a:pos x="287" y="100"/>
                </a:cxn>
                <a:cxn ang="0">
                  <a:pos x="0" y="0"/>
                </a:cxn>
                <a:cxn ang="0">
                  <a:pos x="8" y="218"/>
                </a:cxn>
                <a:cxn ang="0">
                  <a:pos x="103" y="206"/>
                </a:cxn>
              </a:cxnLst>
              <a:rect l="0" t="0" r="r" b="b"/>
              <a:pathLst>
                <a:path w="287" h="245">
                  <a:moveTo>
                    <a:pt x="103" y="206"/>
                  </a:moveTo>
                  <a:lnTo>
                    <a:pt x="103" y="205"/>
                  </a:lnTo>
                  <a:lnTo>
                    <a:pt x="287" y="245"/>
                  </a:lnTo>
                  <a:lnTo>
                    <a:pt x="287" y="100"/>
                  </a:lnTo>
                  <a:lnTo>
                    <a:pt x="0" y="0"/>
                  </a:lnTo>
                  <a:lnTo>
                    <a:pt x="8" y="218"/>
                  </a:lnTo>
                  <a:lnTo>
                    <a:pt x="103" y="206"/>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3"/>
            <p:cNvSpPr>
              <a:spLocks/>
            </p:cNvSpPr>
            <p:nvPr/>
          </p:nvSpPr>
          <p:spPr bwMode="auto">
            <a:xfrm>
              <a:off x="4266" y="417"/>
              <a:ext cx="287" cy="245"/>
            </a:xfrm>
            <a:custGeom>
              <a:avLst/>
              <a:gdLst/>
              <a:ahLst/>
              <a:cxnLst>
                <a:cxn ang="0">
                  <a:pos x="0" y="0"/>
                </a:cxn>
                <a:cxn ang="0">
                  <a:pos x="1" y="18"/>
                </a:cxn>
                <a:cxn ang="0">
                  <a:pos x="261" y="108"/>
                </a:cxn>
                <a:cxn ang="0">
                  <a:pos x="261" y="238"/>
                </a:cxn>
                <a:cxn ang="0">
                  <a:pos x="287" y="245"/>
                </a:cxn>
                <a:cxn ang="0">
                  <a:pos x="287" y="100"/>
                </a:cxn>
                <a:cxn ang="0">
                  <a:pos x="0" y="0"/>
                </a:cxn>
              </a:cxnLst>
              <a:rect l="0" t="0" r="r" b="b"/>
              <a:pathLst>
                <a:path w="287" h="245">
                  <a:moveTo>
                    <a:pt x="0" y="0"/>
                  </a:moveTo>
                  <a:lnTo>
                    <a:pt x="1" y="18"/>
                  </a:lnTo>
                  <a:lnTo>
                    <a:pt x="261" y="108"/>
                  </a:lnTo>
                  <a:lnTo>
                    <a:pt x="261" y="238"/>
                  </a:lnTo>
                  <a:lnTo>
                    <a:pt x="287" y="245"/>
                  </a:lnTo>
                  <a:lnTo>
                    <a:pt x="287" y="100"/>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4"/>
            <p:cNvSpPr>
              <a:spLocks/>
            </p:cNvSpPr>
            <p:nvPr/>
          </p:nvSpPr>
          <p:spPr bwMode="auto">
            <a:xfrm>
              <a:off x="3614" y="680"/>
              <a:ext cx="680" cy="546"/>
            </a:xfrm>
            <a:custGeom>
              <a:avLst/>
              <a:gdLst/>
              <a:ahLst/>
              <a:cxnLst>
                <a:cxn ang="0">
                  <a:pos x="0" y="81"/>
                </a:cxn>
                <a:cxn ang="0">
                  <a:pos x="680" y="0"/>
                </a:cxn>
                <a:cxn ang="0">
                  <a:pos x="680" y="487"/>
                </a:cxn>
                <a:cxn ang="0">
                  <a:pos x="0" y="546"/>
                </a:cxn>
                <a:cxn ang="0">
                  <a:pos x="0" y="81"/>
                </a:cxn>
              </a:cxnLst>
              <a:rect l="0" t="0" r="r" b="b"/>
              <a:pathLst>
                <a:path w="680" h="546">
                  <a:moveTo>
                    <a:pt x="0" y="81"/>
                  </a:moveTo>
                  <a:lnTo>
                    <a:pt x="680" y="0"/>
                  </a:lnTo>
                  <a:lnTo>
                    <a:pt x="680" y="487"/>
                  </a:lnTo>
                  <a:lnTo>
                    <a:pt x="0" y="546"/>
                  </a:lnTo>
                  <a:lnTo>
                    <a:pt x="0" y="81"/>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5"/>
            <p:cNvSpPr>
              <a:spLocks/>
            </p:cNvSpPr>
            <p:nvPr/>
          </p:nvSpPr>
          <p:spPr bwMode="auto">
            <a:xfrm>
              <a:off x="3614" y="747"/>
              <a:ext cx="680" cy="429"/>
            </a:xfrm>
            <a:custGeom>
              <a:avLst/>
              <a:gdLst/>
              <a:ahLst/>
              <a:cxnLst>
                <a:cxn ang="0">
                  <a:pos x="680" y="420"/>
                </a:cxn>
                <a:cxn ang="0">
                  <a:pos x="680" y="322"/>
                </a:cxn>
                <a:cxn ang="0">
                  <a:pos x="123" y="0"/>
                </a:cxn>
                <a:cxn ang="0">
                  <a:pos x="0" y="14"/>
                </a:cxn>
                <a:cxn ang="0">
                  <a:pos x="0" y="97"/>
                </a:cxn>
                <a:cxn ang="0">
                  <a:pos x="578" y="429"/>
                </a:cxn>
                <a:cxn ang="0">
                  <a:pos x="680" y="420"/>
                </a:cxn>
              </a:cxnLst>
              <a:rect l="0" t="0" r="r" b="b"/>
              <a:pathLst>
                <a:path w="680" h="429">
                  <a:moveTo>
                    <a:pt x="680" y="420"/>
                  </a:moveTo>
                  <a:lnTo>
                    <a:pt x="680" y="322"/>
                  </a:lnTo>
                  <a:lnTo>
                    <a:pt x="123" y="0"/>
                  </a:lnTo>
                  <a:lnTo>
                    <a:pt x="0" y="14"/>
                  </a:lnTo>
                  <a:lnTo>
                    <a:pt x="0" y="97"/>
                  </a:lnTo>
                  <a:lnTo>
                    <a:pt x="578" y="429"/>
                  </a:lnTo>
                  <a:lnTo>
                    <a:pt x="680" y="420"/>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6"/>
            <p:cNvSpPr>
              <a:spLocks/>
            </p:cNvSpPr>
            <p:nvPr/>
          </p:nvSpPr>
          <p:spPr bwMode="auto">
            <a:xfrm>
              <a:off x="3614" y="887"/>
              <a:ext cx="511" cy="305"/>
            </a:xfrm>
            <a:custGeom>
              <a:avLst/>
              <a:gdLst/>
              <a:ahLst/>
              <a:cxnLst>
                <a:cxn ang="0">
                  <a:pos x="511" y="295"/>
                </a:cxn>
                <a:cxn ang="0">
                  <a:pos x="0" y="0"/>
                </a:cxn>
                <a:cxn ang="0">
                  <a:pos x="0" y="81"/>
                </a:cxn>
                <a:cxn ang="0">
                  <a:pos x="389" y="305"/>
                </a:cxn>
                <a:cxn ang="0">
                  <a:pos x="511" y="295"/>
                </a:cxn>
              </a:cxnLst>
              <a:rect l="0" t="0" r="r" b="b"/>
              <a:pathLst>
                <a:path w="511" h="305">
                  <a:moveTo>
                    <a:pt x="511" y="295"/>
                  </a:moveTo>
                  <a:lnTo>
                    <a:pt x="0" y="0"/>
                  </a:lnTo>
                  <a:lnTo>
                    <a:pt x="0" y="81"/>
                  </a:lnTo>
                  <a:lnTo>
                    <a:pt x="389" y="305"/>
                  </a:lnTo>
                  <a:lnTo>
                    <a:pt x="511" y="295"/>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7"/>
            <p:cNvSpPr>
              <a:spLocks/>
            </p:cNvSpPr>
            <p:nvPr/>
          </p:nvSpPr>
          <p:spPr bwMode="auto">
            <a:xfrm>
              <a:off x="3775" y="737"/>
              <a:ext cx="519" cy="304"/>
            </a:xfrm>
            <a:custGeom>
              <a:avLst/>
              <a:gdLst/>
              <a:ahLst/>
              <a:cxnLst>
                <a:cxn ang="0">
                  <a:pos x="519" y="272"/>
                </a:cxn>
                <a:cxn ang="0">
                  <a:pos x="46" y="0"/>
                </a:cxn>
                <a:cxn ang="0">
                  <a:pos x="0" y="6"/>
                </a:cxn>
                <a:cxn ang="0">
                  <a:pos x="519" y="304"/>
                </a:cxn>
                <a:cxn ang="0">
                  <a:pos x="519" y="272"/>
                </a:cxn>
              </a:cxnLst>
              <a:rect l="0" t="0" r="r" b="b"/>
              <a:pathLst>
                <a:path w="519" h="304">
                  <a:moveTo>
                    <a:pt x="519" y="272"/>
                  </a:moveTo>
                  <a:lnTo>
                    <a:pt x="46" y="0"/>
                  </a:lnTo>
                  <a:lnTo>
                    <a:pt x="0" y="6"/>
                  </a:lnTo>
                  <a:lnTo>
                    <a:pt x="519" y="304"/>
                  </a:lnTo>
                  <a:lnTo>
                    <a:pt x="519" y="272"/>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Rectangle 29"/>
            <p:cNvSpPr>
              <a:spLocks noChangeArrowheads="1"/>
            </p:cNvSpPr>
            <p:nvPr/>
          </p:nvSpPr>
          <p:spPr bwMode="auto">
            <a:xfrm>
              <a:off x="4243" y="379"/>
              <a:ext cx="51" cy="2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30"/>
            <p:cNvSpPr>
              <a:spLocks/>
            </p:cNvSpPr>
            <p:nvPr/>
          </p:nvSpPr>
          <p:spPr bwMode="auto">
            <a:xfrm>
              <a:off x="4171" y="1015"/>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31"/>
            <p:cNvSpPr>
              <a:spLocks/>
            </p:cNvSpPr>
            <p:nvPr/>
          </p:nvSpPr>
          <p:spPr bwMode="auto">
            <a:xfrm>
              <a:off x="4054" y="1030"/>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32"/>
            <p:cNvSpPr>
              <a:spLocks/>
            </p:cNvSpPr>
            <p:nvPr/>
          </p:nvSpPr>
          <p:spPr bwMode="auto">
            <a:xfrm>
              <a:off x="3936" y="1045"/>
              <a:ext cx="46" cy="61"/>
            </a:xfrm>
            <a:custGeom>
              <a:avLst/>
              <a:gdLst/>
              <a:ahLst/>
              <a:cxnLst>
                <a:cxn ang="0">
                  <a:pos x="46" y="58"/>
                </a:cxn>
                <a:cxn ang="0">
                  <a:pos x="46" y="0"/>
                </a:cxn>
                <a:cxn ang="0">
                  <a:pos x="0" y="3"/>
                </a:cxn>
                <a:cxn ang="0">
                  <a:pos x="0" y="61"/>
                </a:cxn>
                <a:cxn ang="0">
                  <a:pos x="46" y="58"/>
                </a:cxn>
              </a:cxnLst>
              <a:rect l="0" t="0" r="r" b="b"/>
              <a:pathLst>
                <a:path w="46" h="61">
                  <a:moveTo>
                    <a:pt x="46" y="58"/>
                  </a:moveTo>
                  <a:lnTo>
                    <a:pt x="46" y="0"/>
                  </a:lnTo>
                  <a:lnTo>
                    <a:pt x="0" y="3"/>
                  </a:lnTo>
                  <a:lnTo>
                    <a:pt x="0" y="61"/>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33"/>
            <p:cNvSpPr>
              <a:spLocks/>
            </p:cNvSpPr>
            <p:nvPr/>
          </p:nvSpPr>
          <p:spPr bwMode="auto">
            <a:xfrm>
              <a:off x="3819" y="1059"/>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34"/>
            <p:cNvSpPr>
              <a:spLocks/>
            </p:cNvSpPr>
            <p:nvPr/>
          </p:nvSpPr>
          <p:spPr bwMode="auto">
            <a:xfrm>
              <a:off x="3702" y="1074"/>
              <a:ext cx="45" cy="62"/>
            </a:xfrm>
            <a:custGeom>
              <a:avLst/>
              <a:gdLst/>
              <a:ahLst/>
              <a:cxnLst>
                <a:cxn ang="0">
                  <a:pos x="45" y="59"/>
                </a:cxn>
                <a:cxn ang="0">
                  <a:pos x="45" y="0"/>
                </a:cxn>
                <a:cxn ang="0">
                  <a:pos x="0" y="3"/>
                </a:cxn>
                <a:cxn ang="0">
                  <a:pos x="1" y="62"/>
                </a:cxn>
                <a:cxn ang="0">
                  <a:pos x="45" y="59"/>
                </a:cxn>
              </a:cxnLst>
              <a:rect l="0" t="0" r="r" b="b"/>
              <a:pathLst>
                <a:path w="45" h="62">
                  <a:moveTo>
                    <a:pt x="45" y="59"/>
                  </a:moveTo>
                  <a:lnTo>
                    <a:pt x="45" y="0"/>
                  </a:lnTo>
                  <a:lnTo>
                    <a:pt x="0" y="3"/>
                  </a:lnTo>
                  <a:lnTo>
                    <a:pt x="1"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35"/>
            <p:cNvSpPr>
              <a:spLocks/>
            </p:cNvSpPr>
            <p:nvPr/>
          </p:nvSpPr>
          <p:spPr bwMode="auto">
            <a:xfrm>
              <a:off x="4171" y="893"/>
              <a:ext cx="45" cy="60"/>
            </a:xfrm>
            <a:custGeom>
              <a:avLst/>
              <a:gdLst/>
              <a:ahLst/>
              <a:cxnLst>
                <a:cxn ang="0">
                  <a:pos x="45" y="57"/>
                </a:cxn>
                <a:cxn ang="0">
                  <a:pos x="45" y="0"/>
                </a:cxn>
                <a:cxn ang="0">
                  <a:pos x="0" y="3"/>
                </a:cxn>
                <a:cxn ang="0">
                  <a:pos x="0" y="60"/>
                </a:cxn>
                <a:cxn ang="0">
                  <a:pos x="45" y="57"/>
                </a:cxn>
              </a:cxnLst>
              <a:rect l="0" t="0" r="r" b="b"/>
              <a:pathLst>
                <a:path w="45" h="60">
                  <a:moveTo>
                    <a:pt x="45" y="57"/>
                  </a:moveTo>
                  <a:lnTo>
                    <a:pt x="45" y="0"/>
                  </a:lnTo>
                  <a:lnTo>
                    <a:pt x="0" y="3"/>
                  </a:lnTo>
                  <a:lnTo>
                    <a:pt x="0" y="60"/>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36"/>
            <p:cNvSpPr>
              <a:spLocks/>
            </p:cNvSpPr>
            <p:nvPr/>
          </p:nvSpPr>
          <p:spPr bwMode="auto">
            <a:xfrm>
              <a:off x="4054" y="907"/>
              <a:ext cx="45" cy="61"/>
            </a:xfrm>
            <a:custGeom>
              <a:avLst/>
              <a:gdLst/>
              <a:ahLst/>
              <a:cxnLst>
                <a:cxn ang="0">
                  <a:pos x="45" y="58"/>
                </a:cxn>
                <a:cxn ang="0">
                  <a:pos x="45" y="0"/>
                </a:cxn>
                <a:cxn ang="0">
                  <a:pos x="0" y="3"/>
                </a:cxn>
                <a:cxn ang="0">
                  <a:pos x="0" y="61"/>
                </a:cxn>
                <a:cxn ang="0">
                  <a:pos x="45" y="58"/>
                </a:cxn>
              </a:cxnLst>
              <a:rect l="0" t="0" r="r" b="b"/>
              <a:pathLst>
                <a:path w="45" h="61">
                  <a:moveTo>
                    <a:pt x="45" y="58"/>
                  </a:moveTo>
                  <a:lnTo>
                    <a:pt x="45" y="0"/>
                  </a:lnTo>
                  <a:lnTo>
                    <a:pt x="0" y="3"/>
                  </a:lnTo>
                  <a:lnTo>
                    <a:pt x="0"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7"/>
            <p:cNvSpPr>
              <a:spLocks/>
            </p:cNvSpPr>
            <p:nvPr/>
          </p:nvSpPr>
          <p:spPr bwMode="auto">
            <a:xfrm>
              <a:off x="3936" y="922"/>
              <a:ext cx="46" cy="61"/>
            </a:xfrm>
            <a:custGeom>
              <a:avLst/>
              <a:gdLst/>
              <a:ahLst/>
              <a:cxnLst>
                <a:cxn ang="0">
                  <a:pos x="46" y="58"/>
                </a:cxn>
                <a:cxn ang="0">
                  <a:pos x="46" y="0"/>
                </a:cxn>
                <a:cxn ang="0">
                  <a:pos x="0" y="3"/>
                </a:cxn>
                <a:cxn ang="0">
                  <a:pos x="0" y="61"/>
                </a:cxn>
                <a:cxn ang="0">
                  <a:pos x="46" y="58"/>
                </a:cxn>
              </a:cxnLst>
              <a:rect l="0" t="0" r="r" b="b"/>
              <a:pathLst>
                <a:path w="46" h="61">
                  <a:moveTo>
                    <a:pt x="46" y="58"/>
                  </a:moveTo>
                  <a:lnTo>
                    <a:pt x="46" y="0"/>
                  </a:lnTo>
                  <a:lnTo>
                    <a:pt x="0" y="3"/>
                  </a:lnTo>
                  <a:lnTo>
                    <a:pt x="0" y="61"/>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38"/>
            <p:cNvSpPr>
              <a:spLocks/>
            </p:cNvSpPr>
            <p:nvPr/>
          </p:nvSpPr>
          <p:spPr bwMode="auto">
            <a:xfrm>
              <a:off x="3819" y="937"/>
              <a:ext cx="45" cy="60"/>
            </a:xfrm>
            <a:custGeom>
              <a:avLst/>
              <a:gdLst/>
              <a:ahLst/>
              <a:cxnLst>
                <a:cxn ang="0">
                  <a:pos x="45" y="57"/>
                </a:cxn>
                <a:cxn ang="0">
                  <a:pos x="45" y="0"/>
                </a:cxn>
                <a:cxn ang="0">
                  <a:pos x="0" y="3"/>
                </a:cxn>
                <a:cxn ang="0">
                  <a:pos x="0" y="60"/>
                </a:cxn>
                <a:cxn ang="0">
                  <a:pos x="45" y="57"/>
                </a:cxn>
              </a:cxnLst>
              <a:rect l="0" t="0" r="r" b="b"/>
              <a:pathLst>
                <a:path w="45" h="60">
                  <a:moveTo>
                    <a:pt x="45" y="57"/>
                  </a:moveTo>
                  <a:lnTo>
                    <a:pt x="45" y="0"/>
                  </a:lnTo>
                  <a:lnTo>
                    <a:pt x="0" y="3"/>
                  </a:lnTo>
                  <a:lnTo>
                    <a:pt x="0" y="60"/>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39"/>
            <p:cNvSpPr>
              <a:spLocks/>
            </p:cNvSpPr>
            <p:nvPr/>
          </p:nvSpPr>
          <p:spPr bwMode="auto">
            <a:xfrm>
              <a:off x="3702" y="951"/>
              <a:ext cx="45" cy="61"/>
            </a:xfrm>
            <a:custGeom>
              <a:avLst/>
              <a:gdLst/>
              <a:ahLst/>
              <a:cxnLst>
                <a:cxn ang="0">
                  <a:pos x="45" y="58"/>
                </a:cxn>
                <a:cxn ang="0">
                  <a:pos x="45" y="0"/>
                </a:cxn>
                <a:cxn ang="0">
                  <a:pos x="0" y="3"/>
                </a:cxn>
                <a:cxn ang="0">
                  <a:pos x="1" y="61"/>
                </a:cxn>
                <a:cxn ang="0">
                  <a:pos x="45" y="58"/>
                </a:cxn>
              </a:cxnLst>
              <a:rect l="0" t="0" r="r" b="b"/>
              <a:pathLst>
                <a:path w="45" h="61">
                  <a:moveTo>
                    <a:pt x="45" y="58"/>
                  </a:moveTo>
                  <a:lnTo>
                    <a:pt x="45" y="0"/>
                  </a:lnTo>
                  <a:lnTo>
                    <a:pt x="0" y="3"/>
                  </a:lnTo>
                  <a:lnTo>
                    <a:pt x="1"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0"/>
            <p:cNvSpPr>
              <a:spLocks/>
            </p:cNvSpPr>
            <p:nvPr/>
          </p:nvSpPr>
          <p:spPr bwMode="auto">
            <a:xfrm>
              <a:off x="4171" y="769"/>
              <a:ext cx="45" cy="61"/>
            </a:xfrm>
            <a:custGeom>
              <a:avLst/>
              <a:gdLst/>
              <a:ahLst/>
              <a:cxnLst>
                <a:cxn ang="0">
                  <a:pos x="45" y="57"/>
                </a:cxn>
                <a:cxn ang="0">
                  <a:pos x="45" y="0"/>
                </a:cxn>
                <a:cxn ang="0">
                  <a:pos x="0" y="3"/>
                </a:cxn>
                <a:cxn ang="0">
                  <a:pos x="0" y="61"/>
                </a:cxn>
                <a:cxn ang="0">
                  <a:pos x="45" y="57"/>
                </a:cxn>
              </a:cxnLst>
              <a:rect l="0" t="0" r="r" b="b"/>
              <a:pathLst>
                <a:path w="45" h="61">
                  <a:moveTo>
                    <a:pt x="45" y="57"/>
                  </a:moveTo>
                  <a:lnTo>
                    <a:pt x="45" y="0"/>
                  </a:lnTo>
                  <a:lnTo>
                    <a:pt x="0" y="3"/>
                  </a:lnTo>
                  <a:lnTo>
                    <a:pt x="0" y="61"/>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1"/>
            <p:cNvSpPr>
              <a:spLocks/>
            </p:cNvSpPr>
            <p:nvPr/>
          </p:nvSpPr>
          <p:spPr bwMode="auto">
            <a:xfrm>
              <a:off x="4054" y="783"/>
              <a:ext cx="45" cy="61"/>
            </a:xfrm>
            <a:custGeom>
              <a:avLst/>
              <a:gdLst/>
              <a:ahLst/>
              <a:cxnLst>
                <a:cxn ang="0">
                  <a:pos x="45" y="58"/>
                </a:cxn>
                <a:cxn ang="0">
                  <a:pos x="45" y="0"/>
                </a:cxn>
                <a:cxn ang="0">
                  <a:pos x="0" y="4"/>
                </a:cxn>
                <a:cxn ang="0">
                  <a:pos x="0" y="61"/>
                </a:cxn>
                <a:cxn ang="0">
                  <a:pos x="45" y="58"/>
                </a:cxn>
              </a:cxnLst>
              <a:rect l="0" t="0" r="r" b="b"/>
              <a:pathLst>
                <a:path w="45" h="61">
                  <a:moveTo>
                    <a:pt x="45" y="58"/>
                  </a:moveTo>
                  <a:lnTo>
                    <a:pt x="45" y="0"/>
                  </a:lnTo>
                  <a:lnTo>
                    <a:pt x="0" y="4"/>
                  </a:lnTo>
                  <a:lnTo>
                    <a:pt x="0"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2"/>
            <p:cNvSpPr>
              <a:spLocks/>
            </p:cNvSpPr>
            <p:nvPr/>
          </p:nvSpPr>
          <p:spPr bwMode="auto">
            <a:xfrm>
              <a:off x="4057" y="519"/>
              <a:ext cx="35" cy="50"/>
            </a:xfrm>
            <a:custGeom>
              <a:avLst/>
              <a:gdLst/>
              <a:ahLst/>
              <a:cxnLst>
                <a:cxn ang="0">
                  <a:pos x="35" y="47"/>
                </a:cxn>
                <a:cxn ang="0">
                  <a:pos x="35" y="0"/>
                </a:cxn>
                <a:cxn ang="0">
                  <a:pos x="0" y="3"/>
                </a:cxn>
                <a:cxn ang="0">
                  <a:pos x="0" y="50"/>
                </a:cxn>
                <a:cxn ang="0">
                  <a:pos x="35" y="47"/>
                </a:cxn>
              </a:cxnLst>
              <a:rect l="0" t="0" r="r" b="b"/>
              <a:pathLst>
                <a:path w="35" h="50">
                  <a:moveTo>
                    <a:pt x="35" y="47"/>
                  </a:moveTo>
                  <a:lnTo>
                    <a:pt x="35" y="0"/>
                  </a:lnTo>
                  <a:lnTo>
                    <a:pt x="0" y="3"/>
                  </a:lnTo>
                  <a:lnTo>
                    <a:pt x="0" y="50"/>
                  </a:lnTo>
                  <a:lnTo>
                    <a:pt x="35" y="4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3"/>
            <p:cNvSpPr>
              <a:spLocks/>
            </p:cNvSpPr>
            <p:nvPr/>
          </p:nvSpPr>
          <p:spPr bwMode="auto">
            <a:xfrm>
              <a:off x="4125" y="551"/>
              <a:ext cx="37" cy="49"/>
            </a:xfrm>
            <a:custGeom>
              <a:avLst/>
              <a:gdLst/>
              <a:ahLst/>
              <a:cxnLst>
                <a:cxn ang="0">
                  <a:pos x="37" y="46"/>
                </a:cxn>
                <a:cxn ang="0">
                  <a:pos x="37" y="0"/>
                </a:cxn>
                <a:cxn ang="0">
                  <a:pos x="0" y="2"/>
                </a:cxn>
                <a:cxn ang="0">
                  <a:pos x="0" y="49"/>
                </a:cxn>
                <a:cxn ang="0">
                  <a:pos x="37" y="46"/>
                </a:cxn>
              </a:cxnLst>
              <a:rect l="0" t="0" r="r" b="b"/>
              <a:pathLst>
                <a:path w="37" h="49">
                  <a:moveTo>
                    <a:pt x="37" y="46"/>
                  </a:moveTo>
                  <a:lnTo>
                    <a:pt x="37" y="0"/>
                  </a:lnTo>
                  <a:lnTo>
                    <a:pt x="0" y="2"/>
                  </a:lnTo>
                  <a:lnTo>
                    <a:pt x="0" y="49"/>
                  </a:lnTo>
                  <a:lnTo>
                    <a:pt x="37" y="4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4"/>
            <p:cNvSpPr>
              <a:spLocks/>
            </p:cNvSpPr>
            <p:nvPr/>
          </p:nvSpPr>
          <p:spPr bwMode="auto">
            <a:xfrm>
              <a:off x="3936" y="798"/>
              <a:ext cx="46" cy="62"/>
            </a:xfrm>
            <a:custGeom>
              <a:avLst/>
              <a:gdLst/>
              <a:ahLst/>
              <a:cxnLst>
                <a:cxn ang="0">
                  <a:pos x="46" y="58"/>
                </a:cxn>
                <a:cxn ang="0">
                  <a:pos x="46" y="0"/>
                </a:cxn>
                <a:cxn ang="0">
                  <a:pos x="0" y="3"/>
                </a:cxn>
                <a:cxn ang="0">
                  <a:pos x="0" y="62"/>
                </a:cxn>
                <a:cxn ang="0">
                  <a:pos x="46" y="58"/>
                </a:cxn>
              </a:cxnLst>
              <a:rect l="0" t="0" r="r" b="b"/>
              <a:pathLst>
                <a:path w="46" h="62">
                  <a:moveTo>
                    <a:pt x="46" y="58"/>
                  </a:moveTo>
                  <a:lnTo>
                    <a:pt x="46" y="0"/>
                  </a:lnTo>
                  <a:lnTo>
                    <a:pt x="0" y="3"/>
                  </a:lnTo>
                  <a:lnTo>
                    <a:pt x="0" y="62"/>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5"/>
            <p:cNvSpPr>
              <a:spLocks/>
            </p:cNvSpPr>
            <p:nvPr/>
          </p:nvSpPr>
          <p:spPr bwMode="auto">
            <a:xfrm>
              <a:off x="3819" y="813"/>
              <a:ext cx="45" cy="62"/>
            </a:xfrm>
            <a:custGeom>
              <a:avLst/>
              <a:gdLst/>
              <a:ahLst/>
              <a:cxnLst>
                <a:cxn ang="0">
                  <a:pos x="45" y="57"/>
                </a:cxn>
                <a:cxn ang="0">
                  <a:pos x="45" y="0"/>
                </a:cxn>
                <a:cxn ang="0">
                  <a:pos x="0" y="3"/>
                </a:cxn>
                <a:cxn ang="0">
                  <a:pos x="0" y="62"/>
                </a:cxn>
                <a:cxn ang="0">
                  <a:pos x="45" y="57"/>
                </a:cxn>
              </a:cxnLst>
              <a:rect l="0" t="0" r="r" b="b"/>
              <a:pathLst>
                <a:path w="45" h="62">
                  <a:moveTo>
                    <a:pt x="45" y="57"/>
                  </a:moveTo>
                  <a:lnTo>
                    <a:pt x="45" y="0"/>
                  </a:lnTo>
                  <a:lnTo>
                    <a:pt x="0" y="3"/>
                  </a:lnTo>
                  <a:lnTo>
                    <a:pt x="0" y="62"/>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46"/>
            <p:cNvSpPr>
              <a:spLocks/>
            </p:cNvSpPr>
            <p:nvPr/>
          </p:nvSpPr>
          <p:spPr bwMode="auto">
            <a:xfrm>
              <a:off x="3702" y="827"/>
              <a:ext cx="45" cy="62"/>
            </a:xfrm>
            <a:custGeom>
              <a:avLst/>
              <a:gdLst/>
              <a:ahLst/>
              <a:cxnLst>
                <a:cxn ang="0">
                  <a:pos x="45" y="58"/>
                </a:cxn>
                <a:cxn ang="0">
                  <a:pos x="45" y="0"/>
                </a:cxn>
                <a:cxn ang="0">
                  <a:pos x="0" y="4"/>
                </a:cxn>
                <a:cxn ang="0">
                  <a:pos x="1" y="62"/>
                </a:cxn>
                <a:cxn ang="0">
                  <a:pos x="45" y="58"/>
                </a:cxn>
              </a:cxnLst>
              <a:rect l="0" t="0" r="r" b="b"/>
              <a:pathLst>
                <a:path w="45" h="62">
                  <a:moveTo>
                    <a:pt x="45" y="58"/>
                  </a:moveTo>
                  <a:lnTo>
                    <a:pt x="45" y="0"/>
                  </a:lnTo>
                  <a:lnTo>
                    <a:pt x="0" y="4"/>
                  </a:lnTo>
                  <a:lnTo>
                    <a:pt x="1" y="62"/>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7"/>
            <p:cNvSpPr>
              <a:spLocks/>
            </p:cNvSpPr>
            <p:nvPr/>
          </p:nvSpPr>
          <p:spPr bwMode="auto">
            <a:xfrm>
              <a:off x="4477" y="1039"/>
              <a:ext cx="46" cy="62"/>
            </a:xfrm>
            <a:custGeom>
              <a:avLst/>
              <a:gdLst/>
              <a:ahLst/>
              <a:cxnLst>
                <a:cxn ang="0">
                  <a:pos x="0" y="59"/>
                </a:cxn>
                <a:cxn ang="0">
                  <a:pos x="0" y="0"/>
                </a:cxn>
                <a:cxn ang="0">
                  <a:pos x="46" y="5"/>
                </a:cxn>
                <a:cxn ang="0">
                  <a:pos x="44" y="62"/>
                </a:cxn>
                <a:cxn ang="0">
                  <a:pos x="0" y="59"/>
                </a:cxn>
              </a:cxnLst>
              <a:rect l="0" t="0" r="r" b="b"/>
              <a:pathLst>
                <a:path w="46" h="62">
                  <a:moveTo>
                    <a:pt x="0" y="59"/>
                  </a:moveTo>
                  <a:lnTo>
                    <a:pt x="0" y="0"/>
                  </a:lnTo>
                  <a:lnTo>
                    <a:pt x="46" y="5"/>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48"/>
            <p:cNvSpPr>
              <a:spLocks/>
            </p:cNvSpPr>
            <p:nvPr/>
          </p:nvSpPr>
          <p:spPr bwMode="auto">
            <a:xfrm>
              <a:off x="4595" y="1054"/>
              <a:ext cx="45" cy="62"/>
            </a:xfrm>
            <a:custGeom>
              <a:avLst/>
              <a:gdLst/>
              <a:ahLst/>
              <a:cxnLst>
                <a:cxn ang="0">
                  <a:pos x="0" y="59"/>
                </a:cxn>
                <a:cxn ang="0">
                  <a:pos x="0" y="0"/>
                </a:cxn>
                <a:cxn ang="0">
                  <a:pos x="45" y="4"/>
                </a:cxn>
                <a:cxn ang="0">
                  <a:pos x="44" y="62"/>
                </a:cxn>
                <a:cxn ang="0">
                  <a:pos x="0" y="59"/>
                </a:cxn>
              </a:cxnLst>
              <a:rect l="0" t="0" r="r" b="b"/>
              <a:pathLst>
                <a:path w="45" h="62">
                  <a:moveTo>
                    <a:pt x="0" y="59"/>
                  </a:moveTo>
                  <a:lnTo>
                    <a:pt x="0" y="0"/>
                  </a:lnTo>
                  <a:lnTo>
                    <a:pt x="45" y="4"/>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49"/>
            <p:cNvSpPr>
              <a:spLocks/>
            </p:cNvSpPr>
            <p:nvPr/>
          </p:nvSpPr>
          <p:spPr bwMode="auto">
            <a:xfrm>
              <a:off x="4710" y="1070"/>
              <a:ext cx="46" cy="61"/>
            </a:xfrm>
            <a:custGeom>
              <a:avLst/>
              <a:gdLst/>
              <a:ahLst/>
              <a:cxnLst>
                <a:cxn ang="0">
                  <a:pos x="0" y="57"/>
                </a:cxn>
                <a:cxn ang="0">
                  <a:pos x="2" y="0"/>
                </a:cxn>
                <a:cxn ang="0">
                  <a:pos x="46" y="3"/>
                </a:cxn>
                <a:cxn ang="0">
                  <a:pos x="46" y="61"/>
                </a:cxn>
                <a:cxn ang="0">
                  <a:pos x="0" y="57"/>
                </a:cxn>
              </a:cxnLst>
              <a:rect l="0" t="0" r="r" b="b"/>
              <a:pathLst>
                <a:path w="46" h="61">
                  <a:moveTo>
                    <a:pt x="0" y="57"/>
                  </a:moveTo>
                  <a:lnTo>
                    <a:pt x="2" y="0"/>
                  </a:lnTo>
                  <a:lnTo>
                    <a:pt x="46" y="3"/>
                  </a:lnTo>
                  <a:lnTo>
                    <a:pt x="46" y="61"/>
                  </a:lnTo>
                  <a:lnTo>
                    <a:pt x="0" y="5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50"/>
            <p:cNvSpPr>
              <a:spLocks/>
            </p:cNvSpPr>
            <p:nvPr/>
          </p:nvSpPr>
          <p:spPr bwMode="auto">
            <a:xfrm>
              <a:off x="4477" y="917"/>
              <a:ext cx="46" cy="62"/>
            </a:xfrm>
            <a:custGeom>
              <a:avLst/>
              <a:gdLst/>
              <a:ahLst/>
              <a:cxnLst>
                <a:cxn ang="0">
                  <a:pos x="0" y="58"/>
                </a:cxn>
                <a:cxn ang="0">
                  <a:pos x="0" y="0"/>
                </a:cxn>
                <a:cxn ang="0">
                  <a:pos x="46" y="3"/>
                </a:cxn>
                <a:cxn ang="0">
                  <a:pos x="44" y="62"/>
                </a:cxn>
                <a:cxn ang="0">
                  <a:pos x="0" y="58"/>
                </a:cxn>
              </a:cxnLst>
              <a:rect l="0" t="0" r="r" b="b"/>
              <a:pathLst>
                <a:path w="46" h="62">
                  <a:moveTo>
                    <a:pt x="0" y="58"/>
                  </a:moveTo>
                  <a:lnTo>
                    <a:pt x="0" y="0"/>
                  </a:lnTo>
                  <a:lnTo>
                    <a:pt x="46" y="3"/>
                  </a:lnTo>
                  <a:lnTo>
                    <a:pt x="44" y="62"/>
                  </a:lnTo>
                  <a:lnTo>
                    <a:pt x="0"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51"/>
            <p:cNvSpPr>
              <a:spLocks/>
            </p:cNvSpPr>
            <p:nvPr/>
          </p:nvSpPr>
          <p:spPr bwMode="auto">
            <a:xfrm>
              <a:off x="4595" y="931"/>
              <a:ext cx="45" cy="62"/>
            </a:xfrm>
            <a:custGeom>
              <a:avLst/>
              <a:gdLst/>
              <a:ahLst/>
              <a:cxnLst>
                <a:cxn ang="0">
                  <a:pos x="0" y="59"/>
                </a:cxn>
                <a:cxn ang="0">
                  <a:pos x="0" y="0"/>
                </a:cxn>
                <a:cxn ang="0">
                  <a:pos x="45" y="3"/>
                </a:cxn>
                <a:cxn ang="0">
                  <a:pos x="44" y="62"/>
                </a:cxn>
                <a:cxn ang="0">
                  <a:pos x="0" y="59"/>
                </a:cxn>
              </a:cxnLst>
              <a:rect l="0" t="0" r="r" b="b"/>
              <a:pathLst>
                <a:path w="45" h="62">
                  <a:moveTo>
                    <a:pt x="0" y="59"/>
                  </a:moveTo>
                  <a:lnTo>
                    <a:pt x="0" y="0"/>
                  </a:lnTo>
                  <a:lnTo>
                    <a:pt x="45" y="3"/>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2"/>
            <p:cNvSpPr>
              <a:spLocks/>
            </p:cNvSpPr>
            <p:nvPr/>
          </p:nvSpPr>
          <p:spPr bwMode="auto">
            <a:xfrm>
              <a:off x="4710" y="946"/>
              <a:ext cx="46" cy="62"/>
            </a:xfrm>
            <a:custGeom>
              <a:avLst/>
              <a:gdLst/>
              <a:ahLst/>
              <a:cxnLst>
                <a:cxn ang="0">
                  <a:pos x="0" y="59"/>
                </a:cxn>
                <a:cxn ang="0">
                  <a:pos x="2" y="0"/>
                </a:cxn>
                <a:cxn ang="0">
                  <a:pos x="46" y="3"/>
                </a:cxn>
                <a:cxn ang="0">
                  <a:pos x="46" y="62"/>
                </a:cxn>
                <a:cxn ang="0">
                  <a:pos x="0" y="59"/>
                </a:cxn>
              </a:cxnLst>
              <a:rect l="0" t="0" r="r" b="b"/>
              <a:pathLst>
                <a:path w="46" h="62">
                  <a:moveTo>
                    <a:pt x="0" y="59"/>
                  </a:moveTo>
                  <a:lnTo>
                    <a:pt x="2" y="0"/>
                  </a:lnTo>
                  <a:lnTo>
                    <a:pt x="46" y="3"/>
                  </a:lnTo>
                  <a:lnTo>
                    <a:pt x="46"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53"/>
            <p:cNvSpPr>
              <a:spLocks/>
            </p:cNvSpPr>
            <p:nvPr/>
          </p:nvSpPr>
          <p:spPr bwMode="auto">
            <a:xfrm>
              <a:off x="4404" y="535"/>
              <a:ext cx="35" cy="49"/>
            </a:xfrm>
            <a:custGeom>
              <a:avLst/>
              <a:gdLst/>
              <a:ahLst/>
              <a:cxnLst>
                <a:cxn ang="0">
                  <a:pos x="0" y="47"/>
                </a:cxn>
                <a:cxn ang="0">
                  <a:pos x="0" y="0"/>
                </a:cxn>
                <a:cxn ang="0">
                  <a:pos x="35" y="3"/>
                </a:cxn>
                <a:cxn ang="0">
                  <a:pos x="35" y="49"/>
                </a:cxn>
                <a:cxn ang="0">
                  <a:pos x="0" y="47"/>
                </a:cxn>
              </a:cxnLst>
              <a:rect l="0" t="0" r="r" b="b"/>
              <a:pathLst>
                <a:path w="35" h="49">
                  <a:moveTo>
                    <a:pt x="0" y="47"/>
                  </a:moveTo>
                  <a:lnTo>
                    <a:pt x="0" y="0"/>
                  </a:lnTo>
                  <a:lnTo>
                    <a:pt x="35" y="3"/>
                  </a:lnTo>
                  <a:lnTo>
                    <a:pt x="35" y="49"/>
                  </a:lnTo>
                  <a:lnTo>
                    <a:pt x="0" y="4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4"/>
            <p:cNvSpPr>
              <a:spLocks/>
            </p:cNvSpPr>
            <p:nvPr/>
          </p:nvSpPr>
          <p:spPr bwMode="auto">
            <a:xfrm>
              <a:off x="4477" y="793"/>
              <a:ext cx="46" cy="62"/>
            </a:xfrm>
            <a:custGeom>
              <a:avLst/>
              <a:gdLst/>
              <a:ahLst/>
              <a:cxnLst>
                <a:cxn ang="0">
                  <a:pos x="0" y="59"/>
                </a:cxn>
                <a:cxn ang="0">
                  <a:pos x="0" y="0"/>
                </a:cxn>
                <a:cxn ang="0">
                  <a:pos x="46" y="3"/>
                </a:cxn>
                <a:cxn ang="0">
                  <a:pos x="44" y="62"/>
                </a:cxn>
                <a:cxn ang="0">
                  <a:pos x="0" y="59"/>
                </a:cxn>
              </a:cxnLst>
              <a:rect l="0" t="0" r="r" b="b"/>
              <a:pathLst>
                <a:path w="46" h="62">
                  <a:moveTo>
                    <a:pt x="0" y="59"/>
                  </a:moveTo>
                  <a:lnTo>
                    <a:pt x="0" y="0"/>
                  </a:lnTo>
                  <a:lnTo>
                    <a:pt x="46" y="3"/>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5"/>
            <p:cNvSpPr>
              <a:spLocks/>
            </p:cNvSpPr>
            <p:nvPr/>
          </p:nvSpPr>
          <p:spPr bwMode="auto">
            <a:xfrm>
              <a:off x="4595" y="808"/>
              <a:ext cx="45" cy="61"/>
            </a:xfrm>
            <a:custGeom>
              <a:avLst/>
              <a:gdLst/>
              <a:ahLst/>
              <a:cxnLst>
                <a:cxn ang="0">
                  <a:pos x="0" y="58"/>
                </a:cxn>
                <a:cxn ang="0">
                  <a:pos x="0" y="0"/>
                </a:cxn>
                <a:cxn ang="0">
                  <a:pos x="45" y="3"/>
                </a:cxn>
                <a:cxn ang="0">
                  <a:pos x="44" y="61"/>
                </a:cxn>
                <a:cxn ang="0">
                  <a:pos x="0" y="58"/>
                </a:cxn>
              </a:cxnLst>
              <a:rect l="0" t="0" r="r" b="b"/>
              <a:pathLst>
                <a:path w="45" h="61">
                  <a:moveTo>
                    <a:pt x="0" y="58"/>
                  </a:moveTo>
                  <a:lnTo>
                    <a:pt x="0" y="0"/>
                  </a:lnTo>
                  <a:lnTo>
                    <a:pt x="45" y="3"/>
                  </a:lnTo>
                  <a:lnTo>
                    <a:pt x="44" y="61"/>
                  </a:lnTo>
                  <a:lnTo>
                    <a:pt x="0"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6"/>
            <p:cNvSpPr>
              <a:spLocks/>
            </p:cNvSpPr>
            <p:nvPr/>
          </p:nvSpPr>
          <p:spPr bwMode="auto">
            <a:xfrm>
              <a:off x="4710" y="822"/>
              <a:ext cx="46" cy="62"/>
            </a:xfrm>
            <a:custGeom>
              <a:avLst/>
              <a:gdLst/>
              <a:ahLst/>
              <a:cxnLst>
                <a:cxn ang="0">
                  <a:pos x="0" y="59"/>
                </a:cxn>
                <a:cxn ang="0">
                  <a:pos x="2" y="0"/>
                </a:cxn>
                <a:cxn ang="0">
                  <a:pos x="46" y="3"/>
                </a:cxn>
                <a:cxn ang="0">
                  <a:pos x="46" y="62"/>
                </a:cxn>
                <a:cxn ang="0">
                  <a:pos x="0" y="59"/>
                </a:cxn>
              </a:cxnLst>
              <a:rect l="0" t="0" r="r" b="b"/>
              <a:pathLst>
                <a:path w="46" h="62">
                  <a:moveTo>
                    <a:pt x="0" y="59"/>
                  </a:moveTo>
                  <a:lnTo>
                    <a:pt x="2" y="0"/>
                  </a:lnTo>
                  <a:lnTo>
                    <a:pt x="46" y="3"/>
                  </a:lnTo>
                  <a:lnTo>
                    <a:pt x="46"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Rectangle 59"/>
            <p:cNvSpPr>
              <a:spLocks noChangeArrowheads="1"/>
            </p:cNvSpPr>
            <p:nvPr/>
          </p:nvSpPr>
          <p:spPr bwMode="auto">
            <a:xfrm>
              <a:off x="3446" y="1767"/>
              <a:ext cx="63" cy="76"/>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60"/>
            <p:cNvSpPr>
              <a:spLocks/>
            </p:cNvSpPr>
            <p:nvPr/>
          </p:nvSpPr>
          <p:spPr bwMode="auto">
            <a:xfrm>
              <a:off x="3624" y="1765"/>
              <a:ext cx="62" cy="78"/>
            </a:xfrm>
            <a:custGeom>
              <a:avLst/>
              <a:gdLst/>
              <a:ahLst/>
              <a:cxnLst>
                <a:cxn ang="0">
                  <a:pos x="62" y="78"/>
                </a:cxn>
                <a:cxn ang="0">
                  <a:pos x="62" y="0"/>
                </a:cxn>
                <a:cxn ang="0">
                  <a:pos x="0" y="1"/>
                </a:cxn>
                <a:cxn ang="0">
                  <a:pos x="0" y="78"/>
                </a:cxn>
                <a:cxn ang="0">
                  <a:pos x="62" y="78"/>
                </a:cxn>
              </a:cxnLst>
              <a:rect l="0" t="0" r="r" b="b"/>
              <a:pathLst>
                <a:path w="62" h="78">
                  <a:moveTo>
                    <a:pt x="62" y="78"/>
                  </a:moveTo>
                  <a:lnTo>
                    <a:pt x="62" y="0"/>
                  </a:lnTo>
                  <a:lnTo>
                    <a:pt x="0" y="1"/>
                  </a:lnTo>
                  <a:lnTo>
                    <a:pt x="0" y="78"/>
                  </a:lnTo>
                  <a:lnTo>
                    <a:pt x="62"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Rectangle 61"/>
            <p:cNvSpPr>
              <a:spLocks noChangeArrowheads="1"/>
            </p:cNvSpPr>
            <p:nvPr/>
          </p:nvSpPr>
          <p:spPr bwMode="auto">
            <a:xfrm>
              <a:off x="3801" y="1764"/>
              <a:ext cx="63" cy="79"/>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Rectangle 62"/>
            <p:cNvSpPr>
              <a:spLocks noChangeArrowheads="1"/>
            </p:cNvSpPr>
            <p:nvPr/>
          </p:nvSpPr>
          <p:spPr bwMode="auto">
            <a:xfrm>
              <a:off x="3980" y="1762"/>
              <a:ext cx="63" cy="81"/>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63"/>
            <p:cNvSpPr>
              <a:spLocks/>
            </p:cNvSpPr>
            <p:nvPr/>
          </p:nvSpPr>
          <p:spPr bwMode="auto">
            <a:xfrm>
              <a:off x="4159" y="1760"/>
              <a:ext cx="63" cy="83"/>
            </a:xfrm>
            <a:custGeom>
              <a:avLst/>
              <a:gdLst/>
              <a:ahLst/>
              <a:cxnLst>
                <a:cxn ang="0">
                  <a:pos x="63" y="83"/>
                </a:cxn>
                <a:cxn ang="0">
                  <a:pos x="63" y="0"/>
                </a:cxn>
                <a:cxn ang="0">
                  <a:pos x="0" y="1"/>
                </a:cxn>
                <a:cxn ang="0">
                  <a:pos x="0" y="83"/>
                </a:cxn>
                <a:cxn ang="0">
                  <a:pos x="63" y="83"/>
                </a:cxn>
              </a:cxnLst>
              <a:rect l="0" t="0" r="r" b="b"/>
              <a:pathLst>
                <a:path w="63" h="83">
                  <a:moveTo>
                    <a:pt x="63" y="83"/>
                  </a:moveTo>
                  <a:lnTo>
                    <a:pt x="63" y="0"/>
                  </a:lnTo>
                  <a:lnTo>
                    <a:pt x="0" y="1"/>
                  </a:lnTo>
                  <a:lnTo>
                    <a:pt x="0" y="83"/>
                  </a:lnTo>
                  <a:lnTo>
                    <a:pt x="63" y="83"/>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64"/>
            <p:cNvSpPr>
              <a:spLocks/>
            </p:cNvSpPr>
            <p:nvPr/>
          </p:nvSpPr>
          <p:spPr bwMode="auto">
            <a:xfrm>
              <a:off x="4337" y="1758"/>
              <a:ext cx="62" cy="85"/>
            </a:xfrm>
            <a:custGeom>
              <a:avLst/>
              <a:gdLst/>
              <a:ahLst/>
              <a:cxnLst>
                <a:cxn ang="0">
                  <a:pos x="62" y="85"/>
                </a:cxn>
                <a:cxn ang="0">
                  <a:pos x="62" y="0"/>
                </a:cxn>
                <a:cxn ang="0">
                  <a:pos x="0" y="1"/>
                </a:cxn>
                <a:cxn ang="0">
                  <a:pos x="0" y="85"/>
                </a:cxn>
                <a:cxn ang="0">
                  <a:pos x="62" y="85"/>
                </a:cxn>
              </a:cxnLst>
              <a:rect l="0" t="0" r="r" b="b"/>
              <a:pathLst>
                <a:path w="62" h="85">
                  <a:moveTo>
                    <a:pt x="62" y="85"/>
                  </a:moveTo>
                  <a:lnTo>
                    <a:pt x="62" y="0"/>
                  </a:lnTo>
                  <a:lnTo>
                    <a:pt x="0" y="1"/>
                  </a:lnTo>
                  <a:lnTo>
                    <a:pt x="0" y="85"/>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65"/>
            <p:cNvSpPr>
              <a:spLocks/>
            </p:cNvSpPr>
            <p:nvPr/>
          </p:nvSpPr>
          <p:spPr bwMode="auto">
            <a:xfrm>
              <a:off x="3446" y="1635"/>
              <a:ext cx="63" cy="77"/>
            </a:xfrm>
            <a:custGeom>
              <a:avLst/>
              <a:gdLst/>
              <a:ahLst/>
              <a:cxnLst>
                <a:cxn ang="0">
                  <a:pos x="63" y="76"/>
                </a:cxn>
                <a:cxn ang="0">
                  <a:pos x="63" y="0"/>
                </a:cxn>
                <a:cxn ang="0">
                  <a:pos x="0" y="2"/>
                </a:cxn>
                <a:cxn ang="0">
                  <a:pos x="0" y="77"/>
                </a:cxn>
                <a:cxn ang="0">
                  <a:pos x="63" y="76"/>
                </a:cxn>
              </a:cxnLst>
              <a:rect l="0" t="0" r="r" b="b"/>
              <a:pathLst>
                <a:path w="63" h="77">
                  <a:moveTo>
                    <a:pt x="63" y="76"/>
                  </a:moveTo>
                  <a:lnTo>
                    <a:pt x="63" y="0"/>
                  </a:lnTo>
                  <a:lnTo>
                    <a:pt x="0" y="2"/>
                  </a:lnTo>
                  <a:lnTo>
                    <a:pt x="0" y="77"/>
                  </a:lnTo>
                  <a:lnTo>
                    <a:pt x="63"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66"/>
            <p:cNvSpPr>
              <a:spLocks/>
            </p:cNvSpPr>
            <p:nvPr/>
          </p:nvSpPr>
          <p:spPr bwMode="auto">
            <a:xfrm>
              <a:off x="3624" y="1631"/>
              <a:ext cx="62" cy="77"/>
            </a:xfrm>
            <a:custGeom>
              <a:avLst/>
              <a:gdLst/>
              <a:ahLst/>
              <a:cxnLst>
                <a:cxn ang="0">
                  <a:pos x="62" y="76"/>
                </a:cxn>
                <a:cxn ang="0">
                  <a:pos x="62" y="0"/>
                </a:cxn>
                <a:cxn ang="0">
                  <a:pos x="0" y="1"/>
                </a:cxn>
                <a:cxn ang="0">
                  <a:pos x="0" y="77"/>
                </a:cxn>
                <a:cxn ang="0">
                  <a:pos x="62" y="76"/>
                </a:cxn>
              </a:cxnLst>
              <a:rect l="0" t="0" r="r" b="b"/>
              <a:pathLst>
                <a:path w="62" h="77">
                  <a:moveTo>
                    <a:pt x="62" y="76"/>
                  </a:moveTo>
                  <a:lnTo>
                    <a:pt x="62" y="0"/>
                  </a:lnTo>
                  <a:lnTo>
                    <a:pt x="0" y="1"/>
                  </a:lnTo>
                  <a:lnTo>
                    <a:pt x="0" y="77"/>
                  </a:lnTo>
                  <a:lnTo>
                    <a:pt x="62"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67"/>
            <p:cNvSpPr>
              <a:spLocks/>
            </p:cNvSpPr>
            <p:nvPr/>
          </p:nvSpPr>
          <p:spPr bwMode="auto">
            <a:xfrm>
              <a:off x="3801" y="1626"/>
              <a:ext cx="63" cy="79"/>
            </a:xfrm>
            <a:custGeom>
              <a:avLst/>
              <a:gdLst/>
              <a:ahLst/>
              <a:cxnLst>
                <a:cxn ang="0">
                  <a:pos x="63" y="78"/>
                </a:cxn>
                <a:cxn ang="0">
                  <a:pos x="63" y="0"/>
                </a:cxn>
                <a:cxn ang="0">
                  <a:pos x="0" y="2"/>
                </a:cxn>
                <a:cxn ang="0">
                  <a:pos x="0" y="79"/>
                </a:cxn>
                <a:cxn ang="0">
                  <a:pos x="63" y="78"/>
                </a:cxn>
              </a:cxnLst>
              <a:rect l="0" t="0" r="r" b="b"/>
              <a:pathLst>
                <a:path w="63" h="79">
                  <a:moveTo>
                    <a:pt x="63" y="78"/>
                  </a:moveTo>
                  <a:lnTo>
                    <a:pt x="63" y="0"/>
                  </a:lnTo>
                  <a:lnTo>
                    <a:pt x="0" y="2"/>
                  </a:lnTo>
                  <a:lnTo>
                    <a:pt x="0" y="79"/>
                  </a:lnTo>
                  <a:lnTo>
                    <a:pt x="63"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68"/>
            <p:cNvSpPr>
              <a:spLocks/>
            </p:cNvSpPr>
            <p:nvPr/>
          </p:nvSpPr>
          <p:spPr bwMode="auto">
            <a:xfrm>
              <a:off x="3980" y="1620"/>
              <a:ext cx="63" cy="82"/>
            </a:xfrm>
            <a:custGeom>
              <a:avLst/>
              <a:gdLst/>
              <a:ahLst/>
              <a:cxnLst>
                <a:cxn ang="0">
                  <a:pos x="63" y="81"/>
                </a:cxn>
                <a:cxn ang="0">
                  <a:pos x="63" y="0"/>
                </a:cxn>
                <a:cxn ang="0">
                  <a:pos x="0" y="2"/>
                </a:cxn>
                <a:cxn ang="0">
                  <a:pos x="0" y="82"/>
                </a:cxn>
                <a:cxn ang="0">
                  <a:pos x="63" y="81"/>
                </a:cxn>
              </a:cxnLst>
              <a:rect l="0" t="0" r="r" b="b"/>
              <a:pathLst>
                <a:path w="63" h="82">
                  <a:moveTo>
                    <a:pt x="63" y="81"/>
                  </a:moveTo>
                  <a:lnTo>
                    <a:pt x="63" y="0"/>
                  </a:lnTo>
                  <a:lnTo>
                    <a:pt x="0" y="2"/>
                  </a:lnTo>
                  <a:lnTo>
                    <a:pt x="0" y="82"/>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69"/>
            <p:cNvSpPr>
              <a:spLocks/>
            </p:cNvSpPr>
            <p:nvPr/>
          </p:nvSpPr>
          <p:spPr bwMode="auto">
            <a:xfrm>
              <a:off x="4159" y="1616"/>
              <a:ext cx="63" cy="83"/>
            </a:xfrm>
            <a:custGeom>
              <a:avLst/>
              <a:gdLst/>
              <a:ahLst/>
              <a:cxnLst>
                <a:cxn ang="0">
                  <a:pos x="63" y="82"/>
                </a:cxn>
                <a:cxn ang="0">
                  <a:pos x="63" y="0"/>
                </a:cxn>
                <a:cxn ang="0">
                  <a:pos x="0" y="1"/>
                </a:cxn>
                <a:cxn ang="0">
                  <a:pos x="0" y="83"/>
                </a:cxn>
                <a:cxn ang="0">
                  <a:pos x="63" y="82"/>
                </a:cxn>
              </a:cxnLst>
              <a:rect l="0" t="0" r="r" b="b"/>
              <a:pathLst>
                <a:path w="63" h="83">
                  <a:moveTo>
                    <a:pt x="63" y="82"/>
                  </a:moveTo>
                  <a:lnTo>
                    <a:pt x="63" y="0"/>
                  </a:lnTo>
                  <a:lnTo>
                    <a:pt x="0" y="1"/>
                  </a:lnTo>
                  <a:lnTo>
                    <a:pt x="0" y="83"/>
                  </a:lnTo>
                  <a:lnTo>
                    <a:pt x="63" y="82"/>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70"/>
            <p:cNvSpPr>
              <a:spLocks/>
            </p:cNvSpPr>
            <p:nvPr/>
          </p:nvSpPr>
          <p:spPr bwMode="auto">
            <a:xfrm>
              <a:off x="4337" y="1611"/>
              <a:ext cx="62" cy="86"/>
            </a:xfrm>
            <a:custGeom>
              <a:avLst/>
              <a:gdLst/>
              <a:ahLst/>
              <a:cxnLst>
                <a:cxn ang="0">
                  <a:pos x="62" y="85"/>
                </a:cxn>
                <a:cxn ang="0">
                  <a:pos x="62" y="0"/>
                </a:cxn>
                <a:cxn ang="0">
                  <a:pos x="0" y="2"/>
                </a:cxn>
                <a:cxn ang="0">
                  <a:pos x="0" y="86"/>
                </a:cxn>
                <a:cxn ang="0">
                  <a:pos x="62" y="85"/>
                </a:cxn>
              </a:cxnLst>
              <a:rect l="0" t="0" r="r" b="b"/>
              <a:pathLst>
                <a:path w="62" h="86">
                  <a:moveTo>
                    <a:pt x="62" y="85"/>
                  </a:moveTo>
                  <a:lnTo>
                    <a:pt x="62" y="0"/>
                  </a:lnTo>
                  <a:lnTo>
                    <a:pt x="0" y="2"/>
                  </a:lnTo>
                  <a:lnTo>
                    <a:pt x="0" y="86"/>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71"/>
            <p:cNvSpPr>
              <a:spLocks/>
            </p:cNvSpPr>
            <p:nvPr/>
          </p:nvSpPr>
          <p:spPr bwMode="auto">
            <a:xfrm>
              <a:off x="3446" y="1503"/>
              <a:ext cx="63" cy="78"/>
            </a:xfrm>
            <a:custGeom>
              <a:avLst/>
              <a:gdLst/>
              <a:ahLst/>
              <a:cxnLst>
                <a:cxn ang="0">
                  <a:pos x="63" y="75"/>
                </a:cxn>
                <a:cxn ang="0">
                  <a:pos x="63" y="0"/>
                </a:cxn>
                <a:cxn ang="0">
                  <a:pos x="0" y="3"/>
                </a:cxn>
                <a:cxn ang="0">
                  <a:pos x="0" y="78"/>
                </a:cxn>
                <a:cxn ang="0">
                  <a:pos x="63" y="75"/>
                </a:cxn>
              </a:cxnLst>
              <a:rect l="0" t="0" r="r" b="b"/>
              <a:pathLst>
                <a:path w="63" h="78">
                  <a:moveTo>
                    <a:pt x="63" y="75"/>
                  </a:moveTo>
                  <a:lnTo>
                    <a:pt x="63" y="0"/>
                  </a:lnTo>
                  <a:lnTo>
                    <a:pt x="0" y="3"/>
                  </a:lnTo>
                  <a:lnTo>
                    <a:pt x="0" y="78"/>
                  </a:lnTo>
                  <a:lnTo>
                    <a:pt x="63" y="7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72"/>
            <p:cNvSpPr>
              <a:spLocks/>
            </p:cNvSpPr>
            <p:nvPr/>
          </p:nvSpPr>
          <p:spPr bwMode="auto">
            <a:xfrm>
              <a:off x="3624" y="1496"/>
              <a:ext cx="62" cy="78"/>
            </a:xfrm>
            <a:custGeom>
              <a:avLst/>
              <a:gdLst/>
              <a:ahLst/>
              <a:cxnLst>
                <a:cxn ang="0">
                  <a:pos x="62" y="76"/>
                </a:cxn>
                <a:cxn ang="0">
                  <a:pos x="62" y="0"/>
                </a:cxn>
                <a:cxn ang="0">
                  <a:pos x="0" y="2"/>
                </a:cxn>
                <a:cxn ang="0">
                  <a:pos x="0" y="78"/>
                </a:cxn>
                <a:cxn ang="0">
                  <a:pos x="62" y="76"/>
                </a:cxn>
              </a:cxnLst>
              <a:rect l="0" t="0" r="r" b="b"/>
              <a:pathLst>
                <a:path w="62" h="78">
                  <a:moveTo>
                    <a:pt x="62" y="76"/>
                  </a:moveTo>
                  <a:lnTo>
                    <a:pt x="62" y="0"/>
                  </a:lnTo>
                  <a:lnTo>
                    <a:pt x="0" y="2"/>
                  </a:lnTo>
                  <a:lnTo>
                    <a:pt x="0" y="78"/>
                  </a:lnTo>
                  <a:lnTo>
                    <a:pt x="62"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73"/>
            <p:cNvSpPr>
              <a:spLocks/>
            </p:cNvSpPr>
            <p:nvPr/>
          </p:nvSpPr>
          <p:spPr bwMode="auto">
            <a:xfrm>
              <a:off x="3801" y="1487"/>
              <a:ext cx="63" cy="81"/>
            </a:xfrm>
            <a:custGeom>
              <a:avLst/>
              <a:gdLst/>
              <a:ahLst/>
              <a:cxnLst>
                <a:cxn ang="0">
                  <a:pos x="63" y="79"/>
                </a:cxn>
                <a:cxn ang="0">
                  <a:pos x="63" y="0"/>
                </a:cxn>
                <a:cxn ang="0">
                  <a:pos x="0" y="3"/>
                </a:cxn>
                <a:cxn ang="0">
                  <a:pos x="0" y="81"/>
                </a:cxn>
                <a:cxn ang="0">
                  <a:pos x="63" y="79"/>
                </a:cxn>
              </a:cxnLst>
              <a:rect l="0" t="0" r="r" b="b"/>
              <a:pathLst>
                <a:path w="63" h="81">
                  <a:moveTo>
                    <a:pt x="63" y="79"/>
                  </a:moveTo>
                  <a:lnTo>
                    <a:pt x="63" y="0"/>
                  </a:lnTo>
                  <a:lnTo>
                    <a:pt x="0" y="3"/>
                  </a:lnTo>
                  <a:lnTo>
                    <a:pt x="0" y="81"/>
                  </a:lnTo>
                  <a:lnTo>
                    <a:pt x="63" y="7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74"/>
            <p:cNvSpPr>
              <a:spLocks/>
            </p:cNvSpPr>
            <p:nvPr/>
          </p:nvSpPr>
          <p:spPr bwMode="auto">
            <a:xfrm>
              <a:off x="3980" y="1479"/>
              <a:ext cx="63" cy="83"/>
            </a:xfrm>
            <a:custGeom>
              <a:avLst/>
              <a:gdLst/>
              <a:ahLst/>
              <a:cxnLst>
                <a:cxn ang="0">
                  <a:pos x="63" y="81"/>
                </a:cxn>
                <a:cxn ang="0">
                  <a:pos x="63" y="0"/>
                </a:cxn>
                <a:cxn ang="0">
                  <a:pos x="0" y="3"/>
                </a:cxn>
                <a:cxn ang="0">
                  <a:pos x="0" y="83"/>
                </a:cxn>
                <a:cxn ang="0">
                  <a:pos x="63" y="81"/>
                </a:cxn>
              </a:cxnLst>
              <a:rect l="0" t="0" r="r" b="b"/>
              <a:pathLst>
                <a:path w="63" h="83">
                  <a:moveTo>
                    <a:pt x="63" y="81"/>
                  </a:moveTo>
                  <a:lnTo>
                    <a:pt x="63" y="0"/>
                  </a:lnTo>
                  <a:lnTo>
                    <a:pt x="0" y="3"/>
                  </a:lnTo>
                  <a:lnTo>
                    <a:pt x="0" y="83"/>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75"/>
            <p:cNvSpPr>
              <a:spLocks/>
            </p:cNvSpPr>
            <p:nvPr/>
          </p:nvSpPr>
          <p:spPr bwMode="auto">
            <a:xfrm>
              <a:off x="4159" y="1471"/>
              <a:ext cx="63" cy="85"/>
            </a:xfrm>
            <a:custGeom>
              <a:avLst/>
              <a:gdLst/>
              <a:ahLst/>
              <a:cxnLst>
                <a:cxn ang="0">
                  <a:pos x="63" y="82"/>
                </a:cxn>
                <a:cxn ang="0">
                  <a:pos x="63" y="0"/>
                </a:cxn>
                <a:cxn ang="0">
                  <a:pos x="0" y="3"/>
                </a:cxn>
                <a:cxn ang="0">
                  <a:pos x="0" y="85"/>
                </a:cxn>
                <a:cxn ang="0">
                  <a:pos x="63" y="82"/>
                </a:cxn>
              </a:cxnLst>
              <a:rect l="0" t="0" r="r" b="b"/>
              <a:pathLst>
                <a:path w="63" h="85">
                  <a:moveTo>
                    <a:pt x="63" y="82"/>
                  </a:moveTo>
                  <a:lnTo>
                    <a:pt x="63" y="0"/>
                  </a:lnTo>
                  <a:lnTo>
                    <a:pt x="0" y="3"/>
                  </a:lnTo>
                  <a:lnTo>
                    <a:pt x="0" y="85"/>
                  </a:lnTo>
                  <a:lnTo>
                    <a:pt x="63" y="82"/>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76"/>
            <p:cNvSpPr>
              <a:spLocks/>
            </p:cNvSpPr>
            <p:nvPr/>
          </p:nvSpPr>
          <p:spPr bwMode="auto">
            <a:xfrm>
              <a:off x="4337" y="1463"/>
              <a:ext cx="62" cy="87"/>
            </a:xfrm>
            <a:custGeom>
              <a:avLst/>
              <a:gdLst/>
              <a:ahLst/>
              <a:cxnLst>
                <a:cxn ang="0">
                  <a:pos x="62" y="85"/>
                </a:cxn>
                <a:cxn ang="0">
                  <a:pos x="62" y="0"/>
                </a:cxn>
                <a:cxn ang="0">
                  <a:pos x="0" y="3"/>
                </a:cxn>
                <a:cxn ang="0">
                  <a:pos x="0" y="87"/>
                </a:cxn>
                <a:cxn ang="0">
                  <a:pos x="62" y="85"/>
                </a:cxn>
              </a:cxnLst>
              <a:rect l="0" t="0" r="r" b="b"/>
              <a:pathLst>
                <a:path w="62" h="87">
                  <a:moveTo>
                    <a:pt x="62" y="85"/>
                  </a:moveTo>
                  <a:lnTo>
                    <a:pt x="62" y="0"/>
                  </a:lnTo>
                  <a:lnTo>
                    <a:pt x="0" y="3"/>
                  </a:lnTo>
                  <a:lnTo>
                    <a:pt x="0" y="87"/>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77"/>
            <p:cNvSpPr>
              <a:spLocks/>
            </p:cNvSpPr>
            <p:nvPr/>
          </p:nvSpPr>
          <p:spPr bwMode="auto">
            <a:xfrm>
              <a:off x="3446" y="1372"/>
              <a:ext cx="63" cy="78"/>
            </a:xfrm>
            <a:custGeom>
              <a:avLst/>
              <a:gdLst/>
              <a:ahLst/>
              <a:cxnLst>
                <a:cxn ang="0">
                  <a:pos x="63" y="74"/>
                </a:cxn>
                <a:cxn ang="0">
                  <a:pos x="63" y="0"/>
                </a:cxn>
                <a:cxn ang="0">
                  <a:pos x="0" y="3"/>
                </a:cxn>
                <a:cxn ang="0">
                  <a:pos x="0" y="78"/>
                </a:cxn>
                <a:cxn ang="0">
                  <a:pos x="63" y="74"/>
                </a:cxn>
              </a:cxnLst>
              <a:rect l="0" t="0" r="r" b="b"/>
              <a:pathLst>
                <a:path w="63" h="78">
                  <a:moveTo>
                    <a:pt x="63" y="74"/>
                  </a:moveTo>
                  <a:lnTo>
                    <a:pt x="63" y="0"/>
                  </a:lnTo>
                  <a:lnTo>
                    <a:pt x="0" y="3"/>
                  </a:lnTo>
                  <a:lnTo>
                    <a:pt x="0" y="78"/>
                  </a:lnTo>
                  <a:lnTo>
                    <a:pt x="63" y="74"/>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78"/>
            <p:cNvSpPr>
              <a:spLocks/>
            </p:cNvSpPr>
            <p:nvPr/>
          </p:nvSpPr>
          <p:spPr bwMode="auto">
            <a:xfrm>
              <a:off x="3624" y="1360"/>
              <a:ext cx="62" cy="81"/>
            </a:xfrm>
            <a:custGeom>
              <a:avLst/>
              <a:gdLst/>
              <a:ahLst/>
              <a:cxnLst>
                <a:cxn ang="0">
                  <a:pos x="62" y="78"/>
                </a:cxn>
                <a:cxn ang="0">
                  <a:pos x="62" y="0"/>
                </a:cxn>
                <a:cxn ang="0">
                  <a:pos x="0" y="4"/>
                </a:cxn>
                <a:cxn ang="0">
                  <a:pos x="0" y="81"/>
                </a:cxn>
                <a:cxn ang="0">
                  <a:pos x="62" y="78"/>
                </a:cxn>
              </a:cxnLst>
              <a:rect l="0" t="0" r="r" b="b"/>
              <a:pathLst>
                <a:path w="62" h="81">
                  <a:moveTo>
                    <a:pt x="62" y="78"/>
                  </a:moveTo>
                  <a:lnTo>
                    <a:pt x="62" y="0"/>
                  </a:lnTo>
                  <a:lnTo>
                    <a:pt x="0" y="4"/>
                  </a:lnTo>
                  <a:lnTo>
                    <a:pt x="0" y="81"/>
                  </a:lnTo>
                  <a:lnTo>
                    <a:pt x="62"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79"/>
            <p:cNvSpPr>
              <a:spLocks/>
            </p:cNvSpPr>
            <p:nvPr/>
          </p:nvSpPr>
          <p:spPr bwMode="auto">
            <a:xfrm>
              <a:off x="3801" y="1349"/>
              <a:ext cx="63" cy="83"/>
            </a:xfrm>
            <a:custGeom>
              <a:avLst/>
              <a:gdLst/>
              <a:ahLst/>
              <a:cxnLst>
                <a:cxn ang="0">
                  <a:pos x="63" y="79"/>
                </a:cxn>
                <a:cxn ang="0">
                  <a:pos x="63" y="0"/>
                </a:cxn>
                <a:cxn ang="0">
                  <a:pos x="0" y="4"/>
                </a:cxn>
                <a:cxn ang="0">
                  <a:pos x="0" y="83"/>
                </a:cxn>
                <a:cxn ang="0">
                  <a:pos x="63" y="79"/>
                </a:cxn>
              </a:cxnLst>
              <a:rect l="0" t="0" r="r" b="b"/>
              <a:pathLst>
                <a:path w="63" h="83">
                  <a:moveTo>
                    <a:pt x="63" y="79"/>
                  </a:moveTo>
                  <a:lnTo>
                    <a:pt x="63" y="0"/>
                  </a:lnTo>
                  <a:lnTo>
                    <a:pt x="0" y="4"/>
                  </a:lnTo>
                  <a:lnTo>
                    <a:pt x="0" y="83"/>
                  </a:lnTo>
                  <a:lnTo>
                    <a:pt x="63" y="7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80"/>
            <p:cNvSpPr>
              <a:spLocks/>
            </p:cNvSpPr>
            <p:nvPr/>
          </p:nvSpPr>
          <p:spPr bwMode="auto">
            <a:xfrm>
              <a:off x="3980" y="1338"/>
              <a:ext cx="63" cy="84"/>
            </a:xfrm>
            <a:custGeom>
              <a:avLst/>
              <a:gdLst/>
              <a:ahLst/>
              <a:cxnLst>
                <a:cxn ang="0">
                  <a:pos x="63" y="81"/>
                </a:cxn>
                <a:cxn ang="0">
                  <a:pos x="63" y="0"/>
                </a:cxn>
                <a:cxn ang="0">
                  <a:pos x="0" y="4"/>
                </a:cxn>
                <a:cxn ang="0">
                  <a:pos x="0" y="84"/>
                </a:cxn>
                <a:cxn ang="0">
                  <a:pos x="63" y="81"/>
                </a:cxn>
              </a:cxnLst>
              <a:rect l="0" t="0" r="r" b="b"/>
              <a:pathLst>
                <a:path w="63" h="84">
                  <a:moveTo>
                    <a:pt x="63" y="81"/>
                  </a:moveTo>
                  <a:lnTo>
                    <a:pt x="63" y="0"/>
                  </a:lnTo>
                  <a:lnTo>
                    <a:pt x="0" y="4"/>
                  </a:lnTo>
                  <a:lnTo>
                    <a:pt x="0" y="84"/>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81"/>
            <p:cNvSpPr>
              <a:spLocks/>
            </p:cNvSpPr>
            <p:nvPr/>
          </p:nvSpPr>
          <p:spPr bwMode="auto">
            <a:xfrm>
              <a:off x="4159" y="1327"/>
              <a:ext cx="63" cy="86"/>
            </a:xfrm>
            <a:custGeom>
              <a:avLst/>
              <a:gdLst/>
              <a:ahLst/>
              <a:cxnLst>
                <a:cxn ang="0">
                  <a:pos x="63" y="83"/>
                </a:cxn>
                <a:cxn ang="0">
                  <a:pos x="63" y="0"/>
                </a:cxn>
                <a:cxn ang="0">
                  <a:pos x="0" y="4"/>
                </a:cxn>
                <a:cxn ang="0">
                  <a:pos x="0" y="86"/>
                </a:cxn>
                <a:cxn ang="0">
                  <a:pos x="63" y="83"/>
                </a:cxn>
              </a:cxnLst>
              <a:rect l="0" t="0" r="r" b="b"/>
              <a:pathLst>
                <a:path w="63" h="86">
                  <a:moveTo>
                    <a:pt x="63" y="83"/>
                  </a:moveTo>
                  <a:lnTo>
                    <a:pt x="63" y="0"/>
                  </a:lnTo>
                  <a:lnTo>
                    <a:pt x="0" y="4"/>
                  </a:lnTo>
                  <a:lnTo>
                    <a:pt x="0" y="86"/>
                  </a:lnTo>
                  <a:lnTo>
                    <a:pt x="63" y="83"/>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82"/>
            <p:cNvSpPr>
              <a:spLocks/>
            </p:cNvSpPr>
            <p:nvPr/>
          </p:nvSpPr>
          <p:spPr bwMode="auto">
            <a:xfrm>
              <a:off x="4337" y="1316"/>
              <a:ext cx="62" cy="87"/>
            </a:xfrm>
            <a:custGeom>
              <a:avLst/>
              <a:gdLst/>
              <a:ahLst/>
              <a:cxnLst>
                <a:cxn ang="0">
                  <a:pos x="62" y="84"/>
                </a:cxn>
                <a:cxn ang="0">
                  <a:pos x="62" y="0"/>
                </a:cxn>
                <a:cxn ang="0">
                  <a:pos x="0" y="4"/>
                </a:cxn>
                <a:cxn ang="0">
                  <a:pos x="0" y="87"/>
                </a:cxn>
                <a:cxn ang="0">
                  <a:pos x="62" y="84"/>
                </a:cxn>
              </a:cxnLst>
              <a:rect l="0" t="0" r="r" b="b"/>
              <a:pathLst>
                <a:path w="62" h="87">
                  <a:moveTo>
                    <a:pt x="62" y="84"/>
                  </a:moveTo>
                  <a:lnTo>
                    <a:pt x="62" y="0"/>
                  </a:lnTo>
                  <a:lnTo>
                    <a:pt x="0" y="4"/>
                  </a:lnTo>
                  <a:lnTo>
                    <a:pt x="0" y="87"/>
                  </a:lnTo>
                  <a:lnTo>
                    <a:pt x="62" y="84"/>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83"/>
            <p:cNvSpPr>
              <a:spLocks/>
            </p:cNvSpPr>
            <p:nvPr/>
          </p:nvSpPr>
          <p:spPr bwMode="auto">
            <a:xfrm>
              <a:off x="5036" y="1759"/>
              <a:ext cx="49" cy="68"/>
            </a:xfrm>
            <a:custGeom>
              <a:avLst/>
              <a:gdLst/>
              <a:ahLst/>
              <a:cxnLst>
                <a:cxn ang="0">
                  <a:pos x="0" y="68"/>
                </a:cxn>
                <a:cxn ang="0">
                  <a:pos x="0" y="0"/>
                </a:cxn>
                <a:cxn ang="0">
                  <a:pos x="49" y="1"/>
                </a:cxn>
                <a:cxn ang="0">
                  <a:pos x="49" y="68"/>
                </a:cxn>
                <a:cxn ang="0">
                  <a:pos x="0" y="68"/>
                </a:cxn>
              </a:cxnLst>
              <a:rect l="0" t="0" r="r" b="b"/>
              <a:pathLst>
                <a:path w="49" h="68">
                  <a:moveTo>
                    <a:pt x="0" y="68"/>
                  </a:moveTo>
                  <a:lnTo>
                    <a:pt x="0" y="0"/>
                  </a:lnTo>
                  <a:lnTo>
                    <a:pt x="49" y="1"/>
                  </a:lnTo>
                  <a:lnTo>
                    <a:pt x="49" y="68"/>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84"/>
            <p:cNvSpPr>
              <a:spLocks/>
            </p:cNvSpPr>
            <p:nvPr/>
          </p:nvSpPr>
          <p:spPr bwMode="auto">
            <a:xfrm>
              <a:off x="4894" y="1756"/>
              <a:ext cx="49" cy="71"/>
            </a:xfrm>
            <a:custGeom>
              <a:avLst/>
              <a:gdLst/>
              <a:ahLst/>
              <a:cxnLst>
                <a:cxn ang="0">
                  <a:pos x="0" y="71"/>
                </a:cxn>
                <a:cxn ang="0">
                  <a:pos x="0" y="0"/>
                </a:cxn>
                <a:cxn ang="0">
                  <a:pos x="49" y="1"/>
                </a:cxn>
                <a:cxn ang="0">
                  <a:pos x="49" y="71"/>
                </a:cxn>
                <a:cxn ang="0">
                  <a:pos x="0" y="71"/>
                </a:cxn>
              </a:cxnLst>
              <a:rect l="0" t="0" r="r" b="b"/>
              <a:pathLst>
                <a:path w="49" h="71">
                  <a:moveTo>
                    <a:pt x="0" y="71"/>
                  </a:moveTo>
                  <a:lnTo>
                    <a:pt x="0" y="0"/>
                  </a:lnTo>
                  <a:lnTo>
                    <a:pt x="49" y="1"/>
                  </a:lnTo>
                  <a:lnTo>
                    <a:pt x="49" y="71"/>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85"/>
            <p:cNvSpPr>
              <a:spLocks/>
            </p:cNvSpPr>
            <p:nvPr/>
          </p:nvSpPr>
          <p:spPr bwMode="auto">
            <a:xfrm>
              <a:off x="4752" y="1754"/>
              <a:ext cx="51" cy="73"/>
            </a:xfrm>
            <a:custGeom>
              <a:avLst/>
              <a:gdLst/>
              <a:ahLst/>
              <a:cxnLst>
                <a:cxn ang="0">
                  <a:pos x="0" y="73"/>
                </a:cxn>
                <a:cxn ang="0">
                  <a:pos x="0" y="0"/>
                </a:cxn>
                <a:cxn ang="0">
                  <a:pos x="51" y="1"/>
                </a:cxn>
                <a:cxn ang="0">
                  <a:pos x="51" y="73"/>
                </a:cxn>
                <a:cxn ang="0">
                  <a:pos x="0" y="73"/>
                </a:cxn>
              </a:cxnLst>
              <a:rect l="0" t="0" r="r" b="b"/>
              <a:pathLst>
                <a:path w="51" h="73">
                  <a:moveTo>
                    <a:pt x="0" y="73"/>
                  </a:moveTo>
                  <a:lnTo>
                    <a:pt x="0" y="0"/>
                  </a:lnTo>
                  <a:lnTo>
                    <a:pt x="51" y="1"/>
                  </a:lnTo>
                  <a:lnTo>
                    <a:pt x="51" y="73"/>
                  </a:lnTo>
                  <a:lnTo>
                    <a:pt x="0" y="7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86"/>
            <p:cNvSpPr>
              <a:spLocks/>
            </p:cNvSpPr>
            <p:nvPr/>
          </p:nvSpPr>
          <p:spPr bwMode="auto">
            <a:xfrm>
              <a:off x="5036" y="1639"/>
              <a:ext cx="49" cy="71"/>
            </a:xfrm>
            <a:custGeom>
              <a:avLst/>
              <a:gdLst/>
              <a:ahLst/>
              <a:cxnLst>
                <a:cxn ang="0">
                  <a:pos x="0" y="68"/>
                </a:cxn>
                <a:cxn ang="0">
                  <a:pos x="0" y="0"/>
                </a:cxn>
                <a:cxn ang="0">
                  <a:pos x="49" y="3"/>
                </a:cxn>
                <a:cxn ang="0">
                  <a:pos x="49" y="71"/>
                </a:cxn>
                <a:cxn ang="0">
                  <a:pos x="0" y="68"/>
                </a:cxn>
              </a:cxnLst>
              <a:rect l="0" t="0" r="r" b="b"/>
              <a:pathLst>
                <a:path w="49" h="71">
                  <a:moveTo>
                    <a:pt x="0" y="68"/>
                  </a:moveTo>
                  <a:lnTo>
                    <a:pt x="0" y="0"/>
                  </a:lnTo>
                  <a:lnTo>
                    <a:pt x="49" y="3"/>
                  </a:lnTo>
                  <a:lnTo>
                    <a:pt x="49" y="71"/>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87"/>
            <p:cNvSpPr>
              <a:spLocks/>
            </p:cNvSpPr>
            <p:nvPr/>
          </p:nvSpPr>
          <p:spPr bwMode="auto">
            <a:xfrm>
              <a:off x="4894" y="1632"/>
              <a:ext cx="49" cy="72"/>
            </a:xfrm>
            <a:custGeom>
              <a:avLst/>
              <a:gdLst/>
              <a:ahLst/>
              <a:cxnLst>
                <a:cxn ang="0">
                  <a:pos x="0" y="71"/>
                </a:cxn>
                <a:cxn ang="0">
                  <a:pos x="0" y="0"/>
                </a:cxn>
                <a:cxn ang="0">
                  <a:pos x="49" y="3"/>
                </a:cxn>
                <a:cxn ang="0">
                  <a:pos x="49" y="72"/>
                </a:cxn>
                <a:cxn ang="0">
                  <a:pos x="0" y="71"/>
                </a:cxn>
              </a:cxnLst>
              <a:rect l="0" t="0" r="r" b="b"/>
              <a:pathLst>
                <a:path w="49" h="72">
                  <a:moveTo>
                    <a:pt x="0" y="71"/>
                  </a:moveTo>
                  <a:lnTo>
                    <a:pt x="0" y="0"/>
                  </a:lnTo>
                  <a:lnTo>
                    <a:pt x="49" y="3"/>
                  </a:lnTo>
                  <a:lnTo>
                    <a:pt x="49" y="72"/>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88"/>
            <p:cNvSpPr>
              <a:spLocks/>
            </p:cNvSpPr>
            <p:nvPr/>
          </p:nvSpPr>
          <p:spPr bwMode="auto">
            <a:xfrm>
              <a:off x="4752" y="1624"/>
              <a:ext cx="51" cy="76"/>
            </a:xfrm>
            <a:custGeom>
              <a:avLst/>
              <a:gdLst/>
              <a:ahLst/>
              <a:cxnLst>
                <a:cxn ang="0">
                  <a:pos x="0" y="74"/>
                </a:cxn>
                <a:cxn ang="0">
                  <a:pos x="0" y="0"/>
                </a:cxn>
                <a:cxn ang="0">
                  <a:pos x="51" y="3"/>
                </a:cxn>
                <a:cxn ang="0">
                  <a:pos x="51" y="76"/>
                </a:cxn>
                <a:cxn ang="0">
                  <a:pos x="0" y="74"/>
                </a:cxn>
              </a:cxnLst>
              <a:rect l="0" t="0" r="r" b="b"/>
              <a:pathLst>
                <a:path w="51" h="76">
                  <a:moveTo>
                    <a:pt x="0" y="74"/>
                  </a:moveTo>
                  <a:lnTo>
                    <a:pt x="0" y="0"/>
                  </a:lnTo>
                  <a:lnTo>
                    <a:pt x="51" y="3"/>
                  </a:lnTo>
                  <a:lnTo>
                    <a:pt x="51" y="76"/>
                  </a:lnTo>
                  <a:lnTo>
                    <a:pt x="0" y="7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89"/>
            <p:cNvSpPr>
              <a:spLocks/>
            </p:cNvSpPr>
            <p:nvPr/>
          </p:nvSpPr>
          <p:spPr bwMode="auto">
            <a:xfrm>
              <a:off x="5036" y="1520"/>
              <a:ext cx="49" cy="72"/>
            </a:xfrm>
            <a:custGeom>
              <a:avLst/>
              <a:gdLst/>
              <a:ahLst/>
              <a:cxnLst>
                <a:cxn ang="0">
                  <a:pos x="0" y="68"/>
                </a:cxn>
                <a:cxn ang="0">
                  <a:pos x="0" y="0"/>
                </a:cxn>
                <a:cxn ang="0">
                  <a:pos x="49" y="4"/>
                </a:cxn>
                <a:cxn ang="0">
                  <a:pos x="49" y="72"/>
                </a:cxn>
                <a:cxn ang="0">
                  <a:pos x="0" y="68"/>
                </a:cxn>
              </a:cxnLst>
              <a:rect l="0" t="0" r="r" b="b"/>
              <a:pathLst>
                <a:path w="49" h="72">
                  <a:moveTo>
                    <a:pt x="0" y="68"/>
                  </a:moveTo>
                  <a:lnTo>
                    <a:pt x="0" y="0"/>
                  </a:lnTo>
                  <a:lnTo>
                    <a:pt x="49" y="4"/>
                  </a:lnTo>
                  <a:lnTo>
                    <a:pt x="49" y="72"/>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90"/>
            <p:cNvSpPr>
              <a:spLocks/>
            </p:cNvSpPr>
            <p:nvPr/>
          </p:nvSpPr>
          <p:spPr bwMode="auto">
            <a:xfrm>
              <a:off x="4894" y="1507"/>
              <a:ext cx="49" cy="75"/>
            </a:xfrm>
            <a:custGeom>
              <a:avLst/>
              <a:gdLst/>
              <a:ahLst/>
              <a:cxnLst>
                <a:cxn ang="0">
                  <a:pos x="0" y="71"/>
                </a:cxn>
                <a:cxn ang="0">
                  <a:pos x="0" y="0"/>
                </a:cxn>
                <a:cxn ang="0">
                  <a:pos x="49" y="4"/>
                </a:cxn>
                <a:cxn ang="0">
                  <a:pos x="49" y="75"/>
                </a:cxn>
                <a:cxn ang="0">
                  <a:pos x="0" y="71"/>
                </a:cxn>
              </a:cxnLst>
              <a:rect l="0" t="0" r="r" b="b"/>
              <a:pathLst>
                <a:path w="49" h="75">
                  <a:moveTo>
                    <a:pt x="0" y="71"/>
                  </a:moveTo>
                  <a:lnTo>
                    <a:pt x="0" y="0"/>
                  </a:lnTo>
                  <a:lnTo>
                    <a:pt x="49" y="4"/>
                  </a:lnTo>
                  <a:lnTo>
                    <a:pt x="49" y="75"/>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91"/>
            <p:cNvSpPr>
              <a:spLocks/>
            </p:cNvSpPr>
            <p:nvPr/>
          </p:nvSpPr>
          <p:spPr bwMode="auto">
            <a:xfrm>
              <a:off x="4752" y="1495"/>
              <a:ext cx="51" cy="77"/>
            </a:xfrm>
            <a:custGeom>
              <a:avLst/>
              <a:gdLst/>
              <a:ahLst/>
              <a:cxnLst>
                <a:cxn ang="0">
                  <a:pos x="0" y="73"/>
                </a:cxn>
                <a:cxn ang="0">
                  <a:pos x="0" y="0"/>
                </a:cxn>
                <a:cxn ang="0">
                  <a:pos x="51" y="4"/>
                </a:cxn>
                <a:cxn ang="0">
                  <a:pos x="51" y="77"/>
                </a:cxn>
                <a:cxn ang="0">
                  <a:pos x="0" y="73"/>
                </a:cxn>
              </a:cxnLst>
              <a:rect l="0" t="0" r="r" b="b"/>
              <a:pathLst>
                <a:path w="51" h="77">
                  <a:moveTo>
                    <a:pt x="0" y="73"/>
                  </a:moveTo>
                  <a:lnTo>
                    <a:pt x="0" y="0"/>
                  </a:lnTo>
                  <a:lnTo>
                    <a:pt x="51" y="4"/>
                  </a:lnTo>
                  <a:lnTo>
                    <a:pt x="51" y="77"/>
                  </a:lnTo>
                  <a:lnTo>
                    <a:pt x="0" y="7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92"/>
            <p:cNvSpPr>
              <a:spLocks/>
            </p:cNvSpPr>
            <p:nvPr/>
          </p:nvSpPr>
          <p:spPr bwMode="auto">
            <a:xfrm>
              <a:off x="5036" y="1400"/>
              <a:ext cx="49" cy="74"/>
            </a:xfrm>
            <a:custGeom>
              <a:avLst/>
              <a:gdLst/>
              <a:ahLst/>
              <a:cxnLst>
                <a:cxn ang="0">
                  <a:pos x="0" y="69"/>
                </a:cxn>
                <a:cxn ang="0">
                  <a:pos x="0" y="0"/>
                </a:cxn>
                <a:cxn ang="0">
                  <a:pos x="49" y="6"/>
                </a:cxn>
                <a:cxn ang="0">
                  <a:pos x="49" y="74"/>
                </a:cxn>
                <a:cxn ang="0">
                  <a:pos x="0" y="69"/>
                </a:cxn>
              </a:cxnLst>
              <a:rect l="0" t="0" r="r" b="b"/>
              <a:pathLst>
                <a:path w="49" h="74">
                  <a:moveTo>
                    <a:pt x="0" y="69"/>
                  </a:moveTo>
                  <a:lnTo>
                    <a:pt x="0" y="0"/>
                  </a:lnTo>
                  <a:lnTo>
                    <a:pt x="49" y="6"/>
                  </a:lnTo>
                  <a:lnTo>
                    <a:pt x="49" y="74"/>
                  </a:lnTo>
                  <a:lnTo>
                    <a:pt x="0" y="6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93"/>
            <p:cNvSpPr>
              <a:spLocks/>
            </p:cNvSpPr>
            <p:nvPr/>
          </p:nvSpPr>
          <p:spPr bwMode="auto">
            <a:xfrm>
              <a:off x="4894" y="1383"/>
              <a:ext cx="49" cy="76"/>
            </a:xfrm>
            <a:custGeom>
              <a:avLst/>
              <a:gdLst/>
              <a:ahLst/>
              <a:cxnLst>
                <a:cxn ang="0">
                  <a:pos x="0" y="71"/>
                </a:cxn>
                <a:cxn ang="0">
                  <a:pos x="0" y="0"/>
                </a:cxn>
                <a:cxn ang="0">
                  <a:pos x="49" y="7"/>
                </a:cxn>
                <a:cxn ang="0">
                  <a:pos x="49" y="76"/>
                </a:cxn>
                <a:cxn ang="0">
                  <a:pos x="0" y="71"/>
                </a:cxn>
              </a:cxnLst>
              <a:rect l="0" t="0" r="r" b="b"/>
              <a:pathLst>
                <a:path w="49" h="76">
                  <a:moveTo>
                    <a:pt x="0" y="71"/>
                  </a:moveTo>
                  <a:lnTo>
                    <a:pt x="0" y="0"/>
                  </a:lnTo>
                  <a:lnTo>
                    <a:pt x="49" y="7"/>
                  </a:lnTo>
                  <a:lnTo>
                    <a:pt x="49" y="76"/>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94"/>
            <p:cNvSpPr>
              <a:spLocks/>
            </p:cNvSpPr>
            <p:nvPr/>
          </p:nvSpPr>
          <p:spPr bwMode="auto">
            <a:xfrm>
              <a:off x="4752" y="1364"/>
              <a:ext cx="51" cy="80"/>
            </a:xfrm>
            <a:custGeom>
              <a:avLst/>
              <a:gdLst/>
              <a:ahLst/>
              <a:cxnLst>
                <a:cxn ang="0">
                  <a:pos x="0" y="75"/>
                </a:cxn>
                <a:cxn ang="0">
                  <a:pos x="0" y="0"/>
                </a:cxn>
                <a:cxn ang="0">
                  <a:pos x="51" y="8"/>
                </a:cxn>
                <a:cxn ang="0">
                  <a:pos x="51" y="80"/>
                </a:cxn>
                <a:cxn ang="0">
                  <a:pos x="0" y="75"/>
                </a:cxn>
              </a:cxnLst>
              <a:rect l="0" t="0" r="r" b="b"/>
              <a:pathLst>
                <a:path w="51" h="80">
                  <a:moveTo>
                    <a:pt x="0" y="75"/>
                  </a:moveTo>
                  <a:lnTo>
                    <a:pt x="0" y="0"/>
                  </a:lnTo>
                  <a:lnTo>
                    <a:pt x="51" y="8"/>
                  </a:lnTo>
                  <a:lnTo>
                    <a:pt x="51" y="80"/>
                  </a:lnTo>
                  <a:lnTo>
                    <a:pt x="0" y="7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2" name="TextBox 211"/>
          <p:cNvSpPr txBox="1"/>
          <p:nvPr/>
        </p:nvSpPr>
        <p:spPr>
          <a:xfrm>
            <a:off x="2133600" y="1066800"/>
            <a:ext cx="1676400" cy="381000"/>
          </a:xfrm>
          <a:prstGeom prst="rect">
            <a:avLst/>
          </a:prstGeom>
          <a:noFill/>
        </p:spPr>
        <p:txBody>
          <a:bodyPr wrap="square" rtlCol="0">
            <a:spAutoFit/>
          </a:bodyPr>
          <a:lstStyle/>
          <a:p>
            <a:r>
              <a:rPr lang="en-US" dirty="0" smtClean="0"/>
              <a:t>Release Points</a:t>
            </a:r>
            <a:endParaRPr lang="en-US" dirty="0"/>
          </a:p>
        </p:txBody>
      </p:sp>
      <p:sp>
        <p:nvSpPr>
          <p:cNvPr id="111" name="Slide Number Placeholder 110"/>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15</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US" sz="3600" dirty="0" smtClean="0"/>
              <a:t>Info Required for New Emission Unit</a:t>
            </a:r>
            <a:endParaRPr lang="en-US" sz="3600" dirty="0"/>
          </a:p>
        </p:txBody>
      </p:sp>
      <p:sp>
        <p:nvSpPr>
          <p:cNvPr id="3" name="Content Placeholder 2"/>
          <p:cNvSpPr>
            <a:spLocks noGrp="1"/>
          </p:cNvSpPr>
          <p:nvPr>
            <p:ph idx="1"/>
          </p:nvPr>
        </p:nvSpPr>
        <p:spPr>
          <a:xfrm>
            <a:off x="457200" y="1143000"/>
            <a:ext cx="8229600" cy="5029200"/>
          </a:xfrm>
        </p:spPr>
        <p:txBody>
          <a:bodyPr>
            <a:noAutofit/>
          </a:bodyPr>
          <a:lstStyle/>
          <a:p>
            <a:pPr lvl="1">
              <a:buFont typeface="Arial" pitchFamily="34" charset="0"/>
              <a:buChar char="•"/>
            </a:pPr>
            <a:r>
              <a:rPr lang="en-US" sz="2400" dirty="0" smtClean="0">
                <a:solidFill>
                  <a:schemeClr val="tx1">
                    <a:lumMod val="50000"/>
                    <a:lumOff val="50000"/>
                  </a:schemeClr>
                </a:solidFill>
              </a:rPr>
              <a:t>State and County FIPS or Tribal Code </a:t>
            </a:r>
          </a:p>
          <a:p>
            <a:pPr lvl="1">
              <a:buFont typeface="Arial" pitchFamily="34" charset="0"/>
              <a:buChar char="•"/>
            </a:pPr>
            <a:r>
              <a:rPr lang="en-US" sz="2400" dirty="0" smtClean="0">
                <a:solidFill>
                  <a:schemeClr val="tx1">
                    <a:lumMod val="50000"/>
                    <a:lumOff val="50000"/>
                  </a:schemeClr>
                </a:solidFill>
              </a:rPr>
              <a:t>Facility Site Identifier and Program System Code</a:t>
            </a:r>
          </a:p>
          <a:p>
            <a:pPr lvl="1">
              <a:buFont typeface="Arial" pitchFamily="34" charset="0"/>
              <a:buChar char="•"/>
            </a:pPr>
            <a:r>
              <a:rPr lang="en-US" dirty="0" smtClean="0"/>
              <a:t>Unit Identifier</a:t>
            </a:r>
            <a:r>
              <a:rPr lang="en-US" dirty="0" smtClean="0">
                <a:solidFill>
                  <a:schemeClr val="tx1">
                    <a:lumMod val="50000"/>
                    <a:lumOff val="50000"/>
                  </a:schemeClr>
                </a:solidFill>
              </a:rPr>
              <a:t> </a:t>
            </a:r>
            <a:r>
              <a:rPr lang="en-US" dirty="0" smtClean="0"/>
              <a:t>(your Agency’s ID)</a:t>
            </a:r>
          </a:p>
          <a:p>
            <a:pPr lvl="1">
              <a:buFont typeface="Arial" pitchFamily="34" charset="0"/>
              <a:buChar char="•"/>
            </a:pPr>
            <a:r>
              <a:rPr lang="en-US" dirty="0" smtClean="0"/>
              <a:t>Unit Identifier Program System Code</a:t>
            </a:r>
          </a:p>
          <a:p>
            <a:pPr lvl="1">
              <a:buFont typeface="Arial" pitchFamily="34" charset="0"/>
              <a:buChar char="•"/>
            </a:pPr>
            <a:r>
              <a:rPr lang="en-US" dirty="0" smtClean="0"/>
              <a:t>Operating Status (and Status Year if not=“OP”)</a:t>
            </a:r>
          </a:p>
          <a:p>
            <a:pPr lvl="2">
              <a:buFont typeface="Calibri" pitchFamily="34" charset="0"/>
              <a:buChar char="–"/>
            </a:pPr>
            <a:r>
              <a:rPr lang="en-US" sz="2000" dirty="0" smtClean="0"/>
              <a:t>OP, PS, TS</a:t>
            </a:r>
          </a:p>
          <a:p>
            <a:pPr lvl="1">
              <a:buFont typeface="Arial" pitchFamily="34" charset="0"/>
              <a:buChar char="•"/>
            </a:pPr>
            <a:r>
              <a:rPr lang="en-US" dirty="0" smtClean="0"/>
              <a:t>Unit Type Code (see EIS Gateway for list of 44)</a:t>
            </a:r>
          </a:p>
          <a:p>
            <a:pPr lvl="2">
              <a:buFont typeface="Calibri" pitchFamily="34" charset="0"/>
              <a:buChar char="–"/>
            </a:pPr>
            <a:r>
              <a:rPr lang="en-US" sz="2000" dirty="0" smtClean="0"/>
              <a:t>999 = “Miscellaneous” is available if necessary.  Don’t include this for existing units to avoid overwriting all with 999</a:t>
            </a:r>
          </a:p>
          <a:p>
            <a:pPr lvl="1">
              <a:buFont typeface="Arial" pitchFamily="34" charset="0"/>
              <a:buChar char="•"/>
            </a:pPr>
            <a:r>
              <a:rPr lang="en-US" sz="2600" dirty="0" smtClean="0"/>
              <a:t>Design Capacity &amp; Unit of Measure is requested for boilers, turbines, engines, heaters,  and is a Warning check</a:t>
            </a:r>
          </a:p>
          <a:p>
            <a:pPr lvl="2">
              <a:buFont typeface="Wingdings" pitchFamily="2" charset="2"/>
              <a:buChar char="v"/>
            </a:pPr>
            <a:endParaRPr lang="en-US" sz="2200" dirty="0" smtClean="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16</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Oval 121"/>
          <p:cNvSpPr/>
          <p:nvPr/>
        </p:nvSpPr>
        <p:spPr>
          <a:xfrm>
            <a:off x="4114800" y="4937760"/>
            <a:ext cx="4651781" cy="1793249"/>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Straight Arrow Connector 89"/>
          <p:cNvCxnSpPr/>
          <p:nvPr/>
        </p:nvCxnSpPr>
        <p:spPr>
          <a:xfrm rot="10800000">
            <a:off x="2895600" y="2209800"/>
            <a:ext cx="3505200" cy="3124200"/>
          </a:xfrm>
          <a:prstGeom prst="straightConnector1">
            <a:avLst/>
          </a:prstGeom>
          <a:ln w="25400">
            <a:solidFill>
              <a:schemeClr val="tx2">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 name="Can 6"/>
          <p:cNvSpPr/>
          <p:nvPr/>
        </p:nvSpPr>
        <p:spPr>
          <a:xfrm>
            <a:off x="1676400" y="533400"/>
            <a:ext cx="381000" cy="2362200"/>
          </a:xfrm>
          <a:prstGeom prst="can">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2</a:t>
            </a:r>
          </a:p>
        </p:txBody>
      </p:sp>
      <p:sp>
        <p:nvSpPr>
          <p:cNvPr id="8" name="Can 7"/>
          <p:cNvSpPr/>
          <p:nvPr/>
        </p:nvSpPr>
        <p:spPr>
          <a:xfrm>
            <a:off x="838200" y="533400"/>
            <a:ext cx="381000" cy="2362200"/>
          </a:xfrm>
          <a:prstGeom prst="can">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3</a:t>
            </a:r>
          </a:p>
        </p:txBody>
      </p:sp>
      <p:sp>
        <p:nvSpPr>
          <p:cNvPr id="11" name="Cube 10"/>
          <p:cNvSpPr/>
          <p:nvPr/>
        </p:nvSpPr>
        <p:spPr>
          <a:xfrm>
            <a:off x="4648200" y="3733800"/>
            <a:ext cx="1295400" cy="1143000"/>
          </a:xfrm>
          <a:prstGeom prst="cub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Unit A</a:t>
            </a:r>
          </a:p>
        </p:txBody>
      </p:sp>
      <p:sp>
        <p:nvSpPr>
          <p:cNvPr id="12" name="Cube 11"/>
          <p:cNvSpPr/>
          <p:nvPr/>
        </p:nvSpPr>
        <p:spPr>
          <a:xfrm>
            <a:off x="7162800" y="3657600"/>
            <a:ext cx="1295400" cy="1143000"/>
          </a:xfrm>
          <a:prstGeom prst="cub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Unit B</a:t>
            </a:r>
          </a:p>
        </p:txBody>
      </p:sp>
      <p:sp>
        <p:nvSpPr>
          <p:cNvPr id="13" name="Oval 12"/>
          <p:cNvSpPr/>
          <p:nvPr/>
        </p:nvSpPr>
        <p:spPr>
          <a:xfrm>
            <a:off x="4495800" y="51816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1</a:t>
            </a:r>
          </a:p>
        </p:txBody>
      </p:sp>
      <p:sp>
        <p:nvSpPr>
          <p:cNvPr id="20" name="Oval 19"/>
          <p:cNvSpPr/>
          <p:nvPr/>
        </p:nvSpPr>
        <p:spPr>
          <a:xfrm>
            <a:off x="7010400" y="50292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1</a:t>
            </a:r>
          </a:p>
        </p:txBody>
      </p:sp>
      <p:sp>
        <p:nvSpPr>
          <p:cNvPr id="22" name="Oval 21"/>
          <p:cNvSpPr/>
          <p:nvPr/>
        </p:nvSpPr>
        <p:spPr>
          <a:xfrm>
            <a:off x="4572000" y="58674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2</a:t>
            </a:r>
          </a:p>
        </p:txBody>
      </p:sp>
      <p:sp>
        <p:nvSpPr>
          <p:cNvPr id="31" name="Cloud 30"/>
          <p:cNvSpPr/>
          <p:nvPr/>
        </p:nvSpPr>
        <p:spPr>
          <a:xfrm>
            <a:off x="762000" y="152400"/>
            <a:ext cx="457200" cy="3810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2" name="Cloud 31"/>
          <p:cNvSpPr/>
          <p:nvPr/>
        </p:nvSpPr>
        <p:spPr>
          <a:xfrm>
            <a:off x="1676400" y="152400"/>
            <a:ext cx="457200" cy="3810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3" name="Cloud 32"/>
          <p:cNvSpPr/>
          <p:nvPr/>
        </p:nvSpPr>
        <p:spPr>
          <a:xfrm>
            <a:off x="2133600" y="1524000"/>
            <a:ext cx="914400" cy="12954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black"/>
                </a:solidFill>
                <a:latin typeface="Calibri"/>
                <a:ea typeface="+mn-ea"/>
                <a:cs typeface="+mn-cs"/>
              </a:rPr>
              <a:t>1</a:t>
            </a:r>
          </a:p>
        </p:txBody>
      </p:sp>
      <p:sp>
        <p:nvSpPr>
          <p:cNvPr id="43" name="Oval 42"/>
          <p:cNvSpPr/>
          <p:nvPr/>
        </p:nvSpPr>
        <p:spPr>
          <a:xfrm>
            <a:off x="7010400" y="58674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2</a:t>
            </a:r>
          </a:p>
        </p:txBody>
      </p:sp>
      <p:cxnSp>
        <p:nvCxnSpPr>
          <p:cNvPr id="71" name="Straight Connector 70"/>
          <p:cNvCxnSpPr/>
          <p:nvPr/>
        </p:nvCxnSpPr>
        <p:spPr>
          <a:xfrm flipH="1">
            <a:off x="990600" y="6172200"/>
            <a:ext cx="3581400" cy="0"/>
          </a:xfrm>
          <a:prstGeom prst="line">
            <a:avLst/>
          </a:prstGeom>
          <a:ln w="25400">
            <a:solidFill>
              <a:schemeClr val="accent3">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990600" y="2971800"/>
            <a:ext cx="0" cy="3124200"/>
          </a:xfrm>
          <a:prstGeom prst="straightConnector1">
            <a:avLst/>
          </a:prstGeom>
          <a:ln w="25400">
            <a:solidFill>
              <a:schemeClr val="accent3">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5400000" flipH="1" flipV="1">
            <a:off x="1009650" y="3028950"/>
            <a:ext cx="914400" cy="800100"/>
          </a:xfrm>
          <a:prstGeom prst="straightConnector1">
            <a:avLst/>
          </a:prstGeom>
          <a:ln w="25400">
            <a:solidFill>
              <a:schemeClr val="accent3">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13" idx="2"/>
          </p:cNvCxnSpPr>
          <p:nvPr/>
        </p:nvCxnSpPr>
        <p:spPr>
          <a:xfrm flipH="1">
            <a:off x="2590800" y="5486400"/>
            <a:ext cx="1905000" cy="0"/>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2590800" y="2819402"/>
            <a:ext cx="0" cy="2666998"/>
          </a:xfrm>
          <a:prstGeom prst="straightConnector1">
            <a:avLst/>
          </a:prstGeom>
          <a:ln w="25400">
            <a:solidFill>
              <a:schemeClr val="accent4">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2590800" y="4495800"/>
            <a:ext cx="1981199" cy="738664"/>
          </a:xfrm>
          <a:prstGeom prst="rect">
            <a:avLst/>
          </a:prstGeom>
          <a:noFill/>
        </p:spPr>
        <p:txBody>
          <a:bodyPr wrap="square" rtlCol="0">
            <a:spAutoFit/>
          </a:bodyPr>
          <a:lstStyle/>
          <a:p>
            <a:pPr algn="l" rtl="0"/>
            <a:r>
              <a:rPr lang="en-US" sz="1400" kern="1200" dirty="0">
                <a:solidFill>
                  <a:prstClr val="black"/>
                </a:solidFill>
                <a:latin typeface="Calibri"/>
                <a:ea typeface="+mn-ea"/>
                <a:cs typeface="+mn-cs"/>
              </a:rPr>
              <a:t>Unit A, Process </a:t>
            </a:r>
            <a:r>
              <a:rPr lang="en-US" sz="1400" kern="1200" dirty="0" smtClean="0">
                <a:solidFill>
                  <a:prstClr val="black"/>
                </a:solidFill>
                <a:latin typeface="Calibri"/>
                <a:ea typeface="+mn-ea"/>
                <a:cs typeface="+mn-cs"/>
              </a:rPr>
              <a:t>1, </a:t>
            </a:r>
            <a:r>
              <a:rPr lang="en-US" sz="1400" kern="1200" dirty="0">
                <a:solidFill>
                  <a:prstClr val="black"/>
                </a:solidFill>
                <a:latin typeface="Calibri"/>
                <a:ea typeface="+mn-ea"/>
                <a:cs typeface="+mn-cs"/>
              </a:rPr>
              <a:t>is</a:t>
            </a:r>
          </a:p>
          <a:p>
            <a:pPr algn="l" rtl="0"/>
            <a:r>
              <a:rPr lang="en-US" sz="1400" kern="1200" dirty="0">
                <a:solidFill>
                  <a:prstClr val="black"/>
                </a:solidFill>
                <a:latin typeface="Calibri"/>
                <a:ea typeface="+mn-ea"/>
                <a:cs typeface="+mn-cs"/>
              </a:rPr>
              <a:t>apportioned to Release</a:t>
            </a:r>
          </a:p>
          <a:p>
            <a:pPr algn="l" rtl="0"/>
            <a:r>
              <a:rPr lang="en-US" sz="1400" kern="1200" dirty="0">
                <a:solidFill>
                  <a:prstClr val="black"/>
                </a:solidFill>
                <a:latin typeface="Calibri"/>
                <a:ea typeface="+mn-ea"/>
                <a:cs typeface="+mn-cs"/>
              </a:rPr>
              <a:t>Point 1 100%.</a:t>
            </a:r>
          </a:p>
        </p:txBody>
      </p:sp>
      <p:sp>
        <p:nvSpPr>
          <p:cNvPr id="81" name="TextBox 80"/>
          <p:cNvSpPr txBox="1"/>
          <p:nvPr/>
        </p:nvSpPr>
        <p:spPr>
          <a:xfrm>
            <a:off x="76200" y="3962400"/>
            <a:ext cx="2441759" cy="954107"/>
          </a:xfrm>
          <a:prstGeom prst="rect">
            <a:avLst/>
          </a:prstGeom>
          <a:solidFill>
            <a:schemeClr val="bg1"/>
          </a:solidFill>
        </p:spPr>
        <p:txBody>
          <a:bodyPr wrap="none" rtlCol="0">
            <a:spAutoFit/>
          </a:bodyPr>
          <a:lstStyle/>
          <a:p>
            <a:pPr algn="l" rtl="0"/>
            <a:r>
              <a:rPr lang="en-US" sz="1400" kern="1200" dirty="0">
                <a:solidFill>
                  <a:prstClr val="black"/>
                </a:solidFill>
                <a:latin typeface="Calibri"/>
                <a:ea typeface="+mn-ea"/>
                <a:cs typeface="+mn-cs"/>
              </a:rPr>
              <a:t>Unit A, Process </a:t>
            </a:r>
            <a:r>
              <a:rPr lang="en-US" sz="1400" kern="1200" dirty="0" smtClean="0">
                <a:solidFill>
                  <a:prstClr val="black"/>
                </a:solidFill>
                <a:latin typeface="Calibri"/>
                <a:ea typeface="+mn-ea"/>
                <a:cs typeface="+mn-cs"/>
              </a:rPr>
              <a:t>2, </a:t>
            </a:r>
            <a:r>
              <a:rPr lang="en-US" sz="1400" kern="1200" dirty="0">
                <a:solidFill>
                  <a:prstClr val="black"/>
                </a:solidFill>
                <a:latin typeface="Calibri"/>
                <a:ea typeface="+mn-ea"/>
                <a:cs typeface="+mn-cs"/>
              </a:rPr>
              <a:t>is</a:t>
            </a:r>
          </a:p>
          <a:p>
            <a:pPr algn="l" rtl="0"/>
            <a:r>
              <a:rPr lang="en-US" sz="1400" kern="1200" dirty="0">
                <a:solidFill>
                  <a:prstClr val="black"/>
                </a:solidFill>
                <a:latin typeface="Calibri"/>
                <a:ea typeface="+mn-ea"/>
                <a:cs typeface="+mn-cs"/>
              </a:rPr>
              <a:t>apportioned to Release</a:t>
            </a:r>
          </a:p>
          <a:p>
            <a:pPr algn="l" rtl="0"/>
            <a:r>
              <a:rPr lang="en-US" sz="1400" kern="1200" dirty="0">
                <a:solidFill>
                  <a:prstClr val="black"/>
                </a:solidFill>
                <a:latin typeface="Calibri"/>
                <a:ea typeface="+mn-ea"/>
                <a:cs typeface="+mn-cs"/>
              </a:rPr>
              <a:t>Point 3 60% and Release </a:t>
            </a:r>
          </a:p>
          <a:p>
            <a:pPr algn="l" rtl="0"/>
            <a:r>
              <a:rPr lang="en-US" sz="1400" kern="1200" dirty="0">
                <a:solidFill>
                  <a:prstClr val="black"/>
                </a:solidFill>
                <a:latin typeface="Calibri"/>
                <a:ea typeface="+mn-ea"/>
                <a:cs typeface="+mn-cs"/>
              </a:rPr>
              <a:t>Point 2 40% (Must total 100%).</a:t>
            </a:r>
          </a:p>
        </p:txBody>
      </p:sp>
      <p:cxnSp>
        <p:nvCxnSpPr>
          <p:cNvPr id="84" name="Straight Connector 83"/>
          <p:cNvCxnSpPr>
            <a:stCxn id="20" idx="2"/>
          </p:cNvCxnSpPr>
          <p:nvPr/>
        </p:nvCxnSpPr>
        <p:spPr>
          <a:xfrm flipH="1">
            <a:off x="6400800" y="5334000"/>
            <a:ext cx="609600" cy="0"/>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43" idx="2"/>
          </p:cNvCxnSpPr>
          <p:nvPr/>
        </p:nvCxnSpPr>
        <p:spPr>
          <a:xfrm rot="10800000">
            <a:off x="6400800" y="6172200"/>
            <a:ext cx="609600" cy="1588"/>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5981700" y="5753100"/>
            <a:ext cx="838200" cy="1588"/>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2971800" y="2590800"/>
            <a:ext cx="2054858" cy="738664"/>
          </a:xfrm>
          <a:prstGeom prst="rect">
            <a:avLst/>
          </a:prstGeom>
          <a:solidFill>
            <a:schemeClr val="bg1"/>
          </a:solidFill>
        </p:spPr>
        <p:txBody>
          <a:bodyPr wrap="none" rtlCol="0">
            <a:spAutoFit/>
          </a:bodyPr>
          <a:lstStyle/>
          <a:p>
            <a:pPr algn="l" rtl="0"/>
            <a:r>
              <a:rPr lang="en-US" sz="1400" kern="1200" dirty="0">
                <a:solidFill>
                  <a:prstClr val="black"/>
                </a:solidFill>
                <a:latin typeface="Calibri"/>
                <a:ea typeface="+mn-ea"/>
                <a:cs typeface="+mn-cs"/>
              </a:rPr>
              <a:t>Unit B, Processes 1 and 2,</a:t>
            </a:r>
          </a:p>
          <a:p>
            <a:pPr algn="l" rtl="0"/>
            <a:r>
              <a:rPr lang="en-US" sz="1400" kern="1200" dirty="0">
                <a:solidFill>
                  <a:prstClr val="black"/>
                </a:solidFill>
                <a:latin typeface="Calibri"/>
                <a:ea typeface="+mn-ea"/>
                <a:cs typeface="+mn-cs"/>
              </a:rPr>
              <a:t>are apportioned to </a:t>
            </a:r>
          </a:p>
          <a:p>
            <a:pPr algn="l" rtl="0"/>
            <a:r>
              <a:rPr lang="en-US" sz="1400" kern="1200" dirty="0">
                <a:solidFill>
                  <a:prstClr val="black"/>
                </a:solidFill>
                <a:latin typeface="Calibri"/>
                <a:ea typeface="+mn-ea"/>
                <a:cs typeface="+mn-cs"/>
              </a:rPr>
              <a:t>Release Point 1, 100%</a:t>
            </a:r>
          </a:p>
        </p:txBody>
      </p:sp>
      <p:grpSp>
        <p:nvGrpSpPr>
          <p:cNvPr id="2" name="Group 4"/>
          <p:cNvGrpSpPr>
            <a:grpSpLocks noChangeAspect="1"/>
          </p:cNvGrpSpPr>
          <p:nvPr/>
        </p:nvGrpSpPr>
        <p:grpSpPr bwMode="auto">
          <a:xfrm>
            <a:off x="4937760" y="91440"/>
            <a:ext cx="3909060" cy="2948940"/>
            <a:chOff x="2880" y="0"/>
            <a:chExt cx="2736" cy="2064"/>
          </a:xfrm>
        </p:grpSpPr>
        <p:sp>
          <p:nvSpPr>
            <p:cNvPr id="118" name="AutoShape 3"/>
            <p:cNvSpPr>
              <a:spLocks noChangeAspect="1" noChangeArrowheads="1" noTextEdit="1"/>
            </p:cNvSpPr>
            <p:nvPr/>
          </p:nvSpPr>
          <p:spPr bwMode="auto">
            <a:xfrm>
              <a:off x="2880" y="0"/>
              <a:ext cx="2736" cy="2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0"/>
            <p:cNvSpPr>
              <a:spLocks/>
            </p:cNvSpPr>
            <p:nvPr/>
          </p:nvSpPr>
          <p:spPr bwMode="auto">
            <a:xfrm>
              <a:off x="3146" y="331"/>
              <a:ext cx="2204" cy="1733"/>
            </a:xfrm>
            <a:custGeom>
              <a:avLst/>
              <a:gdLst/>
              <a:ahLst/>
              <a:cxnLst>
                <a:cxn ang="0">
                  <a:pos x="1857" y="845"/>
                </a:cxn>
                <a:cxn ang="0">
                  <a:pos x="1857" y="395"/>
                </a:cxn>
                <a:cxn ang="0">
                  <a:pos x="1536" y="322"/>
                </a:cxn>
                <a:cxn ang="0">
                  <a:pos x="1536" y="142"/>
                </a:cxn>
                <a:cxn ang="0">
                  <a:pos x="1128" y="0"/>
                </a:cxn>
                <a:cxn ang="0">
                  <a:pos x="687" y="68"/>
                </a:cxn>
                <a:cxn ang="0">
                  <a:pos x="687" y="324"/>
                </a:cxn>
                <a:cxn ang="0">
                  <a:pos x="337" y="367"/>
                </a:cxn>
                <a:cxn ang="0">
                  <a:pos x="337" y="875"/>
                </a:cxn>
                <a:cxn ang="0">
                  <a:pos x="0" y="903"/>
                </a:cxn>
                <a:cxn ang="0">
                  <a:pos x="0" y="1728"/>
                </a:cxn>
                <a:cxn ang="0">
                  <a:pos x="2204" y="1733"/>
                </a:cxn>
                <a:cxn ang="0">
                  <a:pos x="2204" y="904"/>
                </a:cxn>
                <a:cxn ang="0">
                  <a:pos x="1857" y="845"/>
                </a:cxn>
              </a:cxnLst>
              <a:rect l="0" t="0" r="r" b="b"/>
              <a:pathLst>
                <a:path w="2204" h="1733">
                  <a:moveTo>
                    <a:pt x="1857" y="845"/>
                  </a:moveTo>
                  <a:lnTo>
                    <a:pt x="1857" y="395"/>
                  </a:lnTo>
                  <a:lnTo>
                    <a:pt x="1536" y="322"/>
                  </a:lnTo>
                  <a:lnTo>
                    <a:pt x="1536" y="142"/>
                  </a:lnTo>
                  <a:lnTo>
                    <a:pt x="1128" y="0"/>
                  </a:lnTo>
                  <a:lnTo>
                    <a:pt x="687" y="68"/>
                  </a:lnTo>
                  <a:lnTo>
                    <a:pt x="687" y="324"/>
                  </a:lnTo>
                  <a:lnTo>
                    <a:pt x="337" y="367"/>
                  </a:lnTo>
                  <a:lnTo>
                    <a:pt x="337" y="875"/>
                  </a:lnTo>
                  <a:lnTo>
                    <a:pt x="0" y="903"/>
                  </a:lnTo>
                  <a:lnTo>
                    <a:pt x="0" y="1728"/>
                  </a:lnTo>
                  <a:lnTo>
                    <a:pt x="2204" y="1733"/>
                  </a:lnTo>
                  <a:lnTo>
                    <a:pt x="2204" y="904"/>
                  </a:lnTo>
                  <a:lnTo>
                    <a:pt x="1857" y="84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11"/>
            <p:cNvSpPr>
              <a:spLocks/>
            </p:cNvSpPr>
            <p:nvPr/>
          </p:nvSpPr>
          <p:spPr bwMode="auto">
            <a:xfrm>
              <a:off x="3199" y="364"/>
              <a:ext cx="2098" cy="1666"/>
            </a:xfrm>
            <a:custGeom>
              <a:avLst/>
              <a:gdLst/>
              <a:ahLst/>
              <a:cxnLst>
                <a:cxn ang="0">
                  <a:pos x="1751" y="835"/>
                </a:cxn>
                <a:cxn ang="0">
                  <a:pos x="1751" y="384"/>
                </a:cxn>
                <a:cxn ang="0">
                  <a:pos x="1431" y="311"/>
                </a:cxn>
                <a:cxn ang="0">
                  <a:pos x="1431" y="127"/>
                </a:cxn>
                <a:cxn ang="0">
                  <a:pos x="1068" y="0"/>
                </a:cxn>
                <a:cxn ang="0">
                  <a:pos x="685" y="60"/>
                </a:cxn>
                <a:cxn ang="0">
                  <a:pos x="685" y="318"/>
                </a:cxn>
                <a:cxn ang="0">
                  <a:pos x="336" y="360"/>
                </a:cxn>
                <a:cxn ang="0">
                  <a:pos x="336" y="868"/>
                </a:cxn>
                <a:cxn ang="0">
                  <a:pos x="0" y="898"/>
                </a:cxn>
                <a:cxn ang="0">
                  <a:pos x="0" y="1666"/>
                </a:cxn>
                <a:cxn ang="0">
                  <a:pos x="2098" y="1666"/>
                </a:cxn>
                <a:cxn ang="0">
                  <a:pos x="2098" y="895"/>
                </a:cxn>
                <a:cxn ang="0">
                  <a:pos x="1751" y="835"/>
                </a:cxn>
              </a:cxnLst>
              <a:rect l="0" t="0" r="r" b="b"/>
              <a:pathLst>
                <a:path w="2098" h="1666">
                  <a:moveTo>
                    <a:pt x="1751" y="835"/>
                  </a:moveTo>
                  <a:lnTo>
                    <a:pt x="1751" y="384"/>
                  </a:lnTo>
                  <a:lnTo>
                    <a:pt x="1431" y="311"/>
                  </a:lnTo>
                  <a:lnTo>
                    <a:pt x="1431" y="127"/>
                  </a:lnTo>
                  <a:lnTo>
                    <a:pt x="1068" y="0"/>
                  </a:lnTo>
                  <a:lnTo>
                    <a:pt x="685" y="60"/>
                  </a:lnTo>
                  <a:lnTo>
                    <a:pt x="685" y="318"/>
                  </a:lnTo>
                  <a:lnTo>
                    <a:pt x="336" y="360"/>
                  </a:lnTo>
                  <a:lnTo>
                    <a:pt x="336" y="868"/>
                  </a:lnTo>
                  <a:lnTo>
                    <a:pt x="0" y="898"/>
                  </a:lnTo>
                  <a:lnTo>
                    <a:pt x="0" y="1666"/>
                  </a:lnTo>
                  <a:lnTo>
                    <a:pt x="2098" y="1666"/>
                  </a:lnTo>
                  <a:lnTo>
                    <a:pt x="2098" y="895"/>
                  </a:lnTo>
                  <a:lnTo>
                    <a:pt x="1751" y="83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12"/>
            <p:cNvSpPr>
              <a:spLocks/>
            </p:cNvSpPr>
            <p:nvPr/>
          </p:nvSpPr>
          <p:spPr bwMode="auto">
            <a:xfrm>
              <a:off x="3278" y="1192"/>
              <a:ext cx="1271" cy="789"/>
            </a:xfrm>
            <a:custGeom>
              <a:avLst/>
              <a:gdLst/>
              <a:ahLst/>
              <a:cxnLst>
                <a:cxn ang="0">
                  <a:pos x="1271" y="0"/>
                </a:cxn>
                <a:cxn ang="0">
                  <a:pos x="1271" y="789"/>
                </a:cxn>
                <a:cxn ang="0">
                  <a:pos x="0" y="789"/>
                </a:cxn>
                <a:cxn ang="0">
                  <a:pos x="0" y="111"/>
                </a:cxn>
                <a:cxn ang="0">
                  <a:pos x="1271" y="0"/>
                </a:cxn>
              </a:cxnLst>
              <a:rect l="0" t="0" r="r" b="b"/>
              <a:pathLst>
                <a:path w="1271" h="789">
                  <a:moveTo>
                    <a:pt x="1271" y="0"/>
                  </a:moveTo>
                  <a:lnTo>
                    <a:pt x="1271" y="789"/>
                  </a:lnTo>
                  <a:lnTo>
                    <a:pt x="0" y="789"/>
                  </a:lnTo>
                  <a:lnTo>
                    <a:pt x="0" y="111"/>
                  </a:lnTo>
                  <a:lnTo>
                    <a:pt x="1271"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13"/>
            <p:cNvSpPr>
              <a:spLocks/>
            </p:cNvSpPr>
            <p:nvPr/>
          </p:nvSpPr>
          <p:spPr bwMode="auto">
            <a:xfrm>
              <a:off x="3278" y="1286"/>
              <a:ext cx="1271" cy="695"/>
            </a:xfrm>
            <a:custGeom>
              <a:avLst/>
              <a:gdLst/>
              <a:ahLst/>
              <a:cxnLst>
                <a:cxn ang="0">
                  <a:pos x="1271" y="695"/>
                </a:cxn>
                <a:cxn ang="0">
                  <a:pos x="1271" y="611"/>
                </a:cxn>
                <a:cxn ang="0">
                  <a:pos x="191" y="0"/>
                </a:cxn>
                <a:cxn ang="0">
                  <a:pos x="0" y="17"/>
                </a:cxn>
                <a:cxn ang="0">
                  <a:pos x="0" y="164"/>
                </a:cxn>
                <a:cxn ang="0">
                  <a:pos x="937" y="695"/>
                </a:cxn>
                <a:cxn ang="0">
                  <a:pos x="1271" y="695"/>
                </a:cxn>
              </a:cxnLst>
              <a:rect l="0" t="0" r="r" b="b"/>
              <a:pathLst>
                <a:path w="1271" h="695">
                  <a:moveTo>
                    <a:pt x="1271" y="695"/>
                  </a:moveTo>
                  <a:lnTo>
                    <a:pt x="1271" y="611"/>
                  </a:lnTo>
                  <a:lnTo>
                    <a:pt x="191" y="0"/>
                  </a:lnTo>
                  <a:lnTo>
                    <a:pt x="0" y="17"/>
                  </a:lnTo>
                  <a:lnTo>
                    <a:pt x="0" y="164"/>
                  </a:lnTo>
                  <a:lnTo>
                    <a:pt x="937" y="695"/>
                  </a:lnTo>
                  <a:lnTo>
                    <a:pt x="1271" y="695"/>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14"/>
            <p:cNvSpPr>
              <a:spLocks/>
            </p:cNvSpPr>
            <p:nvPr/>
          </p:nvSpPr>
          <p:spPr bwMode="auto">
            <a:xfrm>
              <a:off x="3278" y="1477"/>
              <a:ext cx="889" cy="504"/>
            </a:xfrm>
            <a:custGeom>
              <a:avLst/>
              <a:gdLst/>
              <a:ahLst/>
              <a:cxnLst>
                <a:cxn ang="0">
                  <a:pos x="889" y="504"/>
                </a:cxn>
                <a:cxn ang="0">
                  <a:pos x="0" y="0"/>
                </a:cxn>
                <a:cxn ang="0">
                  <a:pos x="0" y="48"/>
                </a:cxn>
                <a:cxn ang="0">
                  <a:pos x="804" y="504"/>
                </a:cxn>
                <a:cxn ang="0">
                  <a:pos x="889" y="504"/>
                </a:cxn>
              </a:cxnLst>
              <a:rect l="0" t="0" r="r" b="b"/>
              <a:pathLst>
                <a:path w="889" h="504">
                  <a:moveTo>
                    <a:pt x="889" y="504"/>
                  </a:moveTo>
                  <a:lnTo>
                    <a:pt x="0" y="0"/>
                  </a:lnTo>
                  <a:lnTo>
                    <a:pt x="0" y="48"/>
                  </a:lnTo>
                  <a:lnTo>
                    <a:pt x="804" y="504"/>
                  </a:lnTo>
                  <a:lnTo>
                    <a:pt x="889" y="504"/>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15"/>
            <p:cNvSpPr>
              <a:spLocks/>
            </p:cNvSpPr>
            <p:nvPr/>
          </p:nvSpPr>
          <p:spPr bwMode="auto">
            <a:xfrm>
              <a:off x="3593" y="1263"/>
              <a:ext cx="956" cy="555"/>
            </a:xfrm>
            <a:custGeom>
              <a:avLst/>
              <a:gdLst/>
              <a:ahLst/>
              <a:cxnLst>
                <a:cxn ang="0">
                  <a:pos x="956" y="463"/>
                </a:cxn>
                <a:cxn ang="0">
                  <a:pos x="138" y="0"/>
                </a:cxn>
                <a:cxn ang="0">
                  <a:pos x="0" y="12"/>
                </a:cxn>
                <a:cxn ang="0">
                  <a:pos x="956" y="555"/>
                </a:cxn>
                <a:cxn ang="0">
                  <a:pos x="956" y="463"/>
                </a:cxn>
              </a:cxnLst>
              <a:rect l="0" t="0" r="r" b="b"/>
              <a:pathLst>
                <a:path w="956" h="555">
                  <a:moveTo>
                    <a:pt x="956" y="463"/>
                  </a:moveTo>
                  <a:lnTo>
                    <a:pt x="138" y="0"/>
                  </a:lnTo>
                  <a:lnTo>
                    <a:pt x="0" y="12"/>
                  </a:lnTo>
                  <a:lnTo>
                    <a:pt x="956" y="555"/>
                  </a:lnTo>
                  <a:lnTo>
                    <a:pt x="956" y="463"/>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16"/>
            <p:cNvSpPr>
              <a:spLocks/>
            </p:cNvSpPr>
            <p:nvPr/>
          </p:nvSpPr>
          <p:spPr bwMode="auto">
            <a:xfrm>
              <a:off x="4626" y="1196"/>
              <a:ext cx="594" cy="790"/>
            </a:xfrm>
            <a:custGeom>
              <a:avLst/>
              <a:gdLst/>
              <a:ahLst/>
              <a:cxnLst>
                <a:cxn ang="0">
                  <a:pos x="0" y="0"/>
                </a:cxn>
                <a:cxn ang="0">
                  <a:pos x="594" y="98"/>
                </a:cxn>
                <a:cxn ang="0">
                  <a:pos x="594" y="790"/>
                </a:cxn>
                <a:cxn ang="0">
                  <a:pos x="0" y="790"/>
                </a:cxn>
                <a:cxn ang="0">
                  <a:pos x="0" y="0"/>
                </a:cxn>
              </a:cxnLst>
              <a:rect l="0" t="0" r="r" b="b"/>
              <a:pathLst>
                <a:path w="594" h="790">
                  <a:moveTo>
                    <a:pt x="0" y="0"/>
                  </a:moveTo>
                  <a:lnTo>
                    <a:pt x="594" y="98"/>
                  </a:lnTo>
                  <a:lnTo>
                    <a:pt x="594" y="790"/>
                  </a:lnTo>
                  <a:lnTo>
                    <a:pt x="0" y="790"/>
                  </a:lnTo>
                  <a:lnTo>
                    <a:pt x="0" y="0"/>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17"/>
            <p:cNvSpPr>
              <a:spLocks/>
            </p:cNvSpPr>
            <p:nvPr/>
          </p:nvSpPr>
          <p:spPr bwMode="auto">
            <a:xfrm>
              <a:off x="4626" y="1196"/>
              <a:ext cx="594" cy="790"/>
            </a:xfrm>
            <a:custGeom>
              <a:avLst/>
              <a:gdLst/>
              <a:ahLst/>
              <a:cxnLst>
                <a:cxn ang="0">
                  <a:pos x="0" y="0"/>
                </a:cxn>
                <a:cxn ang="0">
                  <a:pos x="0" y="31"/>
                </a:cxn>
                <a:cxn ang="0">
                  <a:pos x="549" y="122"/>
                </a:cxn>
                <a:cxn ang="0">
                  <a:pos x="549" y="790"/>
                </a:cxn>
                <a:cxn ang="0">
                  <a:pos x="594" y="790"/>
                </a:cxn>
                <a:cxn ang="0">
                  <a:pos x="594" y="98"/>
                </a:cxn>
                <a:cxn ang="0">
                  <a:pos x="0" y="0"/>
                </a:cxn>
              </a:cxnLst>
              <a:rect l="0" t="0" r="r" b="b"/>
              <a:pathLst>
                <a:path w="594" h="790">
                  <a:moveTo>
                    <a:pt x="0" y="0"/>
                  </a:moveTo>
                  <a:lnTo>
                    <a:pt x="0" y="31"/>
                  </a:lnTo>
                  <a:lnTo>
                    <a:pt x="549" y="122"/>
                  </a:lnTo>
                  <a:lnTo>
                    <a:pt x="549" y="790"/>
                  </a:lnTo>
                  <a:lnTo>
                    <a:pt x="594" y="790"/>
                  </a:lnTo>
                  <a:lnTo>
                    <a:pt x="594" y="98"/>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18"/>
            <p:cNvSpPr>
              <a:spLocks/>
            </p:cNvSpPr>
            <p:nvPr/>
          </p:nvSpPr>
          <p:spPr bwMode="auto">
            <a:xfrm>
              <a:off x="4371" y="672"/>
              <a:ext cx="502" cy="516"/>
            </a:xfrm>
            <a:custGeom>
              <a:avLst/>
              <a:gdLst/>
              <a:ahLst/>
              <a:cxnLst>
                <a:cxn ang="0">
                  <a:pos x="250" y="471"/>
                </a:cxn>
                <a:cxn ang="0">
                  <a:pos x="0" y="488"/>
                </a:cxn>
                <a:cxn ang="0">
                  <a:pos x="0" y="0"/>
                </a:cxn>
                <a:cxn ang="0">
                  <a:pos x="502" y="108"/>
                </a:cxn>
                <a:cxn ang="0">
                  <a:pos x="502" y="516"/>
                </a:cxn>
                <a:cxn ang="0">
                  <a:pos x="250" y="471"/>
                </a:cxn>
              </a:cxnLst>
              <a:rect l="0" t="0" r="r" b="b"/>
              <a:pathLst>
                <a:path w="502" h="516">
                  <a:moveTo>
                    <a:pt x="250" y="471"/>
                  </a:moveTo>
                  <a:lnTo>
                    <a:pt x="0" y="488"/>
                  </a:lnTo>
                  <a:lnTo>
                    <a:pt x="0" y="0"/>
                  </a:lnTo>
                  <a:lnTo>
                    <a:pt x="502" y="108"/>
                  </a:lnTo>
                  <a:lnTo>
                    <a:pt x="502" y="516"/>
                  </a:lnTo>
                  <a:lnTo>
                    <a:pt x="250" y="471"/>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19"/>
            <p:cNvSpPr>
              <a:spLocks/>
            </p:cNvSpPr>
            <p:nvPr/>
          </p:nvSpPr>
          <p:spPr bwMode="auto">
            <a:xfrm>
              <a:off x="4371" y="672"/>
              <a:ext cx="502" cy="516"/>
            </a:xfrm>
            <a:custGeom>
              <a:avLst/>
              <a:gdLst/>
              <a:ahLst/>
              <a:cxnLst>
                <a:cxn ang="0">
                  <a:pos x="0" y="0"/>
                </a:cxn>
                <a:cxn ang="0">
                  <a:pos x="0" y="22"/>
                </a:cxn>
                <a:cxn ang="0">
                  <a:pos x="469" y="124"/>
                </a:cxn>
                <a:cxn ang="0">
                  <a:pos x="469" y="510"/>
                </a:cxn>
                <a:cxn ang="0">
                  <a:pos x="502" y="516"/>
                </a:cxn>
                <a:cxn ang="0">
                  <a:pos x="502" y="108"/>
                </a:cxn>
                <a:cxn ang="0">
                  <a:pos x="0" y="0"/>
                </a:cxn>
              </a:cxnLst>
              <a:rect l="0" t="0" r="r" b="b"/>
              <a:pathLst>
                <a:path w="502" h="516">
                  <a:moveTo>
                    <a:pt x="0" y="0"/>
                  </a:moveTo>
                  <a:lnTo>
                    <a:pt x="0" y="22"/>
                  </a:lnTo>
                  <a:lnTo>
                    <a:pt x="469" y="124"/>
                  </a:lnTo>
                  <a:lnTo>
                    <a:pt x="469" y="510"/>
                  </a:lnTo>
                  <a:lnTo>
                    <a:pt x="502" y="516"/>
                  </a:lnTo>
                  <a:lnTo>
                    <a:pt x="502" y="108"/>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0"/>
            <p:cNvSpPr>
              <a:spLocks/>
            </p:cNvSpPr>
            <p:nvPr/>
          </p:nvSpPr>
          <p:spPr bwMode="auto">
            <a:xfrm>
              <a:off x="3962" y="414"/>
              <a:ext cx="591" cy="258"/>
            </a:xfrm>
            <a:custGeom>
              <a:avLst/>
              <a:gdLst/>
              <a:ahLst/>
              <a:cxnLst>
                <a:cxn ang="0">
                  <a:pos x="0" y="45"/>
                </a:cxn>
                <a:cxn ang="0">
                  <a:pos x="295" y="0"/>
                </a:cxn>
                <a:cxn ang="0">
                  <a:pos x="591" y="103"/>
                </a:cxn>
                <a:cxn ang="0">
                  <a:pos x="591" y="248"/>
                </a:cxn>
                <a:cxn ang="0">
                  <a:pos x="407" y="208"/>
                </a:cxn>
                <a:cxn ang="0">
                  <a:pos x="407" y="209"/>
                </a:cxn>
                <a:cxn ang="0">
                  <a:pos x="0" y="258"/>
                </a:cxn>
                <a:cxn ang="0">
                  <a:pos x="0" y="45"/>
                </a:cxn>
              </a:cxnLst>
              <a:rect l="0" t="0" r="r" b="b"/>
              <a:pathLst>
                <a:path w="591" h="258">
                  <a:moveTo>
                    <a:pt x="0" y="45"/>
                  </a:moveTo>
                  <a:lnTo>
                    <a:pt x="295" y="0"/>
                  </a:lnTo>
                  <a:lnTo>
                    <a:pt x="591" y="103"/>
                  </a:lnTo>
                  <a:lnTo>
                    <a:pt x="591" y="248"/>
                  </a:lnTo>
                  <a:lnTo>
                    <a:pt x="407" y="208"/>
                  </a:lnTo>
                  <a:lnTo>
                    <a:pt x="407" y="209"/>
                  </a:lnTo>
                  <a:lnTo>
                    <a:pt x="0" y="258"/>
                  </a:lnTo>
                  <a:lnTo>
                    <a:pt x="0" y="45"/>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1"/>
            <p:cNvSpPr>
              <a:spLocks/>
            </p:cNvSpPr>
            <p:nvPr/>
          </p:nvSpPr>
          <p:spPr bwMode="auto">
            <a:xfrm>
              <a:off x="3962" y="451"/>
              <a:ext cx="367" cy="191"/>
            </a:xfrm>
            <a:custGeom>
              <a:avLst/>
              <a:gdLst/>
              <a:ahLst/>
              <a:cxnLst>
                <a:cxn ang="0">
                  <a:pos x="0" y="8"/>
                </a:cxn>
                <a:cxn ang="0">
                  <a:pos x="0" y="46"/>
                </a:cxn>
                <a:cxn ang="0">
                  <a:pos x="251" y="191"/>
                </a:cxn>
                <a:cxn ang="0">
                  <a:pos x="367" y="177"/>
                </a:cxn>
                <a:cxn ang="0">
                  <a:pos x="60" y="0"/>
                </a:cxn>
                <a:cxn ang="0">
                  <a:pos x="0" y="8"/>
                </a:cxn>
              </a:cxnLst>
              <a:rect l="0" t="0" r="r" b="b"/>
              <a:pathLst>
                <a:path w="367" h="191">
                  <a:moveTo>
                    <a:pt x="0" y="8"/>
                  </a:moveTo>
                  <a:lnTo>
                    <a:pt x="0" y="46"/>
                  </a:lnTo>
                  <a:lnTo>
                    <a:pt x="251" y="191"/>
                  </a:lnTo>
                  <a:lnTo>
                    <a:pt x="367" y="177"/>
                  </a:lnTo>
                  <a:lnTo>
                    <a:pt x="60" y="0"/>
                  </a:lnTo>
                  <a:lnTo>
                    <a:pt x="0" y="8"/>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2"/>
            <p:cNvSpPr>
              <a:spLocks/>
            </p:cNvSpPr>
            <p:nvPr/>
          </p:nvSpPr>
          <p:spPr bwMode="auto">
            <a:xfrm>
              <a:off x="4266" y="417"/>
              <a:ext cx="287" cy="245"/>
            </a:xfrm>
            <a:custGeom>
              <a:avLst/>
              <a:gdLst/>
              <a:ahLst/>
              <a:cxnLst>
                <a:cxn ang="0">
                  <a:pos x="103" y="206"/>
                </a:cxn>
                <a:cxn ang="0">
                  <a:pos x="103" y="205"/>
                </a:cxn>
                <a:cxn ang="0">
                  <a:pos x="287" y="245"/>
                </a:cxn>
                <a:cxn ang="0">
                  <a:pos x="287" y="100"/>
                </a:cxn>
                <a:cxn ang="0">
                  <a:pos x="0" y="0"/>
                </a:cxn>
                <a:cxn ang="0">
                  <a:pos x="8" y="218"/>
                </a:cxn>
                <a:cxn ang="0">
                  <a:pos x="103" y="206"/>
                </a:cxn>
              </a:cxnLst>
              <a:rect l="0" t="0" r="r" b="b"/>
              <a:pathLst>
                <a:path w="287" h="245">
                  <a:moveTo>
                    <a:pt x="103" y="206"/>
                  </a:moveTo>
                  <a:lnTo>
                    <a:pt x="103" y="205"/>
                  </a:lnTo>
                  <a:lnTo>
                    <a:pt x="287" y="245"/>
                  </a:lnTo>
                  <a:lnTo>
                    <a:pt x="287" y="100"/>
                  </a:lnTo>
                  <a:lnTo>
                    <a:pt x="0" y="0"/>
                  </a:lnTo>
                  <a:lnTo>
                    <a:pt x="8" y="218"/>
                  </a:lnTo>
                  <a:lnTo>
                    <a:pt x="103" y="206"/>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3"/>
            <p:cNvSpPr>
              <a:spLocks/>
            </p:cNvSpPr>
            <p:nvPr/>
          </p:nvSpPr>
          <p:spPr bwMode="auto">
            <a:xfrm>
              <a:off x="4266" y="417"/>
              <a:ext cx="287" cy="245"/>
            </a:xfrm>
            <a:custGeom>
              <a:avLst/>
              <a:gdLst/>
              <a:ahLst/>
              <a:cxnLst>
                <a:cxn ang="0">
                  <a:pos x="0" y="0"/>
                </a:cxn>
                <a:cxn ang="0">
                  <a:pos x="1" y="18"/>
                </a:cxn>
                <a:cxn ang="0">
                  <a:pos x="261" y="108"/>
                </a:cxn>
                <a:cxn ang="0">
                  <a:pos x="261" y="238"/>
                </a:cxn>
                <a:cxn ang="0">
                  <a:pos x="287" y="245"/>
                </a:cxn>
                <a:cxn ang="0">
                  <a:pos x="287" y="100"/>
                </a:cxn>
                <a:cxn ang="0">
                  <a:pos x="0" y="0"/>
                </a:cxn>
              </a:cxnLst>
              <a:rect l="0" t="0" r="r" b="b"/>
              <a:pathLst>
                <a:path w="287" h="245">
                  <a:moveTo>
                    <a:pt x="0" y="0"/>
                  </a:moveTo>
                  <a:lnTo>
                    <a:pt x="1" y="18"/>
                  </a:lnTo>
                  <a:lnTo>
                    <a:pt x="261" y="108"/>
                  </a:lnTo>
                  <a:lnTo>
                    <a:pt x="261" y="238"/>
                  </a:lnTo>
                  <a:lnTo>
                    <a:pt x="287" y="245"/>
                  </a:lnTo>
                  <a:lnTo>
                    <a:pt x="287" y="100"/>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4"/>
            <p:cNvSpPr>
              <a:spLocks/>
            </p:cNvSpPr>
            <p:nvPr/>
          </p:nvSpPr>
          <p:spPr bwMode="auto">
            <a:xfrm>
              <a:off x="3614" y="680"/>
              <a:ext cx="680" cy="546"/>
            </a:xfrm>
            <a:custGeom>
              <a:avLst/>
              <a:gdLst/>
              <a:ahLst/>
              <a:cxnLst>
                <a:cxn ang="0">
                  <a:pos x="0" y="81"/>
                </a:cxn>
                <a:cxn ang="0">
                  <a:pos x="680" y="0"/>
                </a:cxn>
                <a:cxn ang="0">
                  <a:pos x="680" y="487"/>
                </a:cxn>
                <a:cxn ang="0">
                  <a:pos x="0" y="546"/>
                </a:cxn>
                <a:cxn ang="0">
                  <a:pos x="0" y="81"/>
                </a:cxn>
              </a:cxnLst>
              <a:rect l="0" t="0" r="r" b="b"/>
              <a:pathLst>
                <a:path w="680" h="546">
                  <a:moveTo>
                    <a:pt x="0" y="81"/>
                  </a:moveTo>
                  <a:lnTo>
                    <a:pt x="680" y="0"/>
                  </a:lnTo>
                  <a:lnTo>
                    <a:pt x="680" y="487"/>
                  </a:lnTo>
                  <a:lnTo>
                    <a:pt x="0" y="546"/>
                  </a:lnTo>
                  <a:lnTo>
                    <a:pt x="0" y="81"/>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5"/>
            <p:cNvSpPr>
              <a:spLocks/>
            </p:cNvSpPr>
            <p:nvPr/>
          </p:nvSpPr>
          <p:spPr bwMode="auto">
            <a:xfrm>
              <a:off x="3614" y="747"/>
              <a:ext cx="680" cy="429"/>
            </a:xfrm>
            <a:custGeom>
              <a:avLst/>
              <a:gdLst/>
              <a:ahLst/>
              <a:cxnLst>
                <a:cxn ang="0">
                  <a:pos x="680" y="420"/>
                </a:cxn>
                <a:cxn ang="0">
                  <a:pos x="680" y="322"/>
                </a:cxn>
                <a:cxn ang="0">
                  <a:pos x="123" y="0"/>
                </a:cxn>
                <a:cxn ang="0">
                  <a:pos x="0" y="14"/>
                </a:cxn>
                <a:cxn ang="0">
                  <a:pos x="0" y="97"/>
                </a:cxn>
                <a:cxn ang="0">
                  <a:pos x="578" y="429"/>
                </a:cxn>
                <a:cxn ang="0">
                  <a:pos x="680" y="420"/>
                </a:cxn>
              </a:cxnLst>
              <a:rect l="0" t="0" r="r" b="b"/>
              <a:pathLst>
                <a:path w="680" h="429">
                  <a:moveTo>
                    <a:pt x="680" y="420"/>
                  </a:moveTo>
                  <a:lnTo>
                    <a:pt x="680" y="322"/>
                  </a:lnTo>
                  <a:lnTo>
                    <a:pt x="123" y="0"/>
                  </a:lnTo>
                  <a:lnTo>
                    <a:pt x="0" y="14"/>
                  </a:lnTo>
                  <a:lnTo>
                    <a:pt x="0" y="97"/>
                  </a:lnTo>
                  <a:lnTo>
                    <a:pt x="578" y="429"/>
                  </a:lnTo>
                  <a:lnTo>
                    <a:pt x="680" y="420"/>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6"/>
            <p:cNvSpPr>
              <a:spLocks/>
            </p:cNvSpPr>
            <p:nvPr/>
          </p:nvSpPr>
          <p:spPr bwMode="auto">
            <a:xfrm>
              <a:off x="3614" y="887"/>
              <a:ext cx="511" cy="305"/>
            </a:xfrm>
            <a:custGeom>
              <a:avLst/>
              <a:gdLst/>
              <a:ahLst/>
              <a:cxnLst>
                <a:cxn ang="0">
                  <a:pos x="511" y="295"/>
                </a:cxn>
                <a:cxn ang="0">
                  <a:pos x="0" y="0"/>
                </a:cxn>
                <a:cxn ang="0">
                  <a:pos x="0" y="81"/>
                </a:cxn>
                <a:cxn ang="0">
                  <a:pos x="389" y="305"/>
                </a:cxn>
                <a:cxn ang="0">
                  <a:pos x="511" y="295"/>
                </a:cxn>
              </a:cxnLst>
              <a:rect l="0" t="0" r="r" b="b"/>
              <a:pathLst>
                <a:path w="511" h="305">
                  <a:moveTo>
                    <a:pt x="511" y="295"/>
                  </a:moveTo>
                  <a:lnTo>
                    <a:pt x="0" y="0"/>
                  </a:lnTo>
                  <a:lnTo>
                    <a:pt x="0" y="81"/>
                  </a:lnTo>
                  <a:lnTo>
                    <a:pt x="389" y="305"/>
                  </a:lnTo>
                  <a:lnTo>
                    <a:pt x="511" y="295"/>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7"/>
            <p:cNvSpPr>
              <a:spLocks/>
            </p:cNvSpPr>
            <p:nvPr/>
          </p:nvSpPr>
          <p:spPr bwMode="auto">
            <a:xfrm>
              <a:off x="3775" y="737"/>
              <a:ext cx="519" cy="304"/>
            </a:xfrm>
            <a:custGeom>
              <a:avLst/>
              <a:gdLst/>
              <a:ahLst/>
              <a:cxnLst>
                <a:cxn ang="0">
                  <a:pos x="519" y="272"/>
                </a:cxn>
                <a:cxn ang="0">
                  <a:pos x="46" y="0"/>
                </a:cxn>
                <a:cxn ang="0">
                  <a:pos x="0" y="6"/>
                </a:cxn>
                <a:cxn ang="0">
                  <a:pos x="519" y="304"/>
                </a:cxn>
                <a:cxn ang="0">
                  <a:pos x="519" y="272"/>
                </a:cxn>
              </a:cxnLst>
              <a:rect l="0" t="0" r="r" b="b"/>
              <a:pathLst>
                <a:path w="519" h="304">
                  <a:moveTo>
                    <a:pt x="519" y="272"/>
                  </a:moveTo>
                  <a:lnTo>
                    <a:pt x="46" y="0"/>
                  </a:lnTo>
                  <a:lnTo>
                    <a:pt x="0" y="6"/>
                  </a:lnTo>
                  <a:lnTo>
                    <a:pt x="519" y="304"/>
                  </a:lnTo>
                  <a:lnTo>
                    <a:pt x="519" y="272"/>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Rectangle 29"/>
            <p:cNvSpPr>
              <a:spLocks noChangeArrowheads="1"/>
            </p:cNvSpPr>
            <p:nvPr/>
          </p:nvSpPr>
          <p:spPr bwMode="auto">
            <a:xfrm>
              <a:off x="4243" y="379"/>
              <a:ext cx="51" cy="2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30"/>
            <p:cNvSpPr>
              <a:spLocks/>
            </p:cNvSpPr>
            <p:nvPr/>
          </p:nvSpPr>
          <p:spPr bwMode="auto">
            <a:xfrm>
              <a:off x="4171" y="1015"/>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31"/>
            <p:cNvSpPr>
              <a:spLocks/>
            </p:cNvSpPr>
            <p:nvPr/>
          </p:nvSpPr>
          <p:spPr bwMode="auto">
            <a:xfrm>
              <a:off x="4054" y="1030"/>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32"/>
            <p:cNvSpPr>
              <a:spLocks/>
            </p:cNvSpPr>
            <p:nvPr/>
          </p:nvSpPr>
          <p:spPr bwMode="auto">
            <a:xfrm>
              <a:off x="3936" y="1045"/>
              <a:ext cx="46" cy="61"/>
            </a:xfrm>
            <a:custGeom>
              <a:avLst/>
              <a:gdLst/>
              <a:ahLst/>
              <a:cxnLst>
                <a:cxn ang="0">
                  <a:pos x="46" y="58"/>
                </a:cxn>
                <a:cxn ang="0">
                  <a:pos x="46" y="0"/>
                </a:cxn>
                <a:cxn ang="0">
                  <a:pos x="0" y="3"/>
                </a:cxn>
                <a:cxn ang="0">
                  <a:pos x="0" y="61"/>
                </a:cxn>
                <a:cxn ang="0">
                  <a:pos x="46" y="58"/>
                </a:cxn>
              </a:cxnLst>
              <a:rect l="0" t="0" r="r" b="b"/>
              <a:pathLst>
                <a:path w="46" h="61">
                  <a:moveTo>
                    <a:pt x="46" y="58"/>
                  </a:moveTo>
                  <a:lnTo>
                    <a:pt x="46" y="0"/>
                  </a:lnTo>
                  <a:lnTo>
                    <a:pt x="0" y="3"/>
                  </a:lnTo>
                  <a:lnTo>
                    <a:pt x="0" y="61"/>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33"/>
            <p:cNvSpPr>
              <a:spLocks/>
            </p:cNvSpPr>
            <p:nvPr/>
          </p:nvSpPr>
          <p:spPr bwMode="auto">
            <a:xfrm>
              <a:off x="3819" y="1059"/>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34"/>
            <p:cNvSpPr>
              <a:spLocks/>
            </p:cNvSpPr>
            <p:nvPr/>
          </p:nvSpPr>
          <p:spPr bwMode="auto">
            <a:xfrm>
              <a:off x="3702" y="1074"/>
              <a:ext cx="45" cy="62"/>
            </a:xfrm>
            <a:custGeom>
              <a:avLst/>
              <a:gdLst/>
              <a:ahLst/>
              <a:cxnLst>
                <a:cxn ang="0">
                  <a:pos x="45" y="59"/>
                </a:cxn>
                <a:cxn ang="0">
                  <a:pos x="45" y="0"/>
                </a:cxn>
                <a:cxn ang="0">
                  <a:pos x="0" y="3"/>
                </a:cxn>
                <a:cxn ang="0">
                  <a:pos x="1" y="62"/>
                </a:cxn>
                <a:cxn ang="0">
                  <a:pos x="45" y="59"/>
                </a:cxn>
              </a:cxnLst>
              <a:rect l="0" t="0" r="r" b="b"/>
              <a:pathLst>
                <a:path w="45" h="62">
                  <a:moveTo>
                    <a:pt x="45" y="59"/>
                  </a:moveTo>
                  <a:lnTo>
                    <a:pt x="45" y="0"/>
                  </a:lnTo>
                  <a:lnTo>
                    <a:pt x="0" y="3"/>
                  </a:lnTo>
                  <a:lnTo>
                    <a:pt x="1"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35"/>
            <p:cNvSpPr>
              <a:spLocks/>
            </p:cNvSpPr>
            <p:nvPr/>
          </p:nvSpPr>
          <p:spPr bwMode="auto">
            <a:xfrm>
              <a:off x="4171" y="893"/>
              <a:ext cx="45" cy="60"/>
            </a:xfrm>
            <a:custGeom>
              <a:avLst/>
              <a:gdLst/>
              <a:ahLst/>
              <a:cxnLst>
                <a:cxn ang="0">
                  <a:pos x="45" y="57"/>
                </a:cxn>
                <a:cxn ang="0">
                  <a:pos x="45" y="0"/>
                </a:cxn>
                <a:cxn ang="0">
                  <a:pos x="0" y="3"/>
                </a:cxn>
                <a:cxn ang="0">
                  <a:pos x="0" y="60"/>
                </a:cxn>
                <a:cxn ang="0">
                  <a:pos x="45" y="57"/>
                </a:cxn>
              </a:cxnLst>
              <a:rect l="0" t="0" r="r" b="b"/>
              <a:pathLst>
                <a:path w="45" h="60">
                  <a:moveTo>
                    <a:pt x="45" y="57"/>
                  </a:moveTo>
                  <a:lnTo>
                    <a:pt x="45" y="0"/>
                  </a:lnTo>
                  <a:lnTo>
                    <a:pt x="0" y="3"/>
                  </a:lnTo>
                  <a:lnTo>
                    <a:pt x="0" y="60"/>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36"/>
            <p:cNvSpPr>
              <a:spLocks/>
            </p:cNvSpPr>
            <p:nvPr/>
          </p:nvSpPr>
          <p:spPr bwMode="auto">
            <a:xfrm>
              <a:off x="4054" y="907"/>
              <a:ext cx="45" cy="61"/>
            </a:xfrm>
            <a:custGeom>
              <a:avLst/>
              <a:gdLst/>
              <a:ahLst/>
              <a:cxnLst>
                <a:cxn ang="0">
                  <a:pos x="45" y="58"/>
                </a:cxn>
                <a:cxn ang="0">
                  <a:pos x="45" y="0"/>
                </a:cxn>
                <a:cxn ang="0">
                  <a:pos x="0" y="3"/>
                </a:cxn>
                <a:cxn ang="0">
                  <a:pos x="0" y="61"/>
                </a:cxn>
                <a:cxn ang="0">
                  <a:pos x="45" y="58"/>
                </a:cxn>
              </a:cxnLst>
              <a:rect l="0" t="0" r="r" b="b"/>
              <a:pathLst>
                <a:path w="45" h="61">
                  <a:moveTo>
                    <a:pt x="45" y="58"/>
                  </a:moveTo>
                  <a:lnTo>
                    <a:pt x="45" y="0"/>
                  </a:lnTo>
                  <a:lnTo>
                    <a:pt x="0" y="3"/>
                  </a:lnTo>
                  <a:lnTo>
                    <a:pt x="0"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7"/>
            <p:cNvSpPr>
              <a:spLocks/>
            </p:cNvSpPr>
            <p:nvPr/>
          </p:nvSpPr>
          <p:spPr bwMode="auto">
            <a:xfrm>
              <a:off x="3936" y="922"/>
              <a:ext cx="46" cy="61"/>
            </a:xfrm>
            <a:custGeom>
              <a:avLst/>
              <a:gdLst/>
              <a:ahLst/>
              <a:cxnLst>
                <a:cxn ang="0">
                  <a:pos x="46" y="58"/>
                </a:cxn>
                <a:cxn ang="0">
                  <a:pos x="46" y="0"/>
                </a:cxn>
                <a:cxn ang="0">
                  <a:pos x="0" y="3"/>
                </a:cxn>
                <a:cxn ang="0">
                  <a:pos x="0" y="61"/>
                </a:cxn>
                <a:cxn ang="0">
                  <a:pos x="46" y="58"/>
                </a:cxn>
              </a:cxnLst>
              <a:rect l="0" t="0" r="r" b="b"/>
              <a:pathLst>
                <a:path w="46" h="61">
                  <a:moveTo>
                    <a:pt x="46" y="58"/>
                  </a:moveTo>
                  <a:lnTo>
                    <a:pt x="46" y="0"/>
                  </a:lnTo>
                  <a:lnTo>
                    <a:pt x="0" y="3"/>
                  </a:lnTo>
                  <a:lnTo>
                    <a:pt x="0" y="61"/>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38"/>
            <p:cNvSpPr>
              <a:spLocks/>
            </p:cNvSpPr>
            <p:nvPr/>
          </p:nvSpPr>
          <p:spPr bwMode="auto">
            <a:xfrm>
              <a:off x="3819" y="937"/>
              <a:ext cx="45" cy="60"/>
            </a:xfrm>
            <a:custGeom>
              <a:avLst/>
              <a:gdLst/>
              <a:ahLst/>
              <a:cxnLst>
                <a:cxn ang="0">
                  <a:pos x="45" y="57"/>
                </a:cxn>
                <a:cxn ang="0">
                  <a:pos x="45" y="0"/>
                </a:cxn>
                <a:cxn ang="0">
                  <a:pos x="0" y="3"/>
                </a:cxn>
                <a:cxn ang="0">
                  <a:pos x="0" y="60"/>
                </a:cxn>
                <a:cxn ang="0">
                  <a:pos x="45" y="57"/>
                </a:cxn>
              </a:cxnLst>
              <a:rect l="0" t="0" r="r" b="b"/>
              <a:pathLst>
                <a:path w="45" h="60">
                  <a:moveTo>
                    <a:pt x="45" y="57"/>
                  </a:moveTo>
                  <a:lnTo>
                    <a:pt x="45" y="0"/>
                  </a:lnTo>
                  <a:lnTo>
                    <a:pt x="0" y="3"/>
                  </a:lnTo>
                  <a:lnTo>
                    <a:pt x="0" y="60"/>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39"/>
            <p:cNvSpPr>
              <a:spLocks/>
            </p:cNvSpPr>
            <p:nvPr/>
          </p:nvSpPr>
          <p:spPr bwMode="auto">
            <a:xfrm>
              <a:off x="3702" y="951"/>
              <a:ext cx="45" cy="61"/>
            </a:xfrm>
            <a:custGeom>
              <a:avLst/>
              <a:gdLst/>
              <a:ahLst/>
              <a:cxnLst>
                <a:cxn ang="0">
                  <a:pos x="45" y="58"/>
                </a:cxn>
                <a:cxn ang="0">
                  <a:pos x="45" y="0"/>
                </a:cxn>
                <a:cxn ang="0">
                  <a:pos x="0" y="3"/>
                </a:cxn>
                <a:cxn ang="0">
                  <a:pos x="1" y="61"/>
                </a:cxn>
                <a:cxn ang="0">
                  <a:pos x="45" y="58"/>
                </a:cxn>
              </a:cxnLst>
              <a:rect l="0" t="0" r="r" b="b"/>
              <a:pathLst>
                <a:path w="45" h="61">
                  <a:moveTo>
                    <a:pt x="45" y="58"/>
                  </a:moveTo>
                  <a:lnTo>
                    <a:pt x="45" y="0"/>
                  </a:lnTo>
                  <a:lnTo>
                    <a:pt x="0" y="3"/>
                  </a:lnTo>
                  <a:lnTo>
                    <a:pt x="1"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0"/>
            <p:cNvSpPr>
              <a:spLocks/>
            </p:cNvSpPr>
            <p:nvPr/>
          </p:nvSpPr>
          <p:spPr bwMode="auto">
            <a:xfrm>
              <a:off x="4171" y="769"/>
              <a:ext cx="45" cy="61"/>
            </a:xfrm>
            <a:custGeom>
              <a:avLst/>
              <a:gdLst/>
              <a:ahLst/>
              <a:cxnLst>
                <a:cxn ang="0">
                  <a:pos x="45" y="57"/>
                </a:cxn>
                <a:cxn ang="0">
                  <a:pos x="45" y="0"/>
                </a:cxn>
                <a:cxn ang="0">
                  <a:pos x="0" y="3"/>
                </a:cxn>
                <a:cxn ang="0">
                  <a:pos x="0" y="61"/>
                </a:cxn>
                <a:cxn ang="0">
                  <a:pos x="45" y="57"/>
                </a:cxn>
              </a:cxnLst>
              <a:rect l="0" t="0" r="r" b="b"/>
              <a:pathLst>
                <a:path w="45" h="61">
                  <a:moveTo>
                    <a:pt x="45" y="57"/>
                  </a:moveTo>
                  <a:lnTo>
                    <a:pt x="45" y="0"/>
                  </a:lnTo>
                  <a:lnTo>
                    <a:pt x="0" y="3"/>
                  </a:lnTo>
                  <a:lnTo>
                    <a:pt x="0" y="61"/>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1"/>
            <p:cNvSpPr>
              <a:spLocks/>
            </p:cNvSpPr>
            <p:nvPr/>
          </p:nvSpPr>
          <p:spPr bwMode="auto">
            <a:xfrm>
              <a:off x="4054" y="783"/>
              <a:ext cx="45" cy="61"/>
            </a:xfrm>
            <a:custGeom>
              <a:avLst/>
              <a:gdLst/>
              <a:ahLst/>
              <a:cxnLst>
                <a:cxn ang="0">
                  <a:pos x="45" y="58"/>
                </a:cxn>
                <a:cxn ang="0">
                  <a:pos x="45" y="0"/>
                </a:cxn>
                <a:cxn ang="0">
                  <a:pos x="0" y="4"/>
                </a:cxn>
                <a:cxn ang="0">
                  <a:pos x="0" y="61"/>
                </a:cxn>
                <a:cxn ang="0">
                  <a:pos x="45" y="58"/>
                </a:cxn>
              </a:cxnLst>
              <a:rect l="0" t="0" r="r" b="b"/>
              <a:pathLst>
                <a:path w="45" h="61">
                  <a:moveTo>
                    <a:pt x="45" y="58"/>
                  </a:moveTo>
                  <a:lnTo>
                    <a:pt x="45" y="0"/>
                  </a:lnTo>
                  <a:lnTo>
                    <a:pt x="0" y="4"/>
                  </a:lnTo>
                  <a:lnTo>
                    <a:pt x="0"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2"/>
            <p:cNvSpPr>
              <a:spLocks/>
            </p:cNvSpPr>
            <p:nvPr/>
          </p:nvSpPr>
          <p:spPr bwMode="auto">
            <a:xfrm>
              <a:off x="4057" y="519"/>
              <a:ext cx="35" cy="50"/>
            </a:xfrm>
            <a:custGeom>
              <a:avLst/>
              <a:gdLst/>
              <a:ahLst/>
              <a:cxnLst>
                <a:cxn ang="0">
                  <a:pos x="35" y="47"/>
                </a:cxn>
                <a:cxn ang="0">
                  <a:pos x="35" y="0"/>
                </a:cxn>
                <a:cxn ang="0">
                  <a:pos x="0" y="3"/>
                </a:cxn>
                <a:cxn ang="0">
                  <a:pos x="0" y="50"/>
                </a:cxn>
                <a:cxn ang="0">
                  <a:pos x="35" y="47"/>
                </a:cxn>
              </a:cxnLst>
              <a:rect l="0" t="0" r="r" b="b"/>
              <a:pathLst>
                <a:path w="35" h="50">
                  <a:moveTo>
                    <a:pt x="35" y="47"/>
                  </a:moveTo>
                  <a:lnTo>
                    <a:pt x="35" y="0"/>
                  </a:lnTo>
                  <a:lnTo>
                    <a:pt x="0" y="3"/>
                  </a:lnTo>
                  <a:lnTo>
                    <a:pt x="0" y="50"/>
                  </a:lnTo>
                  <a:lnTo>
                    <a:pt x="35" y="4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3"/>
            <p:cNvSpPr>
              <a:spLocks/>
            </p:cNvSpPr>
            <p:nvPr/>
          </p:nvSpPr>
          <p:spPr bwMode="auto">
            <a:xfrm>
              <a:off x="4125" y="551"/>
              <a:ext cx="37" cy="49"/>
            </a:xfrm>
            <a:custGeom>
              <a:avLst/>
              <a:gdLst/>
              <a:ahLst/>
              <a:cxnLst>
                <a:cxn ang="0">
                  <a:pos x="37" y="46"/>
                </a:cxn>
                <a:cxn ang="0">
                  <a:pos x="37" y="0"/>
                </a:cxn>
                <a:cxn ang="0">
                  <a:pos x="0" y="2"/>
                </a:cxn>
                <a:cxn ang="0">
                  <a:pos x="0" y="49"/>
                </a:cxn>
                <a:cxn ang="0">
                  <a:pos x="37" y="46"/>
                </a:cxn>
              </a:cxnLst>
              <a:rect l="0" t="0" r="r" b="b"/>
              <a:pathLst>
                <a:path w="37" h="49">
                  <a:moveTo>
                    <a:pt x="37" y="46"/>
                  </a:moveTo>
                  <a:lnTo>
                    <a:pt x="37" y="0"/>
                  </a:lnTo>
                  <a:lnTo>
                    <a:pt x="0" y="2"/>
                  </a:lnTo>
                  <a:lnTo>
                    <a:pt x="0" y="49"/>
                  </a:lnTo>
                  <a:lnTo>
                    <a:pt x="37" y="4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4"/>
            <p:cNvSpPr>
              <a:spLocks/>
            </p:cNvSpPr>
            <p:nvPr/>
          </p:nvSpPr>
          <p:spPr bwMode="auto">
            <a:xfrm>
              <a:off x="3936" y="798"/>
              <a:ext cx="46" cy="62"/>
            </a:xfrm>
            <a:custGeom>
              <a:avLst/>
              <a:gdLst/>
              <a:ahLst/>
              <a:cxnLst>
                <a:cxn ang="0">
                  <a:pos x="46" y="58"/>
                </a:cxn>
                <a:cxn ang="0">
                  <a:pos x="46" y="0"/>
                </a:cxn>
                <a:cxn ang="0">
                  <a:pos x="0" y="3"/>
                </a:cxn>
                <a:cxn ang="0">
                  <a:pos x="0" y="62"/>
                </a:cxn>
                <a:cxn ang="0">
                  <a:pos x="46" y="58"/>
                </a:cxn>
              </a:cxnLst>
              <a:rect l="0" t="0" r="r" b="b"/>
              <a:pathLst>
                <a:path w="46" h="62">
                  <a:moveTo>
                    <a:pt x="46" y="58"/>
                  </a:moveTo>
                  <a:lnTo>
                    <a:pt x="46" y="0"/>
                  </a:lnTo>
                  <a:lnTo>
                    <a:pt x="0" y="3"/>
                  </a:lnTo>
                  <a:lnTo>
                    <a:pt x="0" y="62"/>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5"/>
            <p:cNvSpPr>
              <a:spLocks/>
            </p:cNvSpPr>
            <p:nvPr/>
          </p:nvSpPr>
          <p:spPr bwMode="auto">
            <a:xfrm>
              <a:off x="3819" y="813"/>
              <a:ext cx="45" cy="62"/>
            </a:xfrm>
            <a:custGeom>
              <a:avLst/>
              <a:gdLst/>
              <a:ahLst/>
              <a:cxnLst>
                <a:cxn ang="0">
                  <a:pos x="45" y="57"/>
                </a:cxn>
                <a:cxn ang="0">
                  <a:pos x="45" y="0"/>
                </a:cxn>
                <a:cxn ang="0">
                  <a:pos x="0" y="3"/>
                </a:cxn>
                <a:cxn ang="0">
                  <a:pos x="0" y="62"/>
                </a:cxn>
                <a:cxn ang="0">
                  <a:pos x="45" y="57"/>
                </a:cxn>
              </a:cxnLst>
              <a:rect l="0" t="0" r="r" b="b"/>
              <a:pathLst>
                <a:path w="45" h="62">
                  <a:moveTo>
                    <a:pt x="45" y="57"/>
                  </a:moveTo>
                  <a:lnTo>
                    <a:pt x="45" y="0"/>
                  </a:lnTo>
                  <a:lnTo>
                    <a:pt x="0" y="3"/>
                  </a:lnTo>
                  <a:lnTo>
                    <a:pt x="0" y="62"/>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46"/>
            <p:cNvSpPr>
              <a:spLocks/>
            </p:cNvSpPr>
            <p:nvPr/>
          </p:nvSpPr>
          <p:spPr bwMode="auto">
            <a:xfrm>
              <a:off x="3702" y="827"/>
              <a:ext cx="45" cy="62"/>
            </a:xfrm>
            <a:custGeom>
              <a:avLst/>
              <a:gdLst/>
              <a:ahLst/>
              <a:cxnLst>
                <a:cxn ang="0">
                  <a:pos x="45" y="58"/>
                </a:cxn>
                <a:cxn ang="0">
                  <a:pos x="45" y="0"/>
                </a:cxn>
                <a:cxn ang="0">
                  <a:pos x="0" y="4"/>
                </a:cxn>
                <a:cxn ang="0">
                  <a:pos x="1" y="62"/>
                </a:cxn>
                <a:cxn ang="0">
                  <a:pos x="45" y="58"/>
                </a:cxn>
              </a:cxnLst>
              <a:rect l="0" t="0" r="r" b="b"/>
              <a:pathLst>
                <a:path w="45" h="62">
                  <a:moveTo>
                    <a:pt x="45" y="58"/>
                  </a:moveTo>
                  <a:lnTo>
                    <a:pt x="45" y="0"/>
                  </a:lnTo>
                  <a:lnTo>
                    <a:pt x="0" y="4"/>
                  </a:lnTo>
                  <a:lnTo>
                    <a:pt x="1" y="62"/>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7"/>
            <p:cNvSpPr>
              <a:spLocks/>
            </p:cNvSpPr>
            <p:nvPr/>
          </p:nvSpPr>
          <p:spPr bwMode="auto">
            <a:xfrm>
              <a:off x="4477" y="1039"/>
              <a:ext cx="46" cy="62"/>
            </a:xfrm>
            <a:custGeom>
              <a:avLst/>
              <a:gdLst/>
              <a:ahLst/>
              <a:cxnLst>
                <a:cxn ang="0">
                  <a:pos x="0" y="59"/>
                </a:cxn>
                <a:cxn ang="0">
                  <a:pos x="0" y="0"/>
                </a:cxn>
                <a:cxn ang="0">
                  <a:pos x="46" y="5"/>
                </a:cxn>
                <a:cxn ang="0">
                  <a:pos x="44" y="62"/>
                </a:cxn>
                <a:cxn ang="0">
                  <a:pos x="0" y="59"/>
                </a:cxn>
              </a:cxnLst>
              <a:rect l="0" t="0" r="r" b="b"/>
              <a:pathLst>
                <a:path w="46" h="62">
                  <a:moveTo>
                    <a:pt x="0" y="59"/>
                  </a:moveTo>
                  <a:lnTo>
                    <a:pt x="0" y="0"/>
                  </a:lnTo>
                  <a:lnTo>
                    <a:pt x="46" y="5"/>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48"/>
            <p:cNvSpPr>
              <a:spLocks/>
            </p:cNvSpPr>
            <p:nvPr/>
          </p:nvSpPr>
          <p:spPr bwMode="auto">
            <a:xfrm>
              <a:off x="4595" y="1054"/>
              <a:ext cx="45" cy="62"/>
            </a:xfrm>
            <a:custGeom>
              <a:avLst/>
              <a:gdLst/>
              <a:ahLst/>
              <a:cxnLst>
                <a:cxn ang="0">
                  <a:pos x="0" y="59"/>
                </a:cxn>
                <a:cxn ang="0">
                  <a:pos x="0" y="0"/>
                </a:cxn>
                <a:cxn ang="0">
                  <a:pos x="45" y="4"/>
                </a:cxn>
                <a:cxn ang="0">
                  <a:pos x="44" y="62"/>
                </a:cxn>
                <a:cxn ang="0">
                  <a:pos x="0" y="59"/>
                </a:cxn>
              </a:cxnLst>
              <a:rect l="0" t="0" r="r" b="b"/>
              <a:pathLst>
                <a:path w="45" h="62">
                  <a:moveTo>
                    <a:pt x="0" y="59"/>
                  </a:moveTo>
                  <a:lnTo>
                    <a:pt x="0" y="0"/>
                  </a:lnTo>
                  <a:lnTo>
                    <a:pt x="45" y="4"/>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49"/>
            <p:cNvSpPr>
              <a:spLocks/>
            </p:cNvSpPr>
            <p:nvPr/>
          </p:nvSpPr>
          <p:spPr bwMode="auto">
            <a:xfrm>
              <a:off x="4710" y="1070"/>
              <a:ext cx="46" cy="61"/>
            </a:xfrm>
            <a:custGeom>
              <a:avLst/>
              <a:gdLst/>
              <a:ahLst/>
              <a:cxnLst>
                <a:cxn ang="0">
                  <a:pos x="0" y="57"/>
                </a:cxn>
                <a:cxn ang="0">
                  <a:pos x="2" y="0"/>
                </a:cxn>
                <a:cxn ang="0">
                  <a:pos x="46" y="3"/>
                </a:cxn>
                <a:cxn ang="0">
                  <a:pos x="46" y="61"/>
                </a:cxn>
                <a:cxn ang="0">
                  <a:pos x="0" y="57"/>
                </a:cxn>
              </a:cxnLst>
              <a:rect l="0" t="0" r="r" b="b"/>
              <a:pathLst>
                <a:path w="46" h="61">
                  <a:moveTo>
                    <a:pt x="0" y="57"/>
                  </a:moveTo>
                  <a:lnTo>
                    <a:pt x="2" y="0"/>
                  </a:lnTo>
                  <a:lnTo>
                    <a:pt x="46" y="3"/>
                  </a:lnTo>
                  <a:lnTo>
                    <a:pt x="46" y="61"/>
                  </a:lnTo>
                  <a:lnTo>
                    <a:pt x="0" y="5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50"/>
            <p:cNvSpPr>
              <a:spLocks/>
            </p:cNvSpPr>
            <p:nvPr/>
          </p:nvSpPr>
          <p:spPr bwMode="auto">
            <a:xfrm>
              <a:off x="4477" y="917"/>
              <a:ext cx="46" cy="62"/>
            </a:xfrm>
            <a:custGeom>
              <a:avLst/>
              <a:gdLst/>
              <a:ahLst/>
              <a:cxnLst>
                <a:cxn ang="0">
                  <a:pos x="0" y="58"/>
                </a:cxn>
                <a:cxn ang="0">
                  <a:pos x="0" y="0"/>
                </a:cxn>
                <a:cxn ang="0">
                  <a:pos x="46" y="3"/>
                </a:cxn>
                <a:cxn ang="0">
                  <a:pos x="44" y="62"/>
                </a:cxn>
                <a:cxn ang="0">
                  <a:pos x="0" y="58"/>
                </a:cxn>
              </a:cxnLst>
              <a:rect l="0" t="0" r="r" b="b"/>
              <a:pathLst>
                <a:path w="46" h="62">
                  <a:moveTo>
                    <a:pt x="0" y="58"/>
                  </a:moveTo>
                  <a:lnTo>
                    <a:pt x="0" y="0"/>
                  </a:lnTo>
                  <a:lnTo>
                    <a:pt x="46" y="3"/>
                  </a:lnTo>
                  <a:lnTo>
                    <a:pt x="44" y="62"/>
                  </a:lnTo>
                  <a:lnTo>
                    <a:pt x="0"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51"/>
            <p:cNvSpPr>
              <a:spLocks/>
            </p:cNvSpPr>
            <p:nvPr/>
          </p:nvSpPr>
          <p:spPr bwMode="auto">
            <a:xfrm>
              <a:off x="4595" y="931"/>
              <a:ext cx="45" cy="62"/>
            </a:xfrm>
            <a:custGeom>
              <a:avLst/>
              <a:gdLst/>
              <a:ahLst/>
              <a:cxnLst>
                <a:cxn ang="0">
                  <a:pos x="0" y="59"/>
                </a:cxn>
                <a:cxn ang="0">
                  <a:pos x="0" y="0"/>
                </a:cxn>
                <a:cxn ang="0">
                  <a:pos x="45" y="3"/>
                </a:cxn>
                <a:cxn ang="0">
                  <a:pos x="44" y="62"/>
                </a:cxn>
                <a:cxn ang="0">
                  <a:pos x="0" y="59"/>
                </a:cxn>
              </a:cxnLst>
              <a:rect l="0" t="0" r="r" b="b"/>
              <a:pathLst>
                <a:path w="45" h="62">
                  <a:moveTo>
                    <a:pt x="0" y="59"/>
                  </a:moveTo>
                  <a:lnTo>
                    <a:pt x="0" y="0"/>
                  </a:lnTo>
                  <a:lnTo>
                    <a:pt x="45" y="3"/>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2"/>
            <p:cNvSpPr>
              <a:spLocks/>
            </p:cNvSpPr>
            <p:nvPr/>
          </p:nvSpPr>
          <p:spPr bwMode="auto">
            <a:xfrm>
              <a:off x="4710" y="946"/>
              <a:ext cx="46" cy="62"/>
            </a:xfrm>
            <a:custGeom>
              <a:avLst/>
              <a:gdLst/>
              <a:ahLst/>
              <a:cxnLst>
                <a:cxn ang="0">
                  <a:pos x="0" y="59"/>
                </a:cxn>
                <a:cxn ang="0">
                  <a:pos x="2" y="0"/>
                </a:cxn>
                <a:cxn ang="0">
                  <a:pos x="46" y="3"/>
                </a:cxn>
                <a:cxn ang="0">
                  <a:pos x="46" y="62"/>
                </a:cxn>
                <a:cxn ang="0">
                  <a:pos x="0" y="59"/>
                </a:cxn>
              </a:cxnLst>
              <a:rect l="0" t="0" r="r" b="b"/>
              <a:pathLst>
                <a:path w="46" h="62">
                  <a:moveTo>
                    <a:pt x="0" y="59"/>
                  </a:moveTo>
                  <a:lnTo>
                    <a:pt x="2" y="0"/>
                  </a:lnTo>
                  <a:lnTo>
                    <a:pt x="46" y="3"/>
                  </a:lnTo>
                  <a:lnTo>
                    <a:pt x="46"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53"/>
            <p:cNvSpPr>
              <a:spLocks/>
            </p:cNvSpPr>
            <p:nvPr/>
          </p:nvSpPr>
          <p:spPr bwMode="auto">
            <a:xfrm>
              <a:off x="4404" y="535"/>
              <a:ext cx="35" cy="49"/>
            </a:xfrm>
            <a:custGeom>
              <a:avLst/>
              <a:gdLst/>
              <a:ahLst/>
              <a:cxnLst>
                <a:cxn ang="0">
                  <a:pos x="0" y="47"/>
                </a:cxn>
                <a:cxn ang="0">
                  <a:pos x="0" y="0"/>
                </a:cxn>
                <a:cxn ang="0">
                  <a:pos x="35" y="3"/>
                </a:cxn>
                <a:cxn ang="0">
                  <a:pos x="35" y="49"/>
                </a:cxn>
                <a:cxn ang="0">
                  <a:pos x="0" y="47"/>
                </a:cxn>
              </a:cxnLst>
              <a:rect l="0" t="0" r="r" b="b"/>
              <a:pathLst>
                <a:path w="35" h="49">
                  <a:moveTo>
                    <a:pt x="0" y="47"/>
                  </a:moveTo>
                  <a:lnTo>
                    <a:pt x="0" y="0"/>
                  </a:lnTo>
                  <a:lnTo>
                    <a:pt x="35" y="3"/>
                  </a:lnTo>
                  <a:lnTo>
                    <a:pt x="35" y="49"/>
                  </a:lnTo>
                  <a:lnTo>
                    <a:pt x="0" y="4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4"/>
            <p:cNvSpPr>
              <a:spLocks/>
            </p:cNvSpPr>
            <p:nvPr/>
          </p:nvSpPr>
          <p:spPr bwMode="auto">
            <a:xfrm>
              <a:off x="4477" y="793"/>
              <a:ext cx="46" cy="62"/>
            </a:xfrm>
            <a:custGeom>
              <a:avLst/>
              <a:gdLst/>
              <a:ahLst/>
              <a:cxnLst>
                <a:cxn ang="0">
                  <a:pos x="0" y="59"/>
                </a:cxn>
                <a:cxn ang="0">
                  <a:pos x="0" y="0"/>
                </a:cxn>
                <a:cxn ang="0">
                  <a:pos x="46" y="3"/>
                </a:cxn>
                <a:cxn ang="0">
                  <a:pos x="44" y="62"/>
                </a:cxn>
                <a:cxn ang="0">
                  <a:pos x="0" y="59"/>
                </a:cxn>
              </a:cxnLst>
              <a:rect l="0" t="0" r="r" b="b"/>
              <a:pathLst>
                <a:path w="46" h="62">
                  <a:moveTo>
                    <a:pt x="0" y="59"/>
                  </a:moveTo>
                  <a:lnTo>
                    <a:pt x="0" y="0"/>
                  </a:lnTo>
                  <a:lnTo>
                    <a:pt x="46" y="3"/>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5"/>
            <p:cNvSpPr>
              <a:spLocks/>
            </p:cNvSpPr>
            <p:nvPr/>
          </p:nvSpPr>
          <p:spPr bwMode="auto">
            <a:xfrm>
              <a:off x="4595" y="808"/>
              <a:ext cx="45" cy="61"/>
            </a:xfrm>
            <a:custGeom>
              <a:avLst/>
              <a:gdLst/>
              <a:ahLst/>
              <a:cxnLst>
                <a:cxn ang="0">
                  <a:pos x="0" y="58"/>
                </a:cxn>
                <a:cxn ang="0">
                  <a:pos x="0" y="0"/>
                </a:cxn>
                <a:cxn ang="0">
                  <a:pos x="45" y="3"/>
                </a:cxn>
                <a:cxn ang="0">
                  <a:pos x="44" y="61"/>
                </a:cxn>
                <a:cxn ang="0">
                  <a:pos x="0" y="58"/>
                </a:cxn>
              </a:cxnLst>
              <a:rect l="0" t="0" r="r" b="b"/>
              <a:pathLst>
                <a:path w="45" h="61">
                  <a:moveTo>
                    <a:pt x="0" y="58"/>
                  </a:moveTo>
                  <a:lnTo>
                    <a:pt x="0" y="0"/>
                  </a:lnTo>
                  <a:lnTo>
                    <a:pt x="45" y="3"/>
                  </a:lnTo>
                  <a:lnTo>
                    <a:pt x="44" y="61"/>
                  </a:lnTo>
                  <a:lnTo>
                    <a:pt x="0"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6"/>
            <p:cNvSpPr>
              <a:spLocks/>
            </p:cNvSpPr>
            <p:nvPr/>
          </p:nvSpPr>
          <p:spPr bwMode="auto">
            <a:xfrm>
              <a:off x="4710" y="822"/>
              <a:ext cx="46" cy="62"/>
            </a:xfrm>
            <a:custGeom>
              <a:avLst/>
              <a:gdLst/>
              <a:ahLst/>
              <a:cxnLst>
                <a:cxn ang="0">
                  <a:pos x="0" y="59"/>
                </a:cxn>
                <a:cxn ang="0">
                  <a:pos x="2" y="0"/>
                </a:cxn>
                <a:cxn ang="0">
                  <a:pos x="46" y="3"/>
                </a:cxn>
                <a:cxn ang="0">
                  <a:pos x="46" y="62"/>
                </a:cxn>
                <a:cxn ang="0">
                  <a:pos x="0" y="59"/>
                </a:cxn>
              </a:cxnLst>
              <a:rect l="0" t="0" r="r" b="b"/>
              <a:pathLst>
                <a:path w="46" h="62">
                  <a:moveTo>
                    <a:pt x="0" y="59"/>
                  </a:moveTo>
                  <a:lnTo>
                    <a:pt x="2" y="0"/>
                  </a:lnTo>
                  <a:lnTo>
                    <a:pt x="46" y="3"/>
                  </a:lnTo>
                  <a:lnTo>
                    <a:pt x="46"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Rectangle 59"/>
            <p:cNvSpPr>
              <a:spLocks noChangeArrowheads="1"/>
            </p:cNvSpPr>
            <p:nvPr/>
          </p:nvSpPr>
          <p:spPr bwMode="auto">
            <a:xfrm>
              <a:off x="3446" y="1767"/>
              <a:ext cx="63" cy="76"/>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60"/>
            <p:cNvSpPr>
              <a:spLocks/>
            </p:cNvSpPr>
            <p:nvPr/>
          </p:nvSpPr>
          <p:spPr bwMode="auto">
            <a:xfrm>
              <a:off x="3624" y="1765"/>
              <a:ext cx="62" cy="78"/>
            </a:xfrm>
            <a:custGeom>
              <a:avLst/>
              <a:gdLst/>
              <a:ahLst/>
              <a:cxnLst>
                <a:cxn ang="0">
                  <a:pos x="62" y="78"/>
                </a:cxn>
                <a:cxn ang="0">
                  <a:pos x="62" y="0"/>
                </a:cxn>
                <a:cxn ang="0">
                  <a:pos x="0" y="1"/>
                </a:cxn>
                <a:cxn ang="0">
                  <a:pos x="0" y="78"/>
                </a:cxn>
                <a:cxn ang="0">
                  <a:pos x="62" y="78"/>
                </a:cxn>
              </a:cxnLst>
              <a:rect l="0" t="0" r="r" b="b"/>
              <a:pathLst>
                <a:path w="62" h="78">
                  <a:moveTo>
                    <a:pt x="62" y="78"/>
                  </a:moveTo>
                  <a:lnTo>
                    <a:pt x="62" y="0"/>
                  </a:lnTo>
                  <a:lnTo>
                    <a:pt x="0" y="1"/>
                  </a:lnTo>
                  <a:lnTo>
                    <a:pt x="0" y="78"/>
                  </a:lnTo>
                  <a:lnTo>
                    <a:pt x="62"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Rectangle 61"/>
            <p:cNvSpPr>
              <a:spLocks noChangeArrowheads="1"/>
            </p:cNvSpPr>
            <p:nvPr/>
          </p:nvSpPr>
          <p:spPr bwMode="auto">
            <a:xfrm>
              <a:off x="3801" y="1764"/>
              <a:ext cx="63" cy="79"/>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Rectangle 62"/>
            <p:cNvSpPr>
              <a:spLocks noChangeArrowheads="1"/>
            </p:cNvSpPr>
            <p:nvPr/>
          </p:nvSpPr>
          <p:spPr bwMode="auto">
            <a:xfrm>
              <a:off x="3980" y="1762"/>
              <a:ext cx="63" cy="81"/>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63"/>
            <p:cNvSpPr>
              <a:spLocks/>
            </p:cNvSpPr>
            <p:nvPr/>
          </p:nvSpPr>
          <p:spPr bwMode="auto">
            <a:xfrm>
              <a:off x="4159" y="1760"/>
              <a:ext cx="63" cy="83"/>
            </a:xfrm>
            <a:custGeom>
              <a:avLst/>
              <a:gdLst/>
              <a:ahLst/>
              <a:cxnLst>
                <a:cxn ang="0">
                  <a:pos x="63" y="83"/>
                </a:cxn>
                <a:cxn ang="0">
                  <a:pos x="63" y="0"/>
                </a:cxn>
                <a:cxn ang="0">
                  <a:pos x="0" y="1"/>
                </a:cxn>
                <a:cxn ang="0">
                  <a:pos x="0" y="83"/>
                </a:cxn>
                <a:cxn ang="0">
                  <a:pos x="63" y="83"/>
                </a:cxn>
              </a:cxnLst>
              <a:rect l="0" t="0" r="r" b="b"/>
              <a:pathLst>
                <a:path w="63" h="83">
                  <a:moveTo>
                    <a:pt x="63" y="83"/>
                  </a:moveTo>
                  <a:lnTo>
                    <a:pt x="63" y="0"/>
                  </a:lnTo>
                  <a:lnTo>
                    <a:pt x="0" y="1"/>
                  </a:lnTo>
                  <a:lnTo>
                    <a:pt x="0" y="83"/>
                  </a:lnTo>
                  <a:lnTo>
                    <a:pt x="63" y="83"/>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64"/>
            <p:cNvSpPr>
              <a:spLocks/>
            </p:cNvSpPr>
            <p:nvPr/>
          </p:nvSpPr>
          <p:spPr bwMode="auto">
            <a:xfrm>
              <a:off x="4337" y="1758"/>
              <a:ext cx="62" cy="85"/>
            </a:xfrm>
            <a:custGeom>
              <a:avLst/>
              <a:gdLst/>
              <a:ahLst/>
              <a:cxnLst>
                <a:cxn ang="0">
                  <a:pos x="62" y="85"/>
                </a:cxn>
                <a:cxn ang="0">
                  <a:pos x="62" y="0"/>
                </a:cxn>
                <a:cxn ang="0">
                  <a:pos x="0" y="1"/>
                </a:cxn>
                <a:cxn ang="0">
                  <a:pos x="0" y="85"/>
                </a:cxn>
                <a:cxn ang="0">
                  <a:pos x="62" y="85"/>
                </a:cxn>
              </a:cxnLst>
              <a:rect l="0" t="0" r="r" b="b"/>
              <a:pathLst>
                <a:path w="62" h="85">
                  <a:moveTo>
                    <a:pt x="62" y="85"/>
                  </a:moveTo>
                  <a:lnTo>
                    <a:pt x="62" y="0"/>
                  </a:lnTo>
                  <a:lnTo>
                    <a:pt x="0" y="1"/>
                  </a:lnTo>
                  <a:lnTo>
                    <a:pt x="0" y="85"/>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65"/>
            <p:cNvSpPr>
              <a:spLocks/>
            </p:cNvSpPr>
            <p:nvPr/>
          </p:nvSpPr>
          <p:spPr bwMode="auto">
            <a:xfrm>
              <a:off x="3446" y="1635"/>
              <a:ext cx="63" cy="77"/>
            </a:xfrm>
            <a:custGeom>
              <a:avLst/>
              <a:gdLst/>
              <a:ahLst/>
              <a:cxnLst>
                <a:cxn ang="0">
                  <a:pos x="63" y="76"/>
                </a:cxn>
                <a:cxn ang="0">
                  <a:pos x="63" y="0"/>
                </a:cxn>
                <a:cxn ang="0">
                  <a:pos x="0" y="2"/>
                </a:cxn>
                <a:cxn ang="0">
                  <a:pos x="0" y="77"/>
                </a:cxn>
                <a:cxn ang="0">
                  <a:pos x="63" y="76"/>
                </a:cxn>
              </a:cxnLst>
              <a:rect l="0" t="0" r="r" b="b"/>
              <a:pathLst>
                <a:path w="63" h="77">
                  <a:moveTo>
                    <a:pt x="63" y="76"/>
                  </a:moveTo>
                  <a:lnTo>
                    <a:pt x="63" y="0"/>
                  </a:lnTo>
                  <a:lnTo>
                    <a:pt x="0" y="2"/>
                  </a:lnTo>
                  <a:lnTo>
                    <a:pt x="0" y="77"/>
                  </a:lnTo>
                  <a:lnTo>
                    <a:pt x="63"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66"/>
            <p:cNvSpPr>
              <a:spLocks/>
            </p:cNvSpPr>
            <p:nvPr/>
          </p:nvSpPr>
          <p:spPr bwMode="auto">
            <a:xfrm>
              <a:off x="3624" y="1631"/>
              <a:ext cx="62" cy="77"/>
            </a:xfrm>
            <a:custGeom>
              <a:avLst/>
              <a:gdLst/>
              <a:ahLst/>
              <a:cxnLst>
                <a:cxn ang="0">
                  <a:pos x="62" y="76"/>
                </a:cxn>
                <a:cxn ang="0">
                  <a:pos x="62" y="0"/>
                </a:cxn>
                <a:cxn ang="0">
                  <a:pos x="0" y="1"/>
                </a:cxn>
                <a:cxn ang="0">
                  <a:pos x="0" y="77"/>
                </a:cxn>
                <a:cxn ang="0">
                  <a:pos x="62" y="76"/>
                </a:cxn>
              </a:cxnLst>
              <a:rect l="0" t="0" r="r" b="b"/>
              <a:pathLst>
                <a:path w="62" h="77">
                  <a:moveTo>
                    <a:pt x="62" y="76"/>
                  </a:moveTo>
                  <a:lnTo>
                    <a:pt x="62" y="0"/>
                  </a:lnTo>
                  <a:lnTo>
                    <a:pt x="0" y="1"/>
                  </a:lnTo>
                  <a:lnTo>
                    <a:pt x="0" y="77"/>
                  </a:lnTo>
                  <a:lnTo>
                    <a:pt x="62"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67"/>
            <p:cNvSpPr>
              <a:spLocks/>
            </p:cNvSpPr>
            <p:nvPr/>
          </p:nvSpPr>
          <p:spPr bwMode="auto">
            <a:xfrm>
              <a:off x="3801" y="1626"/>
              <a:ext cx="63" cy="79"/>
            </a:xfrm>
            <a:custGeom>
              <a:avLst/>
              <a:gdLst/>
              <a:ahLst/>
              <a:cxnLst>
                <a:cxn ang="0">
                  <a:pos x="63" y="78"/>
                </a:cxn>
                <a:cxn ang="0">
                  <a:pos x="63" y="0"/>
                </a:cxn>
                <a:cxn ang="0">
                  <a:pos x="0" y="2"/>
                </a:cxn>
                <a:cxn ang="0">
                  <a:pos x="0" y="79"/>
                </a:cxn>
                <a:cxn ang="0">
                  <a:pos x="63" y="78"/>
                </a:cxn>
              </a:cxnLst>
              <a:rect l="0" t="0" r="r" b="b"/>
              <a:pathLst>
                <a:path w="63" h="79">
                  <a:moveTo>
                    <a:pt x="63" y="78"/>
                  </a:moveTo>
                  <a:lnTo>
                    <a:pt x="63" y="0"/>
                  </a:lnTo>
                  <a:lnTo>
                    <a:pt x="0" y="2"/>
                  </a:lnTo>
                  <a:lnTo>
                    <a:pt x="0" y="79"/>
                  </a:lnTo>
                  <a:lnTo>
                    <a:pt x="63"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68"/>
            <p:cNvSpPr>
              <a:spLocks/>
            </p:cNvSpPr>
            <p:nvPr/>
          </p:nvSpPr>
          <p:spPr bwMode="auto">
            <a:xfrm>
              <a:off x="3980" y="1620"/>
              <a:ext cx="63" cy="82"/>
            </a:xfrm>
            <a:custGeom>
              <a:avLst/>
              <a:gdLst/>
              <a:ahLst/>
              <a:cxnLst>
                <a:cxn ang="0">
                  <a:pos x="63" y="81"/>
                </a:cxn>
                <a:cxn ang="0">
                  <a:pos x="63" y="0"/>
                </a:cxn>
                <a:cxn ang="0">
                  <a:pos x="0" y="2"/>
                </a:cxn>
                <a:cxn ang="0">
                  <a:pos x="0" y="82"/>
                </a:cxn>
                <a:cxn ang="0">
                  <a:pos x="63" y="81"/>
                </a:cxn>
              </a:cxnLst>
              <a:rect l="0" t="0" r="r" b="b"/>
              <a:pathLst>
                <a:path w="63" h="82">
                  <a:moveTo>
                    <a:pt x="63" y="81"/>
                  </a:moveTo>
                  <a:lnTo>
                    <a:pt x="63" y="0"/>
                  </a:lnTo>
                  <a:lnTo>
                    <a:pt x="0" y="2"/>
                  </a:lnTo>
                  <a:lnTo>
                    <a:pt x="0" y="82"/>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69"/>
            <p:cNvSpPr>
              <a:spLocks/>
            </p:cNvSpPr>
            <p:nvPr/>
          </p:nvSpPr>
          <p:spPr bwMode="auto">
            <a:xfrm>
              <a:off x="4159" y="1616"/>
              <a:ext cx="63" cy="83"/>
            </a:xfrm>
            <a:custGeom>
              <a:avLst/>
              <a:gdLst/>
              <a:ahLst/>
              <a:cxnLst>
                <a:cxn ang="0">
                  <a:pos x="63" y="82"/>
                </a:cxn>
                <a:cxn ang="0">
                  <a:pos x="63" y="0"/>
                </a:cxn>
                <a:cxn ang="0">
                  <a:pos x="0" y="1"/>
                </a:cxn>
                <a:cxn ang="0">
                  <a:pos x="0" y="83"/>
                </a:cxn>
                <a:cxn ang="0">
                  <a:pos x="63" y="82"/>
                </a:cxn>
              </a:cxnLst>
              <a:rect l="0" t="0" r="r" b="b"/>
              <a:pathLst>
                <a:path w="63" h="83">
                  <a:moveTo>
                    <a:pt x="63" y="82"/>
                  </a:moveTo>
                  <a:lnTo>
                    <a:pt x="63" y="0"/>
                  </a:lnTo>
                  <a:lnTo>
                    <a:pt x="0" y="1"/>
                  </a:lnTo>
                  <a:lnTo>
                    <a:pt x="0" y="83"/>
                  </a:lnTo>
                  <a:lnTo>
                    <a:pt x="63" y="82"/>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70"/>
            <p:cNvSpPr>
              <a:spLocks/>
            </p:cNvSpPr>
            <p:nvPr/>
          </p:nvSpPr>
          <p:spPr bwMode="auto">
            <a:xfrm>
              <a:off x="4337" y="1611"/>
              <a:ext cx="62" cy="86"/>
            </a:xfrm>
            <a:custGeom>
              <a:avLst/>
              <a:gdLst/>
              <a:ahLst/>
              <a:cxnLst>
                <a:cxn ang="0">
                  <a:pos x="62" y="85"/>
                </a:cxn>
                <a:cxn ang="0">
                  <a:pos x="62" y="0"/>
                </a:cxn>
                <a:cxn ang="0">
                  <a:pos x="0" y="2"/>
                </a:cxn>
                <a:cxn ang="0">
                  <a:pos x="0" y="86"/>
                </a:cxn>
                <a:cxn ang="0">
                  <a:pos x="62" y="85"/>
                </a:cxn>
              </a:cxnLst>
              <a:rect l="0" t="0" r="r" b="b"/>
              <a:pathLst>
                <a:path w="62" h="86">
                  <a:moveTo>
                    <a:pt x="62" y="85"/>
                  </a:moveTo>
                  <a:lnTo>
                    <a:pt x="62" y="0"/>
                  </a:lnTo>
                  <a:lnTo>
                    <a:pt x="0" y="2"/>
                  </a:lnTo>
                  <a:lnTo>
                    <a:pt x="0" y="86"/>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71"/>
            <p:cNvSpPr>
              <a:spLocks/>
            </p:cNvSpPr>
            <p:nvPr/>
          </p:nvSpPr>
          <p:spPr bwMode="auto">
            <a:xfrm>
              <a:off x="3446" y="1503"/>
              <a:ext cx="63" cy="78"/>
            </a:xfrm>
            <a:custGeom>
              <a:avLst/>
              <a:gdLst/>
              <a:ahLst/>
              <a:cxnLst>
                <a:cxn ang="0">
                  <a:pos x="63" y="75"/>
                </a:cxn>
                <a:cxn ang="0">
                  <a:pos x="63" y="0"/>
                </a:cxn>
                <a:cxn ang="0">
                  <a:pos x="0" y="3"/>
                </a:cxn>
                <a:cxn ang="0">
                  <a:pos x="0" y="78"/>
                </a:cxn>
                <a:cxn ang="0">
                  <a:pos x="63" y="75"/>
                </a:cxn>
              </a:cxnLst>
              <a:rect l="0" t="0" r="r" b="b"/>
              <a:pathLst>
                <a:path w="63" h="78">
                  <a:moveTo>
                    <a:pt x="63" y="75"/>
                  </a:moveTo>
                  <a:lnTo>
                    <a:pt x="63" y="0"/>
                  </a:lnTo>
                  <a:lnTo>
                    <a:pt x="0" y="3"/>
                  </a:lnTo>
                  <a:lnTo>
                    <a:pt x="0" y="78"/>
                  </a:lnTo>
                  <a:lnTo>
                    <a:pt x="63" y="7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72"/>
            <p:cNvSpPr>
              <a:spLocks/>
            </p:cNvSpPr>
            <p:nvPr/>
          </p:nvSpPr>
          <p:spPr bwMode="auto">
            <a:xfrm>
              <a:off x="3624" y="1496"/>
              <a:ext cx="62" cy="78"/>
            </a:xfrm>
            <a:custGeom>
              <a:avLst/>
              <a:gdLst/>
              <a:ahLst/>
              <a:cxnLst>
                <a:cxn ang="0">
                  <a:pos x="62" y="76"/>
                </a:cxn>
                <a:cxn ang="0">
                  <a:pos x="62" y="0"/>
                </a:cxn>
                <a:cxn ang="0">
                  <a:pos x="0" y="2"/>
                </a:cxn>
                <a:cxn ang="0">
                  <a:pos x="0" y="78"/>
                </a:cxn>
                <a:cxn ang="0">
                  <a:pos x="62" y="76"/>
                </a:cxn>
              </a:cxnLst>
              <a:rect l="0" t="0" r="r" b="b"/>
              <a:pathLst>
                <a:path w="62" h="78">
                  <a:moveTo>
                    <a:pt x="62" y="76"/>
                  </a:moveTo>
                  <a:lnTo>
                    <a:pt x="62" y="0"/>
                  </a:lnTo>
                  <a:lnTo>
                    <a:pt x="0" y="2"/>
                  </a:lnTo>
                  <a:lnTo>
                    <a:pt x="0" y="78"/>
                  </a:lnTo>
                  <a:lnTo>
                    <a:pt x="62"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73"/>
            <p:cNvSpPr>
              <a:spLocks/>
            </p:cNvSpPr>
            <p:nvPr/>
          </p:nvSpPr>
          <p:spPr bwMode="auto">
            <a:xfrm>
              <a:off x="3801" y="1487"/>
              <a:ext cx="63" cy="81"/>
            </a:xfrm>
            <a:custGeom>
              <a:avLst/>
              <a:gdLst/>
              <a:ahLst/>
              <a:cxnLst>
                <a:cxn ang="0">
                  <a:pos x="63" y="79"/>
                </a:cxn>
                <a:cxn ang="0">
                  <a:pos x="63" y="0"/>
                </a:cxn>
                <a:cxn ang="0">
                  <a:pos x="0" y="3"/>
                </a:cxn>
                <a:cxn ang="0">
                  <a:pos x="0" y="81"/>
                </a:cxn>
                <a:cxn ang="0">
                  <a:pos x="63" y="79"/>
                </a:cxn>
              </a:cxnLst>
              <a:rect l="0" t="0" r="r" b="b"/>
              <a:pathLst>
                <a:path w="63" h="81">
                  <a:moveTo>
                    <a:pt x="63" y="79"/>
                  </a:moveTo>
                  <a:lnTo>
                    <a:pt x="63" y="0"/>
                  </a:lnTo>
                  <a:lnTo>
                    <a:pt x="0" y="3"/>
                  </a:lnTo>
                  <a:lnTo>
                    <a:pt x="0" y="81"/>
                  </a:lnTo>
                  <a:lnTo>
                    <a:pt x="63" y="7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74"/>
            <p:cNvSpPr>
              <a:spLocks/>
            </p:cNvSpPr>
            <p:nvPr/>
          </p:nvSpPr>
          <p:spPr bwMode="auto">
            <a:xfrm>
              <a:off x="3980" y="1479"/>
              <a:ext cx="63" cy="83"/>
            </a:xfrm>
            <a:custGeom>
              <a:avLst/>
              <a:gdLst/>
              <a:ahLst/>
              <a:cxnLst>
                <a:cxn ang="0">
                  <a:pos x="63" y="81"/>
                </a:cxn>
                <a:cxn ang="0">
                  <a:pos x="63" y="0"/>
                </a:cxn>
                <a:cxn ang="0">
                  <a:pos x="0" y="3"/>
                </a:cxn>
                <a:cxn ang="0">
                  <a:pos x="0" y="83"/>
                </a:cxn>
                <a:cxn ang="0">
                  <a:pos x="63" y="81"/>
                </a:cxn>
              </a:cxnLst>
              <a:rect l="0" t="0" r="r" b="b"/>
              <a:pathLst>
                <a:path w="63" h="83">
                  <a:moveTo>
                    <a:pt x="63" y="81"/>
                  </a:moveTo>
                  <a:lnTo>
                    <a:pt x="63" y="0"/>
                  </a:lnTo>
                  <a:lnTo>
                    <a:pt x="0" y="3"/>
                  </a:lnTo>
                  <a:lnTo>
                    <a:pt x="0" y="83"/>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75"/>
            <p:cNvSpPr>
              <a:spLocks/>
            </p:cNvSpPr>
            <p:nvPr/>
          </p:nvSpPr>
          <p:spPr bwMode="auto">
            <a:xfrm>
              <a:off x="4159" y="1471"/>
              <a:ext cx="63" cy="85"/>
            </a:xfrm>
            <a:custGeom>
              <a:avLst/>
              <a:gdLst/>
              <a:ahLst/>
              <a:cxnLst>
                <a:cxn ang="0">
                  <a:pos x="63" y="82"/>
                </a:cxn>
                <a:cxn ang="0">
                  <a:pos x="63" y="0"/>
                </a:cxn>
                <a:cxn ang="0">
                  <a:pos x="0" y="3"/>
                </a:cxn>
                <a:cxn ang="0">
                  <a:pos x="0" y="85"/>
                </a:cxn>
                <a:cxn ang="0">
                  <a:pos x="63" y="82"/>
                </a:cxn>
              </a:cxnLst>
              <a:rect l="0" t="0" r="r" b="b"/>
              <a:pathLst>
                <a:path w="63" h="85">
                  <a:moveTo>
                    <a:pt x="63" y="82"/>
                  </a:moveTo>
                  <a:lnTo>
                    <a:pt x="63" y="0"/>
                  </a:lnTo>
                  <a:lnTo>
                    <a:pt x="0" y="3"/>
                  </a:lnTo>
                  <a:lnTo>
                    <a:pt x="0" y="85"/>
                  </a:lnTo>
                  <a:lnTo>
                    <a:pt x="63" y="82"/>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76"/>
            <p:cNvSpPr>
              <a:spLocks/>
            </p:cNvSpPr>
            <p:nvPr/>
          </p:nvSpPr>
          <p:spPr bwMode="auto">
            <a:xfrm>
              <a:off x="4337" y="1463"/>
              <a:ext cx="62" cy="87"/>
            </a:xfrm>
            <a:custGeom>
              <a:avLst/>
              <a:gdLst/>
              <a:ahLst/>
              <a:cxnLst>
                <a:cxn ang="0">
                  <a:pos x="62" y="85"/>
                </a:cxn>
                <a:cxn ang="0">
                  <a:pos x="62" y="0"/>
                </a:cxn>
                <a:cxn ang="0">
                  <a:pos x="0" y="3"/>
                </a:cxn>
                <a:cxn ang="0">
                  <a:pos x="0" y="87"/>
                </a:cxn>
                <a:cxn ang="0">
                  <a:pos x="62" y="85"/>
                </a:cxn>
              </a:cxnLst>
              <a:rect l="0" t="0" r="r" b="b"/>
              <a:pathLst>
                <a:path w="62" h="87">
                  <a:moveTo>
                    <a:pt x="62" y="85"/>
                  </a:moveTo>
                  <a:lnTo>
                    <a:pt x="62" y="0"/>
                  </a:lnTo>
                  <a:lnTo>
                    <a:pt x="0" y="3"/>
                  </a:lnTo>
                  <a:lnTo>
                    <a:pt x="0" y="87"/>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77"/>
            <p:cNvSpPr>
              <a:spLocks/>
            </p:cNvSpPr>
            <p:nvPr/>
          </p:nvSpPr>
          <p:spPr bwMode="auto">
            <a:xfrm>
              <a:off x="3446" y="1372"/>
              <a:ext cx="63" cy="78"/>
            </a:xfrm>
            <a:custGeom>
              <a:avLst/>
              <a:gdLst/>
              <a:ahLst/>
              <a:cxnLst>
                <a:cxn ang="0">
                  <a:pos x="63" y="74"/>
                </a:cxn>
                <a:cxn ang="0">
                  <a:pos x="63" y="0"/>
                </a:cxn>
                <a:cxn ang="0">
                  <a:pos x="0" y="3"/>
                </a:cxn>
                <a:cxn ang="0">
                  <a:pos x="0" y="78"/>
                </a:cxn>
                <a:cxn ang="0">
                  <a:pos x="63" y="74"/>
                </a:cxn>
              </a:cxnLst>
              <a:rect l="0" t="0" r="r" b="b"/>
              <a:pathLst>
                <a:path w="63" h="78">
                  <a:moveTo>
                    <a:pt x="63" y="74"/>
                  </a:moveTo>
                  <a:lnTo>
                    <a:pt x="63" y="0"/>
                  </a:lnTo>
                  <a:lnTo>
                    <a:pt x="0" y="3"/>
                  </a:lnTo>
                  <a:lnTo>
                    <a:pt x="0" y="78"/>
                  </a:lnTo>
                  <a:lnTo>
                    <a:pt x="63" y="74"/>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78"/>
            <p:cNvSpPr>
              <a:spLocks/>
            </p:cNvSpPr>
            <p:nvPr/>
          </p:nvSpPr>
          <p:spPr bwMode="auto">
            <a:xfrm>
              <a:off x="3624" y="1360"/>
              <a:ext cx="62" cy="81"/>
            </a:xfrm>
            <a:custGeom>
              <a:avLst/>
              <a:gdLst/>
              <a:ahLst/>
              <a:cxnLst>
                <a:cxn ang="0">
                  <a:pos x="62" y="78"/>
                </a:cxn>
                <a:cxn ang="0">
                  <a:pos x="62" y="0"/>
                </a:cxn>
                <a:cxn ang="0">
                  <a:pos x="0" y="4"/>
                </a:cxn>
                <a:cxn ang="0">
                  <a:pos x="0" y="81"/>
                </a:cxn>
                <a:cxn ang="0">
                  <a:pos x="62" y="78"/>
                </a:cxn>
              </a:cxnLst>
              <a:rect l="0" t="0" r="r" b="b"/>
              <a:pathLst>
                <a:path w="62" h="81">
                  <a:moveTo>
                    <a:pt x="62" y="78"/>
                  </a:moveTo>
                  <a:lnTo>
                    <a:pt x="62" y="0"/>
                  </a:lnTo>
                  <a:lnTo>
                    <a:pt x="0" y="4"/>
                  </a:lnTo>
                  <a:lnTo>
                    <a:pt x="0" y="81"/>
                  </a:lnTo>
                  <a:lnTo>
                    <a:pt x="62"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79"/>
            <p:cNvSpPr>
              <a:spLocks/>
            </p:cNvSpPr>
            <p:nvPr/>
          </p:nvSpPr>
          <p:spPr bwMode="auto">
            <a:xfrm>
              <a:off x="3801" y="1349"/>
              <a:ext cx="63" cy="83"/>
            </a:xfrm>
            <a:custGeom>
              <a:avLst/>
              <a:gdLst/>
              <a:ahLst/>
              <a:cxnLst>
                <a:cxn ang="0">
                  <a:pos x="63" y="79"/>
                </a:cxn>
                <a:cxn ang="0">
                  <a:pos x="63" y="0"/>
                </a:cxn>
                <a:cxn ang="0">
                  <a:pos x="0" y="4"/>
                </a:cxn>
                <a:cxn ang="0">
                  <a:pos x="0" y="83"/>
                </a:cxn>
                <a:cxn ang="0">
                  <a:pos x="63" y="79"/>
                </a:cxn>
              </a:cxnLst>
              <a:rect l="0" t="0" r="r" b="b"/>
              <a:pathLst>
                <a:path w="63" h="83">
                  <a:moveTo>
                    <a:pt x="63" y="79"/>
                  </a:moveTo>
                  <a:lnTo>
                    <a:pt x="63" y="0"/>
                  </a:lnTo>
                  <a:lnTo>
                    <a:pt x="0" y="4"/>
                  </a:lnTo>
                  <a:lnTo>
                    <a:pt x="0" y="83"/>
                  </a:lnTo>
                  <a:lnTo>
                    <a:pt x="63" y="7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80"/>
            <p:cNvSpPr>
              <a:spLocks/>
            </p:cNvSpPr>
            <p:nvPr/>
          </p:nvSpPr>
          <p:spPr bwMode="auto">
            <a:xfrm>
              <a:off x="3980" y="1338"/>
              <a:ext cx="63" cy="84"/>
            </a:xfrm>
            <a:custGeom>
              <a:avLst/>
              <a:gdLst/>
              <a:ahLst/>
              <a:cxnLst>
                <a:cxn ang="0">
                  <a:pos x="63" y="81"/>
                </a:cxn>
                <a:cxn ang="0">
                  <a:pos x="63" y="0"/>
                </a:cxn>
                <a:cxn ang="0">
                  <a:pos x="0" y="4"/>
                </a:cxn>
                <a:cxn ang="0">
                  <a:pos x="0" y="84"/>
                </a:cxn>
                <a:cxn ang="0">
                  <a:pos x="63" y="81"/>
                </a:cxn>
              </a:cxnLst>
              <a:rect l="0" t="0" r="r" b="b"/>
              <a:pathLst>
                <a:path w="63" h="84">
                  <a:moveTo>
                    <a:pt x="63" y="81"/>
                  </a:moveTo>
                  <a:lnTo>
                    <a:pt x="63" y="0"/>
                  </a:lnTo>
                  <a:lnTo>
                    <a:pt x="0" y="4"/>
                  </a:lnTo>
                  <a:lnTo>
                    <a:pt x="0" y="84"/>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81"/>
            <p:cNvSpPr>
              <a:spLocks/>
            </p:cNvSpPr>
            <p:nvPr/>
          </p:nvSpPr>
          <p:spPr bwMode="auto">
            <a:xfrm>
              <a:off x="4159" y="1327"/>
              <a:ext cx="63" cy="86"/>
            </a:xfrm>
            <a:custGeom>
              <a:avLst/>
              <a:gdLst/>
              <a:ahLst/>
              <a:cxnLst>
                <a:cxn ang="0">
                  <a:pos x="63" y="83"/>
                </a:cxn>
                <a:cxn ang="0">
                  <a:pos x="63" y="0"/>
                </a:cxn>
                <a:cxn ang="0">
                  <a:pos x="0" y="4"/>
                </a:cxn>
                <a:cxn ang="0">
                  <a:pos x="0" y="86"/>
                </a:cxn>
                <a:cxn ang="0">
                  <a:pos x="63" y="83"/>
                </a:cxn>
              </a:cxnLst>
              <a:rect l="0" t="0" r="r" b="b"/>
              <a:pathLst>
                <a:path w="63" h="86">
                  <a:moveTo>
                    <a:pt x="63" y="83"/>
                  </a:moveTo>
                  <a:lnTo>
                    <a:pt x="63" y="0"/>
                  </a:lnTo>
                  <a:lnTo>
                    <a:pt x="0" y="4"/>
                  </a:lnTo>
                  <a:lnTo>
                    <a:pt x="0" y="86"/>
                  </a:lnTo>
                  <a:lnTo>
                    <a:pt x="63" y="83"/>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82"/>
            <p:cNvSpPr>
              <a:spLocks/>
            </p:cNvSpPr>
            <p:nvPr/>
          </p:nvSpPr>
          <p:spPr bwMode="auto">
            <a:xfrm>
              <a:off x="4337" y="1316"/>
              <a:ext cx="62" cy="87"/>
            </a:xfrm>
            <a:custGeom>
              <a:avLst/>
              <a:gdLst/>
              <a:ahLst/>
              <a:cxnLst>
                <a:cxn ang="0">
                  <a:pos x="62" y="84"/>
                </a:cxn>
                <a:cxn ang="0">
                  <a:pos x="62" y="0"/>
                </a:cxn>
                <a:cxn ang="0">
                  <a:pos x="0" y="4"/>
                </a:cxn>
                <a:cxn ang="0">
                  <a:pos x="0" y="87"/>
                </a:cxn>
                <a:cxn ang="0">
                  <a:pos x="62" y="84"/>
                </a:cxn>
              </a:cxnLst>
              <a:rect l="0" t="0" r="r" b="b"/>
              <a:pathLst>
                <a:path w="62" h="87">
                  <a:moveTo>
                    <a:pt x="62" y="84"/>
                  </a:moveTo>
                  <a:lnTo>
                    <a:pt x="62" y="0"/>
                  </a:lnTo>
                  <a:lnTo>
                    <a:pt x="0" y="4"/>
                  </a:lnTo>
                  <a:lnTo>
                    <a:pt x="0" y="87"/>
                  </a:lnTo>
                  <a:lnTo>
                    <a:pt x="62" y="84"/>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83"/>
            <p:cNvSpPr>
              <a:spLocks/>
            </p:cNvSpPr>
            <p:nvPr/>
          </p:nvSpPr>
          <p:spPr bwMode="auto">
            <a:xfrm>
              <a:off x="5036" y="1759"/>
              <a:ext cx="49" cy="68"/>
            </a:xfrm>
            <a:custGeom>
              <a:avLst/>
              <a:gdLst/>
              <a:ahLst/>
              <a:cxnLst>
                <a:cxn ang="0">
                  <a:pos x="0" y="68"/>
                </a:cxn>
                <a:cxn ang="0">
                  <a:pos x="0" y="0"/>
                </a:cxn>
                <a:cxn ang="0">
                  <a:pos x="49" y="1"/>
                </a:cxn>
                <a:cxn ang="0">
                  <a:pos x="49" y="68"/>
                </a:cxn>
                <a:cxn ang="0">
                  <a:pos x="0" y="68"/>
                </a:cxn>
              </a:cxnLst>
              <a:rect l="0" t="0" r="r" b="b"/>
              <a:pathLst>
                <a:path w="49" h="68">
                  <a:moveTo>
                    <a:pt x="0" y="68"/>
                  </a:moveTo>
                  <a:lnTo>
                    <a:pt x="0" y="0"/>
                  </a:lnTo>
                  <a:lnTo>
                    <a:pt x="49" y="1"/>
                  </a:lnTo>
                  <a:lnTo>
                    <a:pt x="49" y="68"/>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84"/>
            <p:cNvSpPr>
              <a:spLocks/>
            </p:cNvSpPr>
            <p:nvPr/>
          </p:nvSpPr>
          <p:spPr bwMode="auto">
            <a:xfrm>
              <a:off x="4894" y="1756"/>
              <a:ext cx="49" cy="71"/>
            </a:xfrm>
            <a:custGeom>
              <a:avLst/>
              <a:gdLst/>
              <a:ahLst/>
              <a:cxnLst>
                <a:cxn ang="0">
                  <a:pos x="0" y="71"/>
                </a:cxn>
                <a:cxn ang="0">
                  <a:pos x="0" y="0"/>
                </a:cxn>
                <a:cxn ang="0">
                  <a:pos x="49" y="1"/>
                </a:cxn>
                <a:cxn ang="0">
                  <a:pos x="49" y="71"/>
                </a:cxn>
                <a:cxn ang="0">
                  <a:pos x="0" y="71"/>
                </a:cxn>
              </a:cxnLst>
              <a:rect l="0" t="0" r="r" b="b"/>
              <a:pathLst>
                <a:path w="49" h="71">
                  <a:moveTo>
                    <a:pt x="0" y="71"/>
                  </a:moveTo>
                  <a:lnTo>
                    <a:pt x="0" y="0"/>
                  </a:lnTo>
                  <a:lnTo>
                    <a:pt x="49" y="1"/>
                  </a:lnTo>
                  <a:lnTo>
                    <a:pt x="49" y="71"/>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85"/>
            <p:cNvSpPr>
              <a:spLocks/>
            </p:cNvSpPr>
            <p:nvPr/>
          </p:nvSpPr>
          <p:spPr bwMode="auto">
            <a:xfrm>
              <a:off x="4752" y="1754"/>
              <a:ext cx="51" cy="73"/>
            </a:xfrm>
            <a:custGeom>
              <a:avLst/>
              <a:gdLst/>
              <a:ahLst/>
              <a:cxnLst>
                <a:cxn ang="0">
                  <a:pos x="0" y="73"/>
                </a:cxn>
                <a:cxn ang="0">
                  <a:pos x="0" y="0"/>
                </a:cxn>
                <a:cxn ang="0">
                  <a:pos x="51" y="1"/>
                </a:cxn>
                <a:cxn ang="0">
                  <a:pos x="51" y="73"/>
                </a:cxn>
                <a:cxn ang="0">
                  <a:pos x="0" y="73"/>
                </a:cxn>
              </a:cxnLst>
              <a:rect l="0" t="0" r="r" b="b"/>
              <a:pathLst>
                <a:path w="51" h="73">
                  <a:moveTo>
                    <a:pt x="0" y="73"/>
                  </a:moveTo>
                  <a:lnTo>
                    <a:pt x="0" y="0"/>
                  </a:lnTo>
                  <a:lnTo>
                    <a:pt x="51" y="1"/>
                  </a:lnTo>
                  <a:lnTo>
                    <a:pt x="51" y="73"/>
                  </a:lnTo>
                  <a:lnTo>
                    <a:pt x="0" y="7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86"/>
            <p:cNvSpPr>
              <a:spLocks/>
            </p:cNvSpPr>
            <p:nvPr/>
          </p:nvSpPr>
          <p:spPr bwMode="auto">
            <a:xfrm>
              <a:off x="5036" y="1639"/>
              <a:ext cx="49" cy="71"/>
            </a:xfrm>
            <a:custGeom>
              <a:avLst/>
              <a:gdLst/>
              <a:ahLst/>
              <a:cxnLst>
                <a:cxn ang="0">
                  <a:pos x="0" y="68"/>
                </a:cxn>
                <a:cxn ang="0">
                  <a:pos x="0" y="0"/>
                </a:cxn>
                <a:cxn ang="0">
                  <a:pos x="49" y="3"/>
                </a:cxn>
                <a:cxn ang="0">
                  <a:pos x="49" y="71"/>
                </a:cxn>
                <a:cxn ang="0">
                  <a:pos x="0" y="68"/>
                </a:cxn>
              </a:cxnLst>
              <a:rect l="0" t="0" r="r" b="b"/>
              <a:pathLst>
                <a:path w="49" h="71">
                  <a:moveTo>
                    <a:pt x="0" y="68"/>
                  </a:moveTo>
                  <a:lnTo>
                    <a:pt x="0" y="0"/>
                  </a:lnTo>
                  <a:lnTo>
                    <a:pt x="49" y="3"/>
                  </a:lnTo>
                  <a:lnTo>
                    <a:pt x="49" y="71"/>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87"/>
            <p:cNvSpPr>
              <a:spLocks/>
            </p:cNvSpPr>
            <p:nvPr/>
          </p:nvSpPr>
          <p:spPr bwMode="auto">
            <a:xfrm>
              <a:off x="4894" y="1632"/>
              <a:ext cx="49" cy="72"/>
            </a:xfrm>
            <a:custGeom>
              <a:avLst/>
              <a:gdLst/>
              <a:ahLst/>
              <a:cxnLst>
                <a:cxn ang="0">
                  <a:pos x="0" y="71"/>
                </a:cxn>
                <a:cxn ang="0">
                  <a:pos x="0" y="0"/>
                </a:cxn>
                <a:cxn ang="0">
                  <a:pos x="49" y="3"/>
                </a:cxn>
                <a:cxn ang="0">
                  <a:pos x="49" y="72"/>
                </a:cxn>
                <a:cxn ang="0">
                  <a:pos x="0" y="71"/>
                </a:cxn>
              </a:cxnLst>
              <a:rect l="0" t="0" r="r" b="b"/>
              <a:pathLst>
                <a:path w="49" h="72">
                  <a:moveTo>
                    <a:pt x="0" y="71"/>
                  </a:moveTo>
                  <a:lnTo>
                    <a:pt x="0" y="0"/>
                  </a:lnTo>
                  <a:lnTo>
                    <a:pt x="49" y="3"/>
                  </a:lnTo>
                  <a:lnTo>
                    <a:pt x="49" y="72"/>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88"/>
            <p:cNvSpPr>
              <a:spLocks/>
            </p:cNvSpPr>
            <p:nvPr/>
          </p:nvSpPr>
          <p:spPr bwMode="auto">
            <a:xfrm>
              <a:off x="4752" y="1624"/>
              <a:ext cx="51" cy="76"/>
            </a:xfrm>
            <a:custGeom>
              <a:avLst/>
              <a:gdLst/>
              <a:ahLst/>
              <a:cxnLst>
                <a:cxn ang="0">
                  <a:pos x="0" y="74"/>
                </a:cxn>
                <a:cxn ang="0">
                  <a:pos x="0" y="0"/>
                </a:cxn>
                <a:cxn ang="0">
                  <a:pos x="51" y="3"/>
                </a:cxn>
                <a:cxn ang="0">
                  <a:pos x="51" y="76"/>
                </a:cxn>
                <a:cxn ang="0">
                  <a:pos x="0" y="74"/>
                </a:cxn>
              </a:cxnLst>
              <a:rect l="0" t="0" r="r" b="b"/>
              <a:pathLst>
                <a:path w="51" h="76">
                  <a:moveTo>
                    <a:pt x="0" y="74"/>
                  </a:moveTo>
                  <a:lnTo>
                    <a:pt x="0" y="0"/>
                  </a:lnTo>
                  <a:lnTo>
                    <a:pt x="51" y="3"/>
                  </a:lnTo>
                  <a:lnTo>
                    <a:pt x="51" y="76"/>
                  </a:lnTo>
                  <a:lnTo>
                    <a:pt x="0" y="7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89"/>
            <p:cNvSpPr>
              <a:spLocks/>
            </p:cNvSpPr>
            <p:nvPr/>
          </p:nvSpPr>
          <p:spPr bwMode="auto">
            <a:xfrm>
              <a:off x="5036" y="1520"/>
              <a:ext cx="49" cy="72"/>
            </a:xfrm>
            <a:custGeom>
              <a:avLst/>
              <a:gdLst/>
              <a:ahLst/>
              <a:cxnLst>
                <a:cxn ang="0">
                  <a:pos x="0" y="68"/>
                </a:cxn>
                <a:cxn ang="0">
                  <a:pos x="0" y="0"/>
                </a:cxn>
                <a:cxn ang="0">
                  <a:pos x="49" y="4"/>
                </a:cxn>
                <a:cxn ang="0">
                  <a:pos x="49" y="72"/>
                </a:cxn>
                <a:cxn ang="0">
                  <a:pos x="0" y="68"/>
                </a:cxn>
              </a:cxnLst>
              <a:rect l="0" t="0" r="r" b="b"/>
              <a:pathLst>
                <a:path w="49" h="72">
                  <a:moveTo>
                    <a:pt x="0" y="68"/>
                  </a:moveTo>
                  <a:lnTo>
                    <a:pt x="0" y="0"/>
                  </a:lnTo>
                  <a:lnTo>
                    <a:pt x="49" y="4"/>
                  </a:lnTo>
                  <a:lnTo>
                    <a:pt x="49" y="72"/>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90"/>
            <p:cNvSpPr>
              <a:spLocks/>
            </p:cNvSpPr>
            <p:nvPr/>
          </p:nvSpPr>
          <p:spPr bwMode="auto">
            <a:xfrm>
              <a:off x="4894" y="1507"/>
              <a:ext cx="49" cy="75"/>
            </a:xfrm>
            <a:custGeom>
              <a:avLst/>
              <a:gdLst/>
              <a:ahLst/>
              <a:cxnLst>
                <a:cxn ang="0">
                  <a:pos x="0" y="71"/>
                </a:cxn>
                <a:cxn ang="0">
                  <a:pos x="0" y="0"/>
                </a:cxn>
                <a:cxn ang="0">
                  <a:pos x="49" y="4"/>
                </a:cxn>
                <a:cxn ang="0">
                  <a:pos x="49" y="75"/>
                </a:cxn>
                <a:cxn ang="0">
                  <a:pos x="0" y="71"/>
                </a:cxn>
              </a:cxnLst>
              <a:rect l="0" t="0" r="r" b="b"/>
              <a:pathLst>
                <a:path w="49" h="75">
                  <a:moveTo>
                    <a:pt x="0" y="71"/>
                  </a:moveTo>
                  <a:lnTo>
                    <a:pt x="0" y="0"/>
                  </a:lnTo>
                  <a:lnTo>
                    <a:pt x="49" y="4"/>
                  </a:lnTo>
                  <a:lnTo>
                    <a:pt x="49" y="75"/>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91"/>
            <p:cNvSpPr>
              <a:spLocks/>
            </p:cNvSpPr>
            <p:nvPr/>
          </p:nvSpPr>
          <p:spPr bwMode="auto">
            <a:xfrm>
              <a:off x="4752" y="1495"/>
              <a:ext cx="51" cy="77"/>
            </a:xfrm>
            <a:custGeom>
              <a:avLst/>
              <a:gdLst/>
              <a:ahLst/>
              <a:cxnLst>
                <a:cxn ang="0">
                  <a:pos x="0" y="73"/>
                </a:cxn>
                <a:cxn ang="0">
                  <a:pos x="0" y="0"/>
                </a:cxn>
                <a:cxn ang="0">
                  <a:pos x="51" y="4"/>
                </a:cxn>
                <a:cxn ang="0">
                  <a:pos x="51" y="77"/>
                </a:cxn>
                <a:cxn ang="0">
                  <a:pos x="0" y="73"/>
                </a:cxn>
              </a:cxnLst>
              <a:rect l="0" t="0" r="r" b="b"/>
              <a:pathLst>
                <a:path w="51" h="77">
                  <a:moveTo>
                    <a:pt x="0" y="73"/>
                  </a:moveTo>
                  <a:lnTo>
                    <a:pt x="0" y="0"/>
                  </a:lnTo>
                  <a:lnTo>
                    <a:pt x="51" y="4"/>
                  </a:lnTo>
                  <a:lnTo>
                    <a:pt x="51" y="77"/>
                  </a:lnTo>
                  <a:lnTo>
                    <a:pt x="0" y="7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92"/>
            <p:cNvSpPr>
              <a:spLocks/>
            </p:cNvSpPr>
            <p:nvPr/>
          </p:nvSpPr>
          <p:spPr bwMode="auto">
            <a:xfrm>
              <a:off x="5036" y="1400"/>
              <a:ext cx="49" cy="74"/>
            </a:xfrm>
            <a:custGeom>
              <a:avLst/>
              <a:gdLst/>
              <a:ahLst/>
              <a:cxnLst>
                <a:cxn ang="0">
                  <a:pos x="0" y="69"/>
                </a:cxn>
                <a:cxn ang="0">
                  <a:pos x="0" y="0"/>
                </a:cxn>
                <a:cxn ang="0">
                  <a:pos x="49" y="6"/>
                </a:cxn>
                <a:cxn ang="0">
                  <a:pos x="49" y="74"/>
                </a:cxn>
                <a:cxn ang="0">
                  <a:pos x="0" y="69"/>
                </a:cxn>
              </a:cxnLst>
              <a:rect l="0" t="0" r="r" b="b"/>
              <a:pathLst>
                <a:path w="49" h="74">
                  <a:moveTo>
                    <a:pt x="0" y="69"/>
                  </a:moveTo>
                  <a:lnTo>
                    <a:pt x="0" y="0"/>
                  </a:lnTo>
                  <a:lnTo>
                    <a:pt x="49" y="6"/>
                  </a:lnTo>
                  <a:lnTo>
                    <a:pt x="49" y="74"/>
                  </a:lnTo>
                  <a:lnTo>
                    <a:pt x="0" y="6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93"/>
            <p:cNvSpPr>
              <a:spLocks/>
            </p:cNvSpPr>
            <p:nvPr/>
          </p:nvSpPr>
          <p:spPr bwMode="auto">
            <a:xfrm>
              <a:off x="4894" y="1383"/>
              <a:ext cx="49" cy="76"/>
            </a:xfrm>
            <a:custGeom>
              <a:avLst/>
              <a:gdLst/>
              <a:ahLst/>
              <a:cxnLst>
                <a:cxn ang="0">
                  <a:pos x="0" y="71"/>
                </a:cxn>
                <a:cxn ang="0">
                  <a:pos x="0" y="0"/>
                </a:cxn>
                <a:cxn ang="0">
                  <a:pos x="49" y="7"/>
                </a:cxn>
                <a:cxn ang="0">
                  <a:pos x="49" y="76"/>
                </a:cxn>
                <a:cxn ang="0">
                  <a:pos x="0" y="71"/>
                </a:cxn>
              </a:cxnLst>
              <a:rect l="0" t="0" r="r" b="b"/>
              <a:pathLst>
                <a:path w="49" h="76">
                  <a:moveTo>
                    <a:pt x="0" y="71"/>
                  </a:moveTo>
                  <a:lnTo>
                    <a:pt x="0" y="0"/>
                  </a:lnTo>
                  <a:lnTo>
                    <a:pt x="49" y="7"/>
                  </a:lnTo>
                  <a:lnTo>
                    <a:pt x="49" y="76"/>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94"/>
            <p:cNvSpPr>
              <a:spLocks/>
            </p:cNvSpPr>
            <p:nvPr/>
          </p:nvSpPr>
          <p:spPr bwMode="auto">
            <a:xfrm>
              <a:off x="4752" y="1364"/>
              <a:ext cx="51" cy="80"/>
            </a:xfrm>
            <a:custGeom>
              <a:avLst/>
              <a:gdLst/>
              <a:ahLst/>
              <a:cxnLst>
                <a:cxn ang="0">
                  <a:pos x="0" y="75"/>
                </a:cxn>
                <a:cxn ang="0">
                  <a:pos x="0" y="0"/>
                </a:cxn>
                <a:cxn ang="0">
                  <a:pos x="51" y="8"/>
                </a:cxn>
                <a:cxn ang="0">
                  <a:pos x="51" y="80"/>
                </a:cxn>
                <a:cxn ang="0">
                  <a:pos x="0" y="75"/>
                </a:cxn>
              </a:cxnLst>
              <a:rect l="0" t="0" r="r" b="b"/>
              <a:pathLst>
                <a:path w="51" h="80">
                  <a:moveTo>
                    <a:pt x="0" y="75"/>
                  </a:moveTo>
                  <a:lnTo>
                    <a:pt x="0" y="0"/>
                  </a:lnTo>
                  <a:lnTo>
                    <a:pt x="51" y="8"/>
                  </a:lnTo>
                  <a:lnTo>
                    <a:pt x="51" y="80"/>
                  </a:lnTo>
                  <a:lnTo>
                    <a:pt x="0" y="7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2" name="TextBox 211"/>
          <p:cNvSpPr txBox="1"/>
          <p:nvPr/>
        </p:nvSpPr>
        <p:spPr>
          <a:xfrm>
            <a:off x="2133600" y="1066800"/>
            <a:ext cx="1676400" cy="381000"/>
          </a:xfrm>
          <a:prstGeom prst="rect">
            <a:avLst/>
          </a:prstGeom>
          <a:noFill/>
        </p:spPr>
        <p:txBody>
          <a:bodyPr wrap="square" rtlCol="0">
            <a:spAutoFit/>
          </a:bodyPr>
          <a:lstStyle/>
          <a:p>
            <a:r>
              <a:rPr lang="en-US" dirty="0" smtClean="0"/>
              <a:t>Release Points</a:t>
            </a:r>
            <a:endParaRPr lang="en-US" dirty="0"/>
          </a:p>
        </p:txBody>
      </p:sp>
      <p:sp>
        <p:nvSpPr>
          <p:cNvPr id="111" name="Slide Number Placeholder 110"/>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17</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944562"/>
          </a:xfrm>
        </p:spPr>
        <p:txBody>
          <a:bodyPr>
            <a:normAutofit/>
          </a:bodyPr>
          <a:lstStyle/>
          <a:p>
            <a:r>
              <a:rPr lang="en-US" sz="3600" dirty="0" smtClean="0"/>
              <a:t>Info Required for New Emission Process</a:t>
            </a:r>
            <a:endParaRPr lang="en-US" sz="3600" dirty="0"/>
          </a:p>
        </p:txBody>
      </p:sp>
      <p:sp>
        <p:nvSpPr>
          <p:cNvPr id="3" name="Content Placeholder 2"/>
          <p:cNvSpPr>
            <a:spLocks noGrp="1"/>
          </p:cNvSpPr>
          <p:nvPr>
            <p:ph idx="1"/>
          </p:nvPr>
        </p:nvSpPr>
        <p:spPr>
          <a:xfrm>
            <a:off x="457200" y="1295400"/>
            <a:ext cx="8229600" cy="5181600"/>
          </a:xfrm>
        </p:spPr>
        <p:txBody>
          <a:bodyPr>
            <a:noAutofit/>
          </a:bodyPr>
          <a:lstStyle/>
          <a:p>
            <a:pPr lvl="1">
              <a:buFont typeface="Arial" pitchFamily="34" charset="0"/>
              <a:buChar char="•"/>
            </a:pPr>
            <a:r>
              <a:rPr lang="en-US" sz="2400" dirty="0" smtClean="0">
                <a:solidFill>
                  <a:schemeClr val="tx1">
                    <a:lumMod val="50000"/>
                    <a:lumOff val="50000"/>
                  </a:schemeClr>
                </a:solidFill>
              </a:rPr>
              <a:t>State and County FIPS or Tribal Code </a:t>
            </a:r>
          </a:p>
          <a:p>
            <a:pPr lvl="1">
              <a:buFont typeface="Arial" pitchFamily="34" charset="0"/>
              <a:buChar char="•"/>
            </a:pPr>
            <a:r>
              <a:rPr lang="en-US" sz="2400" dirty="0" smtClean="0">
                <a:solidFill>
                  <a:schemeClr val="tx1">
                    <a:lumMod val="50000"/>
                    <a:lumOff val="50000"/>
                  </a:schemeClr>
                </a:solidFill>
              </a:rPr>
              <a:t>Facility Site Identifier and Program System Code</a:t>
            </a:r>
          </a:p>
          <a:p>
            <a:pPr lvl="1">
              <a:buFont typeface="Arial" pitchFamily="34" charset="0"/>
              <a:buChar char="•"/>
            </a:pPr>
            <a:r>
              <a:rPr lang="en-US" sz="2400" dirty="0" smtClean="0">
                <a:solidFill>
                  <a:schemeClr val="tx1">
                    <a:lumMod val="50000"/>
                    <a:lumOff val="50000"/>
                  </a:schemeClr>
                </a:solidFill>
              </a:rPr>
              <a:t>Unit Identifier and Program System Code</a:t>
            </a:r>
          </a:p>
          <a:p>
            <a:pPr lvl="1">
              <a:buFont typeface="Arial" pitchFamily="34" charset="0"/>
              <a:buChar char="•"/>
            </a:pPr>
            <a:r>
              <a:rPr lang="en-US" sz="2600" dirty="0" smtClean="0"/>
              <a:t>Emissions Process Identifier (your Agency’s ID)</a:t>
            </a:r>
          </a:p>
          <a:p>
            <a:pPr lvl="1">
              <a:buFont typeface="Arial" pitchFamily="34" charset="0"/>
              <a:buChar char="•"/>
            </a:pPr>
            <a:r>
              <a:rPr lang="en-US" sz="2600" dirty="0" smtClean="0"/>
              <a:t>Emissions Process Identifier Program System Code</a:t>
            </a:r>
          </a:p>
          <a:p>
            <a:pPr lvl="1">
              <a:buFont typeface="Arial" pitchFamily="34" charset="0"/>
              <a:buChar char="•"/>
            </a:pPr>
            <a:r>
              <a:rPr lang="en-US" sz="2600" dirty="0" smtClean="0"/>
              <a:t>Source Classification Code (see EIS Gateway for list)</a:t>
            </a:r>
          </a:p>
          <a:p>
            <a:pPr lvl="2">
              <a:buFont typeface="Calibri" pitchFamily="34" charset="0"/>
              <a:buChar char="–"/>
            </a:pPr>
            <a:r>
              <a:rPr lang="en-US" sz="2200" dirty="0" smtClean="0"/>
              <a:t>Avoid using non-specific codes such as 399999xx if possible</a:t>
            </a:r>
          </a:p>
          <a:p>
            <a:pPr lvl="1">
              <a:buFont typeface="Arial" pitchFamily="34" charset="0"/>
              <a:buChar char="•"/>
            </a:pPr>
            <a:r>
              <a:rPr lang="en-US" sz="2600" dirty="0" err="1" smtClean="0"/>
              <a:t>AircraftEngineTypeCode</a:t>
            </a:r>
            <a:r>
              <a:rPr lang="en-US" sz="2600" dirty="0" smtClean="0"/>
              <a:t> – now </a:t>
            </a:r>
            <a:r>
              <a:rPr lang="en-US" sz="2600" u="sng" dirty="0" smtClean="0"/>
              <a:t>required</a:t>
            </a:r>
            <a:r>
              <a:rPr lang="en-US" sz="2600" dirty="0" smtClean="0"/>
              <a:t> for aircraft SCCs</a:t>
            </a:r>
          </a:p>
          <a:p>
            <a:pPr lvl="1">
              <a:buFont typeface="Arial" pitchFamily="34" charset="0"/>
              <a:buChar char="•"/>
            </a:pPr>
            <a:r>
              <a:rPr lang="en-US" sz="2600" dirty="0" smtClean="0"/>
              <a:t>One or more Release Point Apportionments</a:t>
            </a:r>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18</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944562"/>
          </a:xfrm>
        </p:spPr>
        <p:txBody>
          <a:bodyPr>
            <a:normAutofit/>
          </a:bodyPr>
          <a:lstStyle/>
          <a:p>
            <a:r>
              <a:rPr lang="en-US" sz="3600" dirty="0" smtClean="0"/>
              <a:t>Release Point Apportionment</a:t>
            </a:r>
            <a:endParaRPr lang="en-US" sz="3600" dirty="0"/>
          </a:p>
        </p:txBody>
      </p:sp>
      <p:sp>
        <p:nvSpPr>
          <p:cNvPr id="3" name="Content Placeholder 2"/>
          <p:cNvSpPr>
            <a:spLocks noGrp="1"/>
          </p:cNvSpPr>
          <p:nvPr>
            <p:ph idx="1"/>
          </p:nvPr>
        </p:nvSpPr>
        <p:spPr>
          <a:xfrm>
            <a:off x="457200" y="1066800"/>
            <a:ext cx="8229600" cy="5181600"/>
          </a:xfrm>
        </p:spPr>
        <p:txBody>
          <a:bodyPr>
            <a:noAutofit/>
          </a:bodyPr>
          <a:lstStyle/>
          <a:p>
            <a:pPr lvl="1">
              <a:buFont typeface="Arial" pitchFamily="34" charset="0"/>
              <a:buChar char="•"/>
            </a:pPr>
            <a:r>
              <a:rPr lang="en-US" sz="2400" dirty="0" smtClean="0">
                <a:solidFill>
                  <a:schemeClr val="tx1">
                    <a:lumMod val="50000"/>
                    <a:lumOff val="50000"/>
                  </a:schemeClr>
                </a:solidFill>
              </a:rPr>
              <a:t>State and County FIPS or Tribal Code </a:t>
            </a:r>
          </a:p>
          <a:p>
            <a:pPr lvl="1">
              <a:buFont typeface="Arial" pitchFamily="34" charset="0"/>
              <a:buChar char="•"/>
            </a:pPr>
            <a:r>
              <a:rPr lang="en-US" sz="2400" dirty="0" smtClean="0">
                <a:solidFill>
                  <a:schemeClr val="tx1">
                    <a:lumMod val="50000"/>
                    <a:lumOff val="50000"/>
                  </a:schemeClr>
                </a:solidFill>
              </a:rPr>
              <a:t>Facility Site Identifier and Program System Code</a:t>
            </a:r>
          </a:p>
          <a:p>
            <a:pPr lvl="1">
              <a:buFont typeface="Arial" pitchFamily="34" charset="0"/>
              <a:buChar char="•"/>
            </a:pPr>
            <a:r>
              <a:rPr lang="en-US" sz="2400" dirty="0" smtClean="0">
                <a:solidFill>
                  <a:schemeClr val="tx1">
                    <a:lumMod val="50000"/>
                    <a:lumOff val="50000"/>
                  </a:schemeClr>
                </a:solidFill>
              </a:rPr>
              <a:t>Unit Identifier and Program System Code</a:t>
            </a:r>
          </a:p>
          <a:p>
            <a:pPr lvl="1">
              <a:buFont typeface="Arial" pitchFamily="34" charset="0"/>
              <a:buChar char="•"/>
            </a:pPr>
            <a:r>
              <a:rPr lang="en-US" sz="2400" dirty="0" smtClean="0">
                <a:solidFill>
                  <a:schemeClr val="tx1">
                    <a:lumMod val="50000"/>
                    <a:lumOff val="50000"/>
                  </a:schemeClr>
                </a:solidFill>
              </a:rPr>
              <a:t>Emissions Process Identifier (your Agency’s ID) and Program System Code</a:t>
            </a:r>
          </a:p>
          <a:p>
            <a:pPr lvl="1">
              <a:buFont typeface="Arial" pitchFamily="34" charset="0"/>
              <a:buChar char="•"/>
            </a:pPr>
            <a:r>
              <a:rPr lang="en-US" dirty="0" smtClean="0"/>
              <a:t>Release Point Identifier (your Agency’s ID)</a:t>
            </a:r>
          </a:p>
          <a:p>
            <a:pPr lvl="1">
              <a:buFont typeface="Arial" pitchFamily="34" charset="0"/>
              <a:buChar char="•"/>
            </a:pPr>
            <a:r>
              <a:rPr lang="en-US" dirty="0" smtClean="0"/>
              <a:t>Release Point Identifier Program System Code</a:t>
            </a:r>
          </a:p>
          <a:p>
            <a:pPr lvl="1">
              <a:buFont typeface="Arial" pitchFamily="34" charset="0"/>
              <a:buChar char="•"/>
            </a:pPr>
            <a:r>
              <a:rPr lang="en-US" dirty="0" smtClean="0"/>
              <a:t>Percent of process venting to release point</a:t>
            </a:r>
          </a:p>
          <a:p>
            <a:pPr lvl="1">
              <a:buFont typeface="Arial" pitchFamily="34" charset="0"/>
              <a:buChar char="•"/>
            </a:pPr>
            <a:r>
              <a:rPr lang="en-US" dirty="0" smtClean="0"/>
              <a:t>A process may be vented to one or more release points</a:t>
            </a:r>
          </a:p>
          <a:p>
            <a:pPr lvl="1">
              <a:buFont typeface="Arial" pitchFamily="34" charset="0"/>
              <a:buChar char="•"/>
            </a:pPr>
            <a:r>
              <a:rPr lang="en-US" dirty="0" smtClean="0"/>
              <a:t>Total percentages must equal 100</a:t>
            </a:r>
          </a:p>
          <a:p>
            <a:pPr lvl="2"/>
            <a:endParaRPr lang="en-US" sz="2200" dirty="0" smtClean="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19</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EIS and the NEI</a:t>
            </a:r>
            <a:endParaRPr lang="en-US" dirty="0"/>
          </a:p>
        </p:txBody>
      </p:sp>
      <p:sp>
        <p:nvSpPr>
          <p:cNvPr id="3" name="Content Placeholder 2"/>
          <p:cNvSpPr>
            <a:spLocks noGrp="1"/>
          </p:cNvSpPr>
          <p:nvPr>
            <p:ph idx="1"/>
          </p:nvPr>
        </p:nvSpPr>
        <p:spPr>
          <a:xfrm>
            <a:off x="381000" y="1371600"/>
            <a:ext cx="8229600" cy="4525963"/>
          </a:xfrm>
        </p:spPr>
        <p:txBody>
          <a:bodyPr>
            <a:normAutofit fontScale="77500" lnSpcReduction="20000"/>
          </a:bodyPr>
          <a:lstStyle/>
          <a:p>
            <a:r>
              <a:rPr lang="en-US" dirty="0" smtClean="0"/>
              <a:t>Emission Inventory System (EIS)</a:t>
            </a:r>
          </a:p>
          <a:p>
            <a:pPr lvl="1"/>
            <a:r>
              <a:rPr lang="en-US" dirty="0" smtClean="0"/>
              <a:t>Data repository for air emissions data used to create the NEI</a:t>
            </a:r>
          </a:p>
          <a:p>
            <a:pPr lvl="1"/>
            <a:r>
              <a:rPr lang="en-US" dirty="0" smtClean="0"/>
              <a:t>Contains  State, Local, Tribal and EPA-submitted data</a:t>
            </a:r>
          </a:p>
          <a:p>
            <a:pPr lvl="1"/>
            <a:r>
              <a:rPr lang="en-US" dirty="0" smtClean="0"/>
              <a:t>Can be multiple emissions values for the same unit/process</a:t>
            </a:r>
          </a:p>
          <a:p>
            <a:pPr lvl="1"/>
            <a:r>
              <a:rPr lang="en-US" dirty="0" smtClean="0"/>
              <a:t>Annual, monthly, daily data</a:t>
            </a:r>
          </a:p>
          <a:p>
            <a:pPr lvl="1"/>
            <a:r>
              <a:rPr lang="en-US" dirty="0" smtClean="0"/>
              <a:t>Data available via a password-protected web site</a:t>
            </a:r>
          </a:p>
          <a:p>
            <a:pPr lvl="2"/>
            <a:r>
              <a:rPr lang="en-US" dirty="0" smtClean="0"/>
              <a:t>EIS Gateway </a:t>
            </a:r>
            <a:r>
              <a:rPr lang="en-US" dirty="0" smtClean="0">
                <a:hlinkClick r:id="rId3"/>
              </a:rPr>
              <a:t>https://eis.epa.gov/eis-system-web/welcome.html</a:t>
            </a:r>
            <a:r>
              <a:rPr lang="en-US" dirty="0" smtClean="0"/>
              <a:t> </a:t>
            </a:r>
          </a:p>
          <a:p>
            <a:r>
              <a:rPr lang="en-US" dirty="0" smtClean="0"/>
              <a:t>National Emission Inventory (NEI)</a:t>
            </a:r>
          </a:p>
          <a:p>
            <a:pPr lvl="1"/>
            <a:r>
              <a:rPr lang="en-US" dirty="0" smtClean="0"/>
              <a:t>Snapshot in time from EIS</a:t>
            </a:r>
          </a:p>
          <a:p>
            <a:pPr lvl="1"/>
            <a:r>
              <a:rPr lang="en-US" dirty="0" smtClean="0"/>
              <a:t>Inventory version shared with the public</a:t>
            </a:r>
          </a:p>
          <a:p>
            <a:pPr lvl="1"/>
            <a:r>
              <a:rPr lang="en-US" dirty="0" smtClean="0"/>
              <a:t>One emissions value per process selected</a:t>
            </a:r>
          </a:p>
          <a:p>
            <a:pPr lvl="1"/>
            <a:r>
              <a:rPr lang="en-US" dirty="0" smtClean="0"/>
              <a:t>Annual emissions values</a:t>
            </a:r>
          </a:p>
          <a:p>
            <a:pPr>
              <a:buNone/>
            </a:pPr>
            <a:endParaRPr lang="en-US" dirty="0">
              <a:solidFill>
                <a:srgbClr val="FF0000"/>
              </a:solidFill>
            </a:endParaRPr>
          </a:p>
        </p:txBody>
      </p:sp>
      <p:sp>
        <p:nvSpPr>
          <p:cNvPr id="4" name="Slide Number Placeholder 3"/>
          <p:cNvSpPr>
            <a:spLocks noGrp="1"/>
          </p:cNvSpPr>
          <p:nvPr>
            <p:ph type="sldNum" sz="quarter" idx="12"/>
          </p:nvPr>
        </p:nvSpPr>
        <p:spPr/>
        <p:txBody>
          <a:bodyPr/>
          <a:lstStyle/>
          <a:p>
            <a:r>
              <a:rPr lang="en-US" dirty="0" smtClean="0">
                <a:solidFill>
                  <a:prstClr val="black">
                    <a:tint val="75000"/>
                  </a:prstClr>
                </a:solidFill>
              </a:rPr>
              <a:t>3</a:t>
            </a:r>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Controls</a:t>
            </a:r>
            <a:endParaRPr lang="en-US" dirty="0"/>
          </a:p>
        </p:txBody>
      </p:sp>
      <p:sp>
        <p:nvSpPr>
          <p:cNvPr id="3" name="Content Placeholder 2"/>
          <p:cNvSpPr>
            <a:spLocks noGrp="1"/>
          </p:cNvSpPr>
          <p:nvPr>
            <p:ph idx="1"/>
          </p:nvPr>
        </p:nvSpPr>
        <p:spPr>
          <a:xfrm>
            <a:off x="457200" y="990600"/>
            <a:ext cx="8305800" cy="5410200"/>
          </a:xfrm>
        </p:spPr>
        <p:txBody>
          <a:bodyPr>
            <a:normAutofit fontScale="92500" lnSpcReduction="10000"/>
          </a:bodyPr>
          <a:lstStyle/>
          <a:p>
            <a:r>
              <a:rPr lang="en-US" sz="2400" dirty="0" smtClean="0"/>
              <a:t>Controls are required by AERR to be reported if they exist</a:t>
            </a:r>
          </a:p>
          <a:p>
            <a:pPr lvl="1">
              <a:buFont typeface="Calibri" pitchFamily="34" charset="0"/>
              <a:buChar char="–"/>
            </a:pPr>
            <a:r>
              <a:rPr lang="en-US" sz="2000" dirty="0" smtClean="0"/>
              <a:t>There is no uncontrolled code</a:t>
            </a:r>
          </a:p>
          <a:p>
            <a:pPr marL="342900" lvl="1" indent="-342900">
              <a:buFont typeface="Arial" pitchFamily="34" charset="0"/>
              <a:buChar char="•"/>
            </a:pPr>
            <a:r>
              <a:rPr lang="en-US" sz="2400" dirty="0" smtClean="0"/>
              <a:t>Either unit OR process level</a:t>
            </a:r>
          </a:p>
          <a:p>
            <a:pPr marL="342900" lvl="1" indent="-342900">
              <a:buFont typeface="Arial" pitchFamily="34" charset="0"/>
              <a:buChar char="•"/>
            </a:pPr>
            <a:r>
              <a:rPr lang="en-US" sz="2400" dirty="0" smtClean="0"/>
              <a:t>Only one control approach may be active at any given  time – any new controls submittal replaces the previous completely, for all three components</a:t>
            </a:r>
          </a:p>
          <a:p>
            <a:r>
              <a:rPr lang="en-US" sz="2400" dirty="0" smtClean="0"/>
              <a:t>Three components must be reported together :</a:t>
            </a:r>
          </a:p>
          <a:p>
            <a:pPr lvl="1"/>
            <a:r>
              <a:rPr lang="en-US" sz="2400" dirty="0" smtClean="0"/>
              <a:t>Control Approach Component</a:t>
            </a:r>
            <a:endParaRPr lang="en-US" sz="2400" dirty="0" smtClean="0">
              <a:solidFill>
                <a:srgbClr val="FF0000"/>
              </a:solidFill>
            </a:endParaRPr>
          </a:p>
          <a:p>
            <a:pPr lvl="2"/>
            <a:r>
              <a:rPr lang="en-US" sz="2000" dirty="0" smtClean="0"/>
              <a:t>The “parent” of the control group</a:t>
            </a:r>
          </a:p>
          <a:p>
            <a:pPr lvl="2"/>
            <a:r>
              <a:rPr lang="en-US" sz="2000" dirty="0" smtClean="0"/>
              <a:t>non-pollutant specific percentages – capture, effectiveness</a:t>
            </a:r>
          </a:p>
          <a:p>
            <a:pPr lvl="1"/>
            <a:r>
              <a:rPr lang="en-US" sz="2400" dirty="0" smtClean="0"/>
              <a:t>Control Measure Component</a:t>
            </a:r>
          </a:p>
          <a:p>
            <a:pPr lvl="2"/>
            <a:r>
              <a:rPr lang="en-US" sz="2000" dirty="0" smtClean="0"/>
              <a:t>control device codes that make up the control approach</a:t>
            </a:r>
          </a:p>
          <a:p>
            <a:pPr lvl="1"/>
            <a:r>
              <a:rPr lang="en-US" sz="2400" dirty="0" smtClean="0"/>
              <a:t>Control Pollutant Component</a:t>
            </a:r>
          </a:p>
          <a:p>
            <a:pPr lvl="2"/>
            <a:r>
              <a:rPr lang="en-US" sz="2000" dirty="0" smtClean="0"/>
              <a:t>Pollutants controlled by the all devices in the overall approach</a:t>
            </a:r>
          </a:p>
          <a:p>
            <a:pPr lvl="2"/>
            <a:r>
              <a:rPr lang="en-US" sz="2000" dirty="0" smtClean="0"/>
              <a:t>Percent Reduction Efficiency for each pollutant, if available</a:t>
            </a:r>
          </a:p>
          <a:p>
            <a:pPr lvl="1"/>
            <a:endParaRPr lang="en-US" dirty="0" smtClean="0"/>
          </a:p>
          <a:p>
            <a:pPr lvl="2">
              <a:buNone/>
            </a:pPr>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20</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Approach Component</a:t>
            </a:r>
            <a:endParaRPr lang="en-US" dirty="0"/>
          </a:p>
        </p:txBody>
      </p:sp>
      <p:sp>
        <p:nvSpPr>
          <p:cNvPr id="3" name="Content Placeholder 2"/>
          <p:cNvSpPr>
            <a:spLocks noGrp="1"/>
          </p:cNvSpPr>
          <p:nvPr>
            <p:ph idx="1"/>
          </p:nvPr>
        </p:nvSpPr>
        <p:spPr/>
        <p:txBody>
          <a:bodyPr>
            <a:normAutofit/>
          </a:bodyPr>
          <a:lstStyle/>
          <a:p>
            <a:pPr lvl="1">
              <a:buFont typeface="Arial" pitchFamily="34" charset="0"/>
              <a:buChar char="•"/>
            </a:pPr>
            <a:r>
              <a:rPr lang="en-US" sz="2400" dirty="0" smtClean="0">
                <a:solidFill>
                  <a:schemeClr val="tx1">
                    <a:lumMod val="50000"/>
                    <a:lumOff val="50000"/>
                  </a:schemeClr>
                </a:solidFill>
              </a:rPr>
              <a:t>Facility Site Identifier and Program System Code</a:t>
            </a:r>
          </a:p>
          <a:p>
            <a:pPr lvl="1">
              <a:buFont typeface="Arial" pitchFamily="34" charset="0"/>
              <a:buChar char="•"/>
            </a:pPr>
            <a:r>
              <a:rPr lang="en-US" sz="2400" dirty="0" smtClean="0">
                <a:solidFill>
                  <a:schemeClr val="tx1">
                    <a:lumMod val="50000"/>
                    <a:lumOff val="50000"/>
                  </a:schemeClr>
                </a:solidFill>
              </a:rPr>
              <a:t>Unit Identifier and Program System Code</a:t>
            </a:r>
          </a:p>
          <a:p>
            <a:pPr lvl="1">
              <a:buFont typeface="Arial" pitchFamily="34" charset="0"/>
              <a:buChar char="•"/>
            </a:pPr>
            <a:r>
              <a:rPr lang="en-US" sz="2400" dirty="0" smtClean="0">
                <a:solidFill>
                  <a:schemeClr val="tx1">
                    <a:lumMod val="50000"/>
                    <a:lumOff val="50000"/>
                  </a:schemeClr>
                </a:solidFill>
              </a:rPr>
              <a:t>Emissions Process Identifier and Program System Code</a:t>
            </a:r>
          </a:p>
          <a:p>
            <a:pPr lvl="2">
              <a:buFont typeface="Calibri" pitchFamily="34" charset="0"/>
              <a:buChar char="–"/>
            </a:pPr>
            <a:r>
              <a:rPr lang="en-US" dirty="0" smtClean="0">
                <a:solidFill>
                  <a:schemeClr val="tx1">
                    <a:lumMod val="50000"/>
                    <a:lumOff val="50000"/>
                  </a:schemeClr>
                </a:solidFill>
              </a:rPr>
              <a:t>Reported only if the control approach is at the process level</a:t>
            </a:r>
          </a:p>
          <a:p>
            <a:pPr lvl="1">
              <a:buFont typeface="Arial" pitchFamily="34" charset="0"/>
              <a:buChar char="•"/>
            </a:pPr>
            <a:r>
              <a:rPr lang="en-US" dirty="0" smtClean="0"/>
              <a:t>First Inventory Year</a:t>
            </a:r>
          </a:p>
          <a:p>
            <a:pPr lvl="1">
              <a:buFont typeface="Arial" pitchFamily="34" charset="0"/>
              <a:buChar char="•"/>
            </a:pPr>
            <a:r>
              <a:rPr lang="en-US" dirty="0" smtClean="0"/>
              <a:t>Percent Control Approach Capture Efficiency</a:t>
            </a:r>
          </a:p>
          <a:p>
            <a:pPr lvl="1">
              <a:buFont typeface="Arial" pitchFamily="34" charset="0"/>
              <a:buChar char="•"/>
            </a:pPr>
            <a:r>
              <a:rPr lang="en-US" dirty="0" smtClean="0"/>
              <a:t>Percent Control Approach Effectiveness</a:t>
            </a:r>
          </a:p>
          <a:p>
            <a:pPr lvl="1"/>
            <a:endParaRPr lang="en-US" dirty="0" smtClean="0"/>
          </a:p>
          <a:p>
            <a:pPr lvl="1">
              <a:buNone/>
            </a:pPr>
            <a:endParaRPr lang="en-US" sz="2000"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21</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Measure Component</a:t>
            </a:r>
            <a:endParaRPr lang="en-US" dirty="0"/>
          </a:p>
        </p:txBody>
      </p:sp>
      <p:sp>
        <p:nvSpPr>
          <p:cNvPr id="3" name="Content Placeholder 2"/>
          <p:cNvSpPr>
            <a:spLocks noGrp="1"/>
          </p:cNvSpPr>
          <p:nvPr>
            <p:ph idx="1"/>
          </p:nvPr>
        </p:nvSpPr>
        <p:spPr/>
        <p:txBody>
          <a:bodyPr/>
          <a:lstStyle/>
          <a:p>
            <a:pPr lvl="1">
              <a:buFont typeface="Arial" pitchFamily="34" charset="0"/>
              <a:buChar char="•"/>
            </a:pPr>
            <a:r>
              <a:rPr lang="en-US" dirty="0" smtClean="0">
                <a:solidFill>
                  <a:schemeClr val="tx1">
                    <a:lumMod val="50000"/>
                    <a:lumOff val="50000"/>
                  </a:schemeClr>
                </a:solidFill>
              </a:rPr>
              <a:t>Facility Site Identifier and Program System Code</a:t>
            </a:r>
          </a:p>
          <a:p>
            <a:pPr lvl="1">
              <a:buFont typeface="Arial" pitchFamily="34" charset="0"/>
              <a:buChar char="•"/>
            </a:pPr>
            <a:r>
              <a:rPr lang="en-US" dirty="0" smtClean="0">
                <a:solidFill>
                  <a:schemeClr val="tx1">
                    <a:lumMod val="50000"/>
                    <a:lumOff val="50000"/>
                  </a:schemeClr>
                </a:solidFill>
              </a:rPr>
              <a:t>Unit Identifier and Program System Code</a:t>
            </a:r>
          </a:p>
          <a:p>
            <a:pPr lvl="1">
              <a:buFont typeface="Arial" pitchFamily="34" charset="0"/>
              <a:buChar char="•"/>
            </a:pPr>
            <a:r>
              <a:rPr lang="en-US" dirty="0" smtClean="0">
                <a:solidFill>
                  <a:schemeClr val="tx1">
                    <a:lumMod val="50000"/>
                    <a:lumOff val="50000"/>
                  </a:schemeClr>
                </a:solidFill>
              </a:rPr>
              <a:t>Emissions Process Identifier and Program System Code</a:t>
            </a:r>
          </a:p>
          <a:p>
            <a:pPr lvl="2">
              <a:buFont typeface="Calibri" pitchFamily="34" charset="0"/>
              <a:buChar char="–"/>
            </a:pPr>
            <a:r>
              <a:rPr lang="en-US" dirty="0" smtClean="0">
                <a:solidFill>
                  <a:schemeClr val="tx1">
                    <a:lumMod val="50000"/>
                    <a:lumOff val="50000"/>
                  </a:schemeClr>
                </a:solidFill>
              </a:rPr>
              <a:t>Reported only if the control approach is at the process level</a:t>
            </a:r>
          </a:p>
          <a:p>
            <a:pPr lvl="1">
              <a:buFont typeface="Arial" pitchFamily="34" charset="0"/>
              <a:buChar char="•"/>
            </a:pPr>
            <a:r>
              <a:rPr lang="en-US" dirty="0" smtClean="0"/>
              <a:t>Control Measure Code(s) – at least one required</a:t>
            </a:r>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22</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Pollutant</a:t>
            </a:r>
            <a:endParaRPr lang="en-US" dirty="0"/>
          </a:p>
        </p:txBody>
      </p:sp>
      <p:sp>
        <p:nvSpPr>
          <p:cNvPr id="3" name="Content Placeholder 2"/>
          <p:cNvSpPr>
            <a:spLocks noGrp="1"/>
          </p:cNvSpPr>
          <p:nvPr>
            <p:ph idx="1"/>
          </p:nvPr>
        </p:nvSpPr>
        <p:spPr/>
        <p:txBody>
          <a:bodyPr>
            <a:normAutofit fontScale="92500"/>
          </a:bodyPr>
          <a:lstStyle/>
          <a:p>
            <a:pPr lvl="1">
              <a:buFont typeface="Arial" pitchFamily="34" charset="0"/>
              <a:buChar char="•"/>
            </a:pPr>
            <a:r>
              <a:rPr lang="en-US" dirty="0" smtClean="0">
                <a:solidFill>
                  <a:schemeClr val="tx1">
                    <a:lumMod val="50000"/>
                    <a:lumOff val="50000"/>
                  </a:schemeClr>
                </a:solidFill>
              </a:rPr>
              <a:t>Facility Site Identifier and Program System Code</a:t>
            </a:r>
          </a:p>
          <a:p>
            <a:pPr lvl="1">
              <a:buFont typeface="Arial" pitchFamily="34" charset="0"/>
              <a:buChar char="•"/>
            </a:pPr>
            <a:r>
              <a:rPr lang="en-US" dirty="0" smtClean="0">
                <a:solidFill>
                  <a:schemeClr val="tx1">
                    <a:lumMod val="50000"/>
                    <a:lumOff val="50000"/>
                  </a:schemeClr>
                </a:solidFill>
              </a:rPr>
              <a:t>Unit Identifier and Program System Code</a:t>
            </a:r>
          </a:p>
          <a:p>
            <a:pPr lvl="1">
              <a:buFont typeface="Arial" pitchFamily="34" charset="0"/>
              <a:buChar char="•"/>
            </a:pPr>
            <a:r>
              <a:rPr lang="en-US" dirty="0" smtClean="0">
                <a:solidFill>
                  <a:schemeClr val="tx1">
                    <a:lumMod val="50000"/>
                    <a:lumOff val="50000"/>
                  </a:schemeClr>
                </a:solidFill>
              </a:rPr>
              <a:t>Emissions Process Identifier and Program System Code</a:t>
            </a:r>
          </a:p>
          <a:p>
            <a:pPr lvl="2">
              <a:buFont typeface="Calibri" pitchFamily="34" charset="0"/>
              <a:buChar char="–"/>
            </a:pPr>
            <a:r>
              <a:rPr lang="en-US" dirty="0" smtClean="0">
                <a:solidFill>
                  <a:schemeClr val="tx1">
                    <a:lumMod val="50000"/>
                    <a:lumOff val="50000"/>
                  </a:schemeClr>
                </a:solidFill>
              </a:rPr>
              <a:t>Reported only if the control approach is at the process level</a:t>
            </a:r>
          </a:p>
          <a:p>
            <a:pPr lvl="1">
              <a:buFont typeface="Arial" pitchFamily="34" charset="0"/>
              <a:buChar char="•"/>
            </a:pPr>
            <a:r>
              <a:rPr lang="en-US" dirty="0" smtClean="0"/>
              <a:t>Pollutant Code(s) – at least one required</a:t>
            </a:r>
          </a:p>
          <a:p>
            <a:pPr lvl="1">
              <a:buFont typeface="Arial" pitchFamily="34" charset="0"/>
              <a:buChar char="•"/>
            </a:pPr>
            <a:r>
              <a:rPr lang="en-US" dirty="0" smtClean="0"/>
              <a:t>Optional, and desirable, per pollutant : % reduction achieved by the combination of all control measures</a:t>
            </a:r>
          </a:p>
          <a:p>
            <a:pPr lvl="1">
              <a:buFont typeface="Arial" pitchFamily="34" charset="0"/>
              <a:buChar char="•"/>
            </a:pPr>
            <a:r>
              <a:rPr lang="en-US" b="1" dirty="0" smtClean="0"/>
              <a:t>New QA Check </a:t>
            </a:r>
            <a:r>
              <a:rPr lang="en-US" dirty="0" smtClean="0"/>
              <a:t>– Percent Control Measures Reduction Efficiency cannot be 100% unless there is a ban in use.</a:t>
            </a:r>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23</a:t>
            </a:fld>
            <a:endParaRPr lang="en-US" sz="1200" kern="1200" dirty="0">
              <a:solidFill>
                <a:prstClr val="black">
                  <a:tint val="75000"/>
                </a:prstClr>
              </a:solidFill>
              <a:latin typeface="Calibri"/>
              <a:ea typeface="+mn-ea"/>
              <a:cs typeface="+mn-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Regulations</a:t>
            </a:r>
            <a:endParaRPr lang="en-US" dirty="0"/>
          </a:p>
        </p:txBody>
      </p:sp>
      <p:sp>
        <p:nvSpPr>
          <p:cNvPr id="3" name="Content Placeholder 2"/>
          <p:cNvSpPr>
            <a:spLocks noGrp="1"/>
          </p:cNvSpPr>
          <p:nvPr>
            <p:ph idx="1"/>
          </p:nvPr>
        </p:nvSpPr>
        <p:spPr/>
        <p:txBody>
          <a:bodyPr>
            <a:normAutofit fontScale="92500"/>
          </a:bodyPr>
          <a:lstStyle/>
          <a:p>
            <a:pPr lvl="1">
              <a:buFont typeface="Arial" pitchFamily="34" charset="0"/>
              <a:buChar char="•"/>
            </a:pPr>
            <a:r>
              <a:rPr lang="en-US" sz="2600" dirty="0" smtClean="0">
                <a:solidFill>
                  <a:schemeClr val="tx1">
                    <a:lumMod val="50000"/>
                    <a:lumOff val="50000"/>
                  </a:schemeClr>
                </a:solidFill>
              </a:rPr>
              <a:t>Facility Site Identifier and Program System Code</a:t>
            </a:r>
          </a:p>
          <a:p>
            <a:pPr lvl="1">
              <a:buFont typeface="Arial" pitchFamily="34" charset="0"/>
              <a:buChar char="•"/>
            </a:pPr>
            <a:r>
              <a:rPr lang="en-US" sz="2600" dirty="0" smtClean="0">
                <a:solidFill>
                  <a:schemeClr val="tx1">
                    <a:lumMod val="50000"/>
                    <a:lumOff val="50000"/>
                  </a:schemeClr>
                </a:solidFill>
              </a:rPr>
              <a:t>Unit Identifier and Program System Code</a:t>
            </a:r>
          </a:p>
          <a:p>
            <a:pPr lvl="1">
              <a:buFont typeface="Arial" pitchFamily="34" charset="0"/>
              <a:buChar char="•"/>
            </a:pPr>
            <a:r>
              <a:rPr lang="en-US" sz="2600" dirty="0" smtClean="0">
                <a:solidFill>
                  <a:schemeClr val="tx1">
                    <a:lumMod val="50000"/>
                    <a:lumOff val="50000"/>
                  </a:schemeClr>
                </a:solidFill>
              </a:rPr>
              <a:t>Emissions Process Identifier and Program System Code</a:t>
            </a:r>
          </a:p>
          <a:p>
            <a:pPr lvl="2">
              <a:buFont typeface="Calibri" pitchFamily="34" charset="0"/>
              <a:buChar char="–"/>
            </a:pPr>
            <a:r>
              <a:rPr lang="en-US" dirty="0" smtClean="0">
                <a:solidFill>
                  <a:schemeClr val="tx1">
                    <a:lumMod val="50000"/>
                    <a:lumOff val="50000"/>
                  </a:schemeClr>
                </a:solidFill>
              </a:rPr>
              <a:t>Reported only if the regulation is at the process level</a:t>
            </a:r>
          </a:p>
          <a:p>
            <a:pPr lvl="1">
              <a:buFont typeface="Arial" pitchFamily="34" charset="0"/>
              <a:buChar char="•"/>
            </a:pPr>
            <a:r>
              <a:rPr lang="en-US" dirty="0" smtClean="0"/>
              <a:t>Regulatory Code</a:t>
            </a:r>
          </a:p>
          <a:p>
            <a:pPr lvl="2">
              <a:buFont typeface="Calibri" pitchFamily="34" charset="0"/>
              <a:buChar char="–"/>
            </a:pPr>
            <a:r>
              <a:rPr lang="en-US" dirty="0" smtClean="0"/>
              <a:t>EPA plans to populate and protect for MACT , Area Source, and Section 129 Rules</a:t>
            </a:r>
          </a:p>
          <a:p>
            <a:pPr lvl="2">
              <a:buFont typeface="Calibri" pitchFamily="34" charset="0"/>
              <a:buChar char="–"/>
            </a:pPr>
            <a:r>
              <a:rPr lang="en-US" dirty="0" smtClean="0"/>
              <a:t>S/L/Ts can currently add any these </a:t>
            </a:r>
            <a:r>
              <a:rPr lang="en-US" dirty="0" err="1" smtClean="0"/>
              <a:t>regs</a:t>
            </a:r>
            <a:r>
              <a:rPr lang="en-US" dirty="0" smtClean="0"/>
              <a:t>, but can’t protect</a:t>
            </a:r>
          </a:p>
          <a:p>
            <a:pPr lvl="2">
              <a:buFont typeface="Calibri" pitchFamily="34" charset="0"/>
              <a:buChar char="–"/>
            </a:pPr>
            <a:r>
              <a:rPr lang="en-US" dirty="0" smtClean="0"/>
              <a:t>S/L/Ts can add their non-Federal </a:t>
            </a:r>
            <a:r>
              <a:rPr lang="en-US" dirty="0" err="1" smtClean="0"/>
              <a:t>regs</a:t>
            </a:r>
            <a:r>
              <a:rPr lang="en-US" dirty="0" smtClean="0"/>
              <a:t> using code SLT-0001</a:t>
            </a:r>
          </a:p>
          <a:p>
            <a:pPr lvl="3">
              <a:buFont typeface="Arial" pitchFamily="34" charset="0"/>
              <a:buChar char="•"/>
            </a:pPr>
            <a:r>
              <a:rPr lang="en-US" sz="2200" dirty="0" smtClean="0"/>
              <a:t>Agency Code Text required if you submit this </a:t>
            </a:r>
            <a:r>
              <a:rPr lang="en-US" sz="2200" dirty="0" err="1" smtClean="0"/>
              <a:t>reg</a:t>
            </a:r>
            <a:r>
              <a:rPr lang="en-US" sz="2200" dirty="0" smtClean="0"/>
              <a:t> code</a:t>
            </a:r>
          </a:p>
          <a:p>
            <a:pPr lvl="1"/>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24</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Editing an Existing Process</a:t>
            </a:r>
            <a:endParaRPr lang="en-US" dirty="0"/>
          </a:p>
        </p:txBody>
      </p:sp>
      <p:sp>
        <p:nvSpPr>
          <p:cNvPr id="3" name="Content Placeholder 2"/>
          <p:cNvSpPr>
            <a:spLocks noGrp="1"/>
          </p:cNvSpPr>
          <p:nvPr>
            <p:ph idx="1"/>
          </p:nvPr>
        </p:nvSpPr>
        <p:spPr>
          <a:xfrm>
            <a:off x="457200" y="1371600"/>
            <a:ext cx="8229600" cy="4876800"/>
          </a:xfrm>
        </p:spPr>
        <p:txBody>
          <a:bodyPr>
            <a:normAutofit fontScale="92500"/>
          </a:bodyPr>
          <a:lstStyle/>
          <a:p>
            <a:pPr lvl="1">
              <a:buFont typeface="Arial" pitchFamily="34" charset="0"/>
              <a:buChar char="•"/>
            </a:pPr>
            <a:r>
              <a:rPr lang="en-US" dirty="0" smtClean="0">
                <a:solidFill>
                  <a:schemeClr val="tx1">
                    <a:lumMod val="50000"/>
                    <a:lumOff val="50000"/>
                  </a:schemeClr>
                </a:solidFill>
              </a:rPr>
              <a:t>State and County FIPS or Tribal Code </a:t>
            </a:r>
          </a:p>
          <a:p>
            <a:pPr lvl="1">
              <a:buFont typeface="Arial" pitchFamily="34" charset="0"/>
              <a:buChar char="•"/>
            </a:pPr>
            <a:r>
              <a:rPr lang="en-US" dirty="0" smtClean="0">
                <a:solidFill>
                  <a:schemeClr val="tx1">
                    <a:lumMod val="50000"/>
                    <a:lumOff val="50000"/>
                  </a:schemeClr>
                </a:solidFill>
              </a:rPr>
              <a:t>Facility Site Identifier and Program System Code</a:t>
            </a:r>
          </a:p>
          <a:p>
            <a:pPr lvl="1">
              <a:buFont typeface="Arial" pitchFamily="34" charset="0"/>
              <a:buChar char="•"/>
            </a:pPr>
            <a:r>
              <a:rPr lang="en-US" dirty="0" smtClean="0">
                <a:solidFill>
                  <a:schemeClr val="tx1">
                    <a:lumMod val="50000"/>
                    <a:lumOff val="50000"/>
                  </a:schemeClr>
                </a:solidFill>
              </a:rPr>
              <a:t>Unit Identifier and Program System Code</a:t>
            </a:r>
          </a:p>
          <a:p>
            <a:pPr lvl="1">
              <a:buFont typeface="Arial" pitchFamily="34" charset="0"/>
              <a:buChar char="•"/>
            </a:pPr>
            <a:r>
              <a:rPr lang="en-US" dirty="0" smtClean="0">
                <a:solidFill>
                  <a:schemeClr val="tx1">
                    <a:lumMod val="50000"/>
                    <a:lumOff val="50000"/>
                  </a:schemeClr>
                </a:solidFill>
              </a:rPr>
              <a:t>Emissions Process Identifier and Program System Code</a:t>
            </a:r>
          </a:p>
          <a:p>
            <a:pPr lvl="1">
              <a:buFont typeface="Arial" pitchFamily="34" charset="0"/>
              <a:buChar char="•"/>
            </a:pPr>
            <a:r>
              <a:rPr lang="en-US" dirty="0" smtClean="0"/>
              <a:t>New Source Classification Code, or</a:t>
            </a:r>
          </a:p>
          <a:p>
            <a:pPr lvl="1">
              <a:buFont typeface="Arial" pitchFamily="34" charset="0"/>
              <a:buChar char="•"/>
            </a:pPr>
            <a:r>
              <a:rPr lang="en-US" dirty="0" err="1" smtClean="0"/>
              <a:t>AircraftEngineTypeCode</a:t>
            </a:r>
            <a:r>
              <a:rPr lang="en-US" dirty="0" smtClean="0"/>
              <a:t>, or</a:t>
            </a:r>
          </a:p>
          <a:p>
            <a:pPr lvl="1">
              <a:buFont typeface="Arial" pitchFamily="34" charset="0"/>
              <a:buChar char="•"/>
            </a:pPr>
            <a:r>
              <a:rPr lang="en-US" dirty="0" smtClean="0"/>
              <a:t>Last Inventory Year : to end a process</a:t>
            </a:r>
            <a:endParaRPr lang="en-US" b="1" dirty="0" smtClean="0"/>
          </a:p>
          <a:p>
            <a:pPr lvl="2">
              <a:buFont typeface="Calibri" pitchFamily="34" charset="0"/>
              <a:buChar char="–"/>
            </a:pPr>
            <a:r>
              <a:rPr lang="en-US" dirty="0" smtClean="0"/>
              <a:t>Must be = or &gt; most recent emissions reported</a:t>
            </a:r>
          </a:p>
          <a:p>
            <a:pPr lvl="1">
              <a:buFont typeface="Arial" pitchFamily="34" charset="0"/>
              <a:buChar char="•"/>
            </a:pPr>
            <a:r>
              <a:rPr lang="en-US" dirty="0" smtClean="0"/>
              <a:t>Reapportioning a process to a new release point can only be done on the Gateway</a:t>
            </a:r>
          </a:p>
          <a:p>
            <a:pPr lvl="2">
              <a:buNone/>
            </a:pPr>
            <a:endParaRPr lang="en-US" b="1" dirty="0" smtClean="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25</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Editing an Existing Facility Site</a:t>
            </a:r>
            <a:endParaRPr lang="en-US" dirty="0"/>
          </a:p>
        </p:txBody>
      </p:sp>
      <p:sp>
        <p:nvSpPr>
          <p:cNvPr id="3" name="Content Placeholder 2"/>
          <p:cNvSpPr>
            <a:spLocks noGrp="1"/>
          </p:cNvSpPr>
          <p:nvPr>
            <p:ph idx="1"/>
          </p:nvPr>
        </p:nvSpPr>
        <p:spPr>
          <a:xfrm>
            <a:off x="457200" y="1371600"/>
            <a:ext cx="8229600" cy="4525963"/>
          </a:xfrm>
        </p:spPr>
        <p:txBody>
          <a:bodyPr>
            <a:normAutofit lnSpcReduction="10000"/>
          </a:bodyPr>
          <a:lstStyle/>
          <a:p>
            <a:r>
              <a:rPr lang="en-US" dirty="0" smtClean="0"/>
              <a:t>Changing the Status Code on a facility</a:t>
            </a:r>
          </a:p>
          <a:p>
            <a:pPr lvl="2">
              <a:buFont typeface="Calibri" pitchFamily="34" charset="0"/>
              <a:buChar char="–"/>
            </a:pPr>
            <a:r>
              <a:rPr lang="en-US" dirty="0" smtClean="0">
                <a:solidFill>
                  <a:schemeClr val="tx1">
                    <a:lumMod val="50000"/>
                    <a:lumOff val="50000"/>
                  </a:schemeClr>
                </a:solidFill>
              </a:rPr>
              <a:t>State and County FIPS or Tribal Code </a:t>
            </a:r>
          </a:p>
          <a:p>
            <a:pPr lvl="2">
              <a:buFont typeface="Calibri" pitchFamily="34" charset="0"/>
              <a:buChar char="–"/>
            </a:pPr>
            <a:r>
              <a:rPr lang="en-US" dirty="0" smtClean="0">
                <a:solidFill>
                  <a:schemeClr val="tx1">
                    <a:lumMod val="50000"/>
                    <a:lumOff val="50000"/>
                  </a:schemeClr>
                </a:solidFill>
              </a:rPr>
              <a:t>Facility Site Identifier and Program System Code</a:t>
            </a:r>
          </a:p>
          <a:p>
            <a:pPr lvl="2">
              <a:buFont typeface="Calibri" pitchFamily="34" charset="0"/>
              <a:buChar char="–"/>
            </a:pPr>
            <a:r>
              <a:rPr lang="en-US" dirty="0" smtClean="0"/>
              <a:t>New Status Code </a:t>
            </a:r>
          </a:p>
          <a:p>
            <a:pPr lvl="2">
              <a:buFont typeface="Calibri" pitchFamily="34" charset="0"/>
              <a:buChar char="–"/>
            </a:pPr>
            <a:r>
              <a:rPr lang="en-US" dirty="0" smtClean="0"/>
              <a:t>Status Code Year – If status code is other than OP</a:t>
            </a:r>
          </a:p>
          <a:p>
            <a:r>
              <a:rPr lang="en-US" dirty="0" smtClean="0"/>
              <a:t>Adding the Operating Status Code Year</a:t>
            </a:r>
          </a:p>
          <a:p>
            <a:pPr lvl="2">
              <a:buFont typeface="Calibri" pitchFamily="34" charset="0"/>
              <a:buChar char="–"/>
            </a:pPr>
            <a:r>
              <a:rPr lang="en-US" dirty="0" smtClean="0"/>
              <a:t>Defined as 1/1/XXXX</a:t>
            </a:r>
          </a:p>
          <a:p>
            <a:pPr lvl="2">
              <a:buFont typeface="Calibri" pitchFamily="34" charset="0"/>
              <a:buChar char="–"/>
            </a:pPr>
            <a:r>
              <a:rPr lang="en-US" dirty="0" smtClean="0"/>
              <a:t>Error 2249 – “The Operating Status for statuses other than “OP” must be greater than the latest year of emissions submitted to that facility site, except landfills.”</a:t>
            </a:r>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26</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Break Time – 10 Minutes</a:t>
            </a:r>
            <a:endParaRPr lang="en-US" dirty="0"/>
          </a:p>
        </p:txBody>
      </p:sp>
      <p:sp>
        <p:nvSpPr>
          <p:cNvPr id="3" name="Slide Number Placeholder 2"/>
          <p:cNvSpPr>
            <a:spLocks noGrp="1"/>
          </p:cNvSpPr>
          <p:nvPr>
            <p:ph type="sldNum" sz="quarter" idx="12"/>
          </p:nvPr>
        </p:nvSpPr>
        <p:spPr/>
        <p:txBody>
          <a:bodyPr/>
          <a:lstStyle/>
          <a:p>
            <a:fld id="{F4C212B1-2F49-4032-8D6D-ABFC2DA01B5F}"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020762"/>
          </a:xfrm>
        </p:spPr>
        <p:txBody>
          <a:bodyPr>
            <a:normAutofit/>
          </a:bodyPr>
          <a:lstStyle/>
          <a:p>
            <a:r>
              <a:rPr lang="en-US" dirty="0" smtClean="0"/>
              <a:t>Maintaining Identifiers Across Years</a:t>
            </a:r>
            <a:endParaRPr lang="en-US" dirty="0"/>
          </a:p>
        </p:txBody>
      </p:sp>
      <p:sp>
        <p:nvSpPr>
          <p:cNvPr id="3" name="Content Placeholder 2"/>
          <p:cNvSpPr>
            <a:spLocks noGrp="1"/>
          </p:cNvSpPr>
          <p:nvPr>
            <p:ph idx="1"/>
          </p:nvPr>
        </p:nvSpPr>
        <p:spPr>
          <a:xfrm>
            <a:off x="457200" y="1371600"/>
            <a:ext cx="8382000" cy="4876800"/>
          </a:xfrm>
        </p:spPr>
        <p:txBody>
          <a:bodyPr>
            <a:normAutofit fontScale="92500" lnSpcReduction="20000"/>
          </a:bodyPr>
          <a:lstStyle/>
          <a:p>
            <a:r>
              <a:rPr lang="en-US" dirty="0" smtClean="0"/>
              <a:t>You may submit data to EIS using EITHER your Agency’s IDs OR the EIS IDs</a:t>
            </a:r>
          </a:p>
          <a:p>
            <a:r>
              <a:rPr lang="en-US" dirty="0" smtClean="0"/>
              <a:t>Unique and recognized IDs for Sites, Units, Emission Processes and Release Points </a:t>
            </a:r>
          </a:p>
          <a:p>
            <a:r>
              <a:rPr lang="en-US" dirty="0" smtClean="0"/>
              <a:t>If a Site ID is not recognized by EIS, it checks existing for Potential Duplicate site.  But no checks for duplicate units, processes, or release points </a:t>
            </a:r>
          </a:p>
          <a:p>
            <a:r>
              <a:rPr lang="en-US" dirty="0" smtClean="0"/>
              <a:t>Problems created </a:t>
            </a:r>
          </a:p>
          <a:p>
            <a:pPr lvl="1">
              <a:buFont typeface="Calibri" pitchFamily="34" charset="0"/>
              <a:buChar char="–"/>
            </a:pPr>
            <a:r>
              <a:rPr lang="en-US" dirty="0" smtClean="0"/>
              <a:t>Growing number of “abandoned” units, processes, </a:t>
            </a:r>
            <a:r>
              <a:rPr lang="en-US" dirty="0" err="1" smtClean="0"/>
              <a:t>rps</a:t>
            </a:r>
            <a:endParaRPr lang="en-US" dirty="0" smtClean="0"/>
          </a:p>
          <a:p>
            <a:pPr lvl="1">
              <a:buFont typeface="Calibri" pitchFamily="34" charset="0"/>
              <a:buChar char="–"/>
            </a:pPr>
            <a:r>
              <a:rPr lang="en-US" dirty="0" smtClean="0"/>
              <a:t>Emissions reported from non-S/L sources not at “current” S/L process ID will be double-counted in NEI</a:t>
            </a:r>
          </a:p>
          <a:p>
            <a:pPr lvl="1">
              <a:buFont typeface="Calibri" pitchFamily="34" charset="0"/>
              <a:buChar char="–"/>
            </a:pPr>
            <a:r>
              <a:rPr lang="en-US" dirty="0" smtClean="0"/>
              <a:t>No historical tracking below site level</a:t>
            </a:r>
          </a:p>
        </p:txBody>
      </p:sp>
      <p:sp>
        <p:nvSpPr>
          <p:cNvPr id="4" name="Slide Number Placeholder 3"/>
          <p:cNvSpPr>
            <a:spLocks noGrp="1"/>
          </p:cNvSpPr>
          <p:nvPr>
            <p:ph type="sldNum" sz="quarter" idx="12"/>
          </p:nvPr>
        </p:nvSpPr>
        <p:spPr/>
        <p:txBody>
          <a:bodyPr/>
          <a:lstStyle/>
          <a:p>
            <a:fld id="{F4C212B1-2F49-4032-8D6D-ABFC2DA01B5F}"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944562"/>
          </a:xfrm>
        </p:spPr>
        <p:txBody>
          <a:bodyPr/>
          <a:lstStyle/>
          <a:p>
            <a:r>
              <a:rPr lang="en-US" dirty="0" smtClean="0"/>
              <a:t>If You Have to Revise Your IDs</a:t>
            </a:r>
            <a:endParaRPr lang="en-US" dirty="0"/>
          </a:p>
        </p:txBody>
      </p:sp>
      <p:sp>
        <p:nvSpPr>
          <p:cNvPr id="3" name="Content Placeholder 2"/>
          <p:cNvSpPr>
            <a:spLocks noGrp="1"/>
          </p:cNvSpPr>
          <p:nvPr>
            <p:ph idx="1"/>
          </p:nvPr>
        </p:nvSpPr>
        <p:spPr>
          <a:xfrm>
            <a:off x="457200" y="1219200"/>
            <a:ext cx="8305800" cy="5334000"/>
          </a:xfrm>
        </p:spPr>
        <p:txBody>
          <a:bodyPr>
            <a:normAutofit lnSpcReduction="10000"/>
          </a:bodyPr>
          <a:lstStyle/>
          <a:p>
            <a:r>
              <a:rPr lang="en-US" dirty="0" smtClean="0"/>
              <a:t>Individually via EIS Gateway</a:t>
            </a:r>
          </a:p>
          <a:p>
            <a:r>
              <a:rPr lang="en-US" dirty="0" smtClean="0"/>
              <a:t>Or large batch – use two XML file submittals</a:t>
            </a:r>
          </a:p>
          <a:p>
            <a:pPr lvl="1"/>
            <a:r>
              <a:rPr lang="en-US" dirty="0" smtClean="0"/>
              <a:t>first XML puts an End Date on the existing IDs</a:t>
            </a:r>
          </a:p>
          <a:p>
            <a:pPr lvl="3"/>
            <a:r>
              <a:rPr lang="en-US" dirty="0" smtClean="0"/>
              <a:t>Identify the site, unit, </a:t>
            </a:r>
            <a:r>
              <a:rPr lang="en-US" dirty="0" err="1" smtClean="0"/>
              <a:t>rel</a:t>
            </a:r>
            <a:r>
              <a:rPr lang="en-US" dirty="0" smtClean="0"/>
              <a:t> pt or process using either the EIS IDs or the Agency IDs, Program System Code, and FIPs as currently recorded in EIS</a:t>
            </a:r>
          </a:p>
          <a:p>
            <a:pPr lvl="3"/>
            <a:r>
              <a:rPr lang="en-US" dirty="0" smtClean="0"/>
              <a:t>End Date when the Agency ID stopped being used by your system</a:t>
            </a:r>
          </a:p>
          <a:p>
            <a:pPr lvl="1"/>
            <a:r>
              <a:rPr lang="en-US" dirty="0" smtClean="0"/>
              <a:t>second XML to add your new ID to the same item(s)</a:t>
            </a:r>
          </a:p>
          <a:p>
            <a:pPr lvl="3"/>
            <a:r>
              <a:rPr lang="en-US" dirty="0" smtClean="0"/>
              <a:t>Identify the site, unit, </a:t>
            </a:r>
            <a:r>
              <a:rPr lang="en-US" dirty="0" err="1" smtClean="0"/>
              <a:t>rel</a:t>
            </a:r>
            <a:r>
              <a:rPr lang="en-US" dirty="0" smtClean="0"/>
              <a:t> pt or process </a:t>
            </a:r>
            <a:r>
              <a:rPr lang="en-US" b="1" u="sng" dirty="0" smtClean="0"/>
              <a:t>using the EIS IDs</a:t>
            </a:r>
          </a:p>
          <a:p>
            <a:pPr lvl="3"/>
            <a:r>
              <a:rPr lang="en-US" dirty="0" smtClean="0"/>
              <a:t>The new Agency ID,  Program System Code, and FIPs</a:t>
            </a:r>
          </a:p>
          <a:p>
            <a:pPr lvl="3"/>
            <a:r>
              <a:rPr lang="en-US" dirty="0" smtClean="0"/>
              <a:t>Effective date when the new Agency ID began being used</a:t>
            </a:r>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29</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S/L/T Reporting Requirement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Air Emissions Reporting Rule (AERR) </a:t>
            </a:r>
            <a:r>
              <a:rPr lang="en-US" sz="2400" dirty="0" smtClean="0">
                <a:hlinkClick r:id="rId3"/>
              </a:rPr>
              <a:t>http://www.epa.gov/ttn/chief/aerr/</a:t>
            </a:r>
            <a:r>
              <a:rPr lang="en-US" sz="2400" dirty="0" smtClean="0"/>
              <a:t> </a:t>
            </a:r>
          </a:p>
          <a:p>
            <a:pPr lvl="1"/>
            <a:r>
              <a:rPr lang="en-US" dirty="0" smtClean="0"/>
              <a:t>Complete criteria pollutant inventory every 3 years</a:t>
            </a:r>
          </a:p>
          <a:p>
            <a:pPr lvl="2"/>
            <a:r>
              <a:rPr lang="en-US" dirty="0" smtClean="0"/>
              <a:t>All point sources (100 </a:t>
            </a:r>
            <a:r>
              <a:rPr lang="en-US" dirty="0" err="1" smtClean="0"/>
              <a:t>tpy</a:t>
            </a:r>
            <a:r>
              <a:rPr lang="en-US" dirty="0" smtClean="0"/>
              <a:t> potential to emit threshold)</a:t>
            </a:r>
          </a:p>
          <a:p>
            <a:pPr lvl="2"/>
            <a:r>
              <a:rPr lang="en-US" dirty="0" smtClean="0"/>
              <a:t>Nonpoint sources</a:t>
            </a:r>
          </a:p>
          <a:p>
            <a:pPr lvl="2"/>
            <a:r>
              <a:rPr lang="en-US" dirty="0" err="1" smtClean="0"/>
              <a:t>Onroad</a:t>
            </a:r>
            <a:r>
              <a:rPr lang="en-US" dirty="0" smtClean="0"/>
              <a:t> and </a:t>
            </a:r>
            <a:r>
              <a:rPr lang="en-US" dirty="0" err="1" smtClean="0"/>
              <a:t>Nonroad</a:t>
            </a:r>
            <a:r>
              <a:rPr lang="en-US" dirty="0" smtClean="0"/>
              <a:t> sources</a:t>
            </a:r>
          </a:p>
          <a:p>
            <a:pPr lvl="2"/>
            <a:r>
              <a:rPr lang="en-US" dirty="0" smtClean="0"/>
              <a:t>Events (wildfires and prescribed fires)</a:t>
            </a:r>
          </a:p>
          <a:p>
            <a:pPr lvl="2"/>
            <a:r>
              <a:rPr lang="en-US" dirty="0" smtClean="0"/>
              <a:t>2011 Emissions due 12/31/2012, EIS window opens 6/1/2012</a:t>
            </a:r>
          </a:p>
          <a:p>
            <a:pPr lvl="1"/>
            <a:r>
              <a:rPr lang="en-US" dirty="0" smtClean="0"/>
              <a:t>Annual reporting for Type A point source facilities</a:t>
            </a:r>
          </a:p>
          <a:p>
            <a:pPr lvl="3"/>
            <a:r>
              <a:rPr lang="en-US" dirty="0" smtClean="0"/>
              <a:t>SO2, </a:t>
            </a:r>
            <a:r>
              <a:rPr lang="en-US" dirty="0" err="1" smtClean="0"/>
              <a:t>NOx</a:t>
            </a:r>
            <a:r>
              <a:rPr lang="en-US" dirty="0" smtClean="0"/>
              <a:t>, CO  with potential to emit </a:t>
            </a:r>
            <a:r>
              <a:rPr lang="en-US" u="sng" dirty="0" smtClean="0"/>
              <a:t>&gt; </a:t>
            </a:r>
            <a:r>
              <a:rPr lang="en-US" dirty="0" smtClean="0"/>
              <a:t>2,500 </a:t>
            </a:r>
            <a:r>
              <a:rPr lang="en-US" dirty="0" err="1" smtClean="0"/>
              <a:t>tpy</a:t>
            </a:r>
            <a:endParaRPr lang="en-US" dirty="0" smtClean="0"/>
          </a:p>
          <a:p>
            <a:pPr lvl="3"/>
            <a:r>
              <a:rPr lang="en-US" dirty="0" smtClean="0"/>
              <a:t>VOC, PM, NH3 with potential to emit </a:t>
            </a:r>
            <a:r>
              <a:rPr lang="en-US" u="sng" dirty="0" smtClean="0"/>
              <a:t>&gt;</a:t>
            </a:r>
            <a:r>
              <a:rPr lang="en-US" dirty="0" smtClean="0"/>
              <a:t> 250 </a:t>
            </a:r>
            <a:r>
              <a:rPr lang="en-US" dirty="0" err="1" smtClean="0"/>
              <a:t>tpy</a:t>
            </a:r>
            <a:endParaRPr lang="en-US" dirty="0" smtClean="0"/>
          </a:p>
          <a:p>
            <a:pPr lvl="3"/>
            <a:r>
              <a:rPr lang="en-US" dirty="0" err="1" smtClean="0"/>
              <a:t>Pb</a:t>
            </a:r>
            <a:r>
              <a:rPr lang="en-US" dirty="0" smtClean="0"/>
              <a:t> with potential to emit  </a:t>
            </a:r>
            <a:r>
              <a:rPr lang="en-US" u="sng" dirty="0" smtClean="0"/>
              <a:t>&gt; </a:t>
            </a:r>
            <a:r>
              <a:rPr lang="en-US" dirty="0" smtClean="0"/>
              <a:t>5 </a:t>
            </a:r>
            <a:r>
              <a:rPr lang="en-US" dirty="0" err="1" smtClean="0"/>
              <a:t>tpy</a:t>
            </a:r>
            <a:r>
              <a:rPr lang="en-US" dirty="0" smtClean="0"/>
              <a:t> (to be amended to agree with Lead NAAQS level of </a:t>
            </a:r>
            <a:r>
              <a:rPr lang="en-US" u="sng" dirty="0" smtClean="0"/>
              <a:t>&gt; 0</a:t>
            </a:r>
            <a:r>
              <a:rPr lang="en-US" dirty="0" smtClean="0"/>
              <a:t>.5 </a:t>
            </a:r>
            <a:r>
              <a:rPr lang="en-US" dirty="0" err="1" smtClean="0"/>
              <a:t>tpy</a:t>
            </a:r>
            <a:r>
              <a:rPr lang="en-US" dirty="0" smtClean="0"/>
              <a:t>)</a:t>
            </a:r>
          </a:p>
          <a:p>
            <a:pPr lvl="1"/>
            <a:r>
              <a:rPr lang="en-US" dirty="0" smtClean="0"/>
              <a:t>HAPs are submitted voluntarily by many S/L/Ts and are encouraged as part of an integrated report</a:t>
            </a:r>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3</a:t>
            </a:fld>
            <a:endParaRPr lang="en-US" sz="1200" kern="1200">
              <a:solidFill>
                <a:prstClr val="black">
                  <a:tint val="75000"/>
                </a:prstClr>
              </a:solidFill>
              <a:latin typeface="Calibri"/>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944562"/>
          </a:xfrm>
        </p:spPr>
        <p:txBody>
          <a:bodyPr>
            <a:normAutofit/>
          </a:bodyPr>
          <a:lstStyle/>
          <a:p>
            <a:r>
              <a:rPr lang="en-US" dirty="0" smtClean="0"/>
              <a:t>Geo Coordinates - Lat &amp; Lon</a:t>
            </a:r>
            <a:endParaRPr lang="en-US" dirty="0"/>
          </a:p>
        </p:txBody>
      </p:sp>
      <p:sp>
        <p:nvSpPr>
          <p:cNvPr id="3" name="Content Placeholder 2"/>
          <p:cNvSpPr>
            <a:spLocks noGrp="1"/>
          </p:cNvSpPr>
          <p:nvPr>
            <p:ph idx="1"/>
          </p:nvPr>
        </p:nvSpPr>
        <p:spPr>
          <a:xfrm>
            <a:off x="457200" y="1295400"/>
            <a:ext cx="8077200" cy="4495800"/>
          </a:xfrm>
        </p:spPr>
        <p:txBody>
          <a:bodyPr>
            <a:normAutofit fontScale="70000" lnSpcReduction="20000"/>
          </a:bodyPr>
          <a:lstStyle/>
          <a:p>
            <a:r>
              <a:rPr lang="en-US" u="sng" dirty="0" smtClean="0"/>
              <a:t>Required</a:t>
            </a:r>
            <a:r>
              <a:rPr lang="en-US" dirty="0" smtClean="0"/>
              <a:t> at Site Level</a:t>
            </a:r>
          </a:p>
          <a:p>
            <a:r>
              <a:rPr lang="en-US" u="sng" dirty="0" smtClean="0"/>
              <a:t>Optional</a:t>
            </a:r>
            <a:r>
              <a:rPr lang="en-US" dirty="0" smtClean="0"/>
              <a:t> at Release Point Level </a:t>
            </a:r>
            <a:r>
              <a:rPr lang="en-US" sz="2900" i="1" dirty="0" smtClean="0"/>
              <a:t>(unlike NIF)</a:t>
            </a:r>
          </a:p>
          <a:p>
            <a:r>
              <a:rPr lang="en-US" dirty="0" smtClean="0"/>
              <a:t>Many migrated legacy NIF values at Release Point Level and derived averaged values at Site Level</a:t>
            </a:r>
          </a:p>
          <a:p>
            <a:r>
              <a:rPr lang="en-US" dirty="0" smtClean="0"/>
              <a:t>Unless you have actual release point coordinates for some of your larger facilities, we suggest reporting Site level only</a:t>
            </a:r>
          </a:p>
          <a:p>
            <a:pPr lvl="1"/>
            <a:r>
              <a:rPr lang="en-US" dirty="0" smtClean="0"/>
              <a:t>Modeling files will use Site </a:t>
            </a:r>
            <a:r>
              <a:rPr lang="en-US" dirty="0" err="1" smtClean="0"/>
              <a:t>coords</a:t>
            </a:r>
            <a:r>
              <a:rPr lang="en-US" dirty="0" smtClean="0"/>
              <a:t> for any missing Release Point </a:t>
            </a:r>
            <a:r>
              <a:rPr lang="en-US" dirty="0" err="1" smtClean="0"/>
              <a:t>coords</a:t>
            </a:r>
            <a:endParaRPr lang="en-US" dirty="0" smtClean="0"/>
          </a:p>
          <a:p>
            <a:pPr lvl="1"/>
            <a:r>
              <a:rPr lang="en-US" dirty="0" smtClean="0"/>
              <a:t>Site center or main emitting point </a:t>
            </a:r>
            <a:r>
              <a:rPr lang="en-US" dirty="0" err="1" smtClean="0"/>
              <a:t>coords</a:t>
            </a:r>
            <a:r>
              <a:rPr lang="en-US" dirty="0" smtClean="0"/>
              <a:t> preferred</a:t>
            </a:r>
          </a:p>
          <a:p>
            <a:pPr lvl="2"/>
            <a:r>
              <a:rPr lang="en-US" dirty="0" smtClean="0"/>
              <a:t>Use the Geo Reference Point Code to indicate that your measurement is the entrance or site center or other</a:t>
            </a:r>
          </a:p>
          <a:p>
            <a:r>
              <a:rPr lang="en-US" dirty="0" smtClean="0"/>
              <a:t>Be careful with any conversions from your system’s data</a:t>
            </a:r>
          </a:p>
          <a:p>
            <a:pPr lvl="1"/>
            <a:r>
              <a:rPr lang="en-US" b="1" dirty="0" smtClean="0"/>
              <a:t>Decimal Degrees  </a:t>
            </a:r>
            <a:r>
              <a:rPr lang="en-US" i="1" dirty="0" smtClean="0"/>
              <a:t>(NOT </a:t>
            </a:r>
            <a:r>
              <a:rPr lang="en-US" i="1" dirty="0" err="1" smtClean="0"/>
              <a:t>Degrees.MinuteSecond</a:t>
            </a:r>
            <a:r>
              <a:rPr lang="en-US" i="1" dirty="0" smtClean="0"/>
              <a:t>) </a:t>
            </a:r>
          </a:p>
          <a:p>
            <a:pPr lvl="1"/>
            <a:r>
              <a:rPr lang="en-US" dirty="0" smtClean="0"/>
              <a:t>Sum Longitude whole degrees and decimal portion correctly</a:t>
            </a:r>
          </a:p>
          <a:p>
            <a:pPr lvl="1"/>
            <a:r>
              <a:rPr lang="en-US" dirty="0" smtClean="0"/>
              <a:t>UTM zone errors</a:t>
            </a:r>
          </a:p>
          <a:p>
            <a:pPr>
              <a:buNone/>
            </a:pPr>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30</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944562"/>
          </a:xfrm>
        </p:spPr>
        <p:txBody>
          <a:bodyPr/>
          <a:lstStyle/>
          <a:p>
            <a:r>
              <a:rPr lang="en-US" dirty="0" smtClean="0"/>
              <a:t>Protected Lat-Lon Coordinates</a:t>
            </a:r>
            <a:endParaRPr lang="en-US" dirty="0"/>
          </a:p>
        </p:txBody>
      </p:sp>
      <p:sp>
        <p:nvSpPr>
          <p:cNvPr id="3" name="Content Placeholder 2"/>
          <p:cNvSpPr>
            <a:spLocks noGrp="1"/>
          </p:cNvSpPr>
          <p:nvPr>
            <p:ph idx="1"/>
          </p:nvPr>
        </p:nvSpPr>
        <p:spPr>
          <a:xfrm>
            <a:off x="457200" y="1295400"/>
            <a:ext cx="8229600" cy="5334000"/>
          </a:xfrm>
        </p:spPr>
        <p:txBody>
          <a:bodyPr>
            <a:normAutofit fontScale="85000" lnSpcReduction="20000"/>
          </a:bodyPr>
          <a:lstStyle/>
          <a:p>
            <a:r>
              <a:rPr lang="en-US" dirty="0" smtClean="0"/>
              <a:t>Have been verified using Google Earth for accuracy</a:t>
            </a:r>
          </a:p>
          <a:p>
            <a:r>
              <a:rPr lang="en-US" dirty="0" smtClean="0"/>
              <a:t>Mostly from S/L/T responses to EPA review package in Summer 2011.  Some due to later identified discrepancies</a:t>
            </a:r>
          </a:p>
          <a:p>
            <a:r>
              <a:rPr lang="en-US" dirty="0" smtClean="0"/>
              <a:t>Cannot be overwritten or edited until unprotected by EPA</a:t>
            </a:r>
          </a:p>
          <a:p>
            <a:r>
              <a:rPr lang="en-US" dirty="0" smtClean="0"/>
              <a:t>Does NOT prevent other data edits to the site or release point</a:t>
            </a:r>
          </a:p>
          <a:p>
            <a:r>
              <a:rPr lang="en-US" dirty="0" smtClean="0"/>
              <a:t>Errors 1230 and 1231 “… geographic coordinates are protected, the data will not be stored…”</a:t>
            </a:r>
          </a:p>
          <a:p>
            <a:pPr lvl="1"/>
            <a:r>
              <a:rPr lang="en-US" dirty="0" smtClean="0"/>
              <a:t>Now appear as a separate worksheet in the feedback report</a:t>
            </a:r>
          </a:p>
          <a:p>
            <a:pPr lvl="1"/>
            <a:r>
              <a:rPr lang="en-US" dirty="0" smtClean="0"/>
              <a:t>Use </a:t>
            </a:r>
            <a:r>
              <a:rPr lang="en-US" dirty="0" err="1" smtClean="0"/>
              <a:t>config</a:t>
            </a:r>
            <a:r>
              <a:rPr lang="en-US" dirty="0" smtClean="0"/>
              <a:t> reports or Gateway main site list to get </a:t>
            </a:r>
            <a:r>
              <a:rPr lang="en-US" dirty="0" err="1" smtClean="0"/>
              <a:t>coords</a:t>
            </a:r>
            <a:endParaRPr lang="en-US" dirty="0" smtClean="0"/>
          </a:p>
          <a:p>
            <a:pPr lvl="2"/>
            <a:r>
              <a:rPr lang="en-US" dirty="0" smtClean="0"/>
              <a:t>Working on adding current EIS lat-</a:t>
            </a:r>
            <a:r>
              <a:rPr lang="en-US" dirty="0" err="1" smtClean="0"/>
              <a:t>lon</a:t>
            </a:r>
            <a:r>
              <a:rPr lang="en-US" dirty="0" smtClean="0"/>
              <a:t> compared to XML-submitted lat-</a:t>
            </a:r>
            <a:r>
              <a:rPr lang="en-US" dirty="0" err="1" smtClean="0"/>
              <a:t>lon</a:t>
            </a:r>
            <a:endParaRPr lang="en-US" dirty="0" smtClean="0"/>
          </a:p>
          <a:p>
            <a:pPr lvl="1"/>
            <a:endParaRPr lang="en-US" dirty="0" smtClean="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31</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Point Parameter Checks</a:t>
            </a:r>
            <a:endParaRPr lang="en-US" dirty="0"/>
          </a:p>
        </p:txBody>
      </p:sp>
      <p:sp>
        <p:nvSpPr>
          <p:cNvPr id="3" name="Content Placeholder 2"/>
          <p:cNvSpPr>
            <a:spLocks noGrp="1"/>
          </p:cNvSpPr>
          <p:nvPr>
            <p:ph idx="1"/>
          </p:nvPr>
        </p:nvSpPr>
        <p:spPr/>
        <p:txBody>
          <a:bodyPr/>
          <a:lstStyle/>
          <a:p>
            <a:r>
              <a:rPr lang="en-US" dirty="0" smtClean="0"/>
              <a:t>Fugitive release Height, Width, Length, Angle warnings have been removed</a:t>
            </a:r>
          </a:p>
          <a:p>
            <a:r>
              <a:rPr lang="en-US" dirty="0" smtClean="0"/>
              <a:t>Stack Temperature has been reset to Critical, with wider range : now -30 to 4000 </a:t>
            </a:r>
            <a:r>
              <a:rPr lang="en-US" u="sng" dirty="0" smtClean="0"/>
              <a:t>degrees F</a:t>
            </a:r>
          </a:p>
          <a:p>
            <a:r>
              <a:rPr lang="en-US" dirty="0" smtClean="0"/>
              <a:t>Consistency of Velocity, Flow, and Diameter</a:t>
            </a:r>
          </a:p>
          <a:p>
            <a:pPr lvl="1"/>
            <a:r>
              <a:rPr lang="en-US" dirty="0" smtClean="0"/>
              <a:t>Still a warning</a:t>
            </a:r>
          </a:p>
          <a:p>
            <a:pPr lvl="1"/>
            <a:r>
              <a:rPr lang="en-US" dirty="0" smtClean="0"/>
              <a:t>Next target for improvement after Lat-</a:t>
            </a:r>
            <a:r>
              <a:rPr lang="en-US" dirty="0" err="1" smtClean="0"/>
              <a:t>Lons</a:t>
            </a:r>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32</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CERS Table</a:t>
            </a:r>
            <a:endParaRPr lang="en-US" dirty="0"/>
          </a:p>
        </p:txBody>
      </p:sp>
      <p:sp>
        <p:nvSpPr>
          <p:cNvPr id="3" name="Content Placeholder 2"/>
          <p:cNvSpPr>
            <a:spLocks noGrp="1"/>
          </p:cNvSpPr>
          <p:nvPr>
            <p:ph idx="1"/>
          </p:nvPr>
        </p:nvSpPr>
        <p:spPr>
          <a:xfrm>
            <a:off x="457200" y="1371600"/>
            <a:ext cx="8229600" cy="4724400"/>
          </a:xfrm>
        </p:spPr>
        <p:txBody>
          <a:bodyPr>
            <a:normAutofit/>
          </a:bodyPr>
          <a:lstStyle/>
          <a:p>
            <a:r>
              <a:rPr lang="en-US" dirty="0" smtClean="0"/>
              <a:t>User Identifier : must be registered EIS account ID (email) with CDX submittal privileges</a:t>
            </a:r>
          </a:p>
          <a:p>
            <a:r>
              <a:rPr lang="en-US" dirty="0" smtClean="0"/>
              <a:t>Program System Code : of the identifiers in your tables</a:t>
            </a:r>
          </a:p>
          <a:p>
            <a:r>
              <a:rPr lang="en-US" dirty="0" smtClean="0"/>
              <a:t>Emissions Year : fill this even for Facility Inventory with a 4-digit year with open EIS window</a:t>
            </a:r>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33</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Header Table</a:t>
            </a:r>
            <a:endParaRPr lang="en-US" dirty="0"/>
          </a:p>
        </p:txBody>
      </p:sp>
      <p:sp>
        <p:nvSpPr>
          <p:cNvPr id="3" name="Content Placeholder 2"/>
          <p:cNvSpPr>
            <a:spLocks noGrp="1"/>
          </p:cNvSpPr>
          <p:nvPr>
            <p:ph idx="1"/>
          </p:nvPr>
        </p:nvSpPr>
        <p:spPr/>
        <p:txBody>
          <a:bodyPr/>
          <a:lstStyle/>
          <a:p>
            <a:r>
              <a:rPr lang="en-US" sz="3000" dirty="0" smtClean="0"/>
              <a:t>Your name, Org, Doc Title, Keywords, Comments</a:t>
            </a:r>
          </a:p>
          <a:p>
            <a:pPr lvl="2">
              <a:buFont typeface="Calibri" pitchFamily="34" charset="0"/>
              <a:buChar char="–"/>
            </a:pPr>
            <a:r>
              <a:rPr lang="en-US" dirty="0" smtClean="0"/>
              <a:t>Free form text fields, not checked or used by EIS</a:t>
            </a:r>
          </a:p>
          <a:p>
            <a:r>
              <a:rPr lang="en-US" sz="3000" dirty="0" err="1" smtClean="0"/>
              <a:t>DataFlowName</a:t>
            </a:r>
            <a:r>
              <a:rPr lang="en-US" sz="3000" dirty="0" smtClean="0"/>
              <a:t>: must be "EIS_v1_0"</a:t>
            </a:r>
          </a:p>
          <a:p>
            <a:r>
              <a:rPr lang="en-US" sz="3000" dirty="0" smtClean="0"/>
              <a:t>Property-</a:t>
            </a:r>
            <a:r>
              <a:rPr lang="en-US" sz="3000" dirty="0" err="1" smtClean="0"/>
              <a:t>SubmissionType</a:t>
            </a:r>
            <a:r>
              <a:rPr lang="en-US" sz="3000" dirty="0" smtClean="0"/>
              <a:t> : must be either “QA” or “Production”</a:t>
            </a:r>
          </a:p>
          <a:p>
            <a:r>
              <a:rPr lang="en-US" sz="3000" dirty="0" smtClean="0"/>
              <a:t>Property-</a:t>
            </a:r>
            <a:r>
              <a:rPr lang="en-US" sz="3000" dirty="0" err="1" smtClean="0"/>
              <a:t>DataCategory</a:t>
            </a:r>
            <a:r>
              <a:rPr lang="en-US" sz="3000" dirty="0" smtClean="0"/>
              <a:t> : must be “</a:t>
            </a:r>
            <a:r>
              <a:rPr lang="en-US" sz="3000" dirty="0" err="1" smtClean="0"/>
              <a:t>FacilityInventory</a:t>
            </a:r>
            <a:r>
              <a:rPr lang="en-US" sz="3000" dirty="0" smtClean="0"/>
              <a:t>" or “Point” or "Nonpoint" or "</a:t>
            </a:r>
            <a:r>
              <a:rPr lang="en-US" sz="3000" dirty="0" err="1" smtClean="0"/>
              <a:t>Onroad</a:t>
            </a:r>
            <a:r>
              <a:rPr lang="en-US" sz="3000" dirty="0" smtClean="0"/>
              <a:t>" or "</a:t>
            </a:r>
            <a:r>
              <a:rPr lang="en-US" sz="3000" dirty="0" err="1" smtClean="0"/>
              <a:t>Nonroad</a:t>
            </a:r>
            <a:r>
              <a:rPr lang="en-US" sz="3000" dirty="0" smtClean="0"/>
              <a:t>" or "Event"</a:t>
            </a:r>
            <a:endParaRPr lang="en-US" sz="3000"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34</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Grp="1" noChangeAspect="1" noChangeArrowheads="1"/>
          </p:cNvPicPr>
          <p:nvPr>
            <p:ph idx="1"/>
          </p:nvPr>
        </p:nvPicPr>
        <p:blipFill>
          <a:blip r:embed="rId3" cstate="print"/>
          <a:srcRect/>
          <a:stretch>
            <a:fillRect/>
          </a:stretch>
        </p:blipFill>
        <p:spPr bwMode="auto">
          <a:xfrm>
            <a:off x="2535316" y="1600200"/>
            <a:ext cx="4073367" cy="4525963"/>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t>Creating XML File via the Bridge Tool</a:t>
            </a:r>
            <a:endParaRPr lang="en-US" dirty="0"/>
          </a:p>
        </p:txBody>
      </p:sp>
      <p:sp>
        <p:nvSpPr>
          <p:cNvPr id="5" name="Oval 4"/>
          <p:cNvSpPr/>
          <p:nvPr/>
        </p:nvSpPr>
        <p:spPr>
          <a:xfrm>
            <a:off x="2514600" y="2667000"/>
            <a:ext cx="27432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800600" y="3276600"/>
            <a:ext cx="4123565" cy="369332"/>
          </a:xfrm>
          <a:prstGeom prst="rect">
            <a:avLst/>
          </a:prstGeom>
          <a:solidFill>
            <a:schemeClr val="bg1"/>
          </a:solidFill>
          <a:ln>
            <a:solidFill>
              <a:schemeClr val="tx1"/>
            </a:solidFill>
          </a:ln>
        </p:spPr>
        <p:txBody>
          <a:bodyPr wrap="none" rtlCol="0">
            <a:spAutoFit/>
          </a:bodyPr>
          <a:lstStyle/>
          <a:p>
            <a:r>
              <a:rPr lang="en-US" dirty="0" smtClean="0"/>
              <a:t>Select the Data Category being converted.</a:t>
            </a:r>
            <a:endParaRPr lang="en-US" dirty="0"/>
          </a:p>
        </p:txBody>
      </p:sp>
      <p:sp>
        <p:nvSpPr>
          <p:cNvPr id="10" name="TextBox 9"/>
          <p:cNvSpPr txBox="1"/>
          <p:nvPr/>
        </p:nvSpPr>
        <p:spPr>
          <a:xfrm>
            <a:off x="4791835" y="4202668"/>
            <a:ext cx="3972626" cy="369332"/>
          </a:xfrm>
          <a:prstGeom prst="rect">
            <a:avLst/>
          </a:prstGeom>
          <a:solidFill>
            <a:schemeClr val="bg1"/>
          </a:solidFill>
          <a:ln>
            <a:solidFill>
              <a:schemeClr val="tx1"/>
            </a:solidFill>
          </a:ln>
        </p:spPr>
        <p:txBody>
          <a:bodyPr wrap="none" rtlCol="0">
            <a:spAutoFit/>
          </a:bodyPr>
          <a:lstStyle/>
          <a:p>
            <a:r>
              <a:rPr lang="en-US" dirty="0" smtClean="0"/>
              <a:t>Browse for Access file and select “Start”.</a:t>
            </a:r>
            <a:endParaRPr lang="en-US" dirty="0"/>
          </a:p>
        </p:txBody>
      </p:sp>
      <p:sp>
        <p:nvSpPr>
          <p:cNvPr id="11" name="TextBox 10"/>
          <p:cNvSpPr txBox="1"/>
          <p:nvPr/>
        </p:nvSpPr>
        <p:spPr>
          <a:xfrm>
            <a:off x="533400" y="5602069"/>
            <a:ext cx="8358186" cy="646331"/>
          </a:xfrm>
          <a:prstGeom prst="rect">
            <a:avLst/>
          </a:prstGeom>
          <a:solidFill>
            <a:schemeClr val="bg1"/>
          </a:solidFill>
          <a:ln>
            <a:solidFill>
              <a:schemeClr val="tx1"/>
            </a:solidFill>
          </a:ln>
        </p:spPr>
        <p:txBody>
          <a:bodyPr wrap="none" rtlCol="0">
            <a:spAutoFit/>
          </a:bodyPr>
          <a:lstStyle/>
          <a:p>
            <a:r>
              <a:rPr lang="en-US" dirty="0" smtClean="0"/>
              <a:t>REMEMBER:  The Bridge Tool works on Access 2003.  If your file is saved as Access 2007</a:t>
            </a:r>
          </a:p>
          <a:p>
            <a:r>
              <a:rPr lang="en-US" dirty="0" smtClean="0"/>
              <a:t>Or later, you will need to do a “save as” to Access 2003 prior to using the Bridge Tool.</a:t>
            </a:r>
            <a:endParaRPr lang="en-US" dirty="0"/>
          </a:p>
        </p:txBody>
      </p:sp>
      <p:sp>
        <p:nvSpPr>
          <p:cNvPr id="9" name="Slide Number Placeholder 8"/>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35</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Bridge Tool Messages</a:t>
            </a:r>
            <a:endParaRPr lang="en-US" dirty="0"/>
          </a:p>
        </p:txBody>
      </p:sp>
      <p:sp>
        <p:nvSpPr>
          <p:cNvPr id="3" name="Content Placeholder 2"/>
          <p:cNvSpPr>
            <a:spLocks noGrp="1"/>
          </p:cNvSpPr>
          <p:nvPr>
            <p:ph idx="1"/>
          </p:nvPr>
        </p:nvSpPr>
        <p:spPr/>
        <p:txBody>
          <a:bodyPr>
            <a:normAutofit/>
          </a:bodyPr>
          <a:lstStyle/>
          <a:p>
            <a:r>
              <a:rPr lang="en-US" dirty="0" smtClean="0"/>
              <a:t>“Processing has completed. CERS XML generated! “ 		or,</a:t>
            </a:r>
          </a:p>
          <a:p>
            <a:r>
              <a:rPr lang="en-US" dirty="0" smtClean="0"/>
              <a:t>“A valid XML file could not be created….”</a:t>
            </a:r>
          </a:p>
          <a:p>
            <a:pPr lvl="1"/>
            <a:r>
              <a:rPr lang="en-US" dirty="0" smtClean="0"/>
              <a:t>Widow and Orphan problems : “the content of element Emission Unit is not complete…”</a:t>
            </a:r>
          </a:p>
          <a:p>
            <a:pPr lvl="1"/>
            <a:r>
              <a:rPr lang="en-US" dirty="0" smtClean="0"/>
              <a:t>Special characters in your tables : “Invalid byte 1 of 1-byte UTF – 8 sequence”</a:t>
            </a:r>
          </a:p>
          <a:p>
            <a:pPr lvl="2"/>
            <a:r>
              <a:rPr lang="en-US" dirty="0" smtClean="0"/>
              <a:t>MS Word characters introduced by cut and paste, maybe other sources</a:t>
            </a:r>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36</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Submitting the zipped XML File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Two methods</a:t>
            </a:r>
          </a:p>
          <a:p>
            <a:pPr lvl="1"/>
            <a:r>
              <a:rPr lang="en-US" dirty="0" smtClean="0"/>
              <a:t>Node-to-node</a:t>
            </a:r>
          </a:p>
          <a:p>
            <a:pPr lvl="1"/>
            <a:r>
              <a:rPr lang="en-US" dirty="0" smtClean="0"/>
              <a:t>CDX web client (most common method)</a:t>
            </a:r>
          </a:p>
          <a:p>
            <a:pPr lvl="2"/>
            <a:r>
              <a:rPr lang="en-US" dirty="0" smtClean="0">
                <a:hlinkClick r:id="rId3"/>
              </a:rPr>
              <a:t>https://nodewebrss.epa.gov/user/Login.aspx</a:t>
            </a:r>
            <a:endParaRPr lang="en-US" dirty="0" smtClean="0"/>
          </a:p>
          <a:p>
            <a:pPr lvl="2"/>
            <a:r>
              <a:rPr lang="en-US" dirty="0" smtClean="0"/>
              <a:t>Use Gateway login and password</a:t>
            </a:r>
          </a:p>
          <a:p>
            <a:r>
              <a:rPr lang="en-US" dirty="0" smtClean="0"/>
              <a:t>QA and Production Environment</a:t>
            </a:r>
          </a:p>
          <a:p>
            <a:pPr lvl="1"/>
            <a:r>
              <a:rPr lang="en-US" dirty="0" smtClean="0"/>
              <a:t>QA is always open to check your data.  Does not change anything in the EIS</a:t>
            </a:r>
          </a:p>
          <a:p>
            <a:pPr lvl="1"/>
            <a:r>
              <a:rPr lang="en-US" dirty="0" smtClean="0"/>
              <a:t>Production submission is your official submission and will update the EIS</a:t>
            </a:r>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37</a:t>
            </a:fld>
            <a:endParaRPr lang="en-US" sz="1200" kern="1200">
              <a:solidFill>
                <a:prstClr val="black">
                  <a:tint val="75000"/>
                </a:prstClr>
              </a:solidFill>
              <a:latin typeface="Calibri"/>
              <a:ea typeface="+mn-ea"/>
              <a:cs typeface="+mn-c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0" y="1"/>
            <a:ext cx="9179719" cy="6858000"/>
          </a:xfrm>
          <a:prstGeom prst="rect">
            <a:avLst/>
          </a:prstGeom>
          <a:noFill/>
          <a:ln w="9525">
            <a:noFill/>
            <a:miter lim="800000"/>
            <a:headEnd/>
            <a:tailEnd/>
          </a:ln>
        </p:spPr>
      </p:pic>
      <p:sp>
        <p:nvSpPr>
          <p:cNvPr id="5" name="Oval 4"/>
          <p:cNvSpPr/>
          <p:nvPr/>
        </p:nvSpPr>
        <p:spPr>
          <a:xfrm>
            <a:off x="4343400" y="3733800"/>
            <a:ext cx="9144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F4C212B1-2F49-4032-8D6D-ABFC2DA01B5F}"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0" y="0"/>
            <a:ext cx="9179719" cy="6858000"/>
          </a:xfrm>
          <a:prstGeom prst="rect">
            <a:avLst/>
          </a:prstGeom>
          <a:noFill/>
          <a:ln w="9525">
            <a:noFill/>
            <a:miter lim="800000"/>
            <a:headEnd/>
            <a:tailEnd/>
          </a:ln>
        </p:spPr>
      </p:pic>
      <p:sp>
        <p:nvSpPr>
          <p:cNvPr id="3" name="Oval 2"/>
          <p:cNvSpPr/>
          <p:nvPr/>
        </p:nvSpPr>
        <p:spPr>
          <a:xfrm>
            <a:off x="76200" y="3810000"/>
            <a:ext cx="609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838200" y="3733800"/>
            <a:ext cx="3662221" cy="369332"/>
          </a:xfrm>
          <a:prstGeom prst="rect">
            <a:avLst/>
          </a:prstGeom>
          <a:solidFill>
            <a:schemeClr val="bg1"/>
          </a:solidFill>
        </p:spPr>
        <p:txBody>
          <a:bodyPr wrap="none" rtlCol="0">
            <a:spAutoFit/>
          </a:bodyPr>
          <a:lstStyle/>
          <a:p>
            <a:r>
              <a:rPr lang="en-US" dirty="0" smtClean="0"/>
              <a:t>Select EIS from the left-hand side bar</a:t>
            </a:r>
            <a:endParaRPr lang="en-US" dirty="0"/>
          </a:p>
        </p:txBody>
      </p:sp>
      <p:sp>
        <p:nvSpPr>
          <p:cNvPr id="5" name="Slide Number Placeholder 4"/>
          <p:cNvSpPr>
            <a:spLocks noGrp="1"/>
          </p:cNvSpPr>
          <p:nvPr>
            <p:ph type="sldNum" sz="quarter" idx="12"/>
          </p:nvPr>
        </p:nvSpPr>
        <p:spPr/>
        <p:txBody>
          <a:bodyPr/>
          <a:lstStyle/>
          <a:p>
            <a:fld id="{F4C212B1-2F49-4032-8D6D-ABFC2DA01B5F}"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 of the NEI</a:t>
            </a:r>
            <a:endParaRPr lang="en-US" dirty="0"/>
          </a:p>
        </p:txBody>
      </p:sp>
      <p:sp>
        <p:nvSpPr>
          <p:cNvPr id="3" name="Content Placeholder 2"/>
          <p:cNvSpPr>
            <a:spLocks noGrp="1"/>
          </p:cNvSpPr>
          <p:nvPr>
            <p:ph idx="1"/>
          </p:nvPr>
        </p:nvSpPr>
        <p:spPr/>
        <p:txBody>
          <a:bodyPr/>
          <a:lstStyle/>
          <a:p>
            <a:r>
              <a:rPr lang="en-US" dirty="0" smtClean="0"/>
              <a:t>The NEI is one of the key inputs for :</a:t>
            </a:r>
          </a:p>
          <a:p>
            <a:pPr lvl="1"/>
            <a:r>
              <a:rPr lang="en-US" dirty="0" smtClean="0"/>
              <a:t>Modeling of national rules – NAAQS reviews, CSAPR, etc</a:t>
            </a:r>
          </a:p>
          <a:p>
            <a:pPr lvl="1"/>
            <a:r>
              <a:rPr lang="en-US" dirty="0" smtClean="0"/>
              <a:t>Non-attainment Designations</a:t>
            </a:r>
          </a:p>
          <a:p>
            <a:pPr lvl="1"/>
            <a:r>
              <a:rPr lang="en-US" dirty="0" smtClean="0"/>
              <a:t>NATA Review – toxics risk modeling</a:t>
            </a:r>
          </a:p>
          <a:p>
            <a:pPr lvl="1"/>
            <a:r>
              <a:rPr lang="en-US" dirty="0" smtClean="0"/>
              <a:t>Trends reports and analyses</a:t>
            </a:r>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4</a:t>
            </a:fld>
            <a:endParaRPr lang="en-US" sz="1200" kern="1200">
              <a:solidFill>
                <a:prstClr val="black">
                  <a:tint val="75000"/>
                </a:prstClr>
              </a:solidFill>
              <a:latin typeface="Calibri"/>
              <a:ea typeface="+mn-ea"/>
              <a:cs typeface="+mn-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0" y="0"/>
            <a:ext cx="9179719" cy="6858000"/>
          </a:xfrm>
          <a:prstGeom prst="rect">
            <a:avLst/>
          </a:prstGeom>
          <a:noFill/>
          <a:ln w="9525">
            <a:noFill/>
            <a:miter lim="800000"/>
            <a:headEnd/>
            <a:tailEnd/>
          </a:ln>
        </p:spPr>
      </p:pic>
      <p:sp>
        <p:nvSpPr>
          <p:cNvPr id="3" name="TextBox 2"/>
          <p:cNvSpPr txBox="1"/>
          <p:nvPr/>
        </p:nvSpPr>
        <p:spPr>
          <a:xfrm>
            <a:off x="2667001" y="4953000"/>
            <a:ext cx="5562600" cy="923330"/>
          </a:xfrm>
          <a:prstGeom prst="rect">
            <a:avLst/>
          </a:prstGeom>
          <a:noFill/>
        </p:spPr>
        <p:txBody>
          <a:bodyPr wrap="square" rtlCol="0">
            <a:spAutoFit/>
          </a:bodyPr>
          <a:lstStyle/>
          <a:p>
            <a:r>
              <a:rPr lang="en-US" dirty="0" smtClean="0"/>
              <a:t>Browse for your </a:t>
            </a:r>
            <a:r>
              <a:rPr lang="en-US" b="1" u="sng" dirty="0" smtClean="0"/>
              <a:t>ZIPPED XML </a:t>
            </a:r>
            <a:r>
              <a:rPr lang="en-US" dirty="0" smtClean="0"/>
              <a:t>submission file.</a:t>
            </a:r>
          </a:p>
          <a:p>
            <a:r>
              <a:rPr lang="en-US" dirty="0" smtClean="0"/>
              <a:t>Add any emails besides the one given in the CERS table. </a:t>
            </a:r>
          </a:p>
          <a:p>
            <a:r>
              <a:rPr lang="en-US" dirty="0" smtClean="0"/>
              <a:t>Then select “Submit”.</a:t>
            </a:r>
            <a:endParaRPr lang="en-US" dirty="0"/>
          </a:p>
        </p:txBody>
      </p:sp>
      <p:sp>
        <p:nvSpPr>
          <p:cNvPr id="4" name="Slide Number Placeholder 3"/>
          <p:cNvSpPr>
            <a:spLocks noGrp="1"/>
          </p:cNvSpPr>
          <p:nvPr>
            <p:ph type="sldNum" sz="quarter" idx="12"/>
          </p:nvPr>
        </p:nvSpPr>
        <p:spPr/>
        <p:txBody>
          <a:bodyPr/>
          <a:lstStyle/>
          <a:p>
            <a:fld id="{F4C212B1-2F49-4032-8D6D-ABFC2DA01B5F}"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Notifications</a:t>
            </a:r>
            <a:endParaRPr lang="en-US" dirty="0"/>
          </a:p>
        </p:txBody>
      </p:sp>
      <p:sp>
        <p:nvSpPr>
          <p:cNvPr id="3" name="Content Placeholder 2"/>
          <p:cNvSpPr>
            <a:spLocks noGrp="1"/>
          </p:cNvSpPr>
          <p:nvPr>
            <p:ph idx="1"/>
          </p:nvPr>
        </p:nvSpPr>
        <p:spPr>
          <a:xfrm>
            <a:off x="457200" y="1219200"/>
            <a:ext cx="8305800" cy="5410200"/>
          </a:xfrm>
        </p:spPr>
        <p:txBody>
          <a:bodyPr>
            <a:normAutofit fontScale="62500" lnSpcReduction="20000"/>
          </a:bodyPr>
          <a:lstStyle/>
          <a:p>
            <a:r>
              <a:rPr lang="en-US" dirty="0" smtClean="0"/>
              <a:t>First email, from “</a:t>
            </a:r>
            <a:r>
              <a:rPr lang="en-US" dirty="0" err="1" smtClean="0"/>
              <a:t>CDXNotification</a:t>
            </a:r>
            <a:r>
              <a:rPr lang="en-US" dirty="0" smtClean="0"/>
              <a:t>”, immediate</a:t>
            </a:r>
          </a:p>
          <a:p>
            <a:pPr lvl="1">
              <a:buNone/>
            </a:pPr>
            <a:r>
              <a:rPr lang="en-US" dirty="0" smtClean="0"/>
              <a:t>– Transaction Status: </a:t>
            </a:r>
            <a:r>
              <a:rPr lang="en-US" b="1" dirty="0" smtClean="0"/>
              <a:t>Pending</a:t>
            </a:r>
          </a:p>
          <a:p>
            <a:pPr lvl="1">
              <a:buNone/>
            </a:pPr>
            <a:endParaRPr lang="en-US" b="1" dirty="0" smtClean="0"/>
          </a:p>
          <a:p>
            <a:r>
              <a:rPr lang="en-US" dirty="0" smtClean="0"/>
              <a:t>Second email, also from “</a:t>
            </a:r>
            <a:r>
              <a:rPr lang="en-US" dirty="0" err="1" smtClean="0"/>
              <a:t>CDXNotification</a:t>
            </a:r>
            <a:r>
              <a:rPr lang="en-US" dirty="0" smtClean="0"/>
              <a:t>” , when EIS completes processing</a:t>
            </a:r>
          </a:p>
          <a:p>
            <a:pPr lvl="1"/>
            <a:r>
              <a:rPr lang="en-US" dirty="0" smtClean="0"/>
              <a:t>Transaction Status: </a:t>
            </a:r>
            <a:r>
              <a:rPr lang="en-US" b="1" dirty="0" smtClean="0"/>
              <a:t>Completed</a:t>
            </a:r>
            <a:r>
              <a:rPr lang="en-US" dirty="0" smtClean="0"/>
              <a:t>.  Feedback report is available at EIS Gateway</a:t>
            </a:r>
          </a:p>
          <a:p>
            <a:pPr lvl="1">
              <a:buNone/>
            </a:pPr>
            <a:endParaRPr lang="en-US" dirty="0" smtClean="0"/>
          </a:p>
          <a:p>
            <a:r>
              <a:rPr lang="en-US" dirty="0" smtClean="0"/>
              <a:t>Third email, from “</a:t>
            </a:r>
            <a:r>
              <a:rPr lang="en-US" dirty="0" err="1" smtClean="0"/>
              <a:t>noreply</a:t>
            </a:r>
            <a:r>
              <a:rPr lang="en-US" dirty="0" smtClean="0"/>
              <a:t>” (EIS Gateway) , on quarter hours</a:t>
            </a:r>
          </a:p>
          <a:p>
            <a:pPr lvl="1"/>
            <a:r>
              <a:rPr lang="en-US" dirty="0" smtClean="0"/>
              <a:t>Status : Completed or </a:t>
            </a:r>
            <a:r>
              <a:rPr lang="en-US" b="1" dirty="0" smtClean="0"/>
              <a:t>Failed</a:t>
            </a:r>
          </a:p>
          <a:p>
            <a:pPr lvl="2"/>
            <a:r>
              <a:rPr lang="en-US" sz="2900" dirty="0" smtClean="0"/>
              <a:t>Wrong file submission error – Usually a zipped Access file is submitted instead of the xml file</a:t>
            </a:r>
          </a:p>
          <a:p>
            <a:pPr lvl="2"/>
            <a:r>
              <a:rPr lang="en-US" sz="2900" dirty="0" smtClean="0"/>
              <a:t>Window closed error – “User, agency, submission year not authorized”</a:t>
            </a:r>
          </a:p>
          <a:p>
            <a:pPr lvl="2"/>
            <a:r>
              <a:rPr lang="en-US" sz="2900" dirty="0" smtClean="0"/>
              <a:t>Completed might be for an XML file containing no data</a:t>
            </a:r>
          </a:p>
          <a:p>
            <a:pPr lvl="2"/>
            <a:endParaRPr lang="en-US" sz="2900" dirty="0" smtClean="0"/>
          </a:p>
          <a:p>
            <a:r>
              <a:rPr lang="en-US" dirty="0" smtClean="0"/>
              <a:t>Go to EIS Gateway and read the Feedback Report and resolve any critical errors and Potential Duplicates</a:t>
            </a:r>
          </a:p>
          <a:p>
            <a:pPr lvl="1"/>
            <a:endParaRPr lang="en-US" dirty="0" smtClean="0"/>
          </a:p>
          <a:p>
            <a:r>
              <a:rPr lang="en-US" dirty="0" smtClean="0"/>
              <a:t>DO NOT SUBMIT A POINT EMISSIONS FILE IMMEDIATELY FOLLOWING A FACILITY SUBMISSION</a:t>
            </a:r>
            <a:endParaRPr lang="en-US" dirty="0"/>
          </a:p>
        </p:txBody>
      </p:sp>
      <p:sp>
        <p:nvSpPr>
          <p:cNvPr id="4" name="Slide Number Placeholder 3"/>
          <p:cNvSpPr>
            <a:spLocks noGrp="1"/>
          </p:cNvSpPr>
          <p:nvPr>
            <p:ph type="sldNum" sz="quarter" idx="12"/>
          </p:nvPr>
        </p:nvSpPr>
        <p:spPr/>
        <p:txBody>
          <a:bodyPr/>
          <a:lstStyle/>
          <a:p>
            <a:fld id="{F4C212B1-2F49-4032-8D6D-ABFC2DA01B5F}"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Submittal Feedback Report</a:t>
            </a:r>
            <a:endParaRPr lang="en-US" dirty="0"/>
          </a:p>
        </p:txBody>
      </p:sp>
      <p:sp>
        <p:nvSpPr>
          <p:cNvPr id="4" name="Content Placeholder 3"/>
          <p:cNvSpPr>
            <a:spLocks noGrp="1"/>
          </p:cNvSpPr>
          <p:nvPr>
            <p:ph idx="1"/>
          </p:nvPr>
        </p:nvSpPr>
        <p:spPr/>
        <p:txBody>
          <a:bodyPr/>
          <a:lstStyle/>
          <a:p>
            <a:r>
              <a:rPr lang="en-US" dirty="0" smtClean="0">
                <a:hlinkClick r:id="rId3" action="ppaction://hlinkfile"/>
              </a:rPr>
              <a:t>S</a:t>
            </a:r>
            <a:r>
              <a:rPr lang="en-US" dirty="0" smtClean="0">
                <a:hlinkClick r:id="rId4" action="ppaction://hlinkfile"/>
              </a:rPr>
              <a:t>ample Feedback Report .</a:t>
            </a:r>
            <a:r>
              <a:rPr lang="en-US" dirty="0" err="1" smtClean="0">
                <a:hlinkClick r:id="rId4" action="ppaction://hlinkfile"/>
              </a:rPr>
              <a:t>xlsx</a:t>
            </a:r>
            <a:endParaRPr lang="en-US" dirty="0" smtClean="0"/>
          </a:p>
          <a:p>
            <a:pPr lvl="1"/>
            <a:r>
              <a:rPr lang="en-US" dirty="0" smtClean="0"/>
              <a:t>compare the add and update counts in Statistics tab versus your staging tables</a:t>
            </a:r>
          </a:p>
          <a:p>
            <a:pPr lvl="2"/>
            <a:r>
              <a:rPr lang="en-US" dirty="0" smtClean="0"/>
              <a:t>Be wary of too many adds – you are mostly updating existing EIS facilities</a:t>
            </a:r>
          </a:p>
          <a:p>
            <a:pPr lvl="1"/>
            <a:r>
              <a:rPr lang="en-US" dirty="0" smtClean="0"/>
              <a:t>All critical errors (except protected lat-</a:t>
            </a:r>
            <a:r>
              <a:rPr lang="en-US" dirty="0" err="1" smtClean="0"/>
              <a:t>lon</a:t>
            </a:r>
            <a:r>
              <a:rPr lang="en-US" dirty="0" smtClean="0"/>
              <a:t>) should be addressed prior to your Production submission</a:t>
            </a:r>
          </a:p>
          <a:p>
            <a:pPr lvl="1"/>
            <a:r>
              <a:rPr lang="en-US" dirty="0" smtClean="0"/>
              <a:t>Check and resolve the potential duplicates</a:t>
            </a:r>
          </a:p>
          <a:p>
            <a:pPr lvl="1"/>
            <a:r>
              <a:rPr lang="en-US" dirty="0" smtClean="0"/>
              <a:t>Review the warning messages too</a:t>
            </a:r>
          </a:p>
        </p:txBody>
      </p:sp>
      <p:sp>
        <p:nvSpPr>
          <p:cNvPr id="5" name="Slide Number Placeholder 4"/>
          <p:cNvSpPr>
            <a:spLocks noGrp="1"/>
          </p:cNvSpPr>
          <p:nvPr>
            <p:ph type="sldNum" sz="quarter" idx="12"/>
          </p:nvPr>
        </p:nvSpPr>
        <p:spPr/>
        <p:txBody>
          <a:bodyPr/>
          <a:lstStyle/>
          <a:p>
            <a:fld id="{F4C212B1-2F49-4032-8D6D-ABFC2DA01B5F}"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Feedback Report </a:t>
            </a:r>
            <a:br>
              <a:rPr lang="en-US" dirty="0" smtClean="0"/>
            </a:br>
            <a:r>
              <a:rPr lang="en-US" dirty="0" smtClean="0"/>
              <a:t>Statistics </a:t>
            </a:r>
            <a:endParaRPr lang="en-US" dirty="0"/>
          </a:p>
        </p:txBody>
      </p:sp>
      <p:graphicFrame>
        <p:nvGraphicFramePr>
          <p:cNvPr id="4" name="Content Placeholder 3"/>
          <p:cNvGraphicFramePr>
            <a:graphicFrameLocks noChangeAspect="1"/>
          </p:cNvGraphicFramePr>
          <p:nvPr>
            <p:ph idx="1"/>
          </p:nvPr>
        </p:nvGraphicFramePr>
        <p:xfrm>
          <a:off x="990600" y="1676400"/>
          <a:ext cx="7193053" cy="4355246"/>
        </p:xfrm>
        <a:graphic>
          <a:graphicData uri="http://schemas.openxmlformats.org/presentationml/2006/ole">
            <p:oleObj spid="_x0000_s7170" name="Worksheet" r:id="rId4" imgW="3476549" imgH="2105076" progId="Excel.Sheet.8">
              <p:embed/>
            </p:oleObj>
          </a:graphicData>
        </a:graphic>
      </p:graphicFrame>
      <p:sp>
        <p:nvSpPr>
          <p:cNvPr id="5" name="Slide Number Placeholder 4"/>
          <p:cNvSpPr>
            <a:spLocks noGrp="1"/>
          </p:cNvSpPr>
          <p:nvPr>
            <p:ph type="sldNum" sz="quarter" idx="12"/>
          </p:nvPr>
        </p:nvSpPr>
        <p:spPr/>
        <p:txBody>
          <a:bodyPr/>
          <a:lstStyle/>
          <a:p>
            <a:fld id="{F4C212B1-2F49-4032-8D6D-ABFC2DA01B5F}"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QA and Production Error Checks</a:t>
            </a:r>
            <a:endParaRPr lang="en-US" dirty="0"/>
          </a:p>
        </p:txBody>
      </p:sp>
      <p:sp>
        <p:nvSpPr>
          <p:cNvPr id="3" name="Content Placeholder 2"/>
          <p:cNvSpPr>
            <a:spLocks noGrp="1"/>
          </p:cNvSpPr>
          <p:nvPr>
            <p:ph idx="1"/>
          </p:nvPr>
        </p:nvSpPr>
        <p:spPr/>
        <p:txBody>
          <a:bodyPr>
            <a:normAutofit/>
          </a:bodyPr>
          <a:lstStyle/>
          <a:p>
            <a:r>
              <a:rPr lang="en-US" dirty="0" smtClean="0"/>
              <a:t>The same set of checks are applied to both</a:t>
            </a:r>
          </a:p>
          <a:p>
            <a:r>
              <a:rPr lang="en-US" dirty="0" smtClean="0"/>
              <a:t>Error 1989 in QA : release point ID in apportionment must exist</a:t>
            </a:r>
          </a:p>
          <a:p>
            <a:pPr lvl="1"/>
            <a:r>
              <a:rPr lang="en-US" dirty="0" smtClean="0"/>
              <a:t>EIS is checking against release points already saved in EIS.  If you are creating the release point ID in the same XML as apportionment, this error should disappear in Production feedback</a:t>
            </a:r>
          </a:p>
        </p:txBody>
      </p:sp>
      <p:sp>
        <p:nvSpPr>
          <p:cNvPr id="4" name="Slide Number Placeholder 3"/>
          <p:cNvSpPr>
            <a:spLocks noGrp="1"/>
          </p:cNvSpPr>
          <p:nvPr>
            <p:ph type="sldNum" sz="quarter" idx="12"/>
          </p:nvPr>
        </p:nvSpPr>
        <p:spPr/>
        <p:txBody>
          <a:bodyPr/>
          <a:lstStyle/>
          <a:p>
            <a:fld id="{F4C212B1-2F49-4032-8D6D-ABFC2DA01B5F}"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will my data show up in EIS?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Facility Inventory data will show in the Gateway view screens and in the Facility Configuration Reports immediately</a:t>
            </a:r>
          </a:p>
          <a:p>
            <a:r>
              <a:rPr lang="en-US" dirty="0" smtClean="0"/>
              <a:t>Individual Emissions values at the process level will show in the Gateway screens immediately</a:t>
            </a:r>
          </a:p>
          <a:p>
            <a:r>
              <a:rPr lang="en-US" dirty="0" smtClean="0"/>
              <a:t>Any Emissions Sums (Unit or Facility totals on Gateway or Reports) are refreshed in batch overnight</a:t>
            </a:r>
          </a:p>
          <a:p>
            <a:r>
              <a:rPr lang="en-US" dirty="0" smtClean="0"/>
              <a:t>XML Snapshots – refreshes are done in batch overnight, but only for items requested via Reports pages</a:t>
            </a:r>
            <a:endParaRPr lang="en-US" dirty="0"/>
          </a:p>
        </p:txBody>
      </p:sp>
      <p:sp>
        <p:nvSpPr>
          <p:cNvPr id="4" name="Slide Number Placeholder 3"/>
          <p:cNvSpPr>
            <a:spLocks noGrp="1"/>
          </p:cNvSpPr>
          <p:nvPr>
            <p:ph type="sldNum" sz="quarter" idx="12"/>
          </p:nvPr>
        </p:nvSpPr>
        <p:spPr/>
        <p:txBody>
          <a:bodyPr/>
          <a:lstStyle/>
          <a:p>
            <a:fld id="{F4C212B1-2F49-4032-8D6D-ABFC2DA01B5F}"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Agency Submission History Report</a:t>
            </a:r>
            <a:endParaRPr lang="en-US" dirty="0"/>
          </a:p>
        </p:txBody>
      </p:sp>
      <p:pic>
        <p:nvPicPr>
          <p:cNvPr id="8194" name="Picture 2"/>
          <p:cNvPicPr>
            <a:picLocks noGrp="1" noChangeAspect="1" noChangeArrowheads="1"/>
          </p:cNvPicPr>
          <p:nvPr>
            <p:ph idx="1"/>
          </p:nvPr>
        </p:nvPicPr>
        <p:blipFill>
          <a:blip r:embed="rId3" cstate="print"/>
          <a:srcRect/>
          <a:stretch>
            <a:fillRect/>
          </a:stretch>
        </p:blipFill>
        <p:spPr bwMode="auto">
          <a:xfrm>
            <a:off x="762000" y="1016802"/>
            <a:ext cx="7543799" cy="5635834"/>
          </a:xfrm>
          <a:prstGeom prst="rect">
            <a:avLst/>
          </a:prstGeom>
          <a:noFill/>
          <a:ln w="9525">
            <a:noFill/>
            <a:miter lim="800000"/>
            <a:headEnd/>
            <a:tailEnd/>
          </a:ln>
        </p:spPr>
      </p:pic>
      <p:sp>
        <p:nvSpPr>
          <p:cNvPr id="5" name="Oval 4"/>
          <p:cNvSpPr/>
          <p:nvPr/>
        </p:nvSpPr>
        <p:spPr>
          <a:xfrm>
            <a:off x="609600" y="4876800"/>
            <a:ext cx="14478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362200" y="2286000"/>
            <a:ext cx="1981200" cy="1295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572000" y="2667000"/>
            <a:ext cx="3536674" cy="369332"/>
          </a:xfrm>
          <a:prstGeom prst="rect">
            <a:avLst/>
          </a:prstGeom>
          <a:noFill/>
        </p:spPr>
        <p:txBody>
          <a:bodyPr wrap="none" rtlCol="0">
            <a:spAutoFit/>
          </a:bodyPr>
          <a:lstStyle/>
          <a:p>
            <a:r>
              <a:rPr lang="en-US" dirty="0" smtClean="0"/>
              <a:t>Select the inventory year of interest</a:t>
            </a:r>
            <a:endParaRPr lang="en-US" dirty="0"/>
          </a:p>
        </p:txBody>
      </p:sp>
      <p:sp>
        <p:nvSpPr>
          <p:cNvPr id="8" name="Slide Number Placeholder 7"/>
          <p:cNvSpPr>
            <a:spLocks noGrp="1"/>
          </p:cNvSpPr>
          <p:nvPr>
            <p:ph type="sldNum" sz="quarter" idx="12"/>
          </p:nvPr>
        </p:nvSpPr>
        <p:spPr/>
        <p:txBody>
          <a:bodyPr/>
          <a:lstStyle/>
          <a:p>
            <a:fld id="{F4C212B1-2F49-4032-8D6D-ABFC2DA01B5F}"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Agency Submission History Report</a:t>
            </a:r>
            <a:endParaRPr lang="en-US" dirty="0"/>
          </a:p>
        </p:txBody>
      </p:sp>
      <p:pic>
        <p:nvPicPr>
          <p:cNvPr id="9218" name="Picture 2"/>
          <p:cNvPicPr>
            <a:picLocks noGrp="1" noChangeAspect="1" noChangeArrowheads="1"/>
          </p:cNvPicPr>
          <p:nvPr>
            <p:ph idx="1"/>
          </p:nvPr>
        </p:nvPicPr>
        <p:blipFill>
          <a:blip r:embed="rId3" cstate="print"/>
          <a:srcRect/>
          <a:stretch>
            <a:fillRect/>
          </a:stretch>
        </p:blipFill>
        <p:spPr bwMode="auto">
          <a:xfrm>
            <a:off x="914400" y="1130656"/>
            <a:ext cx="7467599" cy="557890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F4C212B1-2F49-4032-8D6D-ABFC2DA01B5F}"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Agency Submission History Report</a:t>
            </a:r>
            <a:endParaRPr lang="en-US" dirty="0"/>
          </a:p>
        </p:txBody>
      </p:sp>
      <p:graphicFrame>
        <p:nvGraphicFramePr>
          <p:cNvPr id="4" name="Content Placeholder 3"/>
          <p:cNvGraphicFramePr>
            <a:graphicFrameLocks noGrp="1"/>
          </p:cNvGraphicFramePr>
          <p:nvPr>
            <p:ph idx="1"/>
          </p:nvPr>
        </p:nvGraphicFramePr>
        <p:xfrm>
          <a:off x="457200" y="1600200"/>
          <a:ext cx="8229600" cy="4645660"/>
        </p:xfrm>
        <a:graphic>
          <a:graphicData uri="http://schemas.openxmlformats.org/drawingml/2006/table">
            <a:tbl>
              <a:tblPr firstRow="1" bandRow="1">
                <a:tableStyleId>{5C22544A-7EE6-4342-B048-85BDC9FD1C3A}</a:tableStyleId>
              </a:tblPr>
              <a:tblGrid>
                <a:gridCol w="685800"/>
                <a:gridCol w="685800"/>
                <a:gridCol w="685800"/>
                <a:gridCol w="685800"/>
                <a:gridCol w="685800"/>
                <a:gridCol w="685800"/>
                <a:gridCol w="685800"/>
                <a:gridCol w="685800"/>
                <a:gridCol w="685800"/>
                <a:gridCol w="685800"/>
                <a:gridCol w="685800"/>
                <a:gridCol w="685800"/>
              </a:tblGrid>
              <a:tr h="370840">
                <a:tc>
                  <a:txBody>
                    <a:bodyPr/>
                    <a:lstStyle/>
                    <a:p>
                      <a:pPr algn="l" fontAlgn="b"/>
                      <a:r>
                        <a:rPr lang="en-US" sz="1100" b="0" i="0" u="none" strike="noStrike" dirty="0">
                          <a:solidFill>
                            <a:srgbClr val="000000"/>
                          </a:solidFill>
                          <a:latin typeface="Calibri"/>
                        </a:rPr>
                        <a:t>EIS Facility ID</a:t>
                      </a:r>
                    </a:p>
                  </a:txBody>
                  <a:tcPr marL="9525" marR="9525" marT="9525" marB="0" anchor="b"/>
                </a:tc>
                <a:tc>
                  <a:txBody>
                    <a:bodyPr/>
                    <a:lstStyle/>
                    <a:p>
                      <a:pPr algn="l" fontAlgn="b"/>
                      <a:r>
                        <a:rPr lang="en-US" sz="1100" b="0" i="0" u="none" strike="noStrike">
                          <a:solidFill>
                            <a:srgbClr val="000000"/>
                          </a:solidFill>
                          <a:latin typeface="Calibri"/>
                        </a:rPr>
                        <a:t>State and County Code</a:t>
                      </a:r>
                    </a:p>
                  </a:txBody>
                  <a:tcPr marL="9525" marR="9525" marT="9525" marB="0" anchor="b"/>
                </a:tc>
                <a:tc>
                  <a:txBody>
                    <a:bodyPr/>
                    <a:lstStyle/>
                    <a:p>
                      <a:pPr algn="l" fontAlgn="b"/>
                      <a:r>
                        <a:rPr lang="en-US" sz="1100" b="0" i="0" u="none" strike="noStrike">
                          <a:solidFill>
                            <a:srgbClr val="000000"/>
                          </a:solidFill>
                          <a:latin typeface="Calibri"/>
                        </a:rPr>
                        <a:t>Agency System Code</a:t>
                      </a:r>
                    </a:p>
                  </a:txBody>
                  <a:tcPr marL="9525" marR="9525" marT="9525" marB="0" anchor="b"/>
                </a:tc>
                <a:tc>
                  <a:txBody>
                    <a:bodyPr/>
                    <a:lstStyle/>
                    <a:p>
                      <a:pPr algn="l" fontAlgn="b"/>
                      <a:r>
                        <a:rPr lang="en-US" sz="1100" b="0" i="0" u="none" strike="noStrike">
                          <a:solidFill>
                            <a:srgbClr val="000000"/>
                          </a:solidFill>
                          <a:latin typeface="Calibri"/>
                        </a:rPr>
                        <a:t>Agency ID</a:t>
                      </a:r>
                    </a:p>
                  </a:txBody>
                  <a:tcPr marL="9525" marR="9525" marT="9525" marB="0" anchor="b"/>
                </a:tc>
                <a:tc>
                  <a:txBody>
                    <a:bodyPr/>
                    <a:lstStyle/>
                    <a:p>
                      <a:pPr algn="l" fontAlgn="b"/>
                      <a:r>
                        <a:rPr lang="en-US" sz="1100" b="0" i="0" u="none" strike="noStrike">
                          <a:solidFill>
                            <a:srgbClr val="000000"/>
                          </a:solidFill>
                          <a:latin typeface="Calibri"/>
                        </a:rPr>
                        <a:t>Facility Name</a:t>
                      </a:r>
                    </a:p>
                  </a:txBody>
                  <a:tcPr marL="9525" marR="9525" marT="9525" marB="0" anchor="b"/>
                </a:tc>
                <a:tc>
                  <a:txBody>
                    <a:bodyPr/>
                    <a:lstStyle/>
                    <a:p>
                      <a:pPr algn="l" fontAlgn="b"/>
                      <a:r>
                        <a:rPr lang="en-US" sz="1100" b="0" i="0" u="none" strike="noStrike">
                          <a:solidFill>
                            <a:srgbClr val="000000"/>
                          </a:solidFill>
                          <a:latin typeface="Calibri"/>
                        </a:rPr>
                        <a:t>Operating Status</a:t>
                      </a:r>
                    </a:p>
                  </a:txBody>
                  <a:tcPr marL="9525" marR="9525" marT="9525" marB="0" anchor="b"/>
                </a:tc>
                <a:tc>
                  <a:txBody>
                    <a:bodyPr/>
                    <a:lstStyle/>
                    <a:p>
                      <a:pPr algn="l" fontAlgn="b"/>
                      <a:r>
                        <a:rPr lang="en-US" sz="1100" b="0" i="0" u="none" strike="noStrike">
                          <a:solidFill>
                            <a:srgbClr val="000000"/>
                          </a:solidFill>
                          <a:latin typeface="Calibri"/>
                        </a:rPr>
                        <a:t>Operating Status Year</a:t>
                      </a:r>
                    </a:p>
                  </a:txBody>
                  <a:tcPr marL="9525" marR="9525" marT="9525" marB="0" anchor="b"/>
                </a:tc>
                <a:tc>
                  <a:txBody>
                    <a:bodyPr/>
                    <a:lstStyle/>
                    <a:p>
                      <a:pPr algn="l" fontAlgn="b"/>
                      <a:r>
                        <a:rPr lang="en-US" sz="1100" b="0" i="0" u="none" strike="noStrike">
                          <a:solidFill>
                            <a:srgbClr val="000000"/>
                          </a:solidFill>
                          <a:latin typeface="Calibri"/>
                        </a:rPr>
                        <a:t>Expected?</a:t>
                      </a:r>
                    </a:p>
                  </a:txBody>
                  <a:tcPr marL="9525" marR="9525" marT="9525" marB="0" anchor="b"/>
                </a:tc>
                <a:tc>
                  <a:txBody>
                    <a:bodyPr/>
                    <a:lstStyle/>
                    <a:p>
                      <a:pPr algn="l" fontAlgn="b"/>
                      <a:r>
                        <a:rPr lang="en-US" sz="1100" b="0" i="0" u="none" strike="noStrike">
                          <a:solidFill>
                            <a:srgbClr val="000000"/>
                          </a:solidFill>
                          <a:latin typeface="Calibri"/>
                        </a:rPr>
                        <a:t>NAICS Code</a:t>
                      </a:r>
                    </a:p>
                  </a:txBody>
                  <a:tcPr marL="9525" marR="9525" marT="9525" marB="0" anchor="b"/>
                </a:tc>
                <a:tc>
                  <a:txBody>
                    <a:bodyPr/>
                    <a:lstStyle/>
                    <a:p>
                      <a:pPr algn="l" fontAlgn="b"/>
                      <a:r>
                        <a:rPr lang="en-US" sz="1100" b="0" i="0" u="none" strike="noStrike">
                          <a:solidFill>
                            <a:srgbClr val="000000"/>
                          </a:solidFill>
                          <a:latin typeface="Calibri"/>
                        </a:rPr>
                        <a:t>Facility Type</a:t>
                      </a:r>
                    </a:p>
                  </a:txBody>
                  <a:tcPr marL="9525" marR="9525" marT="9525" marB="0" anchor="b"/>
                </a:tc>
                <a:tc>
                  <a:txBody>
                    <a:bodyPr/>
                    <a:lstStyle/>
                    <a:p>
                      <a:pPr algn="l" fontAlgn="b"/>
                      <a:r>
                        <a:rPr lang="en-US" sz="1100" b="0" i="0" u="none" strike="noStrike">
                          <a:solidFill>
                            <a:srgbClr val="000000"/>
                          </a:solidFill>
                          <a:latin typeface="Calibri"/>
                        </a:rPr>
                        <a:t>Process Count</a:t>
                      </a:r>
                    </a:p>
                  </a:txBody>
                  <a:tcPr marL="9525" marR="9525" marT="9525" marB="0" anchor="b"/>
                </a:tc>
                <a:tc>
                  <a:txBody>
                    <a:bodyPr/>
                    <a:lstStyle/>
                    <a:p>
                      <a:pPr algn="l" fontAlgn="b"/>
                      <a:r>
                        <a:rPr lang="en-US" sz="1100" b="0" i="0" u="none" strike="noStrike">
                          <a:solidFill>
                            <a:srgbClr val="000000"/>
                          </a:solidFill>
                          <a:latin typeface="Calibri"/>
                        </a:rPr>
                        <a:t>Pollutant Count</a:t>
                      </a:r>
                    </a:p>
                  </a:txBody>
                  <a:tcPr marL="9525" marR="9525" marT="9525" marB="0" anchor="b"/>
                </a:tc>
              </a:tr>
              <a:tr h="370840">
                <a:tc>
                  <a:txBody>
                    <a:bodyPr/>
                    <a:lstStyle/>
                    <a:p>
                      <a:pPr algn="r" fontAlgn="b"/>
                      <a:r>
                        <a:rPr lang="en-US" sz="1100" b="0" i="0" u="none" strike="noStrike">
                          <a:solidFill>
                            <a:srgbClr val="000000"/>
                          </a:solidFill>
                          <a:latin typeface="Calibri"/>
                        </a:rPr>
                        <a:t>965011</a:t>
                      </a:r>
                    </a:p>
                  </a:txBody>
                  <a:tcPr marL="9525" marR="9525" marT="9525" marB="0" anchor="b"/>
                </a:tc>
                <a:tc>
                  <a:txBody>
                    <a:bodyPr/>
                    <a:lstStyle/>
                    <a:p>
                      <a:pPr algn="r" fontAlgn="b"/>
                      <a:r>
                        <a:rPr lang="en-US" sz="1100" b="0" i="0" u="none" strike="noStrike">
                          <a:solidFill>
                            <a:srgbClr val="000000"/>
                          </a:solidFill>
                          <a:latin typeface="Calibri"/>
                        </a:rPr>
                        <a:t>1027</a:t>
                      </a:r>
                    </a:p>
                  </a:txBody>
                  <a:tcPr marL="9525" marR="9525" marT="9525" marB="0" anchor="b"/>
                </a:tc>
                <a:tc>
                  <a:txBody>
                    <a:bodyPr/>
                    <a:lstStyle/>
                    <a:p>
                      <a:pPr algn="l" fontAlgn="b"/>
                      <a:r>
                        <a:rPr lang="en-US" sz="1100" b="0" i="0" u="none" strike="noStrike" dirty="0">
                          <a:solidFill>
                            <a:srgbClr val="000000"/>
                          </a:solidFill>
                          <a:latin typeface="Calibri"/>
                        </a:rPr>
                        <a:t>ADEM</a:t>
                      </a:r>
                    </a:p>
                  </a:txBody>
                  <a:tcPr marL="9525" marR="9525" marT="9525" marB="0" anchor="b"/>
                </a:tc>
                <a:tc>
                  <a:txBody>
                    <a:bodyPr/>
                    <a:lstStyle/>
                    <a:p>
                      <a:pPr algn="r" fontAlgn="b"/>
                      <a:r>
                        <a:rPr lang="en-US" sz="1100" b="0" i="0" u="none" strike="noStrike">
                          <a:solidFill>
                            <a:srgbClr val="000000"/>
                          </a:solidFill>
                          <a:latin typeface="Calibri"/>
                        </a:rPr>
                        <a:t>10</a:t>
                      </a:r>
                    </a:p>
                  </a:txBody>
                  <a:tcPr marL="9525" marR="9525" marT="9525" marB="0" anchor="b"/>
                </a:tc>
                <a:tc>
                  <a:txBody>
                    <a:bodyPr/>
                    <a:lstStyle/>
                    <a:p>
                      <a:pPr algn="l" fontAlgn="b"/>
                      <a:r>
                        <a:rPr lang="en-US" sz="1100" b="0" i="0" u="none" strike="noStrike">
                          <a:solidFill>
                            <a:srgbClr val="000000"/>
                          </a:solidFill>
                          <a:latin typeface="Calibri"/>
                        </a:rPr>
                        <a:t>3D Woodcraft Inc</a:t>
                      </a:r>
                    </a:p>
                  </a:txBody>
                  <a:tcPr marL="9525" marR="9525" marT="9525" marB="0" anchor="b"/>
                </a:tc>
                <a:tc>
                  <a:txBody>
                    <a:bodyPr/>
                    <a:lstStyle/>
                    <a:p>
                      <a:pPr algn="l" fontAlgn="b"/>
                      <a:r>
                        <a:rPr lang="en-US" sz="1100" b="0" i="0" u="none" strike="noStrike">
                          <a:solidFill>
                            <a:srgbClr val="000000"/>
                          </a:solidFill>
                          <a:latin typeface="Calibri"/>
                        </a:rPr>
                        <a:t>OP</a:t>
                      </a:r>
                    </a:p>
                  </a:txBody>
                  <a:tcPr marL="9525" marR="9525" marT="9525" marB="0" anchor="b"/>
                </a:tc>
                <a:tc>
                  <a:txBody>
                    <a:bodyPr/>
                    <a:lstStyle/>
                    <a:p>
                      <a:pPr algn="r" fontAlgn="b"/>
                      <a:r>
                        <a:rPr lang="en-US" sz="1100" b="0" i="0" u="none" strike="noStrike">
                          <a:solidFill>
                            <a:srgbClr val="000000"/>
                          </a:solidFill>
                          <a:latin typeface="Calibri"/>
                        </a:rPr>
                        <a:t>2008</a:t>
                      </a:r>
                    </a:p>
                  </a:txBody>
                  <a:tcPr marL="9525" marR="9525" marT="9525" marB="0" anchor="b"/>
                </a:tc>
                <a:tc>
                  <a:txBody>
                    <a:bodyPr/>
                    <a:lstStyle/>
                    <a:p>
                      <a:pPr algn="l" fontAlgn="b"/>
                      <a:r>
                        <a:rPr lang="en-US" sz="1100" b="0" i="0" u="none" strike="noStrike">
                          <a:solidFill>
                            <a:srgbClr val="000000"/>
                          </a:solidFill>
                          <a:latin typeface="Calibri"/>
                        </a:rPr>
                        <a:t>yes</a:t>
                      </a:r>
                    </a:p>
                  </a:txBody>
                  <a:tcPr marL="9525" marR="9525" marT="9525" marB="0" anchor="b"/>
                </a:tc>
                <a:tc>
                  <a:txBody>
                    <a:bodyPr/>
                    <a:lstStyle/>
                    <a:p>
                      <a:pPr algn="r" fontAlgn="b"/>
                      <a:r>
                        <a:rPr lang="en-US" sz="1100" b="0" i="0" u="none" strike="noStrike">
                          <a:solidFill>
                            <a:srgbClr val="000000"/>
                          </a:solidFill>
                          <a:latin typeface="Calibri"/>
                        </a:rPr>
                        <a:t>337122</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r" fontAlgn="b"/>
                      <a:r>
                        <a:rPr lang="en-US" sz="1100" b="0" i="0" u="none" strike="noStrike">
                          <a:solidFill>
                            <a:srgbClr val="000000"/>
                          </a:solidFill>
                          <a:latin typeface="Calibri"/>
                        </a:rPr>
                        <a:t>2</a:t>
                      </a:r>
                    </a:p>
                  </a:txBody>
                  <a:tcPr marL="9525" marR="9525" marT="9525" marB="0" anchor="b"/>
                </a:tc>
                <a:tc>
                  <a:txBody>
                    <a:bodyPr/>
                    <a:lstStyle/>
                    <a:p>
                      <a:pPr algn="r" fontAlgn="b"/>
                      <a:r>
                        <a:rPr lang="en-US" sz="1100" b="0" i="0" u="none" strike="noStrike">
                          <a:solidFill>
                            <a:srgbClr val="000000"/>
                          </a:solidFill>
                          <a:latin typeface="Calibri"/>
                        </a:rPr>
                        <a:t>5</a:t>
                      </a:r>
                    </a:p>
                  </a:txBody>
                  <a:tcPr marL="9525" marR="9525" marT="9525" marB="0" anchor="b"/>
                </a:tc>
              </a:tr>
              <a:tr h="370840">
                <a:tc>
                  <a:txBody>
                    <a:bodyPr/>
                    <a:lstStyle/>
                    <a:p>
                      <a:pPr algn="r" fontAlgn="b"/>
                      <a:r>
                        <a:rPr lang="en-US" sz="1100" b="0" i="0" u="none" strike="noStrike">
                          <a:solidFill>
                            <a:srgbClr val="000000"/>
                          </a:solidFill>
                          <a:latin typeface="Calibri"/>
                        </a:rPr>
                        <a:t>1018811</a:t>
                      </a:r>
                    </a:p>
                  </a:txBody>
                  <a:tcPr marL="9525" marR="9525" marT="9525" marB="0" anchor="b"/>
                </a:tc>
                <a:tc>
                  <a:txBody>
                    <a:bodyPr/>
                    <a:lstStyle/>
                    <a:p>
                      <a:pPr algn="r" fontAlgn="b"/>
                      <a:r>
                        <a:rPr lang="en-US" sz="1100" b="0" i="0" u="none" strike="noStrike">
                          <a:solidFill>
                            <a:srgbClr val="000000"/>
                          </a:solidFill>
                          <a:latin typeface="Calibri"/>
                        </a:rPr>
                        <a:t>1093</a:t>
                      </a:r>
                    </a:p>
                  </a:txBody>
                  <a:tcPr marL="9525" marR="9525" marT="9525" marB="0" anchor="b"/>
                </a:tc>
                <a:tc>
                  <a:txBody>
                    <a:bodyPr/>
                    <a:lstStyle/>
                    <a:p>
                      <a:pPr algn="l" fontAlgn="b"/>
                      <a:r>
                        <a:rPr lang="en-US" sz="1100" b="0" i="0" u="none" strike="noStrike">
                          <a:solidFill>
                            <a:srgbClr val="000000"/>
                          </a:solidFill>
                          <a:latin typeface="Calibri"/>
                        </a:rPr>
                        <a:t>ADEM</a:t>
                      </a:r>
                    </a:p>
                  </a:txBody>
                  <a:tcPr marL="9525" marR="9525" marT="9525" marB="0" anchor="b"/>
                </a:tc>
                <a:tc>
                  <a:txBody>
                    <a:bodyPr/>
                    <a:lstStyle/>
                    <a:p>
                      <a:pPr algn="r" fontAlgn="b"/>
                      <a:r>
                        <a:rPr lang="en-US" sz="1100" b="0" i="0" u="none" strike="noStrike">
                          <a:solidFill>
                            <a:srgbClr val="000000"/>
                          </a:solidFill>
                          <a:latin typeface="Calibri"/>
                        </a:rPr>
                        <a:t>4</a:t>
                      </a:r>
                    </a:p>
                  </a:txBody>
                  <a:tcPr marL="9525" marR="9525" marT="9525" marB="0" anchor="b"/>
                </a:tc>
                <a:tc>
                  <a:txBody>
                    <a:bodyPr/>
                    <a:lstStyle/>
                    <a:p>
                      <a:pPr algn="l" fontAlgn="b"/>
                      <a:r>
                        <a:rPr lang="en-US" sz="1100" b="0" i="0" u="none" strike="noStrike">
                          <a:solidFill>
                            <a:srgbClr val="000000"/>
                          </a:solidFill>
                          <a:latin typeface="Calibri"/>
                        </a:rPr>
                        <a:t>3M Company</a:t>
                      </a:r>
                    </a:p>
                  </a:txBody>
                  <a:tcPr marL="9525" marR="9525" marT="9525" marB="0" anchor="b"/>
                </a:tc>
                <a:tc>
                  <a:txBody>
                    <a:bodyPr/>
                    <a:lstStyle/>
                    <a:p>
                      <a:pPr algn="l" fontAlgn="b"/>
                      <a:r>
                        <a:rPr lang="en-US" sz="1100" b="0" i="0" u="none" strike="noStrike">
                          <a:solidFill>
                            <a:srgbClr val="000000"/>
                          </a:solidFill>
                          <a:latin typeface="Calibri"/>
                        </a:rPr>
                        <a:t>OP</a:t>
                      </a:r>
                    </a:p>
                  </a:txBody>
                  <a:tcPr marL="9525" marR="9525" marT="9525" marB="0" anchor="b"/>
                </a:tc>
                <a:tc>
                  <a:txBody>
                    <a:bodyPr/>
                    <a:lstStyle/>
                    <a:p>
                      <a:pPr algn="r" fontAlgn="b"/>
                      <a:r>
                        <a:rPr lang="en-US" sz="1100" b="0" i="0" u="none" strike="noStrike">
                          <a:solidFill>
                            <a:srgbClr val="000000"/>
                          </a:solidFill>
                          <a:latin typeface="Calibri"/>
                        </a:rPr>
                        <a:t>2008</a:t>
                      </a:r>
                    </a:p>
                  </a:txBody>
                  <a:tcPr marL="9525" marR="9525" marT="9525" marB="0" anchor="b"/>
                </a:tc>
                <a:tc>
                  <a:txBody>
                    <a:bodyPr/>
                    <a:lstStyle/>
                    <a:p>
                      <a:pPr algn="l" fontAlgn="b"/>
                      <a:r>
                        <a:rPr lang="en-US" sz="1100" b="0" i="0" u="none" strike="noStrike">
                          <a:solidFill>
                            <a:srgbClr val="000000"/>
                          </a:solidFill>
                          <a:latin typeface="Calibri"/>
                        </a:rPr>
                        <a:t>yes</a:t>
                      </a:r>
                    </a:p>
                  </a:txBody>
                  <a:tcPr marL="9525" marR="9525" marT="9525" marB="0" anchor="b"/>
                </a:tc>
                <a:tc>
                  <a:txBody>
                    <a:bodyPr/>
                    <a:lstStyle/>
                    <a:p>
                      <a:pPr algn="r" fontAlgn="b"/>
                      <a:r>
                        <a:rPr lang="en-US" sz="1100" b="0" i="0" u="none" strike="noStrike">
                          <a:solidFill>
                            <a:srgbClr val="000000"/>
                          </a:solidFill>
                          <a:latin typeface="Calibri"/>
                        </a:rPr>
                        <a:t>327215</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r" fontAlgn="b"/>
                      <a:r>
                        <a:rPr lang="en-US" sz="1100" b="0" i="0" u="none" strike="noStrike">
                          <a:solidFill>
                            <a:srgbClr val="000000"/>
                          </a:solidFill>
                          <a:latin typeface="Calibri"/>
                        </a:rPr>
                        <a:t>30</a:t>
                      </a:r>
                    </a:p>
                  </a:txBody>
                  <a:tcPr marL="9525" marR="9525" marT="9525" marB="0" anchor="b"/>
                </a:tc>
                <a:tc>
                  <a:txBody>
                    <a:bodyPr/>
                    <a:lstStyle/>
                    <a:p>
                      <a:pPr algn="r" fontAlgn="b"/>
                      <a:r>
                        <a:rPr lang="en-US" sz="1100" b="0" i="0" u="none" strike="noStrike">
                          <a:solidFill>
                            <a:srgbClr val="000000"/>
                          </a:solidFill>
                          <a:latin typeface="Calibri"/>
                        </a:rPr>
                        <a:t>16</a:t>
                      </a:r>
                    </a:p>
                  </a:txBody>
                  <a:tcPr marL="9525" marR="9525" marT="9525" marB="0" anchor="b"/>
                </a:tc>
              </a:tr>
              <a:tr h="370840">
                <a:tc>
                  <a:txBody>
                    <a:bodyPr/>
                    <a:lstStyle/>
                    <a:p>
                      <a:pPr algn="r" fontAlgn="b"/>
                      <a:r>
                        <a:rPr lang="en-US" sz="1100" b="0" i="0" u="none" strike="noStrike">
                          <a:solidFill>
                            <a:srgbClr val="000000"/>
                          </a:solidFill>
                          <a:latin typeface="Calibri"/>
                        </a:rPr>
                        <a:t>999511</a:t>
                      </a:r>
                    </a:p>
                  </a:txBody>
                  <a:tcPr marL="9525" marR="9525" marT="9525" marB="0" anchor="b"/>
                </a:tc>
                <a:tc>
                  <a:txBody>
                    <a:bodyPr/>
                    <a:lstStyle/>
                    <a:p>
                      <a:pPr algn="r" fontAlgn="b"/>
                      <a:r>
                        <a:rPr lang="en-US" sz="1100" b="0" i="0" u="none" strike="noStrike">
                          <a:solidFill>
                            <a:srgbClr val="000000"/>
                          </a:solidFill>
                          <a:latin typeface="Calibri"/>
                        </a:rPr>
                        <a:t>1103</a:t>
                      </a:r>
                    </a:p>
                  </a:txBody>
                  <a:tcPr marL="9525" marR="9525" marT="9525" marB="0" anchor="b"/>
                </a:tc>
                <a:tc>
                  <a:txBody>
                    <a:bodyPr/>
                    <a:lstStyle/>
                    <a:p>
                      <a:pPr algn="l" fontAlgn="b"/>
                      <a:r>
                        <a:rPr lang="en-US" sz="1100" b="0" i="0" u="none" strike="noStrike">
                          <a:solidFill>
                            <a:srgbClr val="000000"/>
                          </a:solidFill>
                          <a:latin typeface="Calibri"/>
                        </a:rPr>
                        <a:t>ADEM</a:t>
                      </a:r>
                    </a:p>
                  </a:txBody>
                  <a:tcPr marL="9525" marR="9525" marT="9525" marB="0" anchor="b"/>
                </a:tc>
                <a:tc>
                  <a:txBody>
                    <a:bodyPr/>
                    <a:lstStyle/>
                    <a:p>
                      <a:pPr algn="r" fontAlgn="b"/>
                      <a:r>
                        <a:rPr lang="en-US" sz="1100" b="0" i="0" u="none" strike="noStrike">
                          <a:solidFill>
                            <a:srgbClr val="000000"/>
                          </a:solidFill>
                          <a:latin typeface="Calibri"/>
                        </a:rPr>
                        <a:t>9</a:t>
                      </a:r>
                    </a:p>
                  </a:txBody>
                  <a:tcPr marL="9525" marR="9525" marT="9525" marB="0" anchor="b"/>
                </a:tc>
                <a:tc>
                  <a:txBody>
                    <a:bodyPr/>
                    <a:lstStyle/>
                    <a:p>
                      <a:pPr algn="l" fontAlgn="b"/>
                      <a:r>
                        <a:rPr lang="en-US" sz="1100" b="0" i="0" u="none" strike="noStrike">
                          <a:solidFill>
                            <a:srgbClr val="000000"/>
                          </a:solidFill>
                          <a:latin typeface="Calibri"/>
                        </a:rPr>
                        <a:t>3M Company</a:t>
                      </a:r>
                    </a:p>
                  </a:txBody>
                  <a:tcPr marL="9525" marR="9525" marT="9525" marB="0" anchor="b"/>
                </a:tc>
                <a:tc>
                  <a:txBody>
                    <a:bodyPr/>
                    <a:lstStyle/>
                    <a:p>
                      <a:pPr algn="l" fontAlgn="b"/>
                      <a:r>
                        <a:rPr lang="en-US" sz="1100" b="0" i="0" u="none" strike="noStrike">
                          <a:solidFill>
                            <a:srgbClr val="000000"/>
                          </a:solidFill>
                          <a:latin typeface="Calibri"/>
                        </a:rPr>
                        <a:t>OP</a:t>
                      </a:r>
                    </a:p>
                  </a:txBody>
                  <a:tcPr marL="9525" marR="9525" marT="9525" marB="0" anchor="b"/>
                </a:tc>
                <a:tc>
                  <a:txBody>
                    <a:bodyPr/>
                    <a:lstStyle/>
                    <a:p>
                      <a:pPr algn="r" fontAlgn="b"/>
                      <a:r>
                        <a:rPr lang="en-US" sz="1100" b="0" i="0" u="none" strike="noStrike">
                          <a:solidFill>
                            <a:srgbClr val="000000"/>
                          </a:solidFill>
                          <a:latin typeface="Calibri"/>
                        </a:rPr>
                        <a:t>2008</a:t>
                      </a:r>
                    </a:p>
                  </a:txBody>
                  <a:tcPr marL="9525" marR="9525" marT="9525" marB="0" anchor="b"/>
                </a:tc>
                <a:tc>
                  <a:txBody>
                    <a:bodyPr/>
                    <a:lstStyle/>
                    <a:p>
                      <a:pPr algn="l" fontAlgn="b"/>
                      <a:r>
                        <a:rPr lang="en-US" sz="1100" b="0" i="0" u="none" strike="noStrike">
                          <a:solidFill>
                            <a:srgbClr val="000000"/>
                          </a:solidFill>
                          <a:latin typeface="Calibri"/>
                        </a:rPr>
                        <a:t>yes</a:t>
                      </a:r>
                    </a:p>
                  </a:txBody>
                  <a:tcPr marL="9525" marR="9525" marT="9525" marB="0" anchor="b"/>
                </a:tc>
                <a:tc>
                  <a:txBody>
                    <a:bodyPr/>
                    <a:lstStyle/>
                    <a:p>
                      <a:pPr algn="r" fontAlgn="b"/>
                      <a:r>
                        <a:rPr lang="en-US" sz="1100" b="0" i="0" u="none" strike="noStrike">
                          <a:solidFill>
                            <a:srgbClr val="000000"/>
                          </a:solidFill>
                          <a:latin typeface="Calibri"/>
                        </a:rPr>
                        <a:t>325998</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r" fontAlgn="b"/>
                      <a:r>
                        <a:rPr lang="en-US" sz="1100" b="0" i="0" u="none" strike="noStrike">
                          <a:solidFill>
                            <a:srgbClr val="000000"/>
                          </a:solidFill>
                          <a:latin typeface="Calibri"/>
                        </a:rPr>
                        <a:t>98</a:t>
                      </a:r>
                    </a:p>
                  </a:txBody>
                  <a:tcPr marL="9525" marR="9525" marT="9525" marB="0" anchor="b"/>
                </a:tc>
                <a:tc>
                  <a:txBody>
                    <a:bodyPr/>
                    <a:lstStyle/>
                    <a:p>
                      <a:pPr algn="r" fontAlgn="b"/>
                      <a:r>
                        <a:rPr lang="en-US" sz="1100" b="0" i="0" u="none" strike="noStrike">
                          <a:solidFill>
                            <a:srgbClr val="000000"/>
                          </a:solidFill>
                          <a:latin typeface="Calibri"/>
                        </a:rPr>
                        <a:t>31</a:t>
                      </a:r>
                    </a:p>
                  </a:txBody>
                  <a:tcPr marL="9525" marR="9525" marT="9525" marB="0" anchor="b"/>
                </a:tc>
              </a:tr>
              <a:tr h="370840">
                <a:tc>
                  <a:txBody>
                    <a:bodyPr/>
                    <a:lstStyle/>
                    <a:p>
                      <a:pPr algn="r" fontAlgn="b"/>
                      <a:r>
                        <a:rPr lang="en-US" sz="1100" b="0" i="0" u="none" strike="noStrike">
                          <a:solidFill>
                            <a:srgbClr val="000000"/>
                          </a:solidFill>
                          <a:latin typeface="Calibri"/>
                        </a:rPr>
                        <a:t>10535911</a:t>
                      </a:r>
                    </a:p>
                  </a:txBody>
                  <a:tcPr marL="9525" marR="9525" marT="9525" marB="0" anchor="b"/>
                </a:tc>
                <a:tc>
                  <a:txBody>
                    <a:bodyPr/>
                    <a:lstStyle/>
                    <a:p>
                      <a:pPr algn="r" fontAlgn="b"/>
                      <a:r>
                        <a:rPr lang="en-US" sz="1100" b="0" i="0" u="none" strike="noStrike">
                          <a:solidFill>
                            <a:srgbClr val="000000"/>
                          </a:solidFill>
                          <a:latin typeface="Calibri"/>
                        </a:rPr>
                        <a:t>1067</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r>
                        <a:rPr lang="en-US" sz="1100" b="0" i="0" u="none" strike="noStrike">
                          <a:solidFill>
                            <a:srgbClr val="000000"/>
                          </a:solidFill>
                          <a:latin typeface="Calibri"/>
                        </a:rPr>
                        <a:t>Abbeville Muni</a:t>
                      </a:r>
                    </a:p>
                  </a:txBody>
                  <a:tcPr marL="9525" marR="9525" marT="9525" marB="0" anchor="b"/>
                </a:tc>
                <a:tc>
                  <a:txBody>
                    <a:bodyPr/>
                    <a:lstStyle/>
                    <a:p>
                      <a:pPr algn="l" fontAlgn="b"/>
                      <a:r>
                        <a:rPr lang="en-US" sz="1100" b="0" i="0" u="none" strike="noStrike">
                          <a:solidFill>
                            <a:srgbClr val="000000"/>
                          </a:solidFill>
                          <a:latin typeface="Calibri"/>
                        </a:rPr>
                        <a:t>OP</a:t>
                      </a:r>
                    </a:p>
                  </a:txBody>
                  <a:tcPr marL="9525" marR="9525" marT="9525" marB="0" anchor="b"/>
                </a:tc>
                <a:tc>
                  <a:txBody>
                    <a:bodyPr/>
                    <a:lstStyle/>
                    <a:p>
                      <a:pPr algn="r" fontAlgn="b"/>
                      <a:r>
                        <a:rPr lang="en-US" sz="1100" b="0" i="0" u="none" strike="noStrike">
                          <a:solidFill>
                            <a:srgbClr val="000000"/>
                          </a:solidFill>
                          <a:latin typeface="Calibri"/>
                        </a:rPr>
                        <a:t>2008</a:t>
                      </a:r>
                    </a:p>
                  </a:txBody>
                  <a:tcPr marL="9525" marR="9525" marT="9525" marB="0" anchor="b"/>
                </a:tc>
                <a:tc>
                  <a:txBody>
                    <a:bodyPr/>
                    <a:lstStyle/>
                    <a:p>
                      <a:pPr algn="l" fontAlgn="b"/>
                      <a:r>
                        <a:rPr lang="en-US" sz="1100" b="0" i="0" u="none" strike="noStrike">
                          <a:solidFill>
                            <a:srgbClr val="000000"/>
                          </a:solidFill>
                          <a:latin typeface="Calibri"/>
                        </a:rPr>
                        <a:t>no</a:t>
                      </a:r>
                    </a:p>
                  </a:txBody>
                  <a:tcPr marL="9525" marR="9525" marT="9525" marB="0" anchor="b"/>
                </a:tc>
                <a:tc>
                  <a:txBody>
                    <a:bodyPr/>
                    <a:lstStyle/>
                    <a:p>
                      <a:pPr algn="r" fontAlgn="b"/>
                      <a:r>
                        <a:rPr lang="en-US" sz="1100" b="0" i="0" u="none" strike="noStrike">
                          <a:solidFill>
                            <a:srgbClr val="000000"/>
                          </a:solidFill>
                          <a:latin typeface="Calibri"/>
                        </a:rPr>
                        <a:t>48811</a:t>
                      </a:r>
                    </a:p>
                  </a:txBody>
                  <a:tcPr marL="9525" marR="9525" marT="9525" marB="0" anchor="b"/>
                </a:tc>
                <a:tc>
                  <a:txBody>
                    <a:bodyPr/>
                    <a:lstStyle/>
                    <a:p>
                      <a:pPr algn="l" fontAlgn="b"/>
                      <a:r>
                        <a:rPr lang="en-US" sz="1100" b="0" i="0" u="none" strike="noStrike">
                          <a:solidFill>
                            <a:srgbClr val="000000"/>
                          </a:solidFill>
                          <a:latin typeface="Calibri"/>
                        </a:rPr>
                        <a:t>Airport</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r>
              <a:tr h="370840">
                <a:tc>
                  <a:txBody>
                    <a:bodyPr/>
                    <a:lstStyle/>
                    <a:p>
                      <a:pPr algn="r" fontAlgn="b"/>
                      <a:r>
                        <a:rPr lang="en-US" sz="1100" b="0" i="0" u="none" strike="noStrike">
                          <a:solidFill>
                            <a:srgbClr val="000000"/>
                          </a:solidFill>
                          <a:latin typeface="Calibri"/>
                        </a:rPr>
                        <a:t>1037511</a:t>
                      </a:r>
                    </a:p>
                  </a:txBody>
                  <a:tcPr marL="9525" marR="9525" marT="9525" marB="0" anchor="b"/>
                </a:tc>
                <a:tc>
                  <a:txBody>
                    <a:bodyPr/>
                    <a:lstStyle/>
                    <a:p>
                      <a:pPr algn="r" fontAlgn="b"/>
                      <a:r>
                        <a:rPr lang="en-US" sz="1100" b="0" i="0" u="none" strike="noStrike">
                          <a:solidFill>
                            <a:srgbClr val="000000"/>
                          </a:solidFill>
                          <a:latin typeface="Calibri"/>
                        </a:rPr>
                        <a:t>1067</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r>
                        <a:rPr lang="en-US" sz="1100" b="0" i="0" u="none" strike="noStrike">
                          <a:solidFill>
                            <a:srgbClr val="000000"/>
                          </a:solidFill>
                          <a:latin typeface="Calibri"/>
                        </a:rPr>
                        <a:t>Abbeville Sanitary Landfill</a:t>
                      </a:r>
                    </a:p>
                  </a:txBody>
                  <a:tcPr marL="9525" marR="9525" marT="9525" marB="0" anchor="b"/>
                </a:tc>
                <a:tc>
                  <a:txBody>
                    <a:bodyPr/>
                    <a:lstStyle/>
                    <a:p>
                      <a:pPr algn="l" fontAlgn="b"/>
                      <a:r>
                        <a:rPr lang="en-US" sz="1100" b="0" i="0" u="none" strike="noStrike">
                          <a:solidFill>
                            <a:srgbClr val="000000"/>
                          </a:solidFill>
                          <a:latin typeface="Calibri"/>
                        </a:rPr>
                        <a:t>OP</a:t>
                      </a:r>
                    </a:p>
                  </a:txBody>
                  <a:tcPr marL="9525" marR="9525" marT="9525" marB="0" anchor="b"/>
                </a:tc>
                <a:tc>
                  <a:txBody>
                    <a:bodyPr/>
                    <a:lstStyle/>
                    <a:p>
                      <a:pPr algn="r" fontAlgn="b"/>
                      <a:r>
                        <a:rPr lang="en-US" sz="1100" b="0" i="0" u="none" strike="noStrike">
                          <a:solidFill>
                            <a:srgbClr val="000000"/>
                          </a:solidFill>
                          <a:latin typeface="Calibri"/>
                        </a:rPr>
                        <a:t>2008</a:t>
                      </a:r>
                    </a:p>
                  </a:txBody>
                  <a:tcPr marL="9525" marR="9525" marT="9525" marB="0" anchor="b"/>
                </a:tc>
                <a:tc>
                  <a:txBody>
                    <a:bodyPr/>
                    <a:lstStyle/>
                    <a:p>
                      <a:pPr algn="l" fontAlgn="b"/>
                      <a:r>
                        <a:rPr lang="en-US" sz="1100" b="0" i="0" u="none" strike="noStrike">
                          <a:solidFill>
                            <a:srgbClr val="000000"/>
                          </a:solidFill>
                          <a:latin typeface="Calibri"/>
                        </a:rPr>
                        <a:t>no</a:t>
                      </a:r>
                    </a:p>
                  </a:txBody>
                  <a:tcPr marL="9525" marR="9525" marT="9525" marB="0" anchor="b"/>
                </a:tc>
                <a:tc>
                  <a:txBody>
                    <a:bodyPr/>
                    <a:lstStyle/>
                    <a:p>
                      <a:pPr algn="r" fontAlgn="b"/>
                      <a:r>
                        <a:rPr lang="en-US" sz="1100" b="0" i="0" u="none" strike="noStrike">
                          <a:solidFill>
                            <a:srgbClr val="000000"/>
                          </a:solidFill>
                          <a:latin typeface="Calibri"/>
                        </a:rPr>
                        <a:t>562212</a:t>
                      </a:r>
                    </a:p>
                  </a:txBody>
                  <a:tcPr marL="9525" marR="9525" marT="9525" marB="0" anchor="b"/>
                </a:tc>
                <a:tc>
                  <a:txBody>
                    <a:bodyPr/>
                    <a:lstStyle/>
                    <a:p>
                      <a:pPr algn="l" fontAlgn="b"/>
                      <a:r>
                        <a:rPr lang="en-US" sz="1100" b="0" i="0" u="none" strike="noStrike">
                          <a:solidFill>
                            <a:srgbClr val="000000"/>
                          </a:solidFill>
                          <a:latin typeface="Calibri"/>
                        </a:rPr>
                        <a:t>Landfill</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r>
              <a:tr h="370840">
                <a:tc>
                  <a:txBody>
                    <a:bodyPr/>
                    <a:lstStyle/>
                    <a:p>
                      <a:pPr algn="r" fontAlgn="b"/>
                      <a:r>
                        <a:rPr lang="en-US" sz="1100" b="0" i="0" u="none" strike="noStrike">
                          <a:solidFill>
                            <a:srgbClr val="000000"/>
                          </a:solidFill>
                          <a:latin typeface="Calibri"/>
                        </a:rPr>
                        <a:t>7213111</a:t>
                      </a:r>
                    </a:p>
                  </a:txBody>
                  <a:tcPr marL="9525" marR="9525" marT="9525" marB="0" anchor="b"/>
                </a:tc>
                <a:tc>
                  <a:txBody>
                    <a:bodyPr/>
                    <a:lstStyle/>
                    <a:p>
                      <a:pPr algn="r" fontAlgn="b"/>
                      <a:r>
                        <a:rPr lang="en-US" sz="1100" b="0" i="0" u="none" strike="noStrike">
                          <a:solidFill>
                            <a:srgbClr val="000000"/>
                          </a:solidFill>
                          <a:latin typeface="Calibri"/>
                        </a:rPr>
                        <a:t>1037</a:t>
                      </a:r>
                    </a:p>
                  </a:txBody>
                  <a:tcPr marL="9525" marR="9525" marT="9525" marB="0" anchor="b"/>
                </a:tc>
                <a:tc>
                  <a:txBody>
                    <a:bodyPr/>
                    <a:lstStyle/>
                    <a:p>
                      <a:pPr algn="l" fontAlgn="b"/>
                      <a:r>
                        <a:rPr lang="en-US" sz="1100" b="0" i="0" u="none" strike="noStrike">
                          <a:solidFill>
                            <a:srgbClr val="000000"/>
                          </a:solidFill>
                          <a:latin typeface="Calibri"/>
                        </a:rPr>
                        <a:t>ADEM</a:t>
                      </a:r>
                    </a:p>
                  </a:txBody>
                  <a:tcPr marL="9525" marR="9525" marT="9525" marB="0" anchor="b"/>
                </a:tc>
                <a:tc>
                  <a:txBody>
                    <a:bodyPr/>
                    <a:lstStyle/>
                    <a:p>
                      <a:pPr algn="l" fontAlgn="b"/>
                      <a:r>
                        <a:rPr lang="en-US" sz="1100" b="0" i="0" u="none" strike="noStrike">
                          <a:solidFill>
                            <a:srgbClr val="000000"/>
                          </a:solidFill>
                          <a:latin typeface="Calibri"/>
                        </a:rPr>
                        <a:t>S005</a:t>
                      </a:r>
                    </a:p>
                  </a:txBody>
                  <a:tcPr marL="9525" marR="9525" marT="9525" marB="0" anchor="b"/>
                </a:tc>
                <a:tc>
                  <a:txBody>
                    <a:bodyPr/>
                    <a:lstStyle/>
                    <a:p>
                      <a:pPr algn="l" fontAlgn="b"/>
                      <a:r>
                        <a:rPr lang="en-US" sz="1100" b="0" i="0" u="none" strike="noStrike">
                          <a:solidFill>
                            <a:srgbClr val="000000"/>
                          </a:solidFill>
                          <a:latin typeface="Calibri"/>
                        </a:rPr>
                        <a:t>AbitibiBowater</a:t>
                      </a:r>
                    </a:p>
                  </a:txBody>
                  <a:tcPr marL="9525" marR="9525" marT="9525" marB="0" anchor="b"/>
                </a:tc>
                <a:tc>
                  <a:txBody>
                    <a:bodyPr/>
                    <a:lstStyle/>
                    <a:p>
                      <a:pPr algn="l" fontAlgn="b"/>
                      <a:r>
                        <a:rPr lang="en-US" sz="1100" b="0" i="0" u="none" strike="noStrike">
                          <a:solidFill>
                            <a:srgbClr val="000000"/>
                          </a:solidFill>
                          <a:latin typeface="Calibri"/>
                        </a:rPr>
                        <a:t>OP</a:t>
                      </a:r>
                    </a:p>
                  </a:txBody>
                  <a:tcPr marL="9525" marR="9525" marT="9525" marB="0" anchor="b"/>
                </a:tc>
                <a:tc>
                  <a:txBody>
                    <a:bodyPr/>
                    <a:lstStyle/>
                    <a:p>
                      <a:pPr algn="r" fontAlgn="b"/>
                      <a:r>
                        <a:rPr lang="en-US" sz="1100" b="0" i="0" u="none" strike="noStrike">
                          <a:solidFill>
                            <a:srgbClr val="000000"/>
                          </a:solidFill>
                          <a:latin typeface="Calibri"/>
                        </a:rPr>
                        <a:t>2008</a:t>
                      </a:r>
                    </a:p>
                  </a:txBody>
                  <a:tcPr marL="9525" marR="9525" marT="9525" marB="0" anchor="b"/>
                </a:tc>
                <a:tc>
                  <a:txBody>
                    <a:bodyPr/>
                    <a:lstStyle/>
                    <a:p>
                      <a:pPr algn="l" fontAlgn="b"/>
                      <a:r>
                        <a:rPr lang="en-US" sz="1100" b="0" i="0" u="none" strike="noStrike">
                          <a:solidFill>
                            <a:srgbClr val="000000"/>
                          </a:solidFill>
                          <a:latin typeface="Calibri"/>
                        </a:rPr>
                        <a:t>yes</a:t>
                      </a:r>
                    </a:p>
                  </a:txBody>
                  <a:tcPr marL="9525" marR="9525" marT="9525" marB="0" anchor="b"/>
                </a:tc>
                <a:tc>
                  <a:txBody>
                    <a:bodyPr/>
                    <a:lstStyle/>
                    <a:p>
                      <a:pPr algn="r" fontAlgn="b"/>
                      <a:r>
                        <a:rPr lang="en-US" sz="1100" b="0" i="0" u="none" strike="noStrike">
                          <a:solidFill>
                            <a:srgbClr val="000000"/>
                          </a:solidFill>
                          <a:latin typeface="Calibri"/>
                        </a:rPr>
                        <a:t>321113</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r" fontAlgn="b"/>
                      <a:r>
                        <a:rPr lang="en-US" sz="1100" b="0" i="0" u="none" strike="noStrike">
                          <a:solidFill>
                            <a:srgbClr val="000000"/>
                          </a:solidFill>
                          <a:latin typeface="Calibri"/>
                        </a:rPr>
                        <a:t>6</a:t>
                      </a:r>
                    </a:p>
                  </a:txBody>
                  <a:tcPr marL="9525" marR="9525" marT="9525" marB="0" anchor="b"/>
                </a:tc>
                <a:tc>
                  <a:txBody>
                    <a:bodyPr/>
                    <a:lstStyle/>
                    <a:p>
                      <a:pPr algn="r" fontAlgn="b"/>
                      <a:r>
                        <a:rPr lang="en-US" sz="1100" b="0" i="0" u="none" strike="noStrike">
                          <a:solidFill>
                            <a:srgbClr val="000000"/>
                          </a:solidFill>
                          <a:latin typeface="Calibri"/>
                        </a:rPr>
                        <a:t>18</a:t>
                      </a:r>
                    </a:p>
                  </a:txBody>
                  <a:tcPr marL="9525" marR="9525" marT="9525" marB="0" anchor="b"/>
                </a:tc>
              </a:tr>
              <a:tr h="370840">
                <a:tc>
                  <a:txBody>
                    <a:bodyPr/>
                    <a:lstStyle/>
                    <a:p>
                      <a:pPr algn="r" fontAlgn="b"/>
                      <a:r>
                        <a:rPr lang="en-US" sz="1100" b="0" i="0" u="none" strike="noStrike">
                          <a:solidFill>
                            <a:srgbClr val="000000"/>
                          </a:solidFill>
                          <a:latin typeface="Calibri"/>
                        </a:rPr>
                        <a:t>10755811</a:t>
                      </a:r>
                    </a:p>
                  </a:txBody>
                  <a:tcPr marL="9525" marR="9525" marT="9525" marB="0" anchor="b"/>
                </a:tc>
                <a:tc>
                  <a:txBody>
                    <a:bodyPr/>
                    <a:lstStyle/>
                    <a:p>
                      <a:pPr algn="r" fontAlgn="b"/>
                      <a:r>
                        <a:rPr lang="en-US" sz="1100" b="0" i="0" u="none" strike="noStrike">
                          <a:solidFill>
                            <a:srgbClr val="000000"/>
                          </a:solidFill>
                          <a:latin typeface="Calibri"/>
                        </a:rPr>
                        <a:t>1133</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r>
                        <a:rPr lang="en-US" sz="1100" b="0" i="0" u="none" strike="noStrike">
                          <a:solidFill>
                            <a:srgbClr val="000000"/>
                          </a:solidFill>
                          <a:latin typeface="Calibri"/>
                        </a:rPr>
                        <a:t>ADDISON MUNI</a:t>
                      </a:r>
                    </a:p>
                  </a:txBody>
                  <a:tcPr marL="9525" marR="9525" marT="9525" marB="0" anchor="b"/>
                </a:tc>
                <a:tc>
                  <a:txBody>
                    <a:bodyPr/>
                    <a:lstStyle/>
                    <a:p>
                      <a:pPr algn="l" fontAlgn="b"/>
                      <a:r>
                        <a:rPr lang="en-US" sz="1100" b="0" i="0" u="none" strike="noStrike">
                          <a:solidFill>
                            <a:srgbClr val="000000"/>
                          </a:solidFill>
                          <a:latin typeface="Calibri"/>
                        </a:rPr>
                        <a:t>OP</a:t>
                      </a:r>
                    </a:p>
                  </a:txBody>
                  <a:tcPr marL="9525" marR="9525" marT="9525" marB="0" anchor="b"/>
                </a:tc>
                <a:tc>
                  <a:txBody>
                    <a:bodyPr/>
                    <a:lstStyle/>
                    <a:p>
                      <a:pPr algn="r" fontAlgn="b"/>
                      <a:r>
                        <a:rPr lang="en-US" sz="1100" b="0" i="0" u="none" strike="noStrike">
                          <a:solidFill>
                            <a:srgbClr val="000000"/>
                          </a:solidFill>
                          <a:latin typeface="Calibri"/>
                        </a:rPr>
                        <a:t>2008</a:t>
                      </a:r>
                    </a:p>
                  </a:txBody>
                  <a:tcPr marL="9525" marR="9525" marT="9525" marB="0" anchor="b"/>
                </a:tc>
                <a:tc>
                  <a:txBody>
                    <a:bodyPr/>
                    <a:lstStyle/>
                    <a:p>
                      <a:pPr algn="l" fontAlgn="b"/>
                      <a:r>
                        <a:rPr lang="en-US" sz="1100" b="0" i="0" u="none" strike="noStrike">
                          <a:solidFill>
                            <a:srgbClr val="000000"/>
                          </a:solidFill>
                          <a:latin typeface="Calibri"/>
                        </a:rPr>
                        <a:t>no</a:t>
                      </a:r>
                    </a:p>
                  </a:txBody>
                  <a:tcPr marL="9525" marR="9525" marT="9525" marB="0" anchor="b"/>
                </a:tc>
                <a:tc>
                  <a:txBody>
                    <a:bodyPr/>
                    <a:lstStyle/>
                    <a:p>
                      <a:pPr algn="r" fontAlgn="b"/>
                      <a:r>
                        <a:rPr lang="en-US" sz="1100" b="0" i="0" u="none" strike="noStrike">
                          <a:solidFill>
                            <a:srgbClr val="000000"/>
                          </a:solidFill>
                          <a:latin typeface="Calibri"/>
                        </a:rPr>
                        <a:t>48811</a:t>
                      </a:r>
                    </a:p>
                  </a:txBody>
                  <a:tcPr marL="9525" marR="9525" marT="9525" marB="0" anchor="b"/>
                </a:tc>
                <a:tc>
                  <a:txBody>
                    <a:bodyPr/>
                    <a:lstStyle/>
                    <a:p>
                      <a:pPr algn="l" fontAlgn="b"/>
                      <a:r>
                        <a:rPr lang="en-US" sz="1100" b="0" i="0" u="none" strike="noStrike">
                          <a:solidFill>
                            <a:srgbClr val="000000"/>
                          </a:solidFill>
                          <a:latin typeface="Calibri"/>
                        </a:rPr>
                        <a:t>Airport</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r>
              <a:tr h="370840">
                <a:tc>
                  <a:txBody>
                    <a:bodyPr/>
                    <a:lstStyle/>
                    <a:p>
                      <a:pPr algn="r" fontAlgn="b"/>
                      <a:r>
                        <a:rPr lang="en-US" sz="1100" b="0" i="0" u="none" strike="noStrike">
                          <a:solidFill>
                            <a:srgbClr val="000000"/>
                          </a:solidFill>
                          <a:latin typeface="Calibri"/>
                        </a:rPr>
                        <a:t>1076711</a:t>
                      </a:r>
                    </a:p>
                  </a:txBody>
                  <a:tcPr marL="9525" marR="9525" marT="9525" marB="0" anchor="b"/>
                </a:tc>
                <a:tc>
                  <a:txBody>
                    <a:bodyPr/>
                    <a:lstStyle/>
                    <a:p>
                      <a:pPr algn="r" fontAlgn="b"/>
                      <a:r>
                        <a:rPr lang="en-US" sz="1100" b="0" i="0" u="none" strike="noStrike">
                          <a:solidFill>
                            <a:srgbClr val="000000"/>
                          </a:solidFill>
                          <a:latin typeface="Calibri"/>
                        </a:rPr>
                        <a:t>1097</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r>
                        <a:rPr lang="en-US" sz="1100" b="0" i="0" u="none" strike="noStrike">
                          <a:solidFill>
                            <a:srgbClr val="000000"/>
                          </a:solidFill>
                          <a:latin typeface="Calibri"/>
                        </a:rPr>
                        <a:t>Addsco Landfill</a:t>
                      </a:r>
                    </a:p>
                  </a:txBody>
                  <a:tcPr marL="9525" marR="9525" marT="9525" marB="0" anchor="b"/>
                </a:tc>
                <a:tc>
                  <a:txBody>
                    <a:bodyPr/>
                    <a:lstStyle/>
                    <a:p>
                      <a:pPr algn="l" fontAlgn="b"/>
                      <a:r>
                        <a:rPr lang="en-US" sz="1100" b="0" i="0" u="none" strike="noStrike">
                          <a:solidFill>
                            <a:srgbClr val="000000"/>
                          </a:solidFill>
                          <a:latin typeface="Calibri"/>
                        </a:rPr>
                        <a:t>OP</a:t>
                      </a:r>
                    </a:p>
                  </a:txBody>
                  <a:tcPr marL="9525" marR="9525" marT="9525" marB="0" anchor="b"/>
                </a:tc>
                <a:tc>
                  <a:txBody>
                    <a:bodyPr/>
                    <a:lstStyle/>
                    <a:p>
                      <a:pPr algn="r" fontAlgn="b"/>
                      <a:r>
                        <a:rPr lang="en-US" sz="1100" b="0" i="0" u="none" strike="noStrike">
                          <a:solidFill>
                            <a:srgbClr val="000000"/>
                          </a:solidFill>
                          <a:latin typeface="Calibri"/>
                        </a:rPr>
                        <a:t>2008</a:t>
                      </a:r>
                    </a:p>
                  </a:txBody>
                  <a:tcPr marL="9525" marR="9525" marT="9525" marB="0" anchor="b"/>
                </a:tc>
                <a:tc>
                  <a:txBody>
                    <a:bodyPr/>
                    <a:lstStyle/>
                    <a:p>
                      <a:pPr algn="l" fontAlgn="b"/>
                      <a:r>
                        <a:rPr lang="en-US" sz="1100" b="0" i="0" u="none" strike="noStrike">
                          <a:solidFill>
                            <a:srgbClr val="000000"/>
                          </a:solidFill>
                          <a:latin typeface="Calibri"/>
                        </a:rPr>
                        <a:t>no</a:t>
                      </a:r>
                    </a:p>
                  </a:txBody>
                  <a:tcPr marL="9525" marR="9525" marT="9525" marB="0" anchor="b"/>
                </a:tc>
                <a:tc>
                  <a:txBody>
                    <a:bodyPr/>
                    <a:lstStyle/>
                    <a:p>
                      <a:pPr algn="r" fontAlgn="b"/>
                      <a:r>
                        <a:rPr lang="en-US" sz="1100" b="0" i="0" u="none" strike="noStrike">
                          <a:solidFill>
                            <a:srgbClr val="000000"/>
                          </a:solidFill>
                          <a:latin typeface="Calibri"/>
                        </a:rPr>
                        <a:t>562212</a:t>
                      </a:r>
                    </a:p>
                  </a:txBody>
                  <a:tcPr marL="9525" marR="9525" marT="9525" marB="0" anchor="b"/>
                </a:tc>
                <a:tc>
                  <a:txBody>
                    <a:bodyPr/>
                    <a:lstStyle/>
                    <a:p>
                      <a:pPr algn="l" fontAlgn="b"/>
                      <a:r>
                        <a:rPr lang="en-US" sz="1100" b="0" i="0" u="none" strike="noStrike">
                          <a:solidFill>
                            <a:srgbClr val="000000"/>
                          </a:solidFill>
                          <a:latin typeface="Calibri"/>
                        </a:rPr>
                        <a:t>Landfill</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r>
              <a:tr h="370840">
                <a:tc>
                  <a:txBody>
                    <a:bodyPr/>
                    <a:lstStyle/>
                    <a:p>
                      <a:pPr algn="r" fontAlgn="b"/>
                      <a:r>
                        <a:rPr lang="en-US" sz="1100" b="0" i="0" u="none" strike="noStrike">
                          <a:solidFill>
                            <a:srgbClr val="000000"/>
                          </a:solidFill>
                          <a:latin typeface="Calibri"/>
                        </a:rPr>
                        <a:t>887711</a:t>
                      </a:r>
                    </a:p>
                  </a:txBody>
                  <a:tcPr marL="9525" marR="9525" marT="9525" marB="0" anchor="b"/>
                </a:tc>
                <a:tc>
                  <a:txBody>
                    <a:bodyPr/>
                    <a:lstStyle/>
                    <a:p>
                      <a:pPr algn="r" fontAlgn="b"/>
                      <a:r>
                        <a:rPr lang="en-US" sz="1100" b="0" i="0" u="none" strike="noStrike">
                          <a:solidFill>
                            <a:srgbClr val="000000"/>
                          </a:solidFill>
                          <a:latin typeface="Calibri"/>
                        </a:rPr>
                        <a:t>1115</a:t>
                      </a:r>
                    </a:p>
                  </a:txBody>
                  <a:tcPr marL="9525" marR="9525" marT="9525" marB="0" anchor="b"/>
                </a:tc>
                <a:tc>
                  <a:txBody>
                    <a:bodyPr/>
                    <a:lstStyle/>
                    <a:p>
                      <a:pPr algn="l" fontAlgn="b"/>
                      <a:r>
                        <a:rPr lang="en-US" sz="1100" b="0" i="0" u="none" strike="noStrike">
                          <a:solidFill>
                            <a:srgbClr val="000000"/>
                          </a:solidFill>
                          <a:latin typeface="Calibri"/>
                        </a:rPr>
                        <a:t>ADEM</a:t>
                      </a:r>
                    </a:p>
                  </a:txBody>
                  <a:tcPr marL="9525" marR="9525" marT="9525" marB="0" anchor="b"/>
                </a:tc>
                <a:tc>
                  <a:txBody>
                    <a:bodyPr/>
                    <a:lstStyle/>
                    <a:p>
                      <a:pPr algn="r" fontAlgn="b"/>
                      <a:r>
                        <a:rPr lang="en-US" sz="1100" b="0" i="0" u="none" strike="noStrike">
                          <a:solidFill>
                            <a:srgbClr val="000000"/>
                          </a:solidFill>
                          <a:latin typeface="Calibri"/>
                        </a:rPr>
                        <a:t>30</a:t>
                      </a:r>
                    </a:p>
                  </a:txBody>
                  <a:tcPr marL="9525" marR="9525" marT="9525" marB="0" anchor="b"/>
                </a:tc>
                <a:tc>
                  <a:txBody>
                    <a:bodyPr/>
                    <a:lstStyle/>
                    <a:p>
                      <a:pPr algn="l" fontAlgn="b"/>
                      <a:r>
                        <a:rPr lang="en-US" sz="1100" b="0" i="0" u="none" strike="noStrike">
                          <a:solidFill>
                            <a:srgbClr val="000000"/>
                          </a:solidFill>
                          <a:latin typeface="Calibri"/>
                        </a:rPr>
                        <a:t>AFCO Architectural Products</a:t>
                      </a:r>
                    </a:p>
                  </a:txBody>
                  <a:tcPr marL="9525" marR="9525" marT="9525" marB="0" anchor="b"/>
                </a:tc>
                <a:tc>
                  <a:txBody>
                    <a:bodyPr/>
                    <a:lstStyle/>
                    <a:p>
                      <a:pPr algn="l" fontAlgn="b"/>
                      <a:r>
                        <a:rPr lang="en-US" sz="1100" b="0" i="0" u="none" strike="noStrike">
                          <a:solidFill>
                            <a:srgbClr val="000000"/>
                          </a:solidFill>
                          <a:latin typeface="Calibri"/>
                        </a:rPr>
                        <a:t>OP</a:t>
                      </a:r>
                    </a:p>
                  </a:txBody>
                  <a:tcPr marL="9525" marR="9525" marT="9525" marB="0" anchor="b"/>
                </a:tc>
                <a:tc>
                  <a:txBody>
                    <a:bodyPr/>
                    <a:lstStyle/>
                    <a:p>
                      <a:pPr algn="r" fontAlgn="b"/>
                      <a:r>
                        <a:rPr lang="en-US" sz="1100" b="0" i="0" u="none" strike="noStrike">
                          <a:solidFill>
                            <a:srgbClr val="000000"/>
                          </a:solidFill>
                          <a:latin typeface="Calibri"/>
                        </a:rPr>
                        <a:t>2008</a:t>
                      </a:r>
                    </a:p>
                  </a:txBody>
                  <a:tcPr marL="9525" marR="9525" marT="9525" marB="0" anchor="b"/>
                </a:tc>
                <a:tc>
                  <a:txBody>
                    <a:bodyPr/>
                    <a:lstStyle/>
                    <a:p>
                      <a:pPr algn="l" fontAlgn="b"/>
                      <a:r>
                        <a:rPr lang="en-US" sz="1100" b="0" i="0" u="none" strike="noStrike">
                          <a:solidFill>
                            <a:srgbClr val="000000"/>
                          </a:solidFill>
                          <a:latin typeface="Calibri"/>
                        </a:rPr>
                        <a:t>yes</a:t>
                      </a:r>
                    </a:p>
                  </a:txBody>
                  <a:tcPr marL="9525" marR="9525" marT="9525" marB="0" anchor="b"/>
                </a:tc>
                <a:tc>
                  <a:txBody>
                    <a:bodyPr/>
                    <a:lstStyle/>
                    <a:p>
                      <a:pPr algn="r" fontAlgn="b"/>
                      <a:r>
                        <a:rPr lang="en-US" sz="1100" b="0" i="0" u="none" strike="noStrike">
                          <a:solidFill>
                            <a:srgbClr val="000000"/>
                          </a:solidFill>
                          <a:latin typeface="Calibri"/>
                        </a:rPr>
                        <a:t>326199</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r" fontAlgn="b"/>
                      <a:r>
                        <a:rPr lang="en-US" sz="1100" b="0" i="0" u="none" strike="noStrike">
                          <a:solidFill>
                            <a:srgbClr val="000000"/>
                          </a:solidFill>
                          <a:latin typeface="Calibri"/>
                        </a:rPr>
                        <a:t>2</a:t>
                      </a:r>
                    </a:p>
                  </a:txBody>
                  <a:tcPr marL="9525" marR="9525" marT="9525" marB="0" anchor="b"/>
                </a:tc>
                <a:tc>
                  <a:txBody>
                    <a:bodyPr/>
                    <a:lstStyle/>
                    <a:p>
                      <a:pPr algn="r" fontAlgn="b"/>
                      <a:r>
                        <a:rPr lang="en-US" sz="1100" b="0" i="0" u="none" strike="noStrike">
                          <a:solidFill>
                            <a:srgbClr val="000000"/>
                          </a:solidFill>
                          <a:latin typeface="Calibri"/>
                        </a:rPr>
                        <a:t>3</a:t>
                      </a:r>
                    </a:p>
                  </a:txBody>
                  <a:tcPr marL="9525" marR="9525" marT="9525" marB="0" anchor="b"/>
                </a:tc>
              </a:tr>
              <a:tr h="370840">
                <a:tc>
                  <a:txBody>
                    <a:bodyPr/>
                    <a:lstStyle/>
                    <a:p>
                      <a:pPr algn="r" fontAlgn="b"/>
                      <a:r>
                        <a:rPr lang="en-US" sz="1100" b="0" i="0" u="none" strike="noStrike">
                          <a:solidFill>
                            <a:srgbClr val="000000"/>
                          </a:solidFill>
                          <a:latin typeface="Calibri"/>
                        </a:rPr>
                        <a:t>560511</a:t>
                      </a:r>
                    </a:p>
                  </a:txBody>
                  <a:tcPr marL="9525" marR="9525" marT="9525" marB="0" anchor="b"/>
                </a:tc>
                <a:tc>
                  <a:txBody>
                    <a:bodyPr/>
                    <a:lstStyle/>
                    <a:p>
                      <a:pPr algn="r" fontAlgn="b"/>
                      <a:r>
                        <a:rPr lang="en-US" sz="1100" b="0" i="0" u="none" strike="noStrike">
                          <a:solidFill>
                            <a:srgbClr val="000000"/>
                          </a:solidFill>
                          <a:latin typeface="Calibri"/>
                        </a:rPr>
                        <a:t>1003</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r>
                        <a:rPr lang="en-US" sz="1100" b="0" i="0" u="none" strike="noStrike">
                          <a:solidFill>
                            <a:srgbClr val="000000"/>
                          </a:solidFill>
                          <a:latin typeface="Calibri"/>
                        </a:rPr>
                        <a:t>Airport Landfill</a:t>
                      </a:r>
                    </a:p>
                  </a:txBody>
                  <a:tcPr marL="9525" marR="9525" marT="9525" marB="0" anchor="b"/>
                </a:tc>
                <a:tc>
                  <a:txBody>
                    <a:bodyPr/>
                    <a:lstStyle/>
                    <a:p>
                      <a:pPr algn="l" fontAlgn="b"/>
                      <a:r>
                        <a:rPr lang="en-US" sz="1100" b="0" i="0" u="none" strike="noStrike">
                          <a:solidFill>
                            <a:srgbClr val="000000"/>
                          </a:solidFill>
                          <a:latin typeface="Calibri"/>
                        </a:rPr>
                        <a:t>OP</a:t>
                      </a:r>
                    </a:p>
                  </a:txBody>
                  <a:tcPr marL="9525" marR="9525" marT="9525" marB="0" anchor="b"/>
                </a:tc>
                <a:tc>
                  <a:txBody>
                    <a:bodyPr/>
                    <a:lstStyle/>
                    <a:p>
                      <a:pPr algn="r" fontAlgn="b"/>
                      <a:r>
                        <a:rPr lang="en-US" sz="1100" b="0" i="0" u="none" strike="noStrike">
                          <a:solidFill>
                            <a:srgbClr val="000000"/>
                          </a:solidFill>
                          <a:latin typeface="Calibri"/>
                        </a:rPr>
                        <a:t>2008</a:t>
                      </a:r>
                    </a:p>
                  </a:txBody>
                  <a:tcPr marL="9525" marR="9525" marT="9525" marB="0" anchor="b"/>
                </a:tc>
                <a:tc>
                  <a:txBody>
                    <a:bodyPr/>
                    <a:lstStyle/>
                    <a:p>
                      <a:pPr algn="l" fontAlgn="b"/>
                      <a:r>
                        <a:rPr lang="en-US" sz="1100" b="0" i="0" u="none" strike="noStrike">
                          <a:solidFill>
                            <a:srgbClr val="000000"/>
                          </a:solidFill>
                          <a:latin typeface="Calibri"/>
                        </a:rPr>
                        <a:t>no</a:t>
                      </a:r>
                    </a:p>
                  </a:txBody>
                  <a:tcPr marL="9525" marR="9525" marT="9525" marB="0" anchor="b"/>
                </a:tc>
                <a:tc>
                  <a:txBody>
                    <a:bodyPr/>
                    <a:lstStyle/>
                    <a:p>
                      <a:pPr algn="r" fontAlgn="b"/>
                      <a:r>
                        <a:rPr lang="en-US" sz="1100" b="0" i="0" u="none" strike="noStrike">
                          <a:solidFill>
                            <a:srgbClr val="000000"/>
                          </a:solidFill>
                          <a:latin typeface="Calibri"/>
                        </a:rPr>
                        <a:t>562212</a:t>
                      </a:r>
                    </a:p>
                  </a:txBody>
                  <a:tcPr marL="9525" marR="9525" marT="9525" marB="0" anchor="b"/>
                </a:tc>
                <a:tc>
                  <a:txBody>
                    <a:bodyPr/>
                    <a:lstStyle/>
                    <a:p>
                      <a:pPr algn="l" fontAlgn="b"/>
                      <a:r>
                        <a:rPr lang="en-US" sz="1100" b="0" i="0" u="none" strike="noStrike">
                          <a:solidFill>
                            <a:srgbClr val="000000"/>
                          </a:solidFill>
                          <a:latin typeface="Calibri"/>
                        </a:rPr>
                        <a:t>Landfill</a:t>
                      </a: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dirty="0">
                        <a:solidFill>
                          <a:srgbClr val="000000"/>
                        </a:solidFill>
                        <a:latin typeface="Calibri"/>
                      </a:endParaRPr>
                    </a:p>
                  </a:txBody>
                  <a:tcPr marL="9525" marR="9525" marT="9525" marB="0" anchor="b"/>
                </a:tc>
              </a:tr>
            </a:tbl>
          </a:graphicData>
        </a:graphic>
      </p:graphicFrame>
      <p:sp>
        <p:nvSpPr>
          <p:cNvPr id="5" name="Slide Number Placeholder 4"/>
          <p:cNvSpPr>
            <a:spLocks noGrp="1"/>
          </p:cNvSpPr>
          <p:nvPr>
            <p:ph type="sldNum" sz="quarter" idx="12"/>
          </p:nvPr>
        </p:nvSpPr>
        <p:spPr/>
        <p:txBody>
          <a:bodyPr/>
          <a:lstStyle/>
          <a:p>
            <a:fld id="{F4C212B1-2F49-4032-8D6D-ABFC2DA01B5F}"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Grp="1" noChangeAspect="1" noChangeArrowheads="1"/>
          </p:cNvPicPr>
          <p:nvPr>
            <p:ph idx="1"/>
          </p:nvPr>
        </p:nvPicPr>
        <p:blipFill>
          <a:blip r:embed="rId3" cstate="print"/>
          <a:srcRect/>
          <a:stretch>
            <a:fillRect/>
          </a:stretch>
        </p:blipFill>
        <p:spPr bwMode="auto">
          <a:xfrm>
            <a:off x="685800" y="959874"/>
            <a:ext cx="7588897" cy="5669526"/>
          </a:xfrm>
          <a:prstGeom prst="rect">
            <a:avLst/>
          </a:prstGeom>
          <a:noFill/>
          <a:ln w="9525">
            <a:noFill/>
            <a:miter lim="800000"/>
            <a:headEnd/>
            <a:tailEnd/>
          </a:ln>
        </p:spPr>
      </p:pic>
      <p:sp>
        <p:nvSpPr>
          <p:cNvPr id="2" name="Title 1"/>
          <p:cNvSpPr>
            <a:spLocks noGrp="1"/>
          </p:cNvSpPr>
          <p:nvPr>
            <p:ph type="title"/>
          </p:nvPr>
        </p:nvSpPr>
        <p:spPr>
          <a:xfrm>
            <a:off x="457200" y="274638"/>
            <a:ext cx="8229600" cy="792162"/>
          </a:xfrm>
        </p:spPr>
        <p:txBody>
          <a:bodyPr/>
          <a:lstStyle/>
          <a:p>
            <a:r>
              <a:rPr lang="en-US" dirty="0" smtClean="0"/>
              <a:t>How do I get data out of EIS?</a:t>
            </a:r>
            <a:endParaRPr lang="en-US" dirty="0"/>
          </a:p>
        </p:txBody>
      </p:sp>
      <p:sp>
        <p:nvSpPr>
          <p:cNvPr id="5" name="Oval 4"/>
          <p:cNvSpPr/>
          <p:nvPr/>
        </p:nvSpPr>
        <p:spPr>
          <a:xfrm>
            <a:off x="685800" y="5105400"/>
            <a:ext cx="1447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F4C212B1-2F49-4032-8D6D-ABFC2DA01B5F}"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the EIS</a:t>
            </a:r>
            <a:endParaRPr lang="en-US" dirty="0"/>
          </a:p>
        </p:txBody>
      </p:sp>
      <p:sp>
        <p:nvSpPr>
          <p:cNvPr id="3" name="Content Placeholder 2"/>
          <p:cNvSpPr>
            <a:spLocks noGrp="1"/>
          </p:cNvSpPr>
          <p:nvPr>
            <p:ph idx="1"/>
          </p:nvPr>
        </p:nvSpPr>
        <p:spPr/>
        <p:txBody>
          <a:bodyPr>
            <a:normAutofit lnSpcReduction="10000"/>
          </a:bodyPr>
          <a:lstStyle/>
          <a:p>
            <a:r>
              <a:rPr lang="en-US" dirty="0" smtClean="0"/>
              <a:t>Six different data categories</a:t>
            </a:r>
          </a:p>
          <a:p>
            <a:pPr lvl="1"/>
            <a:r>
              <a:rPr lang="en-US" dirty="0" smtClean="0"/>
              <a:t>Facility Inventory</a:t>
            </a:r>
          </a:p>
          <a:p>
            <a:pPr lvl="1"/>
            <a:r>
              <a:rPr lang="en-US" dirty="0" smtClean="0"/>
              <a:t>Point Emissions</a:t>
            </a:r>
          </a:p>
          <a:p>
            <a:pPr lvl="1"/>
            <a:r>
              <a:rPr lang="en-US" dirty="0" smtClean="0"/>
              <a:t>Nonpoint Emissions</a:t>
            </a:r>
          </a:p>
          <a:p>
            <a:pPr lvl="1"/>
            <a:r>
              <a:rPr lang="en-US" dirty="0" err="1" smtClean="0"/>
              <a:t>Onroad</a:t>
            </a:r>
            <a:r>
              <a:rPr lang="en-US" dirty="0" smtClean="0"/>
              <a:t> Emissions</a:t>
            </a:r>
          </a:p>
          <a:p>
            <a:pPr lvl="1"/>
            <a:r>
              <a:rPr lang="en-US" dirty="0" err="1" smtClean="0"/>
              <a:t>Nonroad</a:t>
            </a:r>
            <a:r>
              <a:rPr lang="en-US" dirty="0" smtClean="0"/>
              <a:t> Emissions</a:t>
            </a:r>
          </a:p>
          <a:p>
            <a:pPr lvl="1"/>
            <a:r>
              <a:rPr lang="en-US" dirty="0" smtClean="0"/>
              <a:t>Event Emissions (wildfires and prescribed fires)</a:t>
            </a:r>
          </a:p>
          <a:p>
            <a:pPr lvl="1"/>
            <a:r>
              <a:rPr lang="en-US" dirty="0" smtClean="0"/>
              <a:t>No biogenic emissions, although these are part of EPA’s modeling files</a:t>
            </a:r>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5</a:t>
            </a:fld>
            <a:endParaRPr lang="en-US" sz="1200" kern="1200">
              <a:solidFill>
                <a:prstClr val="black">
                  <a:tint val="75000"/>
                </a:prstClr>
              </a:solidFill>
              <a:latin typeface="Calibri"/>
              <a:ea typeface="+mn-ea"/>
              <a:cs typeface="+mn-c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Reports - Snapshots</a:t>
            </a:r>
            <a:endParaRPr lang="en-US" dirty="0"/>
          </a:p>
        </p:txBody>
      </p:sp>
      <p:pic>
        <p:nvPicPr>
          <p:cNvPr id="11266" name="Picture 2"/>
          <p:cNvPicPr>
            <a:picLocks noGrp="1" noChangeAspect="1" noChangeArrowheads="1"/>
          </p:cNvPicPr>
          <p:nvPr>
            <p:ph idx="1"/>
          </p:nvPr>
        </p:nvPicPr>
        <p:blipFill>
          <a:blip r:embed="rId3" cstate="print"/>
          <a:srcRect/>
          <a:stretch>
            <a:fillRect/>
          </a:stretch>
        </p:blipFill>
        <p:spPr bwMode="auto">
          <a:xfrm>
            <a:off x="838200" y="1073728"/>
            <a:ext cx="7391399" cy="552198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F4C212B1-2F49-4032-8D6D-ABFC2DA01B5F}"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Reports - Snapshots</a:t>
            </a:r>
            <a:endParaRPr lang="en-US" dirty="0"/>
          </a:p>
        </p:txBody>
      </p:sp>
      <p:pic>
        <p:nvPicPr>
          <p:cNvPr id="12291" name="Picture 3"/>
          <p:cNvPicPr>
            <a:picLocks noGrp="1" noChangeAspect="1" noChangeArrowheads="1"/>
          </p:cNvPicPr>
          <p:nvPr>
            <p:ph idx="1"/>
          </p:nvPr>
        </p:nvPicPr>
        <p:blipFill>
          <a:blip r:embed="rId3" cstate="print"/>
          <a:srcRect/>
          <a:stretch>
            <a:fillRect/>
          </a:stretch>
        </p:blipFill>
        <p:spPr bwMode="auto">
          <a:xfrm>
            <a:off x="838200" y="1073728"/>
            <a:ext cx="7543800" cy="563583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F4C212B1-2F49-4032-8D6D-ABFC2DA01B5F}"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639762"/>
          </a:xfrm>
        </p:spPr>
        <p:txBody>
          <a:bodyPr>
            <a:normAutofit fontScale="90000"/>
          </a:bodyPr>
          <a:lstStyle/>
          <a:p>
            <a:r>
              <a:rPr lang="en-US" dirty="0" smtClean="0"/>
              <a:t>Reports - Snapshots</a:t>
            </a:r>
            <a:endParaRPr lang="en-US" dirty="0"/>
          </a:p>
        </p:txBody>
      </p:sp>
      <p:pic>
        <p:nvPicPr>
          <p:cNvPr id="159746" name="Picture 2"/>
          <p:cNvPicPr>
            <a:picLocks noGrp="1" noChangeAspect="1" noChangeArrowheads="1"/>
          </p:cNvPicPr>
          <p:nvPr>
            <p:ph idx="1"/>
          </p:nvPr>
        </p:nvPicPr>
        <p:blipFill>
          <a:blip r:embed="rId3" cstate="print"/>
          <a:srcRect/>
          <a:stretch>
            <a:fillRect/>
          </a:stretch>
        </p:blipFill>
        <p:spPr bwMode="auto">
          <a:xfrm>
            <a:off x="228600" y="1143000"/>
            <a:ext cx="8534400" cy="5334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F4C212B1-2F49-4032-8D6D-ABFC2DA01B5F}"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Reports – Facility Configuration</a:t>
            </a:r>
            <a:endParaRPr lang="en-US" dirty="0"/>
          </a:p>
        </p:txBody>
      </p:sp>
      <p:pic>
        <p:nvPicPr>
          <p:cNvPr id="14338" name="Picture 2"/>
          <p:cNvPicPr>
            <a:picLocks noGrp="1" noChangeAspect="1" noChangeArrowheads="1"/>
          </p:cNvPicPr>
          <p:nvPr>
            <p:ph idx="1"/>
          </p:nvPr>
        </p:nvPicPr>
        <p:blipFill>
          <a:blip r:embed="rId3" cstate="print"/>
          <a:srcRect/>
          <a:stretch>
            <a:fillRect/>
          </a:stretch>
        </p:blipFill>
        <p:spPr bwMode="auto">
          <a:xfrm>
            <a:off x="1066800" y="1244511"/>
            <a:ext cx="7207899" cy="5384889"/>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F4C212B1-2F49-4032-8D6D-ABFC2DA01B5F}"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Reports – Facility Configuration Report</a:t>
            </a:r>
            <a:endParaRPr lang="en-US" dirty="0"/>
          </a:p>
        </p:txBody>
      </p:sp>
      <p:pic>
        <p:nvPicPr>
          <p:cNvPr id="15362" name="Picture 2"/>
          <p:cNvPicPr>
            <a:picLocks noGrp="1" noChangeAspect="1" noChangeArrowheads="1"/>
          </p:cNvPicPr>
          <p:nvPr>
            <p:ph idx="1"/>
          </p:nvPr>
        </p:nvPicPr>
        <p:blipFill>
          <a:blip r:embed="rId3" cstate="print"/>
          <a:srcRect/>
          <a:stretch>
            <a:fillRect/>
          </a:stretch>
        </p:blipFill>
        <p:spPr bwMode="auto">
          <a:xfrm>
            <a:off x="914400" y="1130656"/>
            <a:ext cx="7054307" cy="5270144"/>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F4C212B1-2F49-4032-8D6D-ABFC2DA01B5F}" type="slidenum">
              <a:rPr lang="en-US" smtClean="0"/>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Downloads</a:t>
            </a:r>
            <a:endParaRPr lang="en-US" dirty="0"/>
          </a:p>
        </p:txBody>
      </p:sp>
      <p:pic>
        <p:nvPicPr>
          <p:cNvPr id="16387" name="Picture 3"/>
          <p:cNvPicPr>
            <a:picLocks noGrp="1" noChangeAspect="1" noChangeArrowheads="1"/>
          </p:cNvPicPr>
          <p:nvPr>
            <p:ph idx="1"/>
          </p:nvPr>
        </p:nvPicPr>
        <p:blipFill>
          <a:blip r:embed="rId3" cstate="print"/>
          <a:srcRect/>
          <a:stretch>
            <a:fillRect/>
          </a:stretch>
        </p:blipFill>
        <p:spPr bwMode="auto">
          <a:xfrm>
            <a:off x="914400" y="1130655"/>
            <a:ext cx="7360299" cy="549874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F4C212B1-2F49-4032-8D6D-ABFC2DA01B5F}"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915400" cy="1143000"/>
          </a:xfrm>
        </p:spPr>
        <p:txBody>
          <a:bodyPr>
            <a:normAutofit fontScale="90000"/>
          </a:bodyPr>
          <a:lstStyle/>
          <a:p>
            <a:r>
              <a:rPr lang="en-US" dirty="0" smtClean="0"/>
              <a:t>Recap  </a:t>
            </a:r>
            <a:br>
              <a:rPr lang="en-US" dirty="0" smtClean="0"/>
            </a:br>
            <a:r>
              <a:rPr lang="en-US" dirty="0" smtClean="0"/>
              <a:t>What will change for 2011 submissions?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Codes added/retired</a:t>
            </a:r>
          </a:p>
          <a:p>
            <a:pPr lvl="1"/>
            <a:r>
              <a:rPr lang="en-US" dirty="0" smtClean="0"/>
              <a:t>Control codes adds and retires</a:t>
            </a:r>
          </a:p>
          <a:p>
            <a:pPr lvl="1"/>
            <a:r>
              <a:rPr lang="en-US" dirty="0" smtClean="0"/>
              <a:t>SCCs added for ERT test reporting</a:t>
            </a:r>
          </a:p>
          <a:p>
            <a:r>
              <a:rPr lang="en-US" dirty="0" smtClean="0"/>
              <a:t>QA warning checks - fewer</a:t>
            </a:r>
          </a:p>
          <a:p>
            <a:r>
              <a:rPr lang="en-US" dirty="0" smtClean="0"/>
              <a:t>Warning checks now critical</a:t>
            </a:r>
          </a:p>
          <a:p>
            <a:pPr lvl="1"/>
            <a:r>
              <a:rPr lang="en-US" dirty="0" smtClean="0"/>
              <a:t> Aircraft/Engine type code for a few SCCs</a:t>
            </a:r>
          </a:p>
          <a:p>
            <a:pPr lvl="1"/>
            <a:r>
              <a:rPr lang="en-US" dirty="0" smtClean="0"/>
              <a:t>Stack temperature</a:t>
            </a:r>
          </a:p>
          <a:p>
            <a:r>
              <a:rPr lang="en-US" dirty="0" smtClean="0"/>
              <a:t>The EIS Gateway and Appendix 6 on CHIEF will have final codes by June 1</a:t>
            </a:r>
          </a:p>
          <a:p>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56</a:t>
            </a:fld>
            <a:endParaRPr lang="en-US" sz="1200" kern="1200">
              <a:solidFill>
                <a:prstClr val="black">
                  <a:tint val="75000"/>
                </a:prstClr>
              </a:solidFill>
              <a:latin typeface="Calibri"/>
              <a:ea typeface="+mn-ea"/>
              <a:cs typeface="+mn-cs"/>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915400" cy="1143000"/>
          </a:xfrm>
        </p:spPr>
        <p:txBody>
          <a:bodyPr>
            <a:normAutofit/>
          </a:bodyPr>
          <a:lstStyle/>
          <a:p>
            <a:r>
              <a:rPr lang="en-US" dirty="0" smtClean="0"/>
              <a:t>Web resources</a:t>
            </a:r>
            <a:endParaRPr lang="en-US" dirty="0"/>
          </a:p>
        </p:txBody>
      </p:sp>
      <p:sp>
        <p:nvSpPr>
          <p:cNvPr id="3" name="Content Placeholder 2"/>
          <p:cNvSpPr>
            <a:spLocks noGrp="1"/>
          </p:cNvSpPr>
          <p:nvPr>
            <p:ph idx="1"/>
          </p:nvPr>
        </p:nvSpPr>
        <p:spPr/>
        <p:txBody>
          <a:bodyPr>
            <a:normAutofit/>
          </a:bodyPr>
          <a:lstStyle/>
          <a:p>
            <a:r>
              <a:rPr lang="en-US" dirty="0" smtClean="0"/>
              <a:t>EIS Users Manual one-pagers </a:t>
            </a:r>
            <a:r>
              <a:rPr lang="en-US" sz="2800" dirty="0" smtClean="0">
                <a:hlinkClick r:id="rId3"/>
              </a:rPr>
              <a:t>http://www.epa.gov/ttn/chief/eis/index.html</a:t>
            </a:r>
            <a:endParaRPr lang="en-US" sz="2800" dirty="0" smtClean="0"/>
          </a:p>
          <a:p>
            <a:pPr lvl="1"/>
            <a:r>
              <a:rPr lang="en-US" dirty="0" smtClean="0"/>
              <a:t>How to gain access to the Gateway</a:t>
            </a:r>
          </a:p>
          <a:p>
            <a:pPr lvl="1"/>
            <a:r>
              <a:rPr lang="en-US" dirty="0" smtClean="0"/>
              <a:t>How to change your password</a:t>
            </a:r>
          </a:p>
          <a:p>
            <a:pPr lvl="1"/>
            <a:r>
              <a:rPr lang="en-US" dirty="0" smtClean="0"/>
              <a:t>How to submit data using the web client</a:t>
            </a:r>
          </a:p>
          <a:p>
            <a:r>
              <a:rPr lang="en-US" dirty="0" smtClean="0"/>
              <a:t>2008 NEI/EIS Implementation Plan </a:t>
            </a:r>
            <a:r>
              <a:rPr lang="en-US" sz="2800" dirty="0" smtClean="0">
                <a:hlinkClick r:id="rId4" action="ppaction://hlinkfile"/>
              </a:rPr>
              <a:t>http://www.epa.gov/ttn/chief/net/neip/index.html</a:t>
            </a:r>
            <a:endParaRPr lang="en-US" sz="2800"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57</a:t>
            </a:fld>
            <a:endParaRPr lang="en-US" sz="1200" kern="1200">
              <a:solidFill>
                <a:prstClr val="black">
                  <a:tint val="75000"/>
                </a:prstClr>
              </a:solidFill>
              <a:latin typeface="Calibri"/>
              <a:ea typeface="+mn-ea"/>
              <a:cs typeface="+mn-cs"/>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Contacts</a:t>
            </a:r>
            <a:endParaRPr lang="en-US" dirty="0"/>
          </a:p>
        </p:txBody>
      </p:sp>
      <p:sp>
        <p:nvSpPr>
          <p:cNvPr id="3" name="Content Placeholder 2"/>
          <p:cNvSpPr>
            <a:spLocks noGrp="1"/>
          </p:cNvSpPr>
          <p:nvPr>
            <p:ph idx="1"/>
          </p:nvPr>
        </p:nvSpPr>
        <p:spPr/>
        <p:txBody>
          <a:bodyPr/>
          <a:lstStyle/>
          <a:p>
            <a:r>
              <a:rPr lang="en-US" dirty="0" smtClean="0"/>
              <a:t>Submittal Issues</a:t>
            </a:r>
          </a:p>
          <a:p>
            <a:pPr lvl="1"/>
            <a:r>
              <a:rPr lang="en-US" dirty="0" smtClean="0"/>
              <a:t>Sally Dombrowski – </a:t>
            </a:r>
            <a:r>
              <a:rPr lang="en-US" dirty="0" smtClean="0">
                <a:hlinkClick r:id="rId2"/>
              </a:rPr>
              <a:t>dombrowski.sally@epa.gov</a:t>
            </a:r>
            <a:r>
              <a:rPr lang="en-US" dirty="0" smtClean="0"/>
              <a:t>; 919-541-3269</a:t>
            </a:r>
          </a:p>
          <a:p>
            <a:r>
              <a:rPr lang="en-US" dirty="0" smtClean="0"/>
              <a:t>Inventory Issues</a:t>
            </a:r>
          </a:p>
          <a:p>
            <a:pPr lvl="1"/>
            <a:r>
              <a:rPr lang="en-US" dirty="0" smtClean="0"/>
              <a:t>Ron Ryan – </a:t>
            </a:r>
            <a:r>
              <a:rPr lang="en-US" dirty="0" smtClean="0">
                <a:hlinkClick r:id="rId3"/>
              </a:rPr>
              <a:t>ryan.ron@epa.gov</a:t>
            </a:r>
            <a:r>
              <a:rPr lang="en-US" dirty="0" smtClean="0"/>
              <a:t>, 919-541-4330</a:t>
            </a:r>
          </a:p>
          <a:p>
            <a:pPr lvl="1"/>
            <a:r>
              <a:rPr lang="en-US" dirty="0" smtClean="0"/>
              <a:t>Madeleine Strum – </a:t>
            </a:r>
            <a:r>
              <a:rPr lang="en-US" dirty="0" smtClean="0">
                <a:hlinkClick r:id="rId4"/>
              </a:rPr>
              <a:t>strum.madeleine@epa.gov</a:t>
            </a:r>
            <a:r>
              <a:rPr lang="en-US" dirty="0" smtClean="0"/>
              <a:t>, 919-541-2383</a:t>
            </a:r>
          </a:p>
          <a:p>
            <a:pPr lvl="1"/>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58</a:t>
            </a:fld>
            <a:endParaRPr lang="en-US" sz="1200" kern="1200">
              <a:solidFill>
                <a:prstClr val="black">
                  <a:tint val="75000"/>
                </a:prstClr>
              </a:solidFill>
              <a:latin typeface="Calibri"/>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Facility Inventory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Information on the physical facility, as opposed to the annual </a:t>
            </a:r>
            <a:r>
              <a:rPr lang="en-US" dirty="0" err="1" smtClean="0"/>
              <a:t>thruputs</a:t>
            </a:r>
            <a:r>
              <a:rPr lang="en-US" dirty="0" smtClean="0"/>
              <a:t> and emissions.  Provides the static framework to which point emissions can be reported each year.</a:t>
            </a:r>
          </a:p>
          <a:p>
            <a:pPr lvl="1"/>
            <a:r>
              <a:rPr lang="en-US" dirty="0" smtClean="0"/>
              <a:t>Site-level information and location</a:t>
            </a:r>
          </a:p>
          <a:p>
            <a:pPr lvl="1"/>
            <a:r>
              <a:rPr lang="en-US" dirty="0" smtClean="0"/>
              <a:t>Release point parameters and locations</a:t>
            </a:r>
          </a:p>
          <a:p>
            <a:pPr lvl="1"/>
            <a:r>
              <a:rPr lang="en-US" dirty="0" smtClean="0"/>
              <a:t>Emission unit information (unit type, design capacity)</a:t>
            </a:r>
          </a:p>
          <a:p>
            <a:pPr lvl="1"/>
            <a:r>
              <a:rPr lang="en-US" dirty="0" smtClean="0"/>
              <a:t>Emission process information (SCC)</a:t>
            </a:r>
          </a:p>
          <a:p>
            <a:pPr lvl="1"/>
            <a:r>
              <a:rPr lang="en-US" dirty="0" smtClean="0"/>
              <a:t>Control devices or measures</a:t>
            </a:r>
          </a:p>
          <a:p>
            <a:pPr lvl="1"/>
            <a:r>
              <a:rPr lang="en-US" dirty="0" smtClean="0"/>
              <a:t>Regulations</a:t>
            </a:r>
          </a:p>
          <a:p>
            <a:r>
              <a:rPr lang="en-US" dirty="0" smtClean="0"/>
              <a:t>Only changes or additions from year to year need to be reported.</a:t>
            </a:r>
          </a:p>
          <a:p>
            <a:pPr lvl="1"/>
            <a:r>
              <a:rPr lang="en-US" dirty="0" smtClean="0"/>
              <a:t>EIS will recognize what the changes are if you maintain consistent facility/unit/process/release point IDs each year</a:t>
            </a:r>
          </a:p>
          <a:p>
            <a:r>
              <a:rPr lang="en-US" dirty="0" smtClean="0"/>
              <a:t>Appendix 2 at </a:t>
            </a:r>
            <a:r>
              <a:rPr lang="en-US" dirty="0" smtClean="0">
                <a:hlinkClick r:id="rId3"/>
              </a:rPr>
              <a:t>http://www.epa.gov/ttn/chief/net/neip/index.html</a:t>
            </a:r>
            <a:r>
              <a:rPr lang="en-US" dirty="0" smtClean="0"/>
              <a:t> provides full CERS schema data elements</a:t>
            </a:r>
          </a:p>
          <a:p>
            <a:pPr lvl="1">
              <a:buNone/>
            </a:pPr>
            <a:endParaRPr lang="en-US"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6</a:t>
            </a:fld>
            <a:endParaRPr lang="en-US" sz="1200" kern="1200">
              <a:solidFill>
                <a:prstClr val="black">
                  <a:tint val="75000"/>
                </a:prstClr>
              </a:solidFill>
              <a:latin typeface="Calibri"/>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Oval 121"/>
          <p:cNvSpPr/>
          <p:nvPr/>
        </p:nvSpPr>
        <p:spPr>
          <a:xfrm>
            <a:off x="4846319" y="365760"/>
            <a:ext cx="4113154" cy="325892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0" name="Straight Arrow Connector 89"/>
          <p:cNvCxnSpPr/>
          <p:nvPr/>
        </p:nvCxnSpPr>
        <p:spPr>
          <a:xfrm rot="10800000">
            <a:off x="2895600" y="2209800"/>
            <a:ext cx="3505200" cy="3124200"/>
          </a:xfrm>
          <a:prstGeom prst="straightConnector1">
            <a:avLst/>
          </a:prstGeom>
          <a:ln w="25400">
            <a:solidFill>
              <a:schemeClr val="tx2">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 name="Can 6"/>
          <p:cNvSpPr/>
          <p:nvPr/>
        </p:nvSpPr>
        <p:spPr>
          <a:xfrm>
            <a:off x="1676400" y="533400"/>
            <a:ext cx="381000" cy="2362200"/>
          </a:xfrm>
          <a:prstGeom prst="can">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2</a:t>
            </a:r>
          </a:p>
        </p:txBody>
      </p:sp>
      <p:sp>
        <p:nvSpPr>
          <p:cNvPr id="8" name="Can 7"/>
          <p:cNvSpPr/>
          <p:nvPr/>
        </p:nvSpPr>
        <p:spPr>
          <a:xfrm>
            <a:off x="838200" y="533400"/>
            <a:ext cx="381000" cy="2362200"/>
          </a:xfrm>
          <a:prstGeom prst="can">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3</a:t>
            </a:r>
          </a:p>
        </p:txBody>
      </p:sp>
      <p:sp>
        <p:nvSpPr>
          <p:cNvPr id="11" name="Cube 10"/>
          <p:cNvSpPr/>
          <p:nvPr/>
        </p:nvSpPr>
        <p:spPr>
          <a:xfrm>
            <a:off x="4648200" y="3733800"/>
            <a:ext cx="1295400" cy="1143000"/>
          </a:xfrm>
          <a:prstGeom prst="cub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Unit A</a:t>
            </a:r>
          </a:p>
        </p:txBody>
      </p:sp>
      <p:sp>
        <p:nvSpPr>
          <p:cNvPr id="12" name="Cube 11"/>
          <p:cNvSpPr/>
          <p:nvPr/>
        </p:nvSpPr>
        <p:spPr>
          <a:xfrm>
            <a:off x="7162800" y="3657600"/>
            <a:ext cx="1295400" cy="1143000"/>
          </a:xfrm>
          <a:prstGeom prst="cub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Unit B</a:t>
            </a:r>
          </a:p>
        </p:txBody>
      </p:sp>
      <p:sp>
        <p:nvSpPr>
          <p:cNvPr id="13" name="Oval 12"/>
          <p:cNvSpPr/>
          <p:nvPr/>
        </p:nvSpPr>
        <p:spPr>
          <a:xfrm>
            <a:off x="4495800" y="51816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1</a:t>
            </a:r>
          </a:p>
        </p:txBody>
      </p:sp>
      <p:sp>
        <p:nvSpPr>
          <p:cNvPr id="20" name="Oval 19"/>
          <p:cNvSpPr/>
          <p:nvPr/>
        </p:nvSpPr>
        <p:spPr>
          <a:xfrm>
            <a:off x="7010400" y="50292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1</a:t>
            </a:r>
          </a:p>
        </p:txBody>
      </p:sp>
      <p:sp>
        <p:nvSpPr>
          <p:cNvPr id="22" name="Oval 21"/>
          <p:cNvSpPr/>
          <p:nvPr/>
        </p:nvSpPr>
        <p:spPr>
          <a:xfrm>
            <a:off x="4572000" y="58674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2</a:t>
            </a:r>
          </a:p>
        </p:txBody>
      </p:sp>
      <p:sp>
        <p:nvSpPr>
          <p:cNvPr id="31" name="Cloud 30"/>
          <p:cNvSpPr/>
          <p:nvPr/>
        </p:nvSpPr>
        <p:spPr>
          <a:xfrm>
            <a:off x="762000" y="152400"/>
            <a:ext cx="457200" cy="3810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2" name="Cloud 31"/>
          <p:cNvSpPr/>
          <p:nvPr/>
        </p:nvSpPr>
        <p:spPr>
          <a:xfrm>
            <a:off x="1676400" y="152400"/>
            <a:ext cx="457200" cy="3810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Calibri"/>
              <a:ea typeface="+mn-ea"/>
              <a:cs typeface="+mn-cs"/>
            </a:endParaRPr>
          </a:p>
        </p:txBody>
      </p:sp>
      <p:sp>
        <p:nvSpPr>
          <p:cNvPr id="33" name="Cloud 32"/>
          <p:cNvSpPr/>
          <p:nvPr/>
        </p:nvSpPr>
        <p:spPr>
          <a:xfrm>
            <a:off x="2133600" y="1524000"/>
            <a:ext cx="914400" cy="1295400"/>
          </a:xfrm>
          <a:prstGeom prst="clou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black"/>
                </a:solidFill>
                <a:latin typeface="Calibri"/>
                <a:ea typeface="+mn-ea"/>
                <a:cs typeface="+mn-cs"/>
              </a:rPr>
              <a:t>1</a:t>
            </a:r>
          </a:p>
        </p:txBody>
      </p:sp>
      <p:sp>
        <p:nvSpPr>
          <p:cNvPr id="43" name="Oval 42"/>
          <p:cNvSpPr/>
          <p:nvPr/>
        </p:nvSpPr>
        <p:spPr>
          <a:xfrm>
            <a:off x="7010400" y="5867400"/>
            <a:ext cx="1295400" cy="609600"/>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US" kern="1200" dirty="0">
                <a:solidFill>
                  <a:prstClr val="white"/>
                </a:solidFill>
                <a:latin typeface="Calibri"/>
                <a:ea typeface="+mn-ea"/>
                <a:cs typeface="+mn-cs"/>
              </a:rPr>
              <a:t>Process 2</a:t>
            </a:r>
          </a:p>
        </p:txBody>
      </p:sp>
      <p:cxnSp>
        <p:nvCxnSpPr>
          <p:cNvPr id="71" name="Straight Connector 70"/>
          <p:cNvCxnSpPr/>
          <p:nvPr/>
        </p:nvCxnSpPr>
        <p:spPr>
          <a:xfrm flipH="1">
            <a:off x="990600" y="6172200"/>
            <a:ext cx="3581400" cy="0"/>
          </a:xfrm>
          <a:prstGeom prst="line">
            <a:avLst/>
          </a:prstGeom>
          <a:ln w="25400">
            <a:solidFill>
              <a:schemeClr val="accent3">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990600" y="2971800"/>
            <a:ext cx="0" cy="3124200"/>
          </a:xfrm>
          <a:prstGeom prst="straightConnector1">
            <a:avLst/>
          </a:prstGeom>
          <a:ln w="25400">
            <a:solidFill>
              <a:schemeClr val="accent3">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5400000" flipH="1" flipV="1">
            <a:off x="1009650" y="3028950"/>
            <a:ext cx="914400" cy="800100"/>
          </a:xfrm>
          <a:prstGeom prst="straightConnector1">
            <a:avLst/>
          </a:prstGeom>
          <a:ln w="25400">
            <a:solidFill>
              <a:schemeClr val="accent3">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13" idx="2"/>
          </p:cNvCxnSpPr>
          <p:nvPr/>
        </p:nvCxnSpPr>
        <p:spPr>
          <a:xfrm flipH="1">
            <a:off x="2590800" y="5486400"/>
            <a:ext cx="1905000" cy="0"/>
          </a:xfrm>
          <a:prstGeom prst="line">
            <a:avLst/>
          </a:prstGeom>
          <a:ln w="25400">
            <a:solidFill>
              <a:schemeClr val="accent4">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2590800" y="2819402"/>
            <a:ext cx="0" cy="2666998"/>
          </a:xfrm>
          <a:prstGeom prst="straightConnector1">
            <a:avLst/>
          </a:prstGeom>
          <a:ln w="25400">
            <a:solidFill>
              <a:schemeClr val="accent4">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2590800" y="4495800"/>
            <a:ext cx="1981199" cy="738664"/>
          </a:xfrm>
          <a:prstGeom prst="rect">
            <a:avLst/>
          </a:prstGeom>
          <a:noFill/>
        </p:spPr>
        <p:txBody>
          <a:bodyPr wrap="square" rtlCol="0">
            <a:spAutoFit/>
          </a:bodyPr>
          <a:lstStyle/>
          <a:p>
            <a:pPr algn="l" rtl="0"/>
            <a:r>
              <a:rPr lang="en-US" sz="1400" kern="1200" dirty="0">
                <a:solidFill>
                  <a:prstClr val="black"/>
                </a:solidFill>
                <a:latin typeface="Calibri"/>
                <a:ea typeface="+mn-ea"/>
                <a:cs typeface="+mn-cs"/>
              </a:rPr>
              <a:t>Unit A, Process </a:t>
            </a:r>
            <a:r>
              <a:rPr lang="en-US" sz="1400" kern="1200" dirty="0" smtClean="0">
                <a:solidFill>
                  <a:prstClr val="black"/>
                </a:solidFill>
                <a:latin typeface="Calibri"/>
                <a:ea typeface="+mn-ea"/>
                <a:cs typeface="+mn-cs"/>
              </a:rPr>
              <a:t>1, </a:t>
            </a:r>
            <a:r>
              <a:rPr lang="en-US" sz="1400" kern="1200" dirty="0">
                <a:solidFill>
                  <a:prstClr val="black"/>
                </a:solidFill>
                <a:latin typeface="Calibri"/>
                <a:ea typeface="+mn-ea"/>
                <a:cs typeface="+mn-cs"/>
              </a:rPr>
              <a:t>is</a:t>
            </a:r>
          </a:p>
          <a:p>
            <a:pPr algn="l" rtl="0"/>
            <a:r>
              <a:rPr lang="en-US" sz="1400" kern="1200" dirty="0">
                <a:solidFill>
                  <a:prstClr val="black"/>
                </a:solidFill>
                <a:latin typeface="Calibri"/>
                <a:ea typeface="+mn-ea"/>
                <a:cs typeface="+mn-cs"/>
              </a:rPr>
              <a:t>apportioned to Release</a:t>
            </a:r>
          </a:p>
          <a:p>
            <a:pPr algn="l" rtl="0"/>
            <a:r>
              <a:rPr lang="en-US" sz="1400" kern="1200" dirty="0">
                <a:solidFill>
                  <a:prstClr val="black"/>
                </a:solidFill>
                <a:latin typeface="Calibri"/>
                <a:ea typeface="+mn-ea"/>
                <a:cs typeface="+mn-cs"/>
              </a:rPr>
              <a:t>Point 1 100%.</a:t>
            </a:r>
          </a:p>
        </p:txBody>
      </p:sp>
      <p:sp>
        <p:nvSpPr>
          <p:cNvPr id="81" name="TextBox 80"/>
          <p:cNvSpPr txBox="1"/>
          <p:nvPr/>
        </p:nvSpPr>
        <p:spPr>
          <a:xfrm>
            <a:off x="76200" y="3962400"/>
            <a:ext cx="2441759" cy="954107"/>
          </a:xfrm>
          <a:prstGeom prst="rect">
            <a:avLst/>
          </a:prstGeom>
          <a:solidFill>
            <a:schemeClr val="bg1"/>
          </a:solidFill>
        </p:spPr>
        <p:txBody>
          <a:bodyPr wrap="none" rtlCol="0">
            <a:spAutoFit/>
          </a:bodyPr>
          <a:lstStyle/>
          <a:p>
            <a:pPr algn="l" rtl="0"/>
            <a:r>
              <a:rPr lang="en-US" sz="1400" kern="1200" dirty="0">
                <a:solidFill>
                  <a:prstClr val="black"/>
                </a:solidFill>
                <a:latin typeface="Calibri"/>
                <a:ea typeface="+mn-ea"/>
                <a:cs typeface="+mn-cs"/>
              </a:rPr>
              <a:t>Unit A, Process </a:t>
            </a:r>
            <a:r>
              <a:rPr lang="en-US" sz="1400" kern="1200" dirty="0" smtClean="0">
                <a:solidFill>
                  <a:prstClr val="black"/>
                </a:solidFill>
                <a:latin typeface="Calibri"/>
                <a:ea typeface="+mn-ea"/>
                <a:cs typeface="+mn-cs"/>
              </a:rPr>
              <a:t>2, </a:t>
            </a:r>
            <a:r>
              <a:rPr lang="en-US" sz="1400" kern="1200" dirty="0">
                <a:solidFill>
                  <a:prstClr val="black"/>
                </a:solidFill>
                <a:latin typeface="Calibri"/>
                <a:ea typeface="+mn-ea"/>
                <a:cs typeface="+mn-cs"/>
              </a:rPr>
              <a:t>is</a:t>
            </a:r>
          </a:p>
          <a:p>
            <a:pPr algn="l" rtl="0"/>
            <a:r>
              <a:rPr lang="en-US" sz="1400" kern="1200" dirty="0">
                <a:solidFill>
                  <a:prstClr val="black"/>
                </a:solidFill>
                <a:latin typeface="Calibri"/>
                <a:ea typeface="+mn-ea"/>
                <a:cs typeface="+mn-cs"/>
              </a:rPr>
              <a:t>apportioned to Release</a:t>
            </a:r>
          </a:p>
          <a:p>
            <a:pPr algn="l" rtl="0"/>
            <a:r>
              <a:rPr lang="en-US" sz="1400" kern="1200" dirty="0">
                <a:solidFill>
                  <a:prstClr val="black"/>
                </a:solidFill>
                <a:latin typeface="Calibri"/>
                <a:ea typeface="+mn-ea"/>
                <a:cs typeface="+mn-cs"/>
              </a:rPr>
              <a:t>Point 3 60% and Release </a:t>
            </a:r>
          </a:p>
          <a:p>
            <a:pPr algn="l" rtl="0"/>
            <a:r>
              <a:rPr lang="en-US" sz="1400" kern="1200" dirty="0">
                <a:solidFill>
                  <a:prstClr val="black"/>
                </a:solidFill>
                <a:latin typeface="Calibri"/>
                <a:ea typeface="+mn-ea"/>
                <a:cs typeface="+mn-cs"/>
              </a:rPr>
              <a:t>Point 2 40% (Must total 100%).</a:t>
            </a:r>
          </a:p>
        </p:txBody>
      </p:sp>
      <p:cxnSp>
        <p:nvCxnSpPr>
          <p:cNvPr id="84" name="Straight Connector 83"/>
          <p:cNvCxnSpPr>
            <a:stCxn id="20" idx="2"/>
          </p:cNvCxnSpPr>
          <p:nvPr/>
        </p:nvCxnSpPr>
        <p:spPr>
          <a:xfrm flipH="1">
            <a:off x="6400800" y="5334000"/>
            <a:ext cx="609600" cy="0"/>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43" idx="2"/>
          </p:cNvCxnSpPr>
          <p:nvPr/>
        </p:nvCxnSpPr>
        <p:spPr>
          <a:xfrm rot="10800000">
            <a:off x="6400800" y="6172200"/>
            <a:ext cx="609600" cy="1588"/>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5981700" y="5753100"/>
            <a:ext cx="838200" cy="1588"/>
          </a:xfrm>
          <a:prstGeom prst="line">
            <a:avLst/>
          </a:prstGeom>
          <a:ln w="25400">
            <a:solidFill>
              <a:schemeClr val="tx2">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2895600" y="2667000"/>
            <a:ext cx="2133600" cy="738664"/>
          </a:xfrm>
          <a:prstGeom prst="rect">
            <a:avLst/>
          </a:prstGeom>
          <a:solidFill>
            <a:schemeClr val="bg1"/>
          </a:solidFill>
        </p:spPr>
        <p:txBody>
          <a:bodyPr wrap="square" rtlCol="0">
            <a:spAutoFit/>
          </a:bodyPr>
          <a:lstStyle/>
          <a:p>
            <a:pPr algn="l" rtl="0"/>
            <a:r>
              <a:rPr lang="en-US" sz="1400" kern="1200" dirty="0">
                <a:solidFill>
                  <a:prstClr val="black"/>
                </a:solidFill>
                <a:latin typeface="Calibri"/>
                <a:ea typeface="+mn-ea"/>
                <a:cs typeface="+mn-cs"/>
              </a:rPr>
              <a:t>Unit B, Processes 1 and 2,</a:t>
            </a:r>
          </a:p>
          <a:p>
            <a:pPr algn="l" rtl="0"/>
            <a:r>
              <a:rPr lang="en-US" sz="1400" kern="1200" dirty="0">
                <a:solidFill>
                  <a:prstClr val="black"/>
                </a:solidFill>
                <a:latin typeface="Calibri"/>
                <a:ea typeface="+mn-ea"/>
                <a:cs typeface="+mn-cs"/>
              </a:rPr>
              <a:t>are apportioned to </a:t>
            </a:r>
          </a:p>
          <a:p>
            <a:pPr algn="l" rtl="0"/>
            <a:r>
              <a:rPr lang="en-US" sz="1400" kern="1200" dirty="0">
                <a:solidFill>
                  <a:prstClr val="black"/>
                </a:solidFill>
                <a:latin typeface="Calibri"/>
                <a:ea typeface="+mn-ea"/>
                <a:cs typeface="+mn-cs"/>
              </a:rPr>
              <a:t>Release Point 1, 100%</a:t>
            </a:r>
          </a:p>
        </p:txBody>
      </p:sp>
      <p:grpSp>
        <p:nvGrpSpPr>
          <p:cNvPr id="117" name="Group 4"/>
          <p:cNvGrpSpPr>
            <a:grpSpLocks noChangeAspect="1"/>
          </p:cNvGrpSpPr>
          <p:nvPr/>
        </p:nvGrpSpPr>
        <p:grpSpPr bwMode="auto">
          <a:xfrm>
            <a:off x="4937760" y="91440"/>
            <a:ext cx="3909060" cy="2948940"/>
            <a:chOff x="2880" y="0"/>
            <a:chExt cx="2736" cy="2064"/>
          </a:xfrm>
        </p:grpSpPr>
        <p:sp>
          <p:nvSpPr>
            <p:cNvPr id="118" name="AutoShape 3"/>
            <p:cNvSpPr>
              <a:spLocks noChangeAspect="1" noChangeArrowheads="1" noTextEdit="1"/>
            </p:cNvSpPr>
            <p:nvPr/>
          </p:nvSpPr>
          <p:spPr bwMode="auto">
            <a:xfrm>
              <a:off x="2880" y="0"/>
              <a:ext cx="2736" cy="2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0"/>
            <p:cNvSpPr>
              <a:spLocks/>
            </p:cNvSpPr>
            <p:nvPr/>
          </p:nvSpPr>
          <p:spPr bwMode="auto">
            <a:xfrm>
              <a:off x="3146" y="331"/>
              <a:ext cx="2204" cy="1733"/>
            </a:xfrm>
            <a:custGeom>
              <a:avLst/>
              <a:gdLst/>
              <a:ahLst/>
              <a:cxnLst>
                <a:cxn ang="0">
                  <a:pos x="1857" y="845"/>
                </a:cxn>
                <a:cxn ang="0">
                  <a:pos x="1857" y="395"/>
                </a:cxn>
                <a:cxn ang="0">
                  <a:pos x="1536" y="322"/>
                </a:cxn>
                <a:cxn ang="0">
                  <a:pos x="1536" y="142"/>
                </a:cxn>
                <a:cxn ang="0">
                  <a:pos x="1128" y="0"/>
                </a:cxn>
                <a:cxn ang="0">
                  <a:pos x="687" y="68"/>
                </a:cxn>
                <a:cxn ang="0">
                  <a:pos x="687" y="324"/>
                </a:cxn>
                <a:cxn ang="0">
                  <a:pos x="337" y="367"/>
                </a:cxn>
                <a:cxn ang="0">
                  <a:pos x="337" y="875"/>
                </a:cxn>
                <a:cxn ang="0">
                  <a:pos x="0" y="903"/>
                </a:cxn>
                <a:cxn ang="0">
                  <a:pos x="0" y="1728"/>
                </a:cxn>
                <a:cxn ang="0">
                  <a:pos x="2204" y="1733"/>
                </a:cxn>
                <a:cxn ang="0">
                  <a:pos x="2204" y="904"/>
                </a:cxn>
                <a:cxn ang="0">
                  <a:pos x="1857" y="845"/>
                </a:cxn>
              </a:cxnLst>
              <a:rect l="0" t="0" r="r" b="b"/>
              <a:pathLst>
                <a:path w="2204" h="1733">
                  <a:moveTo>
                    <a:pt x="1857" y="845"/>
                  </a:moveTo>
                  <a:lnTo>
                    <a:pt x="1857" y="395"/>
                  </a:lnTo>
                  <a:lnTo>
                    <a:pt x="1536" y="322"/>
                  </a:lnTo>
                  <a:lnTo>
                    <a:pt x="1536" y="142"/>
                  </a:lnTo>
                  <a:lnTo>
                    <a:pt x="1128" y="0"/>
                  </a:lnTo>
                  <a:lnTo>
                    <a:pt x="687" y="68"/>
                  </a:lnTo>
                  <a:lnTo>
                    <a:pt x="687" y="324"/>
                  </a:lnTo>
                  <a:lnTo>
                    <a:pt x="337" y="367"/>
                  </a:lnTo>
                  <a:lnTo>
                    <a:pt x="337" y="875"/>
                  </a:lnTo>
                  <a:lnTo>
                    <a:pt x="0" y="903"/>
                  </a:lnTo>
                  <a:lnTo>
                    <a:pt x="0" y="1728"/>
                  </a:lnTo>
                  <a:lnTo>
                    <a:pt x="2204" y="1733"/>
                  </a:lnTo>
                  <a:lnTo>
                    <a:pt x="2204" y="904"/>
                  </a:lnTo>
                  <a:lnTo>
                    <a:pt x="1857" y="84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11"/>
            <p:cNvSpPr>
              <a:spLocks/>
            </p:cNvSpPr>
            <p:nvPr/>
          </p:nvSpPr>
          <p:spPr bwMode="auto">
            <a:xfrm>
              <a:off x="3199" y="364"/>
              <a:ext cx="2098" cy="1666"/>
            </a:xfrm>
            <a:custGeom>
              <a:avLst/>
              <a:gdLst/>
              <a:ahLst/>
              <a:cxnLst>
                <a:cxn ang="0">
                  <a:pos x="1751" y="835"/>
                </a:cxn>
                <a:cxn ang="0">
                  <a:pos x="1751" y="384"/>
                </a:cxn>
                <a:cxn ang="0">
                  <a:pos x="1431" y="311"/>
                </a:cxn>
                <a:cxn ang="0">
                  <a:pos x="1431" y="127"/>
                </a:cxn>
                <a:cxn ang="0">
                  <a:pos x="1068" y="0"/>
                </a:cxn>
                <a:cxn ang="0">
                  <a:pos x="685" y="60"/>
                </a:cxn>
                <a:cxn ang="0">
                  <a:pos x="685" y="318"/>
                </a:cxn>
                <a:cxn ang="0">
                  <a:pos x="336" y="360"/>
                </a:cxn>
                <a:cxn ang="0">
                  <a:pos x="336" y="868"/>
                </a:cxn>
                <a:cxn ang="0">
                  <a:pos x="0" y="898"/>
                </a:cxn>
                <a:cxn ang="0">
                  <a:pos x="0" y="1666"/>
                </a:cxn>
                <a:cxn ang="0">
                  <a:pos x="2098" y="1666"/>
                </a:cxn>
                <a:cxn ang="0">
                  <a:pos x="2098" y="895"/>
                </a:cxn>
                <a:cxn ang="0">
                  <a:pos x="1751" y="835"/>
                </a:cxn>
              </a:cxnLst>
              <a:rect l="0" t="0" r="r" b="b"/>
              <a:pathLst>
                <a:path w="2098" h="1666">
                  <a:moveTo>
                    <a:pt x="1751" y="835"/>
                  </a:moveTo>
                  <a:lnTo>
                    <a:pt x="1751" y="384"/>
                  </a:lnTo>
                  <a:lnTo>
                    <a:pt x="1431" y="311"/>
                  </a:lnTo>
                  <a:lnTo>
                    <a:pt x="1431" y="127"/>
                  </a:lnTo>
                  <a:lnTo>
                    <a:pt x="1068" y="0"/>
                  </a:lnTo>
                  <a:lnTo>
                    <a:pt x="685" y="60"/>
                  </a:lnTo>
                  <a:lnTo>
                    <a:pt x="685" y="318"/>
                  </a:lnTo>
                  <a:lnTo>
                    <a:pt x="336" y="360"/>
                  </a:lnTo>
                  <a:lnTo>
                    <a:pt x="336" y="868"/>
                  </a:lnTo>
                  <a:lnTo>
                    <a:pt x="0" y="898"/>
                  </a:lnTo>
                  <a:lnTo>
                    <a:pt x="0" y="1666"/>
                  </a:lnTo>
                  <a:lnTo>
                    <a:pt x="2098" y="1666"/>
                  </a:lnTo>
                  <a:lnTo>
                    <a:pt x="2098" y="895"/>
                  </a:lnTo>
                  <a:lnTo>
                    <a:pt x="1751" y="83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12"/>
            <p:cNvSpPr>
              <a:spLocks/>
            </p:cNvSpPr>
            <p:nvPr/>
          </p:nvSpPr>
          <p:spPr bwMode="auto">
            <a:xfrm>
              <a:off x="3278" y="1192"/>
              <a:ext cx="1271" cy="789"/>
            </a:xfrm>
            <a:custGeom>
              <a:avLst/>
              <a:gdLst/>
              <a:ahLst/>
              <a:cxnLst>
                <a:cxn ang="0">
                  <a:pos x="1271" y="0"/>
                </a:cxn>
                <a:cxn ang="0">
                  <a:pos x="1271" y="789"/>
                </a:cxn>
                <a:cxn ang="0">
                  <a:pos x="0" y="789"/>
                </a:cxn>
                <a:cxn ang="0">
                  <a:pos x="0" y="111"/>
                </a:cxn>
                <a:cxn ang="0">
                  <a:pos x="1271" y="0"/>
                </a:cxn>
              </a:cxnLst>
              <a:rect l="0" t="0" r="r" b="b"/>
              <a:pathLst>
                <a:path w="1271" h="789">
                  <a:moveTo>
                    <a:pt x="1271" y="0"/>
                  </a:moveTo>
                  <a:lnTo>
                    <a:pt x="1271" y="789"/>
                  </a:lnTo>
                  <a:lnTo>
                    <a:pt x="0" y="789"/>
                  </a:lnTo>
                  <a:lnTo>
                    <a:pt x="0" y="111"/>
                  </a:lnTo>
                  <a:lnTo>
                    <a:pt x="1271"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13"/>
            <p:cNvSpPr>
              <a:spLocks/>
            </p:cNvSpPr>
            <p:nvPr/>
          </p:nvSpPr>
          <p:spPr bwMode="auto">
            <a:xfrm>
              <a:off x="3278" y="1286"/>
              <a:ext cx="1271" cy="695"/>
            </a:xfrm>
            <a:custGeom>
              <a:avLst/>
              <a:gdLst/>
              <a:ahLst/>
              <a:cxnLst>
                <a:cxn ang="0">
                  <a:pos x="1271" y="695"/>
                </a:cxn>
                <a:cxn ang="0">
                  <a:pos x="1271" y="611"/>
                </a:cxn>
                <a:cxn ang="0">
                  <a:pos x="191" y="0"/>
                </a:cxn>
                <a:cxn ang="0">
                  <a:pos x="0" y="17"/>
                </a:cxn>
                <a:cxn ang="0">
                  <a:pos x="0" y="164"/>
                </a:cxn>
                <a:cxn ang="0">
                  <a:pos x="937" y="695"/>
                </a:cxn>
                <a:cxn ang="0">
                  <a:pos x="1271" y="695"/>
                </a:cxn>
              </a:cxnLst>
              <a:rect l="0" t="0" r="r" b="b"/>
              <a:pathLst>
                <a:path w="1271" h="695">
                  <a:moveTo>
                    <a:pt x="1271" y="695"/>
                  </a:moveTo>
                  <a:lnTo>
                    <a:pt x="1271" y="611"/>
                  </a:lnTo>
                  <a:lnTo>
                    <a:pt x="191" y="0"/>
                  </a:lnTo>
                  <a:lnTo>
                    <a:pt x="0" y="17"/>
                  </a:lnTo>
                  <a:lnTo>
                    <a:pt x="0" y="164"/>
                  </a:lnTo>
                  <a:lnTo>
                    <a:pt x="937" y="695"/>
                  </a:lnTo>
                  <a:lnTo>
                    <a:pt x="1271" y="695"/>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14"/>
            <p:cNvSpPr>
              <a:spLocks/>
            </p:cNvSpPr>
            <p:nvPr/>
          </p:nvSpPr>
          <p:spPr bwMode="auto">
            <a:xfrm>
              <a:off x="3278" y="1477"/>
              <a:ext cx="889" cy="504"/>
            </a:xfrm>
            <a:custGeom>
              <a:avLst/>
              <a:gdLst/>
              <a:ahLst/>
              <a:cxnLst>
                <a:cxn ang="0">
                  <a:pos x="889" y="504"/>
                </a:cxn>
                <a:cxn ang="0">
                  <a:pos x="0" y="0"/>
                </a:cxn>
                <a:cxn ang="0">
                  <a:pos x="0" y="48"/>
                </a:cxn>
                <a:cxn ang="0">
                  <a:pos x="804" y="504"/>
                </a:cxn>
                <a:cxn ang="0">
                  <a:pos x="889" y="504"/>
                </a:cxn>
              </a:cxnLst>
              <a:rect l="0" t="0" r="r" b="b"/>
              <a:pathLst>
                <a:path w="889" h="504">
                  <a:moveTo>
                    <a:pt x="889" y="504"/>
                  </a:moveTo>
                  <a:lnTo>
                    <a:pt x="0" y="0"/>
                  </a:lnTo>
                  <a:lnTo>
                    <a:pt x="0" y="48"/>
                  </a:lnTo>
                  <a:lnTo>
                    <a:pt x="804" y="504"/>
                  </a:lnTo>
                  <a:lnTo>
                    <a:pt x="889" y="504"/>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15"/>
            <p:cNvSpPr>
              <a:spLocks/>
            </p:cNvSpPr>
            <p:nvPr/>
          </p:nvSpPr>
          <p:spPr bwMode="auto">
            <a:xfrm>
              <a:off x="3593" y="1263"/>
              <a:ext cx="956" cy="555"/>
            </a:xfrm>
            <a:custGeom>
              <a:avLst/>
              <a:gdLst/>
              <a:ahLst/>
              <a:cxnLst>
                <a:cxn ang="0">
                  <a:pos x="956" y="463"/>
                </a:cxn>
                <a:cxn ang="0">
                  <a:pos x="138" y="0"/>
                </a:cxn>
                <a:cxn ang="0">
                  <a:pos x="0" y="12"/>
                </a:cxn>
                <a:cxn ang="0">
                  <a:pos x="956" y="555"/>
                </a:cxn>
                <a:cxn ang="0">
                  <a:pos x="956" y="463"/>
                </a:cxn>
              </a:cxnLst>
              <a:rect l="0" t="0" r="r" b="b"/>
              <a:pathLst>
                <a:path w="956" h="555">
                  <a:moveTo>
                    <a:pt x="956" y="463"/>
                  </a:moveTo>
                  <a:lnTo>
                    <a:pt x="138" y="0"/>
                  </a:lnTo>
                  <a:lnTo>
                    <a:pt x="0" y="12"/>
                  </a:lnTo>
                  <a:lnTo>
                    <a:pt x="956" y="555"/>
                  </a:lnTo>
                  <a:lnTo>
                    <a:pt x="956" y="463"/>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16"/>
            <p:cNvSpPr>
              <a:spLocks/>
            </p:cNvSpPr>
            <p:nvPr/>
          </p:nvSpPr>
          <p:spPr bwMode="auto">
            <a:xfrm>
              <a:off x="4626" y="1196"/>
              <a:ext cx="594" cy="790"/>
            </a:xfrm>
            <a:custGeom>
              <a:avLst/>
              <a:gdLst/>
              <a:ahLst/>
              <a:cxnLst>
                <a:cxn ang="0">
                  <a:pos x="0" y="0"/>
                </a:cxn>
                <a:cxn ang="0">
                  <a:pos x="594" y="98"/>
                </a:cxn>
                <a:cxn ang="0">
                  <a:pos x="594" y="790"/>
                </a:cxn>
                <a:cxn ang="0">
                  <a:pos x="0" y="790"/>
                </a:cxn>
                <a:cxn ang="0">
                  <a:pos x="0" y="0"/>
                </a:cxn>
              </a:cxnLst>
              <a:rect l="0" t="0" r="r" b="b"/>
              <a:pathLst>
                <a:path w="594" h="790">
                  <a:moveTo>
                    <a:pt x="0" y="0"/>
                  </a:moveTo>
                  <a:lnTo>
                    <a:pt x="594" y="98"/>
                  </a:lnTo>
                  <a:lnTo>
                    <a:pt x="594" y="790"/>
                  </a:lnTo>
                  <a:lnTo>
                    <a:pt x="0" y="790"/>
                  </a:lnTo>
                  <a:lnTo>
                    <a:pt x="0" y="0"/>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17"/>
            <p:cNvSpPr>
              <a:spLocks/>
            </p:cNvSpPr>
            <p:nvPr/>
          </p:nvSpPr>
          <p:spPr bwMode="auto">
            <a:xfrm>
              <a:off x="4626" y="1196"/>
              <a:ext cx="594" cy="790"/>
            </a:xfrm>
            <a:custGeom>
              <a:avLst/>
              <a:gdLst/>
              <a:ahLst/>
              <a:cxnLst>
                <a:cxn ang="0">
                  <a:pos x="0" y="0"/>
                </a:cxn>
                <a:cxn ang="0">
                  <a:pos x="0" y="31"/>
                </a:cxn>
                <a:cxn ang="0">
                  <a:pos x="549" y="122"/>
                </a:cxn>
                <a:cxn ang="0">
                  <a:pos x="549" y="790"/>
                </a:cxn>
                <a:cxn ang="0">
                  <a:pos x="594" y="790"/>
                </a:cxn>
                <a:cxn ang="0">
                  <a:pos x="594" y="98"/>
                </a:cxn>
                <a:cxn ang="0">
                  <a:pos x="0" y="0"/>
                </a:cxn>
              </a:cxnLst>
              <a:rect l="0" t="0" r="r" b="b"/>
              <a:pathLst>
                <a:path w="594" h="790">
                  <a:moveTo>
                    <a:pt x="0" y="0"/>
                  </a:moveTo>
                  <a:lnTo>
                    <a:pt x="0" y="31"/>
                  </a:lnTo>
                  <a:lnTo>
                    <a:pt x="549" y="122"/>
                  </a:lnTo>
                  <a:lnTo>
                    <a:pt x="549" y="790"/>
                  </a:lnTo>
                  <a:lnTo>
                    <a:pt x="594" y="790"/>
                  </a:lnTo>
                  <a:lnTo>
                    <a:pt x="594" y="98"/>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18"/>
            <p:cNvSpPr>
              <a:spLocks/>
            </p:cNvSpPr>
            <p:nvPr/>
          </p:nvSpPr>
          <p:spPr bwMode="auto">
            <a:xfrm>
              <a:off x="4371" y="672"/>
              <a:ext cx="502" cy="516"/>
            </a:xfrm>
            <a:custGeom>
              <a:avLst/>
              <a:gdLst/>
              <a:ahLst/>
              <a:cxnLst>
                <a:cxn ang="0">
                  <a:pos x="250" y="471"/>
                </a:cxn>
                <a:cxn ang="0">
                  <a:pos x="0" y="488"/>
                </a:cxn>
                <a:cxn ang="0">
                  <a:pos x="0" y="0"/>
                </a:cxn>
                <a:cxn ang="0">
                  <a:pos x="502" y="108"/>
                </a:cxn>
                <a:cxn ang="0">
                  <a:pos x="502" y="516"/>
                </a:cxn>
                <a:cxn ang="0">
                  <a:pos x="250" y="471"/>
                </a:cxn>
              </a:cxnLst>
              <a:rect l="0" t="0" r="r" b="b"/>
              <a:pathLst>
                <a:path w="502" h="516">
                  <a:moveTo>
                    <a:pt x="250" y="471"/>
                  </a:moveTo>
                  <a:lnTo>
                    <a:pt x="0" y="488"/>
                  </a:lnTo>
                  <a:lnTo>
                    <a:pt x="0" y="0"/>
                  </a:lnTo>
                  <a:lnTo>
                    <a:pt x="502" y="108"/>
                  </a:lnTo>
                  <a:lnTo>
                    <a:pt x="502" y="516"/>
                  </a:lnTo>
                  <a:lnTo>
                    <a:pt x="250" y="471"/>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19"/>
            <p:cNvSpPr>
              <a:spLocks/>
            </p:cNvSpPr>
            <p:nvPr/>
          </p:nvSpPr>
          <p:spPr bwMode="auto">
            <a:xfrm>
              <a:off x="4371" y="672"/>
              <a:ext cx="502" cy="516"/>
            </a:xfrm>
            <a:custGeom>
              <a:avLst/>
              <a:gdLst/>
              <a:ahLst/>
              <a:cxnLst>
                <a:cxn ang="0">
                  <a:pos x="0" y="0"/>
                </a:cxn>
                <a:cxn ang="0">
                  <a:pos x="0" y="22"/>
                </a:cxn>
                <a:cxn ang="0">
                  <a:pos x="469" y="124"/>
                </a:cxn>
                <a:cxn ang="0">
                  <a:pos x="469" y="510"/>
                </a:cxn>
                <a:cxn ang="0">
                  <a:pos x="502" y="516"/>
                </a:cxn>
                <a:cxn ang="0">
                  <a:pos x="502" y="108"/>
                </a:cxn>
                <a:cxn ang="0">
                  <a:pos x="0" y="0"/>
                </a:cxn>
              </a:cxnLst>
              <a:rect l="0" t="0" r="r" b="b"/>
              <a:pathLst>
                <a:path w="502" h="516">
                  <a:moveTo>
                    <a:pt x="0" y="0"/>
                  </a:moveTo>
                  <a:lnTo>
                    <a:pt x="0" y="22"/>
                  </a:lnTo>
                  <a:lnTo>
                    <a:pt x="469" y="124"/>
                  </a:lnTo>
                  <a:lnTo>
                    <a:pt x="469" y="510"/>
                  </a:lnTo>
                  <a:lnTo>
                    <a:pt x="502" y="516"/>
                  </a:lnTo>
                  <a:lnTo>
                    <a:pt x="502" y="108"/>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0"/>
            <p:cNvSpPr>
              <a:spLocks/>
            </p:cNvSpPr>
            <p:nvPr/>
          </p:nvSpPr>
          <p:spPr bwMode="auto">
            <a:xfrm>
              <a:off x="3962" y="414"/>
              <a:ext cx="591" cy="258"/>
            </a:xfrm>
            <a:custGeom>
              <a:avLst/>
              <a:gdLst/>
              <a:ahLst/>
              <a:cxnLst>
                <a:cxn ang="0">
                  <a:pos x="0" y="45"/>
                </a:cxn>
                <a:cxn ang="0">
                  <a:pos x="295" y="0"/>
                </a:cxn>
                <a:cxn ang="0">
                  <a:pos x="591" y="103"/>
                </a:cxn>
                <a:cxn ang="0">
                  <a:pos x="591" y="248"/>
                </a:cxn>
                <a:cxn ang="0">
                  <a:pos x="407" y="208"/>
                </a:cxn>
                <a:cxn ang="0">
                  <a:pos x="407" y="209"/>
                </a:cxn>
                <a:cxn ang="0">
                  <a:pos x="0" y="258"/>
                </a:cxn>
                <a:cxn ang="0">
                  <a:pos x="0" y="45"/>
                </a:cxn>
              </a:cxnLst>
              <a:rect l="0" t="0" r="r" b="b"/>
              <a:pathLst>
                <a:path w="591" h="258">
                  <a:moveTo>
                    <a:pt x="0" y="45"/>
                  </a:moveTo>
                  <a:lnTo>
                    <a:pt x="295" y="0"/>
                  </a:lnTo>
                  <a:lnTo>
                    <a:pt x="591" y="103"/>
                  </a:lnTo>
                  <a:lnTo>
                    <a:pt x="591" y="248"/>
                  </a:lnTo>
                  <a:lnTo>
                    <a:pt x="407" y="208"/>
                  </a:lnTo>
                  <a:lnTo>
                    <a:pt x="407" y="209"/>
                  </a:lnTo>
                  <a:lnTo>
                    <a:pt x="0" y="258"/>
                  </a:lnTo>
                  <a:lnTo>
                    <a:pt x="0" y="45"/>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1"/>
            <p:cNvSpPr>
              <a:spLocks/>
            </p:cNvSpPr>
            <p:nvPr/>
          </p:nvSpPr>
          <p:spPr bwMode="auto">
            <a:xfrm>
              <a:off x="3962" y="451"/>
              <a:ext cx="367" cy="191"/>
            </a:xfrm>
            <a:custGeom>
              <a:avLst/>
              <a:gdLst/>
              <a:ahLst/>
              <a:cxnLst>
                <a:cxn ang="0">
                  <a:pos x="0" y="8"/>
                </a:cxn>
                <a:cxn ang="0">
                  <a:pos x="0" y="46"/>
                </a:cxn>
                <a:cxn ang="0">
                  <a:pos x="251" y="191"/>
                </a:cxn>
                <a:cxn ang="0">
                  <a:pos x="367" y="177"/>
                </a:cxn>
                <a:cxn ang="0">
                  <a:pos x="60" y="0"/>
                </a:cxn>
                <a:cxn ang="0">
                  <a:pos x="0" y="8"/>
                </a:cxn>
              </a:cxnLst>
              <a:rect l="0" t="0" r="r" b="b"/>
              <a:pathLst>
                <a:path w="367" h="191">
                  <a:moveTo>
                    <a:pt x="0" y="8"/>
                  </a:moveTo>
                  <a:lnTo>
                    <a:pt x="0" y="46"/>
                  </a:lnTo>
                  <a:lnTo>
                    <a:pt x="251" y="191"/>
                  </a:lnTo>
                  <a:lnTo>
                    <a:pt x="367" y="177"/>
                  </a:lnTo>
                  <a:lnTo>
                    <a:pt x="60" y="0"/>
                  </a:lnTo>
                  <a:lnTo>
                    <a:pt x="0" y="8"/>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2"/>
            <p:cNvSpPr>
              <a:spLocks/>
            </p:cNvSpPr>
            <p:nvPr/>
          </p:nvSpPr>
          <p:spPr bwMode="auto">
            <a:xfrm>
              <a:off x="4266" y="417"/>
              <a:ext cx="287" cy="245"/>
            </a:xfrm>
            <a:custGeom>
              <a:avLst/>
              <a:gdLst/>
              <a:ahLst/>
              <a:cxnLst>
                <a:cxn ang="0">
                  <a:pos x="103" y="206"/>
                </a:cxn>
                <a:cxn ang="0">
                  <a:pos x="103" y="205"/>
                </a:cxn>
                <a:cxn ang="0">
                  <a:pos x="287" y="245"/>
                </a:cxn>
                <a:cxn ang="0">
                  <a:pos x="287" y="100"/>
                </a:cxn>
                <a:cxn ang="0">
                  <a:pos x="0" y="0"/>
                </a:cxn>
                <a:cxn ang="0">
                  <a:pos x="8" y="218"/>
                </a:cxn>
                <a:cxn ang="0">
                  <a:pos x="103" y="206"/>
                </a:cxn>
              </a:cxnLst>
              <a:rect l="0" t="0" r="r" b="b"/>
              <a:pathLst>
                <a:path w="287" h="245">
                  <a:moveTo>
                    <a:pt x="103" y="206"/>
                  </a:moveTo>
                  <a:lnTo>
                    <a:pt x="103" y="205"/>
                  </a:lnTo>
                  <a:lnTo>
                    <a:pt x="287" y="245"/>
                  </a:lnTo>
                  <a:lnTo>
                    <a:pt x="287" y="100"/>
                  </a:lnTo>
                  <a:lnTo>
                    <a:pt x="0" y="0"/>
                  </a:lnTo>
                  <a:lnTo>
                    <a:pt x="8" y="218"/>
                  </a:lnTo>
                  <a:lnTo>
                    <a:pt x="103" y="206"/>
                  </a:lnTo>
                  <a:close/>
                </a:path>
              </a:pathLst>
            </a:custGeom>
            <a:solidFill>
              <a:srgbClr val="54778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3"/>
            <p:cNvSpPr>
              <a:spLocks/>
            </p:cNvSpPr>
            <p:nvPr/>
          </p:nvSpPr>
          <p:spPr bwMode="auto">
            <a:xfrm>
              <a:off x="4266" y="417"/>
              <a:ext cx="287" cy="245"/>
            </a:xfrm>
            <a:custGeom>
              <a:avLst/>
              <a:gdLst/>
              <a:ahLst/>
              <a:cxnLst>
                <a:cxn ang="0">
                  <a:pos x="0" y="0"/>
                </a:cxn>
                <a:cxn ang="0">
                  <a:pos x="1" y="18"/>
                </a:cxn>
                <a:cxn ang="0">
                  <a:pos x="261" y="108"/>
                </a:cxn>
                <a:cxn ang="0">
                  <a:pos x="261" y="238"/>
                </a:cxn>
                <a:cxn ang="0">
                  <a:pos x="287" y="245"/>
                </a:cxn>
                <a:cxn ang="0">
                  <a:pos x="287" y="100"/>
                </a:cxn>
                <a:cxn ang="0">
                  <a:pos x="0" y="0"/>
                </a:cxn>
              </a:cxnLst>
              <a:rect l="0" t="0" r="r" b="b"/>
              <a:pathLst>
                <a:path w="287" h="245">
                  <a:moveTo>
                    <a:pt x="0" y="0"/>
                  </a:moveTo>
                  <a:lnTo>
                    <a:pt x="1" y="18"/>
                  </a:lnTo>
                  <a:lnTo>
                    <a:pt x="261" y="108"/>
                  </a:lnTo>
                  <a:lnTo>
                    <a:pt x="261" y="238"/>
                  </a:lnTo>
                  <a:lnTo>
                    <a:pt x="287" y="245"/>
                  </a:lnTo>
                  <a:lnTo>
                    <a:pt x="287" y="100"/>
                  </a:lnTo>
                  <a:lnTo>
                    <a:pt x="0" y="0"/>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4"/>
            <p:cNvSpPr>
              <a:spLocks/>
            </p:cNvSpPr>
            <p:nvPr/>
          </p:nvSpPr>
          <p:spPr bwMode="auto">
            <a:xfrm>
              <a:off x="3614" y="680"/>
              <a:ext cx="680" cy="546"/>
            </a:xfrm>
            <a:custGeom>
              <a:avLst/>
              <a:gdLst/>
              <a:ahLst/>
              <a:cxnLst>
                <a:cxn ang="0">
                  <a:pos x="0" y="81"/>
                </a:cxn>
                <a:cxn ang="0">
                  <a:pos x="680" y="0"/>
                </a:cxn>
                <a:cxn ang="0">
                  <a:pos x="680" y="487"/>
                </a:cxn>
                <a:cxn ang="0">
                  <a:pos x="0" y="546"/>
                </a:cxn>
                <a:cxn ang="0">
                  <a:pos x="0" y="81"/>
                </a:cxn>
              </a:cxnLst>
              <a:rect l="0" t="0" r="r" b="b"/>
              <a:pathLst>
                <a:path w="680" h="546">
                  <a:moveTo>
                    <a:pt x="0" y="81"/>
                  </a:moveTo>
                  <a:lnTo>
                    <a:pt x="680" y="0"/>
                  </a:lnTo>
                  <a:lnTo>
                    <a:pt x="680" y="487"/>
                  </a:lnTo>
                  <a:lnTo>
                    <a:pt x="0" y="546"/>
                  </a:lnTo>
                  <a:lnTo>
                    <a:pt x="0" y="81"/>
                  </a:lnTo>
                  <a:close/>
                </a:path>
              </a:pathLst>
            </a:custGeom>
            <a:solidFill>
              <a:srgbClr val="AAB7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5"/>
            <p:cNvSpPr>
              <a:spLocks/>
            </p:cNvSpPr>
            <p:nvPr/>
          </p:nvSpPr>
          <p:spPr bwMode="auto">
            <a:xfrm>
              <a:off x="3614" y="747"/>
              <a:ext cx="680" cy="429"/>
            </a:xfrm>
            <a:custGeom>
              <a:avLst/>
              <a:gdLst/>
              <a:ahLst/>
              <a:cxnLst>
                <a:cxn ang="0">
                  <a:pos x="680" y="420"/>
                </a:cxn>
                <a:cxn ang="0">
                  <a:pos x="680" y="322"/>
                </a:cxn>
                <a:cxn ang="0">
                  <a:pos x="123" y="0"/>
                </a:cxn>
                <a:cxn ang="0">
                  <a:pos x="0" y="14"/>
                </a:cxn>
                <a:cxn ang="0">
                  <a:pos x="0" y="97"/>
                </a:cxn>
                <a:cxn ang="0">
                  <a:pos x="578" y="429"/>
                </a:cxn>
                <a:cxn ang="0">
                  <a:pos x="680" y="420"/>
                </a:cxn>
              </a:cxnLst>
              <a:rect l="0" t="0" r="r" b="b"/>
              <a:pathLst>
                <a:path w="680" h="429">
                  <a:moveTo>
                    <a:pt x="680" y="420"/>
                  </a:moveTo>
                  <a:lnTo>
                    <a:pt x="680" y="322"/>
                  </a:lnTo>
                  <a:lnTo>
                    <a:pt x="123" y="0"/>
                  </a:lnTo>
                  <a:lnTo>
                    <a:pt x="0" y="14"/>
                  </a:lnTo>
                  <a:lnTo>
                    <a:pt x="0" y="97"/>
                  </a:lnTo>
                  <a:lnTo>
                    <a:pt x="578" y="429"/>
                  </a:lnTo>
                  <a:lnTo>
                    <a:pt x="680" y="420"/>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6"/>
            <p:cNvSpPr>
              <a:spLocks/>
            </p:cNvSpPr>
            <p:nvPr/>
          </p:nvSpPr>
          <p:spPr bwMode="auto">
            <a:xfrm>
              <a:off x="3614" y="887"/>
              <a:ext cx="511" cy="305"/>
            </a:xfrm>
            <a:custGeom>
              <a:avLst/>
              <a:gdLst/>
              <a:ahLst/>
              <a:cxnLst>
                <a:cxn ang="0">
                  <a:pos x="511" y="295"/>
                </a:cxn>
                <a:cxn ang="0">
                  <a:pos x="0" y="0"/>
                </a:cxn>
                <a:cxn ang="0">
                  <a:pos x="0" y="81"/>
                </a:cxn>
                <a:cxn ang="0">
                  <a:pos x="389" y="305"/>
                </a:cxn>
                <a:cxn ang="0">
                  <a:pos x="511" y="295"/>
                </a:cxn>
              </a:cxnLst>
              <a:rect l="0" t="0" r="r" b="b"/>
              <a:pathLst>
                <a:path w="511" h="305">
                  <a:moveTo>
                    <a:pt x="511" y="295"/>
                  </a:moveTo>
                  <a:lnTo>
                    <a:pt x="0" y="0"/>
                  </a:lnTo>
                  <a:lnTo>
                    <a:pt x="0" y="81"/>
                  </a:lnTo>
                  <a:lnTo>
                    <a:pt x="389" y="305"/>
                  </a:lnTo>
                  <a:lnTo>
                    <a:pt x="511" y="295"/>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7"/>
            <p:cNvSpPr>
              <a:spLocks/>
            </p:cNvSpPr>
            <p:nvPr/>
          </p:nvSpPr>
          <p:spPr bwMode="auto">
            <a:xfrm>
              <a:off x="3775" y="737"/>
              <a:ext cx="519" cy="304"/>
            </a:xfrm>
            <a:custGeom>
              <a:avLst/>
              <a:gdLst/>
              <a:ahLst/>
              <a:cxnLst>
                <a:cxn ang="0">
                  <a:pos x="519" y="272"/>
                </a:cxn>
                <a:cxn ang="0">
                  <a:pos x="46" y="0"/>
                </a:cxn>
                <a:cxn ang="0">
                  <a:pos x="0" y="6"/>
                </a:cxn>
                <a:cxn ang="0">
                  <a:pos x="519" y="304"/>
                </a:cxn>
                <a:cxn ang="0">
                  <a:pos x="519" y="272"/>
                </a:cxn>
              </a:cxnLst>
              <a:rect l="0" t="0" r="r" b="b"/>
              <a:pathLst>
                <a:path w="519" h="304">
                  <a:moveTo>
                    <a:pt x="519" y="272"/>
                  </a:moveTo>
                  <a:lnTo>
                    <a:pt x="46" y="0"/>
                  </a:lnTo>
                  <a:lnTo>
                    <a:pt x="0" y="6"/>
                  </a:lnTo>
                  <a:lnTo>
                    <a:pt x="519" y="304"/>
                  </a:lnTo>
                  <a:lnTo>
                    <a:pt x="519" y="272"/>
                  </a:lnTo>
                  <a:close/>
                </a:path>
              </a:pathLst>
            </a:custGeom>
            <a:solidFill>
              <a:srgbClr val="F4F7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Rectangle 29"/>
            <p:cNvSpPr>
              <a:spLocks noChangeArrowheads="1"/>
            </p:cNvSpPr>
            <p:nvPr/>
          </p:nvSpPr>
          <p:spPr bwMode="auto">
            <a:xfrm>
              <a:off x="4243" y="379"/>
              <a:ext cx="51" cy="26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30"/>
            <p:cNvSpPr>
              <a:spLocks/>
            </p:cNvSpPr>
            <p:nvPr/>
          </p:nvSpPr>
          <p:spPr bwMode="auto">
            <a:xfrm>
              <a:off x="4171" y="1015"/>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31"/>
            <p:cNvSpPr>
              <a:spLocks/>
            </p:cNvSpPr>
            <p:nvPr/>
          </p:nvSpPr>
          <p:spPr bwMode="auto">
            <a:xfrm>
              <a:off x="4054" y="1030"/>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32"/>
            <p:cNvSpPr>
              <a:spLocks/>
            </p:cNvSpPr>
            <p:nvPr/>
          </p:nvSpPr>
          <p:spPr bwMode="auto">
            <a:xfrm>
              <a:off x="3936" y="1045"/>
              <a:ext cx="46" cy="61"/>
            </a:xfrm>
            <a:custGeom>
              <a:avLst/>
              <a:gdLst/>
              <a:ahLst/>
              <a:cxnLst>
                <a:cxn ang="0">
                  <a:pos x="46" y="58"/>
                </a:cxn>
                <a:cxn ang="0">
                  <a:pos x="46" y="0"/>
                </a:cxn>
                <a:cxn ang="0">
                  <a:pos x="0" y="3"/>
                </a:cxn>
                <a:cxn ang="0">
                  <a:pos x="0" y="61"/>
                </a:cxn>
                <a:cxn ang="0">
                  <a:pos x="46" y="58"/>
                </a:cxn>
              </a:cxnLst>
              <a:rect l="0" t="0" r="r" b="b"/>
              <a:pathLst>
                <a:path w="46" h="61">
                  <a:moveTo>
                    <a:pt x="46" y="58"/>
                  </a:moveTo>
                  <a:lnTo>
                    <a:pt x="46" y="0"/>
                  </a:lnTo>
                  <a:lnTo>
                    <a:pt x="0" y="3"/>
                  </a:lnTo>
                  <a:lnTo>
                    <a:pt x="0" y="61"/>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33"/>
            <p:cNvSpPr>
              <a:spLocks/>
            </p:cNvSpPr>
            <p:nvPr/>
          </p:nvSpPr>
          <p:spPr bwMode="auto">
            <a:xfrm>
              <a:off x="3819" y="1059"/>
              <a:ext cx="45" cy="62"/>
            </a:xfrm>
            <a:custGeom>
              <a:avLst/>
              <a:gdLst/>
              <a:ahLst/>
              <a:cxnLst>
                <a:cxn ang="0">
                  <a:pos x="45" y="59"/>
                </a:cxn>
                <a:cxn ang="0">
                  <a:pos x="45" y="0"/>
                </a:cxn>
                <a:cxn ang="0">
                  <a:pos x="0" y="3"/>
                </a:cxn>
                <a:cxn ang="0">
                  <a:pos x="0" y="62"/>
                </a:cxn>
                <a:cxn ang="0">
                  <a:pos x="45" y="59"/>
                </a:cxn>
              </a:cxnLst>
              <a:rect l="0" t="0" r="r" b="b"/>
              <a:pathLst>
                <a:path w="45" h="62">
                  <a:moveTo>
                    <a:pt x="45" y="59"/>
                  </a:moveTo>
                  <a:lnTo>
                    <a:pt x="45" y="0"/>
                  </a:lnTo>
                  <a:lnTo>
                    <a:pt x="0" y="3"/>
                  </a:lnTo>
                  <a:lnTo>
                    <a:pt x="0"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34"/>
            <p:cNvSpPr>
              <a:spLocks/>
            </p:cNvSpPr>
            <p:nvPr/>
          </p:nvSpPr>
          <p:spPr bwMode="auto">
            <a:xfrm>
              <a:off x="3702" y="1074"/>
              <a:ext cx="45" cy="62"/>
            </a:xfrm>
            <a:custGeom>
              <a:avLst/>
              <a:gdLst/>
              <a:ahLst/>
              <a:cxnLst>
                <a:cxn ang="0">
                  <a:pos x="45" y="59"/>
                </a:cxn>
                <a:cxn ang="0">
                  <a:pos x="45" y="0"/>
                </a:cxn>
                <a:cxn ang="0">
                  <a:pos x="0" y="3"/>
                </a:cxn>
                <a:cxn ang="0">
                  <a:pos x="1" y="62"/>
                </a:cxn>
                <a:cxn ang="0">
                  <a:pos x="45" y="59"/>
                </a:cxn>
              </a:cxnLst>
              <a:rect l="0" t="0" r="r" b="b"/>
              <a:pathLst>
                <a:path w="45" h="62">
                  <a:moveTo>
                    <a:pt x="45" y="59"/>
                  </a:moveTo>
                  <a:lnTo>
                    <a:pt x="45" y="0"/>
                  </a:lnTo>
                  <a:lnTo>
                    <a:pt x="0" y="3"/>
                  </a:lnTo>
                  <a:lnTo>
                    <a:pt x="1" y="62"/>
                  </a:lnTo>
                  <a:lnTo>
                    <a:pt x="45" y="5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35"/>
            <p:cNvSpPr>
              <a:spLocks/>
            </p:cNvSpPr>
            <p:nvPr/>
          </p:nvSpPr>
          <p:spPr bwMode="auto">
            <a:xfrm>
              <a:off x="4171" y="893"/>
              <a:ext cx="45" cy="60"/>
            </a:xfrm>
            <a:custGeom>
              <a:avLst/>
              <a:gdLst/>
              <a:ahLst/>
              <a:cxnLst>
                <a:cxn ang="0">
                  <a:pos x="45" y="57"/>
                </a:cxn>
                <a:cxn ang="0">
                  <a:pos x="45" y="0"/>
                </a:cxn>
                <a:cxn ang="0">
                  <a:pos x="0" y="3"/>
                </a:cxn>
                <a:cxn ang="0">
                  <a:pos x="0" y="60"/>
                </a:cxn>
                <a:cxn ang="0">
                  <a:pos x="45" y="57"/>
                </a:cxn>
              </a:cxnLst>
              <a:rect l="0" t="0" r="r" b="b"/>
              <a:pathLst>
                <a:path w="45" h="60">
                  <a:moveTo>
                    <a:pt x="45" y="57"/>
                  </a:moveTo>
                  <a:lnTo>
                    <a:pt x="45" y="0"/>
                  </a:lnTo>
                  <a:lnTo>
                    <a:pt x="0" y="3"/>
                  </a:lnTo>
                  <a:lnTo>
                    <a:pt x="0" y="60"/>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36"/>
            <p:cNvSpPr>
              <a:spLocks/>
            </p:cNvSpPr>
            <p:nvPr/>
          </p:nvSpPr>
          <p:spPr bwMode="auto">
            <a:xfrm>
              <a:off x="4054" y="907"/>
              <a:ext cx="45" cy="61"/>
            </a:xfrm>
            <a:custGeom>
              <a:avLst/>
              <a:gdLst/>
              <a:ahLst/>
              <a:cxnLst>
                <a:cxn ang="0">
                  <a:pos x="45" y="58"/>
                </a:cxn>
                <a:cxn ang="0">
                  <a:pos x="45" y="0"/>
                </a:cxn>
                <a:cxn ang="0">
                  <a:pos x="0" y="3"/>
                </a:cxn>
                <a:cxn ang="0">
                  <a:pos x="0" y="61"/>
                </a:cxn>
                <a:cxn ang="0">
                  <a:pos x="45" y="58"/>
                </a:cxn>
              </a:cxnLst>
              <a:rect l="0" t="0" r="r" b="b"/>
              <a:pathLst>
                <a:path w="45" h="61">
                  <a:moveTo>
                    <a:pt x="45" y="58"/>
                  </a:moveTo>
                  <a:lnTo>
                    <a:pt x="45" y="0"/>
                  </a:lnTo>
                  <a:lnTo>
                    <a:pt x="0" y="3"/>
                  </a:lnTo>
                  <a:lnTo>
                    <a:pt x="0"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7"/>
            <p:cNvSpPr>
              <a:spLocks/>
            </p:cNvSpPr>
            <p:nvPr/>
          </p:nvSpPr>
          <p:spPr bwMode="auto">
            <a:xfrm>
              <a:off x="3936" y="922"/>
              <a:ext cx="46" cy="61"/>
            </a:xfrm>
            <a:custGeom>
              <a:avLst/>
              <a:gdLst/>
              <a:ahLst/>
              <a:cxnLst>
                <a:cxn ang="0">
                  <a:pos x="46" y="58"/>
                </a:cxn>
                <a:cxn ang="0">
                  <a:pos x="46" y="0"/>
                </a:cxn>
                <a:cxn ang="0">
                  <a:pos x="0" y="3"/>
                </a:cxn>
                <a:cxn ang="0">
                  <a:pos x="0" y="61"/>
                </a:cxn>
                <a:cxn ang="0">
                  <a:pos x="46" y="58"/>
                </a:cxn>
              </a:cxnLst>
              <a:rect l="0" t="0" r="r" b="b"/>
              <a:pathLst>
                <a:path w="46" h="61">
                  <a:moveTo>
                    <a:pt x="46" y="58"/>
                  </a:moveTo>
                  <a:lnTo>
                    <a:pt x="46" y="0"/>
                  </a:lnTo>
                  <a:lnTo>
                    <a:pt x="0" y="3"/>
                  </a:lnTo>
                  <a:lnTo>
                    <a:pt x="0" y="61"/>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38"/>
            <p:cNvSpPr>
              <a:spLocks/>
            </p:cNvSpPr>
            <p:nvPr/>
          </p:nvSpPr>
          <p:spPr bwMode="auto">
            <a:xfrm>
              <a:off x="3819" y="937"/>
              <a:ext cx="45" cy="60"/>
            </a:xfrm>
            <a:custGeom>
              <a:avLst/>
              <a:gdLst/>
              <a:ahLst/>
              <a:cxnLst>
                <a:cxn ang="0">
                  <a:pos x="45" y="57"/>
                </a:cxn>
                <a:cxn ang="0">
                  <a:pos x="45" y="0"/>
                </a:cxn>
                <a:cxn ang="0">
                  <a:pos x="0" y="3"/>
                </a:cxn>
                <a:cxn ang="0">
                  <a:pos x="0" y="60"/>
                </a:cxn>
                <a:cxn ang="0">
                  <a:pos x="45" y="57"/>
                </a:cxn>
              </a:cxnLst>
              <a:rect l="0" t="0" r="r" b="b"/>
              <a:pathLst>
                <a:path w="45" h="60">
                  <a:moveTo>
                    <a:pt x="45" y="57"/>
                  </a:moveTo>
                  <a:lnTo>
                    <a:pt x="45" y="0"/>
                  </a:lnTo>
                  <a:lnTo>
                    <a:pt x="0" y="3"/>
                  </a:lnTo>
                  <a:lnTo>
                    <a:pt x="0" y="60"/>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39"/>
            <p:cNvSpPr>
              <a:spLocks/>
            </p:cNvSpPr>
            <p:nvPr/>
          </p:nvSpPr>
          <p:spPr bwMode="auto">
            <a:xfrm>
              <a:off x="3702" y="951"/>
              <a:ext cx="45" cy="61"/>
            </a:xfrm>
            <a:custGeom>
              <a:avLst/>
              <a:gdLst/>
              <a:ahLst/>
              <a:cxnLst>
                <a:cxn ang="0">
                  <a:pos x="45" y="58"/>
                </a:cxn>
                <a:cxn ang="0">
                  <a:pos x="45" y="0"/>
                </a:cxn>
                <a:cxn ang="0">
                  <a:pos x="0" y="3"/>
                </a:cxn>
                <a:cxn ang="0">
                  <a:pos x="1" y="61"/>
                </a:cxn>
                <a:cxn ang="0">
                  <a:pos x="45" y="58"/>
                </a:cxn>
              </a:cxnLst>
              <a:rect l="0" t="0" r="r" b="b"/>
              <a:pathLst>
                <a:path w="45" h="61">
                  <a:moveTo>
                    <a:pt x="45" y="58"/>
                  </a:moveTo>
                  <a:lnTo>
                    <a:pt x="45" y="0"/>
                  </a:lnTo>
                  <a:lnTo>
                    <a:pt x="0" y="3"/>
                  </a:lnTo>
                  <a:lnTo>
                    <a:pt x="1"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0"/>
            <p:cNvSpPr>
              <a:spLocks/>
            </p:cNvSpPr>
            <p:nvPr/>
          </p:nvSpPr>
          <p:spPr bwMode="auto">
            <a:xfrm>
              <a:off x="4171" y="769"/>
              <a:ext cx="45" cy="61"/>
            </a:xfrm>
            <a:custGeom>
              <a:avLst/>
              <a:gdLst/>
              <a:ahLst/>
              <a:cxnLst>
                <a:cxn ang="0">
                  <a:pos x="45" y="57"/>
                </a:cxn>
                <a:cxn ang="0">
                  <a:pos x="45" y="0"/>
                </a:cxn>
                <a:cxn ang="0">
                  <a:pos x="0" y="3"/>
                </a:cxn>
                <a:cxn ang="0">
                  <a:pos x="0" y="61"/>
                </a:cxn>
                <a:cxn ang="0">
                  <a:pos x="45" y="57"/>
                </a:cxn>
              </a:cxnLst>
              <a:rect l="0" t="0" r="r" b="b"/>
              <a:pathLst>
                <a:path w="45" h="61">
                  <a:moveTo>
                    <a:pt x="45" y="57"/>
                  </a:moveTo>
                  <a:lnTo>
                    <a:pt x="45" y="0"/>
                  </a:lnTo>
                  <a:lnTo>
                    <a:pt x="0" y="3"/>
                  </a:lnTo>
                  <a:lnTo>
                    <a:pt x="0" y="61"/>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1"/>
            <p:cNvSpPr>
              <a:spLocks/>
            </p:cNvSpPr>
            <p:nvPr/>
          </p:nvSpPr>
          <p:spPr bwMode="auto">
            <a:xfrm>
              <a:off x="4054" y="783"/>
              <a:ext cx="45" cy="61"/>
            </a:xfrm>
            <a:custGeom>
              <a:avLst/>
              <a:gdLst/>
              <a:ahLst/>
              <a:cxnLst>
                <a:cxn ang="0">
                  <a:pos x="45" y="58"/>
                </a:cxn>
                <a:cxn ang="0">
                  <a:pos x="45" y="0"/>
                </a:cxn>
                <a:cxn ang="0">
                  <a:pos x="0" y="4"/>
                </a:cxn>
                <a:cxn ang="0">
                  <a:pos x="0" y="61"/>
                </a:cxn>
                <a:cxn ang="0">
                  <a:pos x="45" y="58"/>
                </a:cxn>
              </a:cxnLst>
              <a:rect l="0" t="0" r="r" b="b"/>
              <a:pathLst>
                <a:path w="45" h="61">
                  <a:moveTo>
                    <a:pt x="45" y="58"/>
                  </a:moveTo>
                  <a:lnTo>
                    <a:pt x="45" y="0"/>
                  </a:lnTo>
                  <a:lnTo>
                    <a:pt x="0" y="4"/>
                  </a:lnTo>
                  <a:lnTo>
                    <a:pt x="0" y="61"/>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2"/>
            <p:cNvSpPr>
              <a:spLocks/>
            </p:cNvSpPr>
            <p:nvPr/>
          </p:nvSpPr>
          <p:spPr bwMode="auto">
            <a:xfrm>
              <a:off x="4057" y="519"/>
              <a:ext cx="35" cy="50"/>
            </a:xfrm>
            <a:custGeom>
              <a:avLst/>
              <a:gdLst/>
              <a:ahLst/>
              <a:cxnLst>
                <a:cxn ang="0">
                  <a:pos x="35" y="47"/>
                </a:cxn>
                <a:cxn ang="0">
                  <a:pos x="35" y="0"/>
                </a:cxn>
                <a:cxn ang="0">
                  <a:pos x="0" y="3"/>
                </a:cxn>
                <a:cxn ang="0">
                  <a:pos x="0" y="50"/>
                </a:cxn>
                <a:cxn ang="0">
                  <a:pos x="35" y="47"/>
                </a:cxn>
              </a:cxnLst>
              <a:rect l="0" t="0" r="r" b="b"/>
              <a:pathLst>
                <a:path w="35" h="50">
                  <a:moveTo>
                    <a:pt x="35" y="47"/>
                  </a:moveTo>
                  <a:lnTo>
                    <a:pt x="35" y="0"/>
                  </a:lnTo>
                  <a:lnTo>
                    <a:pt x="0" y="3"/>
                  </a:lnTo>
                  <a:lnTo>
                    <a:pt x="0" y="50"/>
                  </a:lnTo>
                  <a:lnTo>
                    <a:pt x="35" y="4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3"/>
            <p:cNvSpPr>
              <a:spLocks/>
            </p:cNvSpPr>
            <p:nvPr/>
          </p:nvSpPr>
          <p:spPr bwMode="auto">
            <a:xfrm>
              <a:off x="4125" y="551"/>
              <a:ext cx="37" cy="49"/>
            </a:xfrm>
            <a:custGeom>
              <a:avLst/>
              <a:gdLst/>
              <a:ahLst/>
              <a:cxnLst>
                <a:cxn ang="0">
                  <a:pos x="37" y="46"/>
                </a:cxn>
                <a:cxn ang="0">
                  <a:pos x="37" y="0"/>
                </a:cxn>
                <a:cxn ang="0">
                  <a:pos x="0" y="2"/>
                </a:cxn>
                <a:cxn ang="0">
                  <a:pos x="0" y="49"/>
                </a:cxn>
                <a:cxn ang="0">
                  <a:pos x="37" y="46"/>
                </a:cxn>
              </a:cxnLst>
              <a:rect l="0" t="0" r="r" b="b"/>
              <a:pathLst>
                <a:path w="37" h="49">
                  <a:moveTo>
                    <a:pt x="37" y="46"/>
                  </a:moveTo>
                  <a:lnTo>
                    <a:pt x="37" y="0"/>
                  </a:lnTo>
                  <a:lnTo>
                    <a:pt x="0" y="2"/>
                  </a:lnTo>
                  <a:lnTo>
                    <a:pt x="0" y="49"/>
                  </a:lnTo>
                  <a:lnTo>
                    <a:pt x="37" y="4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4"/>
            <p:cNvSpPr>
              <a:spLocks/>
            </p:cNvSpPr>
            <p:nvPr/>
          </p:nvSpPr>
          <p:spPr bwMode="auto">
            <a:xfrm>
              <a:off x="3936" y="798"/>
              <a:ext cx="46" cy="62"/>
            </a:xfrm>
            <a:custGeom>
              <a:avLst/>
              <a:gdLst/>
              <a:ahLst/>
              <a:cxnLst>
                <a:cxn ang="0">
                  <a:pos x="46" y="58"/>
                </a:cxn>
                <a:cxn ang="0">
                  <a:pos x="46" y="0"/>
                </a:cxn>
                <a:cxn ang="0">
                  <a:pos x="0" y="3"/>
                </a:cxn>
                <a:cxn ang="0">
                  <a:pos x="0" y="62"/>
                </a:cxn>
                <a:cxn ang="0">
                  <a:pos x="46" y="58"/>
                </a:cxn>
              </a:cxnLst>
              <a:rect l="0" t="0" r="r" b="b"/>
              <a:pathLst>
                <a:path w="46" h="62">
                  <a:moveTo>
                    <a:pt x="46" y="58"/>
                  </a:moveTo>
                  <a:lnTo>
                    <a:pt x="46" y="0"/>
                  </a:lnTo>
                  <a:lnTo>
                    <a:pt x="0" y="3"/>
                  </a:lnTo>
                  <a:lnTo>
                    <a:pt x="0" y="62"/>
                  </a:lnTo>
                  <a:lnTo>
                    <a:pt x="46"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5"/>
            <p:cNvSpPr>
              <a:spLocks/>
            </p:cNvSpPr>
            <p:nvPr/>
          </p:nvSpPr>
          <p:spPr bwMode="auto">
            <a:xfrm>
              <a:off x="3819" y="813"/>
              <a:ext cx="45" cy="62"/>
            </a:xfrm>
            <a:custGeom>
              <a:avLst/>
              <a:gdLst/>
              <a:ahLst/>
              <a:cxnLst>
                <a:cxn ang="0">
                  <a:pos x="45" y="57"/>
                </a:cxn>
                <a:cxn ang="0">
                  <a:pos x="45" y="0"/>
                </a:cxn>
                <a:cxn ang="0">
                  <a:pos x="0" y="3"/>
                </a:cxn>
                <a:cxn ang="0">
                  <a:pos x="0" y="62"/>
                </a:cxn>
                <a:cxn ang="0">
                  <a:pos x="45" y="57"/>
                </a:cxn>
              </a:cxnLst>
              <a:rect l="0" t="0" r="r" b="b"/>
              <a:pathLst>
                <a:path w="45" h="62">
                  <a:moveTo>
                    <a:pt x="45" y="57"/>
                  </a:moveTo>
                  <a:lnTo>
                    <a:pt x="45" y="0"/>
                  </a:lnTo>
                  <a:lnTo>
                    <a:pt x="0" y="3"/>
                  </a:lnTo>
                  <a:lnTo>
                    <a:pt x="0" y="62"/>
                  </a:lnTo>
                  <a:lnTo>
                    <a:pt x="45" y="57"/>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46"/>
            <p:cNvSpPr>
              <a:spLocks/>
            </p:cNvSpPr>
            <p:nvPr/>
          </p:nvSpPr>
          <p:spPr bwMode="auto">
            <a:xfrm>
              <a:off x="3702" y="827"/>
              <a:ext cx="45" cy="62"/>
            </a:xfrm>
            <a:custGeom>
              <a:avLst/>
              <a:gdLst/>
              <a:ahLst/>
              <a:cxnLst>
                <a:cxn ang="0">
                  <a:pos x="45" y="58"/>
                </a:cxn>
                <a:cxn ang="0">
                  <a:pos x="45" y="0"/>
                </a:cxn>
                <a:cxn ang="0">
                  <a:pos x="0" y="4"/>
                </a:cxn>
                <a:cxn ang="0">
                  <a:pos x="1" y="62"/>
                </a:cxn>
                <a:cxn ang="0">
                  <a:pos x="45" y="58"/>
                </a:cxn>
              </a:cxnLst>
              <a:rect l="0" t="0" r="r" b="b"/>
              <a:pathLst>
                <a:path w="45" h="62">
                  <a:moveTo>
                    <a:pt x="45" y="58"/>
                  </a:moveTo>
                  <a:lnTo>
                    <a:pt x="45" y="0"/>
                  </a:lnTo>
                  <a:lnTo>
                    <a:pt x="0" y="4"/>
                  </a:lnTo>
                  <a:lnTo>
                    <a:pt x="1" y="62"/>
                  </a:lnTo>
                  <a:lnTo>
                    <a:pt x="45" y="5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7"/>
            <p:cNvSpPr>
              <a:spLocks/>
            </p:cNvSpPr>
            <p:nvPr/>
          </p:nvSpPr>
          <p:spPr bwMode="auto">
            <a:xfrm>
              <a:off x="4477" y="1039"/>
              <a:ext cx="46" cy="62"/>
            </a:xfrm>
            <a:custGeom>
              <a:avLst/>
              <a:gdLst/>
              <a:ahLst/>
              <a:cxnLst>
                <a:cxn ang="0">
                  <a:pos x="0" y="59"/>
                </a:cxn>
                <a:cxn ang="0">
                  <a:pos x="0" y="0"/>
                </a:cxn>
                <a:cxn ang="0">
                  <a:pos x="46" y="5"/>
                </a:cxn>
                <a:cxn ang="0">
                  <a:pos x="44" y="62"/>
                </a:cxn>
                <a:cxn ang="0">
                  <a:pos x="0" y="59"/>
                </a:cxn>
              </a:cxnLst>
              <a:rect l="0" t="0" r="r" b="b"/>
              <a:pathLst>
                <a:path w="46" h="62">
                  <a:moveTo>
                    <a:pt x="0" y="59"/>
                  </a:moveTo>
                  <a:lnTo>
                    <a:pt x="0" y="0"/>
                  </a:lnTo>
                  <a:lnTo>
                    <a:pt x="46" y="5"/>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48"/>
            <p:cNvSpPr>
              <a:spLocks/>
            </p:cNvSpPr>
            <p:nvPr/>
          </p:nvSpPr>
          <p:spPr bwMode="auto">
            <a:xfrm>
              <a:off x="4595" y="1054"/>
              <a:ext cx="45" cy="62"/>
            </a:xfrm>
            <a:custGeom>
              <a:avLst/>
              <a:gdLst/>
              <a:ahLst/>
              <a:cxnLst>
                <a:cxn ang="0">
                  <a:pos x="0" y="59"/>
                </a:cxn>
                <a:cxn ang="0">
                  <a:pos x="0" y="0"/>
                </a:cxn>
                <a:cxn ang="0">
                  <a:pos x="45" y="4"/>
                </a:cxn>
                <a:cxn ang="0">
                  <a:pos x="44" y="62"/>
                </a:cxn>
                <a:cxn ang="0">
                  <a:pos x="0" y="59"/>
                </a:cxn>
              </a:cxnLst>
              <a:rect l="0" t="0" r="r" b="b"/>
              <a:pathLst>
                <a:path w="45" h="62">
                  <a:moveTo>
                    <a:pt x="0" y="59"/>
                  </a:moveTo>
                  <a:lnTo>
                    <a:pt x="0" y="0"/>
                  </a:lnTo>
                  <a:lnTo>
                    <a:pt x="45" y="4"/>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49"/>
            <p:cNvSpPr>
              <a:spLocks/>
            </p:cNvSpPr>
            <p:nvPr/>
          </p:nvSpPr>
          <p:spPr bwMode="auto">
            <a:xfrm>
              <a:off x="4710" y="1070"/>
              <a:ext cx="46" cy="61"/>
            </a:xfrm>
            <a:custGeom>
              <a:avLst/>
              <a:gdLst/>
              <a:ahLst/>
              <a:cxnLst>
                <a:cxn ang="0">
                  <a:pos x="0" y="57"/>
                </a:cxn>
                <a:cxn ang="0">
                  <a:pos x="2" y="0"/>
                </a:cxn>
                <a:cxn ang="0">
                  <a:pos x="46" y="3"/>
                </a:cxn>
                <a:cxn ang="0">
                  <a:pos x="46" y="61"/>
                </a:cxn>
                <a:cxn ang="0">
                  <a:pos x="0" y="57"/>
                </a:cxn>
              </a:cxnLst>
              <a:rect l="0" t="0" r="r" b="b"/>
              <a:pathLst>
                <a:path w="46" h="61">
                  <a:moveTo>
                    <a:pt x="0" y="57"/>
                  </a:moveTo>
                  <a:lnTo>
                    <a:pt x="2" y="0"/>
                  </a:lnTo>
                  <a:lnTo>
                    <a:pt x="46" y="3"/>
                  </a:lnTo>
                  <a:lnTo>
                    <a:pt x="46" y="61"/>
                  </a:lnTo>
                  <a:lnTo>
                    <a:pt x="0" y="5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50"/>
            <p:cNvSpPr>
              <a:spLocks/>
            </p:cNvSpPr>
            <p:nvPr/>
          </p:nvSpPr>
          <p:spPr bwMode="auto">
            <a:xfrm>
              <a:off x="4477" y="917"/>
              <a:ext cx="46" cy="62"/>
            </a:xfrm>
            <a:custGeom>
              <a:avLst/>
              <a:gdLst/>
              <a:ahLst/>
              <a:cxnLst>
                <a:cxn ang="0">
                  <a:pos x="0" y="58"/>
                </a:cxn>
                <a:cxn ang="0">
                  <a:pos x="0" y="0"/>
                </a:cxn>
                <a:cxn ang="0">
                  <a:pos x="46" y="3"/>
                </a:cxn>
                <a:cxn ang="0">
                  <a:pos x="44" y="62"/>
                </a:cxn>
                <a:cxn ang="0">
                  <a:pos x="0" y="58"/>
                </a:cxn>
              </a:cxnLst>
              <a:rect l="0" t="0" r="r" b="b"/>
              <a:pathLst>
                <a:path w="46" h="62">
                  <a:moveTo>
                    <a:pt x="0" y="58"/>
                  </a:moveTo>
                  <a:lnTo>
                    <a:pt x="0" y="0"/>
                  </a:lnTo>
                  <a:lnTo>
                    <a:pt x="46" y="3"/>
                  </a:lnTo>
                  <a:lnTo>
                    <a:pt x="44" y="62"/>
                  </a:lnTo>
                  <a:lnTo>
                    <a:pt x="0"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51"/>
            <p:cNvSpPr>
              <a:spLocks/>
            </p:cNvSpPr>
            <p:nvPr/>
          </p:nvSpPr>
          <p:spPr bwMode="auto">
            <a:xfrm>
              <a:off x="4595" y="931"/>
              <a:ext cx="45" cy="62"/>
            </a:xfrm>
            <a:custGeom>
              <a:avLst/>
              <a:gdLst/>
              <a:ahLst/>
              <a:cxnLst>
                <a:cxn ang="0">
                  <a:pos x="0" y="59"/>
                </a:cxn>
                <a:cxn ang="0">
                  <a:pos x="0" y="0"/>
                </a:cxn>
                <a:cxn ang="0">
                  <a:pos x="45" y="3"/>
                </a:cxn>
                <a:cxn ang="0">
                  <a:pos x="44" y="62"/>
                </a:cxn>
                <a:cxn ang="0">
                  <a:pos x="0" y="59"/>
                </a:cxn>
              </a:cxnLst>
              <a:rect l="0" t="0" r="r" b="b"/>
              <a:pathLst>
                <a:path w="45" h="62">
                  <a:moveTo>
                    <a:pt x="0" y="59"/>
                  </a:moveTo>
                  <a:lnTo>
                    <a:pt x="0" y="0"/>
                  </a:lnTo>
                  <a:lnTo>
                    <a:pt x="45" y="3"/>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2"/>
            <p:cNvSpPr>
              <a:spLocks/>
            </p:cNvSpPr>
            <p:nvPr/>
          </p:nvSpPr>
          <p:spPr bwMode="auto">
            <a:xfrm>
              <a:off x="4710" y="946"/>
              <a:ext cx="46" cy="62"/>
            </a:xfrm>
            <a:custGeom>
              <a:avLst/>
              <a:gdLst/>
              <a:ahLst/>
              <a:cxnLst>
                <a:cxn ang="0">
                  <a:pos x="0" y="59"/>
                </a:cxn>
                <a:cxn ang="0">
                  <a:pos x="2" y="0"/>
                </a:cxn>
                <a:cxn ang="0">
                  <a:pos x="46" y="3"/>
                </a:cxn>
                <a:cxn ang="0">
                  <a:pos x="46" y="62"/>
                </a:cxn>
                <a:cxn ang="0">
                  <a:pos x="0" y="59"/>
                </a:cxn>
              </a:cxnLst>
              <a:rect l="0" t="0" r="r" b="b"/>
              <a:pathLst>
                <a:path w="46" h="62">
                  <a:moveTo>
                    <a:pt x="0" y="59"/>
                  </a:moveTo>
                  <a:lnTo>
                    <a:pt x="2" y="0"/>
                  </a:lnTo>
                  <a:lnTo>
                    <a:pt x="46" y="3"/>
                  </a:lnTo>
                  <a:lnTo>
                    <a:pt x="46"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53"/>
            <p:cNvSpPr>
              <a:spLocks/>
            </p:cNvSpPr>
            <p:nvPr/>
          </p:nvSpPr>
          <p:spPr bwMode="auto">
            <a:xfrm>
              <a:off x="4404" y="535"/>
              <a:ext cx="35" cy="49"/>
            </a:xfrm>
            <a:custGeom>
              <a:avLst/>
              <a:gdLst/>
              <a:ahLst/>
              <a:cxnLst>
                <a:cxn ang="0">
                  <a:pos x="0" y="47"/>
                </a:cxn>
                <a:cxn ang="0">
                  <a:pos x="0" y="0"/>
                </a:cxn>
                <a:cxn ang="0">
                  <a:pos x="35" y="3"/>
                </a:cxn>
                <a:cxn ang="0">
                  <a:pos x="35" y="49"/>
                </a:cxn>
                <a:cxn ang="0">
                  <a:pos x="0" y="47"/>
                </a:cxn>
              </a:cxnLst>
              <a:rect l="0" t="0" r="r" b="b"/>
              <a:pathLst>
                <a:path w="35" h="49">
                  <a:moveTo>
                    <a:pt x="0" y="47"/>
                  </a:moveTo>
                  <a:lnTo>
                    <a:pt x="0" y="0"/>
                  </a:lnTo>
                  <a:lnTo>
                    <a:pt x="35" y="3"/>
                  </a:lnTo>
                  <a:lnTo>
                    <a:pt x="35" y="49"/>
                  </a:lnTo>
                  <a:lnTo>
                    <a:pt x="0" y="47"/>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4"/>
            <p:cNvSpPr>
              <a:spLocks/>
            </p:cNvSpPr>
            <p:nvPr/>
          </p:nvSpPr>
          <p:spPr bwMode="auto">
            <a:xfrm>
              <a:off x="4477" y="793"/>
              <a:ext cx="46" cy="62"/>
            </a:xfrm>
            <a:custGeom>
              <a:avLst/>
              <a:gdLst/>
              <a:ahLst/>
              <a:cxnLst>
                <a:cxn ang="0">
                  <a:pos x="0" y="59"/>
                </a:cxn>
                <a:cxn ang="0">
                  <a:pos x="0" y="0"/>
                </a:cxn>
                <a:cxn ang="0">
                  <a:pos x="46" y="3"/>
                </a:cxn>
                <a:cxn ang="0">
                  <a:pos x="44" y="62"/>
                </a:cxn>
                <a:cxn ang="0">
                  <a:pos x="0" y="59"/>
                </a:cxn>
              </a:cxnLst>
              <a:rect l="0" t="0" r="r" b="b"/>
              <a:pathLst>
                <a:path w="46" h="62">
                  <a:moveTo>
                    <a:pt x="0" y="59"/>
                  </a:moveTo>
                  <a:lnTo>
                    <a:pt x="0" y="0"/>
                  </a:lnTo>
                  <a:lnTo>
                    <a:pt x="46" y="3"/>
                  </a:lnTo>
                  <a:lnTo>
                    <a:pt x="44"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5"/>
            <p:cNvSpPr>
              <a:spLocks/>
            </p:cNvSpPr>
            <p:nvPr/>
          </p:nvSpPr>
          <p:spPr bwMode="auto">
            <a:xfrm>
              <a:off x="4595" y="808"/>
              <a:ext cx="45" cy="61"/>
            </a:xfrm>
            <a:custGeom>
              <a:avLst/>
              <a:gdLst/>
              <a:ahLst/>
              <a:cxnLst>
                <a:cxn ang="0">
                  <a:pos x="0" y="58"/>
                </a:cxn>
                <a:cxn ang="0">
                  <a:pos x="0" y="0"/>
                </a:cxn>
                <a:cxn ang="0">
                  <a:pos x="45" y="3"/>
                </a:cxn>
                <a:cxn ang="0">
                  <a:pos x="44" y="61"/>
                </a:cxn>
                <a:cxn ang="0">
                  <a:pos x="0" y="58"/>
                </a:cxn>
              </a:cxnLst>
              <a:rect l="0" t="0" r="r" b="b"/>
              <a:pathLst>
                <a:path w="45" h="61">
                  <a:moveTo>
                    <a:pt x="0" y="58"/>
                  </a:moveTo>
                  <a:lnTo>
                    <a:pt x="0" y="0"/>
                  </a:lnTo>
                  <a:lnTo>
                    <a:pt x="45" y="3"/>
                  </a:lnTo>
                  <a:lnTo>
                    <a:pt x="44" y="61"/>
                  </a:lnTo>
                  <a:lnTo>
                    <a:pt x="0" y="5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6"/>
            <p:cNvSpPr>
              <a:spLocks/>
            </p:cNvSpPr>
            <p:nvPr/>
          </p:nvSpPr>
          <p:spPr bwMode="auto">
            <a:xfrm>
              <a:off x="4710" y="822"/>
              <a:ext cx="46" cy="62"/>
            </a:xfrm>
            <a:custGeom>
              <a:avLst/>
              <a:gdLst/>
              <a:ahLst/>
              <a:cxnLst>
                <a:cxn ang="0">
                  <a:pos x="0" y="59"/>
                </a:cxn>
                <a:cxn ang="0">
                  <a:pos x="2" y="0"/>
                </a:cxn>
                <a:cxn ang="0">
                  <a:pos x="46" y="3"/>
                </a:cxn>
                <a:cxn ang="0">
                  <a:pos x="46" y="62"/>
                </a:cxn>
                <a:cxn ang="0">
                  <a:pos x="0" y="59"/>
                </a:cxn>
              </a:cxnLst>
              <a:rect l="0" t="0" r="r" b="b"/>
              <a:pathLst>
                <a:path w="46" h="62">
                  <a:moveTo>
                    <a:pt x="0" y="59"/>
                  </a:moveTo>
                  <a:lnTo>
                    <a:pt x="2" y="0"/>
                  </a:lnTo>
                  <a:lnTo>
                    <a:pt x="46" y="3"/>
                  </a:lnTo>
                  <a:lnTo>
                    <a:pt x="46" y="62"/>
                  </a:lnTo>
                  <a:lnTo>
                    <a:pt x="0"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Rectangle 59"/>
            <p:cNvSpPr>
              <a:spLocks noChangeArrowheads="1"/>
            </p:cNvSpPr>
            <p:nvPr/>
          </p:nvSpPr>
          <p:spPr bwMode="auto">
            <a:xfrm>
              <a:off x="3446" y="1767"/>
              <a:ext cx="63" cy="76"/>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60"/>
            <p:cNvSpPr>
              <a:spLocks/>
            </p:cNvSpPr>
            <p:nvPr/>
          </p:nvSpPr>
          <p:spPr bwMode="auto">
            <a:xfrm>
              <a:off x="3624" y="1765"/>
              <a:ext cx="62" cy="78"/>
            </a:xfrm>
            <a:custGeom>
              <a:avLst/>
              <a:gdLst/>
              <a:ahLst/>
              <a:cxnLst>
                <a:cxn ang="0">
                  <a:pos x="62" y="78"/>
                </a:cxn>
                <a:cxn ang="0">
                  <a:pos x="62" y="0"/>
                </a:cxn>
                <a:cxn ang="0">
                  <a:pos x="0" y="1"/>
                </a:cxn>
                <a:cxn ang="0">
                  <a:pos x="0" y="78"/>
                </a:cxn>
                <a:cxn ang="0">
                  <a:pos x="62" y="78"/>
                </a:cxn>
              </a:cxnLst>
              <a:rect l="0" t="0" r="r" b="b"/>
              <a:pathLst>
                <a:path w="62" h="78">
                  <a:moveTo>
                    <a:pt x="62" y="78"/>
                  </a:moveTo>
                  <a:lnTo>
                    <a:pt x="62" y="0"/>
                  </a:lnTo>
                  <a:lnTo>
                    <a:pt x="0" y="1"/>
                  </a:lnTo>
                  <a:lnTo>
                    <a:pt x="0" y="78"/>
                  </a:lnTo>
                  <a:lnTo>
                    <a:pt x="62"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Rectangle 61"/>
            <p:cNvSpPr>
              <a:spLocks noChangeArrowheads="1"/>
            </p:cNvSpPr>
            <p:nvPr/>
          </p:nvSpPr>
          <p:spPr bwMode="auto">
            <a:xfrm>
              <a:off x="3801" y="1764"/>
              <a:ext cx="63" cy="79"/>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Rectangle 62"/>
            <p:cNvSpPr>
              <a:spLocks noChangeArrowheads="1"/>
            </p:cNvSpPr>
            <p:nvPr/>
          </p:nvSpPr>
          <p:spPr bwMode="auto">
            <a:xfrm>
              <a:off x="3980" y="1762"/>
              <a:ext cx="63" cy="81"/>
            </a:xfrm>
            <a:prstGeom prst="rect">
              <a:avLst/>
            </a:prstGeom>
            <a:solidFill>
              <a:srgbClr val="072B3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63"/>
            <p:cNvSpPr>
              <a:spLocks/>
            </p:cNvSpPr>
            <p:nvPr/>
          </p:nvSpPr>
          <p:spPr bwMode="auto">
            <a:xfrm>
              <a:off x="4159" y="1760"/>
              <a:ext cx="63" cy="83"/>
            </a:xfrm>
            <a:custGeom>
              <a:avLst/>
              <a:gdLst/>
              <a:ahLst/>
              <a:cxnLst>
                <a:cxn ang="0">
                  <a:pos x="63" y="83"/>
                </a:cxn>
                <a:cxn ang="0">
                  <a:pos x="63" y="0"/>
                </a:cxn>
                <a:cxn ang="0">
                  <a:pos x="0" y="1"/>
                </a:cxn>
                <a:cxn ang="0">
                  <a:pos x="0" y="83"/>
                </a:cxn>
                <a:cxn ang="0">
                  <a:pos x="63" y="83"/>
                </a:cxn>
              </a:cxnLst>
              <a:rect l="0" t="0" r="r" b="b"/>
              <a:pathLst>
                <a:path w="63" h="83">
                  <a:moveTo>
                    <a:pt x="63" y="83"/>
                  </a:moveTo>
                  <a:lnTo>
                    <a:pt x="63" y="0"/>
                  </a:lnTo>
                  <a:lnTo>
                    <a:pt x="0" y="1"/>
                  </a:lnTo>
                  <a:lnTo>
                    <a:pt x="0" y="83"/>
                  </a:lnTo>
                  <a:lnTo>
                    <a:pt x="63" y="83"/>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64"/>
            <p:cNvSpPr>
              <a:spLocks/>
            </p:cNvSpPr>
            <p:nvPr/>
          </p:nvSpPr>
          <p:spPr bwMode="auto">
            <a:xfrm>
              <a:off x="4337" y="1758"/>
              <a:ext cx="62" cy="85"/>
            </a:xfrm>
            <a:custGeom>
              <a:avLst/>
              <a:gdLst/>
              <a:ahLst/>
              <a:cxnLst>
                <a:cxn ang="0">
                  <a:pos x="62" y="85"/>
                </a:cxn>
                <a:cxn ang="0">
                  <a:pos x="62" y="0"/>
                </a:cxn>
                <a:cxn ang="0">
                  <a:pos x="0" y="1"/>
                </a:cxn>
                <a:cxn ang="0">
                  <a:pos x="0" y="85"/>
                </a:cxn>
                <a:cxn ang="0">
                  <a:pos x="62" y="85"/>
                </a:cxn>
              </a:cxnLst>
              <a:rect l="0" t="0" r="r" b="b"/>
              <a:pathLst>
                <a:path w="62" h="85">
                  <a:moveTo>
                    <a:pt x="62" y="85"/>
                  </a:moveTo>
                  <a:lnTo>
                    <a:pt x="62" y="0"/>
                  </a:lnTo>
                  <a:lnTo>
                    <a:pt x="0" y="1"/>
                  </a:lnTo>
                  <a:lnTo>
                    <a:pt x="0" y="85"/>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65"/>
            <p:cNvSpPr>
              <a:spLocks/>
            </p:cNvSpPr>
            <p:nvPr/>
          </p:nvSpPr>
          <p:spPr bwMode="auto">
            <a:xfrm>
              <a:off x="3446" y="1635"/>
              <a:ext cx="63" cy="77"/>
            </a:xfrm>
            <a:custGeom>
              <a:avLst/>
              <a:gdLst/>
              <a:ahLst/>
              <a:cxnLst>
                <a:cxn ang="0">
                  <a:pos x="63" y="76"/>
                </a:cxn>
                <a:cxn ang="0">
                  <a:pos x="63" y="0"/>
                </a:cxn>
                <a:cxn ang="0">
                  <a:pos x="0" y="2"/>
                </a:cxn>
                <a:cxn ang="0">
                  <a:pos x="0" y="77"/>
                </a:cxn>
                <a:cxn ang="0">
                  <a:pos x="63" y="76"/>
                </a:cxn>
              </a:cxnLst>
              <a:rect l="0" t="0" r="r" b="b"/>
              <a:pathLst>
                <a:path w="63" h="77">
                  <a:moveTo>
                    <a:pt x="63" y="76"/>
                  </a:moveTo>
                  <a:lnTo>
                    <a:pt x="63" y="0"/>
                  </a:lnTo>
                  <a:lnTo>
                    <a:pt x="0" y="2"/>
                  </a:lnTo>
                  <a:lnTo>
                    <a:pt x="0" y="77"/>
                  </a:lnTo>
                  <a:lnTo>
                    <a:pt x="63"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66"/>
            <p:cNvSpPr>
              <a:spLocks/>
            </p:cNvSpPr>
            <p:nvPr/>
          </p:nvSpPr>
          <p:spPr bwMode="auto">
            <a:xfrm>
              <a:off x="3624" y="1631"/>
              <a:ext cx="62" cy="77"/>
            </a:xfrm>
            <a:custGeom>
              <a:avLst/>
              <a:gdLst/>
              <a:ahLst/>
              <a:cxnLst>
                <a:cxn ang="0">
                  <a:pos x="62" y="76"/>
                </a:cxn>
                <a:cxn ang="0">
                  <a:pos x="62" y="0"/>
                </a:cxn>
                <a:cxn ang="0">
                  <a:pos x="0" y="1"/>
                </a:cxn>
                <a:cxn ang="0">
                  <a:pos x="0" y="77"/>
                </a:cxn>
                <a:cxn ang="0">
                  <a:pos x="62" y="76"/>
                </a:cxn>
              </a:cxnLst>
              <a:rect l="0" t="0" r="r" b="b"/>
              <a:pathLst>
                <a:path w="62" h="77">
                  <a:moveTo>
                    <a:pt x="62" y="76"/>
                  </a:moveTo>
                  <a:lnTo>
                    <a:pt x="62" y="0"/>
                  </a:lnTo>
                  <a:lnTo>
                    <a:pt x="0" y="1"/>
                  </a:lnTo>
                  <a:lnTo>
                    <a:pt x="0" y="77"/>
                  </a:lnTo>
                  <a:lnTo>
                    <a:pt x="62"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67"/>
            <p:cNvSpPr>
              <a:spLocks/>
            </p:cNvSpPr>
            <p:nvPr/>
          </p:nvSpPr>
          <p:spPr bwMode="auto">
            <a:xfrm>
              <a:off x="3801" y="1626"/>
              <a:ext cx="63" cy="79"/>
            </a:xfrm>
            <a:custGeom>
              <a:avLst/>
              <a:gdLst/>
              <a:ahLst/>
              <a:cxnLst>
                <a:cxn ang="0">
                  <a:pos x="63" y="78"/>
                </a:cxn>
                <a:cxn ang="0">
                  <a:pos x="63" y="0"/>
                </a:cxn>
                <a:cxn ang="0">
                  <a:pos x="0" y="2"/>
                </a:cxn>
                <a:cxn ang="0">
                  <a:pos x="0" y="79"/>
                </a:cxn>
                <a:cxn ang="0">
                  <a:pos x="63" y="78"/>
                </a:cxn>
              </a:cxnLst>
              <a:rect l="0" t="0" r="r" b="b"/>
              <a:pathLst>
                <a:path w="63" h="79">
                  <a:moveTo>
                    <a:pt x="63" y="78"/>
                  </a:moveTo>
                  <a:lnTo>
                    <a:pt x="63" y="0"/>
                  </a:lnTo>
                  <a:lnTo>
                    <a:pt x="0" y="2"/>
                  </a:lnTo>
                  <a:lnTo>
                    <a:pt x="0" y="79"/>
                  </a:lnTo>
                  <a:lnTo>
                    <a:pt x="63"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68"/>
            <p:cNvSpPr>
              <a:spLocks/>
            </p:cNvSpPr>
            <p:nvPr/>
          </p:nvSpPr>
          <p:spPr bwMode="auto">
            <a:xfrm>
              <a:off x="3980" y="1620"/>
              <a:ext cx="63" cy="82"/>
            </a:xfrm>
            <a:custGeom>
              <a:avLst/>
              <a:gdLst/>
              <a:ahLst/>
              <a:cxnLst>
                <a:cxn ang="0">
                  <a:pos x="63" y="81"/>
                </a:cxn>
                <a:cxn ang="0">
                  <a:pos x="63" y="0"/>
                </a:cxn>
                <a:cxn ang="0">
                  <a:pos x="0" y="2"/>
                </a:cxn>
                <a:cxn ang="0">
                  <a:pos x="0" y="82"/>
                </a:cxn>
                <a:cxn ang="0">
                  <a:pos x="63" y="81"/>
                </a:cxn>
              </a:cxnLst>
              <a:rect l="0" t="0" r="r" b="b"/>
              <a:pathLst>
                <a:path w="63" h="82">
                  <a:moveTo>
                    <a:pt x="63" y="81"/>
                  </a:moveTo>
                  <a:lnTo>
                    <a:pt x="63" y="0"/>
                  </a:lnTo>
                  <a:lnTo>
                    <a:pt x="0" y="2"/>
                  </a:lnTo>
                  <a:lnTo>
                    <a:pt x="0" y="82"/>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69"/>
            <p:cNvSpPr>
              <a:spLocks/>
            </p:cNvSpPr>
            <p:nvPr/>
          </p:nvSpPr>
          <p:spPr bwMode="auto">
            <a:xfrm>
              <a:off x="4159" y="1616"/>
              <a:ext cx="63" cy="83"/>
            </a:xfrm>
            <a:custGeom>
              <a:avLst/>
              <a:gdLst/>
              <a:ahLst/>
              <a:cxnLst>
                <a:cxn ang="0">
                  <a:pos x="63" y="82"/>
                </a:cxn>
                <a:cxn ang="0">
                  <a:pos x="63" y="0"/>
                </a:cxn>
                <a:cxn ang="0">
                  <a:pos x="0" y="1"/>
                </a:cxn>
                <a:cxn ang="0">
                  <a:pos x="0" y="83"/>
                </a:cxn>
                <a:cxn ang="0">
                  <a:pos x="63" y="82"/>
                </a:cxn>
              </a:cxnLst>
              <a:rect l="0" t="0" r="r" b="b"/>
              <a:pathLst>
                <a:path w="63" h="83">
                  <a:moveTo>
                    <a:pt x="63" y="82"/>
                  </a:moveTo>
                  <a:lnTo>
                    <a:pt x="63" y="0"/>
                  </a:lnTo>
                  <a:lnTo>
                    <a:pt x="0" y="1"/>
                  </a:lnTo>
                  <a:lnTo>
                    <a:pt x="0" y="83"/>
                  </a:lnTo>
                  <a:lnTo>
                    <a:pt x="63" y="82"/>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70"/>
            <p:cNvSpPr>
              <a:spLocks/>
            </p:cNvSpPr>
            <p:nvPr/>
          </p:nvSpPr>
          <p:spPr bwMode="auto">
            <a:xfrm>
              <a:off x="4337" y="1611"/>
              <a:ext cx="62" cy="86"/>
            </a:xfrm>
            <a:custGeom>
              <a:avLst/>
              <a:gdLst/>
              <a:ahLst/>
              <a:cxnLst>
                <a:cxn ang="0">
                  <a:pos x="62" y="85"/>
                </a:cxn>
                <a:cxn ang="0">
                  <a:pos x="62" y="0"/>
                </a:cxn>
                <a:cxn ang="0">
                  <a:pos x="0" y="2"/>
                </a:cxn>
                <a:cxn ang="0">
                  <a:pos x="0" y="86"/>
                </a:cxn>
                <a:cxn ang="0">
                  <a:pos x="62" y="85"/>
                </a:cxn>
              </a:cxnLst>
              <a:rect l="0" t="0" r="r" b="b"/>
              <a:pathLst>
                <a:path w="62" h="86">
                  <a:moveTo>
                    <a:pt x="62" y="85"/>
                  </a:moveTo>
                  <a:lnTo>
                    <a:pt x="62" y="0"/>
                  </a:lnTo>
                  <a:lnTo>
                    <a:pt x="0" y="2"/>
                  </a:lnTo>
                  <a:lnTo>
                    <a:pt x="0" y="86"/>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71"/>
            <p:cNvSpPr>
              <a:spLocks/>
            </p:cNvSpPr>
            <p:nvPr/>
          </p:nvSpPr>
          <p:spPr bwMode="auto">
            <a:xfrm>
              <a:off x="3446" y="1503"/>
              <a:ext cx="63" cy="78"/>
            </a:xfrm>
            <a:custGeom>
              <a:avLst/>
              <a:gdLst/>
              <a:ahLst/>
              <a:cxnLst>
                <a:cxn ang="0">
                  <a:pos x="63" y="75"/>
                </a:cxn>
                <a:cxn ang="0">
                  <a:pos x="63" y="0"/>
                </a:cxn>
                <a:cxn ang="0">
                  <a:pos x="0" y="3"/>
                </a:cxn>
                <a:cxn ang="0">
                  <a:pos x="0" y="78"/>
                </a:cxn>
                <a:cxn ang="0">
                  <a:pos x="63" y="75"/>
                </a:cxn>
              </a:cxnLst>
              <a:rect l="0" t="0" r="r" b="b"/>
              <a:pathLst>
                <a:path w="63" h="78">
                  <a:moveTo>
                    <a:pt x="63" y="75"/>
                  </a:moveTo>
                  <a:lnTo>
                    <a:pt x="63" y="0"/>
                  </a:lnTo>
                  <a:lnTo>
                    <a:pt x="0" y="3"/>
                  </a:lnTo>
                  <a:lnTo>
                    <a:pt x="0" y="78"/>
                  </a:lnTo>
                  <a:lnTo>
                    <a:pt x="63" y="7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72"/>
            <p:cNvSpPr>
              <a:spLocks/>
            </p:cNvSpPr>
            <p:nvPr/>
          </p:nvSpPr>
          <p:spPr bwMode="auto">
            <a:xfrm>
              <a:off x="3624" y="1496"/>
              <a:ext cx="62" cy="78"/>
            </a:xfrm>
            <a:custGeom>
              <a:avLst/>
              <a:gdLst/>
              <a:ahLst/>
              <a:cxnLst>
                <a:cxn ang="0">
                  <a:pos x="62" y="76"/>
                </a:cxn>
                <a:cxn ang="0">
                  <a:pos x="62" y="0"/>
                </a:cxn>
                <a:cxn ang="0">
                  <a:pos x="0" y="2"/>
                </a:cxn>
                <a:cxn ang="0">
                  <a:pos x="0" y="78"/>
                </a:cxn>
                <a:cxn ang="0">
                  <a:pos x="62" y="76"/>
                </a:cxn>
              </a:cxnLst>
              <a:rect l="0" t="0" r="r" b="b"/>
              <a:pathLst>
                <a:path w="62" h="78">
                  <a:moveTo>
                    <a:pt x="62" y="76"/>
                  </a:moveTo>
                  <a:lnTo>
                    <a:pt x="62" y="0"/>
                  </a:lnTo>
                  <a:lnTo>
                    <a:pt x="0" y="2"/>
                  </a:lnTo>
                  <a:lnTo>
                    <a:pt x="0" y="78"/>
                  </a:lnTo>
                  <a:lnTo>
                    <a:pt x="62" y="76"/>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73"/>
            <p:cNvSpPr>
              <a:spLocks/>
            </p:cNvSpPr>
            <p:nvPr/>
          </p:nvSpPr>
          <p:spPr bwMode="auto">
            <a:xfrm>
              <a:off x="3801" y="1487"/>
              <a:ext cx="63" cy="81"/>
            </a:xfrm>
            <a:custGeom>
              <a:avLst/>
              <a:gdLst/>
              <a:ahLst/>
              <a:cxnLst>
                <a:cxn ang="0">
                  <a:pos x="63" y="79"/>
                </a:cxn>
                <a:cxn ang="0">
                  <a:pos x="63" y="0"/>
                </a:cxn>
                <a:cxn ang="0">
                  <a:pos x="0" y="3"/>
                </a:cxn>
                <a:cxn ang="0">
                  <a:pos x="0" y="81"/>
                </a:cxn>
                <a:cxn ang="0">
                  <a:pos x="63" y="79"/>
                </a:cxn>
              </a:cxnLst>
              <a:rect l="0" t="0" r="r" b="b"/>
              <a:pathLst>
                <a:path w="63" h="81">
                  <a:moveTo>
                    <a:pt x="63" y="79"/>
                  </a:moveTo>
                  <a:lnTo>
                    <a:pt x="63" y="0"/>
                  </a:lnTo>
                  <a:lnTo>
                    <a:pt x="0" y="3"/>
                  </a:lnTo>
                  <a:lnTo>
                    <a:pt x="0" y="81"/>
                  </a:lnTo>
                  <a:lnTo>
                    <a:pt x="63" y="7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74"/>
            <p:cNvSpPr>
              <a:spLocks/>
            </p:cNvSpPr>
            <p:nvPr/>
          </p:nvSpPr>
          <p:spPr bwMode="auto">
            <a:xfrm>
              <a:off x="3980" y="1479"/>
              <a:ext cx="63" cy="83"/>
            </a:xfrm>
            <a:custGeom>
              <a:avLst/>
              <a:gdLst/>
              <a:ahLst/>
              <a:cxnLst>
                <a:cxn ang="0">
                  <a:pos x="63" y="81"/>
                </a:cxn>
                <a:cxn ang="0">
                  <a:pos x="63" y="0"/>
                </a:cxn>
                <a:cxn ang="0">
                  <a:pos x="0" y="3"/>
                </a:cxn>
                <a:cxn ang="0">
                  <a:pos x="0" y="83"/>
                </a:cxn>
                <a:cxn ang="0">
                  <a:pos x="63" y="81"/>
                </a:cxn>
              </a:cxnLst>
              <a:rect l="0" t="0" r="r" b="b"/>
              <a:pathLst>
                <a:path w="63" h="83">
                  <a:moveTo>
                    <a:pt x="63" y="81"/>
                  </a:moveTo>
                  <a:lnTo>
                    <a:pt x="63" y="0"/>
                  </a:lnTo>
                  <a:lnTo>
                    <a:pt x="0" y="3"/>
                  </a:lnTo>
                  <a:lnTo>
                    <a:pt x="0" y="83"/>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75"/>
            <p:cNvSpPr>
              <a:spLocks/>
            </p:cNvSpPr>
            <p:nvPr/>
          </p:nvSpPr>
          <p:spPr bwMode="auto">
            <a:xfrm>
              <a:off x="4159" y="1471"/>
              <a:ext cx="63" cy="85"/>
            </a:xfrm>
            <a:custGeom>
              <a:avLst/>
              <a:gdLst/>
              <a:ahLst/>
              <a:cxnLst>
                <a:cxn ang="0">
                  <a:pos x="63" y="82"/>
                </a:cxn>
                <a:cxn ang="0">
                  <a:pos x="63" y="0"/>
                </a:cxn>
                <a:cxn ang="0">
                  <a:pos x="0" y="3"/>
                </a:cxn>
                <a:cxn ang="0">
                  <a:pos x="0" y="85"/>
                </a:cxn>
                <a:cxn ang="0">
                  <a:pos x="63" y="82"/>
                </a:cxn>
              </a:cxnLst>
              <a:rect l="0" t="0" r="r" b="b"/>
              <a:pathLst>
                <a:path w="63" h="85">
                  <a:moveTo>
                    <a:pt x="63" y="82"/>
                  </a:moveTo>
                  <a:lnTo>
                    <a:pt x="63" y="0"/>
                  </a:lnTo>
                  <a:lnTo>
                    <a:pt x="0" y="3"/>
                  </a:lnTo>
                  <a:lnTo>
                    <a:pt x="0" y="85"/>
                  </a:lnTo>
                  <a:lnTo>
                    <a:pt x="63" y="82"/>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76"/>
            <p:cNvSpPr>
              <a:spLocks/>
            </p:cNvSpPr>
            <p:nvPr/>
          </p:nvSpPr>
          <p:spPr bwMode="auto">
            <a:xfrm>
              <a:off x="4337" y="1463"/>
              <a:ext cx="62" cy="87"/>
            </a:xfrm>
            <a:custGeom>
              <a:avLst/>
              <a:gdLst/>
              <a:ahLst/>
              <a:cxnLst>
                <a:cxn ang="0">
                  <a:pos x="62" y="85"/>
                </a:cxn>
                <a:cxn ang="0">
                  <a:pos x="62" y="0"/>
                </a:cxn>
                <a:cxn ang="0">
                  <a:pos x="0" y="3"/>
                </a:cxn>
                <a:cxn ang="0">
                  <a:pos x="0" y="87"/>
                </a:cxn>
                <a:cxn ang="0">
                  <a:pos x="62" y="85"/>
                </a:cxn>
              </a:cxnLst>
              <a:rect l="0" t="0" r="r" b="b"/>
              <a:pathLst>
                <a:path w="62" h="87">
                  <a:moveTo>
                    <a:pt x="62" y="85"/>
                  </a:moveTo>
                  <a:lnTo>
                    <a:pt x="62" y="0"/>
                  </a:lnTo>
                  <a:lnTo>
                    <a:pt x="0" y="3"/>
                  </a:lnTo>
                  <a:lnTo>
                    <a:pt x="0" y="87"/>
                  </a:lnTo>
                  <a:lnTo>
                    <a:pt x="62" y="85"/>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77"/>
            <p:cNvSpPr>
              <a:spLocks/>
            </p:cNvSpPr>
            <p:nvPr/>
          </p:nvSpPr>
          <p:spPr bwMode="auto">
            <a:xfrm>
              <a:off x="3446" y="1372"/>
              <a:ext cx="63" cy="78"/>
            </a:xfrm>
            <a:custGeom>
              <a:avLst/>
              <a:gdLst/>
              <a:ahLst/>
              <a:cxnLst>
                <a:cxn ang="0">
                  <a:pos x="63" y="74"/>
                </a:cxn>
                <a:cxn ang="0">
                  <a:pos x="63" y="0"/>
                </a:cxn>
                <a:cxn ang="0">
                  <a:pos x="0" y="3"/>
                </a:cxn>
                <a:cxn ang="0">
                  <a:pos x="0" y="78"/>
                </a:cxn>
                <a:cxn ang="0">
                  <a:pos x="63" y="74"/>
                </a:cxn>
              </a:cxnLst>
              <a:rect l="0" t="0" r="r" b="b"/>
              <a:pathLst>
                <a:path w="63" h="78">
                  <a:moveTo>
                    <a:pt x="63" y="74"/>
                  </a:moveTo>
                  <a:lnTo>
                    <a:pt x="63" y="0"/>
                  </a:lnTo>
                  <a:lnTo>
                    <a:pt x="0" y="3"/>
                  </a:lnTo>
                  <a:lnTo>
                    <a:pt x="0" y="78"/>
                  </a:lnTo>
                  <a:lnTo>
                    <a:pt x="63" y="74"/>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78"/>
            <p:cNvSpPr>
              <a:spLocks/>
            </p:cNvSpPr>
            <p:nvPr/>
          </p:nvSpPr>
          <p:spPr bwMode="auto">
            <a:xfrm>
              <a:off x="3624" y="1360"/>
              <a:ext cx="62" cy="81"/>
            </a:xfrm>
            <a:custGeom>
              <a:avLst/>
              <a:gdLst/>
              <a:ahLst/>
              <a:cxnLst>
                <a:cxn ang="0">
                  <a:pos x="62" y="78"/>
                </a:cxn>
                <a:cxn ang="0">
                  <a:pos x="62" y="0"/>
                </a:cxn>
                <a:cxn ang="0">
                  <a:pos x="0" y="4"/>
                </a:cxn>
                <a:cxn ang="0">
                  <a:pos x="0" y="81"/>
                </a:cxn>
                <a:cxn ang="0">
                  <a:pos x="62" y="78"/>
                </a:cxn>
              </a:cxnLst>
              <a:rect l="0" t="0" r="r" b="b"/>
              <a:pathLst>
                <a:path w="62" h="81">
                  <a:moveTo>
                    <a:pt x="62" y="78"/>
                  </a:moveTo>
                  <a:lnTo>
                    <a:pt x="62" y="0"/>
                  </a:lnTo>
                  <a:lnTo>
                    <a:pt x="0" y="4"/>
                  </a:lnTo>
                  <a:lnTo>
                    <a:pt x="0" y="81"/>
                  </a:lnTo>
                  <a:lnTo>
                    <a:pt x="62" y="78"/>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79"/>
            <p:cNvSpPr>
              <a:spLocks/>
            </p:cNvSpPr>
            <p:nvPr/>
          </p:nvSpPr>
          <p:spPr bwMode="auto">
            <a:xfrm>
              <a:off x="3801" y="1349"/>
              <a:ext cx="63" cy="83"/>
            </a:xfrm>
            <a:custGeom>
              <a:avLst/>
              <a:gdLst/>
              <a:ahLst/>
              <a:cxnLst>
                <a:cxn ang="0">
                  <a:pos x="63" y="79"/>
                </a:cxn>
                <a:cxn ang="0">
                  <a:pos x="63" y="0"/>
                </a:cxn>
                <a:cxn ang="0">
                  <a:pos x="0" y="4"/>
                </a:cxn>
                <a:cxn ang="0">
                  <a:pos x="0" y="83"/>
                </a:cxn>
                <a:cxn ang="0">
                  <a:pos x="63" y="79"/>
                </a:cxn>
              </a:cxnLst>
              <a:rect l="0" t="0" r="r" b="b"/>
              <a:pathLst>
                <a:path w="63" h="83">
                  <a:moveTo>
                    <a:pt x="63" y="79"/>
                  </a:moveTo>
                  <a:lnTo>
                    <a:pt x="63" y="0"/>
                  </a:lnTo>
                  <a:lnTo>
                    <a:pt x="0" y="4"/>
                  </a:lnTo>
                  <a:lnTo>
                    <a:pt x="0" y="83"/>
                  </a:lnTo>
                  <a:lnTo>
                    <a:pt x="63" y="79"/>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80"/>
            <p:cNvSpPr>
              <a:spLocks/>
            </p:cNvSpPr>
            <p:nvPr/>
          </p:nvSpPr>
          <p:spPr bwMode="auto">
            <a:xfrm>
              <a:off x="3980" y="1338"/>
              <a:ext cx="63" cy="84"/>
            </a:xfrm>
            <a:custGeom>
              <a:avLst/>
              <a:gdLst/>
              <a:ahLst/>
              <a:cxnLst>
                <a:cxn ang="0">
                  <a:pos x="63" y="81"/>
                </a:cxn>
                <a:cxn ang="0">
                  <a:pos x="63" y="0"/>
                </a:cxn>
                <a:cxn ang="0">
                  <a:pos x="0" y="4"/>
                </a:cxn>
                <a:cxn ang="0">
                  <a:pos x="0" y="84"/>
                </a:cxn>
                <a:cxn ang="0">
                  <a:pos x="63" y="81"/>
                </a:cxn>
              </a:cxnLst>
              <a:rect l="0" t="0" r="r" b="b"/>
              <a:pathLst>
                <a:path w="63" h="84">
                  <a:moveTo>
                    <a:pt x="63" y="81"/>
                  </a:moveTo>
                  <a:lnTo>
                    <a:pt x="63" y="0"/>
                  </a:lnTo>
                  <a:lnTo>
                    <a:pt x="0" y="4"/>
                  </a:lnTo>
                  <a:lnTo>
                    <a:pt x="0" y="84"/>
                  </a:lnTo>
                  <a:lnTo>
                    <a:pt x="63" y="81"/>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81"/>
            <p:cNvSpPr>
              <a:spLocks/>
            </p:cNvSpPr>
            <p:nvPr/>
          </p:nvSpPr>
          <p:spPr bwMode="auto">
            <a:xfrm>
              <a:off x="4159" y="1327"/>
              <a:ext cx="63" cy="86"/>
            </a:xfrm>
            <a:custGeom>
              <a:avLst/>
              <a:gdLst/>
              <a:ahLst/>
              <a:cxnLst>
                <a:cxn ang="0">
                  <a:pos x="63" y="83"/>
                </a:cxn>
                <a:cxn ang="0">
                  <a:pos x="63" y="0"/>
                </a:cxn>
                <a:cxn ang="0">
                  <a:pos x="0" y="4"/>
                </a:cxn>
                <a:cxn ang="0">
                  <a:pos x="0" y="86"/>
                </a:cxn>
                <a:cxn ang="0">
                  <a:pos x="63" y="83"/>
                </a:cxn>
              </a:cxnLst>
              <a:rect l="0" t="0" r="r" b="b"/>
              <a:pathLst>
                <a:path w="63" h="86">
                  <a:moveTo>
                    <a:pt x="63" y="83"/>
                  </a:moveTo>
                  <a:lnTo>
                    <a:pt x="63" y="0"/>
                  </a:lnTo>
                  <a:lnTo>
                    <a:pt x="0" y="4"/>
                  </a:lnTo>
                  <a:lnTo>
                    <a:pt x="0" y="86"/>
                  </a:lnTo>
                  <a:lnTo>
                    <a:pt x="63" y="83"/>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82"/>
            <p:cNvSpPr>
              <a:spLocks/>
            </p:cNvSpPr>
            <p:nvPr/>
          </p:nvSpPr>
          <p:spPr bwMode="auto">
            <a:xfrm>
              <a:off x="4337" y="1316"/>
              <a:ext cx="62" cy="87"/>
            </a:xfrm>
            <a:custGeom>
              <a:avLst/>
              <a:gdLst/>
              <a:ahLst/>
              <a:cxnLst>
                <a:cxn ang="0">
                  <a:pos x="62" y="84"/>
                </a:cxn>
                <a:cxn ang="0">
                  <a:pos x="62" y="0"/>
                </a:cxn>
                <a:cxn ang="0">
                  <a:pos x="0" y="4"/>
                </a:cxn>
                <a:cxn ang="0">
                  <a:pos x="0" y="87"/>
                </a:cxn>
                <a:cxn ang="0">
                  <a:pos x="62" y="84"/>
                </a:cxn>
              </a:cxnLst>
              <a:rect l="0" t="0" r="r" b="b"/>
              <a:pathLst>
                <a:path w="62" h="87">
                  <a:moveTo>
                    <a:pt x="62" y="84"/>
                  </a:moveTo>
                  <a:lnTo>
                    <a:pt x="62" y="0"/>
                  </a:lnTo>
                  <a:lnTo>
                    <a:pt x="0" y="4"/>
                  </a:lnTo>
                  <a:lnTo>
                    <a:pt x="0" y="87"/>
                  </a:lnTo>
                  <a:lnTo>
                    <a:pt x="62" y="84"/>
                  </a:lnTo>
                  <a:close/>
                </a:path>
              </a:pathLst>
            </a:custGeom>
            <a:solidFill>
              <a:srgbClr val="072B3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83"/>
            <p:cNvSpPr>
              <a:spLocks/>
            </p:cNvSpPr>
            <p:nvPr/>
          </p:nvSpPr>
          <p:spPr bwMode="auto">
            <a:xfrm>
              <a:off x="5036" y="1759"/>
              <a:ext cx="49" cy="68"/>
            </a:xfrm>
            <a:custGeom>
              <a:avLst/>
              <a:gdLst/>
              <a:ahLst/>
              <a:cxnLst>
                <a:cxn ang="0">
                  <a:pos x="0" y="68"/>
                </a:cxn>
                <a:cxn ang="0">
                  <a:pos x="0" y="0"/>
                </a:cxn>
                <a:cxn ang="0">
                  <a:pos x="49" y="1"/>
                </a:cxn>
                <a:cxn ang="0">
                  <a:pos x="49" y="68"/>
                </a:cxn>
                <a:cxn ang="0">
                  <a:pos x="0" y="68"/>
                </a:cxn>
              </a:cxnLst>
              <a:rect l="0" t="0" r="r" b="b"/>
              <a:pathLst>
                <a:path w="49" h="68">
                  <a:moveTo>
                    <a:pt x="0" y="68"/>
                  </a:moveTo>
                  <a:lnTo>
                    <a:pt x="0" y="0"/>
                  </a:lnTo>
                  <a:lnTo>
                    <a:pt x="49" y="1"/>
                  </a:lnTo>
                  <a:lnTo>
                    <a:pt x="49" y="68"/>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84"/>
            <p:cNvSpPr>
              <a:spLocks/>
            </p:cNvSpPr>
            <p:nvPr/>
          </p:nvSpPr>
          <p:spPr bwMode="auto">
            <a:xfrm>
              <a:off x="4894" y="1756"/>
              <a:ext cx="49" cy="71"/>
            </a:xfrm>
            <a:custGeom>
              <a:avLst/>
              <a:gdLst/>
              <a:ahLst/>
              <a:cxnLst>
                <a:cxn ang="0">
                  <a:pos x="0" y="71"/>
                </a:cxn>
                <a:cxn ang="0">
                  <a:pos x="0" y="0"/>
                </a:cxn>
                <a:cxn ang="0">
                  <a:pos x="49" y="1"/>
                </a:cxn>
                <a:cxn ang="0">
                  <a:pos x="49" y="71"/>
                </a:cxn>
                <a:cxn ang="0">
                  <a:pos x="0" y="71"/>
                </a:cxn>
              </a:cxnLst>
              <a:rect l="0" t="0" r="r" b="b"/>
              <a:pathLst>
                <a:path w="49" h="71">
                  <a:moveTo>
                    <a:pt x="0" y="71"/>
                  </a:moveTo>
                  <a:lnTo>
                    <a:pt x="0" y="0"/>
                  </a:lnTo>
                  <a:lnTo>
                    <a:pt x="49" y="1"/>
                  </a:lnTo>
                  <a:lnTo>
                    <a:pt x="49" y="71"/>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85"/>
            <p:cNvSpPr>
              <a:spLocks/>
            </p:cNvSpPr>
            <p:nvPr/>
          </p:nvSpPr>
          <p:spPr bwMode="auto">
            <a:xfrm>
              <a:off x="4752" y="1754"/>
              <a:ext cx="51" cy="73"/>
            </a:xfrm>
            <a:custGeom>
              <a:avLst/>
              <a:gdLst/>
              <a:ahLst/>
              <a:cxnLst>
                <a:cxn ang="0">
                  <a:pos x="0" y="73"/>
                </a:cxn>
                <a:cxn ang="0">
                  <a:pos x="0" y="0"/>
                </a:cxn>
                <a:cxn ang="0">
                  <a:pos x="51" y="1"/>
                </a:cxn>
                <a:cxn ang="0">
                  <a:pos x="51" y="73"/>
                </a:cxn>
                <a:cxn ang="0">
                  <a:pos x="0" y="73"/>
                </a:cxn>
              </a:cxnLst>
              <a:rect l="0" t="0" r="r" b="b"/>
              <a:pathLst>
                <a:path w="51" h="73">
                  <a:moveTo>
                    <a:pt x="0" y="73"/>
                  </a:moveTo>
                  <a:lnTo>
                    <a:pt x="0" y="0"/>
                  </a:lnTo>
                  <a:lnTo>
                    <a:pt x="51" y="1"/>
                  </a:lnTo>
                  <a:lnTo>
                    <a:pt x="51" y="73"/>
                  </a:lnTo>
                  <a:lnTo>
                    <a:pt x="0" y="7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86"/>
            <p:cNvSpPr>
              <a:spLocks/>
            </p:cNvSpPr>
            <p:nvPr/>
          </p:nvSpPr>
          <p:spPr bwMode="auto">
            <a:xfrm>
              <a:off x="5036" y="1639"/>
              <a:ext cx="49" cy="71"/>
            </a:xfrm>
            <a:custGeom>
              <a:avLst/>
              <a:gdLst/>
              <a:ahLst/>
              <a:cxnLst>
                <a:cxn ang="0">
                  <a:pos x="0" y="68"/>
                </a:cxn>
                <a:cxn ang="0">
                  <a:pos x="0" y="0"/>
                </a:cxn>
                <a:cxn ang="0">
                  <a:pos x="49" y="3"/>
                </a:cxn>
                <a:cxn ang="0">
                  <a:pos x="49" y="71"/>
                </a:cxn>
                <a:cxn ang="0">
                  <a:pos x="0" y="68"/>
                </a:cxn>
              </a:cxnLst>
              <a:rect l="0" t="0" r="r" b="b"/>
              <a:pathLst>
                <a:path w="49" h="71">
                  <a:moveTo>
                    <a:pt x="0" y="68"/>
                  </a:moveTo>
                  <a:lnTo>
                    <a:pt x="0" y="0"/>
                  </a:lnTo>
                  <a:lnTo>
                    <a:pt x="49" y="3"/>
                  </a:lnTo>
                  <a:lnTo>
                    <a:pt x="49" y="71"/>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87"/>
            <p:cNvSpPr>
              <a:spLocks/>
            </p:cNvSpPr>
            <p:nvPr/>
          </p:nvSpPr>
          <p:spPr bwMode="auto">
            <a:xfrm>
              <a:off x="4894" y="1632"/>
              <a:ext cx="49" cy="72"/>
            </a:xfrm>
            <a:custGeom>
              <a:avLst/>
              <a:gdLst/>
              <a:ahLst/>
              <a:cxnLst>
                <a:cxn ang="0">
                  <a:pos x="0" y="71"/>
                </a:cxn>
                <a:cxn ang="0">
                  <a:pos x="0" y="0"/>
                </a:cxn>
                <a:cxn ang="0">
                  <a:pos x="49" y="3"/>
                </a:cxn>
                <a:cxn ang="0">
                  <a:pos x="49" y="72"/>
                </a:cxn>
                <a:cxn ang="0">
                  <a:pos x="0" y="71"/>
                </a:cxn>
              </a:cxnLst>
              <a:rect l="0" t="0" r="r" b="b"/>
              <a:pathLst>
                <a:path w="49" h="72">
                  <a:moveTo>
                    <a:pt x="0" y="71"/>
                  </a:moveTo>
                  <a:lnTo>
                    <a:pt x="0" y="0"/>
                  </a:lnTo>
                  <a:lnTo>
                    <a:pt x="49" y="3"/>
                  </a:lnTo>
                  <a:lnTo>
                    <a:pt x="49" y="72"/>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88"/>
            <p:cNvSpPr>
              <a:spLocks/>
            </p:cNvSpPr>
            <p:nvPr/>
          </p:nvSpPr>
          <p:spPr bwMode="auto">
            <a:xfrm>
              <a:off x="4752" y="1624"/>
              <a:ext cx="51" cy="76"/>
            </a:xfrm>
            <a:custGeom>
              <a:avLst/>
              <a:gdLst/>
              <a:ahLst/>
              <a:cxnLst>
                <a:cxn ang="0">
                  <a:pos x="0" y="74"/>
                </a:cxn>
                <a:cxn ang="0">
                  <a:pos x="0" y="0"/>
                </a:cxn>
                <a:cxn ang="0">
                  <a:pos x="51" y="3"/>
                </a:cxn>
                <a:cxn ang="0">
                  <a:pos x="51" y="76"/>
                </a:cxn>
                <a:cxn ang="0">
                  <a:pos x="0" y="74"/>
                </a:cxn>
              </a:cxnLst>
              <a:rect l="0" t="0" r="r" b="b"/>
              <a:pathLst>
                <a:path w="51" h="76">
                  <a:moveTo>
                    <a:pt x="0" y="74"/>
                  </a:moveTo>
                  <a:lnTo>
                    <a:pt x="0" y="0"/>
                  </a:lnTo>
                  <a:lnTo>
                    <a:pt x="51" y="3"/>
                  </a:lnTo>
                  <a:lnTo>
                    <a:pt x="51" y="76"/>
                  </a:lnTo>
                  <a:lnTo>
                    <a:pt x="0" y="7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89"/>
            <p:cNvSpPr>
              <a:spLocks/>
            </p:cNvSpPr>
            <p:nvPr/>
          </p:nvSpPr>
          <p:spPr bwMode="auto">
            <a:xfrm>
              <a:off x="5036" y="1520"/>
              <a:ext cx="49" cy="72"/>
            </a:xfrm>
            <a:custGeom>
              <a:avLst/>
              <a:gdLst/>
              <a:ahLst/>
              <a:cxnLst>
                <a:cxn ang="0">
                  <a:pos x="0" y="68"/>
                </a:cxn>
                <a:cxn ang="0">
                  <a:pos x="0" y="0"/>
                </a:cxn>
                <a:cxn ang="0">
                  <a:pos x="49" y="4"/>
                </a:cxn>
                <a:cxn ang="0">
                  <a:pos x="49" y="72"/>
                </a:cxn>
                <a:cxn ang="0">
                  <a:pos x="0" y="68"/>
                </a:cxn>
              </a:cxnLst>
              <a:rect l="0" t="0" r="r" b="b"/>
              <a:pathLst>
                <a:path w="49" h="72">
                  <a:moveTo>
                    <a:pt x="0" y="68"/>
                  </a:moveTo>
                  <a:lnTo>
                    <a:pt x="0" y="0"/>
                  </a:lnTo>
                  <a:lnTo>
                    <a:pt x="49" y="4"/>
                  </a:lnTo>
                  <a:lnTo>
                    <a:pt x="49" y="72"/>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90"/>
            <p:cNvSpPr>
              <a:spLocks/>
            </p:cNvSpPr>
            <p:nvPr/>
          </p:nvSpPr>
          <p:spPr bwMode="auto">
            <a:xfrm>
              <a:off x="4894" y="1507"/>
              <a:ext cx="49" cy="75"/>
            </a:xfrm>
            <a:custGeom>
              <a:avLst/>
              <a:gdLst/>
              <a:ahLst/>
              <a:cxnLst>
                <a:cxn ang="0">
                  <a:pos x="0" y="71"/>
                </a:cxn>
                <a:cxn ang="0">
                  <a:pos x="0" y="0"/>
                </a:cxn>
                <a:cxn ang="0">
                  <a:pos x="49" y="4"/>
                </a:cxn>
                <a:cxn ang="0">
                  <a:pos x="49" y="75"/>
                </a:cxn>
                <a:cxn ang="0">
                  <a:pos x="0" y="71"/>
                </a:cxn>
              </a:cxnLst>
              <a:rect l="0" t="0" r="r" b="b"/>
              <a:pathLst>
                <a:path w="49" h="75">
                  <a:moveTo>
                    <a:pt x="0" y="71"/>
                  </a:moveTo>
                  <a:lnTo>
                    <a:pt x="0" y="0"/>
                  </a:lnTo>
                  <a:lnTo>
                    <a:pt x="49" y="4"/>
                  </a:lnTo>
                  <a:lnTo>
                    <a:pt x="49" y="75"/>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91"/>
            <p:cNvSpPr>
              <a:spLocks/>
            </p:cNvSpPr>
            <p:nvPr/>
          </p:nvSpPr>
          <p:spPr bwMode="auto">
            <a:xfrm>
              <a:off x="4752" y="1495"/>
              <a:ext cx="51" cy="77"/>
            </a:xfrm>
            <a:custGeom>
              <a:avLst/>
              <a:gdLst/>
              <a:ahLst/>
              <a:cxnLst>
                <a:cxn ang="0">
                  <a:pos x="0" y="73"/>
                </a:cxn>
                <a:cxn ang="0">
                  <a:pos x="0" y="0"/>
                </a:cxn>
                <a:cxn ang="0">
                  <a:pos x="51" y="4"/>
                </a:cxn>
                <a:cxn ang="0">
                  <a:pos x="51" y="77"/>
                </a:cxn>
                <a:cxn ang="0">
                  <a:pos x="0" y="73"/>
                </a:cxn>
              </a:cxnLst>
              <a:rect l="0" t="0" r="r" b="b"/>
              <a:pathLst>
                <a:path w="51" h="77">
                  <a:moveTo>
                    <a:pt x="0" y="73"/>
                  </a:moveTo>
                  <a:lnTo>
                    <a:pt x="0" y="0"/>
                  </a:lnTo>
                  <a:lnTo>
                    <a:pt x="51" y="4"/>
                  </a:lnTo>
                  <a:lnTo>
                    <a:pt x="51" y="77"/>
                  </a:lnTo>
                  <a:lnTo>
                    <a:pt x="0" y="7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92"/>
            <p:cNvSpPr>
              <a:spLocks/>
            </p:cNvSpPr>
            <p:nvPr/>
          </p:nvSpPr>
          <p:spPr bwMode="auto">
            <a:xfrm>
              <a:off x="5036" y="1400"/>
              <a:ext cx="49" cy="74"/>
            </a:xfrm>
            <a:custGeom>
              <a:avLst/>
              <a:gdLst/>
              <a:ahLst/>
              <a:cxnLst>
                <a:cxn ang="0">
                  <a:pos x="0" y="69"/>
                </a:cxn>
                <a:cxn ang="0">
                  <a:pos x="0" y="0"/>
                </a:cxn>
                <a:cxn ang="0">
                  <a:pos x="49" y="6"/>
                </a:cxn>
                <a:cxn ang="0">
                  <a:pos x="49" y="74"/>
                </a:cxn>
                <a:cxn ang="0">
                  <a:pos x="0" y="69"/>
                </a:cxn>
              </a:cxnLst>
              <a:rect l="0" t="0" r="r" b="b"/>
              <a:pathLst>
                <a:path w="49" h="74">
                  <a:moveTo>
                    <a:pt x="0" y="69"/>
                  </a:moveTo>
                  <a:lnTo>
                    <a:pt x="0" y="0"/>
                  </a:lnTo>
                  <a:lnTo>
                    <a:pt x="49" y="6"/>
                  </a:lnTo>
                  <a:lnTo>
                    <a:pt x="49" y="74"/>
                  </a:lnTo>
                  <a:lnTo>
                    <a:pt x="0" y="6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93"/>
            <p:cNvSpPr>
              <a:spLocks/>
            </p:cNvSpPr>
            <p:nvPr/>
          </p:nvSpPr>
          <p:spPr bwMode="auto">
            <a:xfrm>
              <a:off x="4894" y="1383"/>
              <a:ext cx="49" cy="76"/>
            </a:xfrm>
            <a:custGeom>
              <a:avLst/>
              <a:gdLst/>
              <a:ahLst/>
              <a:cxnLst>
                <a:cxn ang="0">
                  <a:pos x="0" y="71"/>
                </a:cxn>
                <a:cxn ang="0">
                  <a:pos x="0" y="0"/>
                </a:cxn>
                <a:cxn ang="0">
                  <a:pos x="49" y="7"/>
                </a:cxn>
                <a:cxn ang="0">
                  <a:pos x="49" y="76"/>
                </a:cxn>
                <a:cxn ang="0">
                  <a:pos x="0" y="71"/>
                </a:cxn>
              </a:cxnLst>
              <a:rect l="0" t="0" r="r" b="b"/>
              <a:pathLst>
                <a:path w="49" h="76">
                  <a:moveTo>
                    <a:pt x="0" y="71"/>
                  </a:moveTo>
                  <a:lnTo>
                    <a:pt x="0" y="0"/>
                  </a:lnTo>
                  <a:lnTo>
                    <a:pt x="49" y="7"/>
                  </a:lnTo>
                  <a:lnTo>
                    <a:pt x="49" y="76"/>
                  </a:lnTo>
                  <a:lnTo>
                    <a:pt x="0" y="7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94"/>
            <p:cNvSpPr>
              <a:spLocks/>
            </p:cNvSpPr>
            <p:nvPr/>
          </p:nvSpPr>
          <p:spPr bwMode="auto">
            <a:xfrm>
              <a:off x="4752" y="1364"/>
              <a:ext cx="51" cy="80"/>
            </a:xfrm>
            <a:custGeom>
              <a:avLst/>
              <a:gdLst/>
              <a:ahLst/>
              <a:cxnLst>
                <a:cxn ang="0">
                  <a:pos x="0" y="75"/>
                </a:cxn>
                <a:cxn ang="0">
                  <a:pos x="0" y="0"/>
                </a:cxn>
                <a:cxn ang="0">
                  <a:pos x="51" y="8"/>
                </a:cxn>
                <a:cxn ang="0">
                  <a:pos x="51" y="80"/>
                </a:cxn>
                <a:cxn ang="0">
                  <a:pos x="0" y="75"/>
                </a:cxn>
              </a:cxnLst>
              <a:rect l="0" t="0" r="r" b="b"/>
              <a:pathLst>
                <a:path w="51" h="80">
                  <a:moveTo>
                    <a:pt x="0" y="75"/>
                  </a:moveTo>
                  <a:lnTo>
                    <a:pt x="0" y="0"/>
                  </a:lnTo>
                  <a:lnTo>
                    <a:pt x="51" y="8"/>
                  </a:lnTo>
                  <a:lnTo>
                    <a:pt x="51" y="80"/>
                  </a:lnTo>
                  <a:lnTo>
                    <a:pt x="0" y="7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2" name="TextBox 211"/>
          <p:cNvSpPr txBox="1"/>
          <p:nvPr/>
        </p:nvSpPr>
        <p:spPr>
          <a:xfrm>
            <a:off x="2133600" y="1066800"/>
            <a:ext cx="1676400" cy="381000"/>
          </a:xfrm>
          <a:prstGeom prst="rect">
            <a:avLst/>
          </a:prstGeom>
          <a:noFill/>
        </p:spPr>
        <p:txBody>
          <a:bodyPr wrap="square" rtlCol="0">
            <a:spAutoFit/>
          </a:bodyPr>
          <a:lstStyle/>
          <a:p>
            <a:r>
              <a:rPr lang="en-US" dirty="0" smtClean="0"/>
              <a:t>Release Points</a:t>
            </a:r>
            <a:endParaRPr lang="en-US" dirty="0"/>
          </a:p>
        </p:txBody>
      </p:sp>
      <p:sp>
        <p:nvSpPr>
          <p:cNvPr id="111" name="Slide Number Placeholder 110"/>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7</a:t>
            </a:fld>
            <a:endParaRPr lang="en-US" sz="1200" kern="1200">
              <a:solidFill>
                <a:prstClr val="black">
                  <a:tint val="75000"/>
                </a:prstClr>
              </a:solidFill>
              <a:latin typeface="Calibri"/>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Site-level Info Required for New Facility</a:t>
            </a:r>
            <a:endParaRPr lang="en-US" sz="3600" dirty="0"/>
          </a:p>
        </p:txBody>
      </p:sp>
      <p:sp>
        <p:nvSpPr>
          <p:cNvPr id="3" name="Content Placeholder 2"/>
          <p:cNvSpPr>
            <a:spLocks noGrp="1"/>
          </p:cNvSpPr>
          <p:nvPr>
            <p:ph idx="1"/>
          </p:nvPr>
        </p:nvSpPr>
        <p:spPr/>
        <p:txBody>
          <a:bodyPr>
            <a:noAutofit/>
          </a:bodyPr>
          <a:lstStyle/>
          <a:p>
            <a:pPr lvl="2"/>
            <a:r>
              <a:rPr lang="en-US" sz="2600" dirty="0" smtClean="0"/>
              <a:t>State and County FIPS or Tribal Code </a:t>
            </a:r>
          </a:p>
          <a:p>
            <a:pPr lvl="2"/>
            <a:r>
              <a:rPr lang="en-US" sz="2600" dirty="0" smtClean="0"/>
              <a:t>Facility Site Identifier (your Agency’s ID)</a:t>
            </a:r>
          </a:p>
          <a:p>
            <a:pPr lvl="2"/>
            <a:r>
              <a:rPr lang="en-US" sz="2600" dirty="0" smtClean="0"/>
              <a:t>Facility Site Identifier Program System Code</a:t>
            </a:r>
          </a:p>
          <a:p>
            <a:pPr lvl="2"/>
            <a:r>
              <a:rPr lang="en-US" sz="2600" dirty="0" smtClean="0"/>
              <a:t>Facility Site Name</a:t>
            </a:r>
          </a:p>
          <a:p>
            <a:pPr lvl="2"/>
            <a:r>
              <a:rPr lang="en-US" sz="2600" dirty="0" smtClean="0"/>
              <a:t>Operating Status (and Status Year if not=“OP”)</a:t>
            </a:r>
          </a:p>
          <a:p>
            <a:pPr lvl="2"/>
            <a:r>
              <a:rPr lang="en-US" sz="2600" dirty="0" smtClean="0"/>
              <a:t>NAICS </a:t>
            </a:r>
          </a:p>
          <a:p>
            <a:pPr lvl="2"/>
            <a:r>
              <a:rPr lang="en-US" sz="2600" dirty="0" smtClean="0"/>
              <a:t>4 </a:t>
            </a:r>
            <a:r>
              <a:rPr lang="en-US" sz="2600" b="1" dirty="0" smtClean="0"/>
              <a:t>Physical</a:t>
            </a:r>
            <a:r>
              <a:rPr lang="en-US" sz="2600" dirty="0" smtClean="0"/>
              <a:t> Address Fields : Street, City, State, Zip</a:t>
            </a:r>
          </a:p>
          <a:p>
            <a:pPr lvl="2"/>
            <a:r>
              <a:rPr lang="en-US" sz="2600" dirty="0" smtClean="0"/>
              <a:t>Site-level Latitude and Longitude</a:t>
            </a:r>
          </a:p>
          <a:p>
            <a:pPr lvl="3"/>
            <a:r>
              <a:rPr lang="en-US" sz="2200" dirty="0" smtClean="0"/>
              <a:t>must be </a:t>
            </a:r>
            <a:r>
              <a:rPr lang="en-US" sz="2200" b="1" dirty="0" smtClean="0"/>
              <a:t>Decimal Degrees  </a:t>
            </a:r>
            <a:r>
              <a:rPr lang="en-US" sz="1600" i="1" dirty="0" smtClean="0"/>
              <a:t>(NOT </a:t>
            </a:r>
            <a:r>
              <a:rPr lang="en-US" sz="1600" i="1" dirty="0" err="1" smtClean="0"/>
              <a:t>Degrees.MinuteSecond</a:t>
            </a:r>
            <a:r>
              <a:rPr lang="en-US" sz="1600" i="1" dirty="0" smtClean="0"/>
              <a:t>)</a:t>
            </a:r>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8</a:t>
            </a:fld>
            <a:endParaRPr lang="en-US" sz="1200" kern="1200">
              <a:solidFill>
                <a:prstClr val="black">
                  <a:tint val="75000"/>
                </a:prstClr>
              </a:solidFill>
              <a:latin typeface="Calibri"/>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62000"/>
          </a:xfrm>
        </p:spPr>
        <p:txBody>
          <a:bodyPr>
            <a:noAutofit/>
          </a:bodyPr>
          <a:lstStyle/>
          <a:p>
            <a:pPr lvl="2" algn="ctr" rtl="0">
              <a:spcBef>
                <a:spcPct val="0"/>
              </a:spcBef>
            </a:pPr>
            <a:r>
              <a:rPr lang="en-US" sz="2400" dirty="0" smtClean="0"/>
              <a:t>Exceptions for Portable Facilities and Off-Shore Platforms</a:t>
            </a:r>
            <a:br>
              <a:rPr lang="en-US" sz="2400" dirty="0" smtClean="0"/>
            </a:br>
            <a:endParaRPr lang="en-US" sz="2400" dirty="0"/>
          </a:p>
        </p:txBody>
      </p:sp>
      <p:sp>
        <p:nvSpPr>
          <p:cNvPr id="3" name="Content Placeholder 2"/>
          <p:cNvSpPr>
            <a:spLocks noGrp="1"/>
          </p:cNvSpPr>
          <p:nvPr>
            <p:ph idx="1"/>
          </p:nvPr>
        </p:nvSpPr>
        <p:spPr>
          <a:xfrm>
            <a:off x="457200" y="1219200"/>
            <a:ext cx="8229600" cy="5029200"/>
          </a:xfrm>
        </p:spPr>
        <p:txBody>
          <a:bodyPr>
            <a:normAutofit fontScale="92500" lnSpcReduction="10000"/>
          </a:bodyPr>
          <a:lstStyle/>
          <a:p>
            <a:pPr>
              <a:lnSpc>
                <a:spcPct val="90000"/>
              </a:lnSpc>
            </a:pPr>
            <a:r>
              <a:rPr lang="en-US" sz="3000" dirty="0" smtClean="0"/>
              <a:t>Portable Facilities</a:t>
            </a:r>
          </a:p>
          <a:p>
            <a:pPr lvl="1">
              <a:lnSpc>
                <a:spcPct val="90000"/>
              </a:lnSpc>
            </a:pPr>
            <a:r>
              <a:rPr lang="en-US" sz="2200" dirty="0" smtClean="0"/>
              <a:t>State FIPS + 777</a:t>
            </a:r>
            <a:endParaRPr lang="en-US" sz="2200" strike="sngStrike" dirty="0" smtClean="0"/>
          </a:p>
          <a:p>
            <a:pPr lvl="1">
              <a:lnSpc>
                <a:spcPct val="90000"/>
              </a:lnSpc>
            </a:pPr>
            <a:r>
              <a:rPr lang="en-US" sz="2200" dirty="0" smtClean="0"/>
              <a:t>Use “Portable Facility” for </a:t>
            </a:r>
            <a:r>
              <a:rPr lang="en-US" sz="2200" dirty="0" err="1" smtClean="0"/>
              <a:t>FacilitySiteDescription</a:t>
            </a:r>
            <a:endParaRPr lang="en-US" sz="2200" dirty="0" smtClean="0"/>
          </a:p>
          <a:p>
            <a:pPr lvl="1">
              <a:lnSpc>
                <a:spcPct val="90000"/>
              </a:lnSpc>
            </a:pPr>
            <a:r>
              <a:rPr lang="en-US" sz="2200" dirty="0" smtClean="0"/>
              <a:t>Geographic Coordinates and Physical Address can not be reported.</a:t>
            </a:r>
          </a:p>
          <a:p>
            <a:pPr>
              <a:lnSpc>
                <a:spcPct val="90000"/>
              </a:lnSpc>
            </a:pPr>
            <a:r>
              <a:rPr lang="en-US" sz="3000" dirty="0" smtClean="0"/>
              <a:t>Off-shore Platforms in State Waters</a:t>
            </a:r>
          </a:p>
          <a:p>
            <a:pPr lvl="1">
              <a:lnSpc>
                <a:spcPct val="90000"/>
              </a:lnSpc>
            </a:pPr>
            <a:r>
              <a:rPr lang="en-US" sz="2200" dirty="0" smtClean="0"/>
              <a:t>Provide the 5-digit FIPS </a:t>
            </a:r>
          </a:p>
          <a:p>
            <a:pPr lvl="1">
              <a:lnSpc>
                <a:spcPct val="90000"/>
              </a:lnSpc>
            </a:pPr>
            <a:r>
              <a:rPr lang="en-US" sz="2200" dirty="0" smtClean="0"/>
              <a:t>Use “Offshore Facility” for </a:t>
            </a:r>
            <a:r>
              <a:rPr lang="en-US" sz="2200" dirty="0" err="1" smtClean="0"/>
              <a:t>FacilitySiteDescription</a:t>
            </a:r>
            <a:endParaRPr lang="en-US" sz="2200" dirty="0" smtClean="0"/>
          </a:p>
          <a:p>
            <a:pPr lvl="1">
              <a:lnSpc>
                <a:spcPct val="90000"/>
              </a:lnSpc>
            </a:pPr>
            <a:r>
              <a:rPr lang="en-US" sz="2200" dirty="0" smtClean="0"/>
              <a:t>Provide the Site-level Geographic Coordinates</a:t>
            </a:r>
          </a:p>
          <a:p>
            <a:pPr lvl="1">
              <a:lnSpc>
                <a:spcPct val="90000"/>
              </a:lnSpc>
            </a:pPr>
            <a:r>
              <a:rPr lang="en-US" sz="2200" dirty="0" smtClean="0"/>
              <a:t>Use “N/A” for Physical Street Address and City</a:t>
            </a:r>
          </a:p>
          <a:p>
            <a:pPr lvl="1">
              <a:lnSpc>
                <a:spcPct val="90000"/>
              </a:lnSpc>
            </a:pPr>
            <a:r>
              <a:rPr lang="en-US" sz="2200" dirty="0" smtClean="0"/>
              <a:t>Provide State Abbreviation</a:t>
            </a:r>
          </a:p>
          <a:p>
            <a:pPr lvl="1">
              <a:lnSpc>
                <a:spcPct val="90000"/>
              </a:lnSpc>
            </a:pPr>
            <a:r>
              <a:rPr lang="en-US" sz="2200" dirty="0" smtClean="0"/>
              <a:t>Use “99999” for Zip Code</a:t>
            </a:r>
          </a:p>
          <a:p>
            <a:pPr>
              <a:lnSpc>
                <a:spcPct val="90000"/>
              </a:lnSpc>
            </a:pPr>
            <a:r>
              <a:rPr lang="en-US" sz="3000" dirty="0" smtClean="0"/>
              <a:t>Off-shore Platforms in Federal Waters</a:t>
            </a:r>
          </a:p>
          <a:p>
            <a:pPr lvl="1">
              <a:lnSpc>
                <a:spcPct val="90000"/>
              </a:lnSpc>
            </a:pPr>
            <a:r>
              <a:rPr lang="en-US" sz="2200" dirty="0" smtClean="0"/>
              <a:t>State and County FIPS = 85000</a:t>
            </a:r>
          </a:p>
          <a:p>
            <a:pPr lvl="1">
              <a:lnSpc>
                <a:spcPct val="90000"/>
              </a:lnSpc>
            </a:pPr>
            <a:r>
              <a:rPr lang="en-US" sz="2200" dirty="0" smtClean="0"/>
              <a:t>USEPA loads emissions estimated by Dept of Interior to EIS</a:t>
            </a:r>
            <a:endParaRPr lang="en-US" sz="2200" dirty="0"/>
          </a:p>
        </p:txBody>
      </p:sp>
      <p:sp>
        <p:nvSpPr>
          <p:cNvPr id="4" name="Slide Number Placeholder 3"/>
          <p:cNvSpPr>
            <a:spLocks noGrp="1"/>
          </p:cNvSpPr>
          <p:nvPr>
            <p:ph type="sldNum" sz="quarter" idx="12"/>
          </p:nvPr>
        </p:nvSpPr>
        <p:spPr/>
        <p:txBody>
          <a:bodyPr/>
          <a:lstStyle/>
          <a:p>
            <a:pPr algn="r" rtl="0"/>
            <a:fld id="{C39D6522-33B9-456F-AB82-1F41D05D9DF9}" type="slidenum">
              <a:rPr lang="en-US" sz="1200" kern="1200" smtClean="0">
                <a:solidFill>
                  <a:prstClr val="black">
                    <a:tint val="75000"/>
                  </a:prstClr>
                </a:solidFill>
                <a:latin typeface="Calibri"/>
                <a:ea typeface="+mn-ea"/>
                <a:cs typeface="+mn-cs"/>
              </a:rPr>
              <a:pPr algn="r" rtl="0"/>
              <a:t>9</a:t>
            </a:fld>
            <a:endParaRPr lang="en-US" sz="1200" kern="1200">
              <a:solidFill>
                <a:prstClr val="black">
                  <a:tint val="75000"/>
                </a:prstClr>
              </a:solidFill>
              <a:latin typeface="Calibri"/>
              <a:ea typeface="+mn-ea"/>
              <a:cs typeface="+mn-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1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2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2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2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2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2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2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2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2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5088</TotalTime>
  <Words>9399</Words>
  <Application>Microsoft Office PowerPoint</Application>
  <PresentationFormat>On-screen Show (4:3)</PresentationFormat>
  <Paragraphs>867</Paragraphs>
  <Slides>58</Slides>
  <Notes>55</Notes>
  <HiddenSlides>0</HiddenSlides>
  <MMClips>0</MMClips>
  <ScaleCrop>false</ScaleCrop>
  <HeadingPairs>
    <vt:vector size="6" baseType="variant">
      <vt:variant>
        <vt:lpstr>Theme</vt:lpstr>
      </vt:variant>
      <vt:variant>
        <vt:i4>25</vt:i4>
      </vt:variant>
      <vt:variant>
        <vt:lpstr>Embedded OLE Servers</vt:lpstr>
      </vt:variant>
      <vt:variant>
        <vt:i4>1</vt:i4>
      </vt:variant>
      <vt:variant>
        <vt:lpstr>Slide Titles</vt:lpstr>
      </vt:variant>
      <vt:variant>
        <vt:i4>58</vt:i4>
      </vt:variant>
    </vt:vector>
  </HeadingPairs>
  <TitlesOfParts>
    <vt:vector size="84" baseType="lpstr">
      <vt:lpstr>Office Theme</vt:lpstr>
      <vt:lpstr>1_Office Theme</vt:lpstr>
      <vt:lpstr>2_Office Theme</vt:lpstr>
      <vt:lpstr>3_Office Theme</vt:lpstr>
      <vt:lpstr>4_Office Theme</vt:lpstr>
      <vt:lpstr>5_Office Theme</vt:lpstr>
      <vt:lpstr>6_Office Theme</vt:lpstr>
      <vt:lpstr>7_Office Theme</vt:lpstr>
      <vt:lpstr>8_Office Theme</vt:lpstr>
      <vt:lpstr>9_Office Theme</vt:lpstr>
      <vt:lpstr>12_Office Theme</vt:lpstr>
      <vt:lpstr>13_Office Theme</vt:lpstr>
      <vt:lpstr>14_Office Theme</vt:lpstr>
      <vt:lpstr>15_Office Theme</vt:lpstr>
      <vt:lpstr>16_Office Theme</vt:lpstr>
      <vt:lpstr>18_Office Theme</vt:lpstr>
      <vt:lpstr>19_Office Theme</vt:lpstr>
      <vt:lpstr>21_Office Theme</vt:lpstr>
      <vt:lpstr>22_Office Theme</vt:lpstr>
      <vt:lpstr>23_Office Theme</vt:lpstr>
      <vt:lpstr>24_Office Theme</vt:lpstr>
      <vt:lpstr>25_Office Theme</vt:lpstr>
      <vt:lpstr>27_Office Theme</vt:lpstr>
      <vt:lpstr>28_Office Theme</vt:lpstr>
      <vt:lpstr>29_Office Theme</vt:lpstr>
      <vt:lpstr>Worksheet</vt:lpstr>
      <vt:lpstr>Agenda</vt:lpstr>
      <vt:lpstr>EIS and the NEI</vt:lpstr>
      <vt:lpstr>S/L/T Reporting Requirement</vt:lpstr>
      <vt:lpstr>Uses of the NEI</vt:lpstr>
      <vt:lpstr>Components of the EIS</vt:lpstr>
      <vt:lpstr>The Facility Inventory</vt:lpstr>
      <vt:lpstr>Slide 7</vt:lpstr>
      <vt:lpstr>Site-level Info Required for New Facility</vt:lpstr>
      <vt:lpstr>Exceptions for Portable Facilities and Off-Shore Platforms </vt:lpstr>
      <vt:lpstr>Airports : Aircraft Engines, APUs, GSE</vt:lpstr>
      <vt:lpstr>Rail Yards</vt:lpstr>
      <vt:lpstr>Slide 12</vt:lpstr>
      <vt:lpstr>Info Required for New Release Point</vt:lpstr>
      <vt:lpstr>Required if Release Point is a Stack</vt:lpstr>
      <vt:lpstr>Slide 15</vt:lpstr>
      <vt:lpstr>Info Required for New Emission Unit</vt:lpstr>
      <vt:lpstr>Slide 17</vt:lpstr>
      <vt:lpstr>Info Required for New Emission Process</vt:lpstr>
      <vt:lpstr>Release Point Apportionment</vt:lpstr>
      <vt:lpstr>Controls</vt:lpstr>
      <vt:lpstr>Control Approach Component</vt:lpstr>
      <vt:lpstr>Control Measure Component</vt:lpstr>
      <vt:lpstr>Control Pollutant</vt:lpstr>
      <vt:lpstr>Regulations</vt:lpstr>
      <vt:lpstr>Editing an Existing Process</vt:lpstr>
      <vt:lpstr>Editing an Existing Facility Site</vt:lpstr>
      <vt:lpstr>Break Time – 10 Minutes</vt:lpstr>
      <vt:lpstr>Maintaining Identifiers Across Years</vt:lpstr>
      <vt:lpstr>If You Have to Revise Your IDs</vt:lpstr>
      <vt:lpstr>Geo Coordinates - Lat &amp; Lon</vt:lpstr>
      <vt:lpstr>Protected Lat-Lon Coordinates</vt:lpstr>
      <vt:lpstr>Release Point Parameter Checks</vt:lpstr>
      <vt:lpstr>CERS Table</vt:lpstr>
      <vt:lpstr>Exchange Header Table</vt:lpstr>
      <vt:lpstr>Creating XML File via the Bridge Tool</vt:lpstr>
      <vt:lpstr>Bridge Tool Messages</vt:lpstr>
      <vt:lpstr>Submitting the zipped XML File</vt:lpstr>
      <vt:lpstr>Slide 38</vt:lpstr>
      <vt:lpstr>Slide 39</vt:lpstr>
      <vt:lpstr>Slide 40</vt:lpstr>
      <vt:lpstr>Email Notifications</vt:lpstr>
      <vt:lpstr>The Submittal Feedback Report</vt:lpstr>
      <vt:lpstr>Feedback Report  Statistics </vt:lpstr>
      <vt:lpstr>QA and Production Error Checks</vt:lpstr>
      <vt:lpstr>When will my data show up in EIS?</vt:lpstr>
      <vt:lpstr>Agency Submission History Report</vt:lpstr>
      <vt:lpstr>Agency Submission History Report</vt:lpstr>
      <vt:lpstr>Agency Submission History Report</vt:lpstr>
      <vt:lpstr>How do I get data out of EIS?</vt:lpstr>
      <vt:lpstr>Reports - Snapshots</vt:lpstr>
      <vt:lpstr>Reports - Snapshots</vt:lpstr>
      <vt:lpstr>Reports - Snapshots</vt:lpstr>
      <vt:lpstr>Reports – Facility Configuration</vt:lpstr>
      <vt:lpstr>Reports – Facility Configuration Report</vt:lpstr>
      <vt:lpstr>Report Downloads</vt:lpstr>
      <vt:lpstr>Recap   What will change for 2011 submissions?</vt:lpstr>
      <vt:lpstr>Web resources</vt:lpstr>
      <vt:lpstr>Contacts</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EIS vs NEI</dc:title>
  <dc:creator>ctsuser</dc:creator>
  <cp:lastModifiedBy>ctsuser</cp:lastModifiedBy>
  <cp:revision>314</cp:revision>
  <dcterms:created xsi:type="dcterms:W3CDTF">2012-01-18T20:47:54Z</dcterms:created>
  <dcterms:modified xsi:type="dcterms:W3CDTF">2012-03-20T20:34:50Z</dcterms:modified>
</cp:coreProperties>
</file>