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9"/>
  </p:notesMasterIdLst>
  <p:sldIdLst>
    <p:sldId id="256" r:id="rId2"/>
    <p:sldId id="292" r:id="rId3"/>
    <p:sldId id="291"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57" r:id="rId35"/>
    <p:sldId id="294" r:id="rId36"/>
    <p:sldId id="290" r:id="rId37"/>
    <p:sldId id="293" r:id="rId38"/>
  </p:sldIdLst>
  <p:sldSz cx="12192000" cy="6858000"/>
  <p:notesSz cx="6985000" cy="92837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notesView">
  <p:normalViewPr horzBarState="maximized">
    <p:restoredLeft sz="16985" autoAdjust="0"/>
    <p:restoredTop sz="94660"/>
  </p:normalViewPr>
  <p:slideViewPr>
    <p:cSldViewPr snapToGrid="0">
      <p:cViewPr varScale="1">
        <p:scale>
          <a:sx n="79" d="100"/>
          <a:sy n="79" d="100"/>
        </p:scale>
        <p:origin x="126" y="1008"/>
      </p:cViewPr>
      <p:guideLst/>
    </p:cSldViewPr>
  </p:slideViewPr>
  <p:notesTextViewPr>
    <p:cViewPr>
      <p:scale>
        <a:sx n="1" d="1"/>
        <a:sy n="1" d="1"/>
      </p:scale>
      <p:origin x="0" y="0"/>
    </p:cViewPr>
  </p:notesTextViewPr>
  <p:notesViewPr>
    <p:cSldViewPr snapToGrid="0">
      <p:cViewPr varScale="1">
        <p:scale>
          <a:sx n="94" d="100"/>
          <a:sy n="94" d="100"/>
        </p:scale>
        <p:origin x="1728" y="8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26833" cy="465797"/>
          </a:xfrm>
          <a:prstGeom prst="rect">
            <a:avLst/>
          </a:prstGeom>
        </p:spPr>
        <p:txBody>
          <a:bodyPr vert="horz" lIns="92953" tIns="46477" rIns="92953" bIns="46477" rtlCol="0"/>
          <a:lstStyle>
            <a:lvl1pPr algn="l">
              <a:defRPr sz="1200"/>
            </a:lvl1pPr>
          </a:lstStyle>
          <a:p>
            <a:endParaRPr lang="en-US"/>
          </a:p>
        </p:txBody>
      </p:sp>
      <p:sp>
        <p:nvSpPr>
          <p:cNvPr id="3" name="Date Placeholder 2"/>
          <p:cNvSpPr>
            <a:spLocks noGrp="1"/>
          </p:cNvSpPr>
          <p:nvPr>
            <p:ph type="dt" idx="1"/>
          </p:nvPr>
        </p:nvSpPr>
        <p:spPr>
          <a:xfrm>
            <a:off x="3956551" y="0"/>
            <a:ext cx="3026833" cy="465797"/>
          </a:xfrm>
          <a:prstGeom prst="rect">
            <a:avLst/>
          </a:prstGeom>
        </p:spPr>
        <p:txBody>
          <a:bodyPr vert="horz" lIns="92953" tIns="46477" rIns="92953" bIns="46477" rtlCol="0"/>
          <a:lstStyle>
            <a:lvl1pPr algn="r">
              <a:defRPr sz="1200"/>
            </a:lvl1pPr>
          </a:lstStyle>
          <a:p>
            <a:fld id="{F5618208-CFBF-4221-8604-F6521D8B3A63}" type="datetimeFigureOut">
              <a:rPr lang="en-US" smtClean="0"/>
              <a:t>7/7/2015</a:t>
            </a:fld>
            <a:endParaRPr lang="en-US"/>
          </a:p>
        </p:txBody>
      </p:sp>
      <p:sp>
        <p:nvSpPr>
          <p:cNvPr id="4" name="Slide Image Placeholder 3"/>
          <p:cNvSpPr>
            <a:spLocks noGrp="1" noRot="1" noChangeAspect="1"/>
          </p:cNvSpPr>
          <p:nvPr>
            <p:ph type="sldImg" idx="2"/>
          </p:nvPr>
        </p:nvSpPr>
        <p:spPr>
          <a:xfrm>
            <a:off x="709613" y="1160463"/>
            <a:ext cx="5565775" cy="3132137"/>
          </a:xfrm>
          <a:prstGeom prst="rect">
            <a:avLst/>
          </a:prstGeom>
          <a:noFill/>
          <a:ln w="12700">
            <a:solidFill>
              <a:prstClr val="black"/>
            </a:solidFill>
          </a:ln>
        </p:spPr>
        <p:txBody>
          <a:bodyPr vert="horz" lIns="92953" tIns="46477" rIns="92953" bIns="46477" rtlCol="0" anchor="ctr"/>
          <a:lstStyle/>
          <a:p>
            <a:endParaRPr lang="en-US"/>
          </a:p>
        </p:txBody>
      </p:sp>
      <p:sp>
        <p:nvSpPr>
          <p:cNvPr id="5" name="Notes Placeholder 4"/>
          <p:cNvSpPr>
            <a:spLocks noGrp="1"/>
          </p:cNvSpPr>
          <p:nvPr>
            <p:ph type="body" sz="quarter" idx="3"/>
          </p:nvPr>
        </p:nvSpPr>
        <p:spPr>
          <a:xfrm>
            <a:off x="698500" y="4467780"/>
            <a:ext cx="5588000" cy="3655457"/>
          </a:xfrm>
          <a:prstGeom prst="rect">
            <a:avLst/>
          </a:prstGeom>
        </p:spPr>
        <p:txBody>
          <a:bodyPr vert="horz" lIns="92953" tIns="46477" rIns="92953" bIns="46477"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17905"/>
            <a:ext cx="3026833" cy="465796"/>
          </a:xfrm>
          <a:prstGeom prst="rect">
            <a:avLst/>
          </a:prstGeom>
        </p:spPr>
        <p:txBody>
          <a:bodyPr vert="horz" lIns="92953" tIns="46477" rIns="92953" bIns="46477" rtlCol="0" anchor="b"/>
          <a:lstStyle>
            <a:lvl1pPr algn="l">
              <a:defRPr sz="1200"/>
            </a:lvl1pPr>
          </a:lstStyle>
          <a:p>
            <a:endParaRPr lang="en-US"/>
          </a:p>
        </p:txBody>
      </p:sp>
      <p:sp>
        <p:nvSpPr>
          <p:cNvPr id="7" name="Slide Number Placeholder 6"/>
          <p:cNvSpPr>
            <a:spLocks noGrp="1"/>
          </p:cNvSpPr>
          <p:nvPr>
            <p:ph type="sldNum" sz="quarter" idx="5"/>
          </p:nvPr>
        </p:nvSpPr>
        <p:spPr>
          <a:xfrm>
            <a:off x="3956551" y="8817905"/>
            <a:ext cx="3026833" cy="465796"/>
          </a:xfrm>
          <a:prstGeom prst="rect">
            <a:avLst/>
          </a:prstGeom>
        </p:spPr>
        <p:txBody>
          <a:bodyPr vert="horz" lIns="92953" tIns="46477" rIns="92953" bIns="46477" rtlCol="0" anchor="b"/>
          <a:lstStyle>
            <a:lvl1pPr algn="r">
              <a:defRPr sz="1200"/>
            </a:lvl1pPr>
          </a:lstStyle>
          <a:p>
            <a:fld id="{F71100D2-AB23-49D2-9557-186FAF6DA3B1}" type="slidenum">
              <a:rPr lang="en-US" smtClean="0"/>
              <a:t>‹#›</a:t>
            </a:fld>
            <a:endParaRPr lang="en-US"/>
          </a:p>
        </p:txBody>
      </p:sp>
    </p:spTree>
    <p:extLst>
      <p:ext uri="{BB962C8B-B14F-4D97-AF65-F5344CB8AC3E}">
        <p14:creationId xmlns:p14="http://schemas.microsoft.com/office/powerpoint/2010/main" val="12884165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www.epa.gov/ttn/chief/eidocs/training.html#eis"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1100D2-AB23-49D2-9557-186FAF6DA3B1}" type="slidenum">
              <a:rPr lang="en-US" smtClean="0"/>
              <a:t>1</a:t>
            </a:fld>
            <a:endParaRPr lang="en-US"/>
          </a:p>
        </p:txBody>
      </p:sp>
    </p:spTree>
    <p:extLst>
      <p:ext uri="{BB962C8B-B14F-4D97-AF65-F5344CB8AC3E}">
        <p14:creationId xmlns:p14="http://schemas.microsoft.com/office/powerpoint/2010/main" val="186353830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With this selection the remaining questions will be greyed out and “N/A” will appear.  Select “Save” and you are done with this sector and may continue on to the next.</a:t>
            </a:r>
            <a:endParaRPr lang="en-US" dirty="0"/>
          </a:p>
        </p:txBody>
      </p:sp>
      <p:sp>
        <p:nvSpPr>
          <p:cNvPr id="4" name="Slide Number Placeholder 3"/>
          <p:cNvSpPr>
            <a:spLocks noGrp="1"/>
          </p:cNvSpPr>
          <p:nvPr>
            <p:ph type="sldNum" sz="quarter" idx="10"/>
          </p:nvPr>
        </p:nvSpPr>
        <p:spPr/>
        <p:txBody>
          <a:bodyPr/>
          <a:lstStyle/>
          <a:p>
            <a:fld id="{F71100D2-AB23-49D2-9557-186FAF6DA3B1}" type="slidenum">
              <a:rPr lang="en-US" smtClean="0"/>
              <a:t>10</a:t>
            </a:fld>
            <a:endParaRPr lang="en-US"/>
          </a:p>
        </p:txBody>
      </p:sp>
    </p:spTree>
    <p:extLst>
      <p:ext uri="{BB962C8B-B14F-4D97-AF65-F5344CB8AC3E}">
        <p14:creationId xmlns:p14="http://schemas.microsoft.com/office/powerpoint/2010/main" val="349379500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If you select “Not Performed – All in Nonpoint,” or “Performed by agency,”  the remaining questions are available for response.  </a:t>
            </a:r>
            <a:r>
              <a:rPr lang="en-US" b="1" dirty="0" smtClean="0"/>
              <a:t>At any point you may select “Save” and return to this sector at another time.</a:t>
            </a:r>
            <a:endParaRPr lang="en-US" b="1" dirty="0"/>
          </a:p>
        </p:txBody>
      </p:sp>
      <p:sp>
        <p:nvSpPr>
          <p:cNvPr id="4" name="Slide Number Placeholder 3"/>
          <p:cNvSpPr>
            <a:spLocks noGrp="1"/>
          </p:cNvSpPr>
          <p:nvPr>
            <p:ph type="sldNum" sz="quarter" idx="10"/>
          </p:nvPr>
        </p:nvSpPr>
        <p:spPr/>
        <p:txBody>
          <a:bodyPr/>
          <a:lstStyle/>
          <a:p>
            <a:fld id="{F71100D2-AB23-49D2-9557-186FAF6DA3B1}" type="slidenum">
              <a:rPr lang="en-US" smtClean="0"/>
              <a:t>11</a:t>
            </a:fld>
            <a:endParaRPr lang="en-US"/>
          </a:p>
        </p:txBody>
      </p:sp>
    </p:spTree>
    <p:extLst>
      <p:ext uri="{BB962C8B-B14F-4D97-AF65-F5344CB8AC3E}">
        <p14:creationId xmlns:p14="http://schemas.microsoft.com/office/powerpoint/2010/main" val="20773260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next column lists the SCC which EPA uses for its estimates.</a:t>
            </a:r>
          </a:p>
          <a:p>
            <a:endParaRPr lang="en-US" dirty="0"/>
          </a:p>
          <a:p>
            <a:r>
              <a:rPr lang="en-US" dirty="0" smtClean="0"/>
              <a:t>The next question is “Do you have this type of source?”  This question is not asking if you use this EPA SCC, but if you have Fuel Combustion; </a:t>
            </a:r>
            <a:r>
              <a:rPr lang="en-US" dirty="0" err="1" smtClean="0"/>
              <a:t>Comm</a:t>
            </a:r>
            <a:r>
              <a:rPr lang="en-US" dirty="0" smtClean="0"/>
              <a:t>/</a:t>
            </a:r>
            <a:r>
              <a:rPr lang="en-US" dirty="0" err="1" smtClean="0"/>
              <a:t>Inst</a:t>
            </a:r>
            <a:r>
              <a:rPr lang="en-US" dirty="0" smtClean="0"/>
              <a:t>; using Anthracite </a:t>
            </a:r>
            <a:r>
              <a:rPr lang="en-US" dirty="0" smtClean="0"/>
              <a:t>Coal in your jurisdiction </a:t>
            </a:r>
            <a:r>
              <a:rPr lang="en-US" dirty="0" smtClean="0"/>
              <a:t>.</a:t>
            </a:r>
            <a:endParaRPr lang="en-US" dirty="0"/>
          </a:p>
        </p:txBody>
      </p:sp>
      <p:sp>
        <p:nvSpPr>
          <p:cNvPr id="4" name="Slide Number Placeholder 3"/>
          <p:cNvSpPr>
            <a:spLocks noGrp="1"/>
          </p:cNvSpPr>
          <p:nvPr>
            <p:ph type="sldNum" sz="quarter" idx="10"/>
          </p:nvPr>
        </p:nvSpPr>
        <p:spPr/>
        <p:txBody>
          <a:bodyPr/>
          <a:lstStyle/>
          <a:p>
            <a:fld id="{F71100D2-AB23-49D2-9557-186FAF6DA3B1}" type="slidenum">
              <a:rPr lang="en-US" smtClean="0"/>
              <a:t>12</a:t>
            </a:fld>
            <a:endParaRPr lang="en-US"/>
          </a:p>
        </p:txBody>
      </p:sp>
    </p:spTree>
    <p:extLst>
      <p:ext uri="{BB962C8B-B14F-4D97-AF65-F5344CB8AC3E}">
        <p14:creationId xmlns:p14="http://schemas.microsoft.com/office/powerpoint/2010/main" val="22671382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If you select “No” the remainder of the questions will be greyed out.</a:t>
            </a:r>
          </a:p>
          <a:p>
            <a:endParaRPr lang="en-US" dirty="0"/>
          </a:p>
          <a:p>
            <a:r>
              <a:rPr lang="en-US" dirty="0" smtClean="0"/>
              <a:t>If you select “Yes,” the next question, “Do you wish to use EPA calculated values?” is already defaulted to “No.”  You are unable to accept EPA estimates for any required sector.</a:t>
            </a:r>
          </a:p>
          <a:p>
            <a:endParaRPr lang="en-US" dirty="0"/>
          </a:p>
          <a:p>
            <a:r>
              <a:rPr lang="en-US" dirty="0" smtClean="0"/>
              <a:t>Moving to the next question, “Will your agency provide data using the EPA defined SCC?”  Are you reporting the same SCC which is listed as being used by EPA?</a:t>
            </a:r>
            <a:endParaRPr lang="en-US" dirty="0"/>
          </a:p>
        </p:txBody>
      </p:sp>
      <p:sp>
        <p:nvSpPr>
          <p:cNvPr id="4" name="Slide Number Placeholder 3"/>
          <p:cNvSpPr>
            <a:spLocks noGrp="1"/>
          </p:cNvSpPr>
          <p:nvPr>
            <p:ph type="sldNum" sz="quarter" idx="10"/>
          </p:nvPr>
        </p:nvSpPr>
        <p:spPr/>
        <p:txBody>
          <a:bodyPr/>
          <a:lstStyle/>
          <a:p>
            <a:fld id="{F71100D2-AB23-49D2-9557-186FAF6DA3B1}" type="slidenum">
              <a:rPr lang="en-US" smtClean="0"/>
              <a:t>13</a:t>
            </a:fld>
            <a:endParaRPr lang="en-US"/>
          </a:p>
        </p:txBody>
      </p:sp>
    </p:spTree>
    <p:extLst>
      <p:ext uri="{BB962C8B-B14F-4D97-AF65-F5344CB8AC3E}">
        <p14:creationId xmlns:p14="http://schemas.microsoft.com/office/powerpoint/2010/main" val="272708887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Whether you </a:t>
            </a:r>
            <a:r>
              <a:rPr lang="en-US" dirty="0" smtClean="0"/>
              <a:t>select “Yes” or “No”, next you need to respond to “Do you use different SCC(s) in your agency?”  There may be situations that your agency may report the SCC that EPA is </a:t>
            </a:r>
            <a:r>
              <a:rPr lang="en-US" dirty="0" smtClean="0"/>
              <a:t>using, </a:t>
            </a:r>
            <a:r>
              <a:rPr lang="en-US" dirty="0" smtClean="0"/>
              <a:t>as well as alternate SCCs.  Or, you may not being using the EPA SCC and are just using alternate SCCs.</a:t>
            </a:r>
            <a:endParaRPr lang="en-US" dirty="0"/>
          </a:p>
        </p:txBody>
      </p:sp>
      <p:sp>
        <p:nvSpPr>
          <p:cNvPr id="4" name="Slide Number Placeholder 3"/>
          <p:cNvSpPr>
            <a:spLocks noGrp="1"/>
          </p:cNvSpPr>
          <p:nvPr>
            <p:ph type="sldNum" sz="quarter" idx="10"/>
          </p:nvPr>
        </p:nvSpPr>
        <p:spPr/>
        <p:txBody>
          <a:bodyPr/>
          <a:lstStyle/>
          <a:p>
            <a:fld id="{F71100D2-AB23-49D2-9557-186FAF6DA3B1}" type="slidenum">
              <a:rPr lang="en-US" smtClean="0"/>
              <a:t>14</a:t>
            </a:fld>
            <a:endParaRPr lang="en-US"/>
          </a:p>
        </p:txBody>
      </p:sp>
    </p:spTree>
    <p:extLst>
      <p:ext uri="{BB962C8B-B14F-4D97-AF65-F5344CB8AC3E}">
        <p14:creationId xmlns:p14="http://schemas.microsoft.com/office/powerpoint/2010/main" val="202164391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If you select “Yes” that you do have alternate SCCs, you must now tell us what SCCs you will be reporting.  Under “If you use different SCC(s) please select from the list the SCC(s) you will use to report:”  You would select the SCCs from the drop down menu and then select “Add Alternative SCC</a:t>
            </a:r>
            <a:r>
              <a:rPr lang="en-US" b="1" dirty="0" smtClean="0"/>
              <a:t>.”  If you select the drop down menu and nothing appears, it means that </a:t>
            </a:r>
            <a:r>
              <a:rPr lang="en-US" b="1" u="sng" dirty="0" smtClean="0"/>
              <a:t>there are no alternative SCCs</a:t>
            </a:r>
            <a:r>
              <a:rPr lang="en-US" dirty="0" smtClean="0"/>
              <a:t>.  We will demonstrate the alternate SCC function further in this instruction.</a:t>
            </a:r>
            <a:endParaRPr lang="en-US" dirty="0"/>
          </a:p>
        </p:txBody>
      </p:sp>
      <p:sp>
        <p:nvSpPr>
          <p:cNvPr id="4" name="Slide Number Placeholder 3"/>
          <p:cNvSpPr>
            <a:spLocks noGrp="1"/>
          </p:cNvSpPr>
          <p:nvPr>
            <p:ph type="sldNum" sz="quarter" idx="10"/>
          </p:nvPr>
        </p:nvSpPr>
        <p:spPr/>
        <p:txBody>
          <a:bodyPr/>
          <a:lstStyle/>
          <a:p>
            <a:fld id="{F71100D2-AB23-49D2-9557-186FAF6DA3B1}" type="slidenum">
              <a:rPr lang="en-US" smtClean="0"/>
              <a:t>15</a:t>
            </a:fld>
            <a:endParaRPr lang="en-US"/>
          </a:p>
        </p:txBody>
      </p:sp>
    </p:spTree>
    <p:extLst>
      <p:ext uri="{BB962C8B-B14F-4D97-AF65-F5344CB8AC3E}">
        <p14:creationId xmlns:p14="http://schemas.microsoft.com/office/powerpoint/2010/main" val="324959508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If you were to select “No” you do not have alternate SCCs, the SCC selection will grey out.</a:t>
            </a:r>
          </a:p>
          <a:p>
            <a:endParaRPr lang="en-US" dirty="0"/>
          </a:p>
          <a:p>
            <a:r>
              <a:rPr lang="en-US" dirty="0" smtClean="0"/>
              <a:t>After answering all of the questions select “Save.”  You can select save at any time during the completion of these questions and come back to them later</a:t>
            </a:r>
            <a:r>
              <a:rPr lang="en-US" dirty="0" smtClean="0"/>
              <a:t>.  Also you do not have to complete the entire survey at one time.</a:t>
            </a:r>
            <a:endParaRPr lang="en-US" dirty="0"/>
          </a:p>
        </p:txBody>
      </p:sp>
      <p:sp>
        <p:nvSpPr>
          <p:cNvPr id="4" name="Slide Number Placeholder 3"/>
          <p:cNvSpPr>
            <a:spLocks noGrp="1"/>
          </p:cNvSpPr>
          <p:nvPr>
            <p:ph type="sldNum" sz="quarter" idx="10"/>
          </p:nvPr>
        </p:nvSpPr>
        <p:spPr/>
        <p:txBody>
          <a:bodyPr/>
          <a:lstStyle/>
          <a:p>
            <a:fld id="{F71100D2-AB23-49D2-9557-186FAF6DA3B1}" type="slidenum">
              <a:rPr lang="en-US" smtClean="0"/>
              <a:t>16</a:t>
            </a:fld>
            <a:endParaRPr lang="en-US"/>
          </a:p>
        </p:txBody>
      </p:sp>
    </p:spTree>
    <p:extLst>
      <p:ext uri="{BB962C8B-B14F-4D97-AF65-F5344CB8AC3E}">
        <p14:creationId xmlns:p14="http://schemas.microsoft.com/office/powerpoint/2010/main" val="289790392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If you need to go back to a sector to edit a question, or complete the survey for that sector, select “Edit Sector.”  You may edit responses at any time up until  the due date.</a:t>
            </a:r>
            <a:endParaRPr lang="en-US" dirty="0"/>
          </a:p>
        </p:txBody>
      </p:sp>
      <p:sp>
        <p:nvSpPr>
          <p:cNvPr id="4" name="Slide Number Placeholder 3"/>
          <p:cNvSpPr>
            <a:spLocks noGrp="1"/>
          </p:cNvSpPr>
          <p:nvPr>
            <p:ph type="sldNum" sz="quarter" idx="10"/>
          </p:nvPr>
        </p:nvSpPr>
        <p:spPr/>
        <p:txBody>
          <a:bodyPr/>
          <a:lstStyle/>
          <a:p>
            <a:fld id="{F71100D2-AB23-49D2-9557-186FAF6DA3B1}" type="slidenum">
              <a:rPr lang="en-US" smtClean="0"/>
              <a:t>17</a:t>
            </a:fld>
            <a:endParaRPr lang="en-US"/>
          </a:p>
        </p:txBody>
      </p:sp>
    </p:spTree>
    <p:extLst>
      <p:ext uri="{BB962C8B-B14F-4D97-AF65-F5344CB8AC3E}">
        <p14:creationId xmlns:p14="http://schemas.microsoft.com/office/powerpoint/2010/main" val="115966782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Let’s move on to a sector which is not required, Dust – Construction Dust.  There are three EPA SCCs used under this sector and all three must be completed.</a:t>
            </a:r>
          </a:p>
          <a:p>
            <a:endParaRPr lang="en-US" dirty="0"/>
          </a:p>
          <a:p>
            <a:r>
              <a:rPr lang="en-US" dirty="0" smtClean="0"/>
              <a:t>Select “Edit Sector”</a:t>
            </a:r>
            <a:endParaRPr lang="en-US" dirty="0"/>
          </a:p>
        </p:txBody>
      </p:sp>
      <p:sp>
        <p:nvSpPr>
          <p:cNvPr id="4" name="Slide Number Placeholder 3"/>
          <p:cNvSpPr>
            <a:spLocks noGrp="1"/>
          </p:cNvSpPr>
          <p:nvPr>
            <p:ph type="sldNum" sz="quarter" idx="10"/>
          </p:nvPr>
        </p:nvSpPr>
        <p:spPr/>
        <p:txBody>
          <a:bodyPr/>
          <a:lstStyle/>
          <a:p>
            <a:fld id="{F71100D2-AB23-49D2-9557-186FAF6DA3B1}" type="slidenum">
              <a:rPr lang="en-US" smtClean="0"/>
              <a:t>18</a:t>
            </a:fld>
            <a:endParaRPr lang="en-US"/>
          </a:p>
        </p:txBody>
      </p:sp>
    </p:spTree>
    <p:extLst>
      <p:ext uri="{BB962C8B-B14F-4D97-AF65-F5344CB8AC3E}">
        <p14:creationId xmlns:p14="http://schemas.microsoft.com/office/powerpoint/2010/main" val="87945656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first question, “Do you have this Sector in your State/Tribe/Local area?”  If you answer “No” you are done with this sector and may then select “Save” and continue on to the next sector.</a:t>
            </a:r>
          </a:p>
          <a:p>
            <a:endParaRPr lang="en-US" dirty="0"/>
          </a:p>
          <a:p>
            <a:r>
              <a:rPr lang="en-US" dirty="0" smtClean="0"/>
              <a:t>If you select “Yes,” you will move on to the next question.</a:t>
            </a:r>
            <a:endParaRPr lang="en-US" dirty="0"/>
          </a:p>
        </p:txBody>
      </p:sp>
      <p:sp>
        <p:nvSpPr>
          <p:cNvPr id="4" name="Slide Number Placeholder 3"/>
          <p:cNvSpPr>
            <a:spLocks noGrp="1"/>
          </p:cNvSpPr>
          <p:nvPr>
            <p:ph type="sldNum" sz="quarter" idx="10"/>
          </p:nvPr>
        </p:nvSpPr>
        <p:spPr/>
        <p:txBody>
          <a:bodyPr/>
          <a:lstStyle/>
          <a:p>
            <a:fld id="{F71100D2-AB23-49D2-9557-186FAF6DA3B1}" type="slidenum">
              <a:rPr lang="en-US" smtClean="0"/>
              <a:t>19</a:t>
            </a:fld>
            <a:endParaRPr lang="en-US"/>
          </a:p>
        </p:txBody>
      </p:sp>
    </p:spTree>
    <p:extLst>
      <p:ext uri="{BB962C8B-B14F-4D97-AF65-F5344CB8AC3E}">
        <p14:creationId xmlns:p14="http://schemas.microsoft.com/office/powerpoint/2010/main" val="13378204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71100D2-AB23-49D2-9557-186FAF6DA3B1}" type="slidenum">
              <a:rPr lang="en-US" smtClean="0"/>
              <a:t>2</a:t>
            </a:fld>
            <a:endParaRPr lang="en-US"/>
          </a:p>
        </p:txBody>
      </p:sp>
    </p:spTree>
    <p:extLst>
      <p:ext uri="{BB962C8B-B14F-4D97-AF65-F5344CB8AC3E}">
        <p14:creationId xmlns:p14="http://schemas.microsoft.com/office/powerpoint/2010/main" val="238970172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next question is “Is this Sector reported solely in nonpoint? If not, do you subtract point source contributions for this Sector?”  Your choices are:</a:t>
            </a:r>
          </a:p>
          <a:p>
            <a:pPr marL="174289" indent="-174289">
              <a:buFont typeface="Arial" panose="020B0604020202020204" pitchFamily="34" charset="0"/>
              <a:buChar char="•"/>
            </a:pPr>
            <a:r>
              <a:rPr lang="en-US" dirty="0" smtClean="0"/>
              <a:t>Not Performed – All in Point</a:t>
            </a:r>
          </a:p>
          <a:p>
            <a:pPr marL="174289" indent="-174289">
              <a:buFont typeface="Arial" panose="020B0604020202020204" pitchFamily="34" charset="0"/>
              <a:buChar char="•"/>
            </a:pPr>
            <a:r>
              <a:rPr lang="en-US" dirty="0" smtClean="0"/>
              <a:t>Not Performed – All in Nonpoint</a:t>
            </a:r>
          </a:p>
          <a:p>
            <a:pPr marL="174289" indent="-174289">
              <a:buFont typeface="Arial" panose="020B0604020202020204" pitchFamily="34" charset="0"/>
              <a:buChar char="•"/>
            </a:pPr>
            <a:r>
              <a:rPr lang="en-US" dirty="0" smtClean="0"/>
              <a:t>Performed by agency</a:t>
            </a:r>
          </a:p>
          <a:p>
            <a:pPr marL="174289" indent="-174289">
              <a:buFont typeface="Arial" panose="020B0604020202020204" pitchFamily="34" charset="0"/>
              <a:buChar char="•"/>
            </a:pPr>
            <a:endParaRPr lang="en-US" dirty="0"/>
          </a:p>
          <a:p>
            <a:r>
              <a:rPr lang="en-US" b="1" dirty="0" smtClean="0"/>
              <a:t>If a sector </a:t>
            </a:r>
            <a:r>
              <a:rPr lang="en-US" b="1" u="sng" dirty="0" smtClean="0"/>
              <a:t>is not </a:t>
            </a:r>
            <a:r>
              <a:rPr lang="en-US" b="1" dirty="0" smtClean="0"/>
              <a:t>subject to point/nonpoint reconciliation your only choice will be “Not Performed – All in Nonpoint”</a:t>
            </a:r>
            <a:endParaRPr lang="en-US" b="1" dirty="0"/>
          </a:p>
        </p:txBody>
      </p:sp>
      <p:sp>
        <p:nvSpPr>
          <p:cNvPr id="4" name="Slide Number Placeholder 3"/>
          <p:cNvSpPr>
            <a:spLocks noGrp="1"/>
          </p:cNvSpPr>
          <p:nvPr>
            <p:ph type="sldNum" sz="quarter" idx="10"/>
          </p:nvPr>
        </p:nvSpPr>
        <p:spPr/>
        <p:txBody>
          <a:bodyPr/>
          <a:lstStyle/>
          <a:p>
            <a:fld id="{F71100D2-AB23-49D2-9557-186FAF6DA3B1}" type="slidenum">
              <a:rPr lang="en-US" smtClean="0"/>
              <a:t>20</a:t>
            </a:fld>
            <a:endParaRPr lang="en-US"/>
          </a:p>
        </p:txBody>
      </p:sp>
    </p:spTree>
    <p:extLst>
      <p:ext uri="{BB962C8B-B14F-4D97-AF65-F5344CB8AC3E}">
        <p14:creationId xmlns:p14="http://schemas.microsoft.com/office/powerpoint/2010/main" val="306507344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If you select “Not Performed – All in Point”  all remaining questions will be greyed out and “N/A” will appear in the drop down menus.  Save the record and move on to the next sector.</a:t>
            </a:r>
            <a:endParaRPr lang="en-US" dirty="0"/>
          </a:p>
        </p:txBody>
      </p:sp>
      <p:sp>
        <p:nvSpPr>
          <p:cNvPr id="4" name="Slide Number Placeholder 3"/>
          <p:cNvSpPr>
            <a:spLocks noGrp="1"/>
          </p:cNvSpPr>
          <p:nvPr>
            <p:ph type="sldNum" sz="quarter" idx="10"/>
          </p:nvPr>
        </p:nvSpPr>
        <p:spPr/>
        <p:txBody>
          <a:bodyPr/>
          <a:lstStyle/>
          <a:p>
            <a:fld id="{F71100D2-AB23-49D2-9557-186FAF6DA3B1}" type="slidenum">
              <a:rPr lang="en-US" smtClean="0"/>
              <a:t>21</a:t>
            </a:fld>
            <a:endParaRPr lang="en-US"/>
          </a:p>
        </p:txBody>
      </p:sp>
    </p:spTree>
    <p:extLst>
      <p:ext uri="{BB962C8B-B14F-4D97-AF65-F5344CB8AC3E}">
        <p14:creationId xmlns:p14="http://schemas.microsoft.com/office/powerpoint/2010/main" val="19235715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If you select “Not Performed – All in Nonpoint” or “Performed by agency,” you will move on to the next question.</a:t>
            </a:r>
            <a:endParaRPr lang="en-US" dirty="0"/>
          </a:p>
        </p:txBody>
      </p:sp>
      <p:sp>
        <p:nvSpPr>
          <p:cNvPr id="4" name="Slide Number Placeholder 3"/>
          <p:cNvSpPr>
            <a:spLocks noGrp="1"/>
          </p:cNvSpPr>
          <p:nvPr>
            <p:ph type="sldNum" sz="quarter" idx="10"/>
          </p:nvPr>
        </p:nvSpPr>
        <p:spPr/>
        <p:txBody>
          <a:bodyPr/>
          <a:lstStyle/>
          <a:p>
            <a:fld id="{F71100D2-AB23-49D2-9557-186FAF6DA3B1}" type="slidenum">
              <a:rPr lang="en-US" smtClean="0"/>
              <a:t>22</a:t>
            </a:fld>
            <a:endParaRPr lang="en-US"/>
          </a:p>
        </p:txBody>
      </p:sp>
    </p:spTree>
    <p:extLst>
      <p:ext uri="{BB962C8B-B14F-4D97-AF65-F5344CB8AC3E}">
        <p14:creationId xmlns:p14="http://schemas.microsoft.com/office/powerpoint/2010/main" val="146726885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next column lists the SCCs which EPA will use in its estimates.</a:t>
            </a:r>
          </a:p>
          <a:p>
            <a:endParaRPr lang="en-US" dirty="0"/>
          </a:p>
          <a:p>
            <a:r>
              <a:rPr lang="en-US" dirty="0" smtClean="0"/>
              <a:t>The next question is “Do you have this type of source?”  Remember that this question is asking if you have this source in your nonpoint and </a:t>
            </a:r>
            <a:r>
              <a:rPr lang="en-US" b="1" dirty="0" smtClean="0"/>
              <a:t>NOT</a:t>
            </a:r>
            <a:r>
              <a:rPr lang="en-US" dirty="0" smtClean="0"/>
              <a:t> do you have the EPA SCC.  If you select “No” the remaining questions will be greyed out.</a:t>
            </a:r>
          </a:p>
          <a:p>
            <a:endParaRPr lang="en-US" dirty="0"/>
          </a:p>
          <a:p>
            <a:r>
              <a:rPr lang="en-US" dirty="0" smtClean="0"/>
              <a:t>If you select “Yes’…</a:t>
            </a:r>
            <a:endParaRPr lang="en-US" dirty="0"/>
          </a:p>
        </p:txBody>
      </p:sp>
      <p:sp>
        <p:nvSpPr>
          <p:cNvPr id="4" name="Slide Number Placeholder 3"/>
          <p:cNvSpPr>
            <a:spLocks noGrp="1"/>
          </p:cNvSpPr>
          <p:nvPr>
            <p:ph type="sldNum" sz="quarter" idx="10"/>
          </p:nvPr>
        </p:nvSpPr>
        <p:spPr/>
        <p:txBody>
          <a:bodyPr/>
          <a:lstStyle/>
          <a:p>
            <a:fld id="{F71100D2-AB23-49D2-9557-186FAF6DA3B1}" type="slidenum">
              <a:rPr lang="en-US" smtClean="0"/>
              <a:t>23</a:t>
            </a:fld>
            <a:endParaRPr lang="en-US"/>
          </a:p>
        </p:txBody>
      </p:sp>
    </p:spTree>
    <p:extLst>
      <p:ext uri="{BB962C8B-B14F-4D97-AF65-F5344CB8AC3E}">
        <p14:creationId xmlns:p14="http://schemas.microsoft.com/office/powerpoint/2010/main" val="33280397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You move on to the next question which is “Do you wish to use EPA calculated values?”.  </a:t>
            </a:r>
            <a:endParaRPr lang="en-US" dirty="0"/>
          </a:p>
        </p:txBody>
      </p:sp>
      <p:sp>
        <p:nvSpPr>
          <p:cNvPr id="4" name="Slide Number Placeholder 3"/>
          <p:cNvSpPr>
            <a:spLocks noGrp="1"/>
          </p:cNvSpPr>
          <p:nvPr>
            <p:ph type="sldNum" sz="quarter" idx="10"/>
          </p:nvPr>
        </p:nvSpPr>
        <p:spPr/>
        <p:txBody>
          <a:bodyPr/>
          <a:lstStyle/>
          <a:p>
            <a:fld id="{F71100D2-AB23-49D2-9557-186FAF6DA3B1}" type="slidenum">
              <a:rPr lang="en-US" smtClean="0"/>
              <a:t>24</a:t>
            </a:fld>
            <a:endParaRPr lang="en-US"/>
          </a:p>
        </p:txBody>
      </p:sp>
    </p:spTree>
    <p:extLst>
      <p:ext uri="{BB962C8B-B14F-4D97-AF65-F5344CB8AC3E}">
        <p14:creationId xmlns:p14="http://schemas.microsoft.com/office/powerpoint/2010/main" val="297019203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If you select “Yes” you are indicating that you wish to accept the EPA estimates.  At this point the remaining questions will be greyed out and you would select “Save” and move on to the next sector.</a:t>
            </a:r>
            <a:endParaRPr lang="en-US" dirty="0"/>
          </a:p>
        </p:txBody>
      </p:sp>
      <p:sp>
        <p:nvSpPr>
          <p:cNvPr id="4" name="Slide Number Placeholder 3"/>
          <p:cNvSpPr>
            <a:spLocks noGrp="1"/>
          </p:cNvSpPr>
          <p:nvPr>
            <p:ph type="sldNum" sz="quarter" idx="10"/>
          </p:nvPr>
        </p:nvSpPr>
        <p:spPr/>
        <p:txBody>
          <a:bodyPr/>
          <a:lstStyle/>
          <a:p>
            <a:fld id="{F71100D2-AB23-49D2-9557-186FAF6DA3B1}" type="slidenum">
              <a:rPr lang="en-US" smtClean="0"/>
              <a:t>25</a:t>
            </a:fld>
            <a:endParaRPr lang="en-US"/>
          </a:p>
        </p:txBody>
      </p:sp>
    </p:spTree>
    <p:extLst>
      <p:ext uri="{BB962C8B-B14F-4D97-AF65-F5344CB8AC3E}">
        <p14:creationId xmlns:p14="http://schemas.microsoft.com/office/powerpoint/2010/main" val="176005875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If you select “No,”  the next question asks “Will your agency provide data using the EPA defined SCC?”  If you select “Yes,” you are stating that you will be using the EPA SCC in your submission.</a:t>
            </a:r>
            <a:endParaRPr lang="en-US" dirty="0"/>
          </a:p>
        </p:txBody>
      </p:sp>
      <p:sp>
        <p:nvSpPr>
          <p:cNvPr id="4" name="Slide Number Placeholder 3"/>
          <p:cNvSpPr>
            <a:spLocks noGrp="1"/>
          </p:cNvSpPr>
          <p:nvPr>
            <p:ph type="sldNum" sz="quarter" idx="10"/>
          </p:nvPr>
        </p:nvSpPr>
        <p:spPr/>
        <p:txBody>
          <a:bodyPr/>
          <a:lstStyle/>
          <a:p>
            <a:fld id="{F71100D2-AB23-49D2-9557-186FAF6DA3B1}" type="slidenum">
              <a:rPr lang="en-US" smtClean="0"/>
              <a:t>26</a:t>
            </a:fld>
            <a:endParaRPr lang="en-US"/>
          </a:p>
        </p:txBody>
      </p:sp>
    </p:spTree>
    <p:extLst>
      <p:ext uri="{BB962C8B-B14F-4D97-AF65-F5344CB8AC3E}">
        <p14:creationId xmlns:p14="http://schemas.microsoft.com/office/powerpoint/2010/main" val="291650537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Next you will indicate if you have alternative SCCs which you will be reporting in addition to the EPA SCC; or instead of the EPA </a:t>
            </a:r>
            <a:r>
              <a:rPr lang="en-US" dirty="0" smtClean="0"/>
              <a:t>SCC by selecting the answer to “Do you use different SCC(s) in your agency?”</a:t>
            </a:r>
            <a:endParaRPr lang="en-US" dirty="0"/>
          </a:p>
        </p:txBody>
      </p:sp>
      <p:sp>
        <p:nvSpPr>
          <p:cNvPr id="4" name="Slide Number Placeholder 3"/>
          <p:cNvSpPr>
            <a:spLocks noGrp="1"/>
          </p:cNvSpPr>
          <p:nvPr>
            <p:ph type="sldNum" sz="quarter" idx="10"/>
          </p:nvPr>
        </p:nvSpPr>
        <p:spPr/>
        <p:txBody>
          <a:bodyPr/>
          <a:lstStyle/>
          <a:p>
            <a:fld id="{F71100D2-AB23-49D2-9557-186FAF6DA3B1}" type="slidenum">
              <a:rPr lang="en-US" smtClean="0"/>
              <a:t>27</a:t>
            </a:fld>
            <a:endParaRPr lang="en-US"/>
          </a:p>
        </p:txBody>
      </p:sp>
    </p:spTree>
    <p:extLst>
      <p:ext uri="{BB962C8B-B14F-4D97-AF65-F5344CB8AC3E}">
        <p14:creationId xmlns:p14="http://schemas.microsoft.com/office/powerpoint/2010/main" val="177291661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 select your alternative SCCs select the drop down menu and pick the </a:t>
            </a:r>
            <a:r>
              <a:rPr lang="en-US" dirty="0" smtClean="0"/>
              <a:t>SCC(s) </a:t>
            </a:r>
            <a:r>
              <a:rPr lang="en-US" dirty="0" smtClean="0"/>
              <a:t>which you will be reporting.</a:t>
            </a:r>
            <a:endParaRPr lang="en-US" dirty="0"/>
          </a:p>
        </p:txBody>
      </p:sp>
      <p:sp>
        <p:nvSpPr>
          <p:cNvPr id="4" name="Slide Number Placeholder 3"/>
          <p:cNvSpPr>
            <a:spLocks noGrp="1"/>
          </p:cNvSpPr>
          <p:nvPr>
            <p:ph type="sldNum" sz="quarter" idx="10"/>
          </p:nvPr>
        </p:nvSpPr>
        <p:spPr/>
        <p:txBody>
          <a:bodyPr/>
          <a:lstStyle/>
          <a:p>
            <a:fld id="{F71100D2-AB23-49D2-9557-186FAF6DA3B1}" type="slidenum">
              <a:rPr lang="en-US" smtClean="0"/>
              <a:t>28</a:t>
            </a:fld>
            <a:endParaRPr lang="en-US"/>
          </a:p>
        </p:txBody>
      </p:sp>
    </p:spTree>
    <p:extLst>
      <p:ext uri="{BB962C8B-B14F-4D97-AF65-F5344CB8AC3E}">
        <p14:creationId xmlns:p14="http://schemas.microsoft.com/office/powerpoint/2010/main" val="66382668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Once you have selected the SCC, then select “Add Alternative SCC”</a:t>
            </a:r>
            <a:endParaRPr lang="en-US" dirty="0"/>
          </a:p>
        </p:txBody>
      </p:sp>
      <p:sp>
        <p:nvSpPr>
          <p:cNvPr id="4" name="Slide Number Placeholder 3"/>
          <p:cNvSpPr>
            <a:spLocks noGrp="1"/>
          </p:cNvSpPr>
          <p:nvPr>
            <p:ph type="sldNum" sz="quarter" idx="10"/>
          </p:nvPr>
        </p:nvSpPr>
        <p:spPr/>
        <p:txBody>
          <a:bodyPr/>
          <a:lstStyle/>
          <a:p>
            <a:fld id="{F71100D2-AB23-49D2-9557-186FAF6DA3B1}" type="slidenum">
              <a:rPr lang="en-US" smtClean="0"/>
              <a:t>29</a:t>
            </a:fld>
            <a:endParaRPr lang="en-US"/>
          </a:p>
        </p:txBody>
      </p:sp>
    </p:spTree>
    <p:extLst>
      <p:ext uri="{BB962C8B-B14F-4D97-AF65-F5344CB8AC3E}">
        <p14:creationId xmlns:p14="http://schemas.microsoft.com/office/powerpoint/2010/main" val="42806182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Due to the number of people that we have on the call, we ask that you use the Chat pod located on the Adobe Connect dashboard to submit your questions.  We will answer your questions at the end of the presentation and will post the Q&amp;A with this presentation on the CHIEF website by the end of the week under EIS Training.</a:t>
            </a:r>
          </a:p>
          <a:p>
            <a:endParaRPr lang="en-US" dirty="0"/>
          </a:p>
          <a:p>
            <a:r>
              <a:rPr lang="en-US" dirty="0">
                <a:hlinkClick r:id="rId3"/>
              </a:rPr>
              <a:t>http://</a:t>
            </a:r>
            <a:r>
              <a:rPr lang="en-US" dirty="0" smtClean="0">
                <a:hlinkClick r:id="rId3"/>
              </a:rPr>
              <a:t>www.epa.gov/ttn/chief/eidocs/training.html#eis</a:t>
            </a:r>
            <a:r>
              <a:rPr lang="en-US" dirty="0" smtClean="0"/>
              <a:t> </a:t>
            </a:r>
          </a:p>
          <a:p>
            <a:endParaRPr lang="en-US" dirty="0"/>
          </a:p>
        </p:txBody>
      </p:sp>
      <p:sp>
        <p:nvSpPr>
          <p:cNvPr id="4" name="Slide Number Placeholder 3"/>
          <p:cNvSpPr>
            <a:spLocks noGrp="1"/>
          </p:cNvSpPr>
          <p:nvPr>
            <p:ph type="sldNum" sz="quarter" idx="10"/>
          </p:nvPr>
        </p:nvSpPr>
        <p:spPr/>
        <p:txBody>
          <a:bodyPr/>
          <a:lstStyle/>
          <a:p>
            <a:fld id="{F71100D2-AB23-49D2-9557-186FAF6DA3B1}" type="slidenum">
              <a:rPr lang="en-US" smtClean="0"/>
              <a:t>3</a:t>
            </a:fld>
            <a:endParaRPr lang="en-US"/>
          </a:p>
        </p:txBody>
      </p:sp>
    </p:spTree>
    <p:extLst>
      <p:ext uri="{BB962C8B-B14F-4D97-AF65-F5344CB8AC3E}">
        <p14:creationId xmlns:p14="http://schemas.microsoft.com/office/powerpoint/2010/main" val="177121750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alternative SCCs which you will use in your submission are now listed in the column.  If you selected an SCC which you do not want to include, simply click on the alternative SCC and it will be deleted from the list.</a:t>
            </a:r>
          </a:p>
          <a:p>
            <a:endParaRPr lang="en-US" dirty="0"/>
          </a:p>
          <a:p>
            <a:r>
              <a:rPr lang="en-US" dirty="0" smtClean="0"/>
              <a:t>Be careful, there is nothing to stop you from selecting the same SCC more than one time.</a:t>
            </a:r>
            <a:endParaRPr lang="en-US" dirty="0"/>
          </a:p>
        </p:txBody>
      </p:sp>
      <p:sp>
        <p:nvSpPr>
          <p:cNvPr id="4" name="Slide Number Placeholder 3"/>
          <p:cNvSpPr>
            <a:spLocks noGrp="1"/>
          </p:cNvSpPr>
          <p:nvPr>
            <p:ph type="sldNum" sz="quarter" idx="10"/>
          </p:nvPr>
        </p:nvSpPr>
        <p:spPr/>
        <p:txBody>
          <a:bodyPr/>
          <a:lstStyle/>
          <a:p>
            <a:fld id="{F71100D2-AB23-49D2-9557-186FAF6DA3B1}" type="slidenum">
              <a:rPr lang="en-US" smtClean="0"/>
              <a:t>30</a:t>
            </a:fld>
            <a:endParaRPr lang="en-US"/>
          </a:p>
        </p:txBody>
      </p:sp>
    </p:spTree>
    <p:extLst>
      <p:ext uri="{BB962C8B-B14F-4D97-AF65-F5344CB8AC3E}">
        <p14:creationId xmlns:p14="http://schemas.microsoft.com/office/powerpoint/2010/main" val="296291456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Now that you have told us:</a:t>
            </a:r>
          </a:p>
          <a:p>
            <a:pPr marL="232384" indent="-232384">
              <a:buAutoNum type="arabicPeriod"/>
            </a:pPr>
            <a:r>
              <a:rPr lang="en-US" dirty="0" smtClean="0"/>
              <a:t>That you do have this sector</a:t>
            </a:r>
          </a:p>
          <a:p>
            <a:pPr marL="232384" indent="-232384">
              <a:buAutoNum type="arabicPeriod"/>
            </a:pPr>
            <a:r>
              <a:rPr lang="en-US" dirty="0" smtClean="0"/>
              <a:t>That you are reporting the whole sector in your nonpoint</a:t>
            </a:r>
          </a:p>
          <a:p>
            <a:pPr marL="232384" indent="-232384">
              <a:buAutoNum type="arabicPeriod"/>
            </a:pPr>
            <a:r>
              <a:rPr lang="en-US" dirty="0" smtClean="0"/>
              <a:t>You do not have two of the sources in your inventory</a:t>
            </a:r>
          </a:p>
          <a:p>
            <a:pPr marL="232384" indent="-232384">
              <a:buAutoNum type="arabicPeriod"/>
            </a:pPr>
            <a:r>
              <a:rPr lang="en-US" dirty="0" smtClean="0"/>
              <a:t>But for the one that you do have, you will not be accepting EPA estimates and will be reporting the EPA SCC and the two listed alternative SCCs.</a:t>
            </a:r>
          </a:p>
          <a:p>
            <a:pPr marL="232384" indent="-232384">
              <a:buAutoNum type="arabicPeriod"/>
            </a:pPr>
            <a:endParaRPr lang="en-US" dirty="0"/>
          </a:p>
          <a:p>
            <a:r>
              <a:rPr lang="en-US" dirty="0" smtClean="0"/>
              <a:t>Select “Save” and move onto the next sector.</a:t>
            </a:r>
            <a:endParaRPr lang="en-US" dirty="0"/>
          </a:p>
        </p:txBody>
      </p:sp>
      <p:sp>
        <p:nvSpPr>
          <p:cNvPr id="4" name="Slide Number Placeholder 3"/>
          <p:cNvSpPr>
            <a:spLocks noGrp="1"/>
          </p:cNvSpPr>
          <p:nvPr>
            <p:ph type="sldNum" sz="quarter" idx="10"/>
          </p:nvPr>
        </p:nvSpPr>
        <p:spPr/>
        <p:txBody>
          <a:bodyPr/>
          <a:lstStyle/>
          <a:p>
            <a:fld id="{F71100D2-AB23-49D2-9557-186FAF6DA3B1}" type="slidenum">
              <a:rPr lang="en-US" smtClean="0"/>
              <a:t>31</a:t>
            </a:fld>
            <a:endParaRPr lang="en-US"/>
          </a:p>
        </p:txBody>
      </p:sp>
    </p:spTree>
    <p:extLst>
      <p:ext uri="{BB962C8B-B14F-4D97-AF65-F5344CB8AC3E}">
        <p14:creationId xmlns:p14="http://schemas.microsoft.com/office/powerpoint/2010/main" val="357610761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When you have completed all of the sectors, select “Check Survey” at the bottom of the survey.</a:t>
            </a:r>
            <a:endParaRPr lang="en-US" dirty="0"/>
          </a:p>
        </p:txBody>
      </p:sp>
      <p:sp>
        <p:nvSpPr>
          <p:cNvPr id="4" name="Slide Number Placeholder 3"/>
          <p:cNvSpPr>
            <a:spLocks noGrp="1"/>
          </p:cNvSpPr>
          <p:nvPr>
            <p:ph type="sldNum" sz="quarter" idx="10"/>
          </p:nvPr>
        </p:nvSpPr>
        <p:spPr/>
        <p:txBody>
          <a:bodyPr/>
          <a:lstStyle/>
          <a:p>
            <a:fld id="{F71100D2-AB23-49D2-9557-186FAF6DA3B1}" type="slidenum">
              <a:rPr lang="en-US" smtClean="0"/>
              <a:t>32</a:t>
            </a:fld>
            <a:endParaRPr lang="en-US"/>
          </a:p>
        </p:txBody>
      </p:sp>
    </p:spTree>
    <p:extLst>
      <p:ext uri="{BB962C8B-B14F-4D97-AF65-F5344CB8AC3E}">
        <p14:creationId xmlns:p14="http://schemas.microsoft.com/office/powerpoint/2010/main" val="174393657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If you have completed every sector and you are not missing information, you will receive a status of “Completed”</a:t>
            </a:r>
          </a:p>
          <a:p>
            <a:endParaRPr lang="en-US" dirty="0"/>
          </a:p>
          <a:p>
            <a:r>
              <a:rPr lang="en-US" dirty="0" smtClean="0"/>
              <a:t>You may go back to the survey and update this form at anytime prior to the due date</a:t>
            </a:r>
            <a:r>
              <a:rPr lang="en-US" dirty="0" smtClean="0"/>
              <a:t>.  If you update your survey, you must run “Check Survey” again.</a:t>
            </a:r>
            <a:endParaRPr lang="en-US" dirty="0" smtClean="0"/>
          </a:p>
          <a:p>
            <a:endParaRPr lang="en-US" dirty="0"/>
          </a:p>
          <a:p>
            <a:r>
              <a:rPr lang="en-US" dirty="0" smtClean="0"/>
              <a:t>You </a:t>
            </a:r>
            <a:r>
              <a:rPr lang="en-US" dirty="0" smtClean="0"/>
              <a:t>must have an answer or an “N/A” in every column for each source other than alternate SCC.  If you answer “Yes” to you do have alternative SCCs, then you must have an SCC listed in order to receive a status of Complete.</a:t>
            </a:r>
          </a:p>
          <a:p>
            <a:endParaRPr lang="en-US" dirty="0"/>
          </a:p>
          <a:p>
            <a:endParaRPr lang="en-US" dirty="0"/>
          </a:p>
        </p:txBody>
      </p:sp>
      <p:sp>
        <p:nvSpPr>
          <p:cNvPr id="4" name="Slide Number Placeholder 3"/>
          <p:cNvSpPr>
            <a:spLocks noGrp="1"/>
          </p:cNvSpPr>
          <p:nvPr>
            <p:ph type="sldNum" sz="quarter" idx="10"/>
          </p:nvPr>
        </p:nvSpPr>
        <p:spPr/>
        <p:txBody>
          <a:bodyPr/>
          <a:lstStyle/>
          <a:p>
            <a:fld id="{F71100D2-AB23-49D2-9557-186FAF6DA3B1}" type="slidenum">
              <a:rPr lang="en-US" smtClean="0"/>
              <a:t>33</a:t>
            </a:fld>
            <a:endParaRPr lang="en-US"/>
          </a:p>
        </p:txBody>
      </p:sp>
    </p:spTree>
    <p:extLst>
      <p:ext uri="{BB962C8B-B14F-4D97-AF65-F5344CB8AC3E}">
        <p14:creationId xmlns:p14="http://schemas.microsoft.com/office/powerpoint/2010/main" val="233662142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98500" y="4385249"/>
            <a:ext cx="5588000" cy="3737989"/>
          </a:xfrm>
        </p:spPr>
        <p:txBody>
          <a:bodyPr/>
          <a:lstStyle/>
          <a:p>
            <a:r>
              <a:rPr lang="en-US" dirty="0" smtClean="0"/>
              <a:t>This is a list of EPA estimates which will be available for the 2014 v1 cycle.</a:t>
            </a:r>
            <a:endParaRPr lang="en-US" dirty="0"/>
          </a:p>
          <a:p>
            <a:r>
              <a:rPr lang="en-US" dirty="0" smtClean="0"/>
              <a:t>As noted in the 2014 NEI Plan, we will have a delayed data submission for some data categories.</a:t>
            </a:r>
            <a:endParaRPr lang="en-US" dirty="0"/>
          </a:p>
          <a:p>
            <a:pPr marL="228051" indent="-228051">
              <a:buAutoNum type="arabicPeriod"/>
            </a:pPr>
            <a:r>
              <a:rPr lang="en-US" dirty="0" smtClean="0"/>
              <a:t>For those sectors where 2014 activity data are available prior to the submission deadline, you must designate your intent on the nonpoint survey, and either submit or accept EPA estimates by the end of the submission period on January 15, 2016.</a:t>
            </a:r>
          </a:p>
          <a:p>
            <a:pPr marL="228051" indent="-228051">
              <a:buAutoNum type="arabicPeriod"/>
            </a:pPr>
            <a:r>
              <a:rPr lang="en-US" dirty="0" smtClean="0"/>
              <a:t>For those sectors where 2014 activity data will become available after the submission window closes on 1/15/2016, </a:t>
            </a:r>
            <a:r>
              <a:rPr lang="en-US" dirty="0" smtClean="0"/>
              <a:t>either designate </a:t>
            </a:r>
            <a:r>
              <a:rPr lang="en-US" dirty="0" smtClean="0"/>
              <a:t>your intent on the survey, and either submit or accept EPA </a:t>
            </a:r>
            <a:r>
              <a:rPr lang="en-US" dirty="0" smtClean="0"/>
              <a:t>estimates; or wait until the estimates are available for review and then complete the survey.  </a:t>
            </a:r>
            <a:r>
              <a:rPr lang="en-US" dirty="0" smtClean="0"/>
              <a:t>These data would be submitted during the 2014 v1 corrections period between July 1, 2016 and February 2, 2017</a:t>
            </a:r>
            <a:r>
              <a:rPr lang="en-US" dirty="0" smtClean="0"/>
              <a:t>..</a:t>
            </a:r>
            <a:endParaRPr lang="en-US" dirty="0" smtClean="0"/>
          </a:p>
          <a:p>
            <a:pPr marL="228051" indent="-228051">
              <a:buAutoNum type="arabicPeriod"/>
            </a:pPr>
            <a:r>
              <a:rPr lang="en-US" dirty="0" smtClean="0"/>
              <a:t>For those sectors where 2014 activity data are not expected to be available until after the close of the comment period in Feb, 2017, indicate your intention on the survey and submit nonpoint data using the most recently available activity data</a:t>
            </a:r>
            <a:r>
              <a:rPr lang="en-US" dirty="0" smtClean="0"/>
              <a:t>.</a:t>
            </a:r>
            <a:endParaRPr lang="en-US" dirty="0"/>
          </a:p>
          <a:p>
            <a:r>
              <a:rPr lang="en-US" dirty="0" smtClean="0"/>
              <a:t>For completeness, the survey will be compared to currently available estimates list to make sure that your actions have been noted for these specific sectors.  If you are missing any of these sectors on your survey, your nonpoint submission will be considered incomplete.</a:t>
            </a:r>
            <a:endParaRPr lang="en-US" dirty="0"/>
          </a:p>
        </p:txBody>
      </p:sp>
      <p:sp>
        <p:nvSpPr>
          <p:cNvPr id="4" name="Slide Number Placeholder 3"/>
          <p:cNvSpPr>
            <a:spLocks noGrp="1"/>
          </p:cNvSpPr>
          <p:nvPr>
            <p:ph type="sldNum" sz="quarter" idx="10"/>
          </p:nvPr>
        </p:nvSpPr>
        <p:spPr/>
        <p:txBody>
          <a:bodyPr/>
          <a:lstStyle/>
          <a:p>
            <a:fld id="{F71100D2-AB23-49D2-9557-186FAF6DA3B1}" type="slidenum">
              <a:rPr lang="en-US" smtClean="0"/>
              <a:t>34</a:t>
            </a:fld>
            <a:endParaRPr lang="en-US"/>
          </a:p>
        </p:txBody>
      </p:sp>
    </p:spTree>
    <p:extLst>
      <p:ext uri="{BB962C8B-B14F-4D97-AF65-F5344CB8AC3E}">
        <p14:creationId xmlns:p14="http://schemas.microsoft.com/office/powerpoint/2010/main" val="86357083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the list of sectors which we expect will not have estimates until after the close of the 2014 v1 window.  </a:t>
            </a:r>
          </a:p>
          <a:p>
            <a:endParaRPr lang="en-US" dirty="0"/>
          </a:p>
          <a:p>
            <a:r>
              <a:rPr lang="en-US" dirty="0" smtClean="0"/>
              <a:t>Nonpoint survey results, your submission or acceptance of EPA data will be done during the v1 comment period </a:t>
            </a:r>
            <a:r>
              <a:rPr lang="en-US" dirty="0"/>
              <a:t>July 1, 2016 and February 2, </a:t>
            </a:r>
            <a:r>
              <a:rPr lang="en-US" dirty="0" smtClean="0"/>
              <a:t>2017 for inclusion in the 2014 v2..</a:t>
            </a:r>
            <a:endParaRPr lang="en-US" dirty="0"/>
          </a:p>
        </p:txBody>
      </p:sp>
      <p:sp>
        <p:nvSpPr>
          <p:cNvPr id="4" name="Slide Number Placeholder 3"/>
          <p:cNvSpPr>
            <a:spLocks noGrp="1"/>
          </p:cNvSpPr>
          <p:nvPr>
            <p:ph type="sldNum" sz="quarter" idx="10"/>
          </p:nvPr>
        </p:nvSpPr>
        <p:spPr/>
        <p:txBody>
          <a:bodyPr/>
          <a:lstStyle/>
          <a:p>
            <a:fld id="{F71100D2-AB23-49D2-9557-186FAF6DA3B1}" type="slidenum">
              <a:rPr lang="en-US" smtClean="0"/>
              <a:t>35</a:t>
            </a:fld>
            <a:endParaRPr lang="en-US"/>
          </a:p>
        </p:txBody>
      </p:sp>
    </p:spTree>
    <p:extLst>
      <p:ext uri="{BB962C8B-B14F-4D97-AF65-F5344CB8AC3E}">
        <p14:creationId xmlns:p14="http://schemas.microsoft.com/office/powerpoint/2010/main" val="319792082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71100D2-AB23-49D2-9557-186FAF6DA3B1}" type="slidenum">
              <a:rPr lang="en-US" smtClean="0"/>
              <a:t>36</a:t>
            </a:fld>
            <a:endParaRPr lang="en-US"/>
          </a:p>
        </p:txBody>
      </p:sp>
    </p:spTree>
    <p:extLst>
      <p:ext uri="{BB962C8B-B14F-4D97-AF65-F5344CB8AC3E}">
        <p14:creationId xmlns:p14="http://schemas.microsoft.com/office/powerpoint/2010/main" val="82797492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71100D2-AB23-49D2-9557-186FAF6DA3B1}" type="slidenum">
              <a:rPr lang="en-US" smtClean="0"/>
              <a:t>37</a:t>
            </a:fld>
            <a:endParaRPr lang="en-US"/>
          </a:p>
        </p:txBody>
      </p:sp>
    </p:spTree>
    <p:extLst>
      <p:ext uri="{BB962C8B-B14F-4D97-AF65-F5344CB8AC3E}">
        <p14:creationId xmlns:p14="http://schemas.microsoft.com/office/powerpoint/2010/main" val="6980305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 get to the nonpoint survey:</a:t>
            </a:r>
          </a:p>
          <a:p>
            <a:pPr marL="232384" indent="-232384">
              <a:buAutoNum type="arabicPeriod"/>
            </a:pPr>
            <a:r>
              <a:rPr lang="en-US" dirty="0" smtClean="0"/>
              <a:t>Sign on to the EIS Gateway</a:t>
            </a:r>
          </a:p>
          <a:p>
            <a:pPr marL="232384" indent="-232384">
              <a:buAutoNum type="arabicPeriod"/>
            </a:pPr>
            <a:r>
              <a:rPr lang="en-US" dirty="0" smtClean="0"/>
              <a:t>Under Account Data on the left hand sidebar select “My Agency”</a:t>
            </a:r>
            <a:endParaRPr lang="en-US" dirty="0"/>
          </a:p>
        </p:txBody>
      </p:sp>
      <p:sp>
        <p:nvSpPr>
          <p:cNvPr id="4" name="Slide Number Placeholder 3"/>
          <p:cNvSpPr>
            <a:spLocks noGrp="1"/>
          </p:cNvSpPr>
          <p:nvPr>
            <p:ph type="sldNum" sz="quarter" idx="10"/>
          </p:nvPr>
        </p:nvSpPr>
        <p:spPr/>
        <p:txBody>
          <a:bodyPr/>
          <a:lstStyle/>
          <a:p>
            <a:fld id="{F71100D2-AB23-49D2-9557-186FAF6DA3B1}" type="slidenum">
              <a:rPr lang="en-US" smtClean="0"/>
              <a:t>4</a:t>
            </a:fld>
            <a:endParaRPr lang="en-US"/>
          </a:p>
        </p:txBody>
      </p:sp>
    </p:spTree>
    <p:extLst>
      <p:ext uri="{BB962C8B-B14F-4D97-AF65-F5344CB8AC3E}">
        <p14:creationId xmlns:p14="http://schemas.microsoft.com/office/powerpoint/2010/main" val="25079738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From the blue tabs, select “Nonpoint Survey”</a:t>
            </a:r>
            <a:endParaRPr lang="en-US" dirty="0"/>
          </a:p>
        </p:txBody>
      </p:sp>
      <p:sp>
        <p:nvSpPr>
          <p:cNvPr id="4" name="Slide Number Placeholder 3"/>
          <p:cNvSpPr>
            <a:spLocks noGrp="1"/>
          </p:cNvSpPr>
          <p:nvPr>
            <p:ph type="sldNum" sz="quarter" idx="10"/>
          </p:nvPr>
        </p:nvSpPr>
        <p:spPr/>
        <p:txBody>
          <a:bodyPr/>
          <a:lstStyle/>
          <a:p>
            <a:fld id="{F71100D2-AB23-49D2-9557-186FAF6DA3B1}" type="slidenum">
              <a:rPr lang="en-US" smtClean="0"/>
              <a:t>5</a:t>
            </a:fld>
            <a:endParaRPr lang="en-US"/>
          </a:p>
        </p:txBody>
      </p:sp>
    </p:spTree>
    <p:extLst>
      <p:ext uri="{BB962C8B-B14F-4D97-AF65-F5344CB8AC3E}">
        <p14:creationId xmlns:p14="http://schemas.microsoft.com/office/powerpoint/2010/main" val="8429819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Next you will select your survey year from the drop down menu.  Select “2014”</a:t>
            </a:r>
            <a:endParaRPr lang="en-US" dirty="0"/>
          </a:p>
        </p:txBody>
      </p:sp>
      <p:sp>
        <p:nvSpPr>
          <p:cNvPr id="4" name="Slide Number Placeholder 3"/>
          <p:cNvSpPr>
            <a:spLocks noGrp="1"/>
          </p:cNvSpPr>
          <p:nvPr>
            <p:ph type="sldNum" sz="quarter" idx="10"/>
          </p:nvPr>
        </p:nvSpPr>
        <p:spPr/>
        <p:txBody>
          <a:bodyPr/>
          <a:lstStyle/>
          <a:p>
            <a:fld id="{F71100D2-AB23-49D2-9557-186FAF6DA3B1}" type="slidenum">
              <a:rPr lang="en-US" smtClean="0"/>
              <a:t>6</a:t>
            </a:fld>
            <a:endParaRPr lang="en-US"/>
          </a:p>
        </p:txBody>
      </p:sp>
    </p:spTree>
    <p:extLst>
      <p:ext uri="{BB962C8B-B14F-4D97-AF65-F5344CB8AC3E}">
        <p14:creationId xmlns:p14="http://schemas.microsoft.com/office/powerpoint/2010/main" val="18275673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your start point for completing your nonpoint survey.</a:t>
            </a:r>
          </a:p>
          <a:p>
            <a:endParaRPr lang="en-US" dirty="0"/>
          </a:p>
          <a:p>
            <a:r>
              <a:rPr lang="en-US" dirty="0" smtClean="0"/>
              <a:t>At the top of the screen you will see the Survey Status is set at “Partial.”  By the time </a:t>
            </a:r>
            <a:r>
              <a:rPr lang="en-US" dirty="0" smtClean="0"/>
              <a:t> </a:t>
            </a:r>
            <a:r>
              <a:rPr lang="en-US" dirty="0" smtClean="0"/>
              <a:t>the survey is complete this status should indicate a “Complete.”</a:t>
            </a:r>
            <a:endParaRPr lang="en-US" dirty="0"/>
          </a:p>
        </p:txBody>
      </p:sp>
      <p:sp>
        <p:nvSpPr>
          <p:cNvPr id="4" name="Slide Number Placeholder 3"/>
          <p:cNvSpPr>
            <a:spLocks noGrp="1"/>
          </p:cNvSpPr>
          <p:nvPr>
            <p:ph type="sldNum" sz="quarter" idx="10"/>
          </p:nvPr>
        </p:nvSpPr>
        <p:spPr/>
        <p:txBody>
          <a:bodyPr/>
          <a:lstStyle/>
          <a:p>
            <a:fld id="{F71100D2-AB23-49D2-9557-186FAF6DA3B1}" type="slidenum">
              <a:rPr lang="en-US" smtClean="0"/>
              <a:t>7</a:t>
            </a:fld>
            <a:endParaRPr lang="en-US"/>
          </a:p>
        </p:txBody>
      </p:sp>
    </p:spTree>
    <p:extLst>
      <p:ext uri="{BB962C8B-B14F-4D97-AF65-F5344CB8AC3E}">
        <p14:creationId xmlns:p14="http://schemas.microsoft.com/office/powerpoint/2010/main" val="5221370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Let’s begin with the first sector.</a:t>
            </a:r>
          </a:p>
          <a:p>
            <a:endParaRPr lang="en-US" dirty="0"/>
          </a:p>
          <a:p>
            <a:r>
              <a:rPr lang="en-US" dirty="0" smtClean="0"/>
              <a:t>First you will notice that this sector has a red sunburst.  This graphic indicates that this sector is required to be reported.  Every agency has this sector and must report to either point, nonpoint or both.</a:t>
            </a:r>
          </a:p>
          <a:p>
            <a:endParaRPr lang="en-US" dirty="0"/>
          </a:p>
          <a:p>
            <a:r>
              <a:rPr lang="en-US" dirty="0" smtClean="0"/>
              <a:t>Also notice that the question, “Do you have this Sector in your State/Tribal/Local area?” is defaulted to “Yes” and the question, “Do you wish to use EPA calculated values?” is defaulted to “No.”</a:t>
            </a:r>
          </a:p>
          <a:p>
            <a:endParaRPr lang="en-US" dirty="0"/>
          </a:p>
          <a:p>
            <a:r>
              <a:rPr lang="en-US" dirty="0" smtClean="0"/>
              <a:t>To start the survey for this sector, select “Edit Sector”</a:t>
            </a:r>
            <a:endParaRPr lang="en-US" dirty="0"/>
          </a:p>
        </p:txBody>
      </p:sp>
      <p:sp>
        <p:nvSpPr>
          <p:cNvPr id="4" name="Slide Number Placeholder 3"/>
          <p:cNvSpPr>
            <a:spLocks noGrp="1"/>
          </p:cNvSpPr>
          <p:nvPr>
            <p:ph type="sldNum" sz="quarter" idx="10"/>
          </p:nvPr>
        </p:nvSpPr>
        <p:spPr/>
        <p:txBody>
          <a:bodyPr/>
          <a:lstStyle/>
          <a:p>
            <a:fld id="{F71100D2-AB23-49D2-9557-186FAF6DA3B1}" type="slidenum">
              <a:rPr lang="en-US" smtClean="0"/>
              <a:t>8</a:t>
            </a:fld>
            <a:endParaRPr lang="en-US"/>
          </a:p>
        </p:txBody>
      </p:sp>
    </p:spTree>
    <p:extLst>
      <p:ext uri="{BB962C8B-B14F-4D97-AF65-F5344CB8AC3E}">
        <p14:creationId xmlns:p14="http://schemas.microsoft.com/office/powerpoint/2010/main" val="38210408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first question which you will answer for </a:t>
            </a:r>
            <a:r>
              <a:rPr lang="en-US" dirty="0" smtClean="0"/>
              <a:t>this </a:t>
            </a:r>
            <a:r>
              <a:rPr lang="en-US" dirty="0" smtClean="0"/>
              <a:t>sector is “Is this Sector reported solely in nonpoint? If not, do you subtract point source contributions for this Sector?”  Your choices are “Not Performed – All in Point;” “Not Performed – All in Nonpoint?”; and “Performed by agency.”  Performed by agency indicates that you have done the point/nonpoint reconciliation prior to submission.</a:t>
            </a:r>
          </a:p>
          <a:p>
            <a:endParaRPr lang="en-US" dirty="0"/>
          </a:p>
          <a:p>
            <a:r>
              <a:rPr lang="en-US" dirty="0" smtClean="0"/>
              <a:t>Let’s select, “Not Performed – All in Point.”  This indicates that all emissions data for this sector is being reported to point and nothing will be reported to nonpoint.</a:t>
            </a:r>
            <a:endParaRPr lang="en-US" dirty="0"/>
          </a:p>
        </p:txBody>
      </p:sp>
      <p:sp>
        <p:nvSpPr>
          <p:cNvPr id="4" name="Slide Number Placeholder 3"/>
          <p:cNvSpPr>
            <a:spLocks noGrp="1"/>
          </p:cNvSpPr>
          <p:nvPr>
            <p:ph type="sldNum" sz="quarter" idx="10"/>
          </p:nvPr>
        </p:nvSpPr>
        <p:spPr/>
        <p:txBody>
          <a:bodyPr/>
          <a:lstStyle/>
          <a:p>
            <a:fld id="{F71100D2-AB23-49D2-9557-186FAF6DA3B1}" type="slidenum">
              <a:rPr lang="en-US" smtClean="0"/>
              <a:t>9</a:t>
            </a:fld>
            <a:endParaRPr lang="en-US"/>
          </a:p>
        </p:txBody>
      </p:sp>
    </p:spTree>
    <p:extLst>
      <p:ext uri="{BB962C8B-B14F-4D97-AF65-F5344CB8AC3E}">
        <p14:creationId xmlns:p14="http://schemas.microsoft.com/office/powerpoint/2010/main" val="6542948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27FE2FB-712C-4E0B-8BB8-293FC124834A}" type="datetimeFigureOut">
              <a:rPr lang="en-US" smtClean="0"/>
              <a:t>7/7/2015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6D511B-F3D5-4FC3-864C-D654C7B5F240}" type="slidenum">
              <a:rPr lang="en-US" smtClean="0"/>
              <a:t>‹#›</a:t>
            </a:fld>
            <a:endParaRPr lang="en-US"/>
          </a:p>
        </p:txBody>
      </p:sp>
    </p:spTree>
    <p:extLst>
      <p:ext uri="{BB962C8B-B14F-4D97-AF65-F5344CB8AC3E}">
        <p14:creationId xmlns:p14="http://schemas.microsoft.com/office/powerpoint/2010/main" val="26017121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27FE2FB-712C-4E0B-8BB8-293FC124834A}" type="datetimeFigureOut">
              <a:rPr lang="en-US" smtClean="0"/>
              <a:t>7/7/2015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6D511B-F3D5-4FC3-864C-D654C7B5F240}" type="slidenum">
              <a:rPr lang="en-US" smtClean="0"/>
              <a:t>‹#›</a:t>
            </a:fld>
            <a:endParaRPr lang="en-US"/>
          </a:p>
        </p:txBody>
      </p:sp>
    </p:spTree>
    <p:extLst>
      <p:ext uri="{BB962C8B-B14F-4D97-AF65-F5344CB8AC3E}">
        <p14:creationId xmlns:p14="http://schemas.microsoft.com/office/powerpoint/2010/main" val="20054360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27FE2FB-712C-4E0B-8BB8-293FC124834A}" type="datetimeFigureOut">
              <a:rPr lang="en-US" smtClean="0"/>
              <a:t>7/7/2015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6D511B-F3D5-4FC3-864C-D654C7B5F240}" type="slidenum">
              <a:rPr lang="en-US" smtClean="0"/>
              <a:t>‹#›</a:t>
            </a:fld>
            <a:endParaRPr lang="en-US"/>
          </a:p>
        </p:txBody>
      </p:sp>
    </p:spTree>
    <p:extLst>
      <p:ext uri="{BB962C8B-B14F-4D97-AF65-F5344CB8AC3E}">
        <p14:creationId xmlns:p14="http://schemas.microsoft.com/office/powerpoint/2010/main" val="6529322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27FE2FB-712C-4E0B-8BB8-293FC124834A}" type="datetimeFigureOut">
              <a:rPr lang="en-US" smtClean="0"/>
              <a:t>7/7/2015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6D511B-F3D5-4FC3-864C-D654C7B5F240}" type="slidenum">
              <a:rPr lang="en-US" smtClean="0"/>
              <a:t>‹#›</a:t>
            </a:fld>
            <a:endParaRPr lang="en-US"/>
          </a:p>
        </p:txBody>
      </p:sp>
    </p:spTree>
    <p:extLst>
      <p:ext uri="{BB962C8B-B14F-4D97-AF65-F5344CB8AC3E}">
        <p14:creationId xmlns:p14="http://schemas.microsoft.com/office/powerpoint/2010/main" val="6955369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27FE2FB-712C-4E0B-8BB8-293FC124834A}" type="datetimeFigureOut">
              <a:rPr lang="en-US" smtClean="0"/>
              <a:t>7/7/2015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6D511B-F3D5-4FC3-864C-D654C7B5F240}" type="slidenum">
              <a:rPr lang="en-US" smtClean="0"/>
              <a:t>‹#›</a:t>
            </a:fld>
            <a:endParaRPr lang="en-US"/>
          </a:p>
        </p:txBody>
      </p:sp>
    </p:spTree>
    <p:extLst>
      <p:ext uri="{BB962C8B-B14F-4D97-AF65-F5344CB8AC3E}">
        <p14:creationId xmlns:p14="http://schemas.microsoft.com/office/powerpoint/2010/main" val="28375060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27FE2FB-712C-4E0B-8BB8-293FC124834A}" type="datetimeFigureOut">
              <a:rPr lang="en-US" smtClean="0"/>
              <a:t>7/7/2015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D6D511B-F3D5-4FC3-864C-D654C7B5F240}" type="slidenum">
              <a:rPr lang="en-US" smtClean="0"/>
              <a:t>‹#›</a:t>
            </a:fld>
            <a:endParaRPr lang="en-US"/>
          </a:p>
        </p:txBody>
      </p:sp>
    </p:spTree>
    <p:extLst>
      <p:ext uri="{BB962C8B-B14F-4D97-AF65-F5344CB8AC3E}">
        <p14:creationId xmlns:p14="http://schemas.microsoft.com/office/powerpoint/2010/main" val="26138606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27FE2FB-712C-4E0B-8BB8-293FC124834A}" type="datetimeFigureOut">
              <a:rPr lang="en-US" smtClean="0"/>
              <a:t>7/7/2015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D6D511B-F3D5-4FC3-864C-D654C7B5F240}" type="slidenum">
              <a:rPr lang="en-US" smtClean="0"/>
              <a:t>‹#›</a:t>
            </a:fld>
            <a:endParaRPr lang="en-US"/>
          </a:p>
        </p:txBody>
      </p:sp>
    </p:spTree>
    <p:extLst>
      <p:ext uri="{BB962C8B-B14F-4D97-AF65-F5344CB8AC3E}">
        <p14:creationId xmlns:p14="http://schemas.microsoft.com/office/powerpoint/2010/main" val="6715568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27FE2FB-712C-4E0B-8BB8-293FC124834A}" type="datetimeFigureOut">
              <a:rPr lang="en-US" smtClean="0"/>
              <a:t>7/7/2015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D6D511B-F3D5-4FC3-864C-D654C7B5F240}" type="slidenum">
              <a:rPr lang="en-US" smtClean="0"/>
              <a:t>‹#›</a:t>
            </a:fld>
            <a:endParaRPr lang="en-US"/>
          </a:p>
        </p:txBody>
      </p:sp>
    </p:spTree>
    <p:extLst>
      <p:ext uri="{BB962C8B-B14F-4D97-AF65-F5344CB8AC3E}">
        <p14:creationId xmlns:p14="http://schemas.microsoft.com/office/powerpoint/2010/main" val="39157161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27FE2FB-712C-4E0B-8BB8-293FC124834A}" type="datetimeFigureOut">
              <a:rPr lang="en-US" smtClean="0"/>
              <a:t>7/7/2015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D6D511B-F3D5-4FC3-864C-D654C7B5F240}" type="slidenum">
              <a:rPr lang="en-US" smtClean="0"/>
              <a:t>‹#›</a:t>
            </a:fld>
            <a:endParaRPr lang="en-US"/>
          </a:p>
        </p:txBody>
      </p:sp>
    </p:spTree>
    <p:extLst>
      <p:ext uri="{BB962C8B-B14F-4D97-AF65-F5344CB8AC3E}">
        <p14:creationId xmlns:p14="http://schemas.microsoft.com/office/powerpoint/2010/main" val="3772682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27FE2FB-712C-4E0B-8BB8-293FC124834A}" type="datetimeFigureOut">
              <a:rPr lang="en-US" smtClean="0"/>
              <a:t>7/7/2015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D6D511B-F3D5-4FC3-864C-D654C7B5F240}" type="slidenum">
              <a:rPr lang="en-US" smtClean="0"/>
              <a:t>‹#›</a:t>
            </a:fld>
            <a:endParaRPr lang="en-US"/>
          </a:p>
        </p:txBody>
      </p:sp>
    </p:spTree>
    <p:extLst>
      <p:ext uri="{BB962C8B-B14F-4D97-AF65-F5344CB8AC3E}">
        <p14:creationId xmlns:p14="http://schemas.microsoft.com/office/powerpoint/2010/main" val="34566687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27FE2FB-712C-4E0B-8BB8-293FC124834A}" type="datetimeFigureOut">
              <a:rPr lang="en-US" smtClean="0"/>
              <a:t>7/7/2015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D6D511B-F3D5-4FC3-864C-D654C7B5F240}" type="slidenum">
              <a:rPr lang="en-US" smtClean="0"/>
              <a:t>‹#›</a:t>
            </a:fld>
            <a:endParaRPr lang="en-US"/>
          </a:p>
        </p:txBody>
      </p:sp>
    </p:spTree>
    <p:extLst>
      <p:ext uri="{BB962C8B-B14F-4D97-AF65-F5344CB8AC3E}">
        <p14:creationId xmlns:p14="http://schemas.microsoft.com/office/powerpoint/2010/main" val="42395328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27FE2FB-712C-4E0B-8BB8-293FC124834A}" type="datetimeFigureOut">
              <a:rPr lang="en-US" smtClean="0"/>
              <a:t>7/7/2015</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D6D511B-F3D5-4FC3-864C-D654C7B5F240}" type="slidenum">
              <a:rPr lang="en-US" smtClean="0"/>
              <a:t>‹#›</a:t>
            </a:fld>
            <a:endParaRPr lang="en-US"/>
          </a:p>
        </p:txBody>
      </p:sp>
    </p:spTree>
    <p:extLst>
      <p:ext uri="{BB962C8B-B14F-4D97-AF65-F5344CB8AC3E}">
        <p14:creationId xmlns:p14="http://schemas.microsoft.com/office/powerpoint/2010/main" val="425926563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hyperlink" Target="http://www.epa.gov/ttn/chief/eidocs/training.html#eis" TargetMode="External"/><Relationship Id="rId2" Type="http://schemas.openxmlformats.org/officeDocument/2006/relationships/notesSlide" Target="../notesSlides/notesSlide37.xml"/><Relationship Id="rId1" Type="http://schemas.openxmlformats.org/officeDocument/2006/relationships/slideLayout" Target="../slideLayouts/slideLayout7.xml"/><Relationship Id="rId4" Type="http://schemas.openxmlformats.org/officeDocument/2006/relationships/hyperlink" Target="http://www.epa.gov/ttn/chief/net/2014inventory.html"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Nonpoint Survey</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396637912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303347" y="220124"/>
            <a:ext cx="11444368" cy="6434315"/>
          </a:xfrm>
          <a:prstGeom prst="rect">
            <a:avLst/>
          </a:prstGeom>
        </p:spPr>
      </p:pic>
      <p:sp>
        <p:nvSpPr>
          <p:cNvPr id="3" name="Oval 2"/>
          <p:cNvSpPr/>
          <p:nvPr/>
        </p:nvSpPr>
        <p:spPr>
          <a:xfrm>
            <a:off x="5842861" y="4107051"/>
            <a:ext cx="5610386" cy="1084881"/>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9378952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241352" y="158130"/>
            <a:ext cx="11521861" cy="6477884"/>
          </a:xfrm>
          <a:prstGeom prst="rect">
            <a:avLst/>
          </a:prstGeom>
        </p:spPr>
      </p:pic>
      <p:sp>
        <p:nvSpPr>
          <p:cNvPr id="3" name="Oval 2"/>
          <p:cNvSpPr/>
          <p:nvPr/>
        </p:nvSpPr>
        <p:spPr>
          <a:xfrm>
            <a:off x="4339525" y="4572000"/>
            <a:ext cx="1906292" cy="604434"/>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0869514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241354" y="163986"/>
            <a:ext cx="11676843" cy="6565018"/>
          </a:xfrm>
          <a:prstGeom prst="rect">
            <a:avLst/>
          </a:prstGeom>
        </p:spPr>
      </p:pic>
      <p:sp>
        <p:nvSpPr>
          <p:cNvPr id="3" name="Oval 2"/>
          <p:cNvSpPr/>
          <p:nvPr/>
        </p:nvSpPr>
        <p:spPr>
          <a:xfrm>
            <a:off x="6865749" y="4401519"/>
            <a:ext cx="1038387" cy="697423"/>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6910178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278964" y="217311"/>
            <a:ext cx="11716718" cy="6326848"/>
          </a:xfrm>
          <a:prstGeom prst="rect">
            <a:avLst/>
          </a:prstGeom>
        </p:spPr>
      </p:pic>
      <p:sp>
        <p:nvSpPr>
          <p:cNvPr id="5" name="Oval 4"/>
          <p:cNvSpPr/>
          <p:nvPr/>
        </p:nvSpPr>
        <p:spPr>
          <a:xfrm>
            <a:off x="6152827" y="4773478"/>
            <a:ext cx="1689315" cy="712922"/>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8369088" y="3533614"/>
            <a:ext cx="1146874" cy="945397"/>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9405570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201476" y="123758"/>
            <a:ext cx="11603065" cy="6523539"/>
          </a:xfrm>
          <a:prstGeom prst="rect">
            <a:avLst/>
          </a:prstGeom>
        </p:spPr>
      </p:pic>
      <p:sp>
        <p:nvSpPr>
          <p:cNvPr id="3" name="Oval 2"/>
          <p:cNvSpPr/>
          <p:nvPr/>
        </p:nvSpPr>
        <p:spPr>
          <a:xfrm>
            <a:off x="9144000" y="3549112"/>
            <a:ext cx="914400" cy="805912"/>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3184285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241354" y="200903"/>
            <a:ext cx="11475365" cy="6451743"/>
          </a:xfrm>
          <a:prstGeom prst="rect">
            <a:avLst/>
          </a:prstGeom>
        </p:spPr>
      </p:pic>
      <p:sp>
        <p:nvSpPr>
          <p:cNvPr id="3" name="Oval 2"/>
          <p:cNvSpPr/>
          <p:nvPr/>
        </p:nvSpPr>
        <p:spPr>
          <a:xfrm>
            <a:off x="9763932" y="3580108"/>
            <a:ext cx="1410346" cy="914400"/>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Oval 3"/>
          <p:cNvSpPr/>
          <p:nvPr/>
        </p:nvSpPr>
        <p:spPr>
          <a:xfrm>
            <a:off x="9097505" y="4943959"/>
            <a:ext cx="821410" cy="371960"/>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9916340" y="4972375"/>
            <a:ext cx="821410" cy="371960"/>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2350844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287849" y="306465"/>
            <a:ext cx="11397873" cy="6408175"/>
          </a:xfrm>
          <a:prstGeom prst="rect">
            <a:avLst/>
          </a:prstGeom>
        </p:spPr>
      </p:pic>
      <p:sp>
        <p:nvSpPr>
          <p:cNvPr id="3" name="Oval 2"/>
          <p:cNvSpPr/>
          <p:nvPr/>
        </p:nvSpPr>
        <p:spPr>
          <a:xfrm>
            <a:off x="9066508" y="4959458"/>
            <a:ext cx="914400" cy="542440"/>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Oval 3"/>
          <p:cNvSpPr/>
          <p:nvPr/>
        </p:nvSpPr>
        <p:spPr>
          <a:xfrm>
            <a:off x="10864312" y="4649492"/>
            <a:ext cx="433952" cy="387457"/>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6196960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442025" y="170481"/>
            <a:ext cx="11136662" cy="6261315"/>
          </a:xfrm>
          <a:prstGeom prst="rect">
            <a:avLst/>
          </a:prstGeom>
        </p:spPr>
      </p:pic>
      <p:sp>
        <p:nvSpPr>
          <p:cNvPr id="3" name="Oval 2"/>
          <p:cNvSpPr/>
          <p:nvPr/>
        </p:nvSpPr>
        <p:spPr>
          <a:xfrm>
            <a:off x="10492353" y="5300420"/>
            <a:ext cx="914400" cy="480448"/>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6639793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396337" y="253186"/>
            <a:ext cx="11382375" cy="6399461"/>
          </a:xfrm>
          <a:prstGeom prst="rect">
            <a:avLst/>
          </a:prstGeom>
        </p:spPr>
      </p:pic>
      <p:sp>
        <p:nvSpPr>
          <p:cNvPr id="3" name="Oval 2"/>
          <p:cNvSpPr/>
          <p:nvPr/>
        </p:nvSpPr>
        <p:spPr>
          <a:xfrm>
            <a:off x="2433234" y="1487837"/>
            <a:ext cx="1813302" cy="666427"/>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Oval 3"/>
          <p:cNvSpPr/>
          <p:nvPr/>
        </p:nvSpPr>
        <p:spPr>
          <a:xfrm>
            <a:off x="10755824" y="1627322"/>
            <a:ext cx="805912" cy="526942"/>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703172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318845" y="213526"/>
            <a:ext cx="11583854" cy="6512738"/>
          </a:xfrm>
          <a:prstGeom prst="rect">
            <a:avLst/>
          </a:prstGeom>
        </p:spPr>
      </p:pic>
      <p:sp>
        <p:nvSpPr>
          <p:cNvPr id="3" name="Oval 2"/>
          <p:cNvSpPr/>
          <p:nvPr/>
        </p:nvSpPr>
        <p:spPr>
          <a:xfrm>
            <a:off x="3440624" y="2231756"/>
            <a:ext cx="991891" cy="774915"/>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1241845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Nonpoint Survey Webinar</a:t>
            </a:r>
            <a:endParaRPr lang="en-US" dirty="0"/>
          </a:p>
        </p:txBody>
      </p:sp>
      <p:sp>
        <p:nvSpPr>
          <p:cNvPr id="3" name="Content Placeholder 2"/>
          <p:cNvSpPr>
            <a:spLocks noGrp="1"/>
          </p:cNvSpPr>
          <p:nvPr>
            <p:ph idx="1"/>
          </p:nvPr>
        </p:nvSpPr>
        <p:spPr/>
        <p:txBody>
          <a:bodyPr/>
          <a:lstStyle/>
          <a:p>
            <a:r>
              <a:rPr lang="en-US" dirty="0" smtClean="0"/>
              <a:t>Call in number is 866-299-3188; Code 919 541 5455#</a:t>
            </a:r>
          </a:p>
          <a:p>
            <a:r>
              <a:rPr lang="en-US" dirty="0" smtClean="0"/>
              <a:t>Please make sure that your phone is on mute</a:t>
            </a:r>
          </a:p>
          <a:p>
            <a:r>
              <a:rPr lang="en-US" dirty="0" smtClean="0"/>
              <a:t>Please make sure that your computer audio is on mute</a:t>
            </a:r>
          </a:p>
          <a:p>
            <a:r>
              <a:rPr lang="en-US" dirty="0" smtClean="0"/>
              <a:t>Webinar will begin at 3:00pm (Eastern)</a:t>
            </a:r>
          </a:p>
          <a:p>
            <a:pPr marL="0" indent="0">
              <a:buNone/>
            </a:pPr>
            <a:endParaRPr lang="en-US" dirty="0"/>
          </a:p>
        </p:txBody>
      </p:sp>
    </p:spTree>
    <p:extLst>
      <p:ext uri="{BB962C8B-B14F-4D97-AF65-F5344CB8AC3E}">
        <p14:creationId xmlns:p14="http://schemas.microsoft.com/office/powerpoint/2010/main" val="283585010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334344" y="212529"/>
            <a:ext cx="11475364" cy="6451742"/>
          </a:xfrm>
          <a:prstGeom prst="rect">
            <a:avLst/>
          </a:prstGeom>
        </p:spPr>
      </p:pic>
      <p:sp>
        <p:nvSpPr>
          <p:cNvPr id="3" name="Oval 2"/>
          <p:cNvSpPr/>
          <p:nvPr/>
        </p:nvSpPr>
        <p:spPr>
          <a:xfrm>
            <a:off x="4107051" y="2231756"/>
            <a:ext cx="2247254" cy="1206644"/>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449475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194858" y="200920"/>
            <a:ext cx="11537359" cy="6486597"/>
          </a:xfrm>
          <a:prstGeom prst="rect">
            <a:avLst/>
          </a:prstGeom>
        </p:spPr>
      </p:pic>
    </p:spTree>
    <p:extLst>
      <p:ext uri="{BB962C8B-B14F-4D97-AF65-F5344CB8AC3E}">
        <p14:creationId xmlns:p14="http://schemas.microsoft.com/office/powerpoint/2010/main" val="216511172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205191" y="163164"/>
            <a:ext cx="11604517" cy="6524355"/>
          </a:xfrm>
          <a:prstGeom prst="rect">
            <a:avLst/>
          </a:prstGeom>
        </p:spPr>
      </p:pic>
    </p:spTree>
    <p:extLst>
      <p:ext uri="{BB962C8B-B14F-4D97-AF65-F5344CB8AC3E}">
        <p14:creationId xmlns:p14="http://schemas.microsoft.com/office/powerpoint/2010/main" val="358691879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526942" y="179398"/>
            <a:ext cx="11313763" cy="6360886"/>
          </a:xfrm>
          <a:prstGeom prst="rect">
            <a:avLst/>
          </a:prstGeom>
        </p:spPr>
      </p:pic>
    </p:spTree>
    <p:extLst>
      <p:ext uri="{BB962C8B-B14F-4D97-AF65-F5344CB8AC3E}">
        <p14:creationId xmlns:p14="http://schemas.microsoft.com/office/powerpoint/2010/main" val="80642959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411835" y="278969"/>
            <a:ext cx="11413372" cy="6416889"/>
          </a:xfrm>
          <a:prstGeom prst="rect">
            <a:avLst/>
          </a:prstGeom>
        </p:spPr>
      </p:pic>
      <p:sp>
        <p:nvSpPr>
          <p:cNvPr id="3" name="Oval 2"/>
          <p:cNvSpPr/>
          <p:nvPr/>
        </p:nvSpPr>
        <p:spPr>
          <a:xfrm>
            <a:off x="7640662" y="1441341"/>
            <a:ext cx="914400" cy="697424"/>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2014777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210357" y="121552"/>
            <a:ext cx="11754334" cy="6608586"/>
          </a:xfrm>
          <a:prstGeom prst="rect">
            <a:avLst/>
          </a:prstGeom>
        </p:spPr>
      </p:pic>
      <p:sp>
        <p:nvSpPr>
          <p:cNvPr id="3" name="Oval 2"/>
          <p:cNvSpPr/>
          <p:nvPr/>
        </p:nvSpPr>
        <p:spPr>
          <a:xfrm>
            <a:off x="8508571" y="2216259"/>
            <a:ext cx="2991173" cy="666428"/>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8228111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117368" y="138979"/>
            <a:ext cx="11723338" cy="6591159"/>
          </a:xfrm>
          <a:prstGeom prst="rect">
            <a:avLst/>
          </a:prstGeom>
        </p:spPr>
      </p:pic>
    </p:spTree>
    <p:extLst>
      <p:ext uri="{BB962C8B-B14F-4D97-AF65-F5344CB8AC3E}">
        <p14:creationId xmlns:p14="http://schemas.microsoft.com/office/powerpoint/2010/main" val="263491056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365339" y="330660"/>
            <a:ext cx="11320382" cy="6364607"/>
          </a:xfrm>
          <a:prstGeom prst="rect">
            <a:avLst/>
          </a:prstGeom>
        </p:spPr>
      </p:pic>
    </p:spTree>
    <p:extLst>
      <p:ext uri="{BB962C8B-B14F-4D97-AF65-F5344CB8AC3E}">
        <p14:creationId xmlns:p14="http://schemas.microsoft.com/office/powerpoint/2010/main" val="162358844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287849" y="196066"/>
            <a:ext cx="11490863" cy="6460456"/>
          </a:xfrm>
          <a:prstGeom prst="rect">
            <a:avLst/>
          </a:prstGeom>
        </p:spPr>
      </p:pic>
      <p:sp>
        <p:nvSpPr>
          <p:cNvPr id="3" name="Oval 2"/>
          <p:cNvSpPr/>
          <p:nvPr/>
        </p:nvSpPr>
        <p:spPr>
          <a:xfrm>
            <a:off x="9190495" y="2293749"/>
            <a:ext cx="805912" cy="464949"/>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1678814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241356" y="183495"/>
            <a:ext cx="11568354" cy="6504024"/>
          </a:xfrm>
          <a:prstGeom prst="rect">
            <a:avLst/>
          </a:prstGeom>
        </p:spPr>
      </p:pic>
      <p:sp>
        <p:nvSpPr>
          <p:cNvPr id="3" name="Oval 2"/>
          <p:cNvSpPr/>
          <p:nvPr/>
        </p:nvSpPr>
        <p:spPr>
          <a:xfrm>
            <a:off x="9934414" y="2262753"/>
            <a:ext cx="1131376" cy="588935"/>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4741233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1347370" y="0"/>
            <a:ext cx="9431786" cy="6857999"/>
          </a:xfrm>
          <a:prstGeom prst="rect">
            <a:avLst/>
          </a:prstGeom>
        </p:spPr>
      </p:pic>
      <p:sp>
        <p:nvSpPr>
          <p:cNvPr id="5" name="Oval 4"/>
          <p:cNvSpPr/>
          <p:nvPr/>
        </p:nvSpPr>
        <p:spPr>
          <a:xfrm>
            <a:off x="1267968" y="6205728"/>
            <a:ext cx="1999488" cy="652272"/>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3755136" y="6217920"/>
            <a:ext cx="3139642" cy="369332"/>
          </a:xfrm>
          <a:prstGeom prst="rect">
            <a:avLst/>
          </a:prstGeom>
          <a:noFill/>
        </p:spPr>
        <p:txBody>
          <a:bodyPr wrap="none" rtlCol="0">
            <a:spAutoFit/>
          </a:bodyPr>
          <a:lstStyle/>
          <a:p>
            <a:r>
              <a:rPr lang="en-US" dirty="0" smtClean="0"/>
              <a:t>Type your questions in this box.</a:t>
            </a:r>
            <a:endParaRPr lang="en-US" dirty="0"/>
          </a:p>
        </p:txBody>
      </p:sp>
      <p:cxnSp>
        <p:nvCxnSpPr>
          <p:cNvPr id="10" name="Straight Arrow Connector 9"/>
          <p:cNvCxnSpPr>
            <a:stCxn id="6" idx="1"/>
          </p:cNvCxnSpPr>
          <p:nvPr/>
        </p:nvCxnSpPr>
        <p:spPr>
          <a:xfrm flipH="1">
            <a:off x="3267456" y="6402586"/>
            <a:ext cx="487680" cy="129278"/>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935487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349841" y="223189"/>
            <a:ext cx="11490864" cy="6460456"/>
          </a:xfrm>
          <a:prstGeom prst="rect">
            <a:avLst/>
          </a:prstGeom>
        </p:spPr>
      </p:pic>
      <p:sp>
        <p:nvSpPr>
          <p:cNvPr id="3" name="Oval 2"/>
          <p:cNvSpPr/>
          <p:nvPr/>
        </p:nvSpPr>
        <p:spPr>
          <a:xfrm>
            <a:off x="9856922" y="2262753"/>
            <a:ext cx="1131376" cy="387457"/>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3079587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318846" y="194120"/>
            <a:ext cx="11459866" cy="6443029"/>
          </a:xfrm>
          <a:prstGeom prst="rect">
            <a:avLst/>
          </a:prstGeom>
        </p:spPr>
      </p:pic>
      <p:sp>
        <p:nvSpPr>
          <p:cNvPr id="3" name="Oval 2"/>
          <p:cNvSpPr/>
          <p:nvPr/>
        </p:nvSpPr>
        <p:spPr>
          <a:xfrm>
            <a:off x="10926305" y="2417736"/>
            <a:ext cx="511444" cy="433952"/>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8578021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489327" y="301541"/>
            <a:ext cx="11103406" cy="6242618"/>
          </a:xfrm>
          <a:prstGeom prst="rect">
            <a:avLst/>
          </a:prstGeom>
        </p:spPr>
      </p:pic>
      <p:sp>
        <p:nvSpPr>
          <p:cNvPr id="4" name="Oval 3"/>
          <p:cNvSpPr/>
          <p:nvPr/>
        </p:nvSpPr>
        <p:spPr>
          <a:xfrm>
            <a:off x="2510725" y="4711485"/>
            <a:ext cx="1301858" cy="402956"/>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6729819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173355" y="96896"/>
            <a:ext cx="11713845" cy="6585822"/>
          </a:xfrm>
          <a:prstGeom prst="rect">
            <a:avLst/>
          </a:prstGeom>
        </p:spPr>
      </p:pic>
      <p:sp>
        <p:nvSpPr>
          <p:cNvPr id="3" name="Oval 2"/>
          <p:cNvSpPr/>
          <p:nvPr/>
        </p:nvSpPr>
        <p:spPr>
          <a:xfrm>
            <a:off x="3623733" y="1998133"/>
            <a:ext cx="2043289" cy="349956"/>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0925502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Table 9"/>
          <p:cNvGraphicFramePr>
            <a:graphicFrameLocks noGrp="1"/>
          </p:cNvGraphicFramePr>
          <p:nvPr>
            <p:extLst>
              <p:ext uri="{D42A27DB-BD31-4B8C-83A1-F6EECF244321}">
                <p14:modId xmlns:p14="http://schemas.microsoft.com/office/powerpoint/2010/main" val="3051676278"/>
              </p:ext>
            </p:extLst>
          </p:nvPr>
        </p:nvGraphicFramePr>
        <p:xfrm>
          <a:off x="1243584" y="146300"/>
          <a:ext cx="9473185" cy="6758552"/>
        </p:xfrm>
        <a:graphic>
          <a:graphicData uri="http://schemas.openxmlformats.org/drawingml/2006/table">
            <a:tbl>
              <a:tblPr>
                <a:tableStyleId>{5C22544A-7EE6-4342-B048-85BDC9FD1C3A}</a:tableStyleId>
              </a:tblPr>
              <a:tblGrid>
                <a:gridCol w="1704961"/>
                <a:gridCol w="2429568"/>
                <a:gridCol w="1438560"/>
                <a:gridCol w="1950048"/>
                <a:gridCol w="1950048"/>
              </a:tblGrid>
              <a:tr h="310025">
                <a:tc gridSpan="5">
                  <a:txBody>
                    <a:bodyPr/>
                    <a:lstStyle/>
                    <a:p>
                      <a:pPr algn="ctr" fontAlgn="b"/>
                      <a:r>
                        <a:rPr lang="en-US" sz="1200" u="none" strike="noStrike" dirty="0">
                          <a:effectLst/>
                        </a:rPr>
                        <a:t>Estimates Available for 2014 V1</a:t>
                      </a:r>
                      <a:endParaRPr lang="en-US" sz="1200" b="1" i="0" u="none" strike="noStrike" dirty="0">
                        <a:solidFill>
                          <a:srgbClr val="000000"/>
                        </a:solidFill>
                        <a:effectLst/>
                        <a:latin typeface="Calibri" panose="020F0502020204030204" pitchFamily="34" charset="0"/>
                      </a:endParaRPr>
                    </a:p>
                  </a:txBody>
                  <a:tcPr marL="8288" marR="8288" marT="8288" marB="0" anchor="b"/>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48020">
                <a:tc>
                  <a:txBody>
                    <a:bodyPr/>
                    <a:lstStyle/>
                    <a:p>
                      <a:pPr algn="ctr" fontAlgn="ctr"/>
                      <a:r>
                        <a:rPr lang="en-US" sz="1000" u="none" strike="noStrike" dirty="0">
                          <a:effectLst/>
                        </a:rPr>
                        <a:t>Nickname Group</a:t>
                      </a:r>
                      <a:endParaRPr lang="en-US" sz="1000" b="1" i="0" u="none" strike="noStrike" dirty="0">
                        <a:solidFill>
                          <a:srgbClr val="000000"/>
                        </a:solidFill>
                        <a:effectLst/>
                        <a:latin typeface="Calibri" panose="020F0502020204030204" pitchFamily="34" charset="0"/>
                      </a:endParaRPr>
                    </a:p>
                  </a:txBody>
                  <a:tcPr marL="8288" marR="8288" marT="8288" marB="0" anchor="ctr">
                    <a:solidFill>
                      <a:schemeClr val="bg1">
                        <a:lumMod val="75000"/>
                      </a:schemeClr>
                    </a:solidFill>
                  </a:tcPr>
                </a:tc>
                <a:tc>
                  <a:txBody>
                    <a:bodyPr/>
                    <a:lstStyle/>
                    <a:p>
                      <a:pPr algn="ctr" fontAlgn="ctr"/>
                      <a:r>
                        <a:rPr lang="en-US" sz="1000" u="none" strike="noStrike" dirty="0">
                          <a:effectLst/>
                        </a:rPr>
                        <a:t>Source Category</a:t>
                      </a:r>
                      <a:endParaRPr lang="en-US" sz="1000" b="1" i="0" u="none" strike="noStrike" dirty="0">
                        <a:solidFill>
                          <a:srgbClr val="000000"/>
                        </a:solidFill>
                        <a:effectLst/>
                        <a:latin typeface="Calibri" panose="020F0502020204030204" pitchFamily="34" charset="0"/>
                      </a:endParaRPr>
                    </a:p>
                  </a:txBody>
                  <a:tcPr marL="8288" marR="8288" marT="8288" marB="0" anchor="ctr">
                    <a:solidFill>
                      <a:schemeClr val="bg1">
                        <a:lumMod val="75000"/>
                      </a:schemeClr>
                    </a:solidFill>
                  </a:tcPr>
                </a:tc>
                <a:tc>
                  <a:txBody>
                    <a:bodyPr/>
                    <a:lstStyle/>
                    <a:p>
                      <a:pPr algn="ctr" fontAlgn="ctr"/>
                      <a:r>
                        <a:rPr lang="en-US" sz="1000" u="none" strike="noStrike" dirty="0">
                          <a:effectLst/>
                        </a:rPr>
                        <a:t>EPA Tool Available</a:t>
                      </a:r>
                      <a:endParaRPr lang="en-US" sz="1000" b="1" i="0" u="none" strike="noStrike" dirty="0">
                        <a:solidFill>
                          <a:srgbClr val="000000"/>
                        </a:solidFill>
                        <a:effectLst/>
                        <a:latin typeface="Calibri" panose="020F0502020204030204" pitchFamily="34" charset="0"/>
                      </a:endParaRPr>
                    </a:p>
                  </a:txBody>
                  <a:tcPr marL="8288" marR="8288" marT="8288" marB="0" anchor="ctr">
                    <a:solidFill>
                      <a:schemeClr val="bg1">
                        <a:lumMod val="75000"/>
                      </a:schemeClr>
                    </a:solidFill>
                  </a:tcPr>
                </a:tc>
                <a:tc>
                  <a:txBody>
                    <a:bodyPr/>
                    <a:lstStyle/>
                    <a:p>
                      <a:pPr algn="ctr" fontAlgn="ctr"/>
                      <a:r>
                        <a:rPr lang="en-US" sz="1000" u="none" strike="noStrike" dirty="0">
                          <a:effectLst/>
                        </a:rPr>
                        <a:t>EPA Contact</a:t>
                      </a:r>
                      <a:endParaRPr lang="en-US" sz="1000" b="1" i="0" u="none" strike="noStrike" dirty="0">
                        <a:solidFill>
                          <a:srgbClr val="000000"/>
                        </a:solidFill>
                        <a:effectLst/>
                        <a:latin typeface="Calibri" panose="020F0502020204030204" pitchFamily="34" charset="0"/>
                      </a:endParaRPr>
                    </a:p>
                  </a:txBody>
                  <a:tcPr marL="8288" marR="8288" marT="8288" marB="0" anchor="ctr">
                    <a:solidFill>
                      <a:schemeClr val="bg1">
                        <a:lumMod val="75000"/>
                      </a:schemeClr>
                    </a:solidFill>
                  </a:tcPr>
                </a:tc>
                <a:tc>
                  <a:txBody>
                    <a:bodyPr/>
                    <a:lstStyle/>
                    <a:p>
                      <a:pPr algn="ctr" fontAlgn="ctr"/>
                      <a:r>
                        <a:rPr lang="en-US" sz="1000" u="none" strike="noStrike" dirty="0">
                          <a:effectLst/>
                        </a:rPr>
                        <a:t>EPA Schedule for Estimates</a:t>
                      </a:r>
                      <a:endParaRPr lang="en-US" sz="1000" b="1" i="0" u="none" strike="noStrike" dirty="0">
                        <a:solidFill>
                          <a:srgbClr val="000000"/>
                        </a:solidFill>
                        <a:effectLst/>
                        <a:latin typeface="Calibri" panose="020F0502020204030204" pitchFamily="34" charset="0"/>
                      </a:endParaRPr>
                    </a:p>
                  </a:txBody>
                  <a:tcPr marL="8288" marR="8288" marT="8288" marB="0" anchor="ctr">
                    <a:solidFill>
                      <a:schemeClr val="bg1">
                        <a:lumMod val="75000"/>
                      </a:schemeClr>
                    </a:solidFill>
                  </a:tcPr>
                </a:tc>
              </a:tr>
              <a:tr h="496041">
                <a:tc>
                  <a:txBody>
                    <a:bodyPr/>
                    <a:lstStyle/>
                    <a:p>
                      <a:pPr algn="l" fontAlgn="ctr"/>
                      <a:r>
                        <a:rPr lang="en-US" sz="1000" u="none" strike="noStrike" dirty="0">
                          <a:effectLst/>
                        </a:rPr>
                        <a:t>Ag Burning</a:t>
                      </a:r>
                      <a:endParaRPr lang="en-US" sz="1000" b="0" i="0" u="none" strike="noStrike" dirty="0">
                        <a:solidFill>
                          <a:srgbClr val="000000"/>
                        </a:solidFill>
                        <a:effectLst/>
                        <a:latin typeface="Calibri" panose="020F0502020204030204" pitchFamily="34" charset="0"/>
                      </a:endParaRPr>
                    </a:p>
                  </a:txBody>
                  <a:tcPr marL="8288" marR="8288" marT="8288" marB="0" anchor="ctr"/>
                </a:tc>
                <a:tc>
                  <a:txBody>
                    <a:bodyPr/>
                    <a:lstStyle/>
                    <a:p>
                      <a:pPr algn="l" fontAlgn="ctr"/>
                      <a:r>
                        <a:rPr lang="en-US" sz="1000" u="none" strike="noStrike">
                          <a:effectLst/>
                        </a:rPr>
                        <a:t>Ag Burning - Comment Period</a:t>
                      </a:r>
                      <a:endParaRPr lang="en-US" sz="1000" b="0" i="0" u="none" strike="noStrike">
                        <a:solidFill>
                          <a:srgbClr val="000000"/>
                        </a:solidFill>
                        <a:effectLst/>
                        <a:latin typeface="Calibri" panose="020F0502020204030204" pitchFamily="34" charset="0"/>
                      </a:endParaRPr>
                    </a:p>
                  </a:txBody>
                  <a:tcPr marL="8288" marR="8288" marT="8288" marB="0" anchor="ctr"/>
                </a:tc>
                <a:tc>
                  <a:txBody>
                    <a:bodyPr/>
                    <a:lstStyle/>
                    <a:p>
                      <a:pPr algn="l" fontAlgn="ctr"/>
                      <a:r>
                        <a:rPr lang="en-US" sz="1000" u="none" strike="noStrike">
                          <a:effectLst/>
                        </a:rPr>
                        <a:t>Spreadsheet</a:t>
                      </a:r>
                      <a:endParaRPr lang="en-US" sz="1000" b="0" i="0" u="none" strike="noStrike">
                        <a:solidFill>
                          <a:srgbClr val="000000"/>
                        </a:solidFill>
                        <a:effectLst/>
                        <a:latin typeface="Calibri" panose="020F0502020204030204" pitchFamily="34" charset="0"/>
                      </a:endParaRPr>
                    </a:p>
                  </a:txBody>
                  <a:tcPr marL="8288" marR="8288" marT="8288" marB="0" anchor="ctr"/>
                </a:tc>
                <a:tc>
                  <a:txBody>
                    <a:bodyPr/>
                    <a:lstStyle/>
                    <a:p>
                      <a:pPr algn="l" fontAlgn="ctr"/>
                      <a:r>
                        <a:rPr lang="en-US" sz="1000" u="none" strike="noStrike">
                          <a:effectLst/>
                        </a:rPr>
                        <a:t>Tesh Rao</a:t>
                      </a:r>
                      <a:endParaRPr lang="en-US" sz="1000" b="0" i="0" u="none" strike="noStrike">
                        <a:solidFill>
                          <a:srgbClr val="000000"/>
                        </a:solidFill>
                        <a:effectLst/>
                        <a:latin typeface="Calibri" panose="020F0502020204030204" pitchFamily="34" charset="0"/>
                      </a:endParaRPr>
                    </a:p>
                  </a:txBody>
                  <a:tcPr marL="8288" marR="8288" marT="8288" marB="0" anchor="ctr"/>
                </a:tc>
                <a:tc>
                  <a:txBody>
                    <a:bodyPr/>
                    <a:lstStyle/>
                    <a:p>
                      <a:pPr algn="l" fontAlgn="ctr"/>
                      <a:r>
                        <a:rPr lang="en-US" sz="1000" u="none" strike="noStrike" dirty="0" smtClean="0">
                          <a:effectLst/>
                        </a:rPr>
                        <a:t>January, </a:t>
                      </a:r>
                      <a:r>
                        <a:rPr lang="en-US" sz="1000" u="none" strike="noStrike" dirty="0">
                          <a:effectLst/>
                        </a:rPr>
                        <a:t>2015</a:t>
                      </a:r>
                      <a:endParaRPr lang="en-US" sz="1000" b="0" i="0" u="none" strike="noStrike" dirty="0">
                        <a:solidFill>
                          <a:srgbClr val="000000"/>
                        </a:solidFill>
                        <a:effectLst/>
                        <a:latin typeface="Calibri" panose="020F0502020204030204" pitchFamily="34" charset="0"/>
                      </a:endParaRPr>
                    </a:p>
                  </a:txBody>
                  <a:tcPr marL="8288" marR="8288" marT="8288" marB="0" anchor="ctr"/>
                </a:tc>
              </a:tr>
              <a:tr h="496041">
                <a:tc>
                  <a:txBody>
                    <a:bodyPr/>
                    <a:lstStyle/>
                    <a:p>
                      <a:pPr algn="l" fontAlgn="ctr"/>
                      <a:r>
                        <a:rPr lang="en-US" sz="1000" u="none" strike="noStrike" dirty="0">
                          <a:effectLst/>
                        </a:rPr>
                        <a:t>Mercury</a:t>
                      </a:r>
                      <a:endParaRPr lang="en-US" sz="1000" b="0" i="0" u="none" strike="noStrike" dirty="0">
                        <a:solidFill>
                          <a:srgbClr val="000000"/>
                        </a:solidFill>
                        <a:effectLst/>
                        <a:latin typeface="Calibri" panose="020F0502020204030204" pitchFamily="34" charset="0"/>
                      </a:endParaRPr>
                    </a:p>
                  </a:txBody>
                  <a:tcPr marL="8288" marR="8288" marT="8288" marB="0" anchor="ctr"/>
                </a:tc>
                <a:tc>
                  <a:txBody>
                    <a:bodyPr/>
                    <a:lstStyle/>
                    <a:p>
                      <a:pPr algn="l" fontAlgn="ctr"/>
                      <a:r>
                        <a:rPr lang="en-US" sz="1000" u="none" strike="noStrike" dirty="0">
                          <a:effectLst/>
                        </a:rPr>
                        <a:t>Waste Disposal and </a:t>
                      </a:r>
                      <a:r>
                        <a:rPr lang="en-US" sz="1000" u="none" strike="noStrike" dirty="0" err="1">
                          <a:effectLst/>
                        </a:rPr>
                        <a:t>NonIndustrial</a:t>
                      </a:r>
                      <a:r>
                        <a:rPr lang="en-US" sz="1000" u="none" strike="noStrike" dirty="0">
                          <a:effectLst/>
                        </a:rPr>
                        <a:t> NEC</a:t>
                      </a:r>
                      <a:endParaRPr lang="en-US" sz="1000" b="0" i="0" u="none" strike="noStrike" dirty="0">
                        <a:solidFill>
                          <a:srgbClr val="000000"/>
                        </a:solidFill>
                        <a:effectLst/>
                        <a:latin typeface="Calibri" panose="020F0502020204030204" pitchFamily="34" charset="0"/>
                      </a:endParaRPr>
                    </a:p>
                  </a:txBody>
                  <a:tcPr marL="8288" marR="8288" marT="8288" marB="0" anchor="ctr"/>
                </a:tc>
                <a:tc>
                  <a:txBody>
                    <a:bodyPr/>
                    <a:lstStyle/>
                    <a:p>
                      <a:pPr algn="l" fontAlgn="ctr"/>
                      <a:r>
                        <a:rPr lang="en-US" sz="1000" u="none" strike="noStrike" dirty="0">
                          <a:effectLst/>
                        </a:rPr>
                        <a:t>Spreadsheet</a:t>
                      </a:r>
                      <a:endParaRPr lang="en-US" sz="1000" b="0" i="0" u="none" strike="noStrike" dirty="0">
                        <a:solidFill>
                          <a:srgbClr val="000000"/>
                        </a:solidFill>
                        <a:effectLst/>
                        <a:latin typeface="Calibri" panose="020F0502020204030204" pitchFamily="34" charset="0"/>
                      </a:endParaRPr>
                    </a:p>
                  </a:txBody>
                  <a:tcPr marL="8288" marR="8288" marT="8288" marB="0" anchor="ctr"/>
                </a:tc>
                <a:tc>
                  <a:txBody>
                    <a:bodyPr/>
                    <a:lstStyle/>
                    <a:p>
                      <a:pPr algn="l" fontAlgn="ctr"/>
                      <a:r>
                        <a:rPr lang="en-US" sz="1000" u="none" strike="noStrike" dirty="0">
                          <a:effectLst/>
                        </a:rPr>
                        <a:t>Rich Mason</a:t>
                      </a:r>
                      <a:endParaRPr lang="en-US" sz="1000" b="0" i="0" u="none" strike="noStrike" dirty="0">
                        <a:solidFill>
                          <a:srgbClr val="000000"/>
                        </a:solidFill>
                        <a:effectLst/>
                        <a:latin typeface="Calibri" panose="020F0502020204030204" pitchFamily="34" charset="0"/>
                      </a:endParaRPr>
                    </a:p>
                  </a:txBody>
                  <a:tcPr marL="8288" marR="8288" marT="8288" marB="0" anchor="ctr"/>
                </a:tc>
                <a:tc>
                  <a:txBody>
                    <a:bodyPr/>
                    <a:lstStyle/>
                    <a:p>
                      <a:pPr algn="l" fontAlgn="ctr"/>
                      <a:r>
                        <a:rPr lang="en-US" sz="1000" u="none" strike="noStrike" dirty="0">
                          <a:effectLst/>
                        </a:rPr>
                        <a:t>June 2015 (no revision)</a:t>
                      </a:r>
                      <a:endParaRPr lang="en-US" sz="1000" b="0" i="0" u="none" strike="noStrike" dirty="0">
                        <a:solidFill>
                          <a:srgbClr val="000000"/>
                        </a:solidFill>
                        <a:effectLst/>
                        <a:latin typeface="Calibri" panose="020F0502020204030204" pitchFamily="34" charset="0"/>
                      </a:endParaRPr>
                    </a:p>
                  </a:txBody>
                  <a:tcPr marL="8288" marR="8288" marT="8288" marB="0" anchor="ctr"/>
                </a:tc>
              </a:tr>
              <a:tr h="496041">
                <a:tc>
                  <a:txBody>
                    <a:bodyPr/>
                    <a:lstStyle/>
                    <a:p>
                      <a:pPr algn="l" fontAlgn="ctr"/>
                      <a:r>
                        <a:rPr lang="en-US" sz="1000" u="none" strike="noStrike">
                          <a:effectLst/>
                        </a:rPr>
                        <a:t>ICI Combustion</a:t>
                      </a:r>
                      <a:endParaRPr lang="en-US" sz="1000" b="0" i="0" u="none" strike="noStrike">
                        <a:solidFill>
                          <a:srgbClr val="000000"/>
                        </a:solidFill>
                        <a:effectLst/>
                        <a:latin typeface="Calibri" panose="020F0502020204030204" pitchFamily="34" charset="0"/>
                      </a:endParaRPr>
                    </a:p>
                  </a:txBody>
                  <a:tcPr marL="8288" marR="8288" marT="8288" marB="0" anchor="ctr"/>
                </a:tc>
                <a:tc>
                  <a:txBody>
                    <a:bodyPr/>
                    <a:lstStyle/>
                    <a:p>
                      <a:pPr algn="l" fontAlgn="ctr"/>
                      <a:r>
                        <a:rPr lang="en-US" sz="1000" u="none" strike="noStrike">
                          <a:effectLst/>
                        </a:rPr>
                        <a:t>Fuel Combustion; Industrial &amp; Commercial</a:t>
                      </a:r>
                      <a:endParaRPr lang="en-US" sz="1000" b="0" i="0" u="none" strike="noStrike">
                        <a:solidFill>
                          <a:srgbClr val="000000"/>
                        </a:solidFill>
                        <a:effectLst/>
                        <a:latin typeface="Calibri" panose="020F0502020204030204" pitchFamily="34" charset="0"/>
                      </a:endParaRPr>
                    </a:p>
                  </a:txBody>
                  <a:tcPr marL="8288" marR="8288" marT="8288" marB="0" anchor="ctr"/>
                </a:tc>
                <a:tc>
                  <a:txBody>
                    <a:bodyPr/>
                    <a:lstStyle/>
                    <a:p>
                      <a:pPr algn="l" fontAlgn="ctr"/>
                      <a:r>
                        <a:rPr lang="en-US" sz="1000" u="none" strike="noStrike">
                          <a:effectLst/>
                        </a:rPr>
                        <a:t>Database Tool</a:t>
                      </a:r>
                      <a:endParaRPr lang="en-US" sz="1000" b="0" i="0" u="none" strike="noStrike">
                        <a:solidFill>
                          <a:srgbClr val="000000"/>
                        </a:solidFill>
                        <a:effectLst/>
                        <a:latin typeface="Calibri" panose="020F0502020204030204" pitchFamily="34" charset="0"/>
                      </a:endParaRPr>
                    </a:p>
                  </a:txBody>
                  <a:tcPr marL="8288" marR="8288" marT="8288" marB="0" anchor="ctr"/>
                </a:tc>
                <a:tc>
                  <a:txBody>
                    <a:bodyPr/>
                    <a:lstStyle/>
                    <a:p>
                      <a:pPr algn="l" fontAlgn="ctr"/>
                      <a:r>
                        <a:rPr lang="en-US" sz="1000" u="none" strike="noStrike">
                          <a:effectLst/>
                        </a:rPr>
                        <a:t>Rich Mason</a:t>
                      </a:r>
                      <a:endParaRPr lang="en-US" sz="1000" b="0" i="0" u="none" strike="noStrike">
                        <a:solidFill>
                          <a:srgbClr val="000000"/>
                        </a:solidFill>
                        <a:effectLst/>
                        <a:latin typeface="Calibri" panose="020F0502020204030204" pitchFamily="34" charset="0"/>
                      </a:endParaRPr>
                    </a:p>
                  </a:txBody>
                  <a:tcPr marL="8288" marR="8288" marT="8288" marB="0" anchor="ctr"/>
                </a:tc>
                <a:tc>
                  <a:txBody>
                    <a:bodyPr/>
                    <a:lstStyle/>
                    <a:p>
                      <a:pPr algn="l" fontAlgn="ctr"/>
                      <a:r>
                        <a:rPr lang="en-US" sz="1000" u="none" strike="noStrike">
                          <a:effectLst/>
                        </a:rPr>
                        <a:t>July 2015</a:t>
                      </a:r>
                      <a:endParaRPr lang="en-US" sz="1000" b="0" i="0" u="none" strike="noStrike">
                        <a:solidFill>
                          <a:srgbClr val="000000"/>
                        </a:solidFill>
                        <a:effectLst/>
                        <a:latin typeface="Calibri" panose="020F0502020204030204" pitchFamily="34" charset="0"/>
                      </a:endParaRPr>
                    </a:p>
                  </a:txBody>
                  <a:tcPr marL="8288" marR="8288" marT="8288" marB="0" anchor="ctr"/>
                </a:tc>
              </a:tr>
              <a:tr h="744060">
                <a:tc>
                  <a:txBody>
                    <a:bodyPr/>
                    <a:lstStyle/>
                    <a:p>
                      <a:pPr algn="l" fontAlgn="ctr"/>
                      <a:r>
                        <a:rPr lang="en-US" sz="1000" u="none" strike="noStrike">
                          <a:effectLst/>
                        </a:rPr>
                        <a:t>Solvents</a:t>
                      </a:r>
                      <a:endParaRPr lang="en-US" sz="1000" b="0" i="0" u="none" strike="noStrike">
                        <a:solidFill>
                          <a:srgbClr val="000000"/>
                        </a:solidFill>
                        <a:effectLst/>
                        <a:latin typeface="Calibri" panose="020F0502020204030204" pitchFamily="34" charset="0"/>
                      </a:endParaRPr>
                    </a:p>
                  </a:txBody>
                  <a:tcPr marL="8288" marR="8288" marT="8288" marB="0" anchor="ctr"/>
                </a:tc>
                <a:tc>
                  <a:txBody>
                    <a:bodyPr/>
                    <a:lstStyle/>
                    <a:p>
                      <a:pPr algn="l" fontAlgn="ctr"/>
                      <a:r>
                        <a:rPr lang="en-US" sz="1000" u="none" strike="noStrike">
                          <a:effectLst/>
                        </a:rPr>
                        <a:t>Solvents-Surface Coatings, Degreasing, Dry Cleaning, Graphic Arts, Consumer Solvents</a:t>
                      </a:r>
                      <a:endParaRPr lang="en-US" sz="1000" b="0" i="0" u="none" strike="noStrike">
                        <a:solidFill>
                          <a:srgbClr val="000000"/>
                        </a:solidFill>
                        <a:effectLst/>
                        <a:latin typeface="Calibri" panose="020F0502020204030204" pitchFamily="34" charset="0"/>
                      </a:endParaRPr>
                    </a:p>
                  </a:txBody>
                  <a:tcPr marL="8288" marR="8288" marT="8288" marB="0" anchor="ctr"/>
                </a:tc>
                <a:tc>
                  <a:txBody>
                    <a:bodyPr/>
                    <a:lstStyle/>
                    <a:p>
                      <a:pPr algn="l" fontAlgn="ctr"/>
                      <a:r>
                        <a:rPr lang="en-US" sz="1000" u="none" strike="noStrike">
                          <a:effectLst/>
                        </a:rPr>
                        <a:t>Database Tool</a:t>
                      </a:r>
                      <a:endParaRPr lang="en-US" sz="1000" b="0" i="0" u="none" strike="noStrike">
                        <a:solidFill>
                          <a:srgbClr val="000000"/>
                        </a:solidFill>
                        <a:effectLst/>
                        <a:latin typeface="Calibri" panose="020F0502020204030204" pitchFamily="34" charset="0"/>
                      </a:endParaRPr>
                    </a:p>
                  </a:txBody>
                  <a:tcPr marL="8288" marR="8288" marT="8288" marB="0" anchor="ctr"/>
                </a:tc>
                <a:tc>
                  <a:txBody>
                    <a:bodyPr/>
                    <a:lstStyle/>
                    <a:p>
                      <a:pPr algn="l" fontAlgn="ctr"/>
                      <a:r>
                        <a:rPr lang="en-US" sz="1000" u="none" strike="noStrike">
                          <a:effectLst/>
                        </a:rPr>
                        <a:t>Jennifer Snyder</a:t>
                      </a:r>
                      <a:endParaRPr lang="en-US" sz="1000" b="0" i="0" u="none" strike="noStrike">
                        <a:solidFill>
                          <a:srgbClr val="000000"/>
                        </a:solidFill>
                        <a:effectLst/>
                        <a:latin typeface="Calibri" panose="020F0502020204030204" pitchFamily="34" charset="0"/>
                      </a:endParaRPr>
                    </a:p>
                  </a:txBody>
                  <a:tcPr marL="8288" marR="8288" marT="8288" marB="0" anchor="ctr"/>
                </a:tc>
                <a:tc>
                  <a:txBody>
                    <a:bodyPr/>
                    <a:lstStyle/>
                    <a:p>
                      <a:pPr algn="l" fontAlgn="ctr"/>
                      <a:r>
                        <a:rPr lang="en-US" sz="1000" u="none" strike="noStrike">
                          <a:effectLst/>
                        </a:rPr>
                        <a:t>July 2015</a:t>
                      </a:r>
                      <a:endParaRPr lang="en-US" sz="1000" b="0" i="0" u="none" strike="noStrike">
                        <a:solidFill>
                          <a:srgbClr val="000000"/>
                        </a:solidFill>
                        <a:effectLst/>
                        <a:latin typeface="Calibri" panose="020F0502020204030204" pitchFamily="34" charset="0"/>
                      </a:endParaRPr>
                    </a:p>
                  </a:txBody>
                  <a:tcPr marL="8288" marR="8288" marT="8288" marB="0" anchor="ctr"/>
                </a:tc>
              </a:tr>
              <a:tr h="248020">
                <a:tc>
                  <a:txBody>
                    <a:bodyPr/>
                    <a:lstStyle/>
                    <a:p>
                      <a:pPr algn="l" fontAlgn="ctr"/>
                      <a:r>
                        <a:rPr lang="en-US" sz="1000" u="none" strike="noStrike">
                          <a:effectLst/>
                        </a:rPr>
                        <a:t>Ag Livestock</a:t>
                      </a:r>
                      <a:endParaRPr lang="en-US" sz="1000" b="0" i="0" u="none" strike="noStrike">
                        <a:solidFill>
                          <a:srgbClr val="000000"/>
                        </a:solidFill>
                        <a:effectLst/>
                        <a:latin typeface="Calibri" panose="020F0502020204030204" pitchFamily="34" charset="0"/>
                      </a:endParaRPr>
                    </a:p>
                  </a:txBody>
                  <a:tcPr marL="8288" marR="8288" marT="8288" marB="0" anchor="ctr"/>
                </a:tc>
                <a:tc>
                  <a:txBody>
                    <a:bodyPr/>
                    <a:lstStyle/>
                    <a:p>
                      <a:pPr algn="l" fontAlgn="ctr"/>
                      <a:r>
                        <a:rPr lang="en-US" sz="1000" u="none" strike="noStrike">
                          <a:effectLst/>
                        </a:rPr>
                        <a:t>Ag Livestock</a:t>
                      </a:r>
                      <a:endParaRPr lang="en-US" sz="1000" b="0" i="0" u="none" strike="noStrike">
                        <a:solidFill>
                          <a:srgbClr val="000000"/>
                        </a:solidFill>
                        <a:effectLst/>
                        <a:latin typeface="Calibri" panose="020F0502020204030204" pitchFamily="34" charset="0"/>
                      </a:endParaRPr>
                    </a:p>
                  </a:txBody>
                  <a:tcPr marL="8288" marR="8288" marT="8288" marB="0" anchor="ctr"/>
                </a:tc>
                <a:tc>
                  <a:txBody>
                    <a:bodyPr/>
                    <a:lstStyle/>
                    <a:p>
                      <a:pPr algn="l" fontAlgn="ctr"/>
                      <a:r>
                        <a:rPr lang="en-US" sz="1000" u="none" strike="noStrike">
                          <a:effectLst/>
                        </a:rPr>
                        <a:t>CMU</a:t>
                      </a:r>
                      <a:endParaRPr lang="en-US" sz="1000" b="0" i="0" u="none" strike="noStrike">
                        <a:solidFill>
                          <a:srgbClr val="000000"/>
                        </a:solidFill>
                        <a:effectLst/>
                        <a:latin typeface="Calibri" panose="020F0502020204030204" pitchFamily="34" charset="0"/>
                      </a:endParaRPr>
                    </a:p>
                  </a:txBody>
                  <a:tcPr marL="8288" marR="8288" marT="8288" marB="0" anchor="ctr"/>
                </a:tc>
                <a:tc>
                  <a:txBody>
                    <a:bodyPr/>
                    <a:lstStyle/>
                    <a:p>
                      <a:pPr algn="l" fontAlgn="ctr"/>
                      <a:r>
                        <a:rPr lang="en-US" sz="1000" u="none" strike="noStrike">
                          <a:effectLst/>
                        </a:rPr>
                        <a:t>Rhonda Thompson</a:t>
                      </a:r>
                      <a:endParaRPr lang="en-US" sz="1000" b="0" i="0" u="none" strike="noStrike">
                        <a:solidFill>
                          <a:srgbClr val="000000"/>
                        </a:solidFill>
                        <a:effectLst/>
                        <a:latin typeface="Calibri" panose="020F0502020204030204" pitchFamily="34" charset="0"/>
                      </a:endParaRPr>
                    </a:p>
                  </a:txBody>
                  <a:tcPr marL="8288" marR="8288" marT="8288" marB="0" anchor="ctr"/>
                </a:tc>
                <a:tc>
                  <a:txBody>
                    <a:bodyPr/>
                    <a:lstStyle/>
                    <a:p>
                      <a:pPr algn="l" fontAlgn="ctr"/>
                      <a:r>
                        <a:rPr lang="en-US" sz="1000" u="none" strike="noStrike">
                          <a:effectLst/>
                        </a:rPr>
                        <a:t>August 2015</a:t>
                      </a:r>
                      <a:endParaRPr lang="en-US" sz="1000" b="0" i="0" u="none" strike="noStrike">
                        <a:solidFill>
                          <a:srgbClr val="000000"/>
                        </a:solidFill>
                        <a:effectLst/>
                        <a:latin typeface="Calibri" panose="020F0502020204030204" pitchFamily="34" charset="0"/>
                      </a:endParaRPr>
                    </a:p>
                  </a:txBody>
                  <a:tcPr marL="8288" marR="8288" marT="8288" marB="0" anchor="ctr"/>
                </a:tc>
              </a:tr>
              <a:tr h="496041">
                <a:tc>
                  <a:txBody>
                    <a:bodyPr/>
                    <a:lstStyle/>
                    <a:p>
                      <a:pPr algn="l" fontAlgn="ctr"/>
                      <a:r>
                        <a:rPr lang="en-US" sz="1000" u="none" strike="noStrike">
                          <a:effectLst/>
                        </a:rPr>
                        <a:t>POTW</a:t>
                      </a:r>
                      <a:endParaRPr lang="en-US" sz="1000" b="0" i="0" u="none" strike="noStrike">
                        <a:solidFill>
                          <a:srgbClr val="000000"/>
                        </a:solidFill>
                        <a:effectLst/>
                        <a:latin typeface="Calibri" panose="020F0502020204030204" pitchFamily="34" charset="0"/>
                      </a:endParaRPr>
                    </a:p>
                  </a:txBody>
                  <a:tcPr marL="8288" marR="8288" marT="8288" marB="0" anchor="ctr"/>
                </a:tc>
                <a:tc>
                  <a:txBody>
                    <a:bodyPr/>
                    <a:lstStyle/>
                    <a:p>
                      <a:pPr algn="l" fontAlgn="ctr"/>
                      <a:r>
                        <a:rPr lang="en-US" sz="1000" u="none" strike="noStrike">
                          <a:effectLst/>
                        </a:rPr>
                        <a:t>Publically Owned Treatment Works (POTW)</a:t>
                      </a:r>
                      <a:endParaRPr lang="en-US" sz="1000" b="0" i="0" u="none" strike="noStrike">
                        <a:solidFill>
                          <a:srgbClr val="000000"/>
                        </a:solidFill>
                        <a:effectLst/>
                        <a:latin typeface="Calibri" panose="020F0502020204030204" pitchFamily="34" charset="0"/>
                      </a:endParaRPr>
                    </a:p>
                  </a:txBody>
                  <a:tcPr marL="8288" marR="8288" marT="8288" marB="0" anchor="ctr"/>
                </a:tc>
                <a:tc>
                  <a:txBody>
                    <a:bodyPr/>
                    <a:lstStyle/>
                    <a:p>
                      <a:pPr algn="l" fontAlgn="ctr"/>
                      <a:r>
                        <a:rPr lang="en-US" sz="1000" u="none" strike="noStrike">
                          <a:effectLst/>
                        </a:rPr>
                        <a:t>Spreadsheet</a:t>
                      </a:r>
                      <a:endParaRPr lang="en-US" sz="1000" b="0" i="0" u="none" strike="noStrike">
                        <a:solidFill>
                          <a:srgbClr val="000000"/>
                        </a:solidFill>
                        <a:effectLst/>
                        <a:latin typeface="Calibri" panose="020F0502020204030204" pitchFamily="34" charset="0"/>
                      </a:endParaRPr>
                    </a:p>
                  </a:txBody>
                  <a:tcPr marL="8288" marR="8288" marT="8288" marB="0" anchor="ctr"/>
                </a:tc>
                <a:tc>
                  <a:txBody>
                    <a:bodyPr/>
                    <a:lstStyle/>
                    <a:p>
                      <a:pPr algn="l" fontAlgn="ctr"/>
                      <a:r>
                        <a:rPr lang="en-US" sz="1000" u="none" strike="noStrike">
                          <a:effectLst/>
                        </a:rPr>
                        <a:t>Jennifer Snyder</a:t>
                      </a:r>
                      <a:endParaRPr lang="en-US" sz="1000" b="0" i="0" u="none" strike="noStrike">
                        <a:solidFill>
                          <a:srgbClr val="000000"/>
                        </a:solidFill>
                        <a:effectLst/>
                        <a:latin typeface="Calibri" panose="020F0502020204030204" pitchFamily="34" charset="0"/>
                      </a:endParaRPr>
                    </a:p>
                  </a:txBody>
                  <a:tcPr marL="8288" marR="8288" marT="8288" marB="0" anchor="ctr"/>
                </a:tc>
                <a:tc>
                  <a:txBody>
                    <a:bodyPr/>
                    <a:lstStyle/>
                    <a:p>
                      <a:pPr algn="l" fontAlgn="ctr"/>
                      <a:r>
                        <a:rPr lang="en-US" sz="1000" u="none" strike="noStrike">
                          <a:effectLst/>
                        </a:rPr>
                        <a:t>August 2015</a:t>
                      </a:r>
                      <a:endParaRPr lang="en-US" sz="1000" b="0" i="0" u="none" strike="noStrike">
                        <a:solidFill>
                          <a:srgbClr val="000000"/>
                        </a:solidFill>
                        <a:effectLst/>
                        <a:latin typeface="Calibri" panose="020F0502020204030204" pitchFamily="34" charset="0"/>
                      </a:endParaRPr>
                    </a:p>
                  </a:txBody>
                  <a:tcPr marL="8288" marR="8288" marT="8288" marB="0" anchor="ctr"/>
                </a:tc>
              </a:tr>
              <a:tr h="248020">
                <a:tc>
                  <a:txBody>
                    <a:bodyPr/>
                    <a:lstStyle/>
                    <a:p>
                      <a:pPr algn="l" fontAlgn="ctr"/>
                      <a:r>
                        <a:rPr lang="en-US" sz="1000" u="none" strike="noStrike">
                          <a:effectLst/>
                        </a:rPr>
                        <a:t>Gas/Diesel</a:t>
                      </a:r>
                      <a:endParaRPr lang="en-US" sz="1000" b="0" i="0" u="none" strike="noStrike">
                        <a:solidFill>
                          <a:srgbClr val="000000"/>
                        </a:solidFill>
                        <a:effectLst/>
                        <a:latin typeface="Calibri" panose="020F0502020204030204" pitchFamily="34" charset="0"/>
                      </a:endParaRPr>
                    </a:p>
                  </a:txBody>
                  <a:tcPr marL="8288" marR="8288" marT="8288" marB="0" anchor="ctr"/>
                </a:tc>
                <a:tc>
                  <a:txBody>
                    <a:bodyPr/>
                    <a:lstStyle/>
                    <a:p>
                      <a:pPr algn="l" fontAlgn="ctr"/>
                      <a:r>
                        <a:rPr lang="en-US" sz="1000" u="none" strike="noStrike">
                          <a:effectLst/>
                        </a:rPr>
                        <a:t>Gasoline Distribution Stage I</a:t>
                      </a:r>
                      <a:endParaRPr lang="en-US" sz="1000" b="0" i="0" u="none" strike="noStrike">
                        <a:solidFill>
                          <a:srgbClr val="000000"/>
                        </a:solidFill>
                        <a:effectLst/>
                        <a:latin typeface="Calibri" panose="020F0502020204030204" pitchFamily="34" charset="0"/>
                      </a:endParaRPr>
                    </a:p>
                  </a:txBody>
                  <a:tcPr marL="8288" marR="8288" marT="8288" marB="0" anchor="ctr"/>
                </a:tc>
                <a:tc>
                  <a:txBody>
                    <a:bodyPr/>
                    <a:lstStyle/>
                    <a:p>
                      <a:pPr algn="l" fontAlgn="ctr"/>
                      <a:r>
                        <a:rPr lang="en-US" sz="1000" u="none" strike="noStrike">
                          <a:effectLst/>
                        </a:rPr>
                        <a:t>Spreadsheet</a:t>
                      </a:r>
                      <a:endParaRPr lang="en-US" sz="1000" b="0" i="0" u="none" strike="noStrike">
                        <a:solidFill>
                          <a:srgbClr val="000000"/>
                        </a:solidFill>
                        <a:effectLst/>
                        <a:latin typeface="Calibri" panose="020F0502020204030204" pitchFamily="34" charset="0"/>
                      </a:endParaRPr>
                    </a:p>
                  </a:txBody>
                  <a:tcPr marL="8288" marR="8288" marT="8288" marB="0" anchor="ctr"/>
                </a:tc>
                <a:tc>
                  <a:txBody>
                    <a:bodyPr/>
                    <a:lstStyle/>
                    <a:p>
                      <a:pPr algn="l" fontAlgn="ctr"/>
                      <a:r>
                        <a:rPr lang="en-US" sz="1000" u="none" strike="noStrike">
                          <a:effectLst/>
                        </a:rPr>
                        <a:t>Jennifer Snyder</a:t>
                      </a:r>
                      <a:endParaRPr lang="en-US" sz="1000" b="0" i="0" u="none" strike="noStrike">
                        <a:solidFill>
                          <a:srgbClr val="000000"/>
                        </a:solidFill>
                        <a:effectLst/>
                        <a:latin typeface="Calibri" panose="020F0502020204030204" pitchFamily="34" charset="0"/>
                      </a:endParaRPr>
                    </a:p>
                  </a:txBody>
                  <a:tcPr marL="8288" marR="8288" marT="8288" marB="0" anchor="ctr"/>
                </a:tc>
                <a:tc>
                  <a:txBody>
                    <a:bodyPr/>
                    <a:lstStyle/>
                    <a:p>
                      <a:pPr algn="l" fontAlgn="ctr"/>
                      <a:r>
                        <a:rPr lang="en-US" sz="1000" u="none" strike="noStrike">
                          <a:effectLst/>
                        </a:rPr>
                        <a:t>September 2015</a:t>
                      </a:r>
                      <a:endParaRPr lang="en-US" sz="1000" b="0" i="0" u="none" strike="noStrike">
                        <a:solidFill>
                          <a:srgbClr val="000000"/>
                        </a:solidFill>
                        <a:effectLst/>
                        <a:latin typeface="Calibri" panose="020F0502020204030204" pitchFamily="34" charset="0"/>
                      </a:endParaRPr>
                    </a:p>
                  </a:txBody>
                  <a:tcPr marL="8288" marR="8288" marT="8288" marB="0" anchor="ctr"/>
                </a:tc>
              </a:tr>
              <a:tr h="496041">
                <a:tc>
                  <a:txBody>
                    <a:bodyPr/>
                    <a:lstStyle/>
                    <a:p>
                      <a:pPr algn="l" fontAlgn="ctr"/>
                      <a:r>
                        <a:rPr lang="en-US" sz="1000" u="none" strike="noStrike">
                          <a:effectLst/>
                        </a:rPr>
                        <a:t>Gas/Diesel</a:t>
                      </a:r>
                      <a:endParaRPr lang="en-US" sz="1000" b="0" i="0" u="none" strike="noStrike">
                        <a:solidFill>
                          <a:srgbClr val="000000"/>
                        </a:solidFill>
                        <a:effectLst/>
                        <a:latin typeface="Calibri" panose="020F0502020204030204" pitchFamily="34" charset="0"/>
                      </a:endParaRPr>
                    </a:p>
                  </a:txBody>
                  <a:tcPr marL="8288" marR="8288" marT="8288" marB="0" anchor="ctr"/>
                </a:tc>
                <a:tc>
                  <a:txBody>
                    <a:bodyPr/>
                    <a:lstStyle/>
                    <a:p>
                      <a:pPr algn="l" fontAlgn="ctr"/>
                      <a:r>
                        <a:rPr lang="en-US" sz="1000" u="none" strike="noStrike">
                          <a:effectLst/>
                        </a:rPr>
                        <a:t>Aviation Gasoline Distribution: Stage II</a:t>
                      </a:r>
                      <a:endParaRPr lang="en-US" sz="1000" b="0" i="0" u="none" strike="noStrike">
                        <a:solidFill>
                          <a:srgbClr val="000000"/>
                        </a:solidFill>
                        <a:effectLst/>
                        <a:latin typeface="Calibri" panose="020F0502020204030204" pitchFamily="34" charset="0"/>
                      </a:endParaRPr>
                    </a:p>
                  </a:txBody>
                  <a:tcPr marL="8288" marR="8288" marT="8288" marB="0" anchor="ctr"/>
                </a:tc>
                <a:tc>
                  <a:txBody>
                    <a:bodyPr/>
                    <a:lstStyle/>
                    <a:p>
                      <a:pPr algn="l" fontAlgn="ctr"/>
                      <a:r>
                        <a:rPr lang="en-US" sz="1000" u="none" strike="noStrike">
                          <a:effectLst/>
                        </a:rPr>
                        <a:t>Spreadsheet</a:t>
                      </a:r>
                      <a:endParaRPr lang="en-US" sz="1000" b="0" i="0" u="none" strike="noStrike">
                        <a:solidFill>
                          <a:srgbClr val="000000"/>
                        </a:solidFill>
                        <a:effectLst/>
                        <a:latin typeface="Calibri" panose="020F0502020204030204" pitchFamily="34" charset="0"/>
                      </a:endParaRPr>
                    </a:p>
                  </a:txBody>
                  <a:tcPr marL="8288" marR="8288" marT="8288" marB="0" anchor="ctr"/>
                </a:tc>
                <a:tc>
                  <a:txBody>
                    <a:bodyPr/>
                    <a:lstStyle/>
                    <a:p>
                      <a:pPr algn="l" fontAlgn="ctr"/>
                      <a:r>
                        <a:rPr lang="en-US" sz="1000" u="none" strike="noStrike">
                          <a:effectLst/>
                        </a:rPr>
                        <a:t>Jennifer Snyder</a:t>
                      </a:r>
                      <a:endParaRPr lang="en-US" sz="1000" b="0" i="0" u="none" strike="noStrike">
                        <a:solidFill>
                          <a:srgbClr val="000000"/>
                        </a:solidFill>
                        <a:effectLst/>
                        <a:latin typeface="Calibri" panose="020F0502020204030204" pitchFamily="34" charset="0"/>
                      </a:endParaRPr>
                    </a:p>
                  </a:txBody>
                  <a:tcPr marL="8288" marR="8288" marT="8288" marB="0" anchor="ctr"/>
                </a:tc>
                <a:tc>
                  <a:txBody>
                    <a:bodyPr/>
                    <a:lstStyle/>
                    <a:p>
                      <a:pPr algn="l" fontAlgn="ctr"/>
                      <a:r>
                        <a:rPr lang="en-US" sz="1000" u="none" strike="noStrike">
                          <a:effectLst/>
                        </a:rPr>
                        <a:t>September 2015</a:t>
                      </a:r>
                      <a:endParaRPr lang="en-US" sz="1000" b="0" i="0" u="none" strike="noStrike">
                        <a:solidFill>
                          <a:srgbClr val="000000"/>
                        </a:solidFill>
                        <a:effectLst/>
                        <a:latin typeface="Calibri" panose="020F0502020204030204" pitchFamily="34" charset="0"/>
                      </a:endParaRPr>
                    </a:p>
                  </a:txBody>
                  <a:tcPr marL="8288" marR="8288" marT="8288" marB="0" anchor="ctr"/>
                </a:tc>
              </a:tr>
              <a:tr h="496041">
                <a:tc>
                  <a:txBody>
                    <a:bodyPr/>
                    <a:lstStyle/>
                    <a:p>
                      <a:pPr algn="l" fontAlgn="ctr"/>
                      <a:r>
                        <a:rPr lang="en-US" sz="1000" u="none" strike="noStrike">
                          <a:effectLst/>
                        </a:rPr>
                        <a:t>Gas/Diesel</a:t>
                      </a:r>
                      <a:endParaRPr lang="en-US" sz="1000" b="0" i="0" u="none" strike="noStrike">
                        <a:solidFill>
                          <a:srgbClr val="000000"/>
                        </a:solidFill>
                        <a:effectLst/>
                        <a:latin typeface="Calibri" panose="020F0502020204030204" pitchFamily="34" charset="0"/>
                      </a:endParaRPr>
                    </a:p>
                  </a:txBody>
                  <a:tcPr marL="8288" marR="8288" marT="8288" marB="0" anchor="ctr"/>
                </a:tc>
                <a:tc>
                  <a:txBody>
                    <a:bodyPr/>
                    <a:lstStyle/>
                    <a:p>
                      <a:pPr algn="l" fontAlgn="ctr"/>
                      <a:r>
                        <a:rPr lang="en-US" sz="1000" u="none" strike="noStrike">
                          <a:effectLst/>
                        </a:rPr>
                        <a:t>Aviation Gasoline Distribution: Stage I</a:t>
                      </a:r>
                      <a:endParaRPr lang="en-US" sz="1000" b="0" i="0" u="none" strike="noStrike">
                        <a:solidFill>
                          <a:srgbClr val="000000"/>
                        </a:solidFill>
                        <a:effectLst/>
                        <a:latin typeface="Calibri" panose="020F0502020204030204" pitchFamily="34" charset="0"/>
                      </a:endParaRPr>
                    </a:p>
                  </a:txBody>
                  <a:tcPr marL="8288" marR="8288" marT="8288" marB="0" anchor="ctr"/>
                </a:tc>
                <a:tc>
                  <a:txBody>
                    <a:bodyPr/>
                    <a:lstStyle/>
                    <a:p>
                      <a:pPr algn="l" fontAlgn="ctr"/>
                      <a:r>
                        <a:rPr lang="en-US" sz="1000" u="none" strike="noStrike">
                          <a:effectLst/>
                        </a:rPr>
                        <a:t>Spreadsheet</a:t>
                      </a:r>
                      <a:endParaRPr lang="en-US" sz="1000" b="0" i="0" u="none" strike="noStrike">
                        <a:solidFill>
                          <a:srgbClr val="000000"/>
                        </a:solidFill>
                        <a:effectLst/>
                        <a:latin typeface="Calibri" panose="020F0502020204030204" pitchFamily="34" charset="0"/>
                      </a:endParaRPr>
                    </a:p>
                  </a:txBody>
                  <a:tcPr marL="8288" marR="8288" marT="8288" marB="0" anchor="ctr"/>
                </a:tc>
                <a:tc>
                  <a:txBody>
                    <a:bodyPr/>
                    <a:lstStyle/>
                    <a:p>
                      <a:pPr algn="l" fontAlgn="ctr"/>
                      <a:r>
                        <a:rPr lang="en-US" sz="1000" u="none" strike="noStrike">
                          <a:effectLst/>
                        </a:rPr>
                        <a:t>Jennifer Snyder</a:t>
                      </a:r>
                      <a:endParaRPr lang="en-US" sz="1000" b="0" i="0" u="none" strike="noStrike">
                        <a:solidFill>
                          <a:srgbClr val="000000"/>
                        </a:solidFill>
                        <a:effectLst/>
                        <a:latin typeface="Calibri" panose="020F0502020204030204" pitchFamily="34" charset="0"/>
                      </a:endParaRPr>
                    </a:p>
                  </a:txBody>
                  <a:tcPr marL="8288" marR="8288" marT="8288" marB="0" anchor="ctr"/>
                </a:tc>
                <a:tc>
                  <a:txBody>
                    <a:bodyPr/>
                    <a:lstStyle/>
                    <a:p>
                      <a:pPr algn="l" fontAlgn="ctr"/>
                      <a:r>
                        <a:rPr lang="en-US" sz="1000" u="none" strike="noStrike">
                          <a:effectLst/>
                        </a:rPr>
                        <a:t>September 2015</a:t>
                      </a:r>
                      <a:endParaRPr lang="en-US" sz="1000" b="0" i="0" u="none" strike="noStrike">
                        <a:solidFill>
                          <a:srgbClr val="000000"/>
                        </a:solidFill>
                        <a:effectLst/>
                        <a:latin typeface="Calibri" panose="020F0502020204030204" pitchFamily="34" charset="0"/>
                      </a:endParaRPr>
                    </a:p>
                  </a:txBody>
                  <a:tcPr marL="8288" marR="8288" marT="8288" marB="0" anchor="ctr"/>
                </a:tc>
              </a:tr>
              <a:tr h="248020">
                <a:tc>
                  <a:txBody>
                    <a:bodyPr/>
                    <a:lstStyle/>
                    <a:p>
                      <a:pPr algn="l" fontAlgn="ctr"/>
                      <a:r>
                        <a:rPr lang="en-US" sz="1000" u="none" strike="noStrike">
                          <a:effectLst/>
                        </a:rPr>
                        <a:t>Pesticide</a:t>
                      </a:r>
                      <a:endParaRPr lang="en-US" sz="1000" b="0" i="0" u="none" strike="noStrike">
                        <a:solidFill>
                          <a:srgbClr val="000000"/>
                        </a:solidFill>
                        <a:effectLst/>
                        <a:latin typeface="Calibri" panose="020F0502020204030204" pitchFamily="34" charset="0"/>
                      </a:endParaRPr>
                    </a:p>
                  </a:txBody>
                  <a:tcPr marL="8288" marR="8288" marT="8288" marB="0" anchor="ctr"/>
                </a:tc>
                <a:tc>
                  <a:txBody>
                    <a:bodyPr/>
                    <a:lstStyle/>
                    <a:p>
                      <a:pPr algn="l" fontAlgn="ctr"/>
                      <a:r>
                        <a:rPr lang="en-US" sz="1000" u="none" strike="noStrike">
                          <a:effectLst/>
                        </a:rPr>
                        <a:t>Ag Pesticide</a:t>
                      </a:r>
                      <a:endParaRPr lang="en-US" sz="1000" b="0" i="0" u="none" strike="noStrike">
                        <a:solidFill>
                          <a:srgbClr val="000000"/>
                        </a:solidFill>
                        <a:effectLst/>
                        <a:latin typeface="Calibri" panose="020F0502020204030204" pitchFamily="34" charset="0"/>
                      </a:endParaRPr>
                    </a:p>
                  </a:txBody>
                  <a:tcPr marL="8288" marR="8288" marT="8288" marB="0" anchor="ctr"/>
                </a:tc>
                <a:tc>
                  <a:txBody>
                    <a:bodyPr/>
                    <a:lstStyle/>
                    <a:p>
                      <a:pPr algn="l" fontAlgn="ctr"/>
                      <a:r>
                        <a:rPr lang="en-US" sz="1000" u="none" strike="noStrike">
                          <a:effectLst/>
                        </a:rPr>
                        <a:t>Spreadsheet</a:t>
                      </a:r>
                      <a:endParaRPr lang="en-US" sz="1000" b="0" i="0" u="none" strike="noStrike">
                        <a:solidFill>
                          <a:srgbClr val="000000"/>
                        </a:solidFill>
                        <a:effectLst/>
                        <a:latin typeface="Calibri" panose="020F0502020204030204" pitchFamily="34" charset="0"/>
                      </a:endParaRPr>
                    </a:p>
                  </a:txBody>
                  <a:tcPr marL="8288" marR="8288" marT="8288" marB="0" anchor="ctr"/>
                </a:tc>
                <a:tc>
                  <a:txBody>
                    <a:bodyPr/>
                    <a:lstStyle/>
                    <a:p>
                      <a:pPr algn="l" fontAlgn="ctr"/>
                      <a:r>
                        <a:rPr lang="en-US" sz="1000" u="none" strike="noStrike">
                          <a:effectLst/>
                        </a:rPr>
                        <a:t>Rhonda Thompson</a:t>
                      </a:r>
                      <a:endParaRPr lang="en-US" sz="1000" b="0" i="0" u="none" strike="noStrike">
                        <a:solidFill>
                          <a:srgbClr val="000000"/>
                        </a:solidFill>
                        <a:effectLst/>
                        <a:latin typeface="Calibri" panose="020F0502020204030204" pitchFamily="34" charset="0"/>
                      </a:endParaRPr>
                    </a:p>
                  </a:txBody>
                  <a:tcPr marL="8288" marR="8288" marT="8288" marB="0" anchor="ctr"/>
                </a:tc>
                <a:tc>
                  <a:txBody>
                    <a:bodyPr/>
                    <a:lstStyle/>
                    <a:p>
                      <a:pPr algn="l" fontAlgn="ctr"/>
                      <a:r>
                        <a:rPr lang="en-US" sz="1000" u="none" strike="noStrike">
                          <a:effectLst/>
                        </a:rPr>
                        <a:t>October 2015</a:t>
                      </a:r>
                      <a:endParaRPr lang="en-US" sz="1000" b="0" i="0" u="none" strike="noStrike">
                        <a:solidFill>
                          <a:srgbClr val="000000"/>
                        </a:solidFill>
                        <a:effectLst/>
                        <a:latin typeface="Calibri" panose="020F0502020204030204" pitchFamily="34" charset="0"/>
                      </a:endParaRPr>
                    </a:p>
                  </a:txBody>
                  <a:tcPr marL="8288" marR="8288" marT="8288" marB="0" anchor="ctr"/>
                </a:tc>
              </a:tr>
              <a:tr h="248020">
                <a:tc>
                  <a:txBody>
                    <a:bodyPr/>
                    <a:lstStyle/>
                    <a:p>
                      <a:pPr algn="l" fontAlgn="ctr"/>
                      <a:r>
                        <a:rPr lang="en-US" sz="1000" u="none" strike="noStrike">
                          <a:effectLst/>
                        </a:rPr>
                        <a:t>Ag Tilling Dust</a:t>
                      </a:r>
                      <a:endParaRPr lang="en-US" sz="1000" b="0" i="0" u="none" strike="noStrike">
                        <a:solidFill>
                          <a:srgbClr val="000000"/>
                        </a:solidFill>
                        <a:effectLst/>
                        <a:latin typeface="Calibri" panose="020F0502020204030204" pitchFamily="34" charset="0"/>
                      </a:endParaRPr>
                    </a:p>
                  </a:txBody>
                  <a:tcPr marL="8288" marR="8288" marT="8288" marB="0" anchor="ctr"/>
                </a:tc>
                <a:tc>
                  <a:txBody>
                    <a:bodyPr/>
                    <a:lstStyle/>
                    <a:p>
                      <a:pPr algn="l" fontAlgn="ctr"/>
                      <a:r>
                        <a:rPr lang="en-US" sz="1000" u="none" strike="noStrike">
                          <a:effectLst/>
                        </a:rPr>
                        <a:t>Agricultural Tilling</a:t>
                      </a:r>
                      <a:endParaRPr lang="en-US" sz="1000" b="0" i="0" u="none" strike="noStrike">
                        <a:solidFill>
                          <a:srgbClr val="000000"/>
                        </a:solidFill>
                        <a:effectLst/>
                        <a:latin typeface="Calibri" panose="020F0502020204030204" pitchFamily="34" charset="0"/>
                      </a:endParaRPr>
                    </a:p>
                  </a:txBody>
                  <a:tcPr marL="8288" marR="8288" marT="8288" marB="0" anchor="ctr"/>
                </a:tc>
                <a:tc>
                  <a:txBody>
                    <a:bodyPr/>
                    <a:lstStyle/>
                    <a:p>
                      <a:pPr algn="l" fontAlgn="ctr"/>
                      <a:r>
                        <a:rPr lang="en-US" sz="1000" u="none" strike="noStrike">
                          <a:effectLst/>
                        </a:rPr>
                        <a:t>Spreadsheet</a:t>
                      </a:r>
                      <a:endParaRPr lang="en-US" sz="1000" b="0" i="0" u="none" strike="noStrike">
                        <a:solidFill>
                          <a:srgbClr val="000000"/>
                        </a:solidFill>
                        <a:effectLst/>
                        <a:latin typeface="Calibri" panose="020F0502020204030204" pitchFamily="34" charset="0"/>
                      </a:endParaRPr>
                    </a:p>
                  </a:txBody>
                  <a:tcPr marL="8288" marR="8288" marT="8288" marB="0" anchor="ctr"/>
                </a:tc>
                <a:tc>
                  <a:txBody>
                    <a:bodyPr/>
                    <a:lstStyle/>
                    <a:p>
                      <a:pPr algn="l" fontAlgn="ctr"/>
                      <a:r>
                        <a:rPr lang="en-US" sz="1000" u="none" strike="noStrike">
                          <a:effectLst/>
                        </a:rPr>
                        <a:t>Rhonda Thompson</a:t>
                      </a:r>
                      <a:endParaRPr lang="en-US" sz="1000" b="0" i="0" u="none" strike="noStrike">
                        <a:solidFill>
                          <a:srgbClr val="000000"/>
                        </a:solidFill>
                        <a:effectLst/>
                        <a:latin typeface="Calibri" panose="020F0502020204030204" pitchFamily="34" charset="0"/>
                      </a:endParaRPr>
                    </a:p>
                  </a:txBody>
                  <a:tcPr marL="8288" marR="8288" marT="8288" marB="0" anchor="ctr"/>
                </a:tc>
                <a:tc>
                  <a:txBody>
                    <a:bodyPr/>
                    <a:lstStyle/>
                    <a:p>
                      <a:pPr algn="l" fontAlgn="ctr"/>
                      <a:r>
                        <a:rPr lang="en-US" sz="1000" u="none" strike="noStrike">
                          <a:effectLst/>
                        </a:rPr>
                        <a:t>October 2015</a:t>
                      </a:r>
                      <a:endParaRPr lang="en-US" sz="1000" b="0" i="0" u="none" strike="noStrike">
                        <a:solidFill>
                          <a:srgbClr val="000000"/>
                        </a:solidFill>
                        <a:effectLst/>
                        <a:latin typeface="Calibri" panose="020F0502020204030204" pitchFamily="34" charset="0"/>
                      </a:endParaRPr>
                    </a:p>
                  </a:txBody>
                  <a:tcPr marL="8288" marR="8288" marT="8288" marB="0" anchor="ctr"/>
                </a:tc>
              </a:tr>
              <a:tr h="248020">
                <a:tc>
                  <a:txBody>
                    <a:bodyPr/>
                    <a:lstStyle/>
                    <a:p>
                      <a:pPr algn="l" fontAlgn="ctr"/>
                      <a:r>
                        <a:rPr lang="en-US" sz="1000" u="none" strike="noStrike">
                          <a:effectLst/>
                        </a:rPr>
                        <a:t>Road Dust</a:t>
                      </a:r>
                      <a:endParaRPr lang="en-US" sz="1000" b="0" i="0" u="none" strike="noStrike">
                        <a:solidFill>
                          <a:srgbClr val="000000"/>
                        </a:solidFill>
                        <a:effectLst/>
                        <a:latin typeface="Calibri" panose="020F0502020204030204" pitchFamily="34" charset="0"/>
                      </a:endParaRPr>
                    </a:p>
                  </a:txBody>
                  <a:tcPr marL="8288" marR="8288" marT="8288" marB="0" anchor="ctr"/>
                </a:tc>
                <a:tc>
                  <a:txBody>
                    <a:bodyPr/>
                    <a:lstStyle/>
                    <a:p>
                      <a:pPr algn="l" fontAlgn="ctr"/>
                      <a:r>
                        <a:rPr lang="en-US" sz="1000" u="none" strike="noStrike">
                          <a:effectLst/>
                        </a:rPr>
                        <a:t>Roads, Unpaved</a:t>
                      </a:r>
                      <a:endParaRPr lang="en-US" sz="1000" b="0" i="0" u="none" strike="noStrike">
                        <a:solidFill>
                          <a:srgbClr val="000000"/>
                        </a:solidFill>
                        <a:effectLst/>
                        <a:latin typeface="Calibri" panose="020F0502020204030204" pitchFamily="34" charset="0"/>
                      </a:endParaRPr>
                    </a:p>
                  </a:txBody>
                  <a:tcPr marL="8288" marR="8288" marT="8288" marB="0" anchor="ctr"/>
                </a:tc>
                <a:tc>
                  <a:txBody>
                    <a:bodyPr/>
                    <a:lstStyle/>
                    <a:p>
                      <a:pPr algn="l" fontAlgn="ctr"/>
                      <a:r>
                        <a:rPr lang="en-US" sz="1000" u="none" strike="noStrike">
                          <a:effectLst/>
                        </a:rPr>
                        <a:t>Spreadsheet</a:t>
                      </a:r>
                      <a:endParaRPr lang="en-US" sz="1000" b="0" i="0" u="none" strike="noStrike">
                        <a:solidFill>
                          <a:srgbClr val="000000"/>
                        </a:solidFill>
                        <a:effectLst/>
                        <a:latin typeface="Calibri" panose="020F0502020204030204" pitchFamily="34" charset="0"/>
                      </a:endParaRPr>
                    </a:p>
                  </a:txBody>
                  <a:tcPr marL="8288" marR="8288" marT="8288" marB="0" anchor="ctr"/>
                </a:tc>
                <a:tc>
                  <a:txBody>
                    <a:bodyPr/>
                    <a:lstStyle/>
                    <a:p>
                      <a:pPr algn="l" fontAlgn="ctr"/>
                      <a:r>
                        <a:rPr lang="en-US" sz="1000" u="none" strike="noStrike">
                          <a:effectLst/>
                        </a:rPr>
                        <a:t>Rhonda Thompson</a:t>
                      </a:r>
                      <a:endParaRPr lang="en-US" sz="1000" b="0" i="0" u="none" strike="noStrike">
                        <a:solidFill>
                          <a:srgbClr val="000000"/>
                        </a:solidFill>
                        <a:effectLst/>
                        <a:latin typeface="Calibri" panose="020F0502020204030204" pitchFamily="34" charset="0"/>
                      </a:endParaRPr>
                    </a:p>
                  </a:txBody>
                  <a:tcPr marL="8288" marR="8288" marT="8288" marB="0" anchor="ctr"/>
                </a:tc>
                <a:tc>
                  <a:txBody>
                    <a:bodyPr/>
                    <a:lstStyle/>
                    <a:p>
                      <a:pPr algn="l" fontAlgn="ctr"/>
                      <a:r>
                        <a:rPr lang="en-US" sz="1000" u="none" strike="noStrike">
                          <a:effectLst/>
                        </a:rPr>
                        <a:t>October 2015</a:t>
                      </a:r>
                      <a:endParaRPr lang="en-US" sz="1000" b="0" i="0" u="none" strike="noStrike">
                        <a:solidFill>
                          <a:srgbClr val="000000"/>
                        </a:solidFill>
                        <a:effectLst/>
                        <a:latin typeface="Calibri" panose="020F0502020204030204" pitchFamily="34" charset="0"/>
                      </a:endParaRPr>
                    </a:p>
                  </a:txBody>
                  <a:tcPr marL="8288" marR="8288" marT="8288" marB="0" anchor="ctr"/>
                </a:tc>
              </a:tr>
              <a:tr h="248020">
                <a:tc>
                  <a:txBody>
                    <a:bodyPr/>
                    <a:lstStyle/>
                    <a:p>
                      <a:pPr algn="l" fontAlgn="ctr"/>
                      <a:r>
                        <a:rPr lang="en-US" sz="1000" u="none" strike="noStrike">
                          <a:effectLst/>
                        </a:rPr>
                        <a:t>Mining &amp; Quarrying Dust</a:t>
                      </a:r>
                      <a:endParaRPr lang="en-US" sz="1000" b="0" i="0" u="none" strike="noStrike">
                        <a:solidFill>
                          <a:srgbClr val="000000"/>
                        </a:solidFill>
                        <a:effectLst/>
                        <a:latin typeface="Calibri" panose="020F0502020204030204" pitchFamily="34" charset="0"/>
                      </a:endParaRPr>
                    </a:p>
                  </a:txBody>
                  <a:tcPr marL="8288" marR="8288" marT="8288" marB="0" anchor="ctr"/>
                </a:tc>
                <a:tc>
                  <a:txBody>
                    <a:bodyPr/>
                    <a:lstStyle/>
                    <a:p>
                      <a:pPr algn="l" fontAlgn="ctr"/>
                      <a:r>
                        <a:rPr lang="en-US" sz="1000" u="none" strike="noStrike">
                          <a:effectLst/>
                        </a:rPr>
                        <a:t>Mining and Quarrying</a:t>
                      </a:r>
                      <a:endParaRPr lang="en-US" sz="1000" b="0" i="0" u="none" strike="noStrike">
                        <a:solidFill>
                          <a:srgbClr val="000000"/>
                        </a:solidFill>
                        <a:effectLst/>
                        <a:latin typeface="Calibri" panose="020F0502020204030204" pitchFamily="34" charset="0"/>
                      </a:endParaRPr>
                    </a:p>
                  </a:txBody>
                  <a:tcPr marL="8288" marR="8288" marT="8288" marB="0" anchor="ctr"/>
                </a:tc>
                <a:tc>
                  <a:txBody>
                    <a:bodyPr/>
                    <a:lstStyle/>
                    <a:p>
                      <a:pPr algn="l" fontAlgn="ctr"/>
                      <a:r>
                        <a:rPr lang="en-US" sz="1000" u="none" strike="noStrike">
                          <a:effectLst/>
                        </a:rPr>
                        <a:t>Spreadsheet</a:t>
                      </a:r>
                      <a:endParaRPr lang="en-US" sz="1000" b="0" i="0" u="none" strike="noStrike">
                        <a:solidFill>
                          <a:srgbClr val="000000"/>
                        </a:solidFill>
                        <a:effectLst/>
                        <a:latin typeface="Calibri" panose="020F0502020204030204" pitchFamily="34" charset="0"/>
                      </a:endParaRPr>
                    </a:p>
                  </a:txBody>
                  <a:tcPr marL="8288" marR="8288" marT="8288" marB="0" anchor="ctr"/>
                </a:tc>
                <a:tc>
                  <a:txBody>
                    <a:bodyPr/>
                    <a:lstStyle/>
                    <a:p>
                      <a:pPr algn="l" fontAlgn="ctr"/>
                      <a:r>
                        <a:rPr lang="en-US" sz="1000" u="none" strike="noStrike">
                          <a:effectLst/>
                        </a:rPr>
                        <a:t>Rhonda Thompson</a:t>
                      </a:r>
                      <a:endParaRPr lang="en-US" sz="1000" b="0" i="0" u="none" strike="noStrike">
                        <a:solidFill>
                          <a:srgbClr val="000000"/>
                        </a:solidFill>
                        <a:effectLst/>
                        <a:latin typeface="Calibri" panose="020F0502020204030204" pitchFamily="34" charset="0"/>
                      </a:endParaRPr>
                    </a:p>
                  </a:txBody>
                  <a:tcPr marL="8288" marR="8288" marT="8288" marB="0" anchor="ctr"/>
                </a:tc>
                <a:tc>
                  <a:txBody>
                    <a:bodyPr/>
                    <a:lstStyle/>
                    <a:p>
                      <a:pPr algn="l" fontAlgn="ctr"/>
                      <a:r>
                        <a:rPr lang="en-US" sz="1000" u="none" strike="noStrike">
                          <a:effectLst/>
                        </a:rPr>
                        <a:t>October 2015</a:t>
                      </a:r>
                      <a:endParaRPr lang="en-US" sz="1000" b="0" i="0" u="none" strike="noStrike">
                        <a:solidFill>
                          <a:srgbClr val="000000"/>
                        </a:solidFill>
                        <a:effectLst/>
                        <a:latin typeface="Calibri" panose="020F0502020204030204" pitchFamily="34" charset="0"/>
                      </a:endParaRPr>
                    </a:p>
                  </a:txBody>
                  <a:tcPr marL="8288" marR="8288" marT="8288" marB="0" anchor="ctr"/>
                </a:tc>
              </a:tr>
              <a:tr h="496041">
                <a:tc>
                  <a:txBody>
                    <a:bodyPr/>
                    <a:lstStyle/>
                    <a:p>
                      <a:pPr algn="l" fontAlgn="ctr"/>
                      <a:r>
                        <a:rPr lang="en-US" sz="1000" u="none" strike="noStrike">
                          <a:effectLst/>
                        </a:rPr>
                        <a:t>Construction Dust</a:t>
                      </a:r>
                      <a:endParaRPr lang="en-US" sz="1000" b="0" i="0" u="none" strike="noStrike">
                        <a:solidFill>
                          <a:srgbClr val="000000"/>
                        </a:solidFill>
                        <a:effectLst/>
                        <a:latin typeface="Calibri" panose="020F0502020204030204" pitchFamily="34" charset="0"/>
                      </a:endParaRPr>
                    </a:p>
                  </a:txBody>
                  <a:tcPr marL="8288" marR="8288" marT="8288" marB="0" anchor="ctr"/>
                </a:tc>
                <a:tc>
                  <a:txBody>
                    <a:bodyPr/>
                    <a:lstStyle/>
                    <a:p>
                      <a:pPr algn="l" fontAlgn="ctr"/>
                      <a:r>
                        <a:rPr lang="en-US" sz="1000" u="none" strike="noStrike">
                          <a:effectLst/>
                        </a:rPr>
                        <a:t>Construction – Residential, Non, and Road Construction</a:t>
                      </a:r>
                      <a:endParaRPr lang="en-US" sz="1000" b="0" i="0" u="none" strike="noStrike">
                        <a:solidFill>
                          <a:srgbClr val="000000"/>
                        </a:solidFill>
                        <a:effectLst/>
                        <a:latin typeface="Calibri" panose="020F0502020204030204" pitchFamily="34" charset="0"/>
                      </a:endParaRPr>
                    </a:p>
                  </a:txBody>
                  <a:tcPr marL="8288" marR="8288" marT="8288" marB="0" anchor="ctr"/>
                </a:tc>
                <a:tc>
                  <a:txBody>
                    <a:bodyPr/>
                    <a:lstStyle/>
                    <a:p>
                      <a:pPr algn="l" fontAlgn="ctr"/>
                      <a:r>
                        <a:rPr lang="en-US" sz="1000" u="none" strike="noStrike">
                          <a:effectLst/>
                        </a:rPr>
                        <a:t>Spreadsheet</a:t>
                      </a:r>
                      <a:endParaRPr lang="en-US" sz="1000" b="0" i="0" u="none" strike="noStrike">
                        <a:solidFill>
                          <a:srgbClr val="000000"/>
                        </a:solidFill>
                        <a:effectLst/>
                        <a:latin typeface="Calibri" panose="020F0502020204030204" pitchFamily="34" charset="0"/>
                      </a:endParaRPr>
                    </a:p>
                  </a:txBody>
                  <a:tcPr marL="8288" marR="8288" marT="8288" marB="0" anchor="ctr"/>
                </a:tc>
                <a:tc>
                  <a:txBody>
                    <a:bodyPr/>
                    <a:lstStyle/>
                    <a:p>
                      <a:pPr algn="l" fontAlgn="ctr"/>
                      <a:r>
                        <a:rPr lang="en-US" sz="1000" u="none" strike="noStrike">
                          <a:effectLst/>
                        </a:rPr>
                        <a:t>Rhonda Thompson</a:t>
                      </a:r>
                      <a:endParaRPr lang="en-US" sz="1000" b="0" i="0" u="none" strike="noStrike">
                        <a:solidFill>
                          <a:srgbClr val="000000"/>
                        </a:solidFill>
                        <a:effectLst/>
                        <a:latin typeface="Calibri" panose="020F0502020204030204" pitchFamily="34" charset="0"/>
                      </a:endParaRPr>
                    </a:p>
                  </a:txBody>
                  <a:tcPr marL="8288" marR="8288" marT="8288" marB="0" anchor="ctr"/>
                </a:tc>
                <a:tc>
                  <a:txBody>
                    <a:bodyPr/>
                    <a:lstStyle/>
                    <a:p>
                      <a:pPr algn="l" fontAlgn="ctr"/>
                      <a:r>
                        <a:rPr lang="en-US" sz="1000" u="none" strike="noStrike">
                          <a:effectLst/>
                        </a:rPr>
                        <a:t>October 2015</a:t>
                      </a:r>
                      <a:endParaRPr lang="en-US" sz="1000" b="0" i="0" u="none" strike="noStrike">
                        <a:solidFill>
                          <a:srgbClr val="000000"/>
                        </a:solidFill>
                        <a:effectLst/>
                        <a:latin typeface="Calibri" panose="020F0502020204030204" pitchFamily="34" charset="0"/>
                      </a:endParaRPr>
                    </a:p>
                  </a:txBody>
                  <a:tcPr marL="8288" marR="8288" marT="8288" marB="0" anchor="ctr"/>
                </a:tc>
              </a:tr>
              <a:tr h="248020">
                <a:tc>
                  <a:txBody>
                    <a:bodyPr/>
                    <a:lstStyle/>
                    <a:p>
                      <a:pPr algn="l" fontAlgn="ctr"/>
                      <a:r>
                        <a:rPr lang="en-US" sz="1000" u="none" strike="noStrike" dirty="0">
                          <a:effectLst/>
                        </a:rPr>
                        <a:t>Road Dust</a:t>
                      </a:r>
                      <a:endParaRPr lang="en-US" sz="1000" b="0" i="0" u="none" strike="noStrike" dirty="0">
                        <a:solidFill>
                          <a:srgbClr val="000000"/>
                        </a:solidFill>
                        <a:effectLst/>
                        <a:latin typeface="Calibri" panose="020F0502020204030204" pitchFamily="34" charset="0"/>
                      </a:endParaRPr>
                    </a:p>
                  </a:txBody>
                  <a:tcPr marL="8288" marR="8288" marT="8288" marB="0" anchor="ctr"/>
                </a:tc>
                <a:tc>
                  <a:txBody>
                    <a:bodyPr/>
                    <a:lstStyle/>
                    <a:p>
                      <a:pPr algn="l" fontAlgn="ctr"/>
                      <a:r>
                        <a:rPr lang="en-US" sz="1000" u="none" strike="noStrike">
                          <a:effectLst/>
                        </a:rPr>
                        <a:t>Roads, Paved</a:t>
                      </a:r>
                      <a:endParaRPr lang="en-US" sz="1000" b="0" i="0" u="none" strike="noStrike">
                        <a:solidFill>
                          <a:srgbClr val="000000"/>
                        </a:solidFill>
                        <a:effectLst/>
                        <a:latin typeface="Calibri" panose="020F0502020204030204" pitchFamily="34" charset="0"/>
                      </a:endParaRPr>
                    </a:p>
                  </a:txBody>
                  <a:tcPr marL="8288" marR="8288" marT="8288" marB="0" anchor="ctr"/>
                </a:tc>
                <a:tc>
                  <a:txBody>
                    <a:bodyPr/>
                    <a:lstStyle/>
                    <a:p>
                      <a:pPr algn="l" fontAlgn="ctr"/>
                      <a:r>
                        <a:rPr lang="en-US" sz="1000" u="none" strike="noStrike">
                          <a:effectLst/>
                        </a:rPr>
                        <a:t>Spreadsheet</a:t>
                      </a:r>
                      <a:endParaRPr lang="en-US" sz="1000" b="0" i="0" u="none" strike="noStrike">
                        <a:solidFill>
                          <a:srgbClr val="000000"/>
                        </a:solidFill>
                        <a:effectLst/>
                        <a:latin typeface="Calibri" panose="020F0502020204030204" pitchFamily="34" charset="0"/>
                      </a:endParaRPr>
                    </a:p>
                  </a:txBody>
                  <a:tcPr marL="8288" marR="8288" marT="8288" marB="0" anchor="ctr"/>
                </a:tc>
                <a:tc>
                  <a:txBody>
                    <a:bodyPr/>
                    <a:lstStyle/>
                    <a:p>
                      <a:pPr algn="l" fontAlgn="ctr"/>
                      <a:r>
                        <a:rPr lang="en-US" sz="1000" u="none" strike="noStrike">
                          <a:effectLst/>
                        </a:rPr>
                        <a:t>Rhonda Thompson</a:t>
                      </a:r>
                      <a:endParaRPr lang="en-US" sz="1000" b="0" i="0" u="none" strike="noStrike">
                        <a:solidFill>
                          <a:srgbClr val="000000"/>
                        </a:solidFill>
                        <a:effectLst/>
                        <a:latin typeface="Calibri" panose="020F0502020204030204" pitchFamily="34" charset="0"/>
                      </a:endParaRPr>
                    </a:p>
                  </a:txBody>
                  <a:tcPr marL="8288" marR="8288" marT="8288" marB="0" anchor="ctr"/>
                </a:tc>
                <a:tc>
                  <a:txBody>
                    <a:bodyPr/>
                    <a:lstStyle/>
                    <a:p>
                      <a:pPr algn="l" fontAlgn="ctr"/>
                      <a:r>
                        <a:rPr lang="en-US" sz="1000" u="none" strike="noStrike">
                          <a:effectLst/>
                        </a:rPr>
                        <a:t>October 2015</a:t>
                      </a:r>
                      <a:endParaRPr lang="en-US" sz="1000" b="0" i="0" u="none" strike="noStrike">
                        <a:solidFill>
                          <a:srgbClr val="000000"/>
                        </a:solidFill>
                        <a:effectLst/>
                        <a:latin typeface="Calibri" panose="020F0502020204030204" pitchFamily="34" charset="0"/>
                      </a:endParaRPr>
                    </a:p>
                  </a:txBody>
                  <a:tcPr marL="8288" marR="8288" marT="8288" marB="0" anchor="ctr"/>
                </a:tc>
              </a:tr>
              <a:tr h="248020">
                <a:tc>
                  <a:txBody>
                    <a:bodyPr/>
                    <a:lstStyle/>
                    <a:p>
                      <a:pPr algn="l" fontAlgn="ctr"/>
                      <a:r>
                        <a:rPr lang="en-US" sz="1000" u="none" strike="noStrike">
                          <a:effectLst/>
                        </a:rPr>
                        <a:t>Gas/Diesel</a:t>
                      </a:r>
                      <a:endParaRPr lang="en-US" sz="1000" b="0" i="0" u="none" strike="noStrike">
                        <a:solidFill>
                          <a:srgbClr val="000000"/>
                        </a:solidFill>
                        <a:effectLst/>
                        <a:latin typeface="Calibri" panose="020F0502020204030204" pitchFamily="34" charset="0"/>
                      </a:endParaRPr>
                    </a:p>
                  </a:txBody>
                  <a:tcPr marL="8288" marR="8288" marT="8288" marB="0" anchor="ctr"/>
                </a:tc>
                <a:tc>
                  <a:txBody>
                    <a:bodyPr/>
                    <a:lstStyle/>
                    <a:p>
                      <a:pPr algn="l" fontAlgn="ctr"/>
                      <a:r>
                        <a:rPr lang="en-US" sz="1000" u="none" strike="noStrike">
                          <a:effectLst/>
                        </a:rPr>
                        <a:t>Portable fuel containers</a:t>
                      </a:r>
                      <a:endParaRPr lang="en-US" sz="1000" b="0" i="0" u="none" strike="noStrike">
                        <a:solidFill>
                          <a:srgbClr val="000000"/>
                        </a:solidFill>
                        <a:effectLst/>
                        <a:latin typeface="Calibri" panose="020F0502020204030204" pitchFamily="34" charset="0"/>
                      </a:endParaRPr>
                    </a:p>
                  </a:txBody>
                  <a:tcPr marL="8288" marR="8288" marT="8288" marB="0" anchor="ctr"/>
                </a:tc>
                <a:tc>
                  <a:txBody>
                    <a:bodyPr/>
                    <a:lstStyle/>
                    <a:p>
                      <a:pPr algn="l" fontAlgn="ctr"/>
                      <a:r>
                        <a:rPr lang="en-US" sz="1000" u="none" strike="noStrike">
                          <a:effectLst/>
                        </a:rPr>
                        <a:t>MOVES</a:t>
                      </a:r>
                      <a:endParaRPr lang="en-US" sz="1000" b="0" i="0" u="none" strike="noStrike">
                        <a:solidFill>
                          <a:srgbClr val="000000"/>
                        </a:solidFill>
                        <a:effectLst/>
                        <a:latin typeface="Calibri" panose="020F0502020204030204" pitchFamily="34" charset="0"/>
                      </a:endParaRPr>
                    </a:p>
                  </a:txBody>
                  <a:tcPr marL="8288" marR="8288" marT="8288" marB="0" anchor="ctr"/>
                </a:tc>
                <a:tc>
                  <a:txBody>
                    <a:bodyPr/>
                    <a:lstStyle/>
                    <a:p>
                      <a:pPr algn="l" fontAlgn="ctr"/>
                      <a:r>
                        <a:rPr lang="en-US" sz="1000" u="none" strike="noStrike">
                          <a:effectLst/>
                        </a:rPr>
                        <a:t>Jennifer Snyder</a:t>
                      </a:r>
                      <a:endParaRPr lang="en-US" sz="1000" b="0" i="0" u="none" strike="noStrike">
                        <a:solidFill>
                          <a:srgbClr val="000000"/>
                        </a:solidFill>
                        <a:effectLst/>
                        <a:latin typeface="Calibri" panose="020F0502020204030204" pitchFamily="34" charset="0"/>
                      </a:endParaRPr>
                    </a:p>
                  </a:txBody>
                  <a:tcPr marL="8288" marR="8288" marT="8288" marB="0" anchor="ctr"/>
                </a:tc>
                <a:tc>
                  <a:txBody>
                    <a:bodyPr/>
                    <a:lstStyle/>
                    <a:p>
                      <a:pPr algn="l" fontAlgn="ctr"/>
                      <a:r>
                        <a:rPr lang="en-US" sz="1000" u="none" strike="noStrike" dirty="0">
                          <a:effectLst/>
                        </a:rPr>
                        <a:t>?</a:t>
                      </a:r>
                      <a:endParaRPr lang="en-US" sz="1000" b="0" i="0" u="none" strike="noStrike" dirty="0">
                        <a:solidFill>
                          <a:srgbClr val="000000"/>
                        </a:solidFill>
                        <a:effectLst/>
                        <a:latin typeface="Calibri" panose="020F0502020204030204" pitchFamily="34" charset="0"/>
                      </a:endParaRPr>
                    </a:p>
                  </a:txBody>
                  <a:tcPr marL="8288" marR="8288" marT="8288" marB="0" anchor="ctr"/>
                </a:tc>
              </a:tr>
            </a:tbl>
          </a:graphicData>
        </a:graphic>
      </p:graphicFrame>
    </p:spTree>
    <p:extLst>
      <p:ext uri="{BB962C8B-B14F-4D97-AF65-F5344CB8AC3E}">
        <p14:creationId xmlns:p14="http://schemas.microsoft.com/office/powerpoint/2010/main" val="337152059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noChangeAspect="1"/>
          </p:cNvGraphicFramePr>
          <p:nvPr>
            <p:extLst>
              <p:ext uri="{D42A27DB-BD31-4B8C-83A1-F6EECF244321}">
                <p14:modId xmlns:p14="http://schemas.microsoft.com/office/powerpoint/2010/main" val="2738687686"/>
              </p:ext>
            </p:extLst>
          </p:nvPr>
        </p:nvGraphicFramePr>
        <p:xfrm>
          <a:off x="1243584" y="97535"/>
          <a:ext cx="10229088" cy="6760461"/>
        </p:xfrm>
        <a:graphic>
          <a:graphicData uri="http://schemas.openxmlformats.org/drawingml/2006/table">
            <a:tbl>
              <a:tblPr>
                <a:tableStyleId>{5C22544A-7EE6-4342-B048-85BDC9FD1C3A}</a:tableStyleId>
              </a:tblPr>
              <a:tblGrid>
                <a:gridCol w="2411109"/>
                <a:gridCol w="2719296"/>
                <a:gridCol w="1559064"/>
                <a:gridCol w="1105849"/>
                <a:gridCol w="2433770"/>
              </a:tblGrid>
              <a:tr h="438992">
                <a:tc gridSpan="5">
                  <a:txBody>
                    <a:bodyPr/>
                    <a:lstStyle/>
                    <a:p>
                      <a:pPr algn="ctr" fontAlgn="b"/>
                      <a:r>
                        <a:rPr lang="en-US" sz="1400" u="none" strike="noStrike" dirty="0">
                          <a:effectLst/>
                        </a:rPr>
                        <a:t>Estimates Available for 2014 v2</a:t>
                      </a:r>
                      <a:endParaRPr lang="en-US" sz="1400" b="1" i="0" u="none" strike="noStrike" dirty="0">
                        <a:solidFill>
                          <a:srgbClr val="000000"/>
                        </a:solidFill>
                        <a:effectLst/>
                        <a:latin typeface="Calibri" panose="020F0502020204030204" pitchFamily="34" charset="0"/>
                      </a:endParaRPr>
                    </a:p>
                  </a:txBody>
                  <a:tcPr marL="9525" marR="9525" marT="9525" marB="0" anchor="b"/>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351194">
                <a:tc>
                  <a:txBody>
                    <a:bodyPr/>
                    <a:lstStyle/>
                    <a:p>
                      <a:pPr algn="ctr" fontAlgn="ctr"/>
                      <a:r>
                        <a:rPr lang="en-US" sz="1100" u="none" strike="noStrike" dirty="0">
                          <a:effectLst/>
                        </a:rPr>
                        <a:t>Nickname Group</a:t>
                      </a:r>
                      <a:endParaRPr lang="en-US" sz="1100" b="1" i="0" u="none" strike="noStrike" dirty="0">
                        <a:solidFill>
                          <a:srgbClr val="000000"/>
                        </a:solidFill>
                        <a:effectLst/>
                        <a:latin typeface="Calibri" panose="020F0502020204030204" pitchFamily="34" charset="0"/>
                      </a:endParaRPr>
                    </a:p>
                  </a:txBody>
                  <a:tcPr marL="9525" marR="9525" marT="9525" marB="0" anchor="ctr">
                    <a:solidFill>
                      <a:schemeClr val="bg1">
                        <a:lumMod val="75000"/>
                      </a:schemeClr>
                    </a:solidFill>
                  </a:tcPr>
                </a:tc>
                <a:tc>
                  <a:txBody>
                    <a:bodyPr/>
                    <a:lstStyle/>
                    <a:p>
                      <a:pPr algn="ctr" fontAlgn="ctr"/>
                      <a:r>
                        <a:rPr lang="en-US" sz="1100" u="none" strike="noStrike" dirty="0">
                          <a:effectLst/>
                        </a:rPr>
                        <a:t>Source Category</a:t>
                      </a:r>
                      <a:endParaRPr lang="en-US" sz="1100" b="1" i="0" u="none" strike="noStrike" dirty="0">
                        <a:solidFill>
                          <a:srgbClr val="000000"/>
                        </a:solidFill>
                        <a:effectLst/>
                        <a:latin typeface="Calibri" panose="020F0502020204030204" pitchFamily="34" charset="0"/>
                      </a:endParaRPr>
                    </a:p>
                  </a:txBody>
                  <a:tcPr marL="9525" marR="9525" marT="9525" marB="0" anchor="ctr">
                    <a:solidFill>
                      <a:schemeClr val="bg1">
                        <a:lumMod val="75000"/>
                      </a:schemeClr>
                    </a:solidFill>
                  </a:tcPr>
                </a:tc>
                <a:tc>
                  <a:txBody>
                    <a:bodyPr/>
                    <a:lstStyle/>
                    <a:p>
                      <a:pPr algn="ctr" fontAlgn="ctr"/>
                      <a:r>
                        <a:rPr lang="en-US" sz="1100" u="none" strike="noStrike" dirty="0">
                          <a:effectLst/>
                        </a:rPr>
                        <a:t>EPA Tool Available</a:t>
                      </a:r>
                      <a:endParaRPr lang="en-US" sz="1100" b="1" i="0" u="none" strike="noStrike" dirty="0">
                        <a:solidFill>
                          <a:srgbClr val="000000"/>
                        </a:solidFill>
                        <a:effectLst/>
                        <a:latin typeface="Calibri" panose="020F0502020204030204" pitchFamily="34" charset="0"/>
                      </a:endParaRPr>
                    </a:p>
                  </a:txBody>
                  <a:tcPr marL="9525" marR="9525" marT="9525" marB="0" anchor="ctr">
                    <a:solidFill>
                      <a:schemeClr val="bg1">
                        <a:lumMod val="75000"/>
                      </a:schemeClr>
                    </a:solidFill>
                  </a:tcPr>
                </a:tc>
                <a:tc>
                  <a:txBody>
                    <a:bodyPr/>
                    <a:lstStyle/>
                    <a:p>
                      <a:pPr algn="ctr" fontAlgn="ctr"/>
                      <a:r>
                        <a:rPr lang="en-US" sz="1100" u="none" strike="noStrike" dirty="0">
                          <a:effectLst/>
                        </a:rPr>
                        <a:t>EPA Contact</a:t>
                      </a:r>
                      <a:endParaRPr lang="en-US" sz="1100" b="1" i="0" u="none" strike="noStrike" dirty="0">
                        <a:solidFill>
                          <a:srgbClr val="000000"/>
                        </a:solidFill>
                        <a:effectLst/>
                        <a:latin typeface="Calibri" panose="020F0502020204030204" pitchFamily="34" charset="0"/>
                      </a:endParaRPr>
                    </a:p>
                  </a:txBody>
                  <a:tcPr marL="9525" marR="9525" marT="9525" marB="0" anchor="ctr">
                    <a:solidFill>
                      <a:schemeClr val="bg1">
                        <a:lumMod val="75000"/>
                      </a:schemeClr>
                    </a:solidFill>
                  </a:tcPr>
                </a:tc>
                <a:tc>
                  <a:txBody>
                    <a:bodyPr/>
                    <a:lstStyle/>
                    <a:p>
                      <a:pPr algn="ctr" fontAlgn="ctr"/>
                      <a:r>
                        <a:rPr lang="en-US" sz="1100" u="none" strike="noStrike" dirty="0">
                          <a:effectLst/>
                        </a:rPr>
                        <a:t>EPA Schedule for Estimates</a:t>
                      </a:r>
                      <a:endParaRPr lang="en-US" sz="1100" b="1" i="0" u="none" strike="noStrike" dirty="0">
                        <a:solidFill>
                          <a:srgbClr val="000000"/>
                        </a:solidFill>
                        <a:effectLst/>
                        <a:latin typeface="Calibri" panose="020F0502020204030204" pitchFamily="34" charset="0"/>
                      </a:endParaRPr>
                    </a:p>
                  </a:txBody>
                  <a:tcPr marL="9525" marR="9525" marT="9525" marB="0" anchor="ctr">
                    <a:solidFill>
                      <a:schemeClr val="bg1">
                        <a:lumMod val="75000"/>
                      </a:schemeClr>
                    </a:solidFill>
                  </a:tcPr>
                </a:tc>
              </a:tr>
              <a:tr h="702385">
                <a:tc>
                  <a:txBody>
                    <a:bodyPr/>
                    <a:lstStyle/>
                    <a:p>
                      <a:pPr algn="l" fontAlgn="ctr"/>
                      <a:r>
                        <a:rPr lang="en-US" sz="1100" u="none" strike="noStrike">
                          <a:effectLst/>
                        </a:rPr>
                        <a:t>Commercial Cooking</a:t>
                      </a:r>
                      <a:endParaRPr lang="en-US" sz="1100" b="0" i="0" u="none" strike="noStrike">
                        <a:solidFill>
                          <a:srgbClr val="000000"/>
                        </a:solidFill>
                        <a:effectLst/>
                        <a:latin typeface="Calibri" panose="020F0502020204030204" pitchFamily="34" charset="0"/>
                      </a:endParaRPr>
                    </a:p>
                  </a:txBody>
                  <a:tcPr marL="9525" marR="9525" marT="9525" marB="0" anchor="ctr"/>
                </a:tc>
                <a:tc>
                  <a:txBody>
                    <a:bodyPr/>
                    <a:lstStyle/>
                    <a:p>
                      <a:pPr algn="l" fontAlgn="ctr"/>
                      <a:r>
                        <a:rPr lang="en-US" sz="1100" u="none" strike="noStrike">
                          <a:effectLst/>
                        </a:rPr>
                        <a:t>Commercial Cooking</a:t>
                      </a:r>
                      <a:endParaRPr lang="en-US" sz="1100" b="0" i="0" u="none" strike="noStrike">
                        <a:solidFill>
                          <a:srgbClr val="000000"/>
                        </a:solidFill>
                        <a:effectLst/>
                        <a:latin typeface="Calibri" panose="020F0502020204030204" pitchFamily="34" charset="0"/>
                      </a:endParaRPr>
                    </a:p>
                  </a:txBody>
                  <a:tcPr marL="9525" marR="9525" marT="9525" marB="0" anchor="ctr"/>
                </a:tc>
                <a:tc>
                  <a:txBody>
                    <a:bodyPr/>
                    <a:lstStyle/>
                    <a:p>
                      <a:pPr algn="l" fontAlgn="ctr"/>
                      <a:r>
                        <a:rPr lang="en-US" sz="1100" u="none" strike="noStrike">
                          <a:effectLst/>
                        </a:rPr>
                        <a:t>Spreadsheet</a:t>
                      </a:r>
                      <a:endParaRPr lang="en-US" sz="1100" b="0" i="0" u="none" strike="noStrike">
                        <a:solidFill>
                          <a:srgbClr val="000000"/>
                        </a:solidFill>
                        <a:effectLst/>
                        <a:latin typeface="Calibri" panose="020F0502020204030204" pitchFamily="34" charset="0"/>
                      </a:endParaRPr>
                    </a:p>
                  </a:txBody>
                  <a:tcPr marL="9525" marR="9525" marT="9525" marB="0" anchor="ctr"/>
                </a:tc>
                <a:tc>
                  <a:txBody>
                    <a:bodyPr/>
                    <a:lstStyle/>
                    <a:p>
                      <a:pPr algn="l" fontAlgn="ctr"/>
                      <a:r>
                        <a:rPr lang="en-US" sz="1100" u="none" strike="noStrike">
                          <a:effectLst/>
                        </a:rPr>
                        <a:t>Jennifer Snyder</a:t>
                      </a:r>
                      <a:endParaRPr lang="en-US" sz="1100" b="0" i="0" u="none" strike="noStrike">
                        <a:solidFill>
                          <a:srgbClr val="000000"/>
                        </a:solidFill>
                        <a:effectLst/>
                        <a:latin typeface="Calibri" panose="020F0502020204030204" pitchFamily="34" charset="0"/>
                      </a:endParaRPr>
                    </a:p>
                  </a:txBody>
                  <a:tcPr marL="9525" marR="9525" marT="9525" marB="0" anchor="ctr"/>
                </a:tc>
                <a:tc>
                  <a:txBody>
                    <a:bodyPr/>
                    <a:lstStyle/>
                    <a:p>
                      <a:pPr algn="l" fontAlgn="ctr"/>
                      <a:r>
                        <a:rPr lang="en-US" sz="1100" u="none" strike="noStrike">
                          <a:effectLst/>
                        </a:rPr>
                        <a:t>November 2015</a:t>
                      </a:r>
                      <a:endParaRPr lang="en-US" sz="1100" b="0" i="0" u="none" strike="noStrike">
                        <a:solidFill>
                          <a:srgbClr val="000000"/>
                        </a:solidFill>
                        <a:effectLst/>
                        <a:latin typeface="Calibri" panose="020F0502020204030204" pitchFamily="34" charset="0"/>
                      </a:endParaRPr>
                    </a:p>
                  </a:txBody>
                  <a:tcPr marL="9525" marR="9525" marT="9525" marB="0" anchor="ctr"/>
                </a:tc>
              </a:tr>
              <a:tr h="702385">
                <a:tc>
                  <a:txBody>
                    <a:bodyPr/>
                    <a:lstStyle/>
                    <a:p>
                      <a:pPr algn="l" fontAlgn="ctr"/>
                      <a:r>
                        <a:rPr lang="en-US" sz="1100" u="none" strike="noStrike">
                          <a:effectLst/>
                        </a:rPr>
                        <a:t>Commercial Cooking</a:t>
                      </a:r>
                      <a:endParaRPr lang="en-US" sz="1100" b="0" i="0" u="none" strike="noStrike">
                        <a:solidFill>
                          <a:srgbClr val="000000"/>
                        </a:solidFill>
                        <a:effectLst/>
                        <a:latin typeface="Calibri" panose="020F0502020204030204" pitchFamily="34" charset="0"/>
                      </a:endParaRPr>
                    </a:p>
                  </a:txBody>
                  <a:tcPr marL="9525" marR="9525" marT="9525" marB="0" anchor="ctr"/>
                </a:tc>
                <a:tc>
                  <a:txBody>
                    <a:bodyPr/>
                    <a:lstStyle/>
                    <a:p>
                      <a:pPr algn="l" fontAlgn="ctr"/>
                      <a:r>
                        <a:rPr lang="en-US" sz="1100" u="none" strike="noStrike">
                          <a:effectLst/>
                        </a:rPr>
                        <a:t>Backyard BBQ Residential Outdoor Cooking</a:t>
                      </a:r>
                      <a:endParaRPr lang="en-US" sz="1100" b="0" i="0" u="none" strike="noStrike">
                        <a:solidFill>
                          <a:srgbClr val="000000"/>
                        </a:solidFill>
                        <a:effectLst/>
                        <a:latin typeface="Calibri" panose="020F0502020204030204" pitchFamily="34" charset="0"/>
                      </a:endParaRPr>
                    </a:p>
                  </a:txBody>
                  <a:tcPr marL="9525" marR="9525" marT="9525" marB="0" anchor="ctr"/>
                </a:tc>
                <a:tc>
                  <a:txBody>
                    <a:bodyPr/>
                    <a:lstStyle/>
                    <a:p>
                      <a:pPr algn="l"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9525" marR="9525" marT="9525" marB="0" anchor="ctr"/>
                </a:tc>
                <a:tc>
                  <a:txBody>
                    <a:bodyPr/>
                    <a:lstStyle/>
                    <a:p>
                      <a:pPr algn="l" fontAlgn="ctr"/>
                      <a:r>
                        <a:rPr lang="en-US" sz="1100" u="none" strike="noStrike">
                          <a:effectLst/>
                        </a:rPr>
                        <a:t>Jennifer Snyder</a:t>
                      </a:r>
                      <a:endParaRPr lang="en-US" sz="1100" b="0" i="0" u="none" strike="noStrike">
                        <a:solidFill>
                          <a:srgbClr val="000000"/>
                        </a:solidFill>
                        <a:effectLst/>
                        <a:latin typeface="Calibri" panose="020F0502020204030204" pitchFamily="34" charset="0"/>
                      </a:endParaRPr>
                    </a:p>
                  </a:txBody>
                  <a:tcPr marL="9525" marR="9525" marT="9525" marB="0" anchor="ctr"/>
                </a:tc>
                <a:tc>
                  <a:txBody>
                    <a:bodyPr/>
                    <a:lstStyle/>
                    <a:p>
                      <a:pPr algn="l" fontAlgn="ctr"/>
                      <a:r>
                        <a:rPr lang="en-US" sz="1100" u="none" strike="noStrike">
                          <a:effectLst/>
                        </a:rPr>
                        <a:t>November 2015</a:t>
                      </a:r>
                      <a:endParaRPr lang="en-US" sz="1100" b="0" i="0" u="none" strike="noStrike">
                        <a:solidFill>
                          <a:srgbClr val="000000"/>
                        </a:solidFill>
                        <a:effectLst/>
                        <a:latin typeface="Calibri" panose="020F0502020204030204" pitchFamily="34" charset="0"/>
                      </a:endParaRPr>
                    </a:p>
                  </a:txBody>
                  <a:tcPr marL="9525" marR="9525" marT="9525" marB="0" anchor="ctr"/>
                </a:tc>
              </a:tr>
              <a:tr h="702385">
                <a:tc>
                  <a:txBody>
                    <a:bodyPr/>
                    <a:lstStyle/>
                    <a:p>
                      <a:pPr algn="l" fontAlgn="ctr"/>
                      <a:r>
                        <a:rPr lang="en-US" sz="1100" u="none" strike="noStrike">
                          <a:effectLst/>
                        </a:rPr>
                        <a:t>Open Burning</a:t>
                      </a:r>
                      <a:endParaRPr lang="en-US" sz="1100" b="0" i="0" u="none" strike="noStrike">
                        <a:solidFill>
                          <a:srgbClr val="000000"/>
                        </a:solidFill>
                        <a:effectLst/>
                        <a:latin typeface="Calibri" panose="020F0502020204030204" pitchFamily="34" charset="0"/>
                      </a:endParaRPr>
                    </a:p>
                  </a:txBody>
                  <a:tcPr marL="9525" marR="9525" marT="9525" marB="0" anchor="ctr"/>
                </a:tc>
                <a:tc>
                  <a:txBody>
                    <a:bodyPr/>
                    <a:lstStyle/>
                    <a:p>
                      <a:pPr algn="l" fontAlgn="ctr"/>
                      <a:r>
                        <a:rPr lang="en-US" sz="1100" u="none" strike="noStrike">
                          <a:effectLst/>
                        </a:rPr>
                        <a:t>Open Burning</a:t>
                      </a:r>
                      <a:endParaRPr lang="en-US" sz="1100" b="0" i="0" u="none" strike="noStrike">
                        <a:solidFill>
                          <a:srgbClr val="000000"/>
                        </a:solidFill>
                        <a:effectLst/>
                        <a:latin typeface="Calibri" panose="020F0502020204030204" pitchFamily="34" charset="0"/>
                      </a:endParaRPr>
                    </a:p>
                  </a:txBody>
                  <a:tcPr marL="9525" marR="9525" marT="9525" marB="0" anchor="ctr"/>
                </a:tc>
                <a:tc>
                  <a:txBody>
                    <a:bodyPr/>
                    <a:lstStyle/>
                    <a:p>
                      <a:pPr algn="l" fontAlgn="ctr"/>
                      <a:r>
                        <a:rPr lang="en-US" sz="1100" u="none" strike="noStrike" dirty="0">
                          <a:effectLst/>
                        </a:rPr>
                        <a:t>Spreadsheet</a:t>
                      </a:r>
                      <a:endParaRPr lang="en-US" sz="11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fontAlgn="ctr"/>
                      <a:r>
                        <a:rPr lang="en-US" sz="1100" u="none" strike="noStrike">
                          <a:effectLst/>
                        </a:rPr>
                        <a:t>Lee Tooly</a:t>
                      </a:r>
                      <a:endParaRPr lang="en-US" sz="1100" b="0" i="0" u="none" strike="noStrike">
                        <a:solidFill>
                          <a:srgbClr val="000000"/>
                        </a:solidFill>
                        <a:effectLst/>
                        <a:latin typeface="Calibri" panose="020F0502020204030204" pitchFamily="34" charset="0"/>
                      </a:endParaRPr>
                    </a:p>
                  </a:txBody>
                  <a:tcPr marL="9525" marR="9525" marT="9525" marB="0" anchor="ctr"/>
                </a:tc>
                <a:tc>
                  <a:txBody>
                    <a:bodyPr/>
                    <a:lstStyle/>
                    <a:p>
                      <a:pPr algn="l" fontAlgn="ctr"/>
                      <a:r>
                        <a:rPr lang="en-US" sz="1100" u="none" strike="noStrike">
                          <a:effectLst/>
                        </a:rPr>
                        <a:t>December 2015</a:t>
                      </a:r>
                      <a:endParaRPr lang="en-US" sz="1100" b="0" i="0" u="none" strike="noStrike">
                        <a:solidFill>
                          <a:srgbClr val="000000"/>
                        </a:solidFill>
                        <a:effectLst/>
                        <a:latin typeface="Calibri" panose="020F0502020204030204" pitchFamily="34" charset="0"/>
                      </a:endParaRPr>
                    </a:p>
                  </a:txBody>
                  <a:tcPr marL="9525" marR="9525" marT="9525" marB="0" anchor="ctr"/>
                </a:tc>
              </a:tr>
              <a:tr h="1053580">
                <a:tc>
                  <a:txBody>
                    <a:bodyPr/>
                    <a:lstStyle/>
                    <a:p>
                      <a:pPr algn="l" fontAlgn="ctr"/>
                      <a:r>
                        <a:rPr lang="en-US" sz="1100" u="none" strike="noStrike">
                          <a:effectLst/>
                        </a:rPr>
                        <a:t>Ag Fertilizer</a:t>
                      </a:r>
                      <a:endParaRPr lang="en-US" sz="1100" b="0" i="0" u="none" strike="noStrike">
                        <a:solidFill>
                          <a:srgbClr val="000000"/>
                        </a:solidFill>
                        <a:effectLst/>
                        <a:latin typeface="Calibri" panose="020F0502020204030204" pitchFamily="34" charset="0"/>
                      </a:endParaRPr>
                    </a:p>
                  </a:txBody>
                  <a:tcPr marL="9525" marR="9525" marT="9525" marB="0" anchor="ctr"/>
                </a:tc>
                <a:tc>
                  <a:txBody>
                    <a:bodyPr/>
                    <a:lstStyle/>
                    <a:p>
                      <a:pPr algn="l" fontAlgn="ctr"/>
                      <a:r>
                        <a:rPr lang="en-US" sz="1100" u="none" strike="noStrike">
                          <a:effectLst/>
                        </a:rPr>
                        <a:t>Fertilizer Application; Anhydrous Ammonia</a:t>
                      </a:r>
                      <a:endParaRPr lang="en-US" sz="1100" b="0" i="0" u="none" strike="noStrike">
                        <a:solidFill>
                          <a:srgbClr val="000000"/>
                        </a:solidFill>
                        <a:effectLst/>
                        <a:latin typeface="Calibri" panose="020F0502020204030204" pitchFamily="34" charset="0"/>
                      </a:endParaRPr>
                    </a:p>
                  </a:txBody>
                  <a:tcPr marL="9525" marR="9525" marT="9525" marB="0" anchor="ctr"/>
                </a:tc>
                <a:tc>
                  <a:txBody>
                    <a:bodyPr/>
                    <a:lstStyle/>
                    <a:p>
                      <a:pPr algn="l" fontAlgn="ctr"/>
                      <a:r>
                        <a:rPr lang="en-US" sz="1100" u="none" strike="noStrike">
                          <a:effectLst/>
                        </a:rPr>
                        <a:t>CMU</a:t>
                      </a:r>
                      <a:endParaRPr lang="en-US" sz="1100" b="0" i="0" u="none" strike="noStrike">
                        <a:solidFill>
                          <a:srgbClr val="000000"/>
                        </a:solidFill>
                        <a:effectLst/>
                        <a:latin typeface="Calibri" panose="020F0502020204030204" pitchFamily="34" charset="0"/>
                      </a:endParaRPr>
                    </a:p>
                  </a:txBody>
                  <a:tcPr marL="9525" marR="9525" marT="9525" marB="0" anchor="ctr"/>
                </a:tc>
                <a:tc>
                  <a:txBody>
                    <a:bodyPr/>
                    <a:lstStyle/>
                    <a:p>
                      <a:pPr algn="l" fontAlgn="ctr"/>
                      <a:r>
                        <a:rPr lang="en-US" sz="1100" u="none" strike="noStrike">
                          <a:effectLst/>
                        </a:rPr>
                        <a:t>Rhonda Thompson</a:t>
                      </a:r>
                      <a:endParaRPr lang="en-US" sz="1100" b="0" i="0" u="none" strike="noStrike">
                        <a:solidFill>
                          <a:srgbClr val="000000"/>
                        </a:solidFill>
                        <a:effectLst/>
                        <a:latin typeface="Calibri" panose="020F0502020204030204" pitchFamily="34" charset="0"/>
                      </a:endParaRPr>
                    </a:p>
                  </a:txBody>
                  <a:tcPr marL="9525" marR="9525" marT="9525" marB="0" anchor="ctr"/>
                </a:tc>
                <a:tc>
                  <a:txBody>
                    <a:bodyPr/>
                    <a:lstStyle/>
                    <a:p>
                      <a:pPr algn="l" fontAlgn="ctr"/>
                      <a:r>
                        <a:rPr lang="en-US" sz="1100" u="none" strike="noStrike">
                          <a:effectLst/>
                        </a:rPr>
                        <a:t>December 2015</a:t>
                      </a:r>
                      <a:endParaRPr lang="en-US" sz="1100" b="0" i="0" u="none" strike="noStrike">
                        <a:solidFill>
                          <a:srgbClr val="000000"/>
                        </a:solidFill>
                        <a:effectLst/>
                        <a:latin typeface="Calibri" panose="020F0502020204030204" pitchFamily="34" charset="0"/>
                      </a:endParaRPr>
                    </a:p>
                  </a:txBody>
                  <a:tcPr marL="9525" marR="9525" marT="9525" marB="0" anchor="ctr"/>
                </a:tc>
              </a:tr>
              <a:tr h="702385">
                <a:tc>
                  <a:txBody>
                    <a:bodyPr/>
                    <a:lstStyle/>
                    <a:p>
                      <a:pPr algn="l" fontAlgn="ctr"/>
                      <a:r>
                        <a:rPr lang="en-US" sz="1100" u="none" strike="noStrike">
                          <a:effectLst/>
                        </a:rPr>
                        <a:t>Oil And Gas</a:t>
                      </a:r>
                      <a:endParaRPr lang="en-US" sz="1100" b="0" i="0" u="none" strike="noStrike">
                        <a:solidFill>
                          <a:srgbClr val="000000"/>
                        </a:solidFill>
                        <a:effectLst/>
                        <a:latin typeface="Calibri" panose="020F0502020204030204" pitchFamily="34" charset="0"/>
                      </a:endParaRPr>
                    </a:p>
                  </a:txBody>
                  <a:tcPr marL="9525" marR="9525" marT="9525" marB="0" anchor="ctr"/>
                </a:tc>
                <a:tc>
                  <a:txBody>
                    <a:bodyPr/>
                    <a:lstStyle/>
                    <a:p>
                      <a:pPr algn="l" fontAlgn="ctr"/>
                      <a:r>
                        <a:rPr lang="en-US" sz="1100" u="none" strike="noStrike">
                          <a:effectLst/>
                        </a:rPr>
                        <a:t>Oil and Gas</a:t>
                      </a:r>
                      <a:endParaRPr lang="en-US" sz="1100" b="0" i="0" u="none" strike="noStrike">
                        <a:solidFill>
                          <a:srgbClr val="000000"/>
                        </a:solidFill>
                        <a:effectLst/>
                        <a:latin typeface="Calibri" panose="020F0502020204030204" pitchFamily="34" charset="0"/>
                      </a:endParaRPr>
                    </a:p>
                  </a:txBody>
                  <a:tcPr marL="9525" marR="9525" marT="9525" marB="0" anchor="ctr"/>
                </a:tc>
                <a:tc>
                  <a:txBody>
                    <a:bodyPr/>
                    <a:lstStyle/>
                    <a:p>
                      <a:pPr algn="l" fontAlgn="ctr"/>
                      <a:r>
                        <a:rPr lang="en-US" sz="1100" u="none" strike="noStrike">
                          <a:effectLst/>
                        </a:rPr>
                        <a:t>Database Tool</a:t>
                      </a:r>
                      <a:endParaRPr lang="en-US" sz="1100" b="0" i="0" u="none" strike="noStrike">
                        <a:solidFill>
                          <a:srgbClr val="000000"/>
                        </a:solidFill>
                        <a:effectLst/>
                        <a:latin typeface="Calibri" panose="020F0502020204030204" pitchFamily="34" charset="0"/>
                      </a:endParaRPr>
                    </a:p>
                  </a:txBody>
                  <a:tcPr marL="9525" marR="9525" marT="9525" marB="0" anchor="ctr"/>
                </a:tc>
                <a:tc>
                  <a:txBody>
                    <a:bodyPr/>
                    <a:lstStyle/>
                    <a:p>
                      <a:pPr algn="l" fontAlgn="ctr"/>
                      <a:r>
                        <a:rPr lang="en-US" sz="1100" u="none" strike="noStrike">
                          <a:effectLst/>
                        </a:rPr>
                        <a:t>Jennifer Snyder</a:t>
                      </a:r>
                      <a:endParaRPr lang="en-US" sz="1100" b="0" i="0" u="none" strike="noStrike">
                        <a:solidFill>
                          <a:srgbClr val="000000"/>
                        </a:solidFill>
                        <a:effectLst/>
                        <a:latin typeface="Calibri" panose="020F0502020204030204" pitchFamily="34" charset="0"/>
                      </a:endParaRPr>
                    </a:p>
                  </a:txBody>
                  <a:tcPr marL="9525" marR="9525" marT="9525" marB="0" anchor="ctr"/>
                </a:tc>
                <a:tc>
                  <a:txBody>
                    <a:bodyPr/>
                    <a:lstStyle/>
                    <a:p>
                      <a:pPr algn="l" fontAlgn="ctr"/>
                      <a:r>
                        <a:rPr lang="en-US" sz="1100" u="none" strike="noStrike">
                          <a:effectLst/>
                        </a:rPr>
                        <a:t>December 2015</a:t>
                      </a:r>
                      <a:endParaRPr lang="en-US" sz="1100" b="0" i="0" u="none" strike="noStrike">
                        <a:solidFill>
                          <a:srgbClr val="000000"/>
                        </a:solidFill>
                        <a:effectLst/>
                        <a:latin typeface="Calibri" panose="020F0502020204030204" pitchFamily="34" charset="0"/>
                      </a:endParaRPr>
                    </a:p>
                  </a:txBody>
                  <a:tcPr marL="9525" marR="9525" marT="9525" marB="0" anchor="ctr"/>
                </a:tc>
              </a:tr>
              <a:tr h="702385">
                <a:tc>
                  <a:txBody>
                    <a:bodyPr/>
                    <a:lstStyle/>
                    <a:p>
                      <a:pPr algn="l" fontAlgn="ctr"/>
                      <a:r>
                        <a:rPr lang="en-US" sz="1100" u="none" strike="noStrike">
                          <a:effectLst/>
                        </a:rPr>
                        <a:t>Asphalt</a:t>
                      </a:r>
                      <a:endParaRPr lang="en-US" sz="1100" b="0" i="0" u="none" strike="noStrike">
                        <a:solidFill>
                          <a:srgbClr val="000000"/>
                        </a:solidFill>
                        <a:effectLst/>
                        <a:latin typeface="Calibri" panose="020F0502020204030204" pitchFamily="34" charset="0"/>
                      </a:endParaRPr>
                    </a:p>
                  </a:txBody>
                  <a:tcPr marL="9525" marR="9525" marT="9525" marB="0" anchor="ctr"/>
                </a:tc>
                <a:tc>
                  <a:txBody>
                    <a:bodyPr/>
                    <a:lstStyle/>
                    <a:p>
                      <a:pPr algn="l" fontAlgn="ctr"/>
                      <a:r>
                        <a:rPr lang="en-US" sz="1100" u="none" strike="noStrike">
                          <a:effectLst/>
                        </a:rPr>
                        <a:t>Emulsified &amp; Cutback Asphalt</a:t>
                      </a:r>
                      <a:endParaRPr lang="en-US" sz="1100" b="0" i="0" u="none" strike="noStrike">
                        <a:solidFill>
                          <a:srgbClr val="000000"/>
                        </a:solidFill>
                        <a:effectLst/>
                        <a:latin typeface="Calibri" panose="020F0502020204030204" pitchFamily="34" charset="0"/>
                      </a:endParaRPr>
                    </a:p>
                  </a:txBody>
                  <a:tcPr marL="9525" marR="9525" marT="9525" marB="0" anchor="ctr"/>
                </a:tc>
                <a:tc>
                  <a:txBody>
                    <a:bodyPr/>
                    <a:lstStyle/>
                    <a:p>
                      <a:pPr algn="l" fontAlgn="ctr"/>
                      <a:r>
                        <a:rPr lang="en-US" sz="1100" u="none" strike="noStrike">
                          <a:effectLst/>
                        </a:rPr>
                        <a:t>Spreadsheet</a:t>
                      </a:r>
                      <a:endParaRPr lang="en-US" sz="1100" b="0" i="0" u="none" strike="noStrike">
                        <a:solidFill>
                          <a:srgbClr val="000000"/>
                        </a:solidFill>
                        <a:effectLst/>
                        <a:latin typeface="Calibri" panose="020F0502020204030204" pitchFamily="34" charset="0"/>
                      </a:endParaRPr>
                    </a:p>
                  </a:txBody>
                  <a:tcPr marL="9525" marR="9525" marT="9525" marB="0" anchor="ctr"/>
                </a:tc>
                <a:tc>
                  <a:txBody>
                    <a:bodyPr/>
                    <a:lstStyle/>
                    <a:p>
                      <a:pPr algn="l" fontAlgn="ctr"/>
                      <a:r>
                        <a:rPr lang="en-US" sz="1100" u="none" strike="noStrike">
                          <a:effectLst/>
                        </a:rPr>
                        <a:t>Lee Tooly</a:t>
                      </a:r>
                      <a:endParaRPr lang="en-US" sz="1100" b="0" i="0" u="none" strike="noStrike">
                        <a:solidFill>
                          <a:srgbClr val="000000"/>
                        </a:solidFill>
                        <a:effectLst/>
                        <a:latin typeface="Calibri" panose="020F0502020204030204" pitchFamily="34" charset="0"/>
                      </a:endParaRPr>
                    </a:p>
                  </a:txBody>
                  <a:tcPr marL="9525" marR="9525" marT="9525" marB="0" anchor="ctr"/>
                </a:tc>
                <a:tc>
                  <a:txBody>
                    <a:bodyPr/>
                    <a:lstStyle/>
                    <a:p>
                      <a:pPr algn="l" fontAlgn="ctr"/>
                      <a:r>
                        <a:rPr lang="en-US" sz="1100" u="none" strike="noStrike" dirty="0">
                          <a:effectLst/>
                        </a:rPr>
                        <a:t>December </a:t>
                      </a:r>
                      <a:r>
                        <a:rPr lang="en-US" sz="1100" u="none" strike="noStrike" dirty="0" smtClean="0">
                          <a:effectLst/>
                        </a:rPr>
                        <a:t>2015</a:t>
                      </a:r>
                      <a:endParaRPr lang="en-US" sz="1100" b="0" i="0" u="none" strike="noStrike" dirty="0">
                        <a:solidFill>
                          <a:srgbClr val="000000"/>
                        </a:solidFill>
                        <a:effectLst/>
                        <a:latin typeface="Calibri" panose="020F0502020204030204" pitchFamily="34" charset="0"/>
                      </a:endParaRPr>
                    </a:p>
                  </a:txBody>
                  <a:tcPr marL="9525" marR="9525" marT="9525" marB="0" anchor="ctr"/>
                </a:tc>
              </a:tr>
              <a:tr h="702385">
                <a:tc>
                  <a:txBody>
                    <a:bodyPr/>
                    <a:lstStyle/>
                    <a:p>
                      <a:pPr algn="l" fontAlgn="ctr"/>
                      <a:r>
                        <a:rPr lang="en-US" sz="1100" u="none" strike="noStrike">
                          <a:effectLst/>
                        </a:rPr>
                        <a:t>Res Heating (not wood)</a:t>
                      </a:r>
                      <a:endParaRPr lang="en-US" sz="1100" b="0" i="0" u="none" strike="noStrike">
                        <a:solidFill>
                          <a:srgbClr val="000000"/>
                        </a:solidFill>
                        <a:effectLst/>
                        <a:latin typeface="Calibri" panose="020F0502020204030204" pitchFamily="34" charset="0"/>
                      </a:endParaRPr>
                    </a:p>
                  </a:txBody>
                  <a:tcPr marL="9525" marR="9525" marT="9525" marB="0" anchor="ctr"/>
                </a:tc>
                <a:tc>
                  <a:txBody>
                    <a:bodyPr/>
                    <a:lstStyle/>
                    <a:p>
                      <a:pPr algn="l" fontAlgn="ctr"/>
                      <a:r>
                        <a:rPr lang="en-US" sz="1100" u="none" strike="noStrike">
                          <a:effectLst/>
                        </a:rPr>
                        <a:t>Residential Heating: Other than WOOD</a:t>
                      </a:r>
                      <a:endParaRPr lang="en-US" sz="1100" b="0" i="0" u="none" strike="noStrike">
                        <a:solidFill>
                          <a:srgbClr val="000000"/>
                        </a:solidFill>
                        <a:effectLst/>
                        <a:latin typeface="Calibri" panose="020F0502020204030204" pitchFamily="34" charset="0"/>
                      </a:endParaRPr>
                    </a:p>
                  </a:txBody>
                  <a:tcPr marL="9525" marR="9525" marT="9525" marB="0" anchor="ctr"/>
                </a:tc>
                <a:tc>
                  <a:txBody>
                    <a:bodyPr/>
                    <a:lstStyle/>
                    <a:p>
                      <a:pPr algn="l" fontAlgn="ctr"/>
                      <a:r>
                        <a:rPr lang="en-US" sz="1100" u="none" strike="noStrike">
                          <a:effectLst/>
                        </a:rPr>
                        <a:t>Spreadsheet</a:t>
                      </a:r>
                      <a:endParaRPr lang="en-US" sz="1100" b="0" i="0" u="none" strike="noStrike">
                        <a:solidFill>
                          <a:srgbClr val="000000"/>
                        </a:solidFill>
                        <a:effectLst/>
                        <a:latin typeface="Calibri" panose="020F0502020204030204" pitchFamily="34" charset="0"/>
                      </a:endParaRPr>
                    </a:p>
                  </a:txBody>
                  <a:tcPr marL="9525" marR="9525" marT="9525" marB="0" anchor="ctr"/>
                </a:tc>
                <a:tc>
                  <a:txBody>
                    <a:bodyPr/>
                    <a:lstStyle/>
                    <a:p>
                      <a:pPr algn="l" fontAlgn="ctr"/>
                      <a:r>
                        <a:rPr lang="en-US" sz="1100" u="none" strike="noStrike">
                          <a:effectLst/>
                        </a:rPr>
                        <a:t>Rich Mason</a:t>
                      </a:r>
                      <a:endParaRPr lang="en-US" sz="1100" b="0" i="0" u="none" strike="noStrike">
                        <a:solidFill>
                          <a:srgbClr val="000000"/>
                        </a:solidFill>
                        <a:effectLst/>
                        <a:latin typeface="Calibri" panose="020F0502020204030204" pitchFamily="34" charset="0"/>
                      </a:endParaRPr>
                    </a:p>
                  </a:txBody>
                  <a:tcPr marL="9525" marR="9525" marT="9525" marB="0" anchor="ctr"/>
                </a:tc>
                <a:tc>
                  <a:txBody>
                    <a:bodyPr/>
                    <a:lstStyle/>
                    <a:p>
                      <a:pPr algn="l" fontAlgn="ctr"/>
                      <a:r>
                        <a:rPr lang="en-US" sz="1100" u="none" strike="noStrike">
                          <a:effectLst/>
                        </a:rPr>
                        <a:t>March 2016</a:t>
                      </a:r>
                      <a:endParaRPr lang="en-US" sz="1100" b="0" i="0" u="none" strike="noStrike">
                        <a:solidFill>
                          <a:srgbClr val="000000"/>
                        </a:solidFill>
                        <a:effectLst/>
                        <a:latin typeface="Calibri" panose="020F0502020204030204" pitchFamily="34" charset="0"/>
                      </a:endParaRPr>
                    </a:p>
                  </a:txBody>
                  <a:tcPr marL="9525" marR="9525" marT="9525" marB="0" anchor="ctr"/>
                </a:tc>
              </a:tr>
              <a:tr h="702385">
                <a:tc>
                  <a:txBody>
                    <a:bodyPr/>
                    <a:lstStyle/>
                    <a:p>
                      <a:pPr algn="l" fontAlgn="ctr"/>
                      <a:r>
                        <a:rPr lang="en-US" sz="1100" u="none" strike="noStrike">
                          <a:effectLst/>
                        </a:rPr>
                        <a:t>RWC</a:t>
                      </a:r>
                      <a:endParaRPr lang="en-US" sz="1100" b="0" i="0" u="none" strike="noStrike">
                        <a:solidFill>
                          <a:srgbClr val="000000"/>
                        </a:solidFill>
                        <a:effectLst/>
                        <a:latin typeface="Calibri" panose="020F0502020204030204" pitchFamily="34" charset="0"/>
                      </a:endParaRPr>
                    </a:p>
                  </a:txBody>
                  <a:tcPr marL="9525" marR="9525" marT="9525" marB="0" anchor="ctr"/>
                </a:tc>
                <a:tc>
                  <a:txBody>
                    <a:bodyPr/>
                    <a:lstStyle/>
                    <a:p>
                      <a:pPr algn="l" fontAlgn="ctr"/>
                      <a:r>
                        <a:rPr lang="en-US" sz="1100" u="none" strike="noStrike">
                          <a:effectLst/>
                        </a:rPr>
                        <a:t>Residential Heating: WOOD</a:t>
                      </a:r>
                      <a:endParaRPr lang="en-US" sz="1100" b="0" i="0" u="none" strike="noStrike">
                        <a:solidFill>
                          <a:srgbClr val="000000"/>
                        </a:solidFill>
                        <a:effectLst/>
                        <a:latin typeface="Calibri" panose="020F0502020204030204" pitchFamily="34" charset="0"/>
                      </a:endParaRPr>
                    </a:p>
                  </a:txBody>
                  <a:tcPr marL="9525" marR="9525" marT="9525" marB="0" anchor="ctr"/>
                </a:tc>
                <a:tc>
                  <a:txBody>
                    <a:bodyPr/>
                    <a:lstStyle/>
                    <a:p>
                      <a:pPr algn="l" fontAlgn="ctr"/>
                      <a:r>
                        <a:rPr lang="en-US" sz="1100" u="none" strike="noStrike">
                          <a:effectLst/>
                        </a:rPr>
                        <a:t>Database Tool</a:t>
                      </a:r>
                      <a:endParaRPr lang="en-US" sz="1100" b="0" i="0" u="none" strike="noStrike">
                        <a:solidFill>
                          <a:srgbClr val="000000"/>
                        </a:solidFill>
                        <a:effectLst/>
                        <a:latin typeface="Calibri" panose="020F0502020204030204" pitchFamily="34" charset="0"/>
                      </a:endParaRPr>
                    </a:p>
                  </a:txBody>
                  <a:tcPr marL="9525" marR="9525" marT="9525" marB="0" anchor="ctr"/>
                </a:tc>
                <a:tc>
                  <a:txBody>
                    <a:bodyPr/>
                    <a:lstStyle/>
                    <a:p>
                      <a:pPr algn="l" fontAlgn="ctr"/>
                      <a:r>
                        <a:rPr lang="en-US" sz="1100" u="none" strike="noStrike">
                          <a:effectLst/>
                        </a:rPr>
                        <a:t>Rich Mason</a:t>
                      </a:r>
                      <a:endParaRPr lang="en-US" sz="1100" b="0" i="0" u="none" strike="noStrike">
                        <a:solidFill>
                          <a:srgbClr val="000000"/>
                        </a:solidFill>
                        <a:effectLst/>
                        <a:latin typeface="Calibri" panose="020F0502020204030204" pitchFamily="34" charset="0"/>
                      </a:endParaRPr>
                    </a:p>
                  </a:txBody>
                  <a:tcPr marL="9525" marR="9525" marT="9525" marB="0" anchor="ctr"/>
                </a:tc>
                <a:tc>
                  <a:txBody>
                    <a:bodyPr/>
                    <a:lstStyle/>
                    <a:p>
                      <a:pPr algn="l" fontAlgn="ctr"/>
                      <a:r>
                        <a:rPr lang="en-US" sz="1100" u="none" strike="noStrike" dirty="0">
                          <a:effectLst/>
                        </a:rPr>
                        <a:t>March 2016?</a:t>
                      </a:r>
                      <a:endParaRPr lang="en-US" sz="1100" b="0" i="0" u="none" strike="noStrike" dirty="0">
                        <a:solidFill>
                          <a:srgbClr val="000000"/>
                        </a:solidFill>
                        <a:effectLst/>
                        <a:latin typeface="Calibri" panose="020F0502020204030204" pitchFamily="34" charset="0"/>
                      </a:endParaRPr>
                    </a:p>
                  </a:txBody>
                  <a:tcPr marL="9525" marR="9525" marT="9525" marB="0" anchor="ctr"/>
                </a:tc>
              </a:tr>
            </a:tbl>
          </a:graphicData>
        </a:graphic>
      </p:graphicFrame>
    </p:spTree>
    <p:extLst>
      <p:ext uri="{BB962C8B-B14F-4D97-AF65-F5344CB8AC3E}">
        <p14:creationId xmlns:p14="http://schemas.microsoft.com/office/powerpoint/2010/main" val="416471991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97537"/>
            <a:ext cx="10515600" cy="609599"/>
          </a:xfrm>
        </p:spPr>
        <p:txBody>
          <a:bodyPr>
            <a:normAutofit fontScale="90000"/>
          </a:bodyPr>
          <a:lstStyle/>
          <a:p>
            <a:r>
              <a:rPr lang="en-US" dirty="0" smtClean="0"/>
              <a:t>Nonpoint Contacts</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3244582909"/>
              </p:ext>
            </p:extLst>
          </p:nvPr>
        </p:nvGraphicFramePr>
        <p:xfrm>
          <a:off x="451104" y="768434"/>
          <a:ext cx="11411712" cy="5730240"/>
        </p:xfrm>
        <a:graphic>
          <a:graphicData uri="http://schemas.openxmlformats.org/drawingml/2006/table">
            <a:tbl>
              <a:tblPr firstRow="1" bandRow="1">
                <a:tableStyleId>{5C22544A-7EE6-4342-B048-85BDC9FD1C3A}</a:tableStyleId>
              </a:tblPr>
              <a:tblGrid>
                <a:gridCol w="4644568"/>
                <a:gridCol w="3252338"/>
                <a:gridCol w="3514806"/>
              </a:tblGrid>
              <a:tr h="370840">
                <a:tc>
                  <a:txBody>
                    <a:bodyPr/>
                    <a:lstStyle/>
                    <a:p>
                      <a:pPr algn="ctr"/>
                      <a:r>
                        <a:rPr lang="en-US" dirty="0" smtClean="0"/>
                        <a:t>Sector</a:t>
                      </a:r>
                      <a:endParaRPr lang="en-US"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tcPr>
                </a:tc>
                <a:tc>
                  <a:txBody>
                    <a:bodyPr/>
                    <a:lstStyle/>
                    <a:p>
                      <a:pPr algn="ctr"/>
                      <a:r>
                        <a:rPr lang="en-US" dirty="0" smtClean="0"/>
                        <a:t>Point of Contact</a:t>
                      </a:r>
                      <a:endParaRPr lang="en-US"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noFill/>
                      <a:prstDash val="solid"/>
                      <a:round/>
                      <a:headEnd type="none" w="med" len="med"/>
                      <a:tailEnd type="none" w="med" len="med"/>
                    </a:lnT>
                  </a:tcPr>
                </a:tc>
                <a:tc>
                  <a:txBody>
                    <a:bodyPr/>
                    <a:lstStyle/>
                    <a:p>
                      <a:pPr algn="ctr"/>
                      <a:r>
                        <a:rPr lang="en-US" dirty="0" smtClean="0"/>
                        <a:t>Email</a:t>
                      </a:r>
                      <a:endParaRPr lang="en-US" dirty="0"/>
                    </a:p>
                  </a:txBody>
                  <a:tcPr>
                    <a:lnL w="28575" cap="flat" cmpd="sng" algn="ctr">
                      <a:solidFill>
                        <a:schemeClr val="tx1"/>
                      </a:solidFill>
                      <a:prstDash val="solid"/>
                      <a:round/>
                      <a:headEnd type="none" w="med" len="med"/>
                      <a:tailEnd type="none" w="med" len="med"/>
                    </a:lnL>
                  </a:tcPr>
                </a:tc>
              </a:tr>
              <a:tr h="370840">
                <a:tc>
                  <a:txBody>
                    <a:bodyPr/>
                    <a:lstStyle/>
                    <a:p>
                      <a:r>
                        <a:rPr lang="en-US" dirty="0" smtClean="0"/>
                        <a:t>Residential</a:t>
                      </a:r>
                      <a:r>
                        <a:rPr lang="en-US" baseline="0" dirty="0" smtClean="0"/>
                        <a:t> Wood Combustion</a:t>
                      </a:r>
                      <a:endParaRPr lang="en-US"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tcPr>
                </a:tc>
                <a:tc>
                  <a:txBody>
                    <a:bodyPr/>
                    <a:lstStyle/>
                    <a:p>
                      <a:r>
                        <a:rPr lang="en-US" dirty="0" smtClean="0"/>
                        <a:t>Rich Mason, NEI Team Lead</a:t>
                      </a:r>
                      <a:endParaRPr lang="en-US"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tcPr>
                </a:tc>
                <a:tc>
                  <a:txBody>
                    <a:bodyPr/>
                    <a:lstStyle/>
                    <a:p>
                      <a:r>
                        <a:rPr lang="en-US" dirty="0" smtClean="0"/>
                        <a:t>mason.rich@epa.gov</a:t>
                      </a:r>
                      <a:endParaRPr lang="en-US" dirty="0"/>
                    </a:p>
                  </a:txBody>
                  <a:tcPr>
                    <a:lnL w="28575" cap="flat" cmpd="sng" algn="ctr">
                      <a:solidFill>
                        <a:schemeClr val="tx1"/>
                      </a:solidFill>
                      <a:prstDash val="solid"/>
                      <a:round/>
                      <a:headEnd type="none" w="med" len="med"/>
                      <a:tailEnd type="none" w="med" len="med"/>
                    </a:lnL>
                  </a:tcPr>
                </a:tc>
              </a:tr>
              <a:tr h="370840">
                <a:tc>
                  <a:txBody>
                    <a:bodyPr/>
                    <a:lstStyle/>
                    <a:p>
                      <a:r>
                        <a:rPr lang="en-US" dirty="0" smtClean="0"/>
                        <a:t>ICI Combustion</a:t>
                      </a:r>
                      <a:endParaRPr lang="en-US"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tcPr>
                </a:tc>
                <a:tc>
                  <a:txBody>
                    <a:bodyPr/>
                    <a:lstStyle/>
                    <a:p>
                      <a:r>
                        <a:rPr lang="en-US" dirty="0" smtClean="0"/>
                        <a:t>Rich Mason</a:t>
                      </a:r>
                      <a:endParaRPr lang="en-US"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tcPr>
                </a:tc>
                <a:tc>
                  <a:txBody>
                    <a:bodyPr/>
                    <a:lstStyle/>
                    <a:p>
                      <a:endParaRPr lang="en-US"/>
                    </a:p>
                  </a:txBody>
                  <a:tcPr>
                    <a:lnL w="28575" cap="flat" cmpd="sng" algn="ctr">
                      <a:solidFill>
                        <a:schemeClr val="tx1"/>
                      </a:solidFill>
                      <a:prstDash val="solid"/>
                      <a:round/>
                      <a:headEnd type="none" w="med" len="med"/>
                      <a:tailEnd type="none" w="med" len="med"/>
                    </a:lnL>
                  </a:tcPr>
                </a:tc>
              </a:tr>
              <a:tr h="370840">
                <a:tc>
                  <a:txBody>
                    <a:bodyPr/>
                    <a:lstStyle/>
                    <a:p>
                      <a:r>
                        <a:rPr lang="en-US" dirty="0" smtClean="0"/>
                        <a:t>Mercury</a:t>
                      </a:r>
                      <a:endParaRPr lang="en-US"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tcPr>
                </a:tc>
                <a:tc>
                  <a:txBody>
                    <a:bodyPr/>
                    <a:lstStyle/>
                    <a:p>
                      <a:r>
                        <a:rPr lang="en-US" dirty="0" smtClean="0"/>
                        <a:t>Rich Mason</a:t>
                      </a:r>
                      <a:endParaRPr lang="en-US"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tcPr>
                </a:tc>
                <a:tc>
                  <a:txBody>
                    <a:bodyPr/>
                    <a:lstStyle/>
                    <a:p>
                      <a:endParaRPr lang="en-US"/>
                    </a:p>
                  </a:txBody>
                  <a:tcPr>
                    <a:lnL w="28575" cap="flat" cmpd="sng" algn="ctr">
                      <a:solidFill>
                        <a:schemeClr val="tx1"/>
                      </a:solidFill>
                      <a:prstDash val="solid"/>
                      <a:round/>
                      <a:headEnd type="none" w="med" len="med"/>
                      <a:tailEnd type="none" w="med" len="med"/>
                    </a:lnL>
                  </a:tcPr>
                </a:tc>
              </a:tr>
              <a:tr h="370840">
                <a:tc>
                  <a:txBody>
                    <a:bodyPr/>
                    <a:lstStyle/>
                    <a:p>
                      <a:r>
                        <a:rPr lang="en-US" dirty="0" smtClean="0"/>
                        <a:t>Ag Fertilizer, Tilling,</a:t>
                      </a:r>
                      <a:r>
                        <a:rPr lang="en-US" baseline="0" dirty="0" smtClean="0"/>
                        <a:t> Livestock and Pesticide</a:t>
                      </a:r>
                      <a:endParaRPr lang="en-US"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tcPr>
                </a:tc>
                <a:tc>
                  <a:txBody>
                    <a:bodyPr/>
                    <a:lstStyle/>
                    <a:p>
                      <a:r>
                        <a:rPr lang="en-US" dirty="0" smtClean="0"/>
                        <a:t>Rhonda Thompson</a:t>
                      </a:r>
                      <a:endParaRPr lang="en-US"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tcPr>
                </a:tc>
                <a:tc>
                  <a:txBody>
                    <a:bodyPr/>
                    <a:lstStyle/>
                    <a:p>
                      <a:r>
                        <a:rPr lang="en-US" dirty="0" smtClean="0"/>
                        <a:t>thompson.Rhonda@epa.gov</a:t>
                      </a:r>
                      <a:endParaRPr lang="en-US" dirty="0"/>
                    </a:p>
                  </a:txBody>
                  <a:tcPr>
                    <a:lnL w="28575" cap="flat" cmpd="sng" algn="ctr">
                      <a:solidFill>
                        <a:schemeClr val="tx1"/>
                      </a:solidFill>
                      <a:prstDash val="solid"/>
                      <a:round/>
                      <a:headEnd type="none" w="med" len="med"/>
                      <a:tailEnd type="none" w="med" len="med"/>
                    </a:lnL>
                  </a:tcPr>
                </a:tc>
              </a:tr>
              <a:tr h="376598">
                <a:tc>
                  <a:txBody>
                    <a:bodyPr/>
                    <a:lstStyle/>
                    <a:p>
                      <a:r>
                        <a:rPr lang="en-US" dirty="0" smtClean="0"/>
                        <a:t>Construction Dust,</a:t>
                      </a:r>
                      <a:r>
                        <a:rPr lang="en-US" baseline="0" dirty="0" smtClean="0"/>
                        <a:t> Paved and Unpaved Roads</a:t>
                      </a:r>
                      <a:endParaRPr lang="en-US"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Rhonda Thompson</a:t>
                      </a:r>
                    </a:p>
                    <a:p>
                      <a:endParaRPr lang="en-US"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tcPr>
                </a:tc>
                <a:tc>
                  <a:txBody>
                    <a:bodyPr/>
                    <a:lstStyle/>
                    <a:p>
                      <a:endParaRPr lang="en-US"/>
                    </a:p>
                  </a:txBody>
                  <a:tcPr>
                    <a:lnL w="28575" cap="flat" cmpd="sng" algn="ctr">
                      <a:solidFill>
                        <a:schemeClr val="tx1"/>
                      </a:solidFill>
                      <a:prstDash val="solid"/>
                      <a:round/>
                      <a:headEnd type="none" w="med" len="med"/>
                      <a:tailEnd type="none" w="med" len="med"/>
                    </a:lnL>
                  </a:tcPr>
                </a:tc>
              </a:tr>
              <a:tr h="358310">
                <a:tc>
                  <a:txBody>
                    <a:bodyPr/>
                    <a:lstStyle/>
                    <a:p>
                      <a:r>
                        <a:rPr lang="en-US" dirty="0" smtClean="0"/>
                        <a:t>Mining &amp; Quarrying</a:t>
                      </a:r>
                      <a:endParaRPr lang="en-US"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Rhonda Thompson</a:t>
                      </a:r>
                    </a:p>
                    <a:p>
                      <a:endParaRPr lang="en-US"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tcPr>
                </a:tc>
                <a:tc>
                  <a:txBody>
                    <a:bodyPr/>
                    <a:lstStyle/>
                    <a:p>
                      <a:endParaRPr lang="en-US" dirty="0"/>
                    </a:p>
                  </a:txBody>
                  <a:tcPr>
                    <a:lnL w="28575" cap="flat" cmpd="sng" algn="ctr">
                      <a:solidFill>
                        <a:schemeClr val="tx1"/>
                      </a:solidFill>
                      <a:prstDash val="solid"/>
                      <a:round/>
                      <a:headEnd type="none" w="med" len="med"/>
                      <a:tailEnd type="none" w="med" len="med"/>
                    </a:lnL>
                  </a:tcPr>
                </a:tc>
              </a:tr>
              <a:tr h="370840">
                <a:tc>
                  <a:txBody>
                    <a:bodyPr/>
                    <a:lstStyle/>
                    <a:p>
                      <a:r>
                        <a:rPr lang="en-US" dirty="0" smtClean="0"/>
                        <a:t>Ag Fires</a:t>
                      </a:r>
                      <a:endParaRPr lang="en-US"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tcPr>
                </a:tc>
                <a:tc>
                  <a:txBody>
                    <a:bodyPr/>
                    <a:lstStyle/>
                    <a:p>
                      <a:r>
                        <a:rPr lang="en-US" dirty="0" smtClean="0"/>
                        <a:t>Tesh Rao</a:t>
                      </a:r>
                      <a:endParaRPr lang="en-US"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tcPr>
                </a:tc>
                <a:tc>
                  <a:txBody>
                    <a:bodyPr/>
                    <a:lstStyle/>
                    <a:p>
                      <a:r>
                        <a:rPr lang="en-US" dirty="0" smtClean="0"/>
                        <a:t>rao.Venkatesh@epa.gov</a:t>
                      </a:r>
                      <a:endParaRPr lang="en-US" dirty="0"/>
                    </a:p>
                  </a:txBody>
                  <a:tcPr>
                    <a:lnL w="28575" cap="flat" cmpd="sng" algn="ctr">
                      <a:solidFill>
                        <a:schemeClr val="tx1"/>
                      </a:solidFill>
                      <a:prstDash val="solid"/>
                      <a:round/>
                      <a:headEnd type="none" w="med" len="med"/>
                      <a:tailEnd type="none" w="med" len="med"/>
                    </a:lnL>
                  </a:tcPr>
                </a:tc>
              </a:tr>
              <a:tr h="370840">
                <a:tc>
                  <a:txBody>
                    <a:bodyPr/>
                    <a:lstStyle/>
                    <a:p>
                      <a:r>
                        <a:rPr lang="en-US" dirty="0" smtClean="0"/>
                        <a:t>Opening Burning</a:t>
                      </a:r>
                      <a:endParaRPr lang="en-US"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tcPr>
                </a:tc>
                <a:tc>
                  <a:txBody>
                    <a:bodyPr/>
                    <a:lstStyle/>
                    <a:p>
                      <a:r>
                        <a:rPr lang="en-US" dirty="0" smtClean="0"/>
                        <a:t>Tesh Rao</a:t>
                      </a:r>
                      <a:endParaRPr lang="en-US"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tcPr>
                </a:tc>
                <a:tc>
                  <a:txBody>
                    <a:bodyPr/>
                    <a:lstStyle/>
                    <a:p>
                      <a:endParaRPr lang="en-US" dirty="0"/>
                    </a:p>
                  </a:txBody>
                  <a:tcPr>
                    <a:lnL w="28575" cap="flat" cmpd="sng" algn="ctr">
                      <a:solidFill>
                        <a:schemeClr val="tx1"/>
                      </a:solidFill>
                      <a:prstDash val="solid"/>
                      <a:round/>
                      <a:headEnd type="none" w="med" len="med"/>
                      <a:tailEnd type="none" w="med" len="med"/>
                    </a:lnL>
                  </a:tcPr>
                </a:tc>
              </a:tr>
              <a:tr h="370840">
                <a:tc>
                  <a:txBody>
                    <a:bodyPr/>
                    <a:lstStyle/>
                    <a:p>
                      <a:r>
                        <a:rPr lang="en-US" dirty="0" smtClean="0"/>
                        <a:t>Asphalt Paving</a:t>
                      </a:r>
                      <a:endParaRPr lang="en-US"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tcPr>
                </a:tc>
                <a:tc>
                  <a:txBody>
                    <a:bodyPr/>
                    <a:lstStyle/>
                    <a:p>
                      <a:r>
                        <a:rPr lang="en-US" dirty="0" smtClean="0"/>
                        <a:t>Lee Tooly</a:t>
                      </a:r>
                      <a:endParaRPr lang="en-US"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tcPr>
                </a:tc>
                <a:tc>
                  <a:txBody>
                    <a:bodyPr/>
                    <a:lstStyle/>
                    <a:p>
                      <a:r>
                        <a:rPr lang="en-US" dirty="0" smtClean="0"/>
                        <a:t>tooly.lee@epa.gov</a:t>
                      </a:r>
                      <a:endParaRPr lang="en-US" dirty="0"/>
                    </a:p>
                  </a:txBody>
                  <a:tcPr>
                    <a:lnL w="28575" cap="flat" cmpd="sng" algn="ctr">
                      <a:solidFill>
                        <a:schemeClr val="tx1"/>
                      </a:solidFill>
                      <a:prstDash val="solid"/>
                      <a:round/>
                      <a:headEnd type="none" w="med" len="med"/>
                      <a:tailEnd type="none" w="med" len="med"/>
                    </a:lnL>
                  </a:tcPr>
                </a:tc>
              </a:tr>
              <a:tr h="370840">
                <a:tc>
                  <a:txBody>
                    <a:bodyPr/>
                    <a:lstStyle/>
                    <a:p>
                      <a:r>
                        <a:rPr lang="en-US" dirty="0" smtClean="0"/>
                        <a:t>Commercial Marine Vessels</a:t>
                      </a:r>
                      <a:endParaRPr lang="en-US"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tcPr>
                </a:tc>
                <a:tc>
                  <a:txBody>
                    <a:bodyPr/>
                    <a:lstStyle/>
                    <a:p>
                      <a:r>
                        <a:rPr lang="en-US" dirty="0" smtClean="0"/>
                        <a:t>Laurel Driver</a:t>
                      </a:r>
                      <a:endParaRPr lang="en-US"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tcPr>
                </a:tc>
                <a:tc>
                  <a:txBody>
                    <a:bodyPr/>
                    <a:lstStyle/>
                    <a:p>
                      <a:r>
                        <a:rPr lang="en-US" dirty="0" smtClean="0"/>
                        <a:t>driver.laurel@epa.gov</a:t>
                      </a:r>
                      <a:endParaRPr lang="en-US" dirty="0"/>
                    </a:p>
                  </a:txBody>
                  <a:tcPr>
                    <a:lnL w="28575" cap="flat" cmpd="sng" algn="ctr">
                      <a:solidFill>
                        <a:schemeClr val="tx1"/>
                      </a:solidFill>
                      <a:prstDash val="solid"/>
                      <a:round/>
                      <a:headEnd type="none" w="med" len="med"/>
                      <a:tailEnd type="none" w="med" len="med"/>
                    </a:lnL>
                  </a:tcPr>
                </a:tc>
              </a:tr>
              <a:tr h="370840">
                <a:tc>
                  <a:txBody>
                    <a:bodyPr/>
                    <a:lstStyle/>
                    <a:p>
                      <a:r>
                        <a:rPr lang="en-US" dirty="0" smtClean="0"/>
                        <a:t>Rail</a:t>
                      </a:r>
                      <a:endParaRPr lang="en-US"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tcPr>
                </a:tc>
                <a:tc>
                  <a:txBody>
                    <a:bodyPr/>
                    <a:lstStyle/>
                    <a:p>
                      <a:r>
                        <a:rPr lang="en-US" dirty="0" smtClean="0"/>
                        <a:t>Laurel Driver</a:t>
                      </a:r>
                      <a:endParaRPr lang="en-US"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tcPr>
                </a:tc>
                <a:tc>
                  <a:txBody>
                    <a:bodyPr/>
                    <a:lstStyle/>
                    <a:p>
                      <a:endParaRPr lang="en-US" dirty="0"/>
                    </a:p>
                  </a:txBody>
                  <a:tcPr>
                    <a:lnL w="28575" cap="flat" cmpd="sng" algn="ctr">
                      <a:solidFill>
                        <a:schemeClr val="tx1"/>
                      </a:solidFill>
                      <a:prstDash val="solid"/>
                      <a:round/>
                      <a:headEnd type="none" w="med" len="med"/>
                      <a:tailEnd type="none" w="med" len="med"/>
                    </a:lnL>
                  </a:tcPr>
                </a:tc>
              </a:tr>
              <a:tr h="370840">
                <a:tc>
                  <a:txBody>
                    <a:bodyPr/>
                    <a:lstStyle/>
                    <a:p>
                      <a:r>
                        <a:rPr lang="en-US" dirty="0" smtClean="0"/>
                        <a:t>Oil and Gas</a:t>
                      </a:r>
                      <a:endParaRPr lang="en-US"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tcPr>
                </a:tc>
                <a:tc>
                  <a:txBody>
                    <a:bodyPr/>
                    <a:lstStyle/>
                    <a:p>
                      <a:r>
                        <a:rPr lang="en-US" dirty="0" smtClean="0"/>
                        <a:t>Jennifer Snyder,</a:t>
                      </a:r>
                      <a:r>
                        <a:rPr lang="en-US" baseline="0" dirty="0" smtClean="0"/>
                        <a:t> Nonpoint Lead</a:t>
                      </a:r>
                      <a:endParaRPr lang="en-US"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tcPr>
                </a:tc>
                <a:tc>
                  <a:txBody>
                    <a:bodyPr/>
                    <a:lstStyle/>
                    <a:p>
                      <a:r>
                        <a:rPr lang="en-US" dirty="0" smtClean="0"/>
                        <a:t>snyder.Jennifer@epa.gov</a:t>
                      </a:r>
                      <a:endParaRPr lang="en-US" dirty="0"/>
                    </a:p>
                  </a:txBody>
                  <a:tcPr>
                    <a:lnL w="28575" cap="flat" cmpd="sng" algn="ctr">
                      <a:solidFill>
                        <a:schemeClr val="tx1"/>
                      </a:solidFill>
                      <a:prstDash val="solid"/>
                      <a:round/>
                      <a:headEnd type="none" w="med" len="med"/>
                      <a:tailEnd type="none" w="med" len="med"/>
                    </a:lnL>
                  </a:tcPr>
                </a:tc>
              </a:tr>
              <a:tr h="370840">
                <a:tc>
                  <a:txBody>
                    <a:bodyPr/>
                    <a:lstStyle/>
                    <a:p>
                      <a:r>
                        <a:rPr lang="en-US" dirty="0" smtClean="0"/>
                        <a:t>Solvents</a:t>
                      </a:r>
                      <a:endParaRPr lang="en-US"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tcPr>
                </a:tc>
                <a:tc>
                  <a:txBody>
                    <a:bodyPr/>
                    <a:lstStyle/>
                    <a:p>
                      <a:r>
                        <a:rPr lang="en-US" dirty="0" smtClean="0"/>
                        <a:t>Jennifer</a:t>
                      </a:r>
                      <a:r>
                        <a:rPr lang="en-US" baseline="0" dirty="0" smtClean="0"/>
                        <a:t> Snyder</a:t>
                      </a:r>
                      <a:endParaRPr lang="en-US"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B w="28575" cap="flat" cmpd="sng" algn="ctr">
                      <a:noFill/>
                      <a:prstDash val="solid"/>
                      <a:round/>
                      <a:headEnd type="none" w="med" len="med"/>
                      <a:tailEnd type="none" w="med" len="med"/>
                    </a:lnB>
                  </a:tcPr>
                </a:tc>
                <a:tc>
                  <a:txBody>
                    <a:bodyPr/>
                    <a:lstStyle/>
                    <a:p>
                      <a:endParaRPr lang="en-US" dirty="0"/>
                    </a:p>
                  </a:txBody>
                  <a:tcPr>
                    <a:lnL w="28575" cap="flat" cmpd="sng" algn="ctr">
                      <a:solidFill>
                        <a:schemeClr val="tx1"/>
                      </a:solidFill>
                      <a:prstDash val="solid"/>
                      <a:round/>
                      <a:headEnd type="none" w="med" len="med"/>
                      <a:tailEnd type="none" w="med" len="med"/>
                    </a:lnL>
                  </a:tcPr>
                </a:tc>
              </a:tr>
            </a:tbl>
          </a:graphicData>
        </a:graphic>
      </p:graphicFrame>
    </p:spTree>
    <p:extLst>
      <p:ext uri="{BB962C8B-B14F-4D97-AF65-F5344CB8AC3E}">
        <p14:creationId xmlns:p14="http://schemas.microsoft.com/office/powerpoint/2010/main" val="314420696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048257" y="2450592"/>
            <a:ext cx="7668768" cy="1200329"/>
          </a:xfrm>
          <a:prstGeom prst="rect">
            <a:avLst/>
          </a:prstGeom>
          <a:noFill/>
        </p:spPr>
        <p:txBody>
          <a:bodyPr wrap="square" lIns="91440" tIns="45720" rIns="91440" bIns="45720">
            <a:spAutoFit/>
          </a:bodyPr>
          <a:lstStyle/>
          <a:p>
            <a:pPr algn="ctr"/>
            <a:r>
              <a:rPr lang="en-US" sz="7200" b="1" cap="none" spc="0"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Questions?</a:t>
            </a:r>
            <a:endParaRPr lang="en-US" sz="72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
        <p:nvSpPr>
          <p:cNvPr id="3" name="TextBox 2"/>
          <p:cNvSpPr txBox="1"/>
          <p:nvPr/>
        </p:nvSpPr>
        <p:spPr>
          <a:xfrm>
            <a:off x="499872" y="4315968"/>
            <a:ext cx="11436097" cy="461665"/>
          </a:xfrm>
          <a:prstGeom prst="rect">
            <a:avLst/>
          </a:prstGeom>
          <a:noFill/>
        </p:spPr>
        <p:txBody>
          <a:bodyPr wrap="square" rtlCol="0">
            <a:spAutoFit/>
          </a:bodyPr>
          <a:lstStyle/>
          <a:p>
            <a:r>
              <a:rPr lang="en-US" sz="2400" dirty="0" smtClean="0"/>
              <a:t>Presentation </a:t>
            </a:r>
            <a:r>
              <a:rPr lang="en-US" sz="2400" dirty="0"/>
              <a:t>is posted at </a:t>
            </a:r>
            <a:r>
              <a:rPr lang="en-US" sz="2400" dirty="0">
                <a:hlinkClick r:id="rId3"/>
              </a:rPr>
              <a:t>http://</a:t>
            </a:r>
            <a:r>
              <a:rPr lang="en-US" sz="2400" dirty="0" smtClean="0">
                <a:hlinkClick r:id="rId3"/>
              </a:rPr>
              <a:t>www.epa.gov/ttn/chief/eidocs/training.html#eis</a:t>
            </a:r>
            <a:r>
              <a:rPr lang="en-US" sz="2400" dirty="0" smtClean="0"/>
              <a:t> </a:t>
            </a:r>
            <a:endParaRPr lang="en-US" sz="2400" dirty="0"/>
          </a:p>
        </p:txBody>
      </p:sp>
      <p:sp>
        <p:nvSpPr>
          <p:cNvPr id="4" name="TextBox 3"/>
          <p:cNvSpPr txBox="1"/>
          <p:nvPr/>
        </p:nvSpPr>
        <p:spPr>
          <a:xfrm>
            <a:off x="493776" y="4968240"/>
            <a:ext cx="11436097" cy="830997"/>
          </a:xfrm>
          <a:prstGeom prst="rect">
            <a:avLst/>
          </a:prstGeom>
          <a:noFill/>
        </p:spPr>
        <p:txBody>
          <a:bodyPr wrap="square" rtlCol="0">
            <a:spAutoFit/>
          </a:bodyPr>
          <a:lstStyle/>
          <a:p>
            <a:r>
              <a:rPr lang="en-US" sz="2400" dirty="0" smtClean="0"/>
              <a:t>EPA </a:t>
            </a:r>
            <a:r>
              <a:rPr lang="en-US" sz="2400" dirty="0"/>
              <a:t>Estimates Schedule is posted at </a:t>
            </a:r>
            <a:r>
              <a:rPr lang="en-US" sz="2400" dirty="0">
                <a:hlinkClick r:id="rId4"/>
              </a:rPr>
              <a:t>http://</a:t>
            </a:r>
            <a:r>
              <a:rPr lang="en-US" sz="2400" dirty="0" smtClean="0">
                <a:hlinkClick r:id="rId4"/>
              </a:rPr>
              <a:t>www.epa.gov/ttn/chief/net/2014inventory.html</a:t>
            </a:r>
            <a:r>
              <a:rPr lang="en-US" sz="2400" dirty="0" smtClean="0"/>
              <a:t> </a:t>
            </a:r>
          </a:p>
          <a:p>
            <a:r>
              <a:rPr lang="en-US" sz="2400" dirty="0"/>
              <a:t>u</a:t>
            </a:r>
            <a:r>
              <a:rPr lang="en-US" sz="2400" dirty="0" smtClean="0"/>
              <a:t>nder the Nonpoint section.</a:t>
            </a:r>
            <a:endParaRPr lang="en-US" sz="2400" dirty="0"/>
          </a:p>
        </p:txBody>
      </p:sp>
    </p:spTree>
    <p:extLst>
      <p:ext uri="{BB962C8B-B14F-4D97-AF65-F5344CB8AC3E}">
        <p14:creationId xmlns:p14="http://schemas.microsoft.com/office/powerpoint/2010/main" val="116817527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741186"/>
          </a:xfrm>
        </p:spPr>
        <p:txBody>
          <a:bodyPr/>
          <a:lstStyle/>
          <a:p>
            <a:r>
              <a:rPr lang="en-US" dirty="0" smtClean="0"/>
              <a:t>Nonpoint Survey</a:t>
            </a:r>
            <a:endParaRPr lang="en-US" dirty="0"/>
          </a:p>
        </p:txBody>
      </p:sp>
      <p:pic>
        <p:nvPicPr>
          <p:cNvPr id="4" name="Picture 3"/>
          <p:cNvPicPr>
            <a:picLocks noChangeAspect="1"/>
          </p:cNvPicPr>
          <p:nvPr/>
        </p:nvPicPr>
        <p:blipFill>
          <a:blip r:embed="rId3"/>
          <a:stretch>
            <a:fillRect/>
          </a:stretch>
        </p:blipFill>
        <p:spPr>
          <a:xfrm>
            <a:off x="838200" y="1106312"/>
            <a:ext cx="9908822" cy="5570992"/>
          </a:xfrm>
          <a:prstGeom prst="rect">
            <a:avLst/>
          </a:prstGeom>
        </p:spPr>
      </p:pic>
      <p:sp>
        <p:nvSpPr>
          <p:cNvPr id="5" name="Oval 4"/>
          <p:cNvSpPr/>
          <p:nvPr/>
        </p:nvSpPr>
        <p:spPr>
          <a:xfrm>
            <a:off x="838200" y="5181600"/>
            <a:ext cx="1047044" cy="225778"/>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4192561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3"/>
          <a:stretch>
            <a:fillRect/>
          </a:stretch>
        </p:blipFill>
        <p:spPr>
          <a:xfrm>
            <a:off x="249829" y="154983"/>
            <a:ext cx="11692342" cy="6573732"/>
          </a:xfrm>
          <a:prstGeom prst="rect">
            <a:avLst/>
          </a:prstGeom>
        </p:spPr>
      </p:pic>
      <p:sp>
        <p:nvSpPr>
          <p:cNvPr id="5" name="Oval 4"/>
          <p:cNvSpPr/>
          <p:nvPr/>
        </p:nvSpPr>
        <p:spPr>
          <a:xfrm>
            <a:off x="7904136" y="2107769"/>
            <a:ext cx="1270861" cy="573438"/>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8597861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3"/>
          <a:stretch>
            <a:fillRect/>
          </a:stretch>
        </p:blipFill>
        <p:spPr>
          <a:xfrm>
            <a:off x="272348" y="187756"/>
            <a:ext cx="11490865" cy="6460457"/>
          </a:xfrm>
          <a:prstGeom prst="rect">
            <a:avLst/>
          </a:prstGeom>
        </p:spPr>
      </p:pic>
      <p:sp>
        <p:nvSpPr>
          <p:cNvPr id="5" name="Oval 4"/>
          <p:cNvSpPr/>
          <p:nvPr/>
        </p:nvSpPr>
        <p:spPr>
          <a:xfrm>
            <a:off x="2123268" y="3533614"/>
            <a:ext cx="2076773" cy="1022888"/>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9910707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318842" y="133143"/>
            <a:ext cx="11630348" cy="6538878"/>
          </a:xfrm>
          <a:prstGeom prst="rect">
            <a:avLst/>
          </a:prstGeom>
        </p:spPr>
      </p:pic>
      <p:sp>
        <p:nvSpPr>
          <p:cNvPr id="3" name="Oval 2"/>
          <p:cNvSpPr/>
          <p:nvPr/>
        </p:nvSpPr>
        <p:spPr>
          <a:xfrm>
            <a:off x="3673098" y="3115159"/>
            <a:ext cx="2092271" cy="387458"/>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9708288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380839" y="198976"/>
            <a:ext cx="11506361" cy="6469169"/>
          </a:xfrm>
          <a:prstGeom prst="rect">
            <a:avLst/>
          </a:prstGeom>
        </p:spPr>
      </p:pic>
      <p:sp>
        <p:nvSpPr>
          <p:cNvPr id="3" name="Oval 2"/>
          <p:cNvSpPr/>
          <p:nvPr/>
        </p:nvSpPr>
        <p:spPr>
          <a:xfrm>
            <a:off x="2464231" y="5253925"/>
            <a:ext cx="604433" cy="294468"/>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Oval 3"/>
          <p:cNvSpPr/>
          <p:nvPr/>
        </p:nvSpPr>
        <p:spPr>
          <a:xfrm>
            <a:off x="10740325" y="5253925"/>
            <a:ext cx="929899" cy="418455"/>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3998563" y="5253925"/>
            <a:ext cx="402956" cy="418455"/>
          </a:xfrm>
          <a:prstGeom prst="ellipse">
            <a:avLst/>
          </a:prstGeom>
          <a:noFill/>
          <a:ln w="254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7950631" y="5083444"/>
            <a:ext cx="511444" cy="836909"/>
          </a:xfrm>
          <a:prstGeom prst="ellipse">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4541103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225855" y="137978"/>
            <a:ext cx="11614850" cy="6530165"/>
          </a:xfrm>
          <a:prstGeom prst="rect">
            <a:avLst/>
          </a:prstGeom>
        </p:spPr>
      </p:pic>
      <p:sp>
        <p:nvSpPr>
          <p:cNvPr id="5" name="Oval 4"/>
          <p:cNvSpPr/>
          <p:nvPr/>
        </p:nvSpPr>
        <p:spPr>
          <a:xfrm>
            <a:off x="4355024" y="4680489"/>
            <a:ext cx="1678256" cy="836909"/>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6212146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890</TotalTime>
  <Words>2429</Words>
  <Application>Microsoft Office PowerPoint</Application>
  <PresentationFormat>Widescreen</PresentationFormat>
  <Paragraphs>304</Paragraphs>
  <Slides>37</Slides>
  <Notes>37</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37</vt:i4>
      </vt:variant>
    </vt:vector>
  </HeadingPairs>
  <TitlesOfParts>
    <vt:vector size="41" baseType="lpstr">
      <vt:lpstr>Arial</vt:lpstr>
      <vt:lpstr>Calibri</vt:lpstr>
      <vt:lpstr>Calibri Light</vt:lpstr>
      <vt:lpstr>Office Theme</vt:lpstr>
      <vt:lpstr>Nonpoint Survey</vt:lpstr>
      <vt:lpstr>Nonpoint Survey Webinar</vt:lpstr>
      <vt:lpstr>PowerPoint Presentation</vt:lpstr>
      <vt:lpstr>Nonpoint Survey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Nonpoint Contacts</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Nonpoint Survey</dc:title>
  <dc:creator>Dombrowski, Sally</dc:creator>
  <cp:lastModifiedBy>Dombrowski, Sally</cp:lastModifiedBy>
  <cp:revision>45</cp:revision>
  <cp:lastPrinted>2015-06-30T16:54:34Z</cp:lastPrinted>
  <dcterms:created xsi:type="dcterms:W3CDTF">2015-06-18T12:41:36Z</dcterms:created>
  <dcterms:modified xsi:type="dcterms:W3CDTF">2015-07-07T16:47:37Z</dcterms:modified>
</cp:coreProperties>
</file>