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71" r:id="rId2"/>
    <p:sldId id="256" r:id="rId3"/>
    <p:sldId id="272" r:id="rId4"/>
    <p:sldId id="273" r:id="rId5"/>
    <p:sldId id="274" r:id="rId6"/>
    <p:sldId id="275" r:id="rId7"/>
    <p:sldId id="276" r:id="rId8"/>
    <p:sldId id="277" r:id="rId9"/>
    <p:sldId id="278" r:id="rId10"/>
    <p:sldId id="270" r:id="rId11"/>
    <p:sldId id="279" r:id="rId12"/>
    <p:sldId id="263" r:id="rId13"/>
    <p:sldId id="317" r:id="rId14"/>
    <p:sldId id="269" r:id="rId15"/>
    <p:sldId id="258" r:id="rId16"/>
    <p:sldId id="259" r:id="rId17"/>
    <p:sldId id="314" r:id="rId18"/>
    <p:sldId id="313" r:id="rId19"/>
    <p:sldId id="262" r:id="rId20"/>
    <p:sldId id="308" r:id="rId21"/>
    <p:sldId id="309" r:id="rId22"/>
    <p:sldId id="310" r:id="rId23"/>
    <p:sldId id="311" r:id="rId24"/>
    <p:sldId id="320" r:id="rId25"/>
    <p:sldId id="282" r:id="rId26"/>
    <p:sldId id="283" r:id="rId27"/>
    <p:sldId id="284" r:id="rId28"/>
    <p:sldId id="285" r:id="rId29"/>
    <p:sldId id="286" r:id="rId30"/>
    <p:sldId id="287" r:id="rId31"/>
    <p:sldId id="288" r:id="rId32"/>
    <p:sldId id="289" r:id="rId33"/>
    <p:sldId id="290" r:id="rId34"/>
    <p:sldId id="291" r:id="rId35"/>
    <p:sldId id="292" r:id="rId36"/>
    <p:sldId id="319"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078" autoAdjust="0"/>
  </p:normalViewPr>
  <p:slideViewPr>
    <p:cSldViewPr>
      <p:cViewPr varScale="1">
        <p:scale>
          <a:sx n="61" d="100"/>
          <a:sy n="61" d="100"/>
        </p:scale>
        <p:origin x="-84" y="-456"/>
      </p:cViewPr>
      <p:guideLst>
        <p:guide orient="horz" pos="2160"/>
        <p:guide pos="1248"/>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3027466" cy="464503"/>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defRPr sz="1200"/>
            </a:lvl1pPr>
          </a:lstStyle>
          <a:p>
            <a:endParaRPr lang="en-US"/>
          </a:p>
        </p:txBody>
      </p:sp>
      <p:sp>
        <p:nvSpPr>
          <p:cNvPr id="10243" name="Rectangle 3"/>
          <p:cNvSpPr>
            <a:spLocks noGrp="1" noChangeArrowheads="1"/>
          </p:cNvSpPr>
          <p:nvPr>
            <p:ph type="dt" sz="quarter" idx="1"/>
          </p:nvPr>
        </p:nvSpPr>
        <p:spPr bwMode="auto">
          <a:xfrm>
            <a:off x="3955953" y="0"/>
            <a:ext cx="3027466" cy="464503"/>
          </a:xfrm>
          <a:prstGeom prst="rect">
            <a:avLst/>
          </a:prstGeom>
          <a:noFill/>
          <a:ln w="9525">
            <a:noFill/>
            <a:miter lim="800000"/>
            <a:headEnd/>
            <a:tailEnd/>
          </a:ln>
          <a:effectLst/>
        </p:spPr>
        <p:txBody>
          <a:bodyPr vert="horz" wrap="square" lIns="91221" tIns="45610" rIns="91221" bIns="45610" numCol="1" anchor="t" anchorCtr="0" compatLnSpc="1">
            <a:prstTxWarp prst="textNoShape">
              <a:avLst/>
            </a:prstTxWarp>
          </a:bodyPr>
          <a:lstStyle>
            <a:lvl1pPr algn="r">
              <a:defRPr sz="1200"/>
            </a:lvl1pPr>
          </a:lstStyle>
          <a:p>
            <a:endParaRPr lang="en-US"/>
          </a:p>
        </p:txBody>
      </p:sp>
      <p:sp>
        <p:nvSpPr>
          <p:cNvPr id="10244" name="Rectangle 4"/>
          <p:cNvSpPr>
            <a:spLocks noGrp="1" noChangeArrowheads="1"/>
          </p:cNvSpPr>
          <p:nvPr>
            <p:ph type="ftr" sz="quarter" idx="2"/>
          </p:nvPr>
        </p:nvSpPr>
        <p:spPr bwMode="auto">
          <a:xfrm>
            <a:off x="1" y="8817612"/>
            <a:ext cx="3027466" cy="464503"/>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defRPr sz="1200"/>
            </a:lvl1pPr>
          </a:lstStyle>
          <a:p>
            <a:endParaRPr lang="en-US"/>
          </a:p>
        </p:txBody>
      </p:sp>
      <p:sp>
        <p:nvSpPr>
          <p:cNvPr id="10245" name="Rectangle 5"/>
          <p:cNvSpPr>
            <a:spLocks noGrp="1" noChangeArrowheads="1"/>
          </p:cNvSpPr>
          <p:nvPr>
            <p:ph type="sldNum" sz="quarter" idx="3"/>
          </p:nvPr>
        </p:nvSpPr>
        <p:spPr bwMode="auto">
          <a:xfrm>
            <a:off x="3955953" y="8817612"/>
            <a:ext cx="3027466" cy="464503"/>
          </a:xfrm>
          <a:prstGeom prst="rect">
            <a:avLst/>
          </a:prstGeom>
          <a:noFill/>
          <a:ln w="9525">
            <a:noFill/>
            <a:miter lim="800000"/>
            <a:headEnd/>
            <a:tailEnd/>
          </a:ln>
          <a:effectLst/>
        </p:spPr>
        <p:txBody>
          <a:bodyPr vert="horz" wrap="square" lIns="91221" tIns="45610" rIns="91221" bIns="45610" numCol="1" anchor="b" anchorCtr="0" compatLnSpc="1">
            <a:prstTxWarp prst="textNoShape">
              <a:avLst/>
            </a:prstTxWarp>
          </a:bodyPr>
          <a:lstStyle>
            <a:lvl1pPr algn="r">
              <a:defRPr sz="1200"/>
            </a:lvl1pPr>
          </a:lstStyle>
          <a:p>
            <a:fld id="{2996A65F-2C8C-4BCE-8FB0-F9BC120B1D4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7466" cy="464503"/>
          </a:xfrm>
          <a:prstGeom prst="rect">
            <a:avLst/>
          </a:prstGeom>
        </p:spPr>
        <p:txBody>
          <a:bodyPr vert="horz" lIns="91221" tIns="45610" rIns="91221" bIns="45610" rtlCol="0"/>
          <a:lstStyle>
            <a:lvl1pPr algn="l">
              <a:defRPr sz="1200"/>
            </a:lvl1pPr>
          </a:lstStyle>
          <a:p>
            <a:endParaRPr lang="en-US"/>
          </a:p>
        </p:txBody>
      </p:sp>
      <p:sp>
        <p:nvSpPr>
          <p:cNvPr id="3" name="Date Placeholder 2"/>
          <p:cNvSpPr>
            <a:spLocks noGrp="1"/>
          </p:cNvSpPr>
          <p:nvPr>
            <p:ph type="dt" idx="1"/>
          </p:nvPr>
        </p:nvSpPr>
        <p:spPr>
          <a:xfrm>
            <a:off x="3955953" y="0"/>
            <a:ext cx="3027466" cy="464503"/>
          </a:xfrm>
          <a:prstGeom prst="rect">
            <a:avLst/>
          </a:prstGeom>
        </p:spPr>
        <p:txBody>
          <a:bodyPr vert="horz" lIns="91221" tIns="45610" rIns="91221" bIns="45610" rtlCol="0"/>
          <a:lstStyle>
            <a:lvl1pPr algn="r">
              <a:defRPr sz="1200"/>
            </a:lvl1pPr>
          </a:lstStyle>
          <a:p>
            <a:fld id="{6585F8F6-0760-452A-BFA8-EDE864AC60F6}" type="datetimeFigureOut">
              <a:rPr lang="en-US" smtClean="0"/>
              <a:pPr/>
              <a:t>7/5/2012</a:t>
            </a:fld>
            <a:endParaRPr lang="en-US"/>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1221" tIns="45610" rIns="91221" bIns="45610" rtlCol="0" anchor="ctr"/>
          <a:lstStyle/>
          <a:p>
            <a:endParaRPr lang="en-US"/>
          </a:p>
        </p:txBody>
      </p:sp>
      <p:sp>
        <p:nvSpPr>
          <p:cNvPr id="5" name="Notes Placeholder 4"/>
          <p:cNvSpPr>
            <a:spLocks noGrp="1"/>
          </p:cNvSpPr>
          <p:nvPr>
            <p:ph type="body" sz="quarter" idx="3"/>
          </p:nvPr>
        </p:nvSpPr>
        <p:spPr>
          <a:xfrm>
            <a:off x="699133" y="4410392"/>
            <a:ext cx="5586735" cy="4177348"/>
          </a:xfrm>
          <a:prstGeom prst="rect">
            <a:avLst/>
          </a:prstGeom>
        </p:spPr>
        <p:txBody>
          <a:bodyPr vert="horz" lIns="91221" tIns="45610" rIns="91221" bIns="4561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17612"/>
            <a:ext cx="3027466" cy="464503"/>
          </a:xfrm>
          <a:prstGeom prst="rect">
            <a:avLst/>
          </a:prstGeom>
        </p:spPr>
        <p:txBody>
          <a:bodyPr vert="horz" lIns="91221" tIns="45610" rIns="91221" bIns="45610" rtlCol="0" anchor="b"/>
          <a:lstStyle>
            <a:lvl1pPr algn="l">
              <a:defRPr sz="1200"/>
            </a:lvl1pPr>
          </a:lstStyle>
          <a:p>
            <a:endParaRPr lang="en-US"/>
          </a:p>
        </p:txBody>
      </p:sp>
      <p:sp>
        <p:nvSpPr>
          <p:cNvPr id="7" name="Slide Number Placeholder 6"/>
          <p:cNvSpPr>
            <a:spLocks noGrp="1"/>
          </p:cNvSpPr>
          <p:nvPr>
            <p:ph type="sldNum" sz="quarter" idx="5"/>
          </p:nvPr>
        </p:nvSpPr>
        <p:spPr>
          <a:xfrm>
            <a:off x="3955953" y="8817612"/>
            <a:ext cx="3027466" cy="464503"/>
          </a:xfrm>
          <a:prstGeom prst="rect">
            <a:avLst/>
          </a:prstGeom>
        </p:spPr>
        <p:txBody>
          <a:bodyPr vert="horz" lIns="91221" tIns="45610" rIns="91221" bIns="45610" rtlCol="0" anchor="b"/>
          <a:lstStyle>
            <a:lvl1pPr algn="r">
              <a:defRPr sz="1200"/>
            </a:lvl1pPr>
          </a:lstStyle>
          <a:p>
            <a:fld id="{E25158CC-BE5D-4CC2-9C6A-537B5678205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Onroad CDB and Nonroad NCD inputs are easier to</a:t>
            </a:r>
            <a:r>
              <a:rPr lang="en-US" baseline="0" dirty="0" smtClean="0"/>
              <a:t> find than before.  Under View/Add/Edit.  EPA defaults will be available by state under “EPA Default”</a:t>
            </a:r>
          </a:p>
          <a:p>
            <a:endParaRPr lang="en-US" baseline="0" dirty="0" smtClean="0"/>
          </a:p>
          <a:p>
            <a:r>
              <a:rPr lang="en-US" baseline="0" dirty="0" smtClean="0"/>
              <a:t>NCDs will be available by state.  County agencies will need to extract their county CDB from their state.</a:t>
            </a:r>
          </a:p>
          <a:p>
            <a:endParaRPr lang="en-US" baseline="0" dirty="0" smtClean="0"/>
          </a:p>
          <a:p>
            <a:r>
              <a:rPr lang="en-US" baseline="0" dirty="0" smtClean="0"/>
              <a:t>Each NCD is a county folder that includes the 11 tables that apply to that county, and any external files that are used in nonroad calculations.  External files that apply solely to </a:t>
            </a:r>
            <a:r>
              <a:rPr lang="en-US" baseline="0" dirty="0" err="1" smtClean="0"/>
              <a:t>onroad</a:t>
            </a:r>
            <a:r>
              <a:rPr lang="en-US" baseline="0" dirty="0" smtClean="0"/>
              <a:t> have been removed.</a:t>
            </a:r>
          </a:p>
          <a:p>
            <a:endParaRPr lang="en-US" baseline="0" dirty="0" smtClean="0"/>
          </a:p>
        </p:txBody>
      </p:sp>
      <p:sp>
        <p:nvSpPr>
          <p:cNvPr id="4" name="Slide Number Placeholder 3"/>
          <p:cNvSpPr>
            <a:spLocks noGrp="1"/>
          </p:cNvSpPr>
          <p:nvPr>
            <p:ph type="sldNum" sz="quarter" idx="10"/>
          </p:nvPr>
        </p:nvSpPr>
        <p:spPr/>
        <p:txBody>
          <a:bodyPr/>
          <a:lstStyle/>
          <a:p>
            <a:fld id="{E25158CC-BE5D-4CC2-9C6A-537B5678205D}"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5158CC-BE5D-4CC2-9C6A-537B5678205D}"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External files that are used solely for </a:t>
            </a:r>
            <a:r>
              <a:rPr lang="en-US" dirty="0" err="1" smtClean="0"/>
              <a:t>onroad</a:t>
            </a:r>
            <a:r>
              <a:rPr lang="en-US" baseline="0" dirty="0" smtClean="0"/>
              <a:t> calculations have been removed.</a:t>
            </a:r>
            <a:endParaRPr lang="en-US" dirty="0"/>
          </a:p>
        </p:txBody>
      </p:sp>
      <p:sp>
        <p:nvSpPr>
          <p:cNvPr id="4" name="Slide Number Placeholder 3"/>
          <p:cNvSpPr>
            <a:spLocks noGrp="1"/>
          </p:cNvSpPr>
          <p:nvPr>
            <p:ph type="sldNum" sz="quarter" idx="10"/>
          </p:nvPr>
        </p:nvSpPr>
        <p:spPr/>
        <p:txBody>
          <a:bodyPr/>
          <a:lstStyle/>
          <a:p>
            <a:fld id="{E25158CC-BE5D-4CC2-9C6A-537B5678205D}"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5158CC-BE5D-4CC2-9C6A-537B5678205D}"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staging</a:t>
            </a:r>
            <a:r>
              <a:rPr lang="en-US" baseline="0" dirty="0" smtClean="0"/>
              <a:t> tables and bridge tool are being updated to allow for NCD and CDB submittals.  When revised, you will be able to indicate these submittal types, instead of indicating “</a:t>
            </a:r>
            <a:r>
              <a:rPr lang="en-US" baseline="0" dirty="0" err="1" smtClean="0"/>
              <a:t>onroad</a:t>
            </a:r>
            <a:r>
              <a:rPr lang="en-US" baseline="0" dirty="0" smtClean="0"/>
              <a:t>” or “</a:t>
            </a:r>
            <a:r>
              <a:rPr lang="en-US" baseline="0" dirty="0" err="1" smtClean="0"/>
              <a:t>nonroad</a:t>
            </a:r>
            <a:r>
              <a:rPr lang="en-US" baseline="0" dirty="0" smtClean="0"/>
              <a:t>” as was used in 2008 NEI.</a:t>
            </a:r>
          </a:p>
          <a:p>
            <a:endParaRPr lang="en-US" baseline="0" dirty="0" smtClean="0"/>
          </a:p>
          <a:p>
            <a:r>
              <a:rPr lang="en-US" baseline="0" dirty="0" smtClean="0"/>
              <a:t>We’ll go over the bridge tool use later in the presentation.</a:t>
            </a:r>
          </a:p>
          <a:p>
            <a:endParaRPr lang="en-US" baseline="0" dirty="0" smtClean="0"/>
          </a:p>
          <a:p>
            <a:r>
              <a:rPr lang="en-US" baseline="0" dirty="0" smtClean="0"/>
              <a:t>You can also edit a sample xml file using notepad or other editor.  Example XML will be posted with other nonroad instructions.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Checks that apply only to </a:t>
            </a:r>
            <a:r>
              <a:rPr lang="en-US" dirty="0" err="1" smtClean="0"/>
              <a:t>onroad</a:t>
            </a:r>
            <a:r>
              <a:rPr lang="en-US" dirty="0" smtClean="0"/>
              <a:t> have been downgraded from</a:t>
            </a:r>
            <a:r>
              <a:rPr lang="en-US" baseline="0" dirty="0" smtClean="0"/>
              <a:t> ‘critical’ to ‘warning’.  If you make no changes, you should not get errors to those.</a:t>
            </a:r>
            <a:endParaRPr lang="en-US" dirty="0"/>
          </a:p>
        </p:txBody>
      </p:sp>
      <p:sp>
        <p:nvSpPr>
          <p:cNvPr id="4" name="Slide Number Placeholder 3"/>
          <p:cNvSpPr>
            <a:spLocks noGrp="1"/>
          </p:cNvSpPr>
          <p:nvPr>
            <p:ph type="sldNum" sz="quarter" idx="10"/>
          </p:nvPr>
        </p:nvSpPr>
        <p:spPr/>
        <p:txBody>
          <a:bodyPr/>
          <a:lstStyle/>
          <a:p>
            <a:fld id="{E25158CC-BE5D-4CC2-9C6A-537B5678205D}"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Currently plan to load annual EPA emissions estimates.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we strongly encourage inputs over emissions submittals</a:t>
            </a:r>
          </a:p>
          <a:p>
            <a:endParaRPr lang="en-US" dirty="0" smtClean="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the ‘staging</a:t>
            </a:r>
            <a:r>
              <a:rPr lang="en-US" baseline="0" dirty="0" smtClean="0"/>
              <a:t> tables’ that you would need in order to create an </a:t>
            </a:r>
            <a:r>
              <a:rPr lang="en-US" baseline="0" dirty="0" err="1" smtClean="0"/>
              <a:t>nonroad</a:t>
            </a:r>
            <a:r>
              <a:rPr lang="en-US" baseline="0" dirty="0" smtClean="0"/>
              <a:t>  EMISSION submittal.  Use the ‘bridge tool’ available from the EIS gateway, to create the empty tables.  Then fill them in with your data.</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“Model</a:t>
            </a:r>
            <a:r>
              <a:rPr lang="en-US" baseline="0" dirty="0" smtClean="0"/>
              <a:t>” and “Model Version” to include NONROAD model details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 Emission Inventory System is the actual database which holds the State/Local/Tribal</a:t>
            </a:r>
            <a:r>
              <a:rPr lang="en-US" baseline="0" dirty="0" smtClean="0"/>
              <a:t> and EPA submitted </a:t>
            </a:r>
            <a:r>
              <a:rPr lang="en-US" dirty="0" smtClean="0"/>
              <a:t>emission data used to create the National</a:t>
            </a:r>
            <a:r>
              <a:rPr lang="en-US" baseline="0" dirty="0" smtClean="0"/>
              <a:t> Emission Inventory.  </a:t>
            </a:r>
          </a:p>
          <a:p>
            <a:endParaRPr lang="en-US" baseline="0" dirty="0" smtClean="0"/>
          </a:p>
          <a:p>
            <a:r>
              <a:rPr lang="en-US" baseline="0" dirty="0" smtClean="0"/>
              <a:t>The EIS is capable of holding multiple emission values for a single process and is reported, at a minimum, as annual.</a:t>
            </a:r>
          </a:p>
          <a:p>
            <a:endParaRPr lang="en-US" baseline="0" dirty="0" smtClean="0"/>
          </a:p>
          <a:p>
            <a:r>
              <a:rPr lang="en-US" baseline="0" dirty="0" smtClean="0"/>
              <a:t>All data is available through the EIS Gateway to registered EPA and S/L/T users.</a:t>
            </a:r>
          </a:p>
          <a:p>
            <a:endParaRPr lang="en-US" baseline="0" dirty="0" smtClean="0"/>
          </a:p>
          <a:p>
            <a:r>
              <a:rPr lang="en-US" baseline="0" dirty="0" smtClean="0"/>
              <a:t>The National Emission Inventory is a snapshot in time of the emissions data received for a specified inventory year, picking the ‘best’ of the emissions data choices.  The NEI is shared with the public and contains one annual emissions value.  </a:t>
            </a:r>
          </a:p>
          <a:p>
            <a:pPr>
              <a:spcBef>
                <a:spcPct val="0"/>
              </a:spcBef>
            </a:pPr>
            <a:endParaRPr lang="en-US"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92A2D6-0EE6-4F6E-BDAA-BF6C70AB0E22}" type="slidenum">
              <a:rPr lang="en-US">
                <a:solidFill>
                  <a:srgbClr val="000000"/>
                </a:solidFill>
                <a:latin typeface="Calibri" pitchFamily="34" charset="0"/>
              </a:rPr>
              <a:pPr/>
              <a:t>3</a:t>
            </a:fld>
            <a:endParaRPr lang="en-US">
              <a:solidFill>
                <a:srgbClr val="000000"/>
              </a:solidFill>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Nonroad</a:t>
            </a:r>
            <a:r>
              <a:rPr lang="en-US" baseline="0" dirty="0" smtClean="0"/>
              <a:t> emissions type codes include exhaust (x), </a:t>
            </a:r>
            <a:r>
              <a:rPr lang="en-US" baseline="0" dirty="0" err="1" smtClean="0"/>
              <a:t>evap</a:t>
            </a:r>
            <a:r>
              <a:rPr lang="en-US" baseline="0" dirty="0" smtClean="0"/>
              <a:t> (v), and refueling (R).</a:t>
            </a:r>
          </a:p>
          <a:p>
            <a:endParaRPr lang="en-US" baseline="0" dirty="0" smtClean="0"/>
          </a:p>
          <a:p>
            <a:r>
              <a:rPr lang="en-US" baseline="0" dirty="0" smtClean="0"/>
              <a:t>Potential error:  Some agencies did not submit all emission types.  In general volatile pollutants will have all 3 types.  Particles will be only exhaust.</a:t>
            </a:r>
          </a:p>
          <a:p>
            <a:endParaRPr lang="en-US" baseline="0" dirty="0" smtClean="0"/>
          </a:p>
        </p:txBody>
      </p:sp>
      <p:sp>
        <p:nvSpPr>
          <p:cNvPr id="4" name="Slide Number Placeholder 3"/>
          <p:cNvSpPr>
            <a:spLocks noGrp="1"/>
          </p:cNvSpPr>
          <p:nvPr>
            <p:ph type="sldNum" sz="quarter" idx="10"/>
          </p:nvPr>
        </p:nvSpPr>
        <p:spPr/>
        <p:txBody>
          <a:bodyPr/>
          <a:lstStyle/>
          <a:p>
            <a:fld id="{E25158CC-BE5D-4CC2-9C6A-537B5678205D}"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IMPORTANT:  Where submitted emissions do not match EPA’s at the FIP/SCC/</a:t>
            </a:r>
            <a:r>
              <a:rPr lang="en-US" baseline="0" dirty="0" err="1" smtClean="0"/>
              <a:t>EmisType</a:t>
            </a:r>
            <a:r>
              <a:rPr lang="en-US" baseline="0" dirty="0" smtClean="0"/>
              <a:t>/Pollutant level, EPA estimates will gap fill in the selection process which merges EPA and Agency estimates.  This can result in double counting if, for instance, EPA includes more SCCs or Agency data does not include all emissions types.</a:t>
            </a:r>
            <a:endParaRPr lang="en-US" dirty="0" smtClean="0"/>
          </a:p>
          <a:p>
            <a:endParaRPr lang="en-US" dirty="0"/>
          </a:p>
        </p:txBody>
      </p:sp>
      <p:sp>
        <p:nvSpPr>
          <p:cNvPr id="4" name="Slide Number Placeholder 3"/>
          <p:cNvSpPr>
            <a:spLocks noGrp="1"/>
          </p:cNvSpPr>
          <p:nvPr>
            <p:ph type="sldNum" sz="quarter" idx="10"/>
          </p:nvPr>
        </p:nvSpPr>
        <p:spPr/>
        <p:txBody>
          <a:bodyPr/>
          <a:lstStyle/>
          <a:p>
            <a:fld id="{E25158CC-BE5D-4CC2-9C6A-537B5678205D}"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you</a:t>
            </a:r>
            <a:r>
              <a:rPr lang="en-US" baseline="0" dirty="0" smtClean="0"/>
              <a:t> have completed your staging tables, it is time to convert your file to an xml compatible format using the EIS Bridge Tool.  This Bridge Tool can be found on the EIS Gateway, under Reference Data, EIS Bridge.  The file will install onto your desktop.</a:t>
            </a:r>
          </a:p>
          <a:p>
            <a:endParaRPr lang="en-US" baseline="0" dirty="0" smtClean="0"/>
          </a:p>
          <a:p>
            <a:r>
              <a:rPr lang="en-US" baseline="0" dirty="0" smtClean="0"/>
              <a:t>When you open the Bridge Tool, first select the option to convert populated staging tables to CERS XML.  Then select the data category that is being converted.  Last select the Access staging table.  It is important to remember that the Bridge Tool is based on Access2003.  If you have a newer version of Access, you must save the file as Access 2003 prior to using the Bridge Tool.</a:t>
            </a:r>
            <a:endParaRPr lang="en-US" dirty="0"/>
          </a:p>
        </p:txBody>
      </p:sp>
      <p:sp>
        <p:nvSpPr>
          <p:cNvPr id="4" name="Slide Number Placeholder 3"/>
          <p:cNvSpPr>
            <a:spLocks noGrp="1"/>
          </p:cNvSpPr>
          <p:nvPr>
            <p:ph type="sldNum" sz="quarter" idx="10"/>
          </p:nvPr>
        </p:nvSpPr>
        <p:spPr/>
        <p:txBody>
          <a:bodyPr/>
          <a:lstStyle/>
          <a:p>
            <a:pPr>
              <a:defRPr/>
            </a:pPr>
            <a:fld id="{2015216A-16DB-411E-8A13-BA196492E032}" type="slidenum">
              <a:rPr lang="en-US" smtClean="0"/>
              <a:pPr>
                <a:defRPr/>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your</a:t>
            </a:r>
            <a:r>
              <a:rPr lang="en-US" baseline="0" dirty="0" smtClean="0"/>
              <a:t> xml is successful, you should be able to see detail all the way to emissions in your xml.  If the file is small in size, it’s probably broken</a:t>
            </a:r>
            <a:r>
              <a:rPr lang="en-US" baseline="0" dirty="0" smtClean="0"/>
              <a:t>.</a:t>
            </a:r>
          </a:p>
          <a:p>
            <a:endParaRPr lang="en-US"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This error is generally tied to the use of EIS Identifiers.  If the submitter uses the EIS Identifiers in one table they must be used in all tables.  You can not submit the EIS ID for a process in one table and no process in another.</a:t>
            </a:r>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two methods of submitting to EIS: 1) node-to-node and 2) </a:t>
            </a:r>
            <a:r>
              <a:rPr lang="en-US" dirty="0" err="1" smtClean="0"/>
              <a:t>cdx</a:t>
            </a:r>
            <a:r>
              <a:rPr lang="en-US" dirty="0" smtClean="0"/>
              <a:t> web client.  We will talk</a:t>
            </a:r>
            <a:r>
              <a:rPr lang="en-US" baseline="0" dirty="0" smtClean="0"/>
              <a:t> about the CDX web client as this is the most common method used by SLTs.</a:t>
            </a:r>
          </a:p>
          <a:p>
            <a:endParaRPr lang="en-US" baseline="0" dirty="0" smtClean="0"/>
          </a:p>
          <a:p>
            <a:r>
              <a:rPr lang="en-US" baseline="0" dirty="0" smtClean="0"/>
              <a:t>There are two different types of environments that you can send your data to; QA and Production.  QA will not change anything in EIS, but will check your submission for any critical errors which may prevent some of your data from being accepted.  The Production environment is your official submission and will update EIS.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CDX ID is same as EIS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Email addresses here are optional,</a:t>
            </a:r>
            <a:r>
              <a:rPr lang="en-US" baseline="0" dirty="0" smtClean="0"/>
              <a:t> since you will automatically get notification at your log in email address.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receive three notifications from CDX and the EIS gateway itself with regard to your submission.  The third</a:t>
            </a:r>
            <a:r>
              <a:rPr lang="en-US" baseline="0" dirty="0" smtClean="0"/>
              <a:t> one, from the EIS Gateway (sender shows “</a:t>
            </a:r>
            <a:r>
              <a:rPr lang="en-US" baseline="0" dirty="0" err="1" smtClean="0"/>
              <a:t>noreply</a:t>
            </a:r>
            <a:r>
              <a:rPr lang="en-US" baseline="0" dirty="0" smtClean="0"/>
              <a:t>”) is providing the only important information – Completed or FAILED.</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26ABC3B-2696-4D1A-AD64-426F2F3B04CF}"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2205">
              <a:defRPr/>
            </a:pPr>
            <a:r>
              <a:rPr lang="en-US" baseline="0" dirty="0" smtClean="0"/>
              <a:t>The AERR pertains to criteria pollutants only which include SO2, </a:t>
            </a:r>
            <a:r>
              <a:rPr lang="en-US" baseline="0" dirty="0" err="1" smtClean="0"/>
              <a:t>NOx</a:t>
            </a:r>
            <a:r>
              <a:rPr lang="en-US" baseline="0" dirty="0" smtClean="0"/>
              <a:t>, CO, VOC, PM-10 and PM-2.5, ammonia and lead.  </a:t>
            </a:r>
          </a:p>
          <a:p>
            <a:endParaRPr lang="en-US" dirty="0" smtClean="0"/>
          </a:p>
          <a:p>
            <a:pPr defTabSz="912205">
              <a:defRPr/>
            </a:pPr>
            <a:r>
              <a:rPr lang="en-US" baseline="0" dirty="0" smtClean="0"/>
              <a:t>Every three years, all sources meeting the </a:t>
            </a:r>
            <a:r>
              <a:rPr lang="en-US" u="sng" baseline="0" dirty="0" smtClean="0"/>
              <a:t>&gt;</a:t>
            </a:r>
            <a:r>
              <a:rPr lang="en-US" baseline="0" dirty="0" smtClean="0"/>
              <a:t> 100tpy threshold, are reported as well as nonpoint, </a:t>
            </a:r>
            <a:r>
              <a:rPr lang="en-US" baseline="0" dirty="0" err="1" smtClean="0"/>
              <a:t>onroad</a:t>
            </a:r>
            <a:r>
              <a:rPr lang="en-US" baseline="0" dirty="0" smtClean="0"/>
              <a:t>, </a:t>
            </a:r>
            <a:r>
              <a:rPr lang="en-US" baseline="0" dirty="0" err="1" smtClean="0"/>
              <a:t>nonroad</a:t>
            </a:r>
            <a:r>
              <a:rPr lang="en-US" baseline="0" dirty="0" smtClean="0"/>
              <a:t>, and events emissions.</a:t>
            </a:r>
          </a:p>
          <a:p>
            <a:endParaRPr lang="en-US" dirty="0" smtClean="0"/>
          </a:p>
          <a:p>
            <a:r>
              <a:rPr lang="en-US" dirty="0" smtClean="0"/>
              <a:t>The AERR says</a:t>
            </a:r>
            <a:r>
              <a:rPr lang="en-US" baseline="0" dirty="0" smtClean="0"/>
              <a:t> that </a:t>
            </a:r>
            <a:r>
              <a:rPr lang="en-US" baseline="0" dirty="0" err="1" smtClean="0"/>
              <a:t>onroad</a:t>
            </a:r>
            <a:r>
              <a:rPr lang="en-US" baseline="0" dirty="0" smtClean="0"/>
              <a:t> and </a:t>
            </a:r>
            <a:r>
              <a:rPr lang="en-US" baseline="0" dirty="0" err="1" smtClean="0"/>
              <a:t>nonroad</a:t>
            </a:r>
            <a:r>
              <a:rPr lang="en-US" baseline="0" dirty="0" smtClean="0"/>
              <a:t> input submittals meet reporting requirements.</a:t>
            </a:r>
          </a:p>
          <a:p>
            <a:endParaRPr lang="en-US" baseline="0" dirty="0" smtClean="0"/>
          </a:p>
          <a:p>
            <a:r>
              <a:rPr lang="en-US" baseline="0" dirty="0" smtClean="0"/>
              <a:t>HAPs are on a voluntary basis, but we receive HAP emissions from the majority of our submitters.  EPA adds HAPs from other data sources to complete coverage for HAPs, but would prefer to have S/L/T estimates.  It’s best when HAPs and CAPs come from one source and are in agreement, for example VOC HAPs are not greater than VOC.</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4</a:t>
            </a:fld>
            <a:endParaRPr lang="en-US" dirty="0">
              <a:solidFill>
                <a:prstClr val="black"/>
              </a:solidFill>
              <a:latin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worksheet is the Summary page.</a:t>
            </a:r>
            <a:r>
              <a:rPr lang="en-US" baseline="0" dirty="0" smtClean="0"/>
              <a:t>  This page give you the submitters id, submission date and time; the status of the submission; a CDX tracking ID; data category; total system, critical and warning errors.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37</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example is for Onroad EMISSIONS submittal.  Nonroad EMISSION submittal would look similar.  Nonroad NCD feedback will be different but screen shot was not available,</a:t>
            </a:r>
            <a:r>
              <a:rPr lang="en-US" baseline="0" dirty="0" smtClean="0"/>
              <a:t> since still under development.</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39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added emissions data,</a:t>
            </a:r>
            <a:r>
              <a:rPr lang="en-US" baseline="0" dirty="0" smtClean="0"/>
              <a:t> you should see statistics to show additions and updates.  It’s a good idea to track number of records in each table and confirm they make sense.  For example, each table should include the same number of locations (counties).  </a:t>
            </a:r>
            <a:r>
              <a:rPr lang="en-US" baseline="0" dirty="0" err="1" smtClean="0"/>
              <a:t>Em</a:t>
            </a:r>
            <a:r>
              <a:rPr lang="en-US" baseline="0" dirty="0" smtClean="0"/>
              <a:t> processes and reporting periods should be equal.</a:t>
            </a:r>
          </a:p>
          <a:p>
            <a:endParaRPr lang="en-US" baseline="0" dirty="0" smtClean="0"/>
          </a:p>
          <a:p>
            <a:r>
              <a:rPr lang="en-US" baseline="0" dirty="0" smtClean="0"/>
              <a:t>A </a:t>
            </a:r>
            <a:r>
              <a:rPr lang="en-US" baseline="0" dirty="0" err="1" smtClean="0"/>
              <a:t>ncd</a:t>
            </a:r>
            <a:r>
              <a:rPr lang="en-US" baseline="0" dirty="0" smtClean="0"/>
              <a:t> submittal will have zeros in this table since they are not emissions records.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40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Onroad</a:t>
            </a:r>
            <a:r>
              <a:rPr lang="en-US" dirty="0" smtClean="0"/>
              <a:t> data is available immediately after submission under the Nonpoint/</a:t>
            </a:r>
            <a:r>
              <a:rPr lang="en-US" dirty="0" err="1" smtClean="0"/>
              <a:t>Onroad</a:t>
            </a:r>
            <a:r>
              <a:rPr lang="en-US" dirty="0" smtClean="0"/>
              <a:t>/</a:t>
            </a:r>
            <a:r>
              <a:rPr lang="en-US" dirty="0" err="1" smtClean="0"/>
              <a:t>Nonroad</a:t>
            </a:r>
            <a:r>
              <a:rPr lang="en-US" dirty="0" smtClean="0"/>
              <a:t> Emissions link below the View/Add/Edit.  The Emissions Summary by Geography report will be available</a:t>
            </a:r>
            <a:r>
              <a:rPr lang="en-US" baseline="0" dirty="0" smtClean="0"/>
              <a:t> the following day after an overnight system refresh.</a:t>
            </a:r>
            <a:endParaRPr lang="en-US" dirty="0"/>
          </a:p>
        </p:txBody>
      </p:sp>
      <p:sp>
        <p:nvSpPr>
          <p:cNvPr id="4" name="Slide Number Placeholder 3"/>
          <p:cNvSpPr>
            <a:spLocks noGrp="1"/>
          </p:cNvSpPr>
          <p:nvPr>
            <p:ph type="sldNum" sz="quarter" idx="10"/>
          </p:nvPr>
        </p:nvSpPr>
        <p:spPr/>
        <p:txBody>
          <a:bodyPr/>
          <a:lstStyle/>
          <a:p>
            <a:pPr>
              <a:defRPr/>
            </a:pPr>
            <a:fld id="{2015216A-16DB-411E-8A13-BA196492E032}" type="slidenum">
              <a:rPr lang="en-US" smtClean="0"/>
              <a:pPr>
                <a:defRPr/>
              </a:pPr>
              <a:t>41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the Nonpoint/</a:t>
            </a:r>
            <a:r>
              <a:rPr lang="en-US" dirty="0" err="1" smtClean="0"/>
              <a:t>Onroad</a:t>
            </a:r>
            <a:r>
              <a:rPr lang="en-US" dirty="0" smtClean="0"/>
              <a:t>/</a:t>
            </a:r>
            <a:r>
              <a:rPr lang="en-US" dirty="0" err="1" smtClean="0"/>
              <a:t>Nonroad</a:t>
            </a:r>
            <a:r>
              <a:rPr lang="en-US" dirty="0" smtClean="0"/>
              <a:t> Emissions, filter on your agency</a:t>
            </a:r>
            <a:r>
              <a:rPr lang="en-US" baseline="0" dirty="0" smtClean="0"/>
              <a:t> and the nonpoint data category.  This will result in a list of SCCs reported by your agency.  If you click on </a:t>
            </a:r>
            <a:r>
              <a:rPr lang="en-US" baseline="0" smtClean="0"/>
              <a:t>a individual </a:t>
            </a:r>
            <a:r>
              <a:rPr lang="en-US" baseline="0" dirty="0" smtClean="0"/>
              <a:t>SCC…</a:t>
            </a:r>
          </a:p>
          <a:p>
            <a:endParaRPr lang="en-US" baseline="0" dirty="0" smtClean="0"/>
          </a:p>
          <a:p>
            <a:r>
              <a:rPr lang="en-US" baseline="0" dirty="0" smtClean="0"/>
              <a:t>Can edit emissions here, but that’d be rare with </a:t>
            </a:r>
            <a:r>
              <a:rPr lang="en-US" baseline="0" dirty="0" err="1" smtClean="0"/>
              <a:t>nonroad</a:t>
            </a:r>
            <a:endParaRPr lang="en-US" dirty="0"/>
          </a:p>
        </p:txBody>
      </p:sp>
      <p:sp>
        <p:nvSpPr>
          <p:cNvPr id="4" name="Slide Number Placeholder 3"/>
          <p:cNvSpPr>
            <a:spLocks noGrp="1"/>
          </p:cNvSpPr>
          <p:nvPr>
            <p:ph type="sldNum" sz="quarter" idx="10"/>
          </p:nvPr>
        </p:nvSpPr>
        <p:spPr/>
        <p:txBody>
          <a:bodyPr/>
          <a:lstStyle/>
          <a:p>
            <a:pPr>
              <a:defRPr/>
            </a:pPr>
            <a:fld id="{2015216A-16DB-411E-8A13-BA196492E032}" type="slidenum">
              <a:rPr lang="en-US" smtClean="0"/>
              <a:pPr>
                <a:defRPr/>
              </a:pPr>
              <a:t>42</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agency submission history report will give you a generalized report on what as been reported for your agency.  First select the inventory year of interest and then select the data category.  The date</a:t>
            </a:r>
            <a:r>
              <a:rPr lang="en-US" baseline="0" dirty="0" smtClean="0"/>
              <a:t> and time shown are the date and time of the last submission for that inventory year and that data category.</a:t>
            </a:r>
          </a:p>
          <a:p>
            <a:endParaRPr lang="en-US" baseline="0" dirty="0" smtClean="0"/>
          </a:p>
          <a:p>
            <a:r>
              <a:rPr lang="en-US" baseline="0" dirty="0" smtClean="0"/>
              <a:t>NOTE:  new categories added here to indicate MOVES_CDB and NONROAD_NCD input submittals</a:t>
            </a:r>
          </a:p>
          <a:p>
            <a:endParaRPr lang="en-US" baseline="0" dirty="0" smtClean="0"/>
          </a:p>
          <a:p>
            <a:r>
              <a:rPr lang="en-US" baseline="0" dirty="0" smtClean="0"/>
              <a:t>Only the most recent submittal date shows up here.</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43</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Getting data back out of EIS is done through the Request Reports section of the Gateway. We will get into more in depth information during our reports course, but main report that will be used for Nonpoint is the Emission Summary by Geography.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report download sections shows all reports which have been requested from your agency.  If you select the looking glass icon you can see the criteria for each report.  This is helpful if someone else</a:t>
            </a:r>
            <a:r>
              <a:rPr lang="en-US" baseline="0" dirty="0" smtClean="0"/>
              <a:t> as already requested the report that you need.  The red “x” indicates that the report is being processed.  The download icon appears when your report is ready.  These reports kick off every 20 minutes and are downloaded in .</a:t>
            </a:r>
            <a:r>
              <a:rPr lang="en-US" baseline="0" dirty="0" err="1" smtClean="0"/>
              <a:t>csv</a:t>
            </a:r>
            <a:r>
              <a:rPr lang="en-US" baseline="0" dirty="0" smtClean="0"/>
              <a:t> format.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46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analysis often require that we can project to future</a:t>
            </a:r>
            <a:r>
              <a:rPr lang="en-US" baseline="0" dirty="0" smtClean="0"/>
              <a:t> years, for example to evaluate the future with and without new rules.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5</a:t>
            </a:fld>
            <a:endParaRPr lang="en-US" dirty="0">
              <a:solidFill>
                <a:prstClr val="black"/>
              </a:solidFill>
              <a:latin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48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Today, we are discussing the </a:t>
            </a:r>
            <a:r>
              <a:rPr lang="en-US" baseline="0" dirty="0" err="1" smtClean="0"/>
              <a:t>Nonroad</a:t>
            </a:r>
            <a:r>
              <a:rPr lang="en-US" baseline="0" dirty="0" smtClean="0"/>
              <a:t> Inventory.</a:t>
            </a:r>
          </a:p>
          <a:p>
            <a:endParaRPr lang="en-US" baseline="0" dirty="0" smtClean="0"/>
          </a:p>
          <a:p>
            <a:pPr marL="0" lvl="1" defTabSz="912205">
              <a:defRPr/>
            </a:pPr>
            <a:r>
              <a:rPr lang="en-US" baseline="0" dirty="0" err="1" smtClean="0"/>
              <a:t>Nonroad</a:t>
            </a:r>
            <a:r>
              <a:rPr lang="en-US" baseline="0" dirty="0" smtClean="0"/>
              <a:t> emissions </a:t>
            </a:r>
            <a:r>
              <a:rPr lang="en-US" dirty="0" smtClean="0"/>
              <a:t>vehicles, engines, and equipment used off highways for construction, agriculture, transportation, recreation, etc</a:t>
            </a:r>
          </a:p>
          <a:p>
            <a:endParaRPr lang="en-US" baseline="0" dirty="0" smtClean="0"/>
          </a:p>
          <a:p>
            <a:r>
              <a:rPr lang="en-US" baseline="0" dirty="0" smtClean="0"/>
              <a:t>Events is a data category designed to house day-specific, locale-specific large emissions events such as wildfires and prescribed fires.</a:t>
            </a:r>
          </a:p>
          <a:p>
            <a:endParaRPr lang="en-US" baseline="0" dirty="0" smtClean="0"/>
          </a:p>
          <a:p>
            <a:r>
              <a:rPr lang="en-US" baseline="0" dirty="0" smtClean="0"/>
              <a:t>EPA supplies biogenic and doesn’t need from agencies.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6</a:t>
            </a:fld>
            <a:endParaRPr lang="en-US" dirty="0">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Nonroad</a:t>
            </a:r>
            <a:r>
              <a:rPr lang="en-US" baseline="0" dirty="0" smtClean="0"/>
              <a:t> emissions typically come from emissions estimation models. Currently NONROAD and Ca Off-Road models are approved for inventories for EPA regulatory work.  These models can be run at varying levels of granularity (temporally and spatially).  We need a standardized set of emissions built with similar assumptions and model parameters.</a:t>
            </a:r>
            <a:endParaRPr lang="en-US" dirty="0" smtClean="0"/>
          </a:p>
          <a:p>
            <a:endParaRPr lang="en-US" dirty="0" smtClean="0"/>
          </a:p>
          <a:p>
            <a:r>
              <a:rPr lang="en-US" dirty="0" smtClean="0"/>
              <a:t>NMIM NCDs –files are the</a:t>
            </a:r>
            <a:r>
              <a:rPr lang="en-US" baseline="0" dirty="0" smtClean="0"/>
              <a:t> inputs required to run the NONROAD model using the NMIM GUI interface.  Since NCD is county-based, it does not include tribes.  Tribes need to run NONROAD model outside of NMIM</a:t>
            </a:r>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Inputs allow for</a:t>
            </a:r>
          </a:p>
          <a:p>
            <a:pPr lvl="1">
              <a:buFontTx/>
              <a:buChar char="-"/>
            </a:pPr>
            <a:r>
              <a:rPr lang="en-US" dirty="0" smtClean="0"/>
              <a:t>Future</a:t>
            </a:r>
            <a:r>
              <a:rPr lang="en-US" baseline="0" dirty="0" smtClean="0"/>
              <a:t> year projections built on the same input basis.  There is no way to project submitted emissions to future years.  Future year analysis are typical in regulatory analysis.</a:t>
            </a:r>
          </a:p>
          <a:p>
            <a:pPr lvl="1">
              <a:buFontTx/>
              <a:buChar char="-"/>
            </a:pPr>
            <a:r>
              <a:rPr lang="en-US" baseline="0" dirty="0" smtClean="0"/>
              <a:t>HAPs and CAPs built on the same input data.  No gap filling from EPA data that could create anomalies (e.g., VOC HAPs greater than VOC</a:t>
            </a:r>
          </a:p>
          <a:p>
            <a:pPr lvl="1">
              <a:buFontTx/>
              <a:buChar char="-"/>
            </a:pPr>
            <a:r>
              <a:rPr lang="en-US" baseline="0" dirty="0" smtClean="0"/>
              <a:t>When/if MOVES model is updated/revised to include </a:t>
            </a:r>
            <a:r>
              <a:rPr lang="en-US" baseline="0" dirty="0" err="1" smtClean="0"/>
              <a:t>nonroad</a:t>
            </a:r>
            <a:r>
              <a:rPr lang="en-US" baseline="0" dirty="0" smtClean="0"/>
              <a:t> emissions estimation, inputs allow taking advantage of those model revisions; inputs provide dynamic emissions capability to meet inventory needs.</a:t>
            </a:r>
          </a:p>
          <a:p>
            <a:pPr lvl="1">
              <a:buFontTx/>
              <a:buChar char="-"/>
            </a:pPr>
            <a:endParaRPr lang="en-US" baseline="0" dirty="0" smtClean="0"/>
          </a:p>
          <a:p>
            <a:pPr>
              <a:buFontTx/>
              <a:buChar char="-"/>
            </a:pPr>
            <a:r>
              <a:rPr lang="en-US" dirty="0" smtClean="0"/>
              <a:t> NCD submittal</a:t>
            </a:r>
            <a:r>
              <a:rPr lang="en-US" baseline="0" dirty="0" smtClean="0"/>
              <a:t> process is the same as it was for 2008 NEI process with some improvements in EIS submittal process.  EXCEPT NCD submittals are not the process for submitting </a:t>
            </a:r>
            <a:r>
              <a:rPr lang="en-US" baseline="0" dirty="0" err="1" smtClean="0"/>
              <a:t>onroad</a:t>
            </a:r>
            <a:r>
              <a:rPr lang="en-US" baseline="0" dirty="0" smtClean="0"/>
              <a:t> inputs for 2011 NEI.</a:t>
            </a:r>
            <a:endParaRPr lang="en-US" dirty="0" smtClean="0"/>
          </a:p>
          <a:p>
            <a:pPr lvl="1">
              <a:buFontTx/>
              <a:buChar char="-"/>
            </a:pPr>
            <a:endParaRPr lang="en-US" baseline="0" dirty="0" smtClean="0"/>
          </a:p>
          <a:p>
            <a:pPr lvl="1">
              <a:buFontTx/>
              <a:buChar char="-"/>
            </a:pPr>
            <a:endParaRPr lang="en-US" baseline="0" dirty="0" smtClean="0"/>
          </a:p>
          <a:p>
            <a:pPr marL="456103" lvl="1" defTabSz="912205" fontAlgn="base">
              <a:spcBef>
                <a:spcPct val="30000"/>
              </a:spcBef>
              <a:spcAft>
                <a:spcPct val="0"/>
              </a:spcAft>
              <a:buFontTx/>
              <a:buChar char="-"/>
              <a:defRPr/>
            </a:pPr>
            <a:endParaRPr lang="en-US" dirty="0" smtClean="0"/>
          </a:p>
          <a:p>
            <a:pPr lvl="1">
              <a:buFontTx/>
              <a:buChar char="-"/>
            </a:pP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want to let EPA</a:t>
            </a:r>
            <a:r>
              <a:rPr lang="en-US" baseline="0" dirty="0" smtClean="0"/>
              <a:t> know that your agency prefers to accept EPA values as your submittal, do so via a support request.  This is true for any SCC, category, or sector for which EPA has estimates.</a:t>
            </a:r>
            <a:endParaRPr lang="en-US" dirty="0"/>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go over each of these</a:t>
            </a:r>
            <a:r>
              <a:rPr lang="en-US" baseline="0" dirty="0" smtClean="0"/>
              <a:t> steps</a:t>
            </a:r>
          </a:p>
          <a:p>
            <a:endParaRPr lang="en-US" baseline="0" dirty="0" smtClean="0"/>
          </a:p>
          <a:p>
            <a:r>
              <a:rPr lang="en-US" baseline="0" dirty="0" smtClean="0"/>
              <a:t>Process is the same as for 2008 NEI, except that </a:t>
            </a:r>
            <a:r>
              <a:rPr lang="en-US" baseline="0" dirty="0" err="1" smtClean="0"/>
              <a:t>onroad</a:t>
            </a:r>
            <a:r>
              <a:rPr lang="en-US" baseline="0" dirty="0" smtClean="0"/>
              <a:t> info is NOT collected here.  And some simplifications in EIS</a:t>
            </a:r>
          </a:p>
        </p:txBody>
      </p:sp>
      <p:sp>
        <p:nvSpPr>
          <p:cNvPr id="4" name="Slide Number Placeholder 3"/>
          <p:cNvSpPr>
            <a:spLocks noGrp="1"/>
          </p:cNvSpPr>
          <p:nvPr>
            <p:ph type="sldNum" sz="quarter" idx="10"/>
          </p:nvPr>
        </p:nvSpPr>
        <p:spPr/>
        <p:txBody>
          <a:bodyPr/>
          <a:lstStyle/>
          <a:p>
            <a:pPr>
              <a:defRPr/>
            </a:pPr>
            <a:fld id="{DB73AD39-C5C6-42F4-87E7-D326AB6A8493}"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304062-E13F-4993-B36F-45A383D0CD1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3623E9-4DCE-42DE-8386-9A53D448055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658388E-6609-4402-8729-656724E7836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2C97E0B-171D-44FE-8B0C-2A34DEF80D2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D87747-C251-4FC1-A7E6-7C596BFC8AD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3CD4BF-0E30-4D61-9D8E-37DE56A1B62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10EC30-B95C-4E3A-A1E5-9D50060DC95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9570A6A-9616-4B0E-9195-C29C408CB25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5B41619-5393-4AEC-9B02-911B32F0D92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827BFE6-053D-462C-B010-5F4D46C78B2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0251D88-EE9E-409C-9C0B-2E567BB5300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D528163-8DF7-4EAB-923D-8D510F7108F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is.epa.gov/eis-system-web/welcome.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nodewebrss.epa.gov/user/Login.asp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pa.gov/ttn/chief/aer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ailto:dombrowski.sally@epa.gov"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mailto:driver.laurel@epa.gov"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28600" y="178872"/>
            <a:ext cx="8686800" cy="6340197"/>
          </a:xfrm>
          <a:prstGeom prst="rect">
            <a:avLst/>
          </a:prstGeom>
          <a:noFill/>
          <a:ln w="9525">
            <a:noFill/>
            <a:miter lim="800000"/>
            <a:headEnd/>
            <a:tailEnd/>
          </a:ln>
        </p:spPr>
        <p:txBody>
          <a:bodyPr anchor="ctr">
            <a:spAutoFit/>
          </a:bodyPr>
          <a:lstStyle/>
          <a:p>
            <a:r>
              <a:rPr lang="en-US" sz="2800" b="1" dirty="0" smtClean="0">
                <a:latin typeface="Calibri" pitchFamily="34" charset="0"/>
                <a:ea typeface="Calibri" pitchFamily="34" charset="0"/>
                <a:cs typeface="Helv"/>
              </a:rPr>
              <a:t>Emission Inventory System – </a:t>
            </a:r>
            <a:r>
              <a:rPr lang="en-US" sz="2800" b="1" dirty="0" err="1" smtClean="0">
                <a:latin typeface="Calibri" pitchFamily="34" charset="0"/>
                <a:ea typeface="Calibri" pitchFamily="34" charset="0"/>
                <a:cs typeface="Helv"/>
              </a:rPr>
              <a:t>Nonroad</a:t>
            </a:r>
            <a:r>
              <a:rPr lang="en-US" sz="2800" b="1" dirty="0" smtClean="0">
                <a:latin typeface="Calibri" pitchFamily="34" charset="0"/>
                <a:ea typeface="Calibri" pitchFamily="34" charset="0"/>
                <a:cs typeface="Helv"/>
              </a:rPr>
              <a:t> Inventory</a:t>
            </a:r>
            <a:endParaRPr lang="en-US" sz="2800" dirty="0">
              <a:latin typeface="Tw Cen MT" pitchFamily="34" charset="0"/>
              <a:ea typeface="Calibri" pitchFamily="34" charset="0"/>
              <a:cs typeface="Helv"/>
            </a:endParaRPr>
          </a:p>
          <a:p>
            <a:endParaRPr lang="en-US" sz="1600" b="1" dirty="0">
              <a:solidFill>
                <a:srgbClr val="FFFF00"/>
              </a:solidFill>
              <a:latin typeface="Calibri" pitchFamily="34" charset="0"/>
              <a:ea typeface="Calibri" pitchFamily="34" charset="0"/>
              <a:cs typeface="Helv"/>
            </a:endParaRPr>
          </a:p>
          <a:p>
            <a:pPr eaLnBrk="0" hangingPunct="0"/>
            <a:endParaRPr lang="en-US" sz="1600" dirty="0">
              <a:latin typeface="Calibri" pitchFamily="34" charset="0"/>
              <a:ea typeface="Calibri" pitchFamily="34" charset="0"/>
              <a:cs typeface="Times New Roman" pitchFamily="18" charset="0"/>
            </a:endParaRPr>
          </a:p>
          <a:p>
            <a:pPr eaLnBrk="0" hangingPunct="0">
              <a:buFont typeface="Arial" pitchFamily="34" charset="0"/>
              <a:buChar char="•"/>
            </a:pPr>
            <a:r>
              <a:rPr lang="en-US" sz="2400" dirty="0" smtClean="0">
                <a:latin typeface="Calibri" pitchFamily="34" charset="0"/>
                <a:cs typeface="Times New Roman" pitchFamily="18" charset="0"/>
              </a:rPr>
              <a:t>     </a:t>
            </a:r>
            <a:r>
              <a:rPr lang="en-US" sz="2400" dirty="0">
                <a:latin typeface="Calibri" pitchFamily="34" charset="0"/>
                <a:cs typeface="Times New Roman" pitchFamily="18" charset="0"/>
              </a:rPr>
              <a:t>Due to the size of this webinar, all attendees will be muted, however, you are encouraged to ask </a:t>
            </a:r>
            <a:r>
              <a:rPr lang="en-US" sz="2400" dirty="0" smtClean="0">
                <a:latin typeface="Calibri" pitchFamily="34" charset="0"/>
                <a:cs typeface="Times New Roman" pitchFamily="18" charset="0"/>
              </a:rPr>
              <a:t>questions </a:t>
            </a:r>
            <a:r>
              <a:rPr lang="en-US" sz="2400" dirty="0">
                <a:latin typeface="Calibri" pitchFamily="34" charset="0"/>
                <a:cs typeface="Times New Roman" pitchFamily="18" charset="0"/>
              </a:rPr>
              <a:t>by using the ‘Question’ panel on your screen.  We will answer as many questions as we can </a:t>
            </a:r>
            <a:r>
              <a:rPr lang="en-US" sz="2400" dirty="0" smtClean="0">
                <a:latin typeface="Calibri" pitchFamily="34" charset="0"/>
                <a:cs typeface="Times New Roman" pitchFamily="18" charset="0"/>
              </a:rPr>
              <a:t>at the end of </a:t>
            </a:r>
            <a:r>
              <a:rPr lang="en-US" sz="2400" dirty="0">
                <a:latin typeface="Calibri" pitchFamily="34" charset="0"/>
                <a:cs typeface="Times New Roman" pitchFamily="18" charset="0"/>
              </a:rPr>
              <a:t>the webinar.</a:t>
            </a:r>
          </a:p>
          <a:p>
            <a:pPr eaLnBrk="0" hangingPunct="0"/>
            <a:endParaRPr lang="en-US" sz="2400" dirty="0">
              <a:latin typeface="Calibri" pitchFamily="34" charset="0"/>
              <a:cs typeface="Times New Roman" pitchFamily="18" charset="0"/>
            </a:endParaRPr>
          </a:p>
          <a:p>
            <a:pPr eaLnBrk="0" hangingPunct="0">
              <a:buFont typeface="Arial" pitchFamily="34" charset="0"/>
              <a:buChar char="•"/>
            </a:pPr>
            <a:r>
              <a:rPr lang="en-US" sz="2400" dirty="0">
                <a:latin typeface="Calibri" pitchFamily="34" charset="0"/>
                <a:cs typeface="Times New Roman" pitchFamily="18" charset="0"/>
              </a:rPr>
              <a:t>     If you encounter problems with the audio or other technical problems during the webinar, please let us know via the ‘question’ panel.</a:t>
            </a:r>
          </a:p>
          <a:p>
            <a:pPr eaLnBrk="0" hangingPunct="0"/>
            <a:endParaRPr lang="en-US" sz="2400" dirty="0">
              <a:latin typeface="Calibri" pitchFamily="34" charset="0"/>
              <a:cs typeface="Times New Roman" pitchFamily="18" charset="0"/>
            </a:endParaRPr>
          </a:p>
          <a:p>
            <a:pPr eaLnBrk="0" hangingPunct="0">
              <a:buFont typeface="Arial" pitchFamily="34" charset="0"/>
              <a:buChar char="•"/>
            </a:pPr>
            <a:r>
              <a:rPr lang="en-US" sz="2400" dirty="0">
                <a:latin typeface="Calibri" pitchFamily="34" charset="0"/>
                <a:cs typeface="Times New Roman" pitchFamily="18" charset="0"/>
              </a:rPr>
              <a:t>    </a:t>
            </a:r>
            <a:r>
              <a:rPr lang="en-US" sz="2400" dirty="0" smtClean="0">
                <a:latin typeface="Calibri" pitchFamily="34" charset="0"/>
                <a:cs typeface="Times New Roman" pitchFamily="18" charset="0"/>
              </a:rPr>
              <a:t>We </a:t>
            </a:r>
            <a:r>
              <a:rPr lang="en-US" sz="2400" dirty="0">
                <a:latin typeface="Calibri" pitchFamily="34" charset="0"/>
                <a:cs typeface="Times New Roman" pitchFamily="18" charset="0"/>
              </a:rPr>
              <a:t>will begin </a:t>
            </a:r>
            <a:r>
              <a:rPr lang="en-US" sz="2400" dirty="0" smtClean="0">
                <a:latin typeface="Calibri" pitchFamily="34" charset="0"/>
                <a:cs typeface="Times New Roman" pitchFamily="18" charset="0"/>
              </a:rPr>
              <a:t>promptly at 2:00 pm (EST)</a:t>
            </a:r>
          </a:p>
          <a:p>
            <a:pPr eaLnBrk="0" hangingPunct="0">
              <a:buFont typeface="Arial" pitchFamily="34" charset="0"/>
              <a:buChar char="•"/>
            </a:pPr>
            <a:endParaRPr lang="en-US" sz="2400" dirty="0">
              <a:latin typeface="Calibri" pitchFamily="34" charset="0"/>
              <a:cs typeface="Times New Roman" pitchFamily="18" charset="0"/>
            </a:endParaRPr>
          </a:p>
          <a:p>
            <a:pPr eaLnBrk="0" hangingPunct="0">
              <a:buFont typeface="Arial" pitchFamily="34" charset="0"/>
              <a:buChar char="•"/>
            </a:pPr>
            <a:r>
              <a:rPr lang="en-US" sz="2400" dirty="0" smtClean="0">
                <a:latin typeface="Calibri" pitchFamily="34" charset="0"/>
                <a:cs typeface="Times New Roman" pitchFamily="18" charset="0"/>
              </a:rPr>
              <a:t>     Open audio on the Go To Webinar panel to get the call-in number.</a:t>
            </a:r>
            <a:endParaRPr lang="en-US" sz="2400" dirty="0">
              <a:latin typeface="Calibri" pitchFamily="34" charset="0"/>
              <a:cs typeface="Times New Roman" pitchFamily="18" charset="0"/>
            </a:endParaRPr>
          </a:p>
          <a:p>
            <a:pPr eaLnBrk="0" hangingPunct="0"/>
            <a:endParaRPr lang="en-US" sz="1600" dirty="0">
              <a:latin typeface="Calibri" pitchFamily="34" charset="0"/>
              <a:cs typeface="Times New Roman" pitchFamily="18" charset="0"/>
            </a:endParaRPr>
          </a:p>
          <a:p>
            <a:pPr eaLnBrk="0" hangingPunct="0"/>
            <a:endParaRPr lang="en-US" dirty="0"/>
          </a:p>
        </p:txBody>
      </p:sp>
      <p:sp>
        <p:nvSpPr>
          <p:cNvPr id="3" name="Slide Number Placeholder 2"/>
          <p:cNvSpPr>
            <a:spLocks noGrp="1"/>
          </p:cNvSpPr>
          <p:nvPr>
            <p:ph type="sldNum" sz="quarter" idx="12"/>
          </p:nvPr>
        </p:nvSpPr>
        <p:spPr/>
        <p:txBody>
          <a:bodyPr/>
          <a:lstStyle/>
          <a:p>
            <a:fld id="{F5B41619-5393-4AEC-9B02-911B32F0D92B}"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Calculation of Emissions</a:t>
            </a:r>
          </a:p>
        </p:txBody>
      </p:sp>
      <p:sp>
        <p:nvSpPr>
          <p:cNvPr id="19459" name="Rectangle 3"/>
          <p:cNvSpPr>
            <a:spLocks noGrp="1" noChangeArrowheads="1"/>
          </p:cNvSpPr>
          <p:nvPr>
            <p:ph type="body" idx="1"/>
          </p:nvPr>
        </p:nvSpPr>
        <p:spPr/>
        <p:txBody>
          <a:bodyPr/>
          <a:lstStyle/>
          <a:p>
            <a:r>
              <a:rPr lang="en-US" dirty="0"/>
              <a:t>Why is EPA using NMIM?</a:t>
            </a:r>
          </a:p>
          <a:p>
            <a:pPr lvl="1"/>
            <a:r>
              <a:rPr lang="en-US" dirty="0" smtClean="0"/>
              <a:t>NMIM runs the NONROAD model, and produces CAP and HAP results with common inputs</a:t>
            </a:r>
            <a:endParaRPr lang="en-US" dirty="0"/>
          </a:p>
          <a:p>
            <a:pPr lvl="1"/>
            <a:r>
              <a:rPr lang="en-US" dirty="0" smtClean="0"/>
              <a:t>The EIS process to accept NCDs is in place and is the least resource intensive way to proceed until MOVES includes </a:t>
            </a:r>
            <a:r>
              <a:rPr lang="en-US" dirty="0" err="1" smtClean="0"/>
              <a:t>nonroad</a:t>
            </a:r>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sz="2800" dirty="0" smtClean="0"/>
              <a:t>Summary of </a:t>
            </a:r>
            <a:r>
              <a:rPr lang="en-US" sz="2800" dirty="0" err="1" smtClean="0"/>
              <a:t>NCDSubmittal</a:t>
            </a:r>
            <a:r>
              <a:rPr lang="en-US" sz="2800" dirty="0" smtClean="0"/>
              <a:t> Steps</a:t>
            </a:r>
            <a:endParaRPr lang="en-US" sz="2800" dirty="0">
              <a:solidFill>
                <a:srgbClr val="FF0000"/>
              </a:solidFill>
            </a:endParaRPr>
          </a:p>
        </p:txBody>
      </p:sp>
      <p:sp>
        <p:nvSpPr>
          <p:cNvPr id="3" name="Content Placeholder 2"/>
          <p:cNvSpPr>
            <a:spLocks noGrp="1"/>
          </p:cNvSpPr>
          <p:nvPr>
            <p:ph idx="1"/>
          </p:nvPr>
        </p:nvSpPr>
        <p:spPr>
          <a:xfrm>
            <a:off x="457200" y="1295400"/>
            <a:ext cx="8229600" cy="6172200"/>
          </a:xfrm>
        </p:spPr>
        <p:txBody>
          <a:bodyPr/>
          <a:lstStyle/>
          <a:p>
            <a:pPr lvl="1"/>
            <a:r>
              <a:rPr lang="en-US" sz="2000" dirty="0" smtClean="0"/>
              <a:t>Got to 2011NEI web page for instructions on </a:t>
            </a:r>
            <a:r>
              <a:rPr lang="en-US" sz="2000" dirty="0" err="1" smtClean="0"/>
              <a:t>onroad</a:t>
            </a:r>
            <a:r>
              <a:rPr lang="en-US" sz="2000" dirty="0" smtClean="0"/>
              <a:t> and </a:t>
            </a:r>
            <a:r>
              <a:rPr lang="en-US" sz="2000" dirty="0" err="1" smtClean="0"/>
              <a:t>nonroad</a:t>
            </a:r>
            <a:r>
              <a:rPr lang="en-US" sz="2000" dirty="0" smtClean="0"/>
              <a:t> input submittal instructions</a:t>
            </a:r>
          </a:p>
          <a:p>
            <a:pPr lvl="1"/>
            <a:r>
              <a:rPr lang="en-US" sz="2000" dirty="0" smtClean="0"/>
              <a:t>Pick up your draft default NCD from EIS</a:t>
            </a:r>
          </a:p>
          <a:p>
            <a:pPr lvl="1"/>
            <a:r>
              <a:rPr lang="en-US" sz="2000" dirty="0" smtClean="0"/>
              <a:t>Make changes and keep a complete NCD set</a:t>
            </a:r>
            <a:endParaRPr lang="en-US" sz="2000" dirty="0" smtClean="0">
              <a:solidFill>
                <a:srgbClr val="FF0000"/>
              </a:solidFill>
            </a:endParaRPr>
          </a:p>
          <a:p>
            <a:pPr lvl="1"/>
            <a:r>
              <a:rPr lang="en-US" sz="2000" dirty="0" smtClean="0"/>
              <a:t>Compile Submission:</a:t>
            </a:r>
          </a:p>
          <a:p>
            <a:pPr lvl="2"/>
            <a:r>
              <a:rPr lang="en-US" sz="1800" dirty="0" smtClean="0"/>
              <a:t>1.  Folder of tables in .</a:t>
            </a:r>
            <a:r>
              <a:rPr lang="en-US" sz="1800" dirty="0" err="1" smtClean="0"/>
              <a:t>csv</a:t>
            </a:r>
            <a:endParaRPr lang="en-US" sz="1800" dirty="0" smtClean="0"/>
          </a:p>
          <a:p>
            <a:pPr lvl="2"/>
            <a:r>
              <a:rPr lang="en-US" sz="1800" dirty="0" smtClean="0"/>
              <a:t>2.  Folder of External Files</a:t>
            </a:r>
            <a:endParaRPr lang="en-US" sz="1800" dirty="0" smtClean="0">
              <a:solidFill>
                <a:srgbClr val="FF0000"/>
              </a:solidFill>
            </a:endParaRPr>
          </a:p>
          <a:p>
            <a:pPr lvl="2"/>
            <a:r>
              <a:rPr lang="en-US" sz="1800" dirty="0" smtClean="0"/>
              <a:t>3.  .txt file with documentation </a:t>
            </a:r>
            <a:endParaRPr lang="en-US" sz="1800" dirty="0" smtClean="0">
              <a:solidFill>
                <a:srgbClr val="FF0000"/>
              </a:solidFill>
            </a:endParaRPr>
          </a:p>
          <a:p>
            <a:pPr lvl="1"/>
            <a:r>
              <a:rPr lang="en-US" sz="2000" dirty="0" smtClean="0"/>
              <a:t>EACH SUBMITTAL IS A COMPLETE REPLACEMENT OF PREVIOUS SUBMITTALS!</a:t>
            </a:r>
          </a:p>
          <a:p>
            <a:pPr lvl="1">
              <a:buNone/>
            </a:pP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County vs State Submissions</a:t>
            </a:r>
          </a:p>
        </p:txBody>
      </p:sp>
      <p:sp>
        <p:nvSpPr>
          <p:cNvPr id="9219" name="Rectangle 3"/>
          <p:cNvSpPr>
            <a:spLocks noGrp="1" noChangeArrowheads="1"/>
          </p:cNvSpPr>
          <p:nvPr>
            <p:ph type="body" idx="1"/>
          </p:nvPr>
        </p:nvSpPr>
        <p:spPr/>
        <p:txBody>
          <a:bodyPr/>
          <a:lstStyle/>
          <a:p>
            <a:r>
              <a:rPr lang="en-US" dirty="0"/>
              <a:t>Encouraged to submit all activity data in a single </a:t>
            </a:r>
            <a:r>
              <a:rPr lang="en-US" dirty="0" smtClean="0"/>
              <a:t>submission</a:t>
            </a:r>
            <a:endParaRPr lang="en-US" dirty="0"/>
          </a:p>
          <a:p>
            <a:r>
              <a:rPr lang="en-US" dirty="0"/>
              <a:t>Permitted to send one county file </a:t>
            </a:r>
            <a:r>
              <a:rPr lang="en-US" dirty="0" err="1"/>
              <a:t>vs</a:t>
            </a:r>
            <a:r>
              <a:rPr lang="en-US" dirty="0"/>
              <a:t> a complete State file</a:t>
            </a:r>
          </a:p>
          <a:p>
            <a:r>
              <a:rPr lang="en-US" b="1" dirty="0"/>
              <a:t>NOT</a:t>
            </a:r>
            <a:r>
              <a:rPr lang="en-US" dirty="0"/>
              <a:t> permitted to send a group of counties</a:t>
            </a:r>
          </a:p>
          <a:p>
            <a:pPr lvl="1"/>
            <a:r>
              <a:rPr lang="en-US" dirty="0"/>
              <a:t>NMIM can not accommodate county groups or </a:t>
            </a:r>
            <a:r>
              <a:rPr lang="en-US" dirty="0" smtClean="0"/>
              <a:t>Tribes</a:t>
            </a:r>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5B41619-5393-4AEC-9B02-911B32F0D92B}" type="slidenum">
              <a:rPr lang="en-US" smtClean="0"/>
              <a:pPr/>
              <a:t>13</a:t>
            </a:fld>
            <a:endParaRPr lang="en-US"/>
          </a:p>
        </p:txBody>
      </p:sp>
      <p:grpSp>
        <p:nvGrpSpPr>
          <p:cNvPr id="6" name="Group 5"/>
          <p:cNvGrpSpPr/>
          <p:nvPr/>
        </p:nvGrpSpPr>
        <p:grpSpPr>
          <a:xfrm>
            <a:off x="1066800" y="914400"/>
            <a:ext cx="7239000" cy="5410200"/>
            <a:chOff x="990600" y="609600"/>
            <a:chExt cx="7620000" cy="5858232"/>
          </a:xfrm>
        </p:grpSpPr>
        <p:pic>
          <p:nvPicPr>
            <p:cNvPr id="3" name="Picture 3"/>
            <p:cNvPicPr>
              <a:picLocks noChangeAspect="1" noChangeArrowheads="1"/>
            </p:cNvPicPr>
            <p:nvPr/>
          </p:nvPicPr>
          <p:blipFill>
            <a:blip r:embed="rId3" cstate="print"/>
            <a:srcRect/>
            <a:stretch>
              <a:fillRect/>
            </a:stretch>
          </p:blipFill>
          <p:spPr bwMode="auto">
            <a:xfrm>
              <a:off x="1066800" y="609600"/>
              <a:ext cx="7543800" cy="5858232"/>
            </a:xfrm>
            <a:prstGeom prst="rect">
              <a:avLst/>
            </a:prstGeom>
            <a:noFill/>
            <a:ln w="9525">
              <a:noFill/>
              <a:miter lim="800000"/>
              <a:headEnd/>
              <a:tailEnd/>
            </a:ln>
          </p:spPr>
        </p:pic>
        <p:sp>
          <p:nvSpPr>
            <p:cNvPr id="4" name="Oval 3"/>
            <p:cNvSpPr/>
            <p:nvPr/>
          </p:nvSpPr>
          <p:spPr>
            <a:xfrm>
              <a:off x="2209800" y="2438400"/>
              <a:ext cx="12192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990600" y="32004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p:nvSpPr>
        <p:spPr>
          <a:xfrm>
            <a:off x="990600" y="381000"/>
            <a:ext cx="7467600" cy="584775"/>
          </a:xfrm>
          <a:prstGeom prst="rect">
            <a:avLst/>
          </a:prstGeom>
        </p:spPr>
        <p:txBody>
          <a:bodyPr wrap="square">
            <a:spAutoFit/>
          </a:bodyPr>
          <a:lstStyle/>
          <a:p>
            <a:pPr algn="ctr"/>
            <a:r>
              <a:rPr lang="en-US" sz="3200" b="1" dirty="0" smtClean="0"/>
              <a:t>Pick up your draft default NCD</a:t>
            </a:r>
            <a:endParaRPr lang="en-US" sz="32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563562"/>
          </a:xfrm>
        </p:spPr>
        <p:txBody>
          <a:bodyPr/>
          <a:lstStyle/>
          <a:p>
            <a:r>
              <a:rPr lang="en-US" sz="3200" dirty="0" err="1" smtClean="0"/>
              <a:t>Nonroad</a:t>
            </a:r>
            <a:r>
              <a:rPr lang="en-US" sz="3200" dirty="0" smtClean="0"/>
              <a:t> </a:t>
            </a:r>
            <a:r>
              <a:rPr lang="en-US" sz="3200" dirty="0"/>
              <a:t>NCD</a:t>
            </a:r>
          </a:p>
        </p:txBody>
      </p:sp>
      <p:sp>
        <p:nvSpPr>
          <p:cNvPr id="18435" name="Rectangle 3"/>
          <p:cNvSpPr>
            <a:spLocks noGrp="1" noChangeArrowheads="1"/>
          </p:cNvSpPr>
          <p:nvPr>
            <p:ph type="body" idx="1"/>
          </p:nvPr>
        </p:nvSpPr>
        <p:spPr>
          <a:xfrm>
            <a:off x="457200" y="990600"/>
            <a:ext cx="8229600" cy="5410200"/>
          </a:xfrm>
        </p:spPr>
        <p:txBody>
          <a:bodyPr/>
          <a:lstStyle/>
          <a:p>
            <a:pPr>
              <a:lnSpc>
                <a:spcPct val="80000"/>
              </a:lnSpc>
            </a:pPr>
            <a:r>
              <a:rPr lang="en-US" sz="1600" dirty="0"/>
              <a:t>Tables included in </a:t>
            </a:r>
            <a:r>
              <a:rPr lang="en-US" sz="1600" dirty="0" smtClean="0"/>
              <a:t>download </a:t>
            </a:r>
            <a:r>
              <a:rPr lang="en-US" sz="1600" dirty="0" smtClean="0">
                <a:solidFill>
                  <a:srgbClr val="0070C0"/>
                </a:solidFill>
              </a:rPr>
              <a:t>(blue ones are for </a:t>
            </a:r>
            <a:r>
              <a:rPr lang="en-US" sz="1600" dirty="0" err="1" smtClean="0">
                <a:solidFill>
                  <a:srgbClr val="0070C0"/>
                </a:solidFill>
              </a:rPr>
              <a:t>nonroad</a:t>
            </a:r>
            <a:r>
              <a:rPr lang="en-US" sz="1600" dirty="0" smtClean="0">
                <a:solidFill>
                  <a:srgbClr val="0070C0"/>
                </a:solidFill>
              </a:rPr>
              <a:t>)</a:t>
            </a:r>
            <a:endParaRPr lang="en-US" sz="1600" dirty="0">
              <a:solidFill>
                <a:srgbClr val="0070C0"/>
              </a:solidFill>
            </a:endParaRPr>
          </a:p>
          <a:p>
            <a:pPr lvl="1">
              <a:lnSpc>
                <a:spcPct val="80000"/>
              </a:lnSpc>
            </a:pPr>
            <a:r>
              <a:rPr lang="en-US" sz="1400" dirty="0" err="1"/>
              <a:t>baseyearvmt</a:t>
            </a:r>
            <a:endParaRPr lang="en-US" sz="1400" dirty="0"/>
          </a:p>
          <a:p>
            <a:pPr lvl="1">
              <a:lnSpc>
                <a:spcPct val="80000"/>
              </a:lnSpc>
            </a:pPr>
            <a:r>
              <a:rPr lang="en-US" sz="1400" dirty="0">
                <a:solidFill>
                  <a:srgbClr val="0070C0"/>
                </a:solidFill>
              </a:rPr>
              <a:t>county</a:t>
            </a:r>
          </a:p>
          <a:p>
            <a:pPr lvl="1">
              <a:lnSpc>
                <a:spcPct val="80000"/>
              </a:lnSpc>
            </a:pPr>
            <a:r>
              <a:rPr lang="en-US" sz="1400" dirty="0" err="1">
                <a:solidFill>
                  <a:srgbClr val="0070C0"/>
                </a:solidFill>
              </a:rPr>
              <a:t>countynrfile</a:t>
            </a:r>
            <a:endParaRPr lang="en-US" sz="1400" dirty="0">
              <a:solidFill>
                <a:srgbClr val="0070C0"/>
              </a:solidFill>
            </a:endParaRPr>
          </a:p>
          <a:p>
            <a:pPr lvl="1">
              <a:lnSpc>
                <a:spcPct val="80000"/>
              </a:lnSpc>
            </a:pPr>
            <a:r>
              <a:rPr lang="en-US" sz="1400" dirty="0" err="1"/>
              <a:t>countyvmtmonthallocation</a:t>
            </a:r>
            <a:endParaRPr lang="en-US" sz="1400" dirty="0"/>
          </a:p>
          <a:p>
            <a:pPr lvl="1">
              <a:lnSpc>
                <a:spcPct val="80000"/>
              </a:lnSpc>
            </a:pPr>
            <a:r>
              <a:rPr lang="en-US" sz="1400" dirty="0" err="1">
                <a:solidFill>
                  <a:srgbClr val="0070C0"/>
                </a:solidFill>
              </a:rPr>
              <a:t>countyyear</a:t>
            </a:r>
            <a:endParaRPr lang="en-US" sz="1400" dirty="0">
              <a:solidFill>
                <a:srgbClr val="0070C0"/>
              </a:solidFill>
            </a:endParaRPr>
          </a:p>
          <a:p>
            <a:pPr lvl="1">
              <a:lnSpc>
                <a:spcPct val="80000"/>
              </a:lnSpc>
            </a:pPr>
            <a:r>
              <a:rPr lang="en-US" sz="1400" dirty="0" err="1">
                <a:solidFill>
                  <a:srgbClr val="0070C0"/>
                </a:solidFill>
              </a:rPr>
              <a:t>countyyearmonth</a:t>
            </a:r>
            <a:endParaRPr lang="en-US" sz="1400" dirty="0">
              <a:solidFill>
                <a:srgbClr val="0070C0"/>
              </a:solidFill>
            </a:endParaRPr>
          </a:p>
          <a:p>
            <a:pPr lvl="1">
              <a:lnSpc>
                <a:spcPct val="80000"/>
              </a:lnSpc>
            </a:pPr>
            <a:r>
              <a:rPr lang="en-US" sz="1400" dirty="0" err="1">
                <a:solidFill>
                  <a:srgbClr val="0070C0"/>
                </a:solidFill>
              </a:rPr>
              <a:t>countyyearmonthhour</a:t>
            </a:r>
            <a:endParaRPr lang="en-US" sz="1400" dirty="0">
              <a:solidFill>
                <a:srgbClr val="0070C0"/>
              </a:solidFill>
            </a:endParaRPr>
          </a:p>
          <a:p>
            <a:pPr lvl="1">
              <a:lnSpc>
                <a:spcPct val="80000"/>
              </a:lnSpc>
            </a:pPr>
            <a:r>
              <a:rPr lang="en-US" sz="1400" dirty="0">
                <a:solidFill>
                  <a:srgbClr val="0070C0"/>
                </a:solidFill>
              </a:rPr>
              <a:t>diesel</a:t>
            </a:r>
          </a:p>
          <a:p>
            <a:pPr lvl="1">
              <a:lnSpc>
                <a:spcPct val="80000"/>
              </a:lnSpc>
            </a:pPr>
            <a:r>
              <a:rPr lang="en-US" sz="1400" dirty="0">
                <a:solidFill>
                  <a:srgbClr val="0070C0"/>
                </a:solidFill>
              </a:rPr>
              <a:t>gasoline</a:t>
            </a:r>
          </a:p>
          <a:p>
            <a:pPr lvl="1">
              <a:lnSpc>
                <a:spcPct val="80000"/>
              </a:lnSpc>
            </a:pPr>
            <a:r>
              <a:rPr lang="en-US" sz="1400" dirty="0" err="1">
                <a:solidFill>
                  <a:srgbClr val="0070C0"/>
                </a:solidFill>
              </a:rPr>
              <a:t>naturalgas</a:t>
            </a:r>
            <a:endParaRPr lang="en-US" sz="1400" dirty="0">
              <a:solidFill>
                <a:srgbClr val="0070C0"/>
              </a:solidFill>
            </a:endParaRPr>
          </a:p>
          <a:p>
            <a:pPr lvl="1">
              <a:lnSpc>
                <a:spcPct val="80000"/>
              </a:lnSpc>
            </a:pPr>
            <a:r>
              <a:rPr lang="en-US" sz="1400" dirty="0"/>
              <a:t>state</a:t>
            </a:r>
          </a:p>
          <a:p>
            <a:pPr>
              <a:lnSpc>
                <a:spcPct val="80000"/>
              </a:lnSpc>
            </a:pPr>
            <a:r>
              <a:rPr lang="en-US" sz="1600" dirty="0"/>
              <a:t>Preferred method</a:t>
            </a:r>
          </a:p>
          <a:p>
            <a:pPr lvl="1">
              <a:lnSpc>
                <a:spcPct val="80000"/>
              </a:lnSpc>
            </a:pPr>
            <a:r>
              <a:rPr lang="en-US" sz="1400" dirty="0"/>
              <a:t>EPA to use NMIM</a:t>
            </a:r>
          </a:p>
          <a:p>
            <a:pPr lvl="1">
              <a:lnSpc>
                <a:spcPct val="80000"/>
              </a:lnSpc>
            </a:pPr>
            <a:r>
              <a:rPr lang="en-US" sz="1400" dirty="0"/>
              <a:t>more in-depth analysis </a:t>
            </a:r>
          </a:p>
          <a:p>
            <a:pPr lvl="1">
              <a:lnSpc>
                <a:spcPct val="80000"/>
              </a:lnSpc>
            </a:pPr>
            <a:r>
              <a:rPr lang="en-US" sz="1400" dirty="0"/>
              <a:t>consistent, integrated calculated emissions in the NEI</a:t>
            </a:r>
          </a:p>
          <a:p>
            <a:pPr>
              <a:lnSpc>
                <a:spcPct val="80000"/>
              </a:lnSpc>
            </a:pPr>
            <a:r>
              <a:rPr lang="en-US" sz="1600" dirty="0"/>
              <a:t>EPA will provide default data</a:t>
            </a:r>
          </a:p>
          <a:p>
            <a:pPr lvl="1">
              <a:lnSpc>
                <a:spcPct val="80000"/>
              </a:lnSpc>
            </a:pPr>
            <a:r>
              <a:rPr lang="en-US" sz="1400" dirty="0" smtClean="0"/>
              <a:t>SLT can provide revised input NCD </a:t>
            </a:r>
            <a:r>
              <a:rPr lang="en-US" sz="1400" dirty="0"/>
              <a:t>data</a:t>
            </a:r>
          </a:p>
          <a:p>
            <a:pPr>
              <a:lnSpc>
                <a:spcPct val="80000"/>
              </a:lnSpc>
            </a:pPr>
            <a:r>
              <a:rPr lang="en-US" sz="1600" dirty="0"/>
              <a:t>Tribes and NCD Activity Tables</a:t>
            </a:r>
          </a:p>
          <a:p>
            <a:pPr lvl="1">
              <a:lnSpc>
                <a:spcPct val="80000"/>
              </a:lnSpc>
            </a:pPr>
            <a:r>
              <a:rPr lang="en-US" sz="1400" dirty="0"/>
              <a:t>Can not accommodate Tribal </a:t>
            </a:r>
            <a:r>
              <a:rPr lang="en-US" sz="1400" dirty="0" smtClean="0"/>
              <a:t>lands, but tribes can use neighboring county NCDs for help with inputs</a:t>
            </a:r>
            <a:endParaRPr lang="en-US" sz="1400" dirty="0"/>
          </a:p>
          <a:p>
            <a:pPr lvl="1">
              <a:lnSpc>
                <a:spcPct val="80000"/>
              </a:lnSpc>
            </a:pPr>
            <a:r>
              <a:rPr lang="en-US" sz="1400" dirty="0"/>
              <a:t>Submit emissions</a:t>
            </a:r>
          </a:p>
          <a:p>
            <a:pPr>
              <a:lnSpc>
                <a:spcPct val="80000"/>
              </a:lnSpc>
            </a:pPr>
            <a:r>
              <a:rPr lang="en-US" sz="1600" dirty="0"/>
              <a:t>Can not submit </a:t>
            </a:r>
            <a:r>
              <a:rPr lang="en-US" sz="1600" dirty="0" smtClean="0"/>
              <a:t>NONROAD input files</a:t>
            </a:r>
          </a:p>
          <a:p>
            <a:pPr>
              <a:lnSpc>
                <a:spcPct val="80000"/>
              </a:lnSpc>
            </a:pPr>
            <a:r>
              <a:rPr lang="en-US" sz="1600" dirty="0" smtClean="0"/>
              <a:t>To the extent resources allow, EPA will provide assistance in building NCDs for submittal</a:t>
            </a:r>
            <a:endParaRPr lang="en-US" sz="1600" dirty="0"/>
          </a:p>
          <a:p>
            <a:pPr>
              <a:lnSpc>
                <a:spcPct val="80000"/>
              </a:lnSpc>
            </a:pPr>
            <a:endParaRPr lang="en-US" sz="1600"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3" cstate="print"/>
          <a:srcRect/>
          <a:stretch>
            <a:fillRect/>
          </a:stretch>
        </p:blipFill>
        <p:spPr bwMode="auto">
          <a:xfrm>
            <a:off x="0" y="12700"/>
            <a:ext cx="9144000" cy="6831013"/>
          </a:xfrm>
          <a:prstGeom prst="rect">
            <a:avLst/>
          </a:prstGeom>
          <a:noFill/>
          <a:ln w="9525">
            <a:noFill/>
            <a:miter lim="800000"/>
            <a:headEnd/>
            <a:tailEnd/>
          </a:ln>
          <a:effectLst/>
        </p:spPr>
      </p:pic>
      <p:sp>
        <p:nvSpPr>
          <p:cNvPr id="4112" name="Text Box 16"/>
          <p:cNvSpPr txBox="1">
            <a:spLocks noChangeArrowheads="1"/>
          </p:cNvSpPr>
          <p:nvPr/>
        </p:nvSpPr>
        <p:spPr bwMode="auto">
          <a:xfrm>
            <a:off x="6308725" y="1279525"/>
            <a:ext cx="2606675" cy="3046988"/>
          </a:xfrm>
          <a:prstGeom prst="rect">
            <a:avLst/>
          </a:prstGeom>
          <a:solidFill>
            <a:srgbClr val="FFCC99"/>
          </a:solidFill>
          <a:ln w="9525">
            <a:solidFill>
              <a:schemeClr val="tx1"/>
            </a:solidFill>
            <a:miter lim="800000"/>
            <a:headEnd/>
            <a:tailEnd/>
          </a:ln>
          <a:effectLst/>
        </p:spPr>
        <p:txBody>
          <a:bodyPr>
            <a:spAutoFit/>
          </a:bodyPr>
          <a:lstStyle/>
          <a:p>
            <a:pPr marL="342900" indent="-342900"/>
            <a:r>
              <a:rPr lang="en-US" sz="1600" b="1" dirty="0"/>
              <a:t>Suggested Process:</a:t>
            </a:r>
          </a:p>
          <a:p>
            <a:pPr marL="342900" indent="-342900">
              <a:buFontTx/>
              <a:buAutoNum type="arabicPeriod"/>
            </a:pPr>
            <a:r>
              <a:rPr lang="en-US" sz="1600" b="1" dirty="0"/>
              <a:t>Download file from </a:t>
            </a:r>
            <a:r>
              <a:rPr lang="en-US" sz="1600" b="1" dirty="0" smtClean="0"/>
              <a:t>EIS</a:t>
            </a:r>
            <a:endParaRPr lang="en-US" sz="1600" b="1" dirty="0"/>
          </a:p>
          <a:p>
            <a:pPr marL="342900" indent="-342900">
              <a:buFontTx/>
              <a:buAutoNum type="arabicPeriod"/>
            </a:pPr>
            <a:r>
              <a:rPr lang="en-US" sz="1600" b="1" dirty="0"/>
              <a:t>Load to your local system</a:t>
            </a:r>
          </a:p>
          <a:p>
            <a:pPr marL="342900" indent="-342900">
              <a:buFontTx/>
              <a:buAutoNum type="arabicPeriod"/>
            </a:pPr>
            <a:r>
              <a:rPr lang="en-US" sz="1600" b="1" dirty="0"/>
              <a:t>Make changes to tables</a:t>
            </a:r>
          </a:p>
          <a:p>
            <a:pPr marL="342900" indent="-342900">
              <a:buFontTx/>
              <a:buAutoNum type="arabicPeriod"/>
            </a:pPr>
            <a:r>
              <a:rPr lang="en-US" sz="1600" b="1" dirty="0"/>
              <a:t>Save files to specified folders</a:t>
            </a:r>
          </a:p>
          <a:p>
            <a:pPr marL="342900" indent="-342900">
              <a:buFontTx/>
              <a:buAutoNum type="arabicPeriod"/>
            </a:pPr>
            <a:r>
              <a:rPr lang="en-US" sz="1600" b="1" dirty="0"/>
              <a:t>Bundle and re-submit</a:t>
            </a:r>
          </a:p>
          <a:p>
            <a:pPr marL="342900" indent="-342900">
              <a:buFontTx/>
              <a:buAutoNum type="arabicPeriod"/>
            </a:pPr>
            <a:endParaRPr lang="en-US" sz="1600" b="1" dirty="0"/>
          </a:p>
        </p:txBody>
      </p:sp>
      <p:sp>
        <p:nvSpPr>
          <p:cNvPr id="4113" name="Text Box 17"/>
          <p:cNvSpPr txBox="1">
            <a:spLocks noChangeArrowheads="1"/>
          </p:cNvSpPr>
          <p:nvPr/>
        </p:nvSpPr>
        <p:spPr bwMode="auto">
          <a:xfrm>
            <a:off x="1905000" y="1371600"/>
            <a:ext cx="3359150" cy="366713"/>
          </a:xfrm>
          <a:prstGeom prst="rect">
            <a:avLst/>
          </a:prstGeom>
          <a:solidFill>
            <a:schemeClr val="bg1"/>
          </a:solidFill>
          <a:ln w="9525">
            <a:noFill/>
            <a:miter lim="800000"/>
            <a:headEnd/>
            <a:tailEnd/>
          </a:ln>
          <a:effectLst/>
        </p:spPr>
        <p:txBody>
          <a:bodyPr wrap="none">
            <a:spAutoFit/>
          </a:bodyPr>
          <a:lstStyle/>
          <a:p>
            <a:r>
              <a:rPr lang="en-US" b="1"/>
              <a:t>NCD tables are in .csv format</a:t>
            </a:r>
          </a:p>
        </p:txBody>
      </p:sp>
      <p:sp>
        <p:nvSpPr>
          <p:cNvPr id="4114" name="Line 18"/>
          <p:cNvSpPr>
            <a:spLocks noChangeShapeType="1"/>
          </p:cNvSpPr>
          <p:nvPr/>
        </p:nvSpPr>
        <p:spPr bwMode="auto">
          <a:xfrm>
            <a:off x="1600200" y="1143000"/>
            <a:ext cx="0" cy="5486400"/>
          </a:xfrm>
          <a:prstGeom prst="line">
            <a:avLst/>
          </a:prstGeom>
          <a:noFill/>
          <a:ln w="28575">
            <a:solidFill>
              <a:srgbClr val="FF0000"/>
            </a:solidFill>
            <a:round/>
            <a:headEnd/>
            <a:tailEnd/>
          </a:ln>
          <a:effectLst/>
        </p:spPr>
        <p:txBody>
          <a:bodyPr/>
          <a:lstStyle/>
          <a:p>
            <a:endParaRPr lang="en-US"/>
          </a:p>
        </p:txBody>
      </p:sp>
      <p:sp>
        <p:nvSpPr>
          <p:cNvPr id="4115" name="Line 19"/>
          <p:cNvSpPr>
            <a:spLocks noChangeShapeType="1"/>
          </p:cNvSpPr>
          <p:nvPr/>
        </p:nvSpPr>
        <p:spPr bwMode="auto">
          <a:xfrm>
            <a:off x="0" y="2819400"/>
            <a:ext cx="1600200" cy="0"/>
          </a:xfrm>
          <a:prstGeom prst="line">
            <a:avLst/>
          </a:prstGeom>
          <a:noFill/>
          <a:ln w="28575">
            <a:solidFill>
              <a:srgbClr val="FF0000"/>
            </a:solidFill>
            <a:round/>
            <a:headEnd/>
            <a:tailEnd/>
          </a:ln>
          <a:effectLst/>
        </p:spPr>
        <p:txBody>
          <a:bodyPr/>
          <a:lstStyle/>
          <a:p>
            <a:endParaRPr lang="en-US"/>
          </a:p>
        </p:txBody>
      </p:sp>
      <p:sp>
        <p:nvSpPr>
          <p:cNvPr id="4116" name="Line 20"/>
          <p:cNvSpPr>
            <a:spLocks noChangeShapeType="1"/>
          </p:cNvSpPr>
          <p:nvPr/>
        </p:nvSpPr>
        <p:spPr bwMode="auto">
          <a:xfrm flipH="1">
            <a:off x="0" y="1143000"/>
            <a:ext cx="1600200" cy="0"/>
          </a:xfrm>
          <a:prstGeom prst="line">
            <a:avLst/>
          </a:prstGeom>
          <a:noFill/>
          <a:ln w="28575">
            <a:solidFill>
              <a:srgbClr val="FF0000"/>
            </a:solidFill>
            <a:round/>
            <a:headEnd/>
            <a:tailEnd/>
          </a:ln>
          <a:effectLst/>
        </p:spPr>
        <p:txBody>
          <a:bodyPr/>
          <a:lstStyle/>
          <a:p>
            <a:endParaRPr lang="en-US"/>
          </a:p>
        </p:txBody>
      </p:sp>
      <p:sp>
        <p:nvSpPr>
          <p:cNvPr id="4117" name="Line 21"/>
          <p:cNvSpPr>
            <a:spLocks noChangeShapeType="1"/>
          </p:cNvSpPr>
          <p:nvPr/>
        </p:nvSpPr>
        <p:spPr bwMode="auto">
          <a:xfrm>
            <a:off x="1600200" y="1524000"/>
            <a:ext cx="304800" cy="0"/>
          </a:xfrm>
          <a:prstGeom prst="line">
            <a:avLst/>
          </a:prstGeom>
          <a:noFill/>
          <a:ln w="28575">
            <a:solidFill>
              <a:srgbClr val="FF0000"/>
            </a:solidFill>
            <a:round/>
            <a:headEnd/>
            <a:tailEnd type="triangle" w="med" len="med"/>
          </a:ln>
          <a:effectLst/>
        </p:spPr>
        <p:txBody>
          <a:bodyPr/>
          <a:lstStyle/>
          <a:p>
            <a:endParaRPr lang="en-US"/>
          </a:p>
        </p:txBody>
      </p:sp>
      <p:sp>
        <p:nvSpPr>
          <p:cNvPr id="4119" name="Text Box 23"/>
          <p:cNvSpPr txBox="1">
            <a:spLocks noChangeArrowheads="1"/>
          </p:cNvSpPr>
          <p:nvPr/>
        </p:nvSpPr>
        <p:spPr bwMode="auto">
          <a:xfrm>
            <a:off x="1911350" y="4876800"/>
            <a:ext cx="5403850" cy="366713"/>
          </a:xfrm>
          <a:prstGeom prst="rect">
            <a:avLst/>
          </a:prstGeom>
          <a:solidFill>
            <a:schemeClr val="bg1"/>
          </a:solidFill>
          <a:ln w="9525">
            <a:noFill/>
            <a:miter lim="800000"/>
            <a:headEnd/>
            <a:tailEnd/>
          </a:ln>
          <a:effectLst/>
        </p:spPr>
        <p:txBody>
          <a:bodyPr wrap="none">
            <a:spAutoFit/>
          </a:bodyPr>
          <a:lstStyle/>
          <a:p>
            <a:r>
              <a:rPr lang="en-US" b="1"/>
              <a:t>The referenced external files are in ASCII format</a:t>
            </a:r>
          </a:p>
        </p:txBody>
      </p:sp>
      <p:sp>
        <p:nvSpPr>
          <p:cNvPr id="4120" name="Line 24"/>
          <p:cNvSpPr>
            <a:spLocks noChangeShapeType="1"/>
          </p:cNvSpPr>
          <p:nvPr/>
        </p:nvSpPr>
        <p:spPr bwMode="auto">
          <a:xfrm>
            <a:off x="1600200" y="5105400"/>
            <a:ext cx="381000" cy="0"/>
          </a:xfrm>
          <a:prstGeom prst="line">
            <a:avLst/>
          </a:prstGeom>
          <a:noFill/>
          <a:ln w="28575">
            <a:solidFill>
              <a:srgbClr val="FF0000"/>
            </a:solidFill>
            <a:round/>
            <a:headEnd/>
            <a:tailEnd type="triangle" w="med" len="med"/>
          </a:ln>
          <a:effectLst/>
        </p:spPr>
        <p:txBody>
          <a:bodyPr/>
          <a:lstStyle/>
          <a:p>
            <a:endParaRPr lang="en-US"/>
          </a:p>
        </p:txBody>
      </p:sp>
      <p:sp>
        <p:nvSpPr>
          <p:cNvPr id="11" name="Slide Number Placeholder 10"/>
          <p:cNvSpPr>
            <a:spLocks noGrp="1"/>
          </p:cNvSpPr>
          <p:nvPr>
            <p:ph type="sldNum" sz="quarter" idx="12"/>
          </p:nvPr>
        </p:nvSpPr>
        <p:spPr/>
        <p:txBody>
          <a:bodyPr/>
          <a:lstStyle/>
          <a:p>
            <a:fld id="{F5B41619-5393-4AEC-9B02-911B32F0D9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 Box 6"/>
          <p:cNvSpPr txBox="1">
            <a:spLocks noChangeArrowheads="1"/>
          </p:cNvSpPr>
          <p:nvPr/>
        </p:nvSpPr>
        <p:spPr bwMode="auto">
          <a:xfrm>
            <a:off x="0" y="112713"/>
            <a:ext cx="9144000" cy="366712"/>
          </a:xfrm>
          <a:prstGeom prst="rect">
            <a:avLst/>
          </a:prstGeom>
          <a:noFill/>
          <a:ln w="9525">
            <a:noFill/>
            <a:miter lim="800000"/>
            <a:headEnd/>
            <a:tailEnd/>
          </a:ln>
          <a:effectLst/>
        </p:spPr>
        <p:txBody>
          <a:bodyPr>
            <a:spAutoFit/>
          </a:bodyPr>
          <a:lstStyle/>
          <a:p>
            <a:pPr algn="ctr"/>
            <a:r>
              <a:rPr lang="en-US" b="1"/>
              <a:t>How to Bundle Your NCD Activity Data for Re-Submission</a:t>
            </a:r>
          </a:p>
        </p:txBody>
      </p:sp>
      <p:pic>
        <p:nvPicPr>
          <p:cNvPr id="5128" name="Picture 8"/>
          <p:cNvPicPr>
            <a:picLocks noChangeAspect="1" noChangeArrowheads="1"/>
          </p:cNvPicPr>
          <p:nvPr/>
        </p:nvPicPr>
        <p:blipFill>
          <a:blip r:embed="rId3" cstate="print"/>
          <a:srcRect/>
          <a:stretch>
            <a:fillRect/>
          </a:stretch>
        </p:blipFill>
        <p:spPr bwMode="auto">
          <a:xfrm>
            <a:off x="1828800" y="685800"/>
            <a:ext cx="5562600" cy="5856776"/>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5B41619-5393-4AEC-9B02-911B32F0D92B}"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XML HEADER</a:t>
            </a:r>
            <a:endParaRPr lang="en-US" dirty="0">
              <a:solidFill>
                <a:srgbClr val="00B0F0"/>
              </a:solidFill>
            </a:endParaRPr>
          </a:p>
        </p:txBody>
      </p:sp>
      <p:sp>
        <p:nvSpPr>
          <p:cNvPr id="3" name="Content Placeholder 2"/>
          <p:cNvSpPr>
            <a:spLocks noGrp="1"/>
          </p:cNvSpPr>
          <p:nvPr>
            <p:ph idx="1"/>
          </p:nvPr>
        </p:nvSpPr>
        <p:spPr/>
        <p:txBody>
          <a:bodyPr/>
          <a:lstStyle/>
          <a:p>
            <a:r>
              <a:rPr lang="en-US" dirty="0" smtClean="0"/>
              <a:t>2 ways</a:t>
            </a:r>
          </a:p>
          <a:p>
            <a:pPr lvl="1"/>
            <a:endParaRPr lang="en-US" dirty="0" smtClean="0"/>
          </a:p>
          <a:p>
            <a:pPr lvl="1"/>
            <a:r>
              <a:rPr lang="en-US" dirty="0" smtClean="0"/>
              <a:t>Using staging tables</a:t>
            </a:r>
          </a:p>
          <a:p>
            <a:pPr lvl="2"/>
            <a:r>
              <a:rPr lang="en-US" dirty="0" smtClean="0"/>
              <a:t>CERS and </a:t>
            </a:r>
            <a:r>
              <a:rPr lang="en-US" dirty="0" err="1" smtClean="0"/>
              <a:t>ExchangeHeader</a:t>
            </a:r>
            <a:r>
              <a:rPr lang="en-US" dirty="0" smtClean="0"/>
              <a:t> tables only  -- currently under revision </a:t>
            </a:r>
          </a:p>
          <a:p>
            <a:pPr lvl="1"/>
            <a:endParaRPr lang="en-US" dirty="0" smtClean="0"/>
          </a:p>
          <a:p>
            <a:pPr lvl="1"/>
            <a:r>
              <a:rPr lang="en-US" dirty="0" smtClean="0"/>
              <a:t>Edit XML available from 2011 NEI page</a:t>
            </a:r>
          </a:p>
          <a:p>
            <a:pPr lvl="1"/>
            <a:endParaRPr lang="en-US" dirty="0" smtClean="0"/>
          </a:p>
          <a:p>
            <a:pPr lvl="2"/>
            <a:endParaRPr lang="en-US" dirty="0" smtClean="0"/>
          </a:p>
          <a:p>
            <a:pPr lvl="2"/>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792162"/>
          </a:xfrm>
        </p:spPr>
        <p:txBody>
          <a:bodyPr/>
          <a:lstStyle/>
          <a:p>
            <a:r>
              <a:rPr lang="en-US" sz="3200" dirty="0" smtClean="0"/>
              <a:t>Editing XML text</a:t>
            </a:r>
            <a:endParaRPr lang="en-US" sz="3200" dirty="0"/>
          </a:p>
        </p:txBody>
      </p:sp>
      <p:sp>
        <p:nvSpPr>
          <p:cNvPr id="101377" name="Rectangle 1"/>
          <p:cNvSpPr>
            <a:spLocks noChangeArrowheads="1"/>
          </p:cNvSpPr>
          <p:nvPr/>
        </p:nvSpPr>
        <p:spPr bwMode="auto">
          <a:xfrm>
            <a:off x="304800" y="1066800"/>
            <a:ext cx="8417689" cy="5424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hdr:Document</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id="</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IDxx</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xmlns:hdr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="http://www.exchangenetwork.net/schema/header/2" </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xmlns:xsi</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="http://www.w3.org/2001/XMLSchema-instance"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xsi:schemaLocation</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="http://www.exchangenetwork.net/schema/header/2 http://www.exchangenetwork.net/schema/header/2/header_v2.0.xsd"&gt;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hdr:Header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hdr:AuthorName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Your 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hdr:AuthorName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hdr:OrganizationName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Your Organization</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hdr:OrganizationName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hdr:DocumentTitle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&gt;EIS&lt;/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hdr:DocumentTitle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hdr:CreationDateTime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&gt;2012-04-10T14:02:39&lt;/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hdr:CreationDateTime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hdr:Keywords</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hdr:Keywords</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hdr:Comment</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hdr:Comment</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hdr:DataFlowName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EISv1.0</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hdr:DataFlowName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SubmissionType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hdr:PropertyValue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QA</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hdr:PropertyValue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DataCategory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hdr:PropertyValue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Nonroad</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hdr:PropertyValue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NCDDataFile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hdr:PropertyName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hdr:PropertyValue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Sample_submission_file.zip</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hdr:PropertyValue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hdr:Property</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hdr:Header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hdr:Payload</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cer:CERS</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xmlns:cer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="http://www.exchangenetwork.net/schema/cer/1" </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xmlns:xsi</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="http://www.w3.org/2001/XMLSchema-instance" </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xsi:schemaLocation</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http://www.exchangenetwork.net/schema/cer/1 http://www.exchangenetwork.net/schema/cer/1/index.xsd"&gt;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cer:UserIdentifier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youruserid.gov</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cer:UserIdentifier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cer:ProgramSystemCode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yourPSC</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cer:ProgramSystemCode</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cer:EmissionsYear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r>
              <a:rPr kumimoji="0" lang="en-US" sz="105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2011</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cer:EmissionsYear</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cer:CERS</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a:t>
            </a:r>
            <a:r>
              <a:rPr kumimoji="0" lang="en-US" sz="105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hdr:Payload</a:t>
            </a:r>
            <a:r>
              <a:rPr kumimoji="0" lang="en-US" sz="10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&gt;</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FF"/>
                </a:solidFill>
                <a:effectLst/>
                <a:latin typeface="Calibri" pitchFamily="34" charset="0"/>
                <a:ea typeface="Calibri" pitchFamily="34" charset="0"/>
                <a:cs typeface="Tms Rmn" charset="0"/>
              </a:rPr>
              <a:t>&lt;/</a:t>
            </a:r>
            <a:r>
              <a:rPr kumimoji="0" lang="en-US" sz="1050" b="0" i="0" u="none" strike="noStrike" cap="none" normalizeH="0" baseline="0" dirty="0" err="1" smtClean="0">
                <a:ln>
                  <a:noFill/>
                </a:ln>
                <a:solidFill>
                  <a:srgbClr val="800000"/>
                </a:solidFill>
                <a:effectLst/>
                <a:latin typeface="Calibri" pitchFamily="34" charset="0"/>
                <a:ea typeface="Calibri" pitchFamily="34" charset="0"/>
                <a:cs typeface="Tms Rmn" charset="0"/>
              </a:rPr>
              <a:t>hdr:Document</a:t>
            </a:r>
            <a:r>
              <a:rPr kumimoji="0" lang="en-US" sz="1050" b="0" i="0" u="none" strike="noStrike" cap="none" normalizeH="0" baseline="0" dirty="0" smtClean="0">
                <a:ln>
                  <a:noFill/>
                </a:ln>
                <a:solidFill>
                  <a:srgbClr val="0000FF"/>
                </a:solidFill>
                <a:effectLst/>
                <a:latin typeface="Calibri" pitchFamily="34" charset="0"/>
                <a:ea typeface="Calibri" pitchFamily="34" charset="0"/>
                <a:cs typeface="Tms Rmn" charset="0"/>
              </a:rPr>
              <a:t>&gt;</a:t>
            </a:r>
            <a:endParaRPr kumimoji="0" lang="en-US" sz="2000" b="0" i="0" u="none" strike="noStrike" cap="none" normalizeH="0" baseline="0" dirty="0" smtClean="0">
              <a:ln>
                <a:noFill/>
              </a:ln>
              <a:solidFill>
                <a:schemeClr val="tx1"/>
              </a:solidFill>
              <a:effectLst/>
              <a:latin typeface="Arial" pitchFamily="34" charset="0"/>
            </a:endParaRPr>
          </a:p>
        </p:txBody>
      </p:sp>
      <p:sp>
        <p:nvSpPr>
          <p:cNvPr id="4" name="Slide Number Placeholder 3"/>
          <p:cNvSpPr>
            <a:spLocks noGrp="1"/>
          </p:cNvSpPr>
          <p:nvPr>
            <p:ph type="sldNum" sz="quarter" idx="12"/>
          </p:nvPr>
        </p:nvSpPr>
        <p:spPr/>
        <p:txBody>
          <a:bodyPr/>
          <a:lstStyle/>
          <a:p>
            <a:fld id="{F9570A6A-9616-4B0E-9195-C29C408CB25E}"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639762"/>
          </a:xfrm>
        </p:spPr>
        <p:txBody>
          <a:bodyPr/>
          <a:lstStyle/>
          <a:p>
            <a:r>
              <a:rPr lang="en-US" sz="3200"/>
              <a:t>What Will Be Checked</a:t>
            </a:r>
          </a:p>
        </p:txBody>
      </p:sp>
      <p:sp>
        <p:nvSpPr>
          <p:cNvPr id="8195" name="Rectangle 3"/>
          <p:cNvSpPr>
            <a:spLocks noGrp="1" noChangeArrowheads="1"/>
          </p:cNvSpPr>
          <p:nvPr>
            <p:ph type="body" idx="1"/>
          </p:nvPr>
        </p:nvSpPr>
        <p:spPr>
          <a:xfrm>
            <a:off x="457200" y="1219200"/>
            <a:ext cx="8229600" cy="4906963"/>
          </a:xfrm>
        </p:spPr>
        <p:txBody>
          <a:bodyPr/>
          <a:lstStyle/>
          <a:p>
            <a:r>
              <a:rPr lang="en-US" dirty="0"/>
              <a:t>QA checks on:</a:t>
            </a:r>
          </a:p>
          <a:p>
            <a:pPr lvl="1"/>
            <a:r>
              <a:rPr lang="en-US" dirty="0"/>
              <a:t>Limited checks will be done on the NCD tables</a:t>
            </a:r>
          </a:p>
          <a:p>
            <a:pPr lvl="1"/>
            <a:r>
              <a:rPr lang="en-US" dirty="0"/>
              <a:t>No checks will be done on the external reference </a:t>
            </a:r>
            <a:r>
              <a:rPr lang="en-US" dirty="0" smtClean="0"/>
              <a:t>files, but naming convention and presence are checked.</a:t>
            </a:r>
            <a:endParaRPr lang="en-US" dirty="0"/>
          </a:p>
          <a:p>
            <a:pPr lvl="1"/>
            <a:r>
              <a:rPr lang="en-US" dirty="0"/>
              <a:t>THE REJECTION OF ANY ACTIVITY DATA WILL CAUSE THE REJECTION OF THE </a:t>
            </a:r>
            <a:r>
              <a:rPr lang="en-US" b="1" u="sng" dirty="0">
                <a:solidFill>
                  <a:srgbClr val="FF3300"/>
                </a:solidFill>
              </a:rPr>
              <a:t>ENTIRE </a:t>
            </a:r>
            <a:r>
              <a:rPr lang="en-US" b="1" u="sng" dirty="0" smtClean="0">
                <a:solidFill>
                  <a:srgbClr val="FF3300"/>
                </a:solidFill>
              </a:rPr>
              <a:t>SUBMISSION</a:t>
            </a:r>
            <a:endParaRPr lang="en-US" b="1" u="sng" dirty="0">
              <a:solidFill>
                <a:srgbClr val="FF3300"/>
              </a:solidFill>
            </a:endParaRPr>
          </a:p>
        </p:txBody>
      </p:sp>
      <p:sp>
        <p:nvSpPr>
          <p:cNvPr id="4" name="Slide Number Placeholder 3"/>
          <p:cNvSpPr>
            <a:spLocks noGrp="1"/>
          </p:cNvSpPr>
          <p:nvPr>
            <p:ph type="sldNum" sz="quarter" idx="12"/>
          </p:nvPr>
        </p:nvSpPr>
        <p:spPr/>
        <p:txBody>
          <a:bodyPr/>
          <a:lstStyle/>
          <a:p>
            <a:fld id="{92C97E0B-171D-44FE-8B0C-2A34DEF80D21}"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err="1" smtClean="0"/>
              <a:t>Nonroad</a:t>
            </a:r>
            <a:r>
              <a:rPr lang="en-US" dirty="0"/>
              <a:t/>
            </a:r>
            <a:br>
              <a:rPr lang="en-US" dirty="0"/>
            </a:br>
            <a:r>
              <a:rPr lang="en-US" dirty="0" smtClean="0"/>
              <a:t>Input and Emissions Data </a:t>
            </a:r>
            <a:r>
              <a:rPr lang="en-US" dirty="0"/>
              <a:t>Submission</a:t>
            </a:r>
          </a:p>
        </p:txBody>
      </p:sp>
      <p:sp>
        <p:nvSpPr>
          <p:cNvPr id="2051" name="Rectangle 3"/>
          <p:cNvSpPr>
            <a:spLocks noGrp="1" noChangeArrowheads="1"/>
          </p:cNvSpPr>
          <p:nvPr>
            <p:ph type="subTitle" idx="1"/>
          </p:nvPr>
        </p:nvSpPr>
        <p:spPr/>
        <p:txBody>
          <a:bodyPr/>
          <a:lstStyle/>
          <a:p>
            <a:r>
              <a:rPr lang="en-US" dirty="0" smtClean="0"/>
              <a:t>Laurel Driver</a:t>
            </a:r>
          </a:p>
          <a:p>
            <a:r>
              <a:rPr lang="en-US" dirty="0" smtClean="0"/>
              <a:t>July 24, 2012</a:t>
            </a:r>
          </a:p>
          <a:p>
            <a:endParaRPr lang="en-US" dirty="0"/>
          </a:p>
        </p:txBody>
      </p:sp>
      <p:sp>
        <p:nvSpPr>
          <p:cNvPr id="4" name="Slide Number Placeholder 3"/>
          <p:cNvSpPr>
            <a:spLocks noGrp="1"/>
          </p:cNvSpPr>
          <p:nvPr>
            <p:ph type="sldNum" sz="quarter" idx="12"/>
          </p:nvPr>
        </p:nvSpPr>
        <p:spPr/>
        <p:txBody>
          <a:bodyPr/>
          <a:lstStyle/>
          <a:p>
            <a:fld id="{18304062-E13F-4993-B36F-45A383D0CD1C}"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EPA will do with submittals</a:t>
            </a:r>
            <a:endParaRPr lang="en-US" dirty="0"/>
          </a:p>
        </p:txBody>
      </p:sp>
      <p:sp>
        <p:nvSpPr>
          <p:cNvPr id="3" name="Content Placeholder 2"/>
          <p:cNvSpPr>
            <a:spLocks noGrp="1"/>
          </p:cNvSpPr>
          <p:nvPr>
            <p:ph idx="1"/>
          </p:nvPr>
        </p:nvSpPr>
        <p:spPr/>
        <p:txBody>
          <a:bodyPr/>
          <a:lstStyle/>
          <a:p>
            <a:r>
              <a:rPr lang="en-US" dirty="0" smtClean="0"/>
              <a:t>Collect and compile submitted NCD</a:t>
            </a:r>
          </a:p>
          <a:p>
            <a:r>
              <a:rPr lang="en-US" dirty="0" smtClean="0"/>
              <a:t>Do QA checks</a:t>
            </a:r>
          </a:p>
          <a:p>
            <a:r>
              <a:rPr lang="en-US" dirty="0" smtClean="0"/>
              <a:t>Contact agencies with questions</a:t>
            </a:r>
          </a:p>
          <a:p>
            <a:r>
              <a:rPr lang="en-US" dirty="0" smtClean="0"/>
              <a:t>Run NONROAD via NMIM model for CAP/HAP at monthly or finer level</a:t>
            </a:r>
          </a:p>
          <a:p>
            <a:r>
              <a:rPr lang="en-US" dirty="0" smtClean="0"/>
              <a:t>Load emissions into EIS</a:t>
            </a:r>
          </a:p>
          <a:p>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Emissions Submittals</a:t>
            </a:r>
          </a:p>
        </p:txBody>
      </p:sp>
      <p:sp>
        <p:nvSpPr>
          <p:cNvPr id="8195" name="Rectangle 3"/>
          <p:cNvSpPr>
            <a:spLocks noGrp="1" noChangeArrowheads="1"/>
          </p:cNvSpPr>
          <p:nvPr>
            <p:ph type="body" idx="1"/>
          </p:nvPr>
        </p:nvSpPr>
        <p:spPr/>
        <p:txBody>
          <a:bodyPr/>
          <a:lstStyle/>
          <a:p>
            <a:pPr eaLnBrk="1" hangingPunct="1"/>
            <a:r>
              <a:rPr lang="en-US" dirty="0" smtClean="0"/>
              <a:t>Agencies may submit emissions, but inputs are preferred</a:t>
            </a:r>
          </a:p>
          <a:p>
            <a:pPr eaLnBrk="1" hangingPunct="1"/>
            <a:r>
              <a:rPr lang="en-US" dirty="0" smtClean="0"/>
              <a:t>Multiple emissions data are accessible in EIS.  If an agency submits, EPA and SLT data will be present.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err="1" smtClean="0"/>
              <a:t>Nonroad</a:t>
            </a:r>
            <a:r>
              <a:rPr lang="en-US" dirty="0" smtClean="0"/>
              <a:t> Emissions Submittals</a:t>
            </a:r>
          </a:p>
        </p:txBody>
      </p:sp>
      <p:sp>
        <p:nvSpPr>
          <p:cNvPr id="9219" name="Rectangle 3"/>
          <p:cNvSpPr>
            <a:spLocks noGrp="1" noChangeArrowheads="1"/>
          </p:cNvSpPr>
          <p:nvPr>
            <p:ph type="body" idx="1"/>
          </p:nvPr>
        </p:nvSpPr>
        <p:spPr/>
        <p:txBody>
          <a:bodyPr/>
          <a:lstStyle/>
          <a:p>
            <a:pPr eaLnBrk="1" hangingPunct="1"/>
            <a:r>
              <a:rPr lang="en-US" sz="2800" dirty="0" smtClean="0"/>
              <a:t>Requirements for submitting </a:t>
            </a:r>
            <a:r>
              <a:rPr lang="en-US" sz="2800" dirty="0" err="1" smtClean="0"/>
              <a:t>onroad</a:t>
            </a:r>
            <a:r>
              <a:rPr lang="en-US" sz="2800" dirty="0" smtClean="0"/>
              <a:t> emissions inventory</a:t>
            </a:r>
          </a:p>
          <a:p>
            <a:pPr lvl="1" eaLnBrk="1" hangingPunct="1"/>
            <a:r>
              <a:rPr lang="en-US" sz="2400" dirty="0" smtClean="0"/>
              <a:t>CERS</a:t>
            </a:r>
          </a:p>
          <a:p>
            <a:pPr lvl="1" eaLnBrk="1" hangingPunct="1"/>
            <a:r>
              <a:rPr lang="en-US" sz="2400" dirty="0" smtClean="0"/>
              <a:t>Exchange Header</a:t>
            </a:r>
          </a:p>
          <a:p>
            <a:pPr lvl="1" eaLnBrk="1" hangingPunct="1"/>
            <a:r>
              <a:rPr lang="en-US" sz="2400" dirty="0" smtClean="0"/>
              <a:t>Location</a:t>
            </a:r>
          </a:p>
          <a:p>
            <a:pPr lvl="1" eaLnBrk="1" hangingPunct="1"/>
            <a:r>
              <a:rPr lang="en-US" sz="2400" dirty="0" smtClean="0"/>
              <a:t>Emissions Process</a:t>
            </a:r>
          </a:p>
          <a:p>
            <a:pPr lvl="1" eaLnBrk="1" hangingPunct="1"/>
            <a:r>
              <a:rPr lang="en-US" sz="2400" dirty="0" smtClean="0"/>
              <a:t>Reporting Period</a:t>
            </a:r>
          </a:p>
          <a:p>
            <a:pPr lvl="1" eaLnBrk="1" hangingPunct="1"/>
            <a:r>
              <a:rPr lang="en-US" sz="2400" dirty="0" smtClean="0"/>
              <a:t>Emissions</a:t>
            </a:r>
          </a:p>
          <a:p>
            <a:pPr eaLnBrk="1" hangingPunct="1"/>
            <a:r>
              <a:rPr lang="en-US" sz="2800" dirty="0" smtClean="0"/>
              <a:t>Optional</a:t>
            </a:r>
          </a:p>
          <a:p>
            <a:pPr lvl="1" eaLnBrk="1" hangingPunct="1"/>
            <a:r>
              <a:rPr lang="en-US" sz="2400" dirty="0" smtClean="0"/>
              <a:t>Excluded Location Parameter</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US" sz="3600" dirty="0">
                <a:solidFill>
                  <a:schemeClr val="tx2"/>
                </a:solidFill>
              </a:rPr>
              <a:t>Required - CERS</a:t>
            </a:r>
          </a:p>
        </p:txBody>
      </p:sp>
      <p:sp>
        <p:nvSpPr>
          <p:cNvPr id="10243" name="Rectangle 5"/>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a:lnSpc>
                <a:spcPct val="90000"/>
              </a:lnSpc>
              <a:spcBef>
                <a:spcPct val="20000"/>
              </a:spcBef>
              <a:buFontTx/>
              <a:buChar char="•"/>
            </a:pPr>
            <a:r>
              <a:rPr lang="en-US" sz="3200" dirty="0"/>
              <a:t>Required</a:t>
            </a:r>
          </a:p>
          <a:p>
            <a:pPr marL="742950" lvl="1" indent="-285750">
              <a:lnSpc>
                <a:spcPct val="90000"/>
              </a:lnSpc>
              <a:spcBef>
                <a:spcPct val="20000"/>
              </a:spcBef>
              <a:buFontTx/>
              <a:buChar char="–"/>
            </a:pPr>
            <a:r>
              <a:rPr lang="en-US" sz="2800" dirty="0"/>
              <a:t>User ID (EIS login)</a:t>
            </a:r>
          </a:p>
          <a:p>
            <a:pPr marL="742950" lvl="1" indent="-285750">
              <a:lnSpc>
                <a:spcPct val="90000"/>
              </a:lnSpc>
              <a:spcBef>
                <a:spcPct val="20000"/>
              </a:spcBef>
              <a:buFontTx/>
              <a:buChar char="–"/>
            </a:pPr>
            <a:r>
              <a:rPr lang="en-US" sz="2800" dirty="0"/>
              <a:t>Program System Code</a:t>
            </a:r>
          </a:p>
          <a:p>
            <a:pPr marL="742950" lvl="1" indent="-285750">
              <a:lnSpc>
                <a:spcPct val="90000"/>
              </a:lnSpc>
              <a:spcBef>
                <a:spcPct val="20000"/>
              </a:spcBef>
              <a:buFontTx/>
              <a:buChar char="–"/>
            </a:pPr>
            <a:r>
              <a:rPr lang="en-US" sz="2800" dirty="0"/>
              <a:t>Emissions Year</a:t>
            </a:r>
          </a:p>
          <a:p>
            <a:pPr marL="342900" indent="-342900">
              <a:lnSpc>
                <a:spcPct val="90000"/>
              </a:lnSpc>
              <a:spcBef>
                <a:spcPct val="20000"/>
              </a:spcBef>
              <a:buFontTx/>
              <a:buChar char="•"/>
            </a:pPr>
            <a:r>
              <a:rPr lang="en-US" sz="3200" dirty="0"/>
              <a:t>Optional</a:t>
            </a:r>
          </a:p>
          <a:p>
            <a:pPr marL="742950" lvl="1" indent="-285750">
              <a:lnSpc>
                <a:spcPct val="90000"/>
              </a:lnSpc>
              <a:spcBef>
                <a:spcPct val="20000"/>
              </a:spcBef>
              <a:buFontTx/>
              <a:buChar char="–"/>
            </a:pPr>
            <a:r>
              <a:rPr lang="en-US" sz="2800" dirty="0"/>
              <a:t>Model</a:t>
            </a:r>
          </a:p>
          <a:p>
            <a:pPr marL="742950" lvl="1" indent="-285750">
              <a:lnSpc>
                <a:spcPct val="90000"/>
              </a:lnSpc>
              <a:spcBef>
                <a:spcPct val="20000"/>
              </a:spcBef>
              <a:buFontTx/>
              <a:buChar char="–"/>
            </a:pPr>
            <a:r>
              <a:rPr lang="en-US" sz="2800" dirty="0"/>
              <a:t>Model Version</a:t>
            </a:r>
          </a:p>
          <a:p>
            <a:pPr marL="742950" lvl="1" indent="-285750">
              <a:lnSpc>
                <a:spcPct val="90000"/>
              </a:lnSpc>
              <a:spcBef>
                <a:spcPct val="20000"/>
              </a:spcBef>
              <a:buFontTx/>
              <a:buChar char="–"/>
            </a:pPr>
            <a:r>
              <a:rPr lang="en-US" sz="2800" dirty="0"/>
              <a:t>Emissions Creation Date</a:t>
            </a:r>
          </a:p>
          <a:p>
            <a:pPr marL="742950" lvl="1" indent="-285750">
              <a:lnSpc>
                <a:spcPct val="90000"/>
              </a:lnSpc>
              <a:spcBef>
                <a:spcPct val="20000"/>
              </a:spcBef>
              <a:buFontTx/>
              <a:buChar char="–"/>
            </a:pPr>
            <a:r>
              <a:rPr lang="en-US" sz="2800" dirty="0"/>
              <a:t>Submittal Comment</a:t>
            </a:r>
          </a:p>
        </p:txBody>
      </p:sp>
      <p:sp>
        <p:nvSpPr>
          <p:cNvPr id="4" name="Slide Number Placeholder 3"/>
          <p:cNvSpPr>
            <a:spLocks noGrp="1"/>
          </p:cNvSpPr>
          <p:nvPr>
            <p:ph type="sldNum" sz="quarter" idx="12"/>
          </p:nvPr>
        </p:nvSpPr>
        <p:spPr/>
        <p:txBody>
          <a:bodyPr/>
          <a:lstStyle/>
          <a:p>
            <a:pPr>
              <a:defRPr/>
            </a:pPr>
            <a:fld id="{16953091-E2B9-4CD1-8CB3-54CDB2E75217}"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457200" y="274638"/>
            <a:ext cx="8229600" cy="639762"/>
          </a:xfrm>
          <a:prstGeom prst="rect">
            <a:avLst/>
          </a:prstGeom>
          <a:noFill/>
          <a:ln w="9525">
            <a:noFill/>
            <a:miter lim="800000"/>
            <a:headEnd/>
            <a:tailEnd/>
          </a:ln>
        </p:spPr>
        <p:txBody>
          <a:bodyPr anchor="ctr"/>
          <a:lstStyle/>
          <a:p>
            <a:pPr algn="ctr"/>
            <a:r>
              <a:rPr lang="en-US" sz="3200">
                <a:solidFill>
                  <a:schemeClr val="tx2"/>
                </a:solidFill>
              </a:rPr>
              <a:t>Required - Exchange Header</a:t>
            </a:r>
          </a:p>
        </p:txBody>
      </p:sp>
      <p:sp>
        <p:nvSpPr>
          <p:cNvPr id="11267" name="Rectangle 5"/>
          <p:cNvSpPr>
            <a:spLocks noChangeArrowheads="1"/>
          </p:cNvSpPr>
          <p:nvPr/>
        </p:nvSpPr>
        <p:spPr bwMode="auto">
          <a:xfrm>
            <a:off x="457200" y="1066800"/>
            <a:ext cx="8229600" cy="5486400"/>
          </a:xfrm>
          <a:prstGeom prst="rect">
            <a:avLst/>
          </a:prstGeom>
          <a:noFill/>
          <a:ln w="9525">
            <a:noFill/>
            <a:miter lim="800000"/>
            <a:headEnd/>
            <a:tailEnd/>
          </a:ln>
        </p:spPr>
        <p:txBody>
          <a:bodyPr/>
          <a:lstStyle/>
          <a:p>
            <a:r>
              <a:rPr lang="en-US" sz="2000" dirty="0" smtClean="0"/>
              <a:t>Required:</a:t>
            </a:r>
          </a:p>
          <a:p>
            <a:r>
              <a:rPr lang="en-US" sz="2000" dirty="0" smtClean="0"/>
              <a:t>  - </a:t>
            </a:r>
            <a:r>
              <a:rPr lang="en-US" sz="2000" dirty="0" err="1" smtClean="0"/>
              <a:t>AuthorName</a:t>
            </a:r>
            <a:endParaRPr lang="en-US" sz="2000" dirty="0" smtClean="0"/>
          </a:p>
          <a:p>
            <a:r>
              <a:rPr lang="en-US" sz="2000" dirty="0" smtClean="0"/>
              <a:t>   - </a:t>
            </a:r>
            <a:r>
              <a:rPr lang="en-US" sz="2000" dirty="0" err="1" smtClean="0"/>
              <a:t>OrganizationName</a:t>
            </a:r>
            <a:endParaRPr lang="en-US" sz="2000" dirty="0" smtClean="0"/>
          </a:p>
          <a:p>
            <a:r>
              <a:rPr lang="en-US" sz="2000" dirty="0" smtClean="0"/>
              <a:t>  - </a:t>
            </a:r>
            <a:r>
              <a:rPr lang="en-US" sz="2000" dirty="0" err="1" smtClean="0"/>
              <a:t>DocumentTitle</a:t>
            </a:r>
            <a:r>
              <a:rPr lang="en-US" sz="2000" dirty="0" smtClean="0"/>
              <a:t> </a:t>
            </a:r>
            <a:r>
              <a:rPr lang="en-US" sz="2000" dirty="0" smtClean="0"/>
              <a:t>(</a:t>
            </a:r>
            <a:r>
              <a:rPr lang="en-US" sz="2000" dirty="0" smtClean="0">
                <a:solidFill>
                  <a:srgbClr val="FF0000"/>
                </a:solidFill>
              </a:rPr>
              <a:t>EIS</a:t>
            </a:r>
            <a:r>
              <a:rPr lang="en-US" sz="2000" dirty="0" smtClean="0"/>
              <a:t>)</a:t>
            </a:r>
          </a:p>
          <a:p>
            <a:r>
              <a:rPr lang="en-US" sz="2000" dirty="0" smtClean="0"/>
              <a:t>  - </a:t>
            </a:r>
            <a:r>
              <a:rPr lang="en-US" sz="2000" dirty="0" err="1" smtClean="0"/>
              <a:t>DataFlowName</a:t>
            </a:r>
            <a:r>
              <a:rPr lang="en-US" sz="2000" dirty="0" smtClean="0"/>
              <a:t> </a:t>
            </a:r>
            <a:r>
              <a:rPr lang="en-US" sz="2000" dirty="0" smtClean="0"/>
              <a:t>(</a:t>
            </a:r>
            <a:r>
              <a:rPr lang="en-US" sz="2000" dirty="0" smtClean="0">
                <a:solidFill>
                  <a:srgbClr val="FF0000"/>
                </a:solidFill>
              </a:rPr>
              <a:t>EIS_v1_0</a:t>
            </a:r>
            <a:r>
              <a:rPr lang="en-US" sz="2000" dirty="0" smtClean="0"/>
              <a:t>)</a:t>
            </a:r>
          </a:p>
          <a:p>
            <a:r>
              <a:rPr lang="en-US" sz="2000" dirty="0" smtClean="0"/>
              <a:t>  - </a:t>
            </a:r>
            <a:r>
              <a:rPr lang="en-US" sz="2000" dirty="0" err="1" smtClean="0"/>
              <a:t>SubmissionType</a:t>
            </a:r>
            <a:r>
              <a:rPr lang="en-US" sz="2000" dirty="0" smtClean="0"/>
              <a:t> </a:t>
            </a:r>
            <a:r>
              <a:rPr lang="en-US" sz="2000" dirty="0" smtClean="0"/>
              <a:t>("</a:t>
            </a:r>
            <a:r>
              <a:rPr lang="en-US" sz="2000" dirty="0" smtClean="0">
                <a:solidFill>
                  <a:srgbClr val="FF0000"/>
                </a:solidFill>
              </a:rPr>
              <a:t>QA</a:t>
            </a:r>
            <a:r>
              <a:rPr lang="en-US" sz="2000" dirty="0" smtClean="0"/>
              <a:t>" or "</a:t>
            </a:r>
            <a:r>
              <a:rPr lang="en-US" sz="2000" dirty="0" smtClean="0">
                <a:solidFill>
                  <a:srgbClr val="FF0000"/>
                </a:solidFill>
              </a:rPr>
              <a:t>Production</a:t>
            </a:r>
            <a:r>
              <a:rPr lang="en-US" sz="2000" dirty="0" smtClean="0"/>
              <a:t>")</a:t>
            </a:r>
          </a:p>
          <a:p>
            <a:r>
              <a:rPr lang="en-US" sz="2000" dirty="0" smtClean="0"/>
              <a:t>  - </a:t>
            </a:r>
            <a:r>
              <a:rPr lang="en-US" sz="2000" dirty="0" err="1" smtClean="0"/>
              <a:t>PropertyName</a:t>
            </a:r>
            <a:r>
              <a:rPr lang="en-US" sz="2000" dirty="0" smtClean="0"/>
              <a:t> </a:t>
            </a:r>
            <a:r>
              <a:rPr lang="en-US" sz="2000" dirty="0" smtClean="0"/>
              <a:t>("</a:t>
            </a:r>
            <a:r>
              <a:rPr lang="en-US" sz="2000" dirty="0" smtClean="0">
                <a:solidFill>
                  <a:srgbClr val="FF0000"/>
                </a:solidFill>
              </a:rPr>
              <a:t>Data Category</a:t>
            </a:r>
            <a:r>
              <a:rPr lang="en-US" sz="2000" dirty="0" smtClean="0"/>
              <a:t>")</a:t>
            </a:r>
          </a:p>
          <a:p>
            <a:r>
              <a:rPr lang="en-US" sz="2000" dirty="0" smtClean="0"/>
              <a:t>  - </a:t>
            </a:r>
            <a:r>
              <a:rPr lang="en-US" sz="2000" dirty="0" err="1" smtClean="0"/>
              <a:t>PropertyValue</a:t>
            </a:r>
            <a:r>
              <a:rPr lang="en-US" sz="2000" dirty="0" smtClean="0"/>
              <a:t> </a:t>
            </a:r>
            <a:r>
              <a:rPr lang="en-US" sz="2000" dirty="0" smtClean="0"/>
              <a:t>("</a:t>
            </a:r>
            <a:r>
              <a:rPr lang="en-US" sz="2000" dirty="0" smtClean="0">
                <a:solidFill>
                  <a:srgbClr val="FF0000"/>
                </a:solidFill>
              </a:rPr>
              <a:t>Nonroad</a:t>
            </a:r>
            <a:r>
              <a:rPr lang="en-US" sz="2000" dirty="0" smtClean="0"/>
              <a:t>")</a:t>
            </a:r>
          </a:p>
          <a:p>
            <a:endParaRPr lang="en-US" sz="2000" dirty="0" smtClean="0"/>
          </a:p>
          <a:p>
            <a:r>
              <a:rPr lang="en-US" sz="2000" dirty="0" smtClean="0"/>
              <a:t>Optional:</a:t>
            </a:r>
          </a:p>
          <a:p>
            <a:r>
              <a:rPr lang="en-US" sz="2000" dirty="0" smtClean="0"/>
              <a:t>  - Keywords</a:t>
            </a:r>
            <a:endParaRPr lang="en-US" sz="2000" dirty="0" smtClean="0"/>
          </a:p>
          <a:p>
            <a:r>
              <a:rPr lang="en-US" sz="2000" dirty="0" smtClean="0"/>
              <a:t>  - Comments</a:t>
            </a:r>
            <a:endParaRPr lang="en-US" sz="2000" dirty="0" smtClean="0"/>
          </a:p>
          <a:p>
            <a:r>
              <a:rPr lang="en-US" sz="2000" dirty="0" smtClean="0"/>
              <a:t>  - </a:t>
            </a:r>
            <a:r>
              <a:rPr lang="en-US" sz="2000" dirty="0" err="1" smtClean="0"/>
              <a:t>PropertyName</a:t>
            </a:r>
            <a:r>
              <a:rPr lang="en-US" sz="2000" dirty="0" smtClean="0"/>
              <a:t> </a:t>
            </a:r>
            <a:r>
              <a:rPr lang="en-US" sz="2000" dirty="0" smtClean="0"/>
              <a:t>("</a:t>
            </a:r>
            <a:r>
              <a:rPr lang="en-US" sz="2000" dirty="0" err="1" smtClean="0">
                <a:solidFill>
                  <a:srgbClr val="FF0000"/>
                </a:solidFill>
              </a:rPr>
              <a:t>NCDDataFile</a:t>
            </a:r>
            <a:r>
              <a:rPr lang="en-US" sz="2000" dirty="0" smtClean="0"/>
              <a:t>" - required when submitting NCD data)</a:t>
            </a:r>
          </a:p>
          <a:p>
            <a:r>
              <a:rPr lang="en-US" sz="2000" dirty="0" smtClean="0"/>
              <a:t>  - </a:t>
            </a:r>
            <a:r>
              <a:rPr lang="en-US" sz="2000" dirty="0" err="1" smtClean="0"/>
              <a:t>PropertyValue</a:t>
            </a:r>
            <a:r>
              <a:rPr lang="en-US" sz="2000" dirty="0" smtClean="0"/>
              <a:t> </a:t>
            </a:r>
            <a:r>
              <a:rPr lang="en-US" sz="2000" dirty="0" smtClean="0"/>
              <a:t>(the </a:t>
            </a:r>
            <a:r>
              <a:rPr lang="en-US" sz="2000" dirty="0" smtClean="0">
                <a:solidFill>
                  <a:srgbClr val="FF0000"/>
                </a:solidFill>
              </a:rPr>
              <a:t>name of the NCD zip file </a:t>
            </a:r>
            <a:r>
              <a:rPr lang="en-US" sz="2000" dirty="0" smtClean="0"/>
              <a:t>being submitted - required when submitting NCD data)</a:t>
            </a:r>
            <a:r>
              <a:rPr lang="en-US" sz="2800" dirty="0" smtClean="0"/>
              <a:t/>
            </a:r>
            <a:br>
              <a:rPr lang="en-US" sz="2800" dirty="0" smtClean="0"/>
            </a:br>
            <a:endParaRPr lang="en-US" sz="2400" dirty="0"/>
          </a:p>
          <a:p>
            <a:pPr marL="742950" lvl="1" indent="-285750">
              <a:spcBef>
                <a:spcPct val="20000"/>
              </a:spcBef>
              <a:buFontTx/>
              <a:buChar char="–"/>
            </a:pPr>
            <a:endParaRPr lang="en-US" sz="2400" dirty="0"/>
          </a:p>
        </p:txBody>
      </p:sp>
      <p:sp>
        <p:nvSpPr>
          <p:cNvPr id="4" name="Slide Number Placeholder 3"/>
          <p:cNvSpPr>
            <a:spLocks noGrp="1"/>
          </p:cNvSpPr>
          <p:nvPr>
            <p:ph type="sldNum" sz="quarter" idx="12"/>
          </p:nvPr>
        </p:nvSpPr>
        <p:spPr/>
        <p:txBody>
          <a:bodyPr/>
          <a:lstStyle/>
          <a:p>
            <a:pPr>
              <a:defRPr/>
            </a:pPr>
            <a:fld id="{16953091-E2B9-4CD1-8CB3-54CDB2E75217}"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smtClean="0"/>
              <a:t>Required - Location</a:t>
            </a:r>
          </a:p>
        </p:txBody>
      </p:sp>
      <p:sp>
        <p:nvSpPr>
          <p:cNvPr id="12291" name="Rectangle 3"/>
          <p:cNvSpPr>
            <a:spLocks noGrp="1" noChangeArrowheads="1"/>
          </p:cNvSpPr>
          <p:nvPr>
            <p:ph type="body" idx="1"/>
          </p:nvPr>
        </p:nvSpPr>
        <p:spPr/>
        <p:txBody>
          <a:bodyPr/>
          <a:lstStyle/>
          <a:p>
            <a:pPr eaLnBrk="1" hangingPunct="1"/>
            <a:r>
              <a:rPr lang="en-US" smtClean="0"/>
              <a:t>Required</a:t>
            </a:r>
          </a:p>
          <a:p>
            <a:pPr lvl="1" eaLnBrk="1" hangingPunct="1"/>
            <a:r>
              <a:rPr lang="en-US" smtClean="0"/>
              <a:t>State/County FIPS or Tribal Code</a:t>
            </a:r>
          </a:p>
          <a:p>
            <a:pPr eaLnBrk="1" hangingPunct="1"/>
            <a:endParaRPr lang="en-US" smtClean="0"/>
          </a:p>
          <a:p>
            <a:pPr eaLnBrk="1" hangingPunct="1"/>
            <a:r>
              <a:rPr lang="en-US" smtClean="0"/>
              <a:t>Optional</a:t>
            </a:r>
          </a:p>
          <a:p>
            <a:pPr lvl="1" eaLnBrk="1" hangingPunct="1"/>
            <a:r>
              <a:rPr lang="en-US" smtClean="0"/>
              <a:t>Census Tract Identifier</a:t>
            </a:r>
          </a:p>
          <a:p>
            <a:pPr lvl="1" eaLnBrk="1" hangingPunct="1"/>
            <a:r>
              <a:rPr lang="en-US" smtClean="0"/>
              <a:t>Shape Identifier</a:t>
            </a:r>
          </a:p>
          <a:p>
            <a:pPr lvl="1" eaLnBrk="1" hangingPunct="1"/>
            <a:r>
              <a:rPr lang="en-US" smtClean="0"/>
              <a:t>Location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smtClean="0"/>
              <a:t>Required - Emissions Process </a:t>
            </a:r>
          </a:p>
        </p:txBody>
      </p:sp>
      <p:sp>
        <p:nvSpPr>
          <p:cNvPr id="13315" name="Rectangle 3"/>
          <p:cNvSpPr>
            <a:spLocks noGrp="1" noChangeArrowheads="1"/>
          </p:cNvSpPr>
          <p:nvPr>
            <p:ph type="body" idx="1"/>
          </p:nvPr>
        </p:nvSpPr>
        <p:spPr/>
        <p:txBody>
          <a:bodyPr/>
          <a:lstStyle/>
          <a:p>
            <a:pPr eaLnBrk="1" hangingPunct="1"/>
            <a:r>
              <a:rPr lang="en-US" smtClean="0"/>
              <a:t>Required</a:t>
            </a:r>
          </a:p>
          <a:p>
            <a:pPr lvl="1" eaLnBrk="1" hangingPunct="1"/>
            <a:r>
              <a:rPr lang="en-US" smtClean="0"/>
              <a:t>State/County FIPS or Tribal Code</a:t>
            </a:r>
          </a:p>
          <a:p>
            <a:pPr lvl="1" eaLnBrk="1" hangingPunct="1"/>
            <a:r>
              <a:rPr lang="en-US" smtClean="0"/>
              <a:t>Source Classification Code</a:t>
            </a:r>
          </a:p>
          <a:p>
            <a:pPr lvl="1" eaLnBrk="1" hangingPunct="1"/>
            <a:r>
              <a:rPr lang="en-US" smtClean="0"/>
              <a:t>Emissions Type Code</a:t>
            </a:r>
          </a:p>
          <a:p>
            <a:pPr eaLnBrk="1" hangingPunct="1"/>
            <a:r>
              <a:rPr lang="en-US" smtClean="0"/>
              <a:t>Optional</a:t>
            </a:r>
          </a:p>
          <a:p>
            <a:pPr lvl="1" eaLnBrk="1" hangingPunct="1"/>
            <a:r>
              <a:rPr lang="en-US" smtClean="0"/>
              <a:t>Census Tract</a:t>
            </a:r>
          </a:p>
          <a:p>
            <a:pPr lvl="1" eaLnBrk="1" hangingPunct="1"/>
            <a:r>
              <a:rPr lang="en-US" smtClean="0"/>
              <a:t>Shape Identifier</a:t>
            </a:r>
          </a:p>
          <a:p>
            <a:pPr lvl="1" eaLnBrk="1" hangingPunct="1"/>
            <a:r>
              <a:rPr lang="en-US" smtClean="0"/>
              <a:t>Process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3600" smtClean="0"/>
              <a:t>Required - Reporting Period</a:t>
            </a:r>
          </a:p>
        </p:txBody>
      </p:sp>
      <p:sp>
        <p:nvSpPr>
          <p:cNvPr id="14339" name="Rectangle 3"/>
          <p:cNvSpPr>
            <a:spLocks noGrp="1" noChangeArrowheads="1"/>
          </p:cNvSpPr>
          <p:nvPr>
            <p:ph type="body" idx="1"/>
          </p:nvPr>
        </p:nvSpPr>
        <p:spPr>
          <a:xfrm>
            <a:off x="457200" y="1600200"/>
            <a:ext cx="8229600" cy="4953000"/>
          </a:xfrm>
        </p:spPr>
        <p:txBody>
          <a:bodyPr/>
          <a:lstStyle/>
          <a:p>
            <a:pPr eaLnBrk="1" hangingPunct="1">
              <a:lnSpc>
                <a:spcPct val="90000"/>
              </a:lnSpc>
            </a:pPr>
            <a:r>
              <a:rPr lang="en-US" sz="2400" dirty="0" smtClean="0"/>
              <a:t>Required</a:t>
            </a:r>
          </a:p>
          <a:p>
            <a:pPr lvl="1" eaLnBrk="1" hangingPunct="1">
              <a:lnSpc>
                <a:spcPct val="90000"/>
              </a:lnSpc>
            </a:pPr>
            <a:r>
              <a:rPr lang="en-US" sz="2000" dirty="0" smtClean="0"/>
              <a:t>State/County FIPS or Tribal Code</a:t>
            </a:r>
          </a:p>
          <a:p>
            <a:pPr lvl="1" eaLnBrk="1" hangingPunct="1">
              <a:lnSpc>
                <a:spcPct val="90000"/>
              </a:lnSpc>
            </a:pPr>
            <a:r>
              <a:rPr lang="en-US" sz="2000" dirty="0" smtClean="0"/>
              <a:t>Source Classification Code</a:t>
            </a:r>
          </a:p>
          <a:p>
            <a:pPr lvl="1" eaLnBrk="1" hangingPunct="1">
              <a:lnSpc>
                <a:spcPct val="90000"/>
              </a:lnSpc>
            </a:pPr>
            <a:r>
              <a:rPr lang="en-US" sz="2000" dirty="0" smtClean="0"/>
              <a:t>Emissions Type Code</a:t>
            </a:r>
          </a:p>
          <a:p>
            <a:pPr lvl="1" eaLnBrk="1" hangingPunct="1">
              <a:lnSpc>
                <a:spcPct val="90000"/>
              </a:lnSpc>
            </a:pPr>
            <a:r>
              <a:rPr lang="en-US" sz="2000" dirty="0" smtClean="0"/>
              <a:t>Reporting Period Type Code</a:t>
            </a:r>
          </a:p>
          <a:p>
            <a:pPr eaLnBrk="1" hangingPunct="1">
              <a:lnSpc>
                <a:spcPct val="90000"/>
              </a:lnSpc>
            </a:pPr>
            <a:r>
              <a:rPr lang="en-US" sz="2400" dirty="0" smtClean="0"/>
              <a:t>Optional</a:t>
            </a:r>
          </a:p>
          <a:p>
            <a:pPr lvl="1" eaLnBrk="1" hangingPunct="1">
              <a:lnSpc>
                <a:spcPct val="90000"/>
              </a:lnSpc>
            </a:pPr>
            <a:r>
              <a:rPr lang="en-US" sz="2000" dirty="0" smtClean="0"/>
              <a:t>Census Tract and Shape Identifier</a:t>
            </a:r>
          </a:p>
          <a:p>
            <a:pPr lvl="1" eaLnBrk="1" hangingPunct="1">
              <a:lnSpc>
                <a:spcPct val="90000"/>
              </a:lnSpc>
            </a:pPr>
            <a:r>
              <a:rPr lang="en-US" sz="2000" dirty="0" smtClean="0"/>
              <a:t>Calculation Data Year – Only </a:t>
            </a:r>
            <a:r>
              <a:rPr lang="en-US" sz="2000" dirty="0" err="1" smtClean="0"/>
              <a:t>Onroad</a:t>
            </a:r>
            <a:endParaRPr lang="en-US" sz="2000" dirty="0" smtClean="0"/>
          </a:p>
          <a:p>
            <a:pPr lvl="1" eaLnBrk="1" hangingPunct="1">
              <a:lnSpc>
                <a:spcPct val="90000"/>
              </a:lnSpc>
            </a:pPr>
            <a:r>
              <a:rPr lang="en-US" sz="2000" dirty="0" smtClean="0"/>
              <a:t>Calculation Data Source – Only </a:t>
            </a:r>
            <a:r>
              <a:rPr lang="en-US" sz="2000" dirty="0" err="1" smtClean="0"/>
              <a:t>Onroad</a:t>
            </a:r>
            <a:endParaRPr lang="en-US" sz="2000" dirty="0" smtClean="0"/>
          </a:p>
          <a:p>
            <a:pPr lvl="1" eaLnBrk="1" hangingPunct="1">
              <a:lnSpc>
                <a:spcPct val="90000"/>
              </a:lnSpc>
            </a:pPr>
            <a:r>
              <a:rPr lang="en-US" sz="2000" dirty="0" smtClean="0"/>
              <a:t>Reporting Period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868362"/>
          </a:xfrm>
        </p:spPr>
        <p:txBody>
          <a:bodyPr/>
          <a:lstStyle/>
          <a:p>
            <a:pPr eaLnBrk="1" hangingPunct="1"/>
            <a:r>
              <a:rPr lang="en-US" sz="3600" smtClean="0"/>
              <a:t>Required - Emissions</a:t>
            </a:r>
          </a:p>
        </p:txBody>
      </p:sp>
      <p:sp>
        <p:nvSpPr>
          <p:cNvPr id="15363" name="Rectangle 3"/>
          <p:cNvSpPr>
            <a:spLocks noGrp="1" noChangeArrowheads="1"/>
          </p:cNvSpPr>
          <p:nvPr>
            <p:ph type="body" idx="1"/>
          </p:nvPr>
        </p:nvSpPr>
        <p:spPr>
          <a:xfrm>
            <a:off x="457200" y="1295400"/>
            <a:ext cx="8229600" cy="5257800"/>
          </a:xfrm>
        </p:spPr>
        <p:txBody>
          <a:bodyPr/>
          <a:lstStyle/>
          <a:p>
            <a:pPr eaLnBrk="1" hangingPunct="1">
              <a:lnSpc>
                <a:spcPct val="90000"/>
              </a:lnSpc>
            </a:pPr>
            <a:r>
              <a:rPr lang="en-US" smtClean="0"/>
              <a:t>Required</a:t>
            </a:r>
          </a:p>
          <a:p>
            <a:pPr lvl="1" eaLnBrk="1" hangingPunct="1">
              <a:lnSpc>
                <a:spcPct val="90000"/>
              </a:lnSpc>
            </a:pPr>
            <a:r>
              <a:rPr lang="en-US" smtClean="0"/>
              <a:t>State/County FIPS or Tribal Code</a:t>
            </a:r>
          </a:p>
          <a:p>
            <a:pPr lvl="1" eaLnBrk="1" hangingPunct="1">
              <a:lnSpc>
                <a:spcPct val="90000"/>
              </a:lnSpc>
            </a:pPr>
            <a:r>
              <a:rPr lang="en-US" smtClean="0"/>
              <a:t>Source Classification Code</a:t>
            </a:r>
          </a:p>
          <a:p>
            <a:pPr lvl="1" eaLnBrk="1" hangingPunct="1">
              <a:lnSpc>
                <a:spcPct val="90000"/>
              </a:lnSpc>
            </a:pPr>
            <a:r>
              <a:rPr lang="en-US" smtClean="0"/>
              <a:t>Emissions Type Code</a:t>
            </a:r>
          </a:p>
          <a:p>
            <a:pPr lvl="1" eaLnBrk="1" hangingPunct="1">
              <a:lnSpc>
                <a:spcPct val="90000"/>
              </a:lnSpc>
            </a:pPr>
            <a:r>
              <a:rPr lang="en-US" smtClean="0"/>
              <a:t>Reporting Period type Code</a:t>
            </a:r>
          </a:p>
          <a:p>
            <a:pPr lvl="1" eaLnBrk="1" hangingPunct="1">
              <a:lnSpc>
                <a:spcPct val="90000"/>
              </a:lnSpc>
            </a:pPr>
            <a:r>
              <a:rPr lang="en-US" smtClean="0"/>
              <a:t>Pollutant Code</a:t>
            </a:r>
          </a:p>
          <a:p>
            <a:pPr lvl="1" eaLnBrk="1" hangingPunct="1">
              <a:lnSpc>
                <a:spcPct val="90000"/>
              </a:lnSpc>
            </a:pPr>
            <a:r>
              <a:rPr lang="en-US" smtClean="0"/>
              <a:t>Total Emissions and UOM</a:t>
            </a:r>
          </a:p>
          <a:p>
            <a:pPr eaLnBrk="1" hangingPunct="1">
              <a:lnSpc>
                <a:spcPct val="90000"/>
              </a:lnSpc>
            </a:pPr>
            <a:r>
              <a:rPr lang="en-US" smtClean="0"/>
              <a:t>Optional</a:t>
            </a:r>
          </a:p>
          <a:p>
            <a:pPr lvl="1" eaLnBrk="1" hangingPunct="1">
              <a:lnSpc>
                <a:spcPct val="90000"/>
              </a:lnSpc>
            </a:pPr>
            <a:r>
              <a:rPr lang="en-US" smtClean="0"/>
              <a:t>Census Tract  and Shape Identifier</a:t>
            </a:r>
          </a:p>
          <a:p>
            <a:pPr lvl="1" eaLnBrk="1" hangingPunct="1">
              <a:lnSpc>
                <a:spcPct val="90000"/>
              </a:lnSpc>
            </a:pPr>
            <a:r>
              <a:rPr lang="en-US" smtClean="0"/>
              <a:t>Emissions Comment</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a:blip r:embed="rId3" cstate="print"/>
          <a:srcRect/>
          <a:stretch>
            <a:fillRect/>
          </a:stretch>
        </p:blipFill>
        <p:spPr bwMode="auto">
          <a:xfrm>
            <a:off x="2535316" y="1600200"/>
            <a:ext cx="4073367" cy="4525963"/>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Creating XML File via the Bridge Tool</a:t>
            </a:r>
            <a:endParaRPr lang="en-US" dirty="0"/>
          </a:p>
        </p:txBody>
      </p:sp>
      <p:sp>
        <p:nvSpPr>
          <p:cNvPr id="5" name="Oval 4"/>
          <p:cNvSpPr/>
          <p:nvPr/>
        </p:nvSpPr>
        <p:spPr>
          <a:xfrm>
            <a:off x="2514600" y="2667000"/>
            <a:ext cx="2743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800600" y="3124200"/>
            <a:ext cx="3454792" cy="646331"/>
          </a:xfrm>
          <a:prstGeom prst="rect">
            <a:avLst/>
          </a:prstGeom>
          <a:solidFill>
            <a:schemeClr val="bg1"/>
          </a:solidFill>
          <a:ln>
            <a:solidFill>
              <a:schemeClr val="tx1"/>
            </a:solidFill>
          </a:ln>
        </p:spPr>
        <p:txBody>
          <a:bodyPr wrap="none" rtlCol="0">
            <a:spAutoFit/>
          </a:bodyPr>
          <a:lstStyle/>
          <a:p>
            <a:r>
              <a:rPr lang="en-US" dirty="0" smtClean="0"/>
              <a:t>Select the Data Category being </a:t>
            </a:r>
          </a:p>
          <a:p>
            <a:r>
              <a:rPr lang="en-US" dirty="0" smtClean="0"/>
              <a:t>converted.</a:t>
            </a:r>
            <a:endParaRPr lang="en-US" dirty="0"/>
          </a:p>
        </p:txBody>
      </p:sp>
      <p:sp>
        <p:nvSpPr>
          <p:cNvPr id="10" name="TextBox 9"/>
          <p:cNvSpPr txBox="1"/>
          <p:nvPr/>
        </p:nvSpPr>
        <p:spPr>
          <a:xfrm>
            <a:off x="4572000" y="4202668"/>
            <a:ext cx="4352165" cy="369332"/>
          </a:xfrm>
          <a:prstGeom prst="rect">
            <a:avLst/>
          </a:prstGeom>
          <a:solidFill>
            <a:schemeClr val="bg1"/>
          </a:solidFill>
          <a:ln>
            <a:solidFill>
              <a:schemeClr val="tx1"/>
            </a:solidFill>
          </a:ln>
        </p:spPr>
        <p:txBody>
          <a:bodyPr wrap="square" rtlCol="0">
            <a:spAutoFit/>
          </a:bodyPr>
          <a:lstStyle/>
          <a:p>
            <a:r>
              <a:rPr lang="en-US" dirty="0" smtClean="0"/>
              <a:t>Browse for Access file and select “Start”.</a:t>
            </a:r>
            <a:endParaRPr lang="en-US" dirty="0"/>
          </a:p>
        </p:txBody>
      </p:sp>
      <p:sp>
        <p:nvSpPr>
          <p:cNvPr id="11" name="TextBox 10"/>
          <p:cNvSpPr txBox="1"/>
          <p:nvPr/>
        </p:nvSpPr>
        <p:spPr>
          <a:xfrm>
            <a:off x="533400" y="5602069"/>
            <a:ext cx="8153001" cy="923330"/>
          </a:xfrm>
          <a:prstGeom prst="rect">
            <a:avLst/>
          </a:prstGeom>
          <a:solidFill>
            <a:schemeClr val="bg1"/>
          </a:solidFill>
          <a:ln>
            <a:solidFill>
              <a:schemeClr val="tx1"/>
            </a:solidFill>
          </a:ln>
        </p:spPr>
        <p:txBody>
          <a:bodyPr wrap="none" rtlCol="0">
            <a:spAutoFit/>
          </a:bodyPr>
          <a:lstStyle/>
          <a:p>
            <a:r>
              <a:rPr lang="en-US" b="1" dirty="0" smtClean="0"/>
              <a:t>REMEMBER</a:t>
            </a:r>
            <a:r>
              <a:rPr lang="en-US" dirty="0" smtClean="0"/>
              <a:t>:  The Bridge Tool works on Access 2003.  If your file is saved as </a:t>
            </a:r>
          </a:p>
          <a:p>
            <a:r>
              <a:rPr lang="en-US" dirty="0" smtClean="0"/>
              <a:t>Access 2007 or later, you will need to do a “save as” to Access 2003 prior to </a:t>
            </a:r>
          </a:p>
          <a:p>
            <a:r>
              <a:rPr lang="en-US" dirty="0" smtClean="0"/>
              <a:t>using the Bridge Tool.</a:t>
            </a:r>
            <a:endParaRPr lang="en-US" dirty="0"/>
          </a:p>
        </p:txBody>
      </p:sp>
      <p:sp>
        <p:nvSpPr>
          <p:cNvPr id="9" name="Slide Number Placeholder 8"/>
          <p:cNvSpPr>
            <a:spLocks noGrp="1"/>
          </p:cNvSpPr>
          <p:nvPr>
            <p:ph type="sldNum" sz="quarter" idx="12"/>
          </p:nvPr>
        </p:nvSpPr>
        <p:spPr/>
        <p:txBody>
          <a:bodyPr/>
          <a:lstStyle/>
          <a:p>
            <a:fld id="{92C97E0B-171D-44FE-8B0C-2A34DEF80D21}"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smtClean="0"/>
              <a:t>EIS </a:t>
            </a:r>
            <a:r>
              <a:rPr lang="en-US" dirty="0" err="1" smtClean="0"/>
              <a:t>vs</a:t>
            </a:r>
            <a:r>
              <a:rPr lang="en-US" dirty="0" smtClean="0"/>
              <a:t> NEI</a:t>
            </a:r>
          </a:p>
        </p:txBody>
      </p:sp>
      <p:sp>
        <p:nvSpPr>
          <p:cNvPr id="3" name="Content Placeholder 2"/>
          <p:cNvSpPr>
            <a:spLocks noGrp="1"/>
          </p:cNvSpPr>
          <p:nvPr>
            <p:ph idx="1"/>
          </p:nvPr>
        </p:nvSpPr>
        <p:spPr>
          <a:xfrm>
            <a:off x="381000" y="1371600"/>
            <a:ext cx="8229600" cy="4525963"/>
          </a:xfrm>
        </p:spPr>
        <p:txBody>
          <a:bodyPr>
            <a:normAutofit fontScale="70000" lnSpcReduction="20000"/>
          </a:bodyPr>
          <a:lstStyle/>
          <a:p>
            <a:r>
              <a:rPr lang="en-US" dirty="0" smtClean="0"/>
              <a:t>Emission Inventory System (EIS)</a:t>
            </a:r>
          </a:p>
          <a:p>
            <a:pPr lvl="1"/>
            <a:r>
              <a:rPr lang="en-US" dirty="0" smtClean="0"/>
              <a:t>Data repository for air emissions data used to create the NEI</a:t>
            </a:r>
          </a:p>
          <a:p>
            <a:pPr lvl="1"/>
            <a:r>
              <a:rPr lang="en-US" dirty="0" smtClean="0"/>
              <a:t>Contains  State, Local, Tribal and EPA submitted data</a:t>
            </a:r>
          </a:p>
          <a:p>
            <a:pPr lvl="1"/>
            <a:r>
              <a:rPr lang="en-US" dirty="0" smtClean="0"/>
              <a:t>Can store multiple emissions values for the same unit/process</a:t>
            </a:r>
          </a:p>
          <a:p>
            <a:pPr lvl="1"/>
            <a:r>
              <a:rPr lang="en-US" dirty="0" smtClean="0"/>
              <a:t>Can store annual, monthly, daily data (e.g., fires, events)</a:t>
            </a:r>
          </a:p>
          <a:p>
            <a:pPr lvl="1"/>
            <a:r>
              <a:rPr lang="en-US" dirty="0" smtClean="0"/>
              <a:t>Data available via a password-protected web site</a:t>
            </a:r>
          </a:p>
          <a:p>
            <a:pPr lvl="2"/>
            <a:r>
              <a:rPr lang="en-US" dirty="0" smtClean="0"/>
              <a:t>EIS Gateway </a:t>
            </a:r>
            <a:r>
              <a:rPr lang="en-US" dirty="0" smtClean="0">
                <a:hlinkClick r:id="rId3"/>
              </a:rPr>
              <a:t>https://eis.epa.gov/eis-system-web/welcome.html</a:t>
            </a:r>
            <a:r>
              <a:rPr lang="en-US" dirty="0" smtClean="0"/>
              <a:t> </a:t>
            </a:r>
          </a:p>
          <a:p>
            <a:pPr lvl="2">
              <a:buNone/>
            </a:pPr>
            <a:endParaRPr lang="en-US" dirty="0" smtClean="0"/>
          </a:p>
          <a:p>
            <a:r>
              <a:rPr lang="en-US" dirty="0" smtClean="0"/>
              <a:t>National Emission Inventory (NEI)</a:t>
            </a:r>
          </a:p>
          <a:p>
            <a:pPr lvl="1"/>
            <a:r>
              <a:rPr lang="en-US" dirty="0" smtClean="0"/>
              <a:t>Snapshot in time from EIS</a:t>
            </a:r>
          </a:p>
          <a:p>
            <a:pPr lvl="1"/>
            <a:r>
              <a:rPr lang="en-US" dirty="0" smtClean="0"/>
              <a:t>Inventory version shared with the public</a:t>
            </a:r>
          </a:p>
          <a:p>
            <a:pPr lvl="1"/>
            <a:r>
              <a:rPr lang="en-US" dirty="0" smtClean="0"/>
              <a:t>One emissions value per process selected</a:t>
            </a:r>
          </a:p>
          <a:p>
            <a:pPr lvl="1"/>
            <a:r>
              <a:rPr lang="en-US" dirty="0" smtClean="0"/>
              <a:t>Annual emissions values</a:t>
            </a:r>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Bridge Tool Errors</a:t>
            </a:r>
            <a:endParaRPr lang="en-US" dirty="0"/>
          </a:p>
        </p:txBody>
      </p:sp>
      <p:sp>
        <p:nvSpPr>
          <p:cNvPr id="3" name="Content Placeholder 2"/>
          <p:cNvSpPr>
            <a:spLocks noGrp="1"/>
          </p:cNvSpPr>
          <p:nvPr>
            <p:ph idx="1"/>
          </p:nvPr>
        </p:nvSpPr>
        <p:spPr/>
        <p:txBody>
          <a:bodyPr>
            <a:normAutofit/>
          </a:bodyPr>
          <a:lstStyle/>
          <a:p>
            <a:r>
              <a:rPr lang="en-US" dirty="0" smtClean="0"/>
              <a:t>Look at your xml file prior to zipping it using Note Pad or your web browser.  Make sure you see all of the components.  </a:t>
            </a:r>
          </a:p>
        </p:txBody>
      </p:sp>
      <p:sp>
        <p:nvSpPr>
          <p:cNvPr id="4" name="Slide Number Placeholder 3"/>
          <p:cNvSpPr>
            <a:spLocks noGrp="1"/>
          </p:cNvSpPr>
          <p:nvPr>
            <p:ph type="sldNum" sz="quarter" idx="12"/>
          </p:nvPr>
        </p:nvSpPr>
        <p:spPr/>
        <p:txBody>
          <a:bodyPr/>
          <a:lstStyle/>
          <a:p>
            <a:fld id="{92C97E0B-171D-44FE-8B0C-2A34DEF80D21}"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Submitting the zipped XML File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Two methods</a:t>
            </a:r>
          </a:p>
          <a:p>
            <a:pPr lvl="1"/>
            <a:r>
              <a:rPr lang="en-US" dirty="0" smtClean="0"/>
              <a:t>Node-to-node</a:t>
            </a:r>
          </a:p>
          <a:p>
            <a:pPr lvl="1"/>
            <a:r>
              <a:rPr lang="en-US" dirty="0" smtClean="0"/>
              <a:t>CDX web client (most common method)</a:t>
            </a:r>
          </a:p>
          <a:p>
            <a:pPr lvl="2"/>
            <a:r>
              <a:rPr lang="en-US" dirty="0" smtClean="0">
                <a:hlinkClick r:id="rId3"/>
              </a:rPr>
              <a:t>https://nodewebrss.epa.gov/user/Login.aspx</a:t>
            </a:r>
            <a:endParaRPr lang="en-US" dirty="0" smtClean="0"/>
          </a:p>
          <a:p>
            <a:pPr lvl="2"/>
            <a:r>
              <a:rPr lang="en-US" dirty="0" smtClean="0"/>
              <a:t>Use Gateway login and password</a:t>
            </a:r>
          </a:p>
          <a:p>
            <a:r>
              <a:rPr lang="en-US" dirty="0" smtClean="0"/>
              <a:t>QA and Production Environment</a:t>
            </a:r>
          </a:p>
          <a:p>
            <a:pPr lvl="1"/>
            <a:r>
              <a:rPr lang="en-US" dirty="0" smtClean="0"/>
              <a:t>QA is always open to check your data.  Does not change anything in the EIS</a:t>
            </a:r>
          </a:p>
          <a:p>
            <a:pPr lvl="1"/>
            <a:r>
              <a:rPr lang="en-US" dirty="0" smtClean="0"/>
              <a:t>Production submission is your official submission and will update the EIS</a:t>
            </a:r>
          </a:p>
          <a:p>
            <a:pPr lvl="1"/>
            <a:r>
              <a:rPr lang="en-US" dirty="0" smtClean="0"/>
              <a:t>Recommend always sending to QA first</a:t>
            </a:r>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1"/>
            <a:ext cx="9179719" cy="6858000"/>
          </a:xfrm>
          <a:prstGeom prst="rect">
            <a:avLst/>
          </a:prstGeom>
          <a:noFill/>
          <a:ln w="9525">
            <a:noFill/>
            <a:miter lim="800000"/>
            <a:headEnd/>
            <a:tailEnd/>
          </a:ln>
        </p:spPr>
      </p:pic>
      <p:sp>
        <p:nvSpPr>
          <p:cNvPr id="5" name="Oval 4"/>
          <p:cNvSpPr/>
          <p:nvPr/>
        </p:nvSpPr>
        <p:spPr>
          <a:xfrm>
            <a:off x="4343400" y="3733800"/>
            <a:ext cx="914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F5B41619-5393-4AEC-9B02-911B32F0D92B}"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79719" cy="6858000"/>
          </a:xfrm>
          <a:prstGeom prst="rect">
            <a:avLst/>
          </a:prstGeom>
          <a:noFill/>
          <a:ln w="9525">
            <a:noFill/>
            <a:miter lim="800000"/>
            <a:headEnd/>
            <a:tailEnd/>
          </a:ln>
        </p:spPr>
      </p:pic>
      <p:sp>
        <p:nvSpPr>
          <p:cNvPr id="3" name="Oval 2"/>
          <p:cNvSpPr/>
          <p:nvPr/>
        </p:nvSpPr>
        <p:spPr>
          <a:xfrm>
            <a:off x="76200" y="3810000"/>
            <a:ext cx="609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38200" y="3733800"/>
            <a:ext cx="3662221" cy="369332"/>
          </a:xfrm>
          <a:prstGeom prst="rect">
            <a:avLst/>
          </a:prstGeom>
          <a:solidFill>
            <a:schemeClr val="bg1"/>
          </a:solidFill>
        </p:spPr>
        <p:txBody>
          <a:bodyPr wrap="none" rtlCol="0">
            <a:spAutoFit/>
          </a:bodyPr>
          <a:lstStyle/>
          <a:p>
            <a:r>
              <a:rPr lang="en-US" dirty="0" smtClean="0"/>
              <a:t>Select EIS from the left-hand side bar</a:t>
            </a:r>
            <a:endParaRPr lang="en-US" dirty="0"/>
          </a:p>
        </p:txBody>
      </p:sp>
      <p:sp>
        <p:nvSpPr>
          <p:cNvPr id="5" name="Slide Number Placeholder 4"/>
          <p:cNvSpPr>
            <a:spLocks noGrp="1"/>
          </p:cNvSpPr>
          <p:nvPr>
            <p:ph type="sldNum" sz="quarter" idx="12"/>
          </p:nvPr>
        </p:nvSpPr>
        <p:spPr/>
        <p:txBody>
          <a:bodyPr/>
          <a:lstStyle/>
          <a:p>
            <a:fld id="{F5B41619-5393-4AEC-9B02-911B32F0D92B}"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0" y="0"/>
            <a:ext cx="9179719" cy="6858000"/>
          </a:xfrm>
          <a:prstGeom prst="rect">
            <a:avLst/>
          </a:prstGeom>
          <a:noFill/>
          <a:ln w="9525">
            <a:noFill/>
            <a:miter lim="800000"/>
            <a:headEnd/>
            <a:tailEnd/>
          </a:ln>
        </p:spPr>
      </p:pic>
      <p:sp>
        <p:nvSpPr>
          <p:cNvPr id="3" name="TextBox 2"/>
          <p:cNvSpPr txBox="1"/>
          <p:nvPr/>
        </p:nvSpPr>
        <p:spPr>
          <a:xfrm>
            <a:off x="2667000" y="4953000"/>
            <a:ext cx="5527795" cy="923330"/>
          </a:xfrm>
          <a:prstGeom prst="rect">
            <a:avLst/>
          </a:prstGeom>
          <a:noFill/>
        </p:spPr>
        <p:txBody>
          <a:bodyPr wrap="none" rtlCol="0">
            <a:spAutoFit/>
          </a:bodyPr>
          <a:lstStyle/>
          <a:p>
            <a:r>
              <a:rPr lang="en-US" dirty="0" smtClean="0"/>
              <a:t>Browse for your </a:t>
            </a:r>
            <a:r>
              <a:rPr lang="en-US" b="1" u="sng" dirty="0" smtClean="0"/>
              <a:t>ZIPPED XML </a:t>
            </a:r>
            <a:r>
              <a:rPr lang="en-US" dirty="0" smtClean="0"/>
              <a:t>submission file.</a:t>
            </a:r>
          </a:p>
          <a:p>
            <a:r>
              <a:rPr lang="en-US" dirty="0" smtClean="0"/>
              <a:t>Then complete your email notification.  This can be more</a:t>
            </a:r>
          </a:p>
          <a:p>
            <a:r>
              <a:rPr lang="en-US" dirty="0" smtClean="0"/>
              <a:t>then one email address. Then select “Submit”.</a:t>
            </a:r>
            <a:endParaRPr lang="en-US" dirty="0"/>
          </a:p>
        </p:txBody>
      </p:sp>
      <p:sp>
        <p:nvSpPr>
          <p:cNvPr id="4" name="Slide Number Placeholder 3"/>
          <p:cNvSpPr>
            <a:spLocks noGrp="1"/>
          </p:cNvSpPr>
          <p:nvPr>
            <p:ph type="sldNum" sz="quarter" idx="12"/>
          </p:nvPr>
        </p:nvSpPr>
        <p:spPr/>
        <p:txBody>
          <a:bodyPr/>
          <a:lstStyle/>
          <a:p>
            <a:fld id="{F5B41619-5393-4AEC-9B02-911B32F0D9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Notifications</a:t>
            </a:r>
            <a:endParaRPr lang="en-US" dirty="0"/>
          </a:p>
        </p:txBody>
      </p:sp>
      <p:sp>
        <p:nvSpPr>
          <p:cNvPr id="3" name="Content Placeholder 2"/>
          <p:cNvSpPr>
            <a:spLocks noGrp="1"/>
          </p:cNvSpPr>
          <p:nvPr>
            <p:ph idx="1"/>
          </p:nvPr>
        </p:nvSpPr>
        <p:spPr>
          <a:xfrm>
            <a:off x="457200" y="1219200"/>
            <a:ext cx="8305800" cy="5410200"/>
          </a:xfrm>
        </p:spPr>
        <p:txBody>
          <a:bodyPr>
            <a:normAutofit fontScale="70000" lnSpcReduction="20000"/>
          </a:bodyPr>
          <a:lstStyle/>
          <a:p>
            <a:r>
              <a:rPr lang="en-US" dirty="0" smtClean="0"/>
              <a:t>First email, from “</a:t>
            </a:r>
            <a:r>
              <a:rPr lang="en-US" dirty="0" err="1" smtClean="0"/>
              <a:t>CDXNotification</a:t>
            </a:r>
            <a:r>
              <a:rPr lang="en-US" dirty="0" smtClean="0"/>
              <a:t>”, immediate</a:t>
            </a:r>
          </a:p>
          <a:p>
            <a:pPr lvl="1">
              <a:buNone/>
            </a:pPr>
            <a:r>
              <a:rPr lang="en-US" dirty="0" smtClean="0"/>
              <a:t>– Transaction Status: </a:t>
            </a:r>
            <a:r>
              <a:rPr lang="en-US" b="1" dirty="0" smtClean="0"/>
              <a:t>Pending</a:t>
            </a:r>
          </a:p>
          <a:p>
            <a:pPr lvl="1">
              <a:buNone/>
            </a:pPr>
            <a:endParaRPr lang="en-US" b="1" dirty="0" smtClean="0"/>
          </a:p>
          <a:p>
            <a:r>
              <a:rPr lang="en-US" dirty="0" smtClean="0"/>
              <a:t>Second email, also from “</a:t>
            </a:r>
            <a:r>
              <a:rPr lang="en-US" dirty="0" err="1" smtClean="0"/>
              <a:t>CDXNotification</a:t>
            </a:r>
            <a:r>
              <a:rPr lang="en-US" dirty="0" smtClean="0"/>
              <a:t>” , when EIS completes processing</a:t>
            </a:r>
          </a:p>
          <a:p>
            <a:pPr lvl="1"/>
            <a:r>
              <a:rPr lang="en-US" dirty="0" smtClean="0"/>
              <a:t>Transaction Status: </a:t>
            </a:r>
            <a:r>
              <a:rPr lang="en-US" b="1" dirty="0" smtClean="0"/>
              <a:t>Completed</a:t>
            </a:r>
            <a:r>
              <a:rPr lang="en-US" dirty="0" smtClean="0"/>
              <a:t>.  Feedback report is available at EIS Gateway</a:t>
            </a:r>
          </a:p>
          <a:p>
            <a:pPr lvl="1">
              <a:buNone/>
            </a:pPr>
            <a:endParaRPr lang="en-US" dirty="0" smtClean="0"/>
          </a:p>
          <a:p>
            <a:r>
              <a:rPr lang="en-US" dirty="0" smtClean="0"/>
              <a:t>Third email, from “</a:t>
            </a:r>
            <a:r>
              <a:rPr lang="en-US" dirty="0" err="1" smtClean="0"/>
              <a:t>noreply</a:t>
            </a:r>
            <a:r>
              <a:rPr lang="en-US" dirty="0" smtClean="0"/>
              <a:t>” (EIS Gateway), on quarter hours</a:t>
            </a:r>
          </a:p>
          <a:p>
            <a:pPr lvl="1"/>
            <a:r>
              <a:rPr lang="en-US" dirty="0" smtClean="0"/>
              <a:t>Status : Completed or </a:t>
            </a:r>
            <a:r>
              <a:rPr lang="en-US" b="1" dirty="0" smtClean="0"/>
              <a:t>Failed</a:t>
            </a:r>
          </a:p>
          <a:p>
            <a:pPr lvl="2"/>
            <a:r>
              <a:rPr lang="en-US" sz="2900" dirty="0" smtClean="0"/>
              <a:t>Wrong file submission error – Usually a zipped Access file is submitted instead of the xml file</a:t>
            </a:r>
          </a:p>
          <a:p>
            <a:pPr lvl="2"/>
            <a:r>
              <a:rPr lang="en-US" sz="2900" dirty="0" smtClean="0"/>
              <a:t>Window closed error – “User, agency, submission year not authorized”</a:t>
            </a:r>
          </a:p>
          <a:p>
            <a:pPr lvl="2"/>
            <a:r>
              <a:rPr lang="en-US" sz="2900" dirty="0" smtClean="0"/>
              <a:t>Completed might be for an XML file containing no data</a:t>
            </a:r>
          </a:p>
          <a:p>
            <a:pPr lvl="2"/>
            <a:endParaRPr lang="en-US" sz="2900" dirty="0" smtClean="0"/>
          </a:p>
          <a:p>
            <a:r>
              <a:rPr lang="en-US" dirty="0" smtClean="0"/>
              <a:t>Go to EIS Gateway and read the Feedback Report and resolve any critical errors and Potential Duplicates</a:t>
            </a:r>
          </a:p>
          <a:p>
            <a:pPr lvl="1"/>
            <a:endParaRPr lang="en-US" dirty="0" smtClean="0"/>
          </a:p>
        </p:txBody>
      </p:sp>
      <p:sp>
        <p:nvSpPr>
          <p:cNvPr id="4" name="Slide Number Placeholder 3"/>
          <p:cNvSpPr>
            <a:spLocks noGrp="1"/>
          </p:cNvSpPr>
          <p:nvPr>
            <p:ph type="sldNum" sz="quarter" idx="12"/>
          </p:nvPr>
        </p:nvSpPr>
        <p:spPr/>
        <p:txBody>
          <a:bodyPr/>
          <a:lstStyle/>
          <a:p>
            <a:fld id="{92C97E0B-171D-44FE-8B0C-2A34DEF80D21}"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5B41619-5393-4AEC-9B02-911B32F0D92B}" type="slidenum">
              <a:rPr lang="en-US" smtClean="0"/>
              <a:pPr/>
              <a:t>36</a:t>
            </a:fld>
            <a:endParaRPr lang="en-US"/>
          </a:p>
        </p:txBody>
      </p:sp>
      <p:grpSp>
        <p:nvGrpSpPr>
          <p:cNvPr id="6" name="Group 5"/>
          <p:cNvGrpSpPr/>
          <p:nvPr/>
        </p:nvGrpSpPr>
        <p:grpSpPr>
          <a:xfrm>
            <a:off x="457201" y="457200"/>
            <a:ext cx="7924800" cy="5791200"/>
            <a:chOff x="457200" y="381000"/>
            <a:chExt cx="7948105" cy="6172200"/>
          </a:xfrm>
        </p:grpSpPr>
        <p:pic>
          <p:nvPicPr>
            <p:cNvPr id="2050" name="Picture 2"/>
            <p:cNvPicPr>
              <a:picLocks noChangeAspect="1" noChangeArrowheads="1"/>
            </p:cNvPicPr>
            <p:nvPr/>
          </p:nvPicPr>
          <p:blipFill>
            <a:blip r:embed="rId2" cstate="print"/>
            <a:srcRect/>
            <a:stretch>
              <a:fillRect/>
            </a:stretch>
          </p:blipFill>
          <p:spPr bwMode="auto">
            <a:xfrm>
              <a:off x="457200" y="381000"/>
              <a:ext cx="7948105" cy="6172200"/>
            </a:xfrm>
            <a:prstGeom prst="rect">
              <a:avLst/>
            </a:prstGeom>
            <a:noFill/>
            <a:ln w="9525">
              <a:noFill/>
              <a:miter lim="800000"/>
              <a:headEnd/>
              <a:tailEnd/>
            </a:ln>
          </p:spPr>
        </p:pic>
        <p:sp>
          <p:nvSpPr>
            <p:cNvPr id="4" name="Oval 3"/>
            <p:cNvSpPr/>
            <p:nvPr/>
          </p:nvSpPr>
          <p:spPr>
            <a:xfrm>
              <a:off x="5105400" y="2667000"/>
              <a:ext cx="1295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Feedback Report </a:t>
            </a:r>
            <a:br>
              <a:rPr lang="en-US" dirty="0" smtClean="0"/>
            </a:br>
            <a:endParaRPr lang="en-US" dirty="0"/>
          </a:p>
        </p:txBody>
      </p:sp>
      <p:sp>
        <p:nvSpPr>
          <p:cNvPr id="4" name="Content Placeholder 3"/>
          <p:cNvSpPr>
            <a:spLocks noGrp="1"/>
          </p:cNvSpPr>
          <p:nvPr>
            <p:ph idx="1"/>
          </p:nvPr>
        </p:nvSpPr>
        <p:spPr/>
        <p:txBody>
          <a:bodyPr/>
          <a:lstStyle/>
          <a:p>
            <a:r>
              <a:rPr lang="en-US" dirty="0" smtClean="0"/>
              <a:t>Summary Page</a:t>
            </a:r>
          </a:p>
          <a:p>
            <a:pPr lvl="1"/>
            <a:r>
              <a:rPr lang="en-US" dirty="0" smtClean="0"/>
              <a:t>Name of submitter</a:t>
            </a:r>
          </a:p>
          <a:p>
            <a:pPr lvl="1"/>
            <a:r>
              <a:rPr lang="en-US" dirty="0" smtClean="0"/>
              <a:t>What environment submissions was made to</a:t>
            </a:r>
          </a:p>
          <a:p>
            <a:pPr lvl="2"/>
            <a:r>
              <a:rPr lang="en-US" dirty="0" smtClean="0"/>
              <a:t>QA or Production</a:t>
            </a:r>
          </a:p>
          <a:p>
            <a:pPr lvl="1"/>
            <a:r>
              <a:rPr lang="en-US" dirty="0" smtClean="0"/>
              <a:t>Data Category submitted</a:t>
            </a:r>
          </a:p>
          <a:p>
            <a:pPr lvl="2"/>
            <a:r>
              <a:rPr lang="en-US" dirty="0" err="1" smtClean="0"/>
              <a:t>Nonroad</a:t>
            </a:r>
            <a:endParaRPr lang="en-US" dirty="0" smtClean="0"/>
          </a:p>
          <a:p>
            <a:pPr lvl="1"/>
            <a:r>
              <a:rPr lang="en-US" dirty="0" smtClean="0"/>
              <a:t>Total number of critical and warning errors.</a:t>
            </a:r>
            <a:endParaRPr lang="en-US" dirty="0"/>
          </a:p>
        </p:txBody>
      </p:sp>
      <p:sp>
        <p:nvSpPr>
          <p:cNvPr id="5" name="Slide Number Placeholder 4"/>
          <p:cNvSpPr>
            <a:spLocks noGrp="1"/>
          </p:cNvSpPr>
          <p:nvPr>
            <p:ph type="sldNum" sz="quarter" idx="12"/>
          </p:nvPr>
        </p:nvSpPr>
        <p:spPr/>
        <p:txBody>
          <a:bodyPr/>
          <a:lstStyle/>
          <a:p>
            <a:fld id="{92C97E0B-171D-44FE-8B0C-2A34DEF80D21}"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Feedback Report</a:t>
            </a:r>
            <a:br>
              <a:rPr lang="en-US" dirty="0" smtClean="0"/>
            </a:br>
            <a:r>
              <a:rPr lang="en-US" dirty="0" smtClean="0"/>
              <a:t>Critical Errors</a:t>
            </a:r>
            <a:endParaRPr lang="en-US" dirty="0"/>
          </a:p>
        </p:txBody>
      </p:sp>
      <p:sp>
        <p:nvSpPr>
          <p:cNvPr id="3" name="Content Placeholder 2"/>
          <p:cNvSpPr>
            <a:spLocks noGrp="1"/>
          </p:cNvSpPr>
          <p:nvPr>
            <p:ph idx="1"/>
          </p:nvPr>
        </p:nvSpPr>
        <p:spPr/>
        <p:txBody>
          <a:bodyPr/>
          <a:lstStyle/>
          <a:p>
            <a:r>
              <a:rPr lang="en-US" dirty="0" smtClean="0"/>
              <a:t>The most important page of your feedback report</a:t>
            </a:r>
          </a:p>
          <a:p>
            <a:r>
              <a:rPr lang="en-US" dirty="0" smtClean="0"/>
              <a:t>All critical errors must be resolved prior to submitting to Production</a:t>
            </a:r>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39</a:t>
            </a:fld>
            <a:endParaRPr lang="en-US"/>
          </a:p>
        </p:txBody>
      </p:sp>
      <p:pic>
        <p:nvPicPr>
          <p:cNvPr id="3074" name="Picture 2"/>
          <p:cNvPicPr>
            <a:picLocks noGrp="1" noChangeAspect="1" noChangeArrowheads="1"/>
          </p:cNvPicPr>
          <p:nvPr>
            <p:ph idx="1"/>
          </p:nvPr>
        </p:nvPicPr>
        <p:blipFill>
          <a:blip r:embed="rId3" cstate="print"/>
          <a:srcRect/>
          <a:stretch>
            <a:fillRect/>
          </a:stretch>
        </p:blipFill>
        <p:spPr bwMode="auto">
          <a:xfrm>
            <a:off x="457200" y="2022435"/>
            <a:ext cx="8229600" cy="36814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S/L/T Reporting Requirement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Air Emissions Reporting Rule (AERR) </a:t>
            </a:r>
            <a:r>
              <a:rPr lang="en-US" sz="2400" dirty="0" smtClean="0">
                <a:hlinkClick r:id="rId3"/>
              </a:rPr>
              <a:t>http://www.epa.gov/ttn/chief/aerr/</a:t>
            </a:r>
            <a:r>
              <a:rPr lang="en-US" sz="2400" dirty="0" smtClean="0"/>
              <a:t> </a:t>
            </a:r>
          </a:p>
          <a:p>
            <a:pPr lvl="1"/>
            <a:r>
              <a:rPr lang="en-US" dirty="0" smtClean="0"/>
              <a:t>Complete criteria pollutant inventory </a:t>
            </a:r>
            <a:r>
              <a:rPr lang="en-US" u="sng" dirty="0" smtClean="0"/>
              <a:t>every 3 years</a:t>
            </a:r>
          </a:p>
          <a:p>
            <a:pPr lvl="2"/>
            <a:r>
              <a:rPr lang="en-US" dirty="0" smtClean="0"/>
              <a:t>All point sources (100 </a:t>
            </a:r>
            <a:r>
              <a:rPr lang="en-US" dirty="0" err="1" smtClean="0"/>
              <a:t>tpy</a:t>
            </a:r>
            <a:r>
              <a:rPr lang="en-US" dirty="0" smtClean="0"/>
              <a:t> potential to emit threshold)</a:t>
            </a:r>
            <a:endParaRPr lang="en-US" b="1" dirty="0" smtClean="0">
              <a:solidFill>
                <a:srgbClr val="FF0000"/>
              </a:solidFill>
            </a:endParaRPr>
          </a:p>
          <a:p>
            <a:pPr lvl="2"/>
            <a:r>
              <a:rPr lang="en-US" dirty="0" smtClean="0"/>
              <a:t>Nonpoint Sources</a:t>
            </a:r>
          </a:p>
          <a:p>
            <a:pPr lvl="2"/>
            <a:r>
              <a:rPr lang="en-US" b="1" dirty="0" err="1" smtClean="0"/>
              <a:t>Onroad</a:t>
            </a:r>
            <a:r>
              <a:rPr lang="en-US" b="1" dirty="0" smtClean="0">
                <a:solidFill>
                  <a:srgbClr val="FF0000"/>
                </a:solidFill>
              </a:rPr>
              <a:t> </a:t>
            </a:r>
            <a:r>
              <a:rPr lang="en-US" dirty="0" smtClean="0"/>
              <a:t>and </a:t>
            </a:r>
            <a:r>
              <a:rPr lang="en-US" dirty="0" err="1" smtClean="0">
                <a:solidFill>
                  <a:srgbClr val="FF0000"/>
                </a:solidFill>
              </a:rPr>
              <a:t>Nonroad</a:t>
            </a:r>
            <a:r>
              <a:rPr lang="en-US" dirty="0" smtClean="0"/>
              <a:t> sources</a:t>
            </a:r>
          </a:p>
          <a:p>
            <a:pPr lvl="2"/>
            <a:r>
              <a:rPr lang="en-US" dirty="0" smtClean="0"/>
              <a:t>Events (wildfires and prescribed fires)</a:t>
            </a:r>
          </a:p>
          <a:p>
            <a:pPr lvl="2"/>
            <a:r>
              <a:rPr lang="en-US" dirty="0" smtClean="0"/>
              <a:t>2011 Emissions due 12/31/2012, EIS window opens 6/1/2012</a:t>
            </a:r>
          </a:p>
          <a:p>
            <a:pPr lvl="1"/>
            <a:r>
              <a:rPr lang="en-US" dirty="0" smtClean="0"/>
              <a:t>Annual reporting for type A point source facilities</a:t>
            </a:r>
          </a:p>
          <a:p>
            <a:pPr lvl="3"/>
            <a:r>
              <a:rPr lang="en-US" dirty="0" smtClean="0"/>
              <a:t>SO2, </a:t>
            </a:r>
            <a:r>
              <a:rPr lang="en-US" dirty="0" err="1" smtClean="0"/>
              <a:t>NOx</a:t>
            </a:r>
            <a:r>
              <a:rPr lang="en-US" dirty="0" smtClean="0"/>
              <a:t>, CO  with potential to emit </a:t>
            </a:r>
            <a:r>
              <a:rPr lang="en-US" u="sng" dirty="0" smtClean="0"/>
              <a:t>&gt; </a:t>
            </a:r>
            <a:r>
              <a:rPr lang="en-US" dirty="0" smtClean="0"/>
              <a:t>2,500 </a:t>
            </a:r>
            <a:r>
              <a:rPr lang="en-US" dirty="0" err="1" smtClean="0"/>
              <a:t>tpy</a:t>
            </a:r>
            <a:endParaRPr lang="en-US" dirty="0" smtClean="0"/>
          </a:p>
          <a:p>
            <a:pPr lvl="3"/>
            <a:r>
              <a:rPr lang="en-US" dirty="0" smtClean="0"/>
              <a:t>VOC, PM, NH3 with potential to emit </a:t>
            </a:r>
            <a:r>
              <a:rPr lang="en-US" u="sng" dirty="0" smtClean="0"/>
              <a:t>&gt;</a:t>
            </a:r>
            <a:r>
              <a:rPr lang="en-US" dirty="0" smtClean="0"/>
              <a:t> 250 </a:t>
            </a:r>
            <a:r>
              <a:rPr lang="en-US" dirty="0" err="1" smtClean="0"/>
              <a:t>tpy</a:t>
            </a:r>
            <a:endParaRPr lang="en-US" dirty="0" smtClean="0"/>
          </a:p>
          <a:p>
            <a:pPr lvl="3"/>
            <a:r>
              <a:rPr lang="en-US" dirty="0" err="1" smtClean="0"/>
              <a:t>Pb</a:t>
            </a:r>
            <a:r>
              <a:rPr lang="en-US" dirty="0" smtClean="0"/>
              <a:t> with potential to emit  </a:t>
            </a:r>
            <a:r>
              <a:rPr lang="en-US" u="sng" dirty="0" smtClean="0"/>
              <a:t>&gt; </a:t>
            </a:r>
            <a:r>
              <a:rPr lang="en-US" dirty="0" smtClean="0"/>
              <a:t>5 </a:t>
            </a:r>
            <a:r>
              <a:rPr lang="en-US" dirty="0" err="1" smtClean="0"/>
              <a:t>tpy</a:t>
            </a:r>
            <a:r>
              <a:rPr lang="en-US" dirty="0" smtClean="0"/>
              <a:t> (to be amended to agree with Lead NAAQS level of </a:t>
            </a:r>
            <a:r>
              <a:rPr lang="en-US" u="sng" dirty="0" smtClean="0"/>
              <a:t>&gt; 0</a:t>
            </a:r>
            <a:r>
              <a:rPr lang="en-US" dirty="0" smtClean="0"/>
              <a:t>.5 </a:t>
            </a:r>
            <a:r>
              <a:rPr lang="en-US" dirty="0" err="1" smtClean="0"/>
              <a:t>tpy</a:t>
            </a:r>
            <a:r>
              <a:rPr lang="en-US" dirty="0" smtClean="0"/>
              <a:t>)</a:t>
            </a:r>
          </a:p>
          <a:p>
            <a:pPr lvl="1"/>
            <a:r>
              <a:rPr lang="en-US" dirty="0" smtClean="0"/>
              <a:t>HAPs are submitted voluntarily by many S/L/Ts and are encouraged as part of an integrated report</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40</a:t>
            </a:fld>
            <a:endParaRPr lang="en-US"/>
          </a:p>
        </p:txBody>
      </p:sp>
      <p:pic>
        <p:nvPicPr>
          <p:cNvPr id="4098" name="Picture 2"/>
          <p:cNvPicPr>
            <a:picLocks noGrp="1" noChangeAspect="1" noChangeArrowheads="1"/>
          </p:cNvPicPr>
          <p:nvPr>
            <p:ph idx="1"/>
          </p:nvPr>
        </p:nvPicPr>
        <p:blipFill>
          <a:blip r:embed="rId3" cstate="print"/>
          <a:srcRect/>
          <a:stretch>
            <a:fillRect/>
          </a:stretch>
        </p:blipFill>
        <p:spPr bwMode="auto">
          <a:xfrm>
            <a:off x="457200" y="2022435"/>
            <a:ext cx="8229600" cy="36814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will my data show up in EIS?</a:t>
            </a:r>
            <a:endParaRPr lang="en-US" dirty="0"/>
          </a:p>
        </p:txBody>
      </p:sp>
      <p:sp>
        <p:nvSpPr>
          <p:cNvPr id="3" name="Content Placeholder 2"/>
          <p:cNvSpPr>
            <a:spLocks noGrp="1"/>
          </p:cNvSpPr>
          <p:nvPr>
            <p:ph idx="1"/>
          </p:nvPr>
        </p:nvSpPr>
        <p:spPr/>
        <p:txBody>
          <a:bodyPr/>
          <a:lstStyle/>
          <a:p>
            <a:r>
              <a:rPr lang="en-US" dirty="0" err="1" smtClean="0"/>
              <a:t>Nonroad</a:t>
            </a:r>
            <a:r>
              <a:rPr lang="en-US" dirty="0" smtClean="0"/>
              <a:t> data on the Gateway is available immediately</a:t>
            </a:r>
          </a:p>
          <a:p>
            <a:r>
              <a:rPr lang="en-US" dirty="0" smtClean="0"/>
              <a:t>Reports available the next day</a:t>
            </a:r>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Nonpoint/</a:t>
            </a:r>
            <a:r>
              <a:rPr lang="en-US" dirty="0" err="1" smtClean="0"/>
              <a:t>Onroad</a:t>
            </a:r>
            <a:r>
              <a:rPr lang="en-US" dirty="0" smtClean="0"/>
              <a:t>/</a:t>
            </a:r>
            <a:r>
              <a:rPr lang="en-US" dirty="0" err="1" smtClean="0"/>
              <a:t>Nonroad</a:t>
            </a:r>
            <a:r>
              <a:rPr lang="en-US" dirty="0" smtClean="0"/>
              <a:t> Emissions</a:t>
            </a:r>
            <a:endParaRPr lang="en-US" dirty="0"/>
          </a:p>
        </p:txBody>
      </p:sp>
      <p:pic>
        <p:nvPicPr>
          <p:cNvPr id="107523" name="Picture 3"/>
          <p:cNvPicPr>
            <a:picLocks noGrp="1" noChangeAspect="1" noChangeArrowheads="1"/>
          </p:cNvPicPr>
          <p:nvPr>
            <p:ph idx="1"/>
          </p:nvPr>
        </p:nvPicPr>
        <p:blipFill>
          <a:blip r:embed="rId3" cstate="print"/>
          <a:srcRect/>
          <a:stretch>
            <a:fillRect/>
          </a:stretch>
        </p:blipFill>
        <p:spPr bwMode="auto">
          <a:xfrm>
            <a:off x="1143000" y="1301439"/>
            <a:ext cx="7029701" cy="5251761"/>
          </a:xfrm>
          <a:prstGeom prst="rect">
            <a:avLst/>
          </a:prstGeom>
          <a:noFill/>
          <a:ln w="9525">
            <a:noFill/>
            <a:miter lim="800000"/>
            <a:headEnd/>
            <a:tailEnd/>
          </a:ln>
        </p:spPr>
      </p:pic>
      <p:sp>
        <p:nvSpPr>
          <p:cNvPr id="7" name="Oval 6"/>
          <p:cNvSpPr/>
          <p:nvPr/>
        </p:nvSpPr>
        <p:spPr>
          <a:xfrm>
            <a:off x="1066800" y="3048000"/>
            <a:ext cx="1295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92C97E0B-171D-44FE-8B0C-2A34DEF80D21}"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Agency Submission History Report</a:t>
            </a:r>
            <a:endParaRPr lang="en-US" dirty="0"/>
          </a:p>
        </p:txBody>
      </p:sp>
      <p:sp>
        <p:nvSpPr>
          <p:cNvPr id="9" name="Slide Number Placeholder 8"/>
          <p:cNvSpPr>
            <a:spLocks noGrp="1"/>
          </p:cNvSpPr>
          <p:nvPr>
            <p:ph type="sldNum" sz="quarter" idx="12"/>
          </p:nvPr>
        </p:nvSpPr>
        <p:spPr/>
        <p:txBody>
          <a:bodyPr/>
          <a:lstStyle/>
          <a:p>
            <a:fld id="{92C97E0B-171D-44FE-8B0C-2A34DEF80D21}" type="slidenum">
              <a:rPr lang="en-US" smtClean="0"/>
              <a:pPr/>
              <a:t>43</a:t>
            </a:fld>
            <a:endParaRPr lang="en-US"/>
          </a:p>
        </p:txBody>
      </p:sp>
      <p:pic>
        <p:nvPicPr>
          <p:cNvPr id="2050" name="Picture 2"/>
          <p:cNvPicPr>
            <a:picLocks noGrp="1" noChangeAspect="1" noChangeArrowheads="1"/>
          </p:cNvPicPr>
          <p:nvPr>
            <p:ph idx="1"/>
          </p:nvPr>
        </p:nvPicPr>
        <p:blipFill>
          <a:blip r:embed="rId3" cstate="print"/>
          <a:srcRect/>
          <a:stretch>
            <a:fillRect/>
          </a:stretch>
        </p:blipFill>
        <p:spPr bwMode="auto">
          <a:xfrm>
            <a:off x="914400" y="1219200"/>
            <a:ext cx="7848600" cy="5367600"/>
          </a:xfrm>
          <a:prstGeom prst="rect">
            <a:avLst/>
          </a:prstGeom>
          <a:noFill/>
          <a:ln w="9525">
            <a:noFill/>
            <a:miter lim="800000"/>
            <a:headEnd/>
            <a:tailEnd/>
          </a:ln>
        </p:spPr>
      </p:pic>
      <p:sp>
        <p:nvSpPr>
          <p:cNvPr id="8" name="Oval 7"/>
          <p:cNvSpPr/>
          <p:nvPr/>
        </p:nvSpPr>
        <p:spPr>
          <a:xfrm>
            <a:off x="3200400" y="2895600"/>
            <a:ext cx="685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4648200"/>
            <a:ext cx="19812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Grp="1" noChangeAspect="1" noChangeArrowheads="1"/>
          </p:cNvPicPr>
          <p:nvPr>
            <p:ph idx="1"/>
          </p:nvPr>
        </p:nvPicPr>
        <p:blipFill>
          <a:blip r:embed="rId3" cstate="print"/>
          <a:srcRect/>
          <a:stretch>
            <a:fillRect/>
          </a:stretch>
        </p:blipFill>
        <p:spPr bwMode="auto">
          <a:xfrm>
            <a:off x="685800" y="1661765"/>
            <a:ext cx="7588250" cy="4266307"/>
          </a:xfrm>
          <a:prstGeom prst="rect">
            <a:avLst/>
          </a:prstGeom>
          <a:noFill/>
          <a:ln w="9525">
            <a:noFill/>
            <a:miter lim="800000"/>
            <a:headEnd/>
            <a:tailEnd/>
          </a:ln>
        </p:spPr>
      </p:pic>
      <p:sp>
        <p:nvSpPr>
          <p:cNvPr id="2" name="Title 1"/>
          <p:cNvSpPr>
            <a:spLocks noGrp="1"/>
          </p:cNvSpPr>
          <p:nvPr>
            <p:ph type="title"/>
          </p:nvPr>
        </p:nvSpPr>
        <p:spPr>
          <a:xfrm>
            <a:off x="457200" y="274638"/>
            <a:ext cx="8229600" cy="792162"/>
          </a:xfrm>
        </p:spPr>
        <p:txBody>
          <a:bodyPr/>
          <a:lstStyle/>
          <a:p>
            <a:r>
              <a:rPr lang="en-US" dirty="0" smtClean="0"/>
              <a:t>How do I get data out of EIS?</a:t>
            </a:r>
            <a:endParaRPr lang="en-US" dirty="0"/>
          </a:p>
        </p:txBody>
      </p:sp>
      <p:sp>
        <p:nvSpPr>
          <p:cNvPr id="5" name="Oval 4"/>
          <p:cNvSpPr/>
          <p:nvPr/>
        </p:nvSpPr>
        <p:spPr>
          <a:xfrm>
            <a:off x="533400" y="2209800"/>
            <a:ext cx="1447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09800" y="28956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133600" y="3810000"/>
            <a:ext cx="762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fld id="{92C97E0B-171D-44FE-8B0C-2A34DEF80D21}"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Downloads</a:t>
            </a:r>
            <a:endParaRPr lang="en-US" dirty="0"/>
          </a:p>
        </p:txBody>
      </p:sp>
      <p:pic>
        <p:nvPicPr>
          <p:cNvPr id="16387" name="Picture 3"/>
          <p:cNvPicPr>
            <a:picLocks noGrp="1" noChangeAspect="1" noChangeArrowheads="1"/>
          </p:cNvPicPr>
          <p:nvPr>
            <p:ph idx="1"/>
          </p:nvPr>
        </p:nvPicPr>
        <p:blipFill>
          <a:blip r:embed="rId3" cstate="print"/>
          <a:srcRect/>
          <a:stretch>
            <a:fillRect/>
          </a:stretch>
        </p:blipFill>
        <p:spPr bwMode="auto">
          <a:xfrm>
            <a:off x="838200" y="1143000"/>
            <a:ext cx="7360299" cy="5498745"/>
          </a:xfrm>
          <a:prstGeom prst="rect">
            <a:avLst/>
          </a:prstGeom>
          <a:noFill/>
          <a:ln w="9525">
            <a:noFill/>
            <a:miter lim="800000"/>
            <a:headEnd/>
            <a:tailEnd/>
          </a:ln>
        </p:spPr>
      </p:pic>
      <p:sp>
        <p:nvSpPr>
          <p:cNvPr id="4" name="Oval 3"/>
          <p:cNvSpPr/>
          <p:nvPr/>
        </p:nvSpPr>
        <p:spPr>
          <a:xfrm>
            <a:off x="990600" y="5181600"/>
            <a:ext cx="9906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92C97E0B-171D-44FE-8B0C-2A34DEF80D21}"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EPA Check </a:t>
            </a:r>
            <a:br>
              <a:rPr lang="en-US" dirty="0" smtClean="0"/>
            </a:br>
            <a:r>
              <a:rPr lang="en-US" dirty="0" smtClean="0"/>
              <a:t>Your Data?</a:t>
            </a:r>
            <a:endParaRPr lang="en-US" dirty="0"/>
          </a:p>
        </p:txBody>
      </p:sp>
      <p:sp>
        <p:nvSpPr>
          <p:cNvPr id="3" name="Content Placeholder 2"/>
          <p:cNvSpPr>
            <a:spLocks noGrp="1"/>
          </p:cNvSpPr>
          <p:nvPr>
            <p:ph idx="1"/>
          </p:nvPr>
        </p:nvSpPr>
        <p:spPr/>
        <p:txBody>
          <a:bodyPr/>
          <a:lstStyle/>
          <a:p>
            <a:r>
              <a:rPr lang="en-US" dirty="0" smtClean="0"/>
              <a:t>Again, inputs are strongly preferred. </a:t>
            </a:r>
          </a:p>
          <a:p>
            <a:r>
              <a:rPr lang="en-US" dirty="0" smtClean="0"/>
              <a:t>Submitted emissions are compared to EPA’s for pollutants covered, disagreement between CAP/HAP, anomalous </a:t>
            </a:r>
            <a:r>
              <a:rPr lang="en-US" dirty="0" err="1" smtClean="0"/>
              <a:t>emis</a:t>
            </a:r>
            <a:r>
              <a:rPr lang="en-US" dirty="0" smtClean="0"/>
              <a:t> type/</a:t>
            </a:r>
            <a:r>
              <a:rPr lang="en-US" dirty="0" err="1" smtClean="0"/>
              <a:t>pol</a:t>
            </a:r>
            <a:r>
              <a:rPr lang="en-US" dirty="0" smtClean="0"/>
              <a:t> combinations, SCC coverage, etc.</a:t>
            </a:r>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Problems</a:t>
            </a:r>
            <a:endParaRPr lang="en-US" dirty="0"/>
          </a:p>
        </p:txBody>
      </p:sp>
      <p:sp>
        <p:nvSpPr>
          <p:cNvPr id="3" name="Content Placeholder 2"/>
          <p:cNvSpPr>
            <a:spLocks noGrp="1"/>
          </p:cNvSpPr>
          <p:nvPr>
            <p:ph idx="1"/>
          </p:nvPr>
        </p:nvSpPr>
        <p:spPr/>
        <p:txBody>
          <a:bodyPr/>
          <a:lstStyle/>
          <a:p>
            <a:r>
              <a:rPr lang="en-US" sz="2800" dirty="0" smtClean="0"/>
              <a:t>Overwriting previous submittals.  Several submitters in trying to update/correct emissions values, submitted only one pollutant which overwrote previous submittal which contained many pollutants</a:t>
            </a:r>
            <a:endParaRPr lang="en-US" sz="2800" strike="sngStrike" dirty="0" smtClean="0"/>
          </a:p>
          <a:p>
            <a:r>
              <a:rPr lang="en-US" sz="2800" dirty="0" smtClean="0"/>
              <a:t>Poor use of emission type.  For example, all emissions as </a:t>
            </a:r>
            <a:r>
              <a:rPr lang="en-US" sz="2800" dirty="0" err="1" smtClean="0"/>
              <a:t>evap</a:t>
            </a:r>
            <a:r>
              <a:rPr lang="en-US" sz="2800" dirty="0" smtClean="0"/>
              <a:t> does not make sense.</a:t>
            </a:r>
          </a:p>
          <a:p>
            <a:r>
              <a:rPr lang="en-US" sz="2800" dirty="0" smtClean="0"/>
              <a:t>Bad </a:t>
            </a:r>
            <a:r>
              <a:rPr lang="en-US" sz="2800" dirty="0" err="1" smtClean="0"/>
              <a:t>emis</a:t>
            </a:r>
            <a:r>
              <a:rPr lang="en-US" sz="2800" dirty="0" smtClean="0"/>
              <a:t> type/pollutant combinations (e.g., </a:t>
            </a:r>
            <a:r>
              <a:rPr lang="en-US" sz="2800" dirty="0" err="1" smtClean="0"/>
              <a:t>evap</a:t>
            </a:r>
            <a:r>
              <a:rPr lang="en-US" sz="2800" dirty="0" smtClean="0"/>
              <a:t> pm)</a:t>
            </a:r>
            <a:endParaRPr lang="en-US" sz="28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Contacts</a:t>
            </a:r>
            <a:endParaRPr lang="en-US" dirty="0"/>
          </a:p>
        </p:txBody>
      </p:sp>
      <p:sp>
        <p:nvSpPr>
          <p:cNvPr id="3" name="Content Placeholder 2"/>
          <p:cNvSpPr>
            <a:spLocks noGrp="1"/>
          </p:cNvSpPr>
          <p:nvPr>
            <p:ph idx="1"/>
          </p:nvPr>
        </p:nvSpPr>
        <p:spPr/>
        <p:txBody>
          <a:bodyPr/>
          <a:lstStyle/>
          <a:p>
            <a:pPr marL="342900" lvl="1" indent="-342900">
              <a:buFontTx/>
              <a:buChar char="•"/>
            </a:pPr>
            <a:r>
              <a:rPr lang="en-US" sz="3200" dirty="0" smtClean="0"/>
              <a:t>Submittal Issues</a:t>
            </a:r>
          </a:p>
          <a:p>
            <a:pPr marL="342900" lvl="1" indent="-342900">
              <a:buNone/>
            </a:pPr>
            <a:r>
              <a:rPr lang="en-US" dirty="0" smtClean="0"/>
              <a:t>	-Sally </a:t>
            </a:r>
            <a:r>
              <a:rPr lang="en-US" dirty="0" err="1" smtClean="0"/>
              <a:t>Dombrowski</a:t>
            </a:r>
            <a:r>
              <a:rPr lang="en-US" dirty="0" smtClean="0"/>
              <a:t>  </a:t>
            </a:r>
            <a:r>
              <a:rPr lang="en-US" dirty="0" smtClean="0">
                <a:hlinkClick r:id="rId3"/>
              </a:rPr>
              <a:t>dombrowski.sally@epa.gov</a:t>
            </a:r>
            <a:r>
              <a:rPr lang="en-US" dirty="0" smtClean="0"/>
              <a:t>; 919-541-3269</a:t>
            </a:r>
          </a:p>
          <a:p>
            <a:r>
              <a:rPr lang="en-US" dirty="0" smtClean="0"/>
              <a:t>Inventory Issues</a:t>
            </a:r>
          </a:p>
          <a:p>
            <a:pPr lvl="1"/>
            <a:r>
              <a:rPr lang="en-US" dirty="0" smtClean="0"/>
              <a:t>Laurel Driver – Mobile Sources</a:t>
            </a:r>
          </a:p>
          <a:p>
            <a:pPr lvl="1">
              <a:buNone/>
            </a:pPr>
            <a:r>
              <a:rPr lang="en-US" dirty="0" smtClean="0">
                <a:hlinkClick r:id="rId4"/>
              </a:rPr>
              <a:t>driver.laurel@epa.gov</a:t>
            </a:r>
            <a:r>
              <a:rPr lang="en-US" dirty="0" smtClean="0"/>
              <a:t>, 919-541-2859</a:t>
            </a:r>
          </a:p>
          <a:p>
            <a:r>
              <a:rPr lang="en-US" dirty="0" smtClean="0"/>
              <a:t>NONROAD model Issues</a:t>
            </a:r>
          </a:p>
          <a:p>
            <a:pPr lvl="1"/>
            <a:r>
              <a:rPr lang="en-US" dirty="0" smtClean="0"/>
              <a:t>mobile@epa.gov</a:t>
            </a:r>
          </a:p>
          <a:p>
            <a:pPr lvl="1">
              <a:buNone/>
            </a:pPr>
            <a:endParaRPr lang="en-US" dirty="0" smtClean="0"/>
          </a:p>
          <a:p>
            <a:pPr lvl="1"/>
            <a:endParaRPr lang="en-US" dirty="0"/>
          </a:p>
        </p:txBody>
      </p:sp>
      <p:sp>
        <p:nvSpPr>
          <p:cNvPr id="4" name="Slide Number Placeholder 3"/>
          <p:cNvSpPr>
            <a:spLocks noGrp="1"/>
          </p:cNvSpPr>
          <p:nvPr>
            <p:ph type="sldNum" sz="quarter" idx="12"/>
          </p:nvPr>
        </p:nvSpPr>
        <p:spPr/>
        <p:txBody>
          <a:bodyPr/>
          <a:lstStyle/>
          <a:p>
            <a:fld id="{92C97E0B-171D-44FE-8B0C-2A34DEF80D21}" type="slidenum">
              <a:rPr lang="en-US" smtClean="0"/>
              <a:pPr/>
              <a:t>48</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the NEI</a:t>
            </a:r>
            <a:endParaRPr lang="en-US" dirty="0"/>
          </a:p>
        </p:txBody>
      </p:sp>
      <p:sp>
        <p:nvSpPr>
          <p:cNvPr id="3" name="Content Placeholder 2"/>
          <p:cNvSpPr>
            <a:spLocks noGrp="1"/>
          </p:cNvSpPr>
          <p:nvPr>
            <p:ph idx="1"/>
          </p:nvPr>
        </p:nvSpPr>
        <p:spPr/>
        <p:txBody>
          <a:bodyPr/>
          <a:lstStyle/>
          <a:p>
            <a:r>
              <a:rPr lang="en-US" dirty="0" smtClean="0"/>
              <a:t>The NEI is one of the key inputs for :</a:t>
            </a:r>
          </a:p>
          <a:p>
            <a:pPr lvl="1"/>
            <a:r>
              <a:rPr lang="en-US" dirty="0" smtClean="0"/>
              <a:t>Modeling of national rules </a:t>
            </a:r>
          </a:p>
          <a:p>
            <a:pPr lvl="1">
              <a:buNone/>
            </a:pPr>
            <a:r>
              <a:rPr lang="en-US" dirty="0" smtClean="0"/>
              <a:t>	-	NAAQS reviews, CSAPR, etc</a:t>
            </a:r>
          </a:p>
          <a:p>
            <a:pPr lvl="1"/>
            <a:r>
              <a:rPr lang="en-US" dirty="0" smtClean="0"/>
              <a:t>Non-attainment Designations</a:t>
            </a:r>
          </a:p>
          <a:p>
            <a:pPr lvl="1"/>
            <a:r>
              <a:rPr lang="en-US" dirty="0" smtClean="0"/>
              <a:t>NATA Review – toxics risk modeling</a:t>
            </a:r>
          </a:p>
          <a:p>
            <a:pPr lvl="1"/>
            <a:r>
              <a:rPr lang="en-US" dirty="0" smtClean="0"/>
              <a:t>Trends reports and analyses</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EIS</a:t>
            </a:r>
            <a:endParaRPr lang="en-US" dirty="0"/>
          </a:p>
        </p:txBody>
      </p:sp>
      <p:sp>
        <p:nvSpPr>
          <p:cNvPr id="3" name="Content Placeholder 2"/>
          <p:cNvSpPr>
            <a:spLocks noGrp="1"/>
          </p:cNvSpPr>
          <p:nvPr>
            <p:ph idx="1"/>
          </p:nvPr>
        </p:nvSpPr>
        <p:spPr/>
        <p:txBody>
          <a:bodyPr>
            <a:normAutofit fontScale="92500"/>
          </a:bodyPr>
          <a:lstStyle/>
          <a:p>
            <a:r>
              <a:rPr lang="en-US" dirty="0" smtClean="0"/>
              <a:t>Six different data categories</a:t>
            </a:r>
          </a:p>
          <a:p>
            <a:pPr lvl="1"/>
            <a:r>
              <a:rPr lang="en-US" dirty="0" smtClean="0"/>
              <a:t>Facility Inventory</a:t>
            </a:r>
          </a:p>
          <a:p>
            <a:pPr lvl="1"/>
            <a:r>
              <a:rPr lang="en-US" dirty="0" smtClean="0"/>
              <a:t>Point Emissions</a:t>
            </a:r>
          </a:p>
          <a:p>
            <a:pPr lvl="1"/>
            <a:r>
              <a:rPr lang="en-US" dirty="0" smtClean="0"/>
              <a:t>Nonpoint Emissions</a:t>
            </a:r>
          </a:p>
          <a:p>
            <a:pPr lvl="1"/>
            <a:r>
              <a:rPr lang="en-US" dirty="0" err="1" smtClean="0"/>
              <a:t>Onroad</a:t>
            </a:r>
            <a:r>
              <a:rPr lang="en-US" dirty="0" smtClean="0"/>
              <a:t> Emissions</a:t>
            </a:r>
          </a:p>
          <a:p>
            <a:pPr lvl="1"/>
            <a:r>
              <a:rPr lang="en-US" b="1" dirty="0" err="1" smtClean="0">
                <a:solidFill>
                  <a:srgbClr val="FF0000"/>
                </a:solidFill>
              </a:rPr>
              <a:t>Nonroad</a:t>
            </a:r>
            <a:r>
              <a:rPr lang="en-US" b="1" dirty="0" smtClean="0">
                <a:solidFill>
                  <a:srgbClr val="FF0000"/>
                </a:solidFill>
              </a:rPr>
              <a:t> Emissions</a:t>
            </a:r>
          </a:p>
          <a:p>
            <a:pPr lvl="1"/>
            <a:r>
              <a:rPr lang="en-US" dirty="0" smtClean="0"/>
              <a:t>Event Emissions (wildfires and prescribed fires)</a:t>
            </a:r>
          </a:p>
          <a:p>
            <a:pPr lvl="1"/>
            <a:r>
              <a:rPr lang="en-US" dirty="0" smtClean="0"/>
              <a:t>No biogenic emissions, although these are part of EPA’s modeling files</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err="1" smtClean="0"/>
              <a:t>Nonroad</a:t>
            </a:r>
            <a:r>
              <a:rPr lang="en-US" dirty="0" smtClean="0"/>
              <a:t> Submissions</a:t>
            </a:r>
          </a:p>
        </p:txBody>
      </p:sp>
      <p:sp>
        <p:nvSpPr>
          <p:cNvPr id="7171" name="Rectangle 3"/>
          <p:cNvSpPr>
            <a:spLocks noGrp="1" noChangeArrowheads="1"/>
          </p:cNvSpPr>
          <p:nvPr>
            <p:ph type="body" idx="1"/>
          </p:nvPr>
        </p:nvSpPr>
        <p:spPr/>
        <p:txBody>
          <a:bodyPr/>
          <a:lstStyle/>
          <a:p>
            <a:pPr eaLnBrk="1" hangingPunct="1"/>
            <a:r>
              <a:rPr lang="en-US" dirty="0" smtClean="0"/>
              <a:t>Emissions in NEI must be from an EPA-approved model</a:t>
            </a:r>
          </a:p>
          <a:p>
            <a:pPr lvl="1" eaLnBrk="1" hangingPunct="1"/>
            <a:r>
              <a:rPr lang="en-US" dirty="0" smtClean="0"/>
              <a:t>NONROAD (EPA)</a:t>
            </a:r>
          </a:p>
          <a:p>
            <a:pPr lvl="1" eaLnBrk="1" hangingPunct="1"/>
            <a:r>
              <a:rPr lang="en-US" dirty="0" smtClean="0"/>
              <a:t>Off-Road (California)</a:t>
            </a:r>
          </a:p>
          <a:p>
            <a:pPr eaLnBrk="1" hangingPunct="1"/>
            <a:r>
              <a:rPr lang="en-US" dirty="0" smtClean="0"/>
              <a:t>EPA strongly encourages submittals of National Mobile Inventory Model (NMIM) National County Database (NCD) rather than emissions</a:t>
            </a:r>
          </a:p>
          <a:p>
            <a:pPr eaLnBrk="1" hangingPunct="1"/>
            <a:r>
              <a:rPr lang="en-US" dirty="0" smtClean="0"/>
              <a:t>Tribes and CA should submit emissions</a:t>
            </a:r>
          </a:p>
          <a:p>
            <a:pPr lvl="1" eaLnBrk="1" hangingPunct="1">
              <a:buNone/>
            </a:pPr>
            <a:endParaRPr lang="en-US" dirty="0" smtClean="0"/>
          </a:p>
          <a:p>
            <a:pPr eaLnBrk="1" hangingPunct="1"/>
            <a:endParaRPr lang="en-US" dirty="0" smtClean="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Inputs?</a:t>
            </a:r>
            <a:endParaRPr lang="en-US" dirty="0"/>
          </a:p>
        </p:txBody>
      </p:sp>
      <p:sp>
        <p:nvSpPr>
          <p:cNvPr id="3" name="Content Placeholder 2"/>
          <p:cNvSpPr>
            <a:spLocks noGrp="1"/>
          </p:cNvSpPr>
          <p:nvPr>
            <p:ph idx="1"/>
          </p:nvPr>
        </p:nvSpPr>
        <p:spPr/>
        <p:txBody>
          <a:bodyPr/>
          <a:lstStyle/>
          <a:p>
            <a:r>
              <a:rPr lang="en-US" sz="2400" dirty="0" smtClean="0"/>
              <a:t>EPA prefers to receive activity data instead of emissions as they allow for more in-depth analysis and consistent, integrated emissions in the NEI. If you do not submit </a:t>
            </a:r>
            <a:r>
              <a:rPr lang="en-US" sz="2400" dirty="0" err="1" smtClean="0"/>
              <a:t>nonroad</a:t>
            </a:r>
            <a:r>
              <a:rPr lang="en-US" sz="2400" dirty="0" smtClean="0"/>
              <a:t> input data, EPA will generate emission estimates using national defaults.</a:t>
            </a:r>
          </a:p>
          <a:p>
            <a:r>
              <a:rPr lang="en-US" sz="2400" dirty="0" smtClean="0"/>
              <a:t>EPA will provide a set of default </a:t>
            </a:r>
            <a:r>
              <a:rPr lang="en-US" sz="2400" dirty="0" err="1" smtClean="0"/>
              <a:t>nonroad</a:t>
            </a:r>
            <a:r>
              <a:rPr lang="en-US" sz="2400" dirty="0" smtClean="0"/>
              <a:t> inputs for agencies to review/ customize as desired</a:t>
            </a:r>
          </a:p>
          <a:p>
            <a:r>
              <a:rPr lang="en-US" sz="2400" dirty="0" smtClean="0"/>
              <a:t>Agencies may accept EPA defaults in lieu of submittals by sending a “support request” to EIS that states this.</a:t>
            </a:r>
          </a:p>
          <a:p>
            <a:r>
              <a:rPr lang="en-US" sz="2400" dirty="0" smtClean="0"/>
              <a:t>To the extent resources allow, EPA will assist agencies to build their submittals.</a:t>
            </a:r>
            <a:endParaRPr lang="en-US" sz="2400"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Support Request</a:t>
            </a:r>
            <a:endParaRPr lang="en-US" dirty="0"/>
          </a:p>
        </p:txBody>
      </p:sp>
      <p:sp>
        <p:nvSpPr>
          <p:cNvPr id="4" name="Slide Number Placeholder 3"/>
          <p:cNvSpPr>
            <a:spLocks noGrp="1"/>
          </p:cNvSpPr>
          <p:nvPr>
            <p:ph type="sldNum" sz="quarter" idx="12"/>
          </p:nvPr>
        </p:nvSpPr>
        <p:spPr/>
        <p:txBody>
          <a:bodyPr/>
          <a:lstStyle/>
          <a:p>
            <a:pPr>
              <a:defRPr/>
            </a:pPr>
            <a:fld id="{2BD4CF88-E141-48E9-88E4-1AB138DE9B30}" type="slidenum">
              <a:rPr lang="en-US" smtClean="0"/>
              <a:pPr>
                <a:defRPr/>
              </a:pPr>
              <a:t>9</a:t>
            </a:fld>
            <a:endParaRPr lang="en-US"/>
          </a:p>
        </p:txBody>
      </p:sp>
      <p:pic>
        <p:nvPicPr>
          <p:cNvPr id="2050" name="Picture 2"/>
          <p:cNvPicPr>
            <a:picLocks noGrp="1" noChangeAspect="1" noChangeArrowheads="1"/>
          </p:cNvPicPr>
          <p:nvPr>
            <p:ph idx="1"/>
          </p:nvPr>
        </p:nvPicPr>
        <p:blipFill>
          <a:blip r:embed="rId3" cstate="print"/>
          <a:srcRect/>
          <a:stretch>
            <a:fillRect/>
          </a:stretch>
        </p:blipFill>
        <p:spPr bwMode="auto">
          <a:xfrm>
            <a:off x="1066800" y="1156635"/>
            <a:ext cx="7010399" cy="5413093"/>
          </a:xfrm>
          <a:prstGeom prst="rect">
            <a:avLst/>
          </a:prstGeom>
          <a:noFill/>
          <a:ln w="9525">
            <a:noFill/>
            <a:miter lim="800000"/>
            <a:headEnd/>
            <a:tailEnd/>
          </a:ln>
        </p:spPr>
      </p:pic>
      <p:sp>
        <p:nvSpPr>
          <p:cNvPr id="6" name="Oval 5"/>
          <p:cNvSpPr/>
          <p:nvPr/>
        </p:nvSpPr>
        <p:spPr>
          <a:xfrm>
            <a:off x="1143000" y="6248400"/>
            <a:ext cx="1219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6344</TotalTime>
  <Words>3836</Words>
  <Application>Microsoft Office PowerPoint</Application>
  <PresentationFormat>On-screen Show (4:3)</PresentationFormat>
  <Paragraphs>495</Paragraphs>
  <Slides>48</Slides>
  <Notes>40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Slide 1</vt:lpstr>
      <vt:lpstr>Nonroad Input and Emissions Data Submission</vt:lpstr>
      <vt:lpstr>EIS vs NEI</vt:lpstr>
      <vt:lpstr>S/L/T Reporting Requirement</vt:lpstr>
      <vt:lpstr>Uses of the NEI</vt:lpstr>
      <vt:lpstr>Components of the EIS</vt:lpstr>
      <vt:lpstr>Nonroad Submissions</vt:lpstr>
      <vt:lpstr>Why Inputs?</vt:lpstr>
      <vt:lpstr>Support Request</vt:lpstr>
      <vt:lpstr>Calculation of Emissions</vt:lpstr>
      <vt:lpstr>Summary of NCDSubmittal Steps</vt:lpstr>
      <vt:lpstr>County vs State Submissions</vt:lpstr>
      <vt:lpstr>Slide 13</vt:lpstr>
      <vt:lpstr>Nonroad NCD</vt:lpstr>
      <vt:lpstr>Slide 15</vt:lpstr>
      <vt:lpstr>Slide 16</vt:lpstr>
      <vt:lpstr>Creating XML HEADER</vt:lpstr>
      <vt:lpstr>Editing XML text</vt:lpstr>
      <vt:lpstr>What Will Be Checked</vt:lpstr>
      <vt:lpstr>What EPA will do with submittals</vt:lpstr>
      <vt:lpstr>Emissions Submittals</vt:lpstr>
      <vt:lpstr>Nonroad Emissions Submittals</vt:lpstr>
      <vt:lpstr>Slide 23</vt:lpstr>
      <vt:lpstr>Slide 24</vt:lpstr>
      <vt:lpstr>Required - Location</vt:lpstr>
      <vt:lpstr>Required - Emissions Process </vt:lpstr>
      <vt:lpstr>Required - Reporting Period</vt:lpstr>
      <vt:lpstr>Required - Emissions</vt:lpstr>
      <vt:lpstr>Creating XML File via the Bridge Tool</vt:lpstr>
      <vt:lpstr>Common Bridge Tool Errors</vt:lpstr>
      <vt:lpstr>Submitting the zipped XML File</vt:lpstr>
      <vt:lpstr>Slide 32</vt:lpstr>
      <vt:lpstr>Slide 33</vt:lpstr>
      <vt:lpstr>Slide 34</vt:lpstr>
      <vt:lpstr>Email Notifications</vt:lpstr>
      <vt:lpstr>Slide 36</vt:lpstr>
      <vt:lpstr>The Feedback Report  </vt:lpstr>
      <vt:lpstr>Feedback Report Critical Errors</vt:lpstr>
      <vt:lpstr>Feedback</vt:lpstr>
      <vt:lpstr>Feedback</vt:lpstr>
      <vt:lpstr>When will my data show up in EIS?</vt:lpstr>
      <vt:lpstr>Nonpoint/Onroad/Nonroad Emissions</vt:lpstr>
      <vt:lpstr>Agency Submission History Report</vt:lpstr>
      <vt:lpstr>How do I get data out of EIS?</vt:lpstr>
      <vt:lpstr>Report Downloads</vt:lpstr>
      <vt:lpstr>How does EPA Check  Your Data?</vt:lpstr>
      <vt:lpstr>Common Problems</vt:lpstr>
      <vt:lpstr>Contacts</vt:lpstr>
    </vt:vector>
  </TitlesOfParts>
  <Company>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Onroad/Nonroad Activity Data Submission</dc:title>
  <dc:creator>ctsuser</dc:creator>
  <cp:lastModifiedBy>LDRIVER</cp:lastModifiedBy>
  <cp:revision>273</cp:revision>
  <dcterms:created xsi:type="dcterms:W3CDTF">2009-12-29T13:11:02Z</dcterms:created>
  <dcterms:modified xsi:type="dcterms:W3CDTF">2012-07-05T19:02:07Z</dcterms:modified>
</cp:coreProperties>
</file>