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handoutMasterIdLst>
    <p:handoutMasterId r:id="rId55"/>
  </p:handoutMasterIdLst>
  <p:sldIdLst>
    <p:sldId id="336" r:id="rId2"/>
    <p:sldId id="256" r:id="rId3"/>
    <p:sldId id="268" r:id="rId4"/>
    <p:sldId id="272" r:id="rId5"/>
    <p:sldId id="273" r:id="rId6"/>
    <p:sldId id="274" r:id="rId7"/>
    <p:sldId id="266" r:id="rId8"/>
    <p:sldId id="293" r:id="rId9"/>
    <p:sldId id="335" r:id="rId10"/>
    <p:sldId id="279" r:id="rId11"/>
    <p:sldId id="301" r:id="rId12"/>
    <p:sldId id="276" r:id="rId13"/>
    <p:sldId id="277" r:id="rId14"/>
    <p:sldId id="298" r:id="rId15"/>
    <p:sldId id="294" r:id="rId16"/>
    <p:sldId id="295" r:id="rId17"/>
    <p:sldId id="306" r:id="rId18"/>
    <p:sldId id="307" r:id="rId19"/>
    <p:sldId id="299" r:id="rId20"/>
    <p:sldId id="302" r:id="rId21"/>
    <p:sldId id="303" r:id="rId22"/>
    <p:sldId id="296" r:id="rId23"/>
    <p:sldId id="280" r:id="rId24"/>
    <p:sldId id="281" r:id="rId25"/>
    <p:sldId id="284" r:id="rId26"/>
    <p:sldId id="285" r:id="rId27"/>
    <p:sldId id="286" r:id="rId28"/>
    <p:sldId id="342" r:id="rId29"/>
    <p:sldId id="288" r:id="rId30"/>
    <p:sldId id="289" r:id="rId31"/>
    <p:sldId id="290" r:id="rId32"/>
    <p:sldId id="291" r:id="rId33"/>
    <p:sldId id="309" r:id="rId34"/>
    <p:sldId id="310" r:id="rId35"/>
    <p:sldId id="311" r:id="rId36"/>
    <p:sldId id="312" r:id="rId37"/>
    <p:sldId id="313" r:id="rId38"/>
    <p:sldId id="314" r:id="rId39"/>
    <p:sldId id="315" r:id="rId40"/>
    <p:sldId id="343" r:id="rId41"/>
    <p:sldId id="316" r:id="rId42"/>
    <p:sldId id="317" r:id="rId43"/>
    <p:sldId id="337" r:id="rId44"/>
    <p:sldId id="338" r:id="rId45"/>
    <p:sldId id="318" r:id="rId46"/>
    <p:sldId id="319" r:id="rId47"/>
    <p:sldId id="320" r:id="rId48"/>
    <p:sldId id="322" r:id="rId49"/>
    <p:sldId id="330" r:id="rId50"/>
    <p:sldId id="332" r:id="rId51"/>
    <p:sldId id="339" r:id="rId52"/>
    <p:sldId id="334" r:id="rId5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tsuser"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93" autoAdjust="0"/>
    <p:restoredTop sz="91542" autoAdjust="0"/>
  </p:normalViewPr>
  <p:slideViewPr>
    <p:cSldViewPr>
      <p:cViewPr varScale="1">
        <p:scale>
          <a:sx n="59" d="100"/>
          <a:sy n="59" d="100"/>
        </p:scale>
        <p:origin x="-72" y="-6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14339"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4340"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14341"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06990DB6-12D5-497A-B615-E2B20B08D5F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smtClean="0"/>
            </a:lvl1pPr>
          </a:lstStyle>
          <a:p>
            <a:pPr>
              <a:defRPr/>
            </a:pPr>
            <a:fld id="{E6108204-3AF0-44B3-A7A7-90723C3FA87A}" type="datetimeFigureOut">
              <a:rPr lang="en-US"/>
              <a:pPr>
                <a:defRPr/>
              </a:pPr>
              <a:t>7/5/2012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smtClean="0"/>
            </a:lvl1pPr>
          </a:lstStyle>
          <a:p>
            <a:pPr>
              <a:defRPr/>
            </a:pPr>
            <a:fld id="{DB73AD39-C5C6-42F4-87E7-D326AB6A849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go over each of these</a:t>
            </a:r>
            <a:r>
              <a:rPr lang="en-US" baseline="0" dirty="0" smtClean="0"/>
              <a:t> steps</a:t>
            </a:r>
          </a:p>
          <a:p>
            <a:endParaRPr lang="en-US" baseline="0" dirty="0" smtClean="0"/>
          </a:p>
          <a:p>
            <a:r>
              <a:rPr lang="en-US" baseline="0" dirty="0" smtClean="0"/>
              <a:t>Please start early on CDB revisions.  This is a new process.  We’ve done our best to make a way for you to submit MOVES inputs in a manner that uses information you are already using, matching the format MOVES uses.  We want to know early if there are problems and revise quickly.</a:t>
            </a:r>
          </a:p>
          <a:p>
            <a:endParaRPr lang="en-US" baseline="0" dirty="0" smtClean="0"/>
          </a:p>
          <a:p>
            <a:r>
              <a:rPr lang="en-US" baseline="0" dirty="0" smtClean="0"/>
              <a:t>Instructions and tools </a:t>
            </a:r>
            <a:r>
              <a:rPr lang="en-US" baseline="0" dirty="0" smtClean="0"/>
              <a:t>are posted </a:t>
            </a:r>
            <a:r>
              <a:rPr lang="en-US" baseline="0" dirty="0" smtClean="0"/>
              <a:t>on 2011 NEI web page.</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Onroad</a:t>
            </a:r>
            <a:r>
              <a:rPr lang="en-US" dirty="0" smtClean="0"/>
              <a:t> CDB and </a:t>
            </a:r>
            <a:r>
              <a:rPr lang="en-US" dirty="0" err="1" smtClean="0"/>
              <a:t>Nonroad</a:t>
            </a:r>
            <a:r>
              <a:rPr lang="en-US" dirty="0" smtClean="0"/>
              <a:t> NCD inputs are easier to</a:t>
            </a:r>
            <a:r>
              <a:rPr lang="en-US" baseline="0" dirty="0" smtClean="0"/>
              <a:t> find than before.  Under View/Add/Edit.  EPA defaults will be available by state under “EPA Default”</a:t>
            </a:r>
          </a:p>
          <a:p>
            <a:endParaRPr lang="en-US" baseline="0" dirty="0" smtClean="0"/>
          </a:p>
          <a:p>
            <a:r>
              <a:rPr lang="en-US" baseline="0" dirty="0" smtClean="0"/>
              <a:t>CDBs </a:t>
            </a:r>
            <a:r>
              <a:rPr lang="en-US" baseline="0" dirty="0" smtClean="0"/>
              <a:t>are available </a:t>
            </a:r>
            <a:r>
              <a:rPr lang="en-US" baseline="0" dirty="0" smtClean="0"/>
              <a:t>by state.  County agencies will need to extract their county CDB from their state.</a:t>
            </a:r>
          </a:p>
          <a:p>
            <a:endParaRPr lang="en-US" baseline="0" dirty="0" smtClean="0"/>
          </a:p>
          <a:p>
            <a:r>
              <a:rPr lang="en-US" baseline="0" dirty="0" smtClean="0"/>
              <a:t>Each CDB is a county folder that includes the 24 tables that apply to that county.</a:t>
            </a:r>
          </a:p>
          <a:p>
            <a:endParaRPr lang="en-US" baseline="0" dirty="0" smtClean="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CDB consist of 24 </a:t>
            </a:r>
            <a:r>
              <a:rPr lang="en-US" dirty="0" err="1" smtClean="0"/>
              <a:t>MySQL</a:t>
            </a:r>
            <a:r>
              <a:rPr lang="en-US" baseline="0" dirty="0" smtClean="0"/>
              <a:t> </a:t>
            </a:r>
            <a:r>
              <a:rPr lang="en-US" dirty="0" smtClean="0"/>
              <a:t>tables for a single county in</a:t>
            </a:r>
            <a:r>
              <a:rPr lang="en-US" baseline="0" dirty="0" smtClean="0"/>
              <a:t> a folder identified for that county.</a:t>
            </a:r>
          </a:p>
          <a:p>
            <a:r>
              <a:rPr lang="en-US" dirty="0" smtClean="0"/>
              <a:t>Only counties with CDB improvements over</a:t>
            </a:r>
            <a:r>
              <a:rPr lang="en-US" baseline="0" dirty="0" smtClean="0"/>
              <a:t> EPA defaults need be submitted.  For example, if a state only does MOVES on urban counties, only those should be submitted.</a:t>
            </a:r>
          </a:p>
          <a:p>
            <a:r>
              <a:rPr lang="en-US" baseline="0" dirty="0" smtClean="0"/>
              <a:t>No representative county submittals</a:t>
            </a:r>
          </a:p>
          <a:p>
            <a:endParaRPr lang="en-US" baseline="0" dirty="0" smtClean="0"/>
          </a:p>
          <a:p>
            <a:pPr rtl="0"/>
            <a:r>
              <a:rPr lang="en-US" sz="1200" kern="1200" baseline="0" dirty="0" smtClean="0">
                <a:solidFill>
                  <a:schemeClr val="tx1"/>
                </a:solidFill>
                <a:latin typeface="+mn-lt"/>
                <a:ea typeface="+mn-ea"/>
                <a:cs typeface="+mn-cs"/>
              </a:rPr>
              <a:t>If users create the county databases using the MOVES county database manager (CDM) (from scratch), the CDM will create 21 tables.  They will be missing three tables:</a:t>
            </a:r>
          </a:p>
          <a:p>
            <a:pPr rtl="0"/>
            <a:endParaRPr lang="en-US" sz="1200" kern="1200" baseline="0" dirty="0" smtClean="0">
              <a:solidFill>
                <a:schemeClr val="tx1"/>
              </a:solidFill>
              <a:latin typeface="+mn-lt"/>
              <a:ea typeface="+mn-ea"/>
              <a:cs typeface="+mn-cs"/>
            </a:endParaRPr>
          </a:p>
          <a:p>
            <a:pPr rtl="0"/>
            <a:r>
              <a:rPr lang="en-US" sz="1200" kern="1200" baseline="0" dirty="0" smtClean="0">
                <a:solidFill>
                  <a:schemeClr val="tx1"/>
                </a:solidFill>
                <a:latin typeface="+mn-lt"/>
                <a:ea typeface="+mn-ea"/>
                <a:cs typeface="+mn-cs"/>
              </a:rPr>
              <a:t>	o </a:t>
            </a:r>
            <a:r>
              <a:rPr lang="en-US" sz="1200" kern="1200" baseline="0" dirty="0" err="1" smtClean="0">
                <a:solidFill>
                  <a:schemeClr val="tx1"/>
                </a:solidFill>
                <a:latin typeface="+mn-lt"/>
                <a:ea typeface="+mn-ea"/>
                <a:cs typeface="+mn-cs"/>
              </a:rPr>
              <a:t>EmissionRateByAge</a:t>
            </a:r>
            <a:endParaRPr lang="en-US" sz="1200" kern="1200" baseline="0" dirty="0" smtClean="0">
              <a:solidFill>
                <a:schemeClr val="tx1"/>
              </a:solidFill>
              <a:latin typeface="+mn-lt"/>
              <a:ea typeface="+mn-ea"/>
              <a:cs typeface="+mn-cs"/>
            </a:endParaRPr>
          </a:p>
          <a:p>
            <a:pPr rtl="0"/>
            <a:r>
              <a:rPr lang="en-US" sz="1200" kern="1200" baseline="0" dirty="0" smtClean="0">
                <a:solidFill>
                  <a:schemeClr val="tx1"/>
                </a:solidFill>
                <a:latin typeface="+mn-lt"/>
                <a:ea typeface="+mn-ea"/>
                <a:cs typeface="+mn-cs"/>
              </a:rPr>
              <a:t>	o </a:t>
            </a:r>
            <a:r>
              <a:rPr lang="en-US" sz="1200" kern="1200" baseline="0" dirty="0" err="1" smtClean="0">
                <a:solidFill>
                  <a:schemeClr val="tx1"/>
                </a:solidFill>
                <a:latin typeface="+mn-lt"/>
                <a:ea typeface="+mn-ea"/>
                <a:cs typeface="+mn-cs"/>
              </a:rPr>
              <a:t>SCCRoadTypeDistribution</a:t>
            </a:r>
            <a:endParaRPr lang="en-US" sz="1200" kern="1200" baseline="0" dirty="0" smtClean="0">
              <a:solidFill>
                <a:schemeClr val="tx1"/>
              </a:solidFill>
              <a:latin typeface="+mn-lt"/>
              <a:ea typeface="+mn-ea"/>
              <a:cs typeface="+mn-cs"/>
            </a:endParaRPr>
          </a:p>
          <a:p>
            <a:pPr rtl="0"/>
            <a:r>
              <a:rPr lang="en-US" sz="1200" kern="1200" baseline="0" dirty="0" smtClean="0">
                <a:solidFill>
                  <a:schemeClr val="tx1"/>
                </a:solidFill>
                <a:latin typeface="+mn-lt"/>
                <a:ea typeface="+mn-ea"/>
                <a:cs typeface="+mn-cs"/>
              </a:rPr>
              <a:t>	o </a:t>
            </a:r>
            <a:r>
              <a:rPr lang="en-US" sz="1200" kern="1200" baseline="0" dirty="0" err="1" smtClean="0">
                <a:solidFill>
                  <a:schemeClr val="tx1"/>
                </a:solidFill>
                <a:latin typeface="+mn-lt"/>
                <a:ea typeface="+mn-ea"/>
                <a:cs typeface="+mn-cs"/>
              </a:rPr>
              <a:t>CountyYear</a:t>
            </a:r>
            <a:endParaRPr lang="en-US" sz="1200" kern="1200" baseline="0" dirty="0" smtClean="0">
              <a:solidFill>
                <a:schemeClr val="tx1"/>
              </a:solidFill>
              <a:latin typeface="+mn-lt"/>
              <a:ea typeface="+mn-ea"/>
              <a:cs typeface="+mn-cs"/>
            </a:endParaRPr>
          </a:p>
          <a:p>
            <a:pPr rtl="0"/>
            <a:endParaRPr lang="en-US" sz="1200" kern="1200" baseline="0" dirty="0" smtClean="0">
              <a:solidFill>
                <a:schemeClr val="tx1"/>
              </a:solidFill>
              <a:latin typeface="+mn-lt"/>
              <a:ea typeface="+mn-ea"/>
              <a:cs typeface="+mn-cs"/>
            </a:endParaRPr>
          </a:p>
          <a:p>
            <a:pPr rtl="0"/>
            <a:r>
              <a:rPr lang="en-US" sz="1200" kern="1200" baseline="0" dirty="0" smtClean="0">
                <a:solidFill>
                  <a:schemeClr val="tx1"/>
                </a:solidFill>
                <a:latin typeface="+mn-lt"/>
                <a:ea typeface="+mn-ea"/>
                <a:cs typeface="+mn-cs"/>
              </a:rPr>
              <a:t>Running the QA script will create these tables in their county databases, but the tables will all have zero rows (empty).  Leaving these tables empty will *not* cause the county databases to fail the script if it is run again (by them or us).  </a:t>
            </a:r>
          </a:p>
          <a:p>
            <a:pPr rtl="0"/>
            <a:endParaRPr lang="en-US" sz="1200" kern="1200" baseline="0" dirty="0" smtClean="0">
              <a:solidFill>
                <a:schemeClr val="tx1"/>
              </a:solidFill>
              <a:latin typeface="+mn-lt"/>
              <a:ea typeface="+mn-ea"/>
              <a:cs typeface="+mn-cs"/>
            </a:endParaRPr>
          </a:p>
          <a:p>
            <a:pPr rtl="0"/>
            <a:r>
              <a:rPr lang="en-US" sz="1200" kern="1200" baseline="0" dirty="0" smtClean="0">
                <a:solidFill>
                  <a:schemeClr val="tx1"/>
                </a:solidFill>
                <a:latin typeface="+mn-lt"/>
                <a:ea typeface="+mn-ea"/>
                <a:cs typeface="+mn-cs"/>
              </a:rPr>
              <a:t>Right now we will fail a database if it does not have these tables.  If they create the county databases using the CDM, their initial run of the QA will turn up errors (missing tables).  However, if they run the QA script again, the tables have been created by the previous check and the "missing tables" error will no longer appear in the report.  They can send the second report (with no errors) to the EIS.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Time</a:t>
            </a:r>
            <a:r>
              <a:rPr lang="en-US" baseline="0" dirty="0" smtClean="0"/>
              <a:t> and resources did not allow a major update to EIS to incorporate MOVES inputs.  So we built a tool that you run on your inputs.  You  make corrections, and submit the corrected CDB and the QA report.</a:t>
            </a:r>
          </a:p>
          <a:p>
            <a:endParaRPr lang="en-US" baseline="0" dirty="0" smtClean="0"/>
          </a:p>
          <a:p>
            <a:r>
              <a:rPr lang="en-US" baseline="0" dirty="0" smtClean="0"/>
              <a:t>QA tool can be used to check any database you wish to run in MOVES, not just EIS submittals.</a:t>
            </a:r>
          </a:p>
          <a:p>
            <a:endParaRPr lang="en-US" baseline="0" dirty="0" smtClean="0"/>
          </a:p>
          <a:p>
            <a:r>
              <a:rPr lang="en-US" baseline="0" dirty="0" smtClean="0"/>
              <a:t>File naming convention uses program system code (PSC)</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example…</a:t>
            </a:r>
          </a:p>
          <a:p>
            <a:endParaRPr lang="en-US" dirty="0" smtClean="0"/>
          </a:p>
          <a:p>
            <a:r>
              <a:rPr lang="en-US" sz="1200" kern="1200" baseline="0" dirty="0" smtClean="0">
                <a:solidFill>
                  <a:schemeClr val="tx1"/>
                </a:solidFill>
                <a:latin typeface="+mn-lt"/>
                <a:ea typeface="+mn-ea"/>
                <a:cs typeface="+mn-cs"/>
              </a:rPr>
              <a:t>The sum of the average speed fractions in the </a:t>
            </a:r>
            <a:r>
              <a:rPr lang="en-US" sz="1200" kern="1200" baseline="0" dirty="0" err="1" smtClean="0">
                <a:solidFill>
                  <a:schemeClr val="tx1"/>
                </a:solidFill>
                <a:latin typeface="+mn-lt"/>
                <a:ea typeface="+mn-ea"/>
                <a:cs typeface="+mn-cs"/>
              </a:rPr>
              <a:t>AvgSpeedDistribution</a:t>
            </a:r>
            <a:r>
              <a:rPr lang="en-US" sz="1200" kern="1200" baseline="0" dirty="0" smtClean="0">
                <a:solidFill>
                  <a:schemeClr val="tx1"/>
                </a:solidFill>
                <a:latin typeface="+mn-lt"/>
                <a:ea typeface="+mn-ea"/>
                <a:cs typeface="+mn-cs"/>
              </a:rPr>
              <a:t> table must add to 1.0 for every combination of </a:t>
            </a:r>
            <a:r>
              <a:rPr lang="en-US" sz="1200" kern="1200" baseline="0" dirty="0" err="1" smtClean="0">
                <a:solidFill>
                  <a:schemeClr val="tx1"/>
                </a:solidFill>
                <a:latin typeface="+mn-lt"/>
                <a:ea typeface="+mn-ea"/>
                <a:cs typeface="+mn-cs"/>
              </a:rPr>
              <a:t>SourceTypeID</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RoadTypeID</a:t>
            </a:r>
            <a:r>
              <a:rPr lang="en-US" sz="1200" kern="1200" baseline="0" dirty="0" smtClean="0">
                <a:solidFill>
                  <a:schemeClr val="tx1"/>
                </a:solidFill>
                <a:latin typeface="+mn-lt"/>
                <a:ea typeface="+mn-ea"/>
                <a:cs typeface="+mn-cs"/>
              </a:rPr>
              <a:t> and </a:t>
            </a:r>
            <a:r>
              <a:rPr lang="en-US" sz="1200" kern="1200" baseline="0" dirty="0" err="1" smtClean="0">
                <a:solidFill>
                  <a:schemeClr val="tx1"/>
                </a:solidFill>
                <a:latin typeface="+mn-lt"/>
                <a:ea typeface="+mn-ea"/>
                <a:cs typeface="+mn-cs"/>
              </a:rPr>
              <a:t>HourDayID</a:t>
            </a:r>
            <a:r>
              <a:rPr lang="en-US" sz="1200" kern="1200" baseline="0" dirty="0" smtClean="0">
                <a:solidFill>
                  <a:schemeClr val="tx1"/>
                </a:solidFill>
                <a:latin typeface="+mn-lt"/>
                <a:ea typeface="+mn-ea"/>
                <a:cs typeface="+mn-cs"/>
              </a:rPr>
              <a:t>, even if the Source Type, Road Type or </a:t>
            </a:r>
            <a:r>
              <a:rPr lang="en-US" sz="1200" kern="1200" baseline="0" dirty="0" err="1" smtClean="0">
                <a:solidFill>
                  <a:schemeClr val="tx1"/>
                </a:solidFill>
                <a:latin typeface="+mn-lt"/>
                <a:ea typeface="+mn-ea"/>
                <a:cs typeface="+mn-cs"/>
              </a:rPr>
              <a:t>HourDayID</a:t>
            </a:r>
            <a:r>
              <a:rPr lang="en-US" sz="1200" kern="1200" baseline="0" dirty="0" smtClean="0">
                <a:solidFill>
                  <a:schemeClr val="tx1"/>
                </a:solidFill>
                <a:latin typeface="+mn-lt"/>
                <a:ea typeface="+mn-ea"/>
                <a:cs typeface="+mn-cs"/>
              </a:rPr>
              <a:t> do not have VMT associated with that combination.  You can use the default distribution by leaving that combination out of the table.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 this case, the submission has a distribution that adds to zero (0.0).  This entry (all zeros) can inadvertently eliminate any VMT associated with that combination and cause an incorrect emissions result.  A distribution of all zeros cannot be allowed.</a:t>
            </a:r>
            <a:endParaRPr lang="en-US" dirty="0" smtClean="0"/>
          </a:p>
          <a:p>
            <a:endParaRPr lang="en-US" dirty="0" smtClean="0"/>
          </a:p>
          <a:p>
            <a:r>
              <a:rPr lang="en-US" dirty="0" smtClean="0"/>
              <a:t>Also,</a:t>
            </a:r>
            <a:r>
              <a:rPr lang="en-US" baseline="0" dirty="0" smtClean="0"/>
              <a:t> EIS will check to see that a CDB exists for each county indicated as have records in the QA report</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checklist will help us match the data submitted to the documentation and help us focus our QA effort on the submitted data.</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Indicates which tables have been revised from</a:t>
            </a:r>
            <a:r>
              <a:rPr lang="en-US" baseline="0" dirty="0" smtClean="0"/>
              <a:t> EPA defaults.  Check all tables if you are submitting a database you created without using the defaults.  Column E indicates counties for which you are accepting EPA defaults rather than submitting a CDB.</a:t>
            </a:r>
          </a:p>
          <a:p>
            <a:endParaRPr lang="en-US" baseline="0" dirty="0" smtClean="0"/>
          </a:p>
          <a:p>
            <a:r>
              <a:rPr lang="en-US" baseline="0" dirty="0" smtClean="0"/>
              <a:t>Note only 2 of the 3 Delaware counties are submitted.  For the 3</a:t>
            </a:r>
            <a:r>
              <a:rPr lang="en-US" baseline="30000" dirty="0" smtClean="0"/>
              <a:t>rd</a:t>
            </a:r>
            <a:r>
              <a:rPr lang="en-US" baseline="0" dirty="0" smtClean="0"/>
              <a:t>, Delaware accepts EPA defaults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baseline="0" dirty="0" smtClean="0">
                <a:solidFill>
                  <a:schemeClr val="tx1"/>
                </a:solidFill>
                <a:latin typeface="+mn-lt"/>
                <a:ea typeface="+mn-ea"/>
                <a:cs typeface="+mn-cs"/>
              </a:rPr>
              <a:t>cCCCCCy2011_YYYYMMDD  where CCCCC is the FIPS code and YYYYMMDD is the modification date for the database.</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baseline="0" dirty="0" smtClean="0">
                <a:solidFill>
                  <a:schemeClr val="tx1"/>
                </a:solidFill>
                <a:latin typeface="+mn-lt"/>
                <a:ea typeface="+mn-ea"/>
                <a:cs typeface="+mn-cs"/>
              </a:rPr>
              <a:t>This example is for county FIP=10001, for the base year 2011.   Creation </a:t>
            </a:r>
            <a:r>
              <a:rPr lang="en-US" sz="1200" kern="1200" baseline="0" smtClean="0">
                <a:solidFill>
                  <a:schemeClr val="tx1"/>
                </a:solidFill>
                <a:latin typeface="+mn-lt"/>
                <a:ea typeface="+mn-ea"/>
                <a:cs typeface="+mn-cs"/>
              </a:rPr>
              <a:t>date is </a:t>
            </a:r>
            <a:r>
              <a:rPr lang="en-US" sz="1200" kern="1200" baseline="0" dirty="0" smtClean="0">
                <a:solidFill>
                  <a:schemeClr val="tx1"/>
                </a:solidFill>
                <a:latin typeface="+mn-lt"/>
                <a:ea typeface="+mn-ea"/>
                <a:cs typeface="+mn-cs"/>
              </a:rPr>
              <a:t>June 1, 2012</a:t>
            </a:r>
          </a:p>
          <a:p>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Note naming </a:t>
            </a:r>
            <a:r>
              <a:rPr lang="en-US" sz="1200" kern="1200" baseline="0" dirty="0" err="1" smtClean="0">
                <a:solidFill>
                  <a:schemeClr val="tx1"/>
                </a:solidFill>
                <a:latin typeface="+mn-lt"/>
                <a:ea typeface="+mn-ea"/>
                <a:cs typeface="+mn-cs"/>
              </a:rPr>
              <a:t>convertion</a:t>
            </a:r>
            <a:r>
              <a:rPr lang="en-US" sz="1200" kern="1200" baseline="0" dirty="0" smtClean="0">
                <a:solidFill>
                  <a:schemeClr val="tx1"/>
                </a:solidFill>
                <a:latin typeface="+mn-lt"/>
                <a:ea typeface="+mn-ea"/>
                <a:cs typeface="+mn-cs"/>
              </a:rPr>
              <a:t>:  cCCCCCy2011_YYYYMMDD  where CCCCC is the FIPS code and YYYYMMDD is the modification date for the database.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Note that the name of the zip file is imbedded in the xml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Note that the naming convention for the files includes the program system code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Inside the zip submittal, find,</a:t>
            </a:r>
          </a:p>
          <a:p>
            <a:r>
              <a:rPr lang="en-US" sz="1200" kern="1200" baseline="0" dirty="0" smtClean="0">
                <a:solidFill>
                  <a:schemeClr val="tx1"/>
                </a:solidFill>
                <a:latin typeface="+mn-lt"/>
                <a:ea typeface="+mn-ea"/>
                <a:cs typeface="+mn-cs"/>
              </a:rPr>
              <a:t>	- the XML file that references the agency submittal file</a:t>
            </a:r>
          </a:p>
          <a:p>
            <a:r>
              <a:rPr lang="en-US" sz="1200" kern="1200" baseline="0" dirty="0" smtClean="0">
                <a:solidFill>
                  <a:schemeClr val="tx1"/>
                </a:solidFill>
                <a:latin typeface="+mn-lt"/>
                <a:ea typeface="+mn-ea"/>
                <a:cs typeface="+mn-cs"/>
              </a:rPr>
              <a:t>	- the zipped CDBs</a:t>
            </a:r>
          </a:p>
          <a:p>
            <a:r>
              <a:rPr lang="en-US" sz="1200" kern="1200" baseline="0" dirty="0" smtClean="0">
                <a:solidFill>
                  <a:schemeClr val="tx1"/>
                </a:solidFill>
                <a:latin typeface="+mn-lt"/>
                <a:ea typeface="+mn-ea"/>
                <a:cs typeface="+mn-cs"/>
              </a:rPr>
              <a:t>	- the checklist</a:t>
            </a:r>
          </a:p>
          <a:p>
            <a:r>
              <a:rPr lang="en-US" sz="1200" kern="1200" baseline="0" dirty="0" smtClean="0">
                <a:solidFill>
                  <a:schemeClr val="tx1"/>
                </a:solidFill>
                <a:latin typeface="+mn-lt"/>
                <a:ea typeface="+mn-ea"/>
                <a:cs typeface="+mn-cs"/>
              </a:rPr>
              <a:t>	- documentation</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staging</a:t>
            </a:r>
            <a:r>
              <a:rPr lang="en-US" baseline="0" dirty="0" smtClean="0"/>
              <a:t> tables and bridge tool are being updated to allow for NCD and CDB submittals.  When revised, you will be able to indicate these submittal types, instead of indicating “</a:t>
            </a:r>
            <a:r>
              <a:rPr lang="en-US" baseline="0" dirty="0" err="1" smtClean="0"/>
              <a:t>onroad</a:t>
            </a:r>
            <a:r>
              <a:rPr lang="en-US" baseline="0" dirty="0" smtClean="0"/>
              <a:t>” or “</a:t>
            </a:r>
            <a:r>
              <a:rPr lang="en-US" baseline="0" dirty="0" err="1" smtClean="0"/>
              <a:t>nonroad</a:t>
            </a:r>
            <a:r>
              <a:rPr lang="en-US" baseline="0" dirty="0" smtClean="0"/>
              <a:t>” as was used in 2008 NEI.</a:t>
            </a:r>
          </a:p>
          <a:p>
            <a:endParaRPr lang="en-US" baseline="0" dirty="0" smtClean="0"/>
          </a:p>
          <a:p>
            <a:r>
              <a:rPr lang="en-US" baseline="0" dirty="0" smtClean="0"/>
              <a:t>We’ll go over the bridge tool use later in the presentation.</a:t>
            </a:r>
          </a:p>
          <a:p>
            <a:endParaRPr lang="en-US" baseline="0" dirty="0" smtClean="0"/>
          </a:p>
          <a:p>
            <a:r>
              <a:rPr lang="en-US" baseline="0" dirty="0" smtClean="0"/>
              <a:t>You can also edit a sample xml file using notepad or other editor.  Example XML will be posted with other </a:t>
            </a:r>
            <a:r>
              <a:rPr lang="en-US" baseline="0" dirty="0" err="1" smtClean="0"/>
              <a:t>onroad</a:t>
            </a:r>
            <a:r>
              <a:rPr lang="en-US" baseline="0" dirty="0" smtClean="0"/>
              <a:t> instructions.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note pad or other text editor to revise</a:t>
            </a:r>
          </a:p>
          <a:p>
            <a:endParaRPr lang="en-US" dirty="0" smtClean="0"/>
          </a:p>
          <a:p>
            <a:r>
              <a:rPr lang="en-US" dirty="0" smtClean="0"/>
              <a:t>“Sample</a:t>
            </a:r>
            <a:r>
              <a:rPr lang="en-US" baseline="0" dirty="0" smtClean="0"/>
              <a:t>_CDB_File.zip” can be whatever your file is named.</a:t>
            </a:r>
          </a:p>
          <a:p>
            <a:endParaRPr lang="en-US" baseline="0" dirty="0" smtClean="0"/>
          </a:p>
          <a:p>
            <a:r>
              <a:rPr lang="en-US" baseline="0" dirty="0" smtClean="0"/>
              <a:t>Property name “</a:t>
            </a:r>
            <a:r>
              <a:rPr lang="en-US" baseline="0" dirty="0" err="1" smtClean="0"/>
              <a:t>CDBDataFile</a:t>
            </a:r>
            <a:r>
              <a:rPr lang="en-US" baseline="0" dirty="0" smtClean="0"/>
              <a:t>” is </a:t>
            </a:r>
            <a:r>
              <a:rPr lang="en-US" baseline="0" dirty="0" smtClean="0"/>
              <a:t>new.  </a:t>
            </a:r>
            <a:r>
              <a:rPr lang="en-US" baseline="0" dirty="0" smtClean="0"/>
              <a:t>Staging tables (covered later in this presentation) will include this too.</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feedback</a:t>
            </a:r>
            <a:r>
              <a:rPr lang="en-US" baseline="0" dirty="0" smtClean="0"/>
              <a:t> is not yet available</a:t>
            </a:r>
          </a:p>
          <a:p>
            <a:endParaRPr lang="en-US" baseline="0" dirty="0" smtClean="0"/>
          </a:p>
          <a:p>
            <a:r>
              <a:rPr lang="en-US" baseline="0" dirty="0" smtClean="0"/>
              <a:t>In this case, the QA is mainly done on the inputs outside of EIS.  EIS only makes checks that all files are present, in proper format</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screen</a:t>
            </a:r>
            <a:r>
              <a:rPr lang="en-US" baseline="0" dirty="0" smtClean="0"/>
              <a:t> shot from features currently under development</a:t>
            </a:r>
            <a:endParaRPr lang="en-US" dirty="0" smtClean="0"/>
          </a:p>
          <a:p>
            <a:endParaRPr lang="en-US" dirty="0" smtClean="0"/>
          </a:p>
          <a:p>
            <a:r>
              <a:rPr lang="en-US" dirty="0" smtClean="0"/>
              <a:t>Just like feedback for other types of submittals:  go to “Reports”, “Submission</a:t>
            </a:r>
            <a:r>
              <a:rPr lang="en-US" baseline="0" dirty="0" smtClean="0"/>
              <a:t> History</a:t>
            </a:r>
            <a:r>
              <a:rPr lang="en-US" dirty="0" smtClean="0"/>
              <a:t>”.  </a:t>
            </a:r>
          </a:p>
          <a:p>
            <a:endParaRPr lang="en-US" dirty="0" smtClean="0"/>
          </a:p>
          <a:p>
            <a:r>
              <a:rPr lang="en-US" dirty="0" smtClean="0"/>
              <a:t>Feedback will be available here.</a:t>
            </a:r>
          </a:p>
          <a:p>
            <a:endParaRPr lang="en-US" dirty="0" smtClean="0"/>
          </a:p>
          <a:p>
            <a:r>
              <a:rPr lang="en-US" dirty="0" smtClean="0"/>
              <a:t>Note “request inventory developer assistance” link.  EPA cannot see your</a:t>
            </a:r>
            <a:r>
              <a:rPr lang="en-US" baseline="0" dirty="0" smtClean="0"/>
              <a:t> </a:t>
            </a:r>
            <a:r>
              <a:rPr lang="en-US" baseline="0" dirty="0" err="1" smtClean="0"/>
              <a:t>qa</a:t>
            </a:r>
            <a:r>
              <a:rPr lang="en-US" baseline="0" dirty="0" smtClean="0"/>
              <a:t> submittal unless you click this.</a:t>
            </a:r>
          </a:p>
          <a:p>
            <a:endParaRPr lang="en-US" baseline="0" dirty="0" smtClean="0"/>
          </a:p>
          <a:p>
            <a:r>
              <a:rPr lang="en-US" baseline="0" dirty="0" smtClean="0"/>
              <a:t>This screenshot is a view of a updates to EIS that are not yet employed.</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EPA may use a more sophisticated</a:t>
            </a:r>
            <a:r>
              <a:rPr lang="en-US" baseline="0" dirty="0" smtClean="0"/>
              <a:t> tool than what we post for submitters.</a:t>
            </a:r>
          </a:p>
          <a:p>
            <a:endParaRPr lang="en-US" baseline="0" dirty="0" smtClean="0"/>
          </a:p>
          <a:p>
            <a:r>
              <a:rPr lang="en-US" baseline="0" dirty="0" smtClean="0"/>
              <a:t>MOVES model could change</a:t>
            </a:r>
          </a:p>
          <a:p>
            <a:endParaRPr lang="en-US" baseline="0" dirty="0" smtClean="0"/>
          </a:p>
          <a:p>
            <a:r>
              <a:rPr lang="en-US" baseline="0" dirty="0" smtClean="0"/>
              <a:t>Currently plan to load annual emissions.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Again, we strongly encourage inputs over emissions submittals</a:t>
            </a:r>
          </a:p>
          <a:p>
            <a:endParaRPr lang="en-US" dirty="0" smtClean="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are the ‘staging</a:t>
            </a:r>
            <a:r>
              <a:rPr lang="en-US" baseline="0" dirty="0" smtClean="0"/>
              <a:t> tables’ that you would need in order to create an </a:t>
            </a:r>
            <a:r>
              <a:rPr lang="en-US" baseline="0" dirty="0" err="1" smtClean="0"/>
              <a:t>onroad</a:t>
            </a:r>
            <a:r>
              <a:rPr lang="en-US" baseline="0" dirty="0" smtClean="0"/>
              <a:t>  EMISSION submittal.  Use the ‘bridge tool’ available from the EIS gateway, to create the empty tables.  Then fill them in with your data.</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“Model</a:t>
            </a:r>
            <a:r>
              <a:rPr lang="en-US" baseline="0" dirty="0" smtClean="0"/>
              <a:t>” and “Model Version” to include MOVES model details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Once you</a:t>
            </a:r>
            <a:r>
              <a:rPr lang="en-US" baseline="0" dirty="0" smtClean="0"/>
              <a:t> have completed your staging tables, it is time to convert your file to an xml compatible format using the EIS Bridge Tool.  This Bridge Tool can be found on the EIS Gateway, under Reference Data, EIS Bridge.  The file will install onto your desktop.</a:t>
            </a:r>
          </a:p>
          <a:p>
            <a:endParaRPr lang="en-US" baseline="0" dirty="0" smtClean="0"/>
          </a:p>
          <a:p>
            <a:r>
              <a:rPr lang="en-US" baseline="0" dirty="0" smtClean="0"/>
              <a:t>When you open the Bridge Tool, first select the option to convert populated staging tables to CERS XML.  Then select the data category that is being converted.  Last select the Access staging table.  It is important to remember that the Bridge Tool is based on Access2003.  If you have a newer version of Access, you must save the file as Access 2003 prior to using the Bridge Tool.</a:t>
            </a:r>
            <a:endParaRPr lang="en-US" dirty="0"/>
          </a:p>
        </p:txBody>
      </p:sp>
      <p:sp>
        <p:nvSpPr>
          <p:cNvPr id="4" name="Slide Number Placeholder 3"/>
          <p:cNvSpPr>
            <a:spLocks noGrp="1"/>
          </p:cNvSpPr>
          <p:nvPr>
            <p:ph type="sldNum" sz="quarter" idx="10"/>
          </p:nvPr>
        </p:nvSpPr>
        <p:spPr/>
        <p:txBody>
          <a:bodyPr/>
          <a:lstStyle/>
          <a:p>
            <a:pPr>
              <a:defRPr/>
            </a:pPr>
            <a:fld id="{2015216A-16DB-411E-8A13-BA196492E032}" type="slidenum">
              <a:rPr lang="en-US" smtClean="0"/>
              <a:pPr>
                <a:defRPr/>
              </a:pPr>
              <a:t>33</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your</a:t>
            </a:r>
            <a:r>
              <a:rPr lang="en-US" baseline="0" dirty="0" smtClean="0"/>
              <a:t> xml is successful, you should be able to see detail all the way to emissions in your xml.  If the file is small in size, it’s probably broken</a:t>
            </a:r>
            <a:r>
              <a:rPr lang="en-US" baseline="0" dirty="0" smtClean="0"/>
              <a:t>.</a:t>
            </a:r>
          </a:p>
          <a:p>
            <a:endParaRPr lang="en-US" baseline="0" dirty="0" smtClean="0"/>
          </a:p>
          <a:p>
            <a:pPr marL="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t>This error is generally tied to the use of EIS Identifiers.  If the submitter uses the EIS Identifiers in one table they must be used in all tables.  You can not submit the EIS ID for a process in one table and no process in another.</a:t>
            </a:r>
          </a:p>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The Emission Inventory System is the actual database which holds the State/Local/Tribal</a:t>
            </a:r>
            <a:r>
              <a:rPr lang="en-US" baseline="0" dirty="0" smtClean="0"/>
              <a:t> and EPA submitted </a:t>
            </a:r>
            <a:r>
              <a:rPr lang="en-US" dirty="0" smtClean="0"/>
              <a:t>emission data used to create the National</a:t>
            </a:r>
            <a:r>
              <a:rPr lang="en-US" baseline="0" dirty="0" smtClean="0"/>
              <a:t> Emission Inventory.  </a:t>
            </a:r>
          </a:p>
          <a:p>
            <a:endParaRPr lang="en-US" baseline="0" dirty="0" smtClean="0"/>
          </a:p>
          <a:p>
            <a:r>
              <a:rPr lang="en-US" baseline="0" dirty="0" smtClean="0"/>
              <a:t>The EIS is capable of holding multiple emission values for a single process and is reported, at a minimum, as annual.</a:t>
            </a:r>
          </a:p>
          <a:p>
            <a:endParaRPr lang="en-US" baseline="0" dirty="0" smtClean="0"/>
          </a:p>
          <a:p>
            <a:r>
              <a:rPr lang="en-US" baseline="0" dirty="0" smtClean="0"/>
              <a:t>All data is available through the EIS Gateway to registered EPA and S/L/T users.</a:t>
            </a:r>
          </a:p>
          <a:p>
            <a:endParaRPr lang="en-US" baseline="0" dirty="0" smtClean="0"/>
          </a:p>
          <a:p>
            <a:r>
              <a:rPr lang="en-US" baseline="0" dirty="0" smtClean="0"/>
              <a:t>The National Emission Inventory is a snapshot in time of the emissions data received for a specified inventory year, picking the ‘best’ of the emissions data choices.  The NEI is shared with the public and contains one annual emissions value.  </a:t>
            </a:r>
          </a:p>
          <a:p>
            <a:pPr>
              <a:spcBef>
                <a:spcPct val="0"/>
              </a:spcBef>
            </a:pPr>
            <a:endParaRPr lang="en-US" dirty="0"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592A2D6-0EE6-4F6E-BDAA-BF6C70AB0E22}" type="slidenum">
              <a:rPr lang="en-US">
                <a:solidFill>
                  <a:srgbClr val="000000"/>
                </a:solidFill>
                <a:latin typeface="Calibri" pitchFamily="34" charset="0"/>
              </a:rPr>
              <a:pPr/>
              <a:t>3</a:t>
            </a:fld>
            <a:endParaRPr lang="en-US">
              <a:solidFill>
                <a:srgbClr val="000000"/>
              </a:solidFill>
              <a:latin typeface="Calibri"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two methods of submitting to EIS: 1) node-to-node and 2) </a:t>
            </a:r>
            <a:r>
              <a:rPr lang="en-US" dirty="0" err="1" smtClean="0"/>
              <a:t>cdx</a:t>
            </a:r>
            <a:r>
              <a:rPr lang="en-US" dirty="0" smtClean="0"/>
              <a:t> web client.  We will talk</a:t>
            </a:r>
            <a:r>
              <a:rPr lang="en-US" baseline="0" dirty="0" smtClean="0"/>
              <a:t> about the CDX web client as this is the most common method used by SLTs.</a:t>
            </a:r>
          </a:p>
          <a:p>
            <a:endParaRPr lang="en-US" baseline="0" dirty="0" smtClean="0"/>
          </a:p>
          <a:p>
            <a:r>
              <a:rPr lang="en-US" baseline="0" dirty="0" smtClean="0"/>
              <a:t>There are two different types of environments that you can send your data to; QA and Production.  QA will not change anything in EIS, but will check your submission for any critical errors which may prevent some of your data from being accepted.  The Production environment is your official submission and will update EIS.</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35</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CDX ID is same as EIS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36</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Email addresses here are optional,</a:t>
            </a:r>
            <a:r>
              <a:rPr lang="en-US" baseline="0" dirty="0" smtClean="0"/>
              <a:t> since you will automatically get notification at your log in email address.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38</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will receive three notifications from CDX and the EIS gateway itself with regard to your submission.  The third</a:t>
            </a:r>
            <a:r>
              <a:rPr lang="en-US" baseline="0" dirty="0" smtClean="0"/>
              <a:t> one, from the EIS Gateway (sender shows “</a:t>
            </a:r>
            <a:r>
              <a:rPr lang="en-US" baseline="0" dirty="0" err="1" smtClean="0"/>
              <a:t>noreply</a:t>
            </a:r>
            <a:r>
              <a:rPr lang="en-US" baseline="0" dirty="0" smtClean="0"/>
              <a:t>”) is providing the only important information – Completed or FAILED.</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126ABC3B-2696-4D1A-AD64-426F2F3B04CF}" type="slidenum">
              <a:rPr lang="en-US" smtClean="0"/>
              <a:pPr/>
              <a:t>39</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worksheet is the Summary page.</a:t>
            </a:r>
            <a:r>
              <a:rPr lang="en-US" baseline="0" dirty="0" smtClean="0"/>
              <a:t>  This page give you the submitters id, submission date and time; the status of the submission; a CDX tracking ID; data category; total system, critical and warning errors.  </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41</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Summary tab shows no errors</a:t>
            </a:r>
            <a:r>
              <a:rPr lang="en-US" baseline="0" dirty="0" smtClean="0"/>
              <a:t> or warnings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43</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added emissions data,</a:t>
            </a:r>
            <a:r>
              <a:rPr lang="en-US" baseline="0" dirty="0" smtClean="0"/>
              <a:t> you should see statistics to show additions and updates.  It’s a good idea to track number of records in each table and confirm they make sense.  For example, each table should include the same number of locations (counties).  </a:t>
            </a:r>
            <a:r>
              <a:rPr lang="en-US" baseline="0" dirty="0" err="1" smtClean="0"/>
              <a:t>Em</a:t>
            </a:r>
            <a:r>
              <a:rPr lang="en-US" baseline="0" dirty="0" smtClean="0"/>
              <a:t> processes and reporting periods should be equal.</a:t>
            </a:r>
          </a:p>
          <a:p>
            <a:endParaRPr lang="en-US" baseline="0" dirty="0" smtClean="0"/>
          </a:p>
          <a:p>
            <a:r>
              <a:rPr lang="en-US" baseline="0" dirty="0" smtClean="0"/>
              <a:t>A CDB submittal will have zeros in this table since they are not emissions records.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44</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Onroad</a:t>
            </a:r>
            <a:r>
              <a:rPr lang="en-US" dirty="0" smtClean="0"/>
              <a:t> data is available immediately after submission under the Nonpoint/</a:t>
            </a:r>
            <a:r>
              <a:rPr lang="en-US" dirty="0" err="1" smtClean="0"/>
              <a:t>Onroad</a:t>
            </a:r>
            <a:r>
              <a:rPr lang="en-US" dirty="0" smtClean="0"/>
              <a:t>/</a:t>
            </a:r>
            <a:r>
              <a:rPr lang="en-US" dirty="0" err="1" smtClean="0"/>
              <a:t>Nonroad</a:t>
            </a:r>
            <a:r>
              <a:rPr lang="en-US" dirty="0" smtClean="0"/>
              <a:t> Emissions link below the View/Add/Edit.  The Emissions Summary by Geography report will be available</a:t>
            </a:r>
            <a:r>
              <a:rPr lang="en-US" baseline="0" dirty="0" smtClean="0"/>
              <a:t> the following day after an overnight system refresh.</a:t>
            </a:r>
            <a:endParaRPr lang="en-US" dirty="0"/>
          </a:p>
        </p:txBody>
      </p:sp>
      <p:sp>
        <p:nvSpPr>
          <p:cNvPr id="4" name="Slide Number Placeholder 3"/>
          <p:cNvSpPr>
            <a:spLocks noGrp="1"/>
          </p:cNvSpPr>
          <p:nvPr>
            <p:ph type="sldNum" sz="quarter" idx="10"/>
          </p:nvPr>
        </p:nvSpPr>
        <p:spPr/>
        <p:txBody>
          <a:bodyPr/>
          <a:lstStyle/>
          <a:p>
            <a:pPr>
              <a:defRPr/>
            </a:pPr>
            <a:fld id="{2015216A-16DB-411E-8A13-BA196492E032}" type="slidenum">
              <a:rPr lang="en-US" smtClean="0"/>
              <a:pPr>
                <a:defRPr/>
              </a:pPr>
              <a:t>45</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 the Nonpoint/</a:t>
            </a:r>
            <a:r>
              <a:rPr lang="en-US" dirty="0" err="1" smtClean="0"/>
              <a:t>Onroad</a:t>
            </a:r>
            <a:r>
              <a:rPr lang="en-US" dirty="0" smtClean="0"/>
              <a:t>/</a:t>
            </a:r>
            <a:r>
              <a:rPr lang="en-US" dirty="0" err="1" smtClean="0"/>
              <a:t>Nonroad</a:t>
            </a:r>
            <a:r>
              <a:rPr lang="en-US" dirty="0" smtClean="0"/>
              <a:t> Emissions, filter on your agency</a:t>
            </a:r>
            <a:r>
              <a:rPr lang="en-US" baseline="0" dirty="0" smtClean="0"/>
              <a:t> and the nonpoint data category.  This will result in a list of SCCs reported by your agency.  If you click on a </a:t>
            </a:r>
            <a:r>
              <a:rPr lang="en-US" baseline="0" dirty="0" err="1" smtClean="0"/>
              <a:t>indivdual</a:t>
            </a:r>
            <a:r>
              <a:rPr lang="en-US" baseline="0" dirty="0" smtClean="0"/>
              <a:t> SCC…</a:t>
            </a:r>
          </a:p>
          <a:p>
            <a:endParaRPr lang="en-US" baseline="0" dirty="0" smtClean="0"/>
          </a:p>
          <a:p>
            <a:r>
              <a:rPr lang="en-US" baseline="0" dirty="0" smtClean="0"/>
              <a:t>Can edit emissions here, but that’d be rare with </a:t>
            </a:r>
            <a:r>
              <a:rPr lang="en-US" baseline="0" dirty="0" err="1" smtClean="0"/>
              <a:t>onroad</a:t>
            </a:r>
            <a:endParaRPr lang="en-US" dirty="0"/>
          </a:p>
        </p:txBody>
      </p:sp>
      <p:sp>
        <p:nvSpPr>
          <p:cNvPr id="4" name="Slide Number Placeholder 3"/>
          <p:cNvSpPr>
            <a:spLocks noGrp="1"/>
          </p:cNvSpPr>
          <p:nvPr>
            <p:ph type="sldNum" sz="quarter" idx="10"/>
          </p:nvPr>
        </p:nvSpPr>
        <p:spPr/>
        <p:txBody>
          <a:bodyPr/>
          <a:lstStyle/>
          <a:p>
            <a:pPr>
              <a:defRPr/>
            </a:pPr>
            <a:fld id="{2015216A-16DB-411E-8A13-BA196492E032}" type="slidenum">
              <a:rPr lang="en-US" smtClean="0"/>
              <a:pPr>
                <a:defRPr/>
              </a:pPr>
              <a:t>46</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agency submission history report will give you a generalized report on what as been reported for your agency.  First select the inventory year of interest and then select the data category.  The date</a:t>
            </a:r>
            <a:r>
              <a:rPr lang="en-US" baseline="0" dirty="0" smtClean="0"/>
              <a:t> and time shown are the date and time of the last submission for that inventory year and that data category.</a:t>
            </a:r>
          </a:p>
          <a:p>
            <a:endParaRPr lang="en-US" baseline="0" dirty="0" smtClean="0"/>
          </a:p>
          <a:p>
            <a:r>
              <a:rPr lang="en-US" baseline="0" dirty="0" smtClean="0"/>
              <a:t>NOTE:  new categories are being added here to indicate MOVES_CDB and NONROAD_NCD input submittals</a:t>
            </a:r>
          </a:p>
          <a:p>
            <a:endParaRPr lang="en-US" baseline="0" dirty="0" smtClean="0"/>
          </a:p>
          <a:p>
            <a:r>
              <a:rPr lang="en-US" baseline="0" dirty="0" smtClean="0"/>
              <a:t>Only the most recent submittal </a:t>
            </a:r>
            <a:r>
              <a:rPr lang="en-US" baseline="0" smtClean="0"/>
              <a:t>date shows up here.</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AERR pertains to criteria pollutants only which include SO2, </a:t>
            </a:r>
            <a:r>
              <a:rPr lang="en-US" baseline="0" dirty="0" err="1" smtClean="0"/>
              <a:t>NOx</a:t>
            </a:r>
            <a:r>
              <a:rPr lang="en-US" baseline="0" dirty="0" smtClean="0"/>
              <a:t>, CO, VOC, PM-10 and PM-2.5, ammonia and lead.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Every three years, all sources meeting the </a:t>
            </a:r>
            <a:r>
              <a:rPr lang="en-US" u="sng" baseline="0" dirty="0" smtClean="0"/>
              <a:t>&gt;</a:t>
            </a:r>
            <a:r>
              <a:rPr lang="en-US" baseline="0" dirty="0" smtClean="0"/>
              <a:t> 100tpy threshold, are reported as well as nonpoint, </a:t>
            </a:r>
            <a:r>
              <a:rPr lang="en-US" baseline="0" dirty="0" err="1" smtClean="0"/>
              <a:t>onroad</a:t>
            </a:r>
            <a:r>
              <a:rPr lang="en-US" baseline="0" dirty="0" smtClean="0"/>
              <a:t>, </a:t>
            </a:r>
            <a:r>
              <a:rPr lang="en-US" baseline="0" dirty="0" err="1" smtClean="0"/>
              <a:t>nonroad</a:t>
            </a:r>
            <a:r>
              <a:rPr lang="en-US" baseline="0" dirty="0" smtClean="0"/>
              <a:t>, and events emissions.</a:t>
            </a:r>
          </a:p>
          <a:p>
            <a:endParaRPr lang="en-US" dirty="0" smtClean="0"/>
          </a:p>
          <a:p>
            <a:r>
              <a:rPr lang="en-US" dirty="0" smtClean="0"/>
              <a:t>The AERR says</a:t>
            </a:r>
            <a:r>
              <a:rPr lang="en-US" baseline="0" dirty="0" smtClean="0"/>
              <a:t> that </a:t>
            </a:r>
            <a:r>
              <a:rPr lang="en-US" baseline="0" dirty="0" err="1" smtClean="0"/>
              <a:t>onroad</a:t>
            </a:r>
            <a:r>
              <a:rPr lang="en-US" baseline="0" dirty="0" smtClean="0"/>
              <a:t> and </a:t>
            </a:r>
            <a:r>
              <a:rPr lang="en-US" baseline="0" dirty="0" err="1" smtClean="0"/>
              <a:t>nonroad</a:t>
            </a:r>
            <a:r>
              <a:rPr lang="en-US" baseline="0" dirty="0" smtClean="0"/>
              <a:t> input submittals meet reporting requirements.</a:t>
            </a:r>
          </a:p>
          <a:p>
            <a:endParaRPr lang="en-US" baseline="0" dirty="0" smtClean="0"/>
          </a:p>
          <a:p>
            <a:r>
              <a:rPr lang="en-US" baseline="0" dirty="0" smtClean="0"/>
              <a:t>HAPs are on a voluntary basis, but we receive HAP emissions from the majority of our submitters.  EPA adds HAPs from other data sources to complete coverage for HAPs, but would prefer to have S/L/T estimates.  It’s best when HAPs and CAPs come from one source and are in agreement, for example VOC HAPs are not greater than VOC.</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4</a:t>
            </a:fld>
            <a:endParaRPr lang="en-US" dirty="0">
              <a:solidFill>
                <a:prstClr val="black"/>
              </a:solidFill>
              <a:latin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Getting data back out of EIS is done through the Request Reports section of the Gateway. We will get into more in depth information during our reports course, but main report that will be used for Nonpoint is the Emission Summary by Geography.  </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48</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report download sections shows all reports which have been requested from your agency.  If you select the looking glass icon you can see the criteria for each report.  This is helpful if someone else</a:t>
            </a:r>
            <a:r>
              <a:rPr lang="en-US" baseline="0" dirty="0" smtClean="0"/>
              <a:t> as already requested the report that you need.  The red “x” indicates that the report is being processed.  The download icon appears when your report is ready.  These reports kick off every 20 minutes and are downloaded in .</a:t>
            </a:r>
            <a:r>
              <a:rPr lang="en-US" baseline="0" dirty="0" err="1" smtClean="0"/>
              <a:t>csv</a:t>
            </a:r>
            <a:r>
              <a:rPr lang="en-US" baseline="0" dirty="0" smtClean="0"/>
              <a:t> format.</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49</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50</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51</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52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analysis often require that we can project to future</a:t>
            </a:r>
            <a:r>
              <a:rPr lang="en-US" baseline="0" dirty="0" smtClean="0"/>
              <a:t> years, for example to evaluate the future with and without new rules.</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5</a:t>
            </a:fld>
            <a:endParaRPr lang="en-US" dirty="0">
              <a:solidFill>
                <a:prstClr val="black"/>
              </a:solidFill>
              <a:latin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Today, we are discussing the </a:t>
            </a:r>
            <a:r>
              <a:rPr lang="en-US" baseline="0" dirty="0" err="1" smtClean="0"/>
              <a:t>Onroad</a:t>
            </a:r>
            <a:r>
              <a:rPr lang="en-US" baseline="0" dirty="0" smtClean="0"/>
              <a:t> Inventory.</a:t>
            </a:r>
          </a:p>
          <a:p>
            <a:endParaRPr lang="en-US" baseline="0" dirty="0" smtClean="0"/>
          </a:p>
          <a:p>
            <a:r>
              <a:rPr lang="en-US" baseline="0" dirty="0" err="1" smtClean="0"/>
              <a:t>Onroad</a:t>
            </a:r>
            <a:r>
              <a:rPr lang="en-US" baseline="0" dirty="0" smtClean="0"/>
              <a:t> emissions come from vehicles used on roads for transportation of passengers or freight.</a:t>
            </a:r>
          </a:p>
          <a:p>
            <a:endParaRPr lang="en-US" baseline="0" dirty="0" smtClean="0"/>
          </a:p>
          <a:p>
            <a:r>
              <a:rPr lang="en-US" baseline="0" dirty="0" smtClean="0"/>
              <a:t>Events is a data category designed to house day-specific, locale-specific large emissions events such as wildfires and prescribed fires.</a:t>
            </a:r>
          </a:p>
          <a:p>
            <a:endParaRPr lang="en-US" baseline="0" dirty="0" smtClean="0"/>
          </a:p>
          <a:p>
            <a:r>
              <a:rPr lang="en-US" baseline="0" dirty="0" smtClean="0"/>
              <a:t>EPA supplies biogenic and doesn’t need from agencies.</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6</a:t>
            </a:fld>
            <a:endParaRPr lang="en-US" dirty="0">
              <a:solidFill>
                <a:prstClr val="black"/>
              </a:solidFill>
              <a:latin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Onroad</a:t>
            </a:r>
            <a:r>
              <a:rPr lang="en-US" baseline="0" dirty="0" smtClean="0"/>
              <a:t> emissions typically come from emissions estimation models. Currently MOVES and Ca EMFAC models are approved for inventories for EPA regulatory work.  These models can be run at varying levels of granularity (temporally and spatially).  We need a standardized set of emissions built with similar assumptions and model parameters.</a:t>
            </a:r>
            <a:endParaRPr lang="en-US" dirty="0" smtClean="0"/>
          </a:p>
          <a:p>
            <a:endParaRPr lang="en-US" dirty="0" smtClean="0"/>
          </a:p>
          <a:p>
            <a:r>
              <a:rPr lang="en-US" dirty="0" smtClean="0"/>
              <a:t>MOVES CDB – “county database” files are the</a:t>
            </a:r>
            <a:r>
              <a:rPr lang="en-US" baseline="0" dirty="0" smtClean="0"/>
              <a:t> inputs required to run the MOVES model.  Since CDB is county-based, it does not include tribes.</a:t>
            </a:r>
          </a:p>
          <a:p>
            <a:endParaRPr lang="en-US" baseline="0" dirty="0" smtClean="0"/>
          </a:p>
          <a:p>
            <a:r>
              <a:rPr lang="en-US" baseline="0" dirty="0" smtClean="0"/>
              <a:t>EMFAC is California’s own </a:t>
            </a:r>
            <a:r>
              <a:rPr lang="en-US" baseline="0" dirty="0" err="1" smtClean="0"/>
              <a:t>onroad</a:t>
            </a:r>
            <a:r>
              <a:rPr lang="en-US" baseline="0" dirty="0" smtClean="0"/>
              <a:t> model</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Inputs allow for</a:t>
            </a:r>
          </a:p>
          <a:p>
            <a:pPr lvl="1">
              <a:buFontTx/>
              <a:buChar char="-"/>
            </a:pPr>
            <a:r>
              <a:rPr lang="en-US" dirty="0" smtClean="0"/>
              <a:t>Future</a:t>
            </a:r>
            <a:r>
              <a:rPr lang="en-US" baseline="0" dirty="0" smtClean="0"/>
              <a:t> year projections built on the same input basis.  There is no way to project submitted emissions to future years.  Future year analysis are typical in regulatory analysis.</a:t>
            </a:r>
          </a:p>
          <a:p>
            <a:pPr lvl="1">
              <a:buFontTx/>
              <a:buChar char="-"/>
            </a:pPr>
            <a:r>
              <a:rPr lang="en-US" baseline="0" dirty="0" smtClean="0"/>
              <a:t>HAPs and CAPs built on the same input data.  No gap filling from EPA data that could create anomalies (e.g., VOC HAPs greater than VOC</a:t>
            </a:r>
          </a:p>
          <a:p>
            <a:pPr lvl="1">
              <a:buFontTx/>
              <a:buChar char="-"/>
            </a:pPr>
            <a:r>
              <a:rPr lang="en-US" baseline="0" dirty="0" smtClean="0"/>
              <a:t>When/if MOVES model is updated/revised, inputs allow taking advantage of those model revisions; inputs provide dynamic emissions capability to meet inventory needs.</a:t>
            </a:r>
          </a:p>
          <a:p>
            <a:pPr lvl="1">
              <a:buFontTx/>
              <a:buChar char="-"/>
            </a:pPr>
            <a:endParaRPr lang="en-US" baseline="0" dirty="0" smtClean="0"/>
          </a:p>
          <a:p>
            <a:pPr>
              <a:buFontTx/>
              <a:buChar char="-"/>
            </a:pPr>
            <a:r>
              <a:rPr lang="en-US" dirty="0" smtClean="0"/>
              <a:t>CDB submittal</a:t>
            </a:r>
            <a:r>
              <a:rPr lang="en-US" baseline="0" dirty="0" smtClean="0"/>
              <a:t> process is new and under development.  We plan to post instructions on the 2011 NEI website May 2011</a:t>
            </a:r>
            <a:endParaRPr lang="en-US" dirty="0" smtClean="0"/>
          </a:p>
          <a:p>
            <a:pPr lvl="1">
              <a:buFontTx/>
              <a:buChar char="-"/>
            </a:pPr>
            <a:endParaRPr lang="en-US" baseline="0" dirty="0" smtClean="0"/>
          </a:p>
          <a:p>
            <a:pPr lvl="1">
              <a:buFontTx/>
              <a:buChar char="-"/>
            </a:pPr>
            <a:endParaRPr lang="en-US" baseline="0" dirty="0" smtClean="0"/>
          </a:p>
          <a:p>
            <a:pPr marL="457200" marR="0" lvl="1" indent="0" algn="l" defTabSz="914400" rtl="0" eaLnBrk="1" fontAlgn="base" latinLnBrk="0" hangingPunct="1">
              <a:lnSpc>
                <a:spcPct val="100000"/>
              </a:lnSpc>
              <a:spcBef>
                <a:spcPct val="30000"/>
              </a:spcBef>
              <a:spcAft>
                <a:spcPct val="0"/>
              </a:spcAft>
              <a:buClrTx/>
              <a:buSzTx/>
              <a:buFontTx/>
              <a:buChar char="-"/>
              <a:tabLst/>
              <a:defRPr/>
            </a:pPr>
            <a:endParaRPr lang="en-US" dirty="0" smtClean="0"/>
          </a:p>
          <a:p>
            <a:pPr lvl="1">
              <a:buFontTx/>
              <a:buChar char="-"/>
            </a:pP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want to let EPA</a:t>
            </a:r>
            <a:r>
              <a:rPr lang="en-US" baseline="0" dirty="0" smtClean="0"/>
              <a:t> know that your agency prefers to accept EPA values as your submittal, do so via a support request.</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B14D874-891E-4527-893C-3C3EA4CAE89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21F2CBF-3712-48DB-96A8-227FC075B38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434924-8BF5-4432-B6E9-47AE468560E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BD4CF88-E141-48E9-88E4-1AB138DE9B3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230F2CC-DE98-408E-AD87-A44A6392837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C1A07F5-259F-4522-90B0-8DB26694820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E6D4B87-0163-4917-91D3-52EE25F70DB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4CFE2C4-873E-4EFC-83B6-28200C6E946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6953091-E2B9-4CD1-8CB3-54CDB2E7521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BAE9DD9-4AD7-4779-BECB-1A8C1E82B18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21B65B8-30C3-465E-8011-361E390E038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D653FB28-2FB3-44AF-95D9-2A5AB591B7F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is.epa.gov/eis-system-web/welcome.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nodewebrss.epa.gov/user/Login.asp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epa.gov/ttn/chief/aerr/"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mailto:dombrowski.sally@epa.gov"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hyperlink" Target="mailto:driver.laurel@epa.gov"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28600" y="178872"/>
            <a:ext cx="8686800" cy="6340197"/>
          </a:xfrm>
          <a:prstGeom prst="rect">
            <a:avLst/>
          </a:prstGeom>
          <a:noFill/>
          <a:ln w="9525">
            <a:noFill/>
            <a:miter lim="800000"/>
            <a:headEnd/>
            <a:tailEnd/>
          </a:ln>
        </p:spPr>
        <p:txBody>
          <a:bodyPr anchor="ctr">
            <a:spAutoFit/>
          </a:bodyPr>
          <a:lstStyle/>
          <a:p>
            <a:r>
              <a:rPr lang="en-US" sz="2800" b="1" dirty="0" smtClean="0">
                <a:latin typeface="Calibri" pitchFamily="34" charset="0"/>
                <a:ea typeface="Calibri" pitchFamily="34" charset="0"/>
                <a:cs typeface="Helv"/>
              </a:rPr>
              <a:t>Emission Inventory System – </a:t>
            </a:r>
            <a:r>
              <a:rPr lang="en-US" sz="2800" b="1" dirty="0" err="1" smtClean="0">
                <a:latin typeface="Calibri" pitchFamily="34" charset="0"/>
                <a:ea typeface="Calibri" pitchFamily="34" charset="0"/>
                <a:cs typeface="Helv"/>
              </a:rPr>
              <a:t>Onroad</a:t>
            </a:r>
            <a:r>
              <a:rPr lang="en-US" sz="2800" b="1" dirty="0" smtClean="0">
                <a:latin typeface="Calibri" pitchFamily="34" charset="0"/>
                <a:ea typeface="Calibri" pitchFamily="34" charset="0"/>
                <a:cs typeface="Helv"/>
              </a:rPr>
              <a:t> Inventory</a:t>
            </a:r>
            <a:endParaRPr lang="en-US" sz="2800" dirty="0">
              <a:latin typeface="Tw Cen MT" pitchFamily="34" charset="0"/>
              <a:ea typeface="Calibri" pitchFamily="34" charset="0"/>
              <a:cs typeface="Helv"/>
            </a:endParaRPr>
          </a:p>
          <a:p>
            <a:endParaRPr lang="en-US" sz="1600" b="1" dirty="0">
              <a:solidFill>
                <a:srgbClr val="FFFF00"/>
              </a:solidFill>
              <a:latin typeface="Calibri" pitchFamily="34" charset="0"/>
              <a:ea typeface="Calibri" pitchFamily="34" charset="0"/>
              <a:cs typeface="Helv"/>
            </a:endParaRPr>
          </a:p>
          <a:p>
            <a:pPr eaLnBrk="0" hangingPunct="0"/>
            <a:endParaRPr lang="en-US" sz="1600" dirty="0">
              <a:latin typeface="Calibri" pitchFamily="34" charset="0"/>
              <a:ea typeface="Calibri" pitchFamily="34" charset="0"/>
              <a:cs typeface="Times New Roman" pitchFamily="18" charset="0"/>
            </a:endParaRPr>
          </a:p>
          <a:p>
            <a:pPr eaLnBrk="0" hangingPunct="0">
              <a:buFont typeface="Arial" pitchFamily="34" charset="0"/>
              <a:buChar char="•"/>
            </a:pPr>
            <a:r>
              <a:rPr lang="en-US" sz="2400" dirty="0" smtClean="0">
                <a:latin typeface="Calibri" pitchFamily="34" charset="0"/>
                <a:cs typeface="Times New Roman" pitchFamily="18" charset="0"/>
              </a:rPr>
              <a:t>     </a:t>
            </a:r>
            <a:r>
              <a:rPr lang="en-US" sz="2400" dirty="0">
                <a:latin typeface="Calibri" pitchFamily="34" charset="0"/>
                <a:cs typeface="Times New Roman" pitchFamily="18" charset="0"/>
              </a:rPr>
              <a:t>Due to the size of this webinar, all attendees will be muted, however, you are encouraged to ask </a:t>
            </a:r>
            <a:r>
              <a:rPr lang="en-US" sz="2400" dirty="0" smtClean="0">
                <a:latin typeface="Calibri" pitchFamily="34" charset="0"/>
                <a:cs typeface="Times New Roman" pitchFamily="18" charset="0"/>
              </a:rPr>
              <a:t>questions </a:t>
            </a:r>
            <a:r>
              <a:rPr lang="en-US" sz="2400" dirty="0">
                <a:latin typeface="Calibri" pitchFamily="34" charset="0"/>
                <a:cs typeface="Times New Roman" pitchFamily="18" charset="0"/>
              </a:rPr>
              <a:t>by using the ‘Question’ panel on your screen.  We will answer as many questions as we can </a:t>
            </a:r>
            <a:r>
              <a:rPr lang="en-US" sz="2400" dirty="0" smtClean="0">
                <a:latin typeface="Calibri" pitchFamily="34" charset="0"/>
                <a:cs typeface="Times New Roman" pitchFamily="18" charset="0"/>
              </a:rPr>
              <a:t>at the end of </a:t>
            </a:r>
            <a:r>
              <a:rPr lang="en-US" sz="2400" dirty="0">
                <a:latin typeface="Calibri" pitchFamily="34" charset="0"/>
                <a:cs typeface="Times New Roman" pitchFamily="18" charset="0"/>
              </a:rPr>
              <a:t>the webinar.</a:t>
            </a:r>
          </a:p>
          <a:p>
            <a:pPr eaLnBrk="0" hangingPunct="0"/>
            <a:endParaRPr lang="en-US" sz="2400" dirty="0">
              <a:latin typeface="Calibri" pitchFamily="34" charset="0"/>
              <a:cs typeface="Times New Roman" pitchFamily="18" charset="0"/>
            </a:endParaRPr>
          </a:p>
          <a:p>
            <a:pPr eaLnBrk="0" hangingPunct="0">
              <a:buFont typeface="Arial" pitchFamily="34" charset="0"/>
              <a:buChar char="•"/>
            </a:pPr>
            <a:r>
              <a:rPr lang="en-US" sz="2400" dirty="0">
                <a:latin typeface="Calibri" pitchFamily="34" charset="0"/>
                <a:cs typeface="Times New Roman" pitchFamily="18" charset="0"/>
              </a:rPr>
              <a:t>     If you encounter problems with the audio or other technical problems during the webinar, please let us know via the ‘question’ panel.</a:t>
            </a:r>
          </a:p>
          <a:p>
            <a:pPr eaLnBrk="0" hangingPunct="0"/>
            <a:endParaRPr lang="en-US" sz="2400" dirty="0">
              <a:latin typeface="Calibri" pitchFamily="34" charset="0"/>
              <a:cs typeface="Times New Roman" pitchFamily="18" charset="0"/>
            </a:endParaRPr>
          </a:p>
          <a:p>
            <a:pPr eaLnBrk="0" hangingPunct="0">
              <a:buFont typeface="Arial" pitchFamily="34" charset="0"/>
              <a:buChar char="•"/>
            </a:pPr>
            <a:r>
              <a:rPr lang="en-US" sz="2400" dirty="0">
                <a:latin typeface="Calibri" pitchFamily="34" charset="0"/>
                <a:cs typeface="Times New Roman" pitchFamily="18" charset="0"/>
              </a:rPr>
              <a:t>    </a:t>
            </a:r>
            <a:r>
              <a:rPr lang="en-US" sz="2400" dirty="0" smtClean="0">
                <a:latin typeface="Calibri" pitchFamily="34" charset="0"/>
                <a:cs typeface="Times New Roman" pitchFamily="18" charset="0"/>
              </a:rPr>
              <a:t>We </a:t>
            </a:r>
            <a:r>
              <a:rPr lang="en-US" sz="2400" dirty="0">
                <a:latin typeface="Calibri" pitchFamily="34" charset="0"/>
                <a:cs typeface="Times New Roman" pitchFamily="18" charset="0"/>
              </a:rPr>
              <a:t>will begin </a:t>
            </a:r>
            <a:r>
              <a:rPr lang="en-US" sz="2400" dirty="0" smtClean="0">
                <a:latin typeface="Calibri" pitchFamily="34" charset="0"/>
                <a:cs typeface="Times New Roman" pitchFamily="18" charset="0"/>
              </a:rPr>
              <a:t>promptly at 2:00 pm (EST)</a:t>
            </a:r>
          </a:p>
          <a:p>
            <a:pPr eaLnBrk="0" hangingPunct="0">
              <a:buFont typeface="Arial" pitchFamily="34" charset="0"/>
              <a:buChar char="•"/>
            </a:pPr>
            <a:endParaRPr lang="en-US" sz="2400" dirty="0">
              <a:latin typeface="Calibri" pitchFamily="34" charset="0"/>
              <a:cs typeface="Times New Roman" pitchFamily="18" charset="0"/>
            </a:endParaRPr>
          </a:p>
          <a:p>
            <a:pPr eaLnBrk="0" hangingPunct="0">
              <a:buFont typeface="Arial" pitchFamily="34" charset="0"/>
              <a:buChar char="•"/>
            </a:pPr>
            <a:r>
              <a:rPr lang="en-US" sz="2400" dirty="0" smtClean="0">
                <a:latin typeface="Calibri" pitchFamily="34" charset="0"/>
                <a:cs typeface="Times New Roman" pitchFamily="18" charset="0"/>
              </a:rPr>
              <a:t>     Open audio on the Go To Webinar panel to get the call-in number.</a:t>
            </a:r>
            <a:endParaRPr lang="en-US" sz="2400" dirty="0">
              <a:latin typeface="Calibri" pitchFamily="34" charset="0"/>
              <a:cs typeface="Times New Roman" pitchFamily="18" charset="0"/>
            </a:endParaRPr>
          </a:p>
          <a:p>
            <a:pPr eaLnBrk="0" hangingPunct="0"/>
            <a:endParaRPr lang="en-US" sz="1600" dirty="0">
              <a:latin typeface="Calibri" pitchFamily="34" charset="0"/>
              <a:cs typeface="Times New Roman" pitchFamily="18" charset="0"/>
            </a:endParaRPr>
          </a:p>
          <a:p>
            <a:pPr eaLnBrk="0" hangingPunct="0"/>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sz="2800" dirty="0" smtClean="0"/>
              <a:t>Summary of County Database (CDB) Submittal Steps</a:t>
            </a:r>
            <a:endParaRPr lang="en-US" sz="2800" dirty="0">
              <a:solidFill>
                <a:srgbClr val="FF0000"/>
              </a:solidFill>
            </a:endParaRPr>
          </a:p>
        </p:txBody>
      </p:sp>
      <p:sp>
        <p:nvSpPr>
          <p:cNvPr id="3" name="Content Placeholder 2"/>
          <p:cNvSpPr>
            <a:spLocks noGrp="1"/>
          </p:cNvSpPr>
          <p:nvPr>
            <p:ph idx="1"/>
          </p:nvPr>
        </p:nvSpPr>
        <p:spPr>
          <a:xfrm>
            <a:off x="457200" y="1295400"/>
            <a:ext cx="8229600" cy="6172200"/>
          </a:xfrm>
        </p:spPr>
        <p:txBody>
          <a:bodyPr/>
          <a:lstStyle/>
          <a:p>
            <a:pPr lvl="1"/>
            <a:r>
              <a:rPr lang="en-US" sz="2000" dirty="0" smtClean="0"/>
              <a:t>Review instructions on the 2011 NEI web page</a:t>
            </a:r>
          </a:p>
          <a:p>
            <a:pPr lvl="1"/>
            <a:r>
              <a:rPr lang="en-US" sz="2000" dirty="0" smtClean="0"/>
              <a:t>Pick up your draft default CDBs from EIS</a:t>
            </a:r>
          </a:p>
          <a:p>
            <a:pPr lvl="1"/>
            <a:r>
              <a:rPr lang="en-US" sz="2000" dirty="0" smtClean="0"/>
              <a:t>Compile ONLY county CDBs with improvements</a:t>
            </a:r>
            <a:endParaRPr lang="en-US" sz="2000" dirty="0" smtClean="0">
              <a:solidFill>
                <a:srgbClr val="FF0000"/>
              </a:solidFill>
            </a:endParaRPr>
          </a:p>
          <a:p>
            <a:pPr lvl="1"/>
            <a:r>
              <a:rPr lang="en-US" sz="2000" dirty="0" smtClean="0"/>
              <a:t>Repeatedly run QA script and address errors that are found until there are no errors</a:t>
            </a:r>
          </a:p>
          <a:p>
            <a:pPr lvl="1"/>
            <a:r>
              <a:rPr lang="en-US" sz="2000" dirty="0" smtClean="0"/>
              <a:t>Submit:</a:t>
            </a:r>
          </a:p>
          <a:p>
            <a:pPr lvl="2"/>
            <a:r>
              <a:rPr lang="en-US" sz="1800" dirty="0" smtClean="0"/>
              <a:t>1. QA tool report</a:t>
            </a:r>
          </a:p>
          <a:p>
            <a:pPr lvl="2"/>
            <a:r>
              <a:rPr lang="en-US" sz="1800" dirty="0" smtClean="0"/>
              <a:t>2.  Checklist</a:t>
            </a:r>
            <a:endParaRPr lang="en-US" sz="1800" dirty="0" smtClean="0">
              <a:solidFill>
                <a:srgbClr val="FF0000"/>
              </a:solidFill>
            </a:endParaRPr>
          </a:p>
          <a:p>
            <a:pPr lvl="2"/>
            <a:r>
              <a:rPr lang="en-US" sz="1800" dirty="0" smtClean="0"/>
              <a:t>3.  Documentation </a:t>
            </a:r>
            <a:endParaRPr lang="en-US" sz="1800" dirty="0" smtClean="0">
              <a:solidFill>
                <a:srgbClr val="FF0000"/>
              </a:solidFill>
            </a:endParaRPr>
          </a:p>
          <a:p>
            <a:pPr lvl="2"/>
            <a:r>
              <a:rPr lang="en-US" sz="1800" dirty="0" smtClean="0"/>
              <a:t>4.  CDB folders for each county CDB</a:t>
            </a:r>
            <a:endParaRPr lang="en-US" sz="1800" dirty="0" smtClean="0">
              <a:solidFill>
                <a:srgbClr val="FF0000"/>
              </a:solidFill>
            </a:endParaRPr>
          </a:p>
          <a:p>
            <a:pPr lvl="1"/>
            <a:r>
              <a:rPr lang="en-US" sz="2000" dirty="0" smtClean="0"/>
              <a:t>EACH SUBMITTAL IS A COMPLETE REPLACEMENT OF PREVIOUS SUBMITTALS!</a:t>
            </a:r>
          </a:p>
          <a:p>
            <a:pPr lvl="2"/>
            <a:r>
              <a:rPr lang="en-US" sz="1600" dirty="0" smtClean="0"/>
              <a:t>Thus an agency’s final submittal must include all counties they wish to submit</a:t>
            </a:r>
          </a:p>
          <a:p>
            <a:pPr lvl="1">
              <a:buNone/>
            </a:pP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Pick up your draft default CDBs</a:t>
            </a:r>
            <a:endParaRPr lang="en-US" dirty="0"/>
          </a:p>
        </p:txBody>
      </p:sp>
      <p:sp>
        <p:nvSpPr>
          <p:cNvPr id="4" name="Slide Number Placeholder 3"/>
          <p:cNvSpPr>
            <a:spLocks noGrp="1"/>
          </p:cNvSpPr>
          <p:nvPr>
            <p:ph type="sldNum" sz="quarter" idx="12"/>
          </p:nvPr>
        </p:nvSpPr>
        <p:spPr/>
        <p:txBody>
          <a:bodyPr/>
          <a:lstStyle/>
          <a:p>
            <a:fld id="{2BD4CF88-E141-48E9-88E4-1AB138DE9B30}" type="slidenum">
              <a:rPr lang="en-US" smtClean="0"/>
              <a:pPr/>
              <a:t>11</a:t>
            </a:fld>
            <a:endParaRPr lang="en-US"/>
          </a:p>
        </p:txBody>
      </p:sp>
      <p:pic>
        <p:nvPicPr>
          <p:cNvPr id="1026" name="Picture 2"/>
          <p:cNvPicPr>
            <a:picLocks noGrp="1" noChangeAspect="1" noChangeArrowheads="1"/>
          </p:cNvPicPr>
          <p:nvPr>
            <p:ph idx="1"/>
          </p:nvPr>
        </p:nvPicPr>
        <p:blipFill>
          <a:blip r:embed="rId3" cstate="print"/>
          <a:srcRect/>
          <a:stretch>
            <a:fillRect/>
          </a:stretch>
        </p:blipFill>
        <p:spPr bwMode="auto">
          <a:xfrm>
            <a:off x="838200" y="1295400"/>
            <a:ext cx="7315200" cy="5090226"/>
          </a:xfrm>
          <a:prstGeom prst="rect">
            <a:avLst/>
          </a:prstGeom>
          <a:noFill/>
          <a:ln w="9525">
            <a:noFill/>
            <a:miter lim="800000"/>
            <a:headEnd/>
            <a:tailEnd/>
          </a:ln>
        </p:spPr>
      </p:pic>
      <p:sp>
        <p:nvSpPr>
          <p:cNvPr id="5" name="Oval 4"/>
          <p:cNvSpPr/>
          <p:nvPr/>
        </p:nvSpPr>
        <p:spPr>
          <a:xfrm>
            <a:off x="609600" y="3733800"/>
            <a:ext cx="12192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1828800" y="2895600"/>
            <a:ext cx="12192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Update Inputs</a:t>
            </a:r>
            <a:br>
              <a:rPr lang="en-US" sz="2800" dirty="0" smtClean="0"/>
            </a:br>
            <a:r>
              <a:rPr lang="en-US" sz="2800" dirty="0" smtClean="0"/>
              <a:t>Compile ONLY CDBs for Counties with improvements</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2133600" y="1600200"/>
            <a:ext cx="6629400" cy="5082515"/>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pPr>
              <a:defRPr/>
            </a:pPr>
            <a:fld id="{2BD4CF88-E141-48E9-88E4-1AB138DE9B30}"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1. QA Report</a:t>
            </a:r>
            <a:br>
              <a:rPr lang="en-US" dirty="0" smtClean="0"/>
            </a:br>
            <a:endParaRPr lang="en-US" dirty="0"/>
          </a:p>
        </p:txBody>
      </p:sp>
      <p:sp>
        <p:nvSpPr>
          <p:cNvPr id="3" name="Content Placeholder 2"/>
          <p:cNvSpPr>
            <a:spLocks noGrp="1"/>
          </p:cNvSpPr>
          <p:nvPr>
            <p:ph idx="1"/>
          </p:nvPr>
        </p:nvSpPr>
        <p:spPr>
          <a:xfrm>
            <a:off x="457200" y="1143000"/>
            <a:ext cx="8229600" cy="4983163"/>
          </a:xfrm>
        </p:spPr>
        <p:txBody>
          <a:bodyPr/>
          <a:lstStyle/>
          <a:p>
            <a:r>
              <a:rPr lang="en-US" sz="2400" dirty="0" smtClean="0">
                <a:solidFill>
                  <a:srgbClr val="FF0000"/>
                </a:solidFill>
              </a:rPr>
              <a:t>PSC</a:t>
            </a:r>
            <a:r>
              <a:rPr lang="en-US" sz="2400" dirty="0" smtClean="0"/>
              <a:t>_QA_Report.txt</a:t>
            </a:r>
            <a:endParaRPr lang="en-US" sz="2400" dirty="0" smtClean="0">
              <a:solidFill>
                <a:srgbClr val="00B0F0"/>
              </a:solidFill>
            </a:endParaRPr>
          </a:p>
          <a:p>
            <a:r>
              <a:rPr lang="en-US" sz="2400" dirty="0" smtClean="0"/>
              <a:t>QA </a:t>
            </a:r>
            <a:r>
              <a:rPr lang="en-US" sz="2400" dirty="0" smtClean="0"/>
              <a:t>tool </a:t>
            </a:r>
            <a:r>
              <a:rPr lang="en-US" sz="2400" dirty="0" smtClean="0"/>
              <a:t>is </a:t>
            </a:r>
            <a:r>
              <a:rPr lang="en-US" sz="2400" dirty="0" err="1" smtClean="0"/>
              <a:t>availablbe</a:t>
            </a:r>
            <a:r>
              <a:rPr lang="en-US" sz="2400" dirty="0" smtClean="0"/>
              <a:t> for </a:t>
            </a:r>
            <a:r>
              <a:rPr lang="en-US" sz="2400" dirty="0" smtClean="0"/>
              <a:t>download </a:t>
            </a:r>
            <a:r>
              <a:rPr lang="en-US" sz="2400" dirty="0" smtClean="0"/>
              <a:t>on </a:t>
            </a:r>
            <a:r>
              <a:rPr lang="en-US" sz="2400" dirty="0" smtClean="0"/>
              <a:t>the 2011 NEI website.  </a:t>
            </a:r>
            <a:r>
              <a:rPr lang="en-US" sz="2400" dirty="0" err="1" smtClean="0"/>
              <a:t>MySQL</a:t>
            </a:r>
            <a:r>
              <a:rPr lang="en-US" sz="2400" dirty="0" smtClean="0"/>
              <a:t> tool checks CDB in their native format</a:t>
            </a:r>
            <a:endParaRPr lang="en-US" sz="2400" dirty="0" smtClean="0">
              <a:solidFill>
                <a:srgbClr val="00B0F0"/>
              </a:solidFill>
            </a:endParaRPr>
          </a:p>
          <a:p>
            <a:r>
              <a:rPr lang="en-US" sz="2400" dirty="0" smtClean="0"/>
              <a:t>Users can run the QA tool script on all CDBs for submittal</a:t>
            </a:r>
          </a:p>
          <a:p>
            <a:r>
              <a:rPr lang="en-US" sz="2400" dirty="0" smtClean="0"/>
              <a:t>The QA tool checks CDB format, naming convention, ranges, sums, etc in each CDB table </a:t>
            </a:r>
          </a:p>
          <a:p>
            <a:r>
              <a:rPr lang="en-US" sz="2400" dirty="0" smtClean="0"/>
              <a:t>The QA tool generates a report for inclusion with EIS submittal</a:t>
            </a:r>
          </a:p>
          <a:p>
            <a:r>
              <a:rPr lang="en-US" sz="2400" dirty="0" smtClean="0"/>
              <a:t> If the tool finds any errors, they must be corrected before EIS will accept them:  EIS will reject any submittal with a QA report that indicates errors.</a:t>
            </a:r>
            <a:endParaRPr lang="en-US" sz="2400"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QA Report Results</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125955" y="1219200"/>
            <a:ext cx="8841369" cy="52578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Check list</a:t>
            </a:r>
            <a:endParaRPr lang="en-US" dirty="0"/>
          </a:p>
        </p:txBody>
      </p:sp>
      <p:sp>
        <p:nvSpPr>
          <p:cNvPr id="3" name="Content Placeholder 2"/>
          <p:cNvSpPr>
            <a:spLocks noGrp="1"/>
          </p:cNvSpPr>
          <p:nvPr>
            <p:ph idx="1"/>
          </p:nvPr>
        </p:nvSpPr>
        <p:spPr/>
        <p:txBody>
          <a:bodyPr/>
          <a:lstStyle/>
          <a:p>
            <a:r>
              <a:rPr lang="en-US" sz="2800" dirty="0" smtClean="0">
                <a:solidFill>
                  <a:srgbClr val="FF0000"/>
                </a:solidFill>
              </a:rPr>
              <a:t>PSC</a:t>
            </a:r>
            <a:r>
              <a:rPr lang="en-US" sz="2800" dirty="0" smtClean="0"/>
              <a:t>_Checklist.xls (or </a:t>
            </a:r>
            <a:r>
              <a:rPr lang="en-US" sz="2800" dirty="0" err="1" smtClean="0"/>
              <a:t>xlsx</a:t>
            </a:r>
            <a:r>
              <a:rPr lang="en-US" sz="2800" dirty="0" smtClean="0"/>
              <a:t>)</a:t>
            </a:r>
          </a:p>
          <a:p>
            <a:r>
              <a:rPr lang="en-US" sz="2800" dirty="0" smtClean="0"/>
              <a:t>This checklist is available for </a:t>
            </a:r>
            <a:r>
              <a:rPr lang="en-US" sz="2800" dirty="0" smtClean="0"/>
              <a:t>download </a:t>
            </a:r>
            <a:r>
              <a:rPr lang="en-US" sz="2800" dirty="0" smtClean="0"/>
              <a:t>on </a:t>
            </a:r>
            <a:r>
              <a:rPr lang="en-US" sz="2800" dirty="0" smtClean="0"/>
              <a:t>the 2011 website</a:t>
            </a:r>
            <a:endParaRPr lang="en-US" sz="2800" dirty="0" smtClean="0">
              <a:solidFill>
                <a:srgbClr val="00B0F0"/>
              </a:solidFill>
            </a:endParaRPr>
          </a:p>
          <a:p>
            <a:r>
              <a:rPr lang="en-US" sz="2800" dirty="0" smtClean="0"/>
              <a:t>The checklist indicates</a:t>
            </a:r>
          </a:p>
          <a:p>
            <a:pPr lvl="1"/>
            <a:r>
              <a:rPr lang="en-US" sz="2400" dirty="0" smtClean="0"/>
              <a:t>Which tables in which counties contain updates to EPA defaults</a:t>
            </a:r>
          </a:p>
          <a:p>
            <a:pPr lvl="1"/>
            <a:r>
              <a:rPr lang="en-US" sz="2400" dirty="0" smtClean="0"/>
              <a:t>For which counties agencies accept EPA defaults</a:t>
            </a:r>
          </a:p>
          <a:p>
            <a:r>
              <a:rPr lang="en-US" sz="2800" dirty="0" smtClean="0"/>
              <a:t>The checklist must be included in the EIS submittal</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Checklist</a:t>
            </a:r>
            <a:endParaRPr lang="en-US" dirty="0"/>
          </a:p>
        </p:txBody>
      </p:sp>
      <p:pic>
        <p:nvPicPr>
          <p:cNvPr id="1029" name="Picture 5"/>
          <p:cNvPicPr>
            <a:picLocks noGrp="1" noChangeAspect="1" noChangeArrowheads="1"/>
          </p:cNvPicPr>
          <p:nvPr>
            <p:ph idx="1"/>
          </p:nvPr>
        </p:nvPicPr>
        <p:blipFill>
          <a:blip r:embed="rId3" cstate="print"/>
          <a:srcRect/>
          <a:stretch>
            <a:fillRect/>
          </a:stretch>
        </p:blipFill>
        <p:spPr bwMode="auto">
          <a:xfrm>
            <a:off x="457200" y="1700630"/>
            <a:ext cx="8229600" cy="4325103"/>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Documentation</a:t>
            </a:r>
            <a:endParaRPr lang="en-US" dirty="0"/>
          </a:p>
        </p:txBody>
      </p:sp>
      <p:sp>
        <p:nvSpPr>
          <p:cNvPr id="3" name="Content Placeholder 2"/>
          <p:cNvSpPr>
            <a:spLocks noGrp="1"/>
          </p:cNvSpPr>
          <p:nvPr>
            <p:ph idx="1"/>
          </p:nvPr>
        </p:nvSpPr>
        <p:spPr/>
        <p:txBody>
          <a:bodyPr/>
          <a:lstStyle/>
          <a:p>
            <a:r>
              <a:rPr lang="en-US" dirty="0" smtClean="0">
                <a:solidFill>
                  <a:srgbClr val="FF0000"/>
                </a:solidFill>
              </a:rPr>
              <a:t>PSC</a:t>
            </a:r>
            <a:r>
              <a:rPr lang="en-US" dirty="0" smtClean="0"/>
              <a:t>_Documentation.doc (or </a:t>
            </a:r>
            <a:r>
              <a:rPr lang="en-US" dirty="0" err="1" smtClean="0"/>
              <a:t>docx</a:t>
            </a:r>
            <a:r>
              <a:rPr lang="en-US" dirty="0" smtClean="0"/>
              <a:t>)</a:t>
            </a:r>
          </a:p>
          <a:p>
            <a:r>
              <a:rPr lang="en-US" dirty="0" smtClean="0"/>
              <a:t>A word file that explains the source of SLT provided input data.  A .doc or .</a:t>
            </a:r>
            <a:r>
              <a:rPr lang="en-US" dirty="0" err="1" smtClean="0"/>
              <a:t>docx</a:t>
            </a:r>
            <a:r>
              <a:rPr lang="en-US" dirty="0" smtClean="0"/>
              <a:t> file is required </a:t>
            </a:r>
          </a:p>
          <a:p>
            <a:pPr lvl="0"/>
            <a:r>
              <a:rPr lang="en-US" dirty="0" smtClean="0"/>
              <a:t>Additional supporting files of any format are optional (e.g., .</a:t>
            </a:r>
            <a:r>
              <a:rPr lang="en-US" dirty="0" err="1" smtClean="0"/>
              <a:t>pdf</a:t>
            </a:r>
            <a:r>
              <a:rPr lang="en-US" dirty="0" smtClean="0"/>
              <a:t> or .</a:t>
            </a:r>
            <a:r>
              <a:rPr lang="en-US" dirty="0" err="1" smtClean="0"/>
              <a:t>xls</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CDB Folders</a:t>
            </a:r>
            <a:endParaRPr lang="en-US" dirty="0"/>
          </a:p>
        </p:txBody>
      </p:sp>
      <p:sp>
        <p:nvSpPr>
          <p:cNvPr id="3" name="Content Placeholder 2"/>
          <p:cNvSpPr>
            <a:spLocks noGrp="1"/>
          </p:cNvSpPr>
          <p:nvPr>
            <p:ph idx="1"/>
          </p:nvPr>
        </p:nvSpPr>
        <p:spPr>
          <a:xfrm>
            <a:off x="457200" y="1371600"/>
            <a:ext cx="8229600" cy="4754563"/>
          </a:xfrm>
        </p:spPr>
        <p:txBody>
          <a:bodyPr/>
          <a:lstStyle/>
          <a:p>
            <a:r>
              <a:rPr lang="en-US" sz="2800" dirty="0" smtClean="0">
                <a:solidFill>
                  <a:srgbClr val="FF0000"/>
                </a:solidFill>
              </a:rPr>
              <a:t>PSC</a:t>
            </a:r>
            <a:r>
              <a:rPr lang="en-US" sz="2800" dirty="0" smtClean="0"/>
              <a:t>_County_Database.zip</a:t>
            </a:r>
          </a:p>
          <a:p>
            <a:pPr lvl="0"/>
            <a:r>
              <a:rPr lang="en-US" sz="2400" dirty="0" smtClean="0"/>
              <a:t>Zipped file containing individual folders for each county’s CDB, and labeled with a creation date in the name (example “c10001y2011_20120601.”  </a:t>
            </a:r>
          </a:p>
          <a:p>
            <a:pPr lvl="0"/>
            <a:r>
              <a:rPr lang="en-US" sz="2400" dirty="0" smtClean="0"/>
              <a:t>CDBs must include a minimum of the 24 tables listed in the summary checklist for each submitted county.  </a:t>
            </a:r>
          </a:p>
          <a:p>
            <a:pPr lvl="0"/>
            <a:r>
              <a:rPr lang="en-US" sz="2400" dirty="0" smtClean="0"/>
              <a:t>The submitter does not need to submit CDBs for counties where he has no improvements over EPA defaults.  </a:t>
            </a:r>
          </a:p>
          <a:p>
            <a:pPr lvl="0"/>
            <a:r>
              <a:rPr lang="en-US" sz="2400" dirty="0" smtClean="0"/>
              <a:t>There will be no representative county submittals. </a:t>
            </a:r>
          </a:p>
          <a:p>
            <a:pPr lvl="0"/>
            <a:r>
              <a:rPr lang="en-US" sz="2400" dirty="0" smtClean="0"/>
              <a:t>Format is the same </a:t>
            </a:r>
            <a:r>
              <a:rPr lang="en-US" sz="2400" dirty="0" err="1" smtClean="0"/>
              <a:t>MySQL</a:t>
            </a:r>
            <a:r>
              <a:rPr lang="en-US" sz="2400" dirty="0" smtClean="0"/>
              <a:t> files that MOVES uses.</a:t>
            </a:r>
          </a:p>
          <a:p>
            <a:pPr lvl="0"/>
            <a:r>
              <a:rPr lang="en-US" sz="2400" dirty="0" smtClean="0"/>
              <a:t>EACH CDB SUBMITTAL IS A COMPLETE REPLACEMENT OF PREVIOUS SUBMITTALS</a:t>
            </a:r>
          </a:p>
          <a:p>
            <a:pPr lvl="0"/>
            <a:endParaRPr lang="en-US" sz="2400" dirty="0" smtClean="0"/>
          </a:p>
          <a:p>
            <a:endParaRPr lang="en-US" sz="2400"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563562"/>
          </a:xfrm>
        </p:spPr>
        <p:txBody>
          <a:bodyPr/>
          <a:lstStyle/>
          <a:p>
            <a:r>
              <a:rPr lang="en-US" dirty="0" smtClean="0"/>
              <a:t>Submittal Package</a:t>
            </a: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19</a:t>
            </a:fld>
            <a:endParaRPr lang="en-US"/>
          </a:p>
        </p:txBody>
      </p:sp>
      <p:pic>
        <p:nvPicPr>
          <p:cNvPr id="5122" name="Picture 2"/>
          <p:cNvPicPr>
            <a:picLocks noGrp="1" noChangeAspect="1" noChangeArrowheads="1"/>
          </p:cNvPicPr>
          <p:nvPr>
            <p:ph idx="1"/>
          </p:nvPr>
        </p:nvPicPr>
        <p:blipFill>
          <a:blip r:embed="rId3" cstate="print"/>
          <a:srcRect/>
          <a:stretch>
            <a:fillRect/>
          </a:stretch>
        </p:blipFill>
        <p:spPr bwMode="auto">
          <a:xfrm>
            <a:off x="1600200" y="863902"/>
            <a:ext cx="5867400" cy="59216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dirty="0" err="1" smtClean="0"/>
              <a:t>Onroad</a:t>
            </a:r>
            <a:r>
              <a:rPr lang="en-US" dirty="0" smtClean="0"/>
              <a:t> Input and Emissions Submittals</a:t>
            </a:r>
            <a:br>
              <a:rPr lang="en-US" dirty="0" smtClean="0"/>
            </a:br>
            <a:endParaRPr lang="en-US" dirty="0" smtClean="0"/>
          </a:p>
        </p:txBody>
      </p:sp>
      <p:sp>
        <p:nvSpPr>
          <p:cNvPr id="2051" name="Rectangle 3"/>
          <p:cNvSpPr>
            <a:spLocks noGrp="1" noChangeArrowheads="1"/>
          </p:cNvSpPr>
          <p:nvPr>
            <p:ph type="subTitle" idx="1"/>
          </p:nvPr>
        </p:nvSpPr>
        <p:spPr/>
        <p:txBody>
          <a:bodyPr/>
          <a:lstStyle/>
          <a:p>
            <a:pPr eaLnBrk="1" hangingPunct="1"/>
            <a:r>
              <a:rPr lang="en-US" dirty="0" smtClean="0"/>
              <a:t>Laurel Driver </a:t>
            </a:r>
          </a:p>
          <a:p>
            <a:pPr eaLnBrk="1" hangingPunct="1"/>
            <a:r>
              <a:rPr lang="en-US" dirty="0" smtClean="0"/>
              <a:t>July 10, </a:t>
            </a:r>
            <a:r>
              <a:rPr lang="en-US" dirty="0" smtClean="0"/>
              <a:t>2012</a:t>
            </a:r>
          </a:p>
        </p:txBody>
      </p:sp>
      <p:sp>
        <p:nvSpPr>
          <p:cNvPr id="4" name="Slide Number Placeholder 3"/>
          <p:cNvSpPr>
            <a:spLocks noGrp="1"/>
          </p:cNvSpPr>
          <p:nvPr>
            <p:ph type="sldNum" sz="quarter" idx="12"/>
          </p:nvPr>
        </p:nvSpPr>
        <p:spPr/>
        <p:txBody>
          <a:bodyPr/>
          <a:lstStyle/>
          <a:p>
            <a:pPr>
              <a:defRPr/>
            </a:pPr>
            <a:fld id="{8B14D874-891E-4527-893C-3C3EA4CAE890}"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XML HEADER</a:t>
            </a:r>
            <a:endParaRPr lang="en-US" dirty="0">
              <a:solidFill>
                <a:srgbClr val="00B0F0"/>
              </a:solidFill>
            </a:endParaRPr>
          </a:p>
        </p:txBody>
      </p:sp>
      <p:sp>
        <p:nvSpPr>
          <p:cNvPr id="3" name="Content Placeholder 2"/>
          <p:cNvSpPr>
            <a:spLocks noGrp="1"/>
          </p:cNvSpPr>
          <p:nvPr>
            <p:ph idx="1"/>
          </p:nvPr>
        </p:nvSpPr>
        <p:spPr/>
        <p:txBody>
          <a:bodyPr/>
          <a:lstStyle/>
          <a:p>
            <a:r>
              <a:rPr lang="en-US" dirty="0" smtClean="0"/>
              <a:t>2 ways</a:t>
            </a:r>
          </a:p>
          <a:p>
            <a:pPr lvl="1"/>
            <a:endParaRPr lang="en-US" dirty="0" smtClean="0"/>
          </a:p>
          <a:p>
            <a:pPr lvl="1"/>
            <a:r>
              <a:rPr lang="en-US" dirty="0" smtClean="0"/>
              <a:t>Using staging tables</a:t>
            </a:r>
          </a:p>
          <a:p>
            <a:pPr lvl="2"/>
            <a:r>
              <a:rPr lang="en-US" dirty="0" smtClean="0"/>
              <a:t>CERS and </a:t>
            </a:r>
            <a:r>
              <a:rPr lang="en-US" dirty="0" err="1" smtClean="0"/>
              <a:t>ExchangeHeader</a:t>
            </a:r>
            <a:r>
              <a:rPr lang="en-US" dirty="0" smtClean="0"/>
              <a:t> tables only  -- currently under revision </a:t>
            </a:r>
          </a:p>
          <a:p>
            <a:pPr lvl="1"/>
            <a:endParaRPr lang="en-US" dirty="0" smtClean="0"/>
          </a:p>
          <a:p>
            <a:pPr lvl="1"/>
            <a:r>
              <a:rPr lang="en-US" dirty="0" smtClean="0"/>
              <a:t>Edit XML available from 2011 NEI page</a:t>
            </a:r>
          </a:p>
          <a:p>
            <a:pPr lvl="1"/>
            <a:endParaRPr lang="en-US" dirty="0" smtClean="0"/>
          </a:p>
          <a:p>
            <a:pPr lvl="2"/>
            <a:endParaRPr lang="en-US" dirty="0" smtClean="0"/>
          </a:p>
          <a:p>
            <a:pPr lvl="2"/>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lstStyle/>
          <a:p>
            <a:r>
              <a:rPr lang="en-US" sz="2800" dirty="0" smtClean="0"/>
              <a:t>Editing XML text</a:t>
            </a:r>
            <a:endParaRPr lang="en-US" sz="2800"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21</a:t>
            </a:fld>
            <a:endParaRPr lang="en-US"/>
          </a:p>
        </p:txBody>
      </p:sp>
      <p:sp>
        <p:nvSpPr>
          <p:cNvPr id="8" name="Content Placeholder 7"/>
          <p:cNvSpPr>
            <a:spLocks noGrp="1"/>
          </p:cNvSpPr>
          <p:nvPr>
            <p:ph idx="1"/>
          </p:nvPr>
        </p:nvSpPr>
        <p:spPr>
          <a:xfrm>
            <a:off x="457200" y="990600"/>
            <a:ext cx="8382000" cy="5410200"/>
          </a:xfrm>
        </p:spPr>
        <p:txBody>
          <a:bodyPr/>
          <a:lstStyle/>
          <a:p>
            <a:pPr>
              <a:buNone/>
            </a:pPr>
            <a:r>
              <a:rPr lang="en-US" sz="900" dirty="0" smtClean="0">
                <a:latin typeface="Times New Roman"/>
              </a:rPr>
              <a:t>&lt;</a:t>
            </a:r>
            <a:r>
              <a:rPr lang="en-US" sz="900" dirty="0" err="1" smtClean="0">
                <a:latin typeface="Times New Roman"/>
              </a:rPr>
              <a:t>hdr:Document</a:t>
            </a:r>
            <a:r>
              <a:rPr lang="en-US" sz="900" dirty="0" smtClean="0">
                <a:latin typeface="Times New Roman"/>
              </a:rPr>
              <a:t> id="</a:t>
            </a:r>
            <a:r>
              <a:rPr lang="en-US" sz="900" dirty="0" err="1" smtClean="0">
                <a:latin typeface="Times New Roman"/>
              </a:rPr>
              <a:t>IDxx</a:t>
            </a:r>
            <a:r>
              <a:rPr lang="en-US" sz="900" dirty="0" smtClean="0">
                <a:latin typeface="Times New Roman"/>
              </a:rPr>
              <a:t>" </a:t>
            </a:r>
            <a:r>
              <a:rPr lang="en-US" sz="900" dirty="0" err="1" smtClean="0">
                <a:latin typeface="Times New Roman"/>
              </a:rPr>
              <a:t>xmlns:hdr</a:t>
            </a:r>
            <a:r>
              <a:rPr lang="en-US" sz="900" dirty="0" smtClean="0">
                <a:latin typeface="Times New Roman"/>
              </a:rPr>
              <a:t>="http://www.exchangenetwork.net/schema/header/2" </a:t>
            </a:r>
            <a:r>
              <a:rPr lang="en-US" sz="900" dirty="0" err="1" smtClean="0">
                <a:latin typeface="Times New Roman"/>
              </a:rPr>
              <a:t>xmlns:xsi</a:t>
            </a:r>
            <a:r>
              <a:rPr lang="en-US" sz="900" dirty="0" smtClean="0">
                <a:latin typeface="Times New Roman"/>
              </a:rPr>
              <a:t>="http://www.w3.org/2001/XMLSchema-instance" </a:t>
            </a:r>
            <a:r>
              <a:rPr lang="en-US" sz="900" dirty="0" err="1" smtClean="0">
                <a:latin typeface="Times New Roman"/>
              </a:rPr>
              <a:t>xsi:schemaLocation</a:t>
            </a:r>
            <a:r>
              <a:rPr lang="en-US" sz="900" dirty="0" smtClean="0">
                <a:latin typeface="Times New Roman"/>
              </a:rPr>
              <a:t>="http://www.exchangenetwork.net/schema/header/2 http://www.exchangenetwork.net/schema/header/2/header_v2.0.xsd"&gt;</a:t>
            </a:r>
          </a:p>
          <a:p>
            <a:pPr>
              <a:buNone/>
            </a:pPr>
            <a:r>
              <a:rPr lang="en-US" sz="900" dirty="0" smtClean="0">
                <a:latin typeface="Times New Roman"/>
              </a:rPr>
              <a:t>  &lt;</a:t>
            </a:r>
            <a:r>
              <a:rPr lang="en-US" sz="900" dirty="0" err="1" smtClean="0">
                <a:latin typeface="Times New Roman"/>
              </a:rPr>
              <a:t>hdr:Header</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hdr:AuthorName</a:t>
            </a:r>
            <a:r>
              <a:rPr lang="en-US" sz="900" dirty="0" smtClean="0">
                <a:latin typeface="Times New Roman"/>
              </a:rPr>
              <a:t>&gt;</a:t>
            </a:r>
            <a:r>
              <a:rPr lang="en-US" sz="900" dirty="0" smtClean="0">
                <a:solidFill>
                  <a:srgbClr val="FF0000"/>
                </a:solidFill>
                <a:latin typeface="Times New Roman"/>
              </a:rPr>
              <a:t>Your Name</a:t>
            </a:r>
            <a:r>
              <a:rPr lang="en-US" sz="900" dirty="0" smtClean="0">
                <a:latin typeface="Times New Roman"/>
              </a:rPr>
              <a:t>&lt;/</a:t>
            </a:r>
            <a:r>
              <a:rPr lang="en-US" sz="900" dirty="0" err="1" smtClean="0">
                <a:latin typeface="Times New Roman"/>
              </a:rPr>
              <a:t>hdr:AuthorName</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hdr:OrganizationName</a:t>
            </a:r>
            <a:r>
              <a:rPr lang="en-US" sz="900" dirty="0" smtClean="0">
                <a:latin typeface="Times New Roman"/>
              </a:rPr>
              <a:t>&gt;</a:t>
            </a:r>
            <a:r>
              <a:rPr lang="en-US" sz="900" dirty="0" smtClean="0">
                <a:solidFill>
                  <a:srgbClr val="FF0000"/>
                </a:solidFill>
                <a:latin typeface="Times New Roman"/>
              </a:rPr>
              <a:t>Your Organization</a:t>
            </a:r>
            <a:r>
              <a:rPr lang="en-US" sz="900" dirty="0" smtClean="0">
                <a:latin typeface="Times New Roman"/>
              </a:rPr>
              <a:t>&lt;/</a:t>
            </a:r>
            <a:r>
              <a:rPr lang="en-US" sz="900" dirty="0" err="1" smtClean="0">
                <a:latin typeface="Times New Roman"/>
              </a:rPr>
              <a:t>hdr:OrganizationName</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hdr:DocumentTitle</a:t>
            </a:r>
            <a:r>
              <a:rPr lang="en-US" sz="900" dirty="0" smtClean="0">
                <a:latin typeface="Times New Roman"/>
              </a:rPr>
              <a:t>&gt;</a:t>
            </a:r>
            <a:r>
              <a:rPr lang="en-US" sz="900" dirty="0" smtClean="0">
                <a:solidFill>
                  <a:srgbClr val="FF0000"/>
                </a:solidFill>
                <a:latin typeface="Times New Roman"/>
              </a:rPr>
              <a:t>EIS</a:t>
            </a:r>
            <a:r>
              <a:rPr lang="en-US" sz="900" dirty="0" smtClean="0">
                <a:latin typeface="Times New Roman"/>
              </a:rPr>
              <a:t>&lt;/</a:t>
            </a:r>
            <a:r>
              <a:rPr lang="en-US" sz="900" dirty="0" err="1" smtClean="0">
                <a:latin typeface="Times New Roman"/>
              </a:rPr>
              <a:t>hdr:DocumentTitle</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hdr:CreationDateTime</a:t>
            </a:r>
            <a:r>
              <a:rPr lang="en-US" sz="900" dirty="0" smtClean="0">
                <a:latin typeface="Times New Roman"/>
              </a:rPr>
              <a:t>&gt;2012-04-10T14:02:39&lt;/</a:t>
            </a:r>
            <a:r>
              <a:rPr lang="en-US" sz="900" dirty="0" err="1" smtClean="0">
                <a:latin typeface="Times New Roman"/>
              </a:rPr>
              <a:t>hdr:CreationDateTime</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hdr:Keywords</a:t>
            </a:r>
            <a:r>
              <a:rPr lang="en-US" sz="900" dirty="0" smtClean="0">
                <a:latin typeface="Times New Roman"/>
              </a:rPr>
              <a:t>&gt;&lt;/</a:t>
            </a:r>
            <a:r>
              <a:rPr lang="en-US" sz="900" dirty="0" err="1" smtClean="0">
                <a:latin typeface="Times New Roman"/>
              </a:rPr>
              <a:t>hdr:Keywords</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hdr:Comment</a:t>
            </a:r>
            <a:r>
              <a:rPr lang="en-US" sz="900" dirty="0" smtClean="0">
                <a:latin typeface="Times New Roman"/>
              </a:rPr>
              <a:t>&gt;&lt;/</a:t>
            </a:r>
            <a:r>
              <a:rPr lang="en-US" sz="900" dirty="0" err="1" smtClean="0">
                <a:latin typeface="Times New Roman"/>
              </a:rPr>
              <a:t>hdr:Comment</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hdr:DataFlowName</a:t>
            </a:r>
            <a:r>
              <a:rPr lang="en-US" sz="900" dirty="0" smtClean="0">
                <a:latin typeface="Times New Roman"/>
              </a:rPr>
              <a:t>&gt;</a:t>
            </a:r>
            <a:r>
              <a:rPr lang="en-US" sz="900" dirty="0" smtClean="0">
                <a:solidFill>
                  <a:srgbClr val="FF0000"/>
                </a:solidFill>
                <a:latin typeface="Times New Roman"/>
              </a:rPr>
              <a:t>EIS_v1_0</a:t>
            </a:r>
            <a:r>
              <a:rPr lang="en-US" sz="900" dirty="0" smtClean="0">
                <a:latin typeface="Times New Roman"/>
              </a:rPr>
              <a:t>&lt;/</a:t>
            </a:r>
            <a:r>
              <a:rPr lang="en-US" sz="900" dirty="0" err="1" smtClean="0">
                <a:latin typeface="Times New Roman"/>
              </a:rPr>
              <a:t>hdr:DataFlowName</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hdr:Property</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hdr:PropertyName</a:t>
            </a:r>
            <a:r>
              <a:rPr lang="en-US" sz="900" dirty="0" smtClean="0">
                <a:latin typeface="Times New Roman"/>
              </a:rPr>
              <a:t>&gt;</a:t>
            </a:r>
            <a:r>
              <a:rPr lang="en-US" sz="900" dirty="0" err="1" smtClean="0">
                <a:latin typeface="Times New Roman"/>
              </a:rPr>
              <a:t>SubmissionType</a:t>
            </a:r>
            <a:r>
              <a:rPr lang="en-US" sz="900" dirty="0" smtClean="0">
                <a:latin typeface="Times New Roman"/>
              </a:rPr>
              <a:t>&lt;/</a:t>
            </a:r>
            <a:r>
              <a:rPr lang="en-US" sz="900" dirty="0" err="1" smtClean="0">
                <a:latin typeface="Times New Roman"/>
              </a:rPr>
              <a:t>hdr:PropertyName</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hdr:PropertyValue</a:t>
            </a:r>
            <a:r>
              <a:rPr lang="en-US" sz="900" dirty="0" smtClean="0">
                <a:latin typeface="Times New Roman"/>
              </a:rPr>
              <a:t>&gt;</a:t>
            </a:r>
            <a:r>
              <a:rPr lang="en-US" sz="900" dirty="0" smtClean="0">
                <a:solidFill>
                  <a:srgbClr val="FF0000"/>
                </a:solidFill>
                <a:latin typeface="Times New Roman"/>
              </a:rPr>
              <a:t>QA</a:t>
            </a:r>
            <a:r>
              <a:rPr lang="en-US" sz="900" dirty="0" smtClean="0">
                <a:latin typeface="Times New Roman"/>
              </a:rPr>
              <a:t>&lt;/</a:t>
            </a:r>
            <a:r>
              <a:rPr lang="en-US" sz="900" dirty="0" err="1" smtClean="0">
                <a:latin typeface="Times New Roman"/>
              </a:rPr>
              <a:t>hdr:PropertyValue</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hdr:Property</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hdr:Property</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hdr:PropertyName</a:t>
            </a:r>
            <a:r>
              <a:rPr lang="en-US" sz="900" dirty="0" smtClean="0">
                <a:latin typeface="Times New Roman"/>
              </a:rPr>
              <a:t>&gt;</a:t>
            </a:r>
            <a:r>
              <a:rPr lang="en-US" sz="900" dirty="0" err="1" smtClean="0">
                <a:latin typeface="Times New Roman"/>
              </a:rPr>
              <a:t>DataCategory</a:t>
            </a:r>
            <a:r>
              <a:rPr lang="en-US" sz="900" dirty="0" smtClean="0">
                <a:latin typeface="Times New Roman"/>
              </a:rPr>
              <a:t>&lt;/</a:t>
            </a:r>
            <a:r>
              <a:rPr lang="en-US" sz="900" dirty="0" err="1" smtClean="0">
                <a:latin typeface="Times New Roman"/>
              </a:rPr>
              <a:t>hdr:PropertyName</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hdr:PropertyValue</a:t>
            </a:r>
            <a:r>
              <a:rPr lang="en-US" sz="900" dirty="0" smtClean="0">
                <a:latin typeface="Times New Roman"/>
              </a:rPr>
              <a:t>&gt;</a:t>
            </a:r>
            <a:r>
              <a:rPr lang="en-US" sz="900" dirty="0" err="1" smtClean="0">
                <a:solidFill>
                  <a:srgbClr val="FF0000"/>
                </a:solidFill>
                <a:latin typeface="Times New Roman"/>
              </a:rPr>
              <a:t>Onroad</a:t>
            </a:r>
            <a:r>
              <a:rPr lang="en-US" sz="900" dirty="0" smtClean="0">
                <a:latin typeface="Times New Roman"/>
              </a:rPr>
              <a:t>&lt;/</a:t>
            </a:r>
            <a:r>
              <a:rPr lang="en-US" sz="900" dirty="0" err="1" smtClean="0">
                <a:latin typeface="Times New Roman"/>
              </a:rPr>
              <a:t>hdr:PropertyValue</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hdr:Property</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hdr:Property</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hdr:PropertyName</a:t>
            </a:r>
            <a:r>
              <a:rPr lang="en-US" sz="900" dirty="0" smtClean="0">
                <a:latin typeface="Times New Roman"/>
              </a:rPr>
              <a:t>&gt;</a:t>
            </a:r>
            <a:r>
              <a:rPr lang="en-US" sz="900" dirty="0" err="1" smtClean="0">
                <a:solidFill>
                  <a:srgbClr val="FF0000"/>
                </a:solidFill>
                <a:latin typeface="Times New Roman"/>
              </a:rPr>
              <a:t>CDBDataFile</a:t>
            </a:r>
            <a:r>
              <a:rPr lang="en-US" sz="900" dirty="0" smtClean="0">
                <a:latin typeface="Times New Roman"/>
              </a:rPr>
              <a:t>&lt;/</a:t>
            </a:r>
            <a:r>
              <a:rPr lang="en-US" sz="900" dirty="0" err="1" smtClean="0">
                <a:latin typeface="Times New Roman"/>
              </a:rPr>
              <a:t>hdr:PropertyName</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hdr:PropertyValue</a:t>
            </a:r>
            <a:r>
              <a:rPr lang="en-US" sz="900" dirty="0" smtClean="0">
                <a:latin typeface="Times New Roman"/>
              </a:rPr>
              <a:t>&gt;</a:t>
            </a:r>
            <a:r>
              <a:rPr lang="en-US" sz="900" dirty="0" smtClean="0">
                <a:solidFill>
                  <a:srgbClr val="FF0000"/>
                </a:solidFill>
                <a:latin typeface="Times New Roman"/>
              </a:rPr>
              <a:t>Sample_CDB_File.zip</a:t>
            </a:r>
            <a:r>
              <a:rPr lang="en-US" sz="900" dirty="0" smtClean="0">
                <a:latin typeface="Times New Roman"/>
              </a:rPr>
              <a:t>&lt;/</a:t>
            </a:r>
            <a:r>
              <a:rPr lang="en-US" sz="900" dirty="0" err="1" smtClean="0">
                <a:latin typeface="Times New Roman"/>
              </a:rPr>
              <a:t>hdr:PropertyValue</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hdr:Property</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hdr:Header</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hdr:Payload</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cer:CERS</a:t>
            </a:r>
            <a:r>
              <a:rPr lang="en-US" sz="900" dirty="0" smtClean="0">
                <a:latin typeface="Times New Roman"/>
              </a:rPr>
              <a:t> </a:t>
            </a:r>
            <a:r>
              <a:rPr lang="en-US" sz="900" dirty="0" err="1" smtClean="0">
                <a:latin typeface="Times New Roman"/>
              </a:rPr>
              <a:t>xmlns:cer</a:t>
            </a:r>
            <a:r>
              <a:rPr lang="en-US" sz="900" dirty="0" smtClean="0">
                <a:latin typeface="Times New Roman"/>
              </a:rPr>
              <a:t>="http://www.exchangenetwork.net/schema/cer/1" </a:t>
            </a:r>
            <a:r>
              <a:rPr lang="en-US" sz="900" dirty="0" err="1" smtClean="0">
                <a:latin typeface="Times New Roman"/>
              </a:rPr>
              <a:t>xmlns:xsi</a:t>
            </a:r>
            <a:r>
              <a:rPr lang="en-US" sz="900" dirty="0" smtClean="0">
                <a:latin typeface="Times New Roman"/>
              </a:rPr>
              <a:t>="http://www.w3.org/2001/XMLSchema-instance" </a:t>
            </a:r>
            <a:r>
              <a:rPr lang="en-US" sz="900" dirty="0" err="1" smtClean="0">
                <a:latin typeface="Times New Roman"/>
              </a:rPr>
              <a:t>xsi:schemaLocation</a:t>
            </a:r>
            <a:r>
              <a:rPr lang="en-US" sz="900" dirty="0" smtClean="0">
                <a:latin typeface="Times New Roman"/>
              </a:rPr>
              <a:t>="http://www.exchangenetwork.net/schema/cer/1 http://www.exchangenetwork.net/schema/cer/1/index.xsd"&gt;</a:t>
            </a:r>
          </a:p>
          <a:p>
            <a:pPr>
              <a:buNone/>
            </a:pPr>
            <a:r>
              <a:rPr lang="en-US" sz="900" dirty="0" smtClean="0">
                <a:latin typeface="Times New Roman"/>
              </a:rPr>
              <a:t>      &lt;</a:t>
            </a:r>
            <a:r>
              <a:rPr lang="en-US" sz="900" dirty="0" err="1" smtClean="0">
                <a:latin typeface="Times New Roman"/>
              </a:rPr>
              <a:t>cer:UserIdentifier</a:t>
            </a:r>
            <a:r>
              <a:rPr lang="en-US" sz="900" dirty="0" smtClean="0">
                <a:latin typeface="Times New Roman"/>
              </a:rPr>
              <a:t>&gt;</a:t>
            </a:r>
            <a:r>
              <a:rPr lang="en-US" sz="900" dirty="0" smtClean="0">
                <a:solidFill>
                  <a:srgbClr val="FF0000"/>
                </a:solidFill>
                <a:latin typeface="Times New Roman"/>
              </a:rPr>
              <a:t>youruserid@xyz.gov</a:t>
            </a:r>
            <a:r>
              <a:rPr lang="en-US" sz="900" dirty="0" smtClean="0">
                <a:latin typeface="Times New Roman"/>
              </a:rPr>
              <a:t>&lt;/</a:t>
            </a:r>
            <a:r>
              <a:rPr lang="en-US" sz="900" dirty="0" err="1" smtClean="0">
                <a:latin typeface="Times New Roman"/>
              </a:rPr>
              <a:t>cer:UserIdentifier</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cer:ProgramSystemCode</a:t>
            </a:r>
            <a:r>
              <a:rPr lang="en-US" sz="900" dirty="0" smtClean="0">
                <a:latin typeface="Times New Roman"/>
              </a:rPr>
              <a:t>&gt;</a:t>
            </a:r>
            <a:r>
              <a:rPr lang="en-US" sz="900" dirty="0" err="1" smtClean="0">
                <a:solidFill>
                  <a:srgbClr val="FF0000"/>
                </a:solidFill>
                <a:latin typeface="Times New Roman"/>
              </a:rPr>
              <a:t>yourPSC</a:t>
            </a:r>
            <a:r>
              <a:rPr lang="en-US" sz="900" dirty="0" smtClean="0">
                <a:latin typeface="Times New Roman"/>
              </a:rPr>
              <a:t>&lt;/</a:t>
            </a:r>
            <a:r>
              <a:rPr lang="en-US" sz="900" dirty="0" err="1" smtClean="0">
                <a:latin typeface="Times New Roman"/>
              </a:rPr>
              <a:t>cer:ProgramSystemCode</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cer:EmissionsYear</a:t>
            </a:r>
            <a:r>
              <a:rPr lang="en-US" sz="900" dirty="0" smtClean="0">
                <a:latin typeface="Times New Roman"/>
              </a:rPr>
              <a:t>&gt;</a:t>
            </a:r>
            <a:r>
              <a:rPr lang="en-US" sz="900" dirty="0" smtClean="0">
                <a:solidFill>
                  <a:srgbClr val="FF0000"/>
                </a:solidFill>
                <a:latin typeface="Times New Roman"/>
              </a:rPr>
              <a:t>2011</a:t>
            </a:r>
            <a:r>
              <a:rPr lang="en-US" sz="900" dirty="0" smtClean="0">
                <a:latin typeface="Times New Roman"/>
              </a:rPr>
              <a:t>&lt;/</a:t>
            </a:r>
            <a:r>
              <a:rPr lang="en-US" sz="900" dirty="0" err="1" smtClean="0">
                <a:latin typeface="Times New Roman"/>
              </a:rPr>
              <a:t>cer:EmissionsYear</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cer:CERS</a:t>
            </a:r>
            <a:r>
              <a:rPr lang="en-US" sz="900" dirty="0" smtClean="0">
                <a:latin typeface="Times New Roman"/>
              </a:rPr>
              <a:t>&gt;</a:t>
            </a:r>
          </a:p>
          <a:p>
            <a:pPr>
              <a:buNone/>
            </a:pPr>
            <a:r>
              <a:rPr lang="en-US" sz="900" dirty="0" smtClean="0">
                <a:latin typeface="Times New Roman"/>
              </a:rPr>
              <a:t>  &lt;/</a:t>
            </a:r>
            <a:r>
              <a:rPr lang="en-US" sz="900" dirty="0" err="1" smtClean="0">
                <a:latin typeface="Times New Roman"/>
              </a:rPr>
              <a:t>hdr:Payload</a:t>
            </a:r>
            <a:r>
              <a:rPr lang="en-US" sz="900" dirty="0" smtClean="0">
                <a:latin typeface="Times New Roman"/>
              </a:rPr>
              <a:t>&gt;</a:t>
            </a:r>
          </a:p>
          <a:p>
            <a:pPr>
              <a:buNone/>
            </a:pPr>
            <a:r>
              <a:rPr lang="en-US" sz="900" dirty="0" smtClean="0">
                <a:latin typeface="Times New Roman"/>
              </a:rPr>
              <a:t>&lt;/</a:t>
            </a:r>
            <a:r>
              <a:rPr lang="en-US" sz="900" dirty="0" err="1" smtClean="0">
                <a:latin typeface="Times New Roman"/>
              </a:rPr>
              <a:t>hdr:Document</a:t>
            </a:r>
            <a:r>
              <a:rPr lang="en-US" sz="900" dirty="0" smtClean="0">
                <a:latin typeface="Times New Roman"/>
              </a:rPr>
              <a:t>&gt;</a:t>
            </a:r>
          </a:p>
          <a:p>
            <a:pPr>
              <a:buNone/>
            </a:pPr>
            <a:endParaRPr lang="en-US" sz="9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EIS Feedback</a:t>
            </a:r>
            <a:endParaRPr lang="en-US" dirty="0"/>
          </a:p>
        </p:txBody>
      </p:sp>
      <p:sp>
        <p:nvSpPr>
          <p:cNvPr id="3" name="Content Placeholder 2"/>
          <p:cNvSpPr>
            <a:spLocks noGrp="1"/>
          </p:cNvSpPr>
          <p:nvPr>
            <p:ph idx="1"/>
          </p:nvPr>
        </p:nvSpPr>
        <p:spPr/>
        <p:txBody>
          <a:bodyPr/>
          <a:lstStyle/>
          <a:p>
            <a:r>
              <a:rPr lang="en-US" dirty="0" smtClean="0"/>
              <a:t>EIS checks	</a:t>
            </a:r>
          </a:p>
          <a:p>
            <a:pPr lvl="1"/>
            <a:r>
              <a:rPr lang="en-US" dirty="0" smtClean="0"/>
              <a:t>Required files and folders are present</a:t>
            </a:r>
          </a:p>
          <a:p>
            <a:pPr lvl="1"/>
            <a:r>
              <a:rPr lang="en-US" dirty="0" smtClean="0"/>
              <a:t>Naming conventions and formats are met</a:t>
            </a:r>
          </a:p>
          <a:p>
            <a:pPr lvl="1"/>
            <a:r>
              <a:rPr lang="en-US" dirty="0" smtClean="0"/>
              <a:t>Counties in QA report match counties in CDB folders</a:t>
            </a:r>
          </a:p>
          <a:p>
            <a:pPr lvl="1"/>
            <a:r>
              <a:rPr lang="en-US" dirty="0" smtClean="0"/>
              <a:t>QA Report confirms there are no errors from the QA tool checks</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 Report for CDBs Submittal</a:t>
            </a: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23</a:t>
            </a:fld>
            <a:endParaRPr lang="en-US"/>
          </a:p>
        </p:txBody>
      </p:sp>
      <p:pic>
        <p:nvPicPr>
          <p:cNvPr id="2050" name="Picture 2"/>
          <p:cNvPicPr>
            <a:picLocks noGrp="1" noChangeAspect="1" noChangeArrowheads="1"/>
          </p:cNvPicPr>
          <p:nvPr>
            <p:ph idx="1"/>
          </p:nvPr>
        </p:nvPicPr>
        <p:blipFill>
          <a:blip r:embed="rId3" cstate="print"/>
          <a:srcRect/>
          <a:stretch>
            <a:fillRect/>
          </a:stretch>
        </p:blipFill>
        <p:spPr bwMode="auto">
          <a:xfrm>
            <a:off x="381000" y="1676400"/>
            <a:ext cx="8583263" cy="4810048"/>
          </a:xfrm>
          <a:prstGeom prst="rect">
            <a:avLst/>
          </a:prstGeom>
          <a:noFill/>
          <a:ln w="9525">
            <a:noFill/>
            <a:miter lim="800000"/>
            <a:headEnd/>
            <a:tailEnd/>
          </a:ln>
          <a:effectLst/>
        </p:spPr>
      </p:pic>
      <p:sp>
        <p:nvSpPr>
          <p:cNvPr id="5" name="Oval 4"/>
          <p:cNvSpPr/>
          <p:nvPr/>
        </p:nvSpPr>
        <p:spPr>
          <a:xfrm>
            <a:off x="381000" y="4876800"/>
            <a:ext cx="12192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257800" y="4267200"/>
            <a:ext cx="12192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6096000" y="4572000"/>
            <a:ext cx="12192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657600" y="4343400"/>
            <a:ext cx="12192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EPA will do with submittals</a:t>
            </a:r>
            <a:endParaRPr lang="en-US" dirty="0"/>
          </a:p>
        </p:txBody>
      </p:sp>
      <p:sp>
        <p:nvSpPr>
          <p:cNvPr id="3" name="Content Placeholder 2"/>
          <p:cNvSpPr>
            <a:spLocks noGrp="1"/>
          </p:cNvSpPr>
          <p:nvPr>
            <p:ph idx="1"/>
          </p:nvPr>
        </p:nvSpPr>
        <p:spPr/>
        <p:txBody>
          <a:bodyPr/>
          <a:lstStyle/>
          <a:p>
            <a:r>
              <a:rPr lang="en-US" dirty="0" smtClean="0"/>
              <a:t>Collect and compile submitted CDBs</a:t>
            </a:r>
          </a:p>
          <a:p>
            <a:r>
              <a:rPr lang="en-US" dirty="0" smtClean="0"/>
              <a:t>Run QA tool again</a:t>
            </a:r>
          </a:p>
          <a:p>
            <a:r>
              <a:rPr lang="en-US" dirty="0" smtClean="0"/>
              <a:t>Contact agencies with questions</a:t>
            </a:r>
          </a:p>
          <a:p>
            <a:r>
              <a:rPr lang="en-US" dirty="0" smtClean="0"/>
              <a:t>Run latest available MOVES model for CAP/HAP at monthly or finer level</a:t>
            </a:r>
          </a:p>
          <a:p>
            <a:r>
              <a:rPr lang="en-US" dirty="0" smtClean="0"/>
              <a:t>Load emissions into EIS</a:t>
            </a:r>
          </a:p>
          <a:p>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Emissions Submittals</a:t>
            </a:r>
          </a:p>
        </p:txBody>
      </p:sp>
      <p:sp>
        <p:nvSpPr>
          <p:cNvPr id="8195" name="Rectangle 3"/>
          <p:cNvSpPr>
            <a:spLocks noGrp="1" noChangeArrowheads="1"/>
          </p:cNvSpPr>
          <p:nvPr>
            <p:ph type="body" idx="1"/>
          </p:nvPr>
        </p:nvSpPr>
        <p:spPr/>
        <p:txBody>
          <a:bodyPr/>
          <a:lstStyle/>
          <a:p>
            <a:pPr eaLnBrk="1" hangingPunct="1"/>
            <a:r>
              <a:rPr lang="en-US" dirty="0" smtClean="0"/>
              <a:t>Agencies may submit emissions, but inputs are preferred</a:t>
            </a:r>
          </a:p>
          <a:p>
            <a:pPr eaLnBrk="1" hangingPunct="1"/>
            <a:r>
              <a:rPr lang="en-US" dirty="0" smtClean="0"/>
              <a:t>Multiple emissions data are accessible in EIS.  If an agency submits, EPA and SLT data will be present.</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dirty="0" err="1" smtClean="0"/>
              <a:t>Onroad</a:t>
            </a:r>
            <a:r>
              <a:rPr lang="en-US" dirty="0" smtClean="0"/>
              <a:t> Emissions Submittals</a:t>
            </a:r>
          </a:p>
        </p:txBody>
      </p:sp>
      <p:sp>
        <p:nvSpPr>
          <p:cNvPr id="9219" name="Rectangle 3"/>
          <p:cNvSpPr>
            <a:spLocks noGrp="1" noChangeArrowheads="1"/>
          </p:cNvSpPr>
          <p:nvPr>
            <p:ph type="body" idx="1"/>
          </p:nvPr>
        </p:nvSpPr>
        <p:spPr/>
        <p:txBody>
          <a:bodyPr/>
          <a:lstStyle/>
          <a:p>
            <a:pPr eaLnBrk="1" hangingPunct="1"/>
            <a:r>
              <a:rPr lang="en-US" sz="2800" dirty="0" smtClean="0"/>
              <a:t>Requirements for submitting </a:t>
            </a:r>
            <a:r>
              <a:rPr lang="en-US" sz="2800" dirty="0" err="1" smtClean="0"/>
              <a:t>onroad</a:t>
            </a:r>
            <a:r>
              <a:rPr lang="en-US" sz="2800" dirty="0" smtClean="0"/>
              <a:t> emissions inventory</a:t>
            </a:r>
          </a:p>
          <a:p>
            <a:pPr lvl="1" eaLnBrk="1" hangingPunct="1"/>
            <a:r>
              <a:rPr lang="en-US" sz="2400" dirty="0" smtClean="0"/>
              <a:t>CERS</a:t>
            </a:r>
          </a:p>
          <a:p>
            <a:pPr lvl="1" eaLnBrk="1" hangingPunct="1"/>
            <a:r>
              <a:rPr lang="en-US" sz="2400" dirty="0" smtClean="0"/>
              <a:t>Exchange Header</a:t>
            </a:r>
          </a:p>
          <a:p>
            <a:pPr lvl="1" eaLnBrk="1" hangingPunct="1"/>
            <a:r>
              <a:rPr lang="en-US" sz="2400" dirty="0" smtClean="0"/>
              <a:t>Location</a:t>
            </a:r>
          </a:p>
          <a:p>
            <a:pPr lvl="1" eaLnBrk="1" hangingPunct="1"/>
            <a:r>
              <a:rPr lang="en-US" sz="2400" dirty="0" smtClean="0"/>
              <a:t>Emissions Process</a:t>
            </a:r>
          </a:p>
          <a:p>
            <a:pPr lvl="1" eaLnBrk="1" hangingPunct="1"/>
            <a:r>
              <a:rPr lang="en-US" sz="2400" dirty="0" smtClean="0"/>
              <a:t>Reporting Period</a:t>
            </a:r>
          </a:p>
          <a:p>
            <a:pPr lvl="1" eaLnBrk="1" hangingPunct="1"/>
            <a:r>
              <a:rPr lang="en-US" sz="2400" dirty="0" smtClean="0"/>
              <a:t>Emissions</a:t>
            </a:r>
          </a:p>
          <a:p>
            <a:pPr eaLnBrk="1" hangingPunct="1"/>
            <a:r>
              <a:rPr lang="en-US" sz="2800" dirty="0" smtClean="0"/>
              <a:t>Optional</a:t>
            </a:r>
          </a:p>
          <a:p>
            <a:pPr lvl="1" eaLnBrk="1" hangingPunct="1"/>
            <a:r>
              <a:rPr lang="en-US" sz="2400" dirty="0" smtClean="0"/>
              <a:t>Excluded Location Parameter</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ctr"/>
            <a:r>
              <a:rPr lang="en-US" sz="3600" dirty="0">
                <a:solidFill>
                  <a:schemeClr val="tx2"/>
                </a:solidFill>
              </a:rPr>
              <a:t>Required - CERS</a:t>
            </a:r>
          </a:p>
        </p:txBody>
      </p:sp>
      <p:sp>
        <p:nvSpPr>
          <p:cNvPr id="10243" name="Rectangle 5"/>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nSpc>
                <a:spcPct val="90000"/>
              </a:lnSpc>
              <a:spcBef>
                <a:spcPct val="20000"/>
              </a:spcBef>
              <a:buFontTx/>
              <a:buChar char="•"/>
            </a:pPr>
            <a:r>
              <a:rPr lang="en-US" sz="3200" dirty="0"/>
              <a:t>Required</a:t>
            </a:r>
          </a:p>
          <a:p>
            <a:pPr marL="742950" lvl="1" indent="-285750">
              <a:lnSpc>
                <a:spcPct val="90000"/>
              </a:lnSpc>
              <a:spcBef>
                <a:spcPct val="20000"/>
              </a:spcBef>
              <a:buFontTx/>
              <a:buChar char="–"/>
            </a:pPr>
            <a:r>
              <a:rPr lang="en-US" sz="2800" dirty="0"/>
              <a:t>User ID (EIS login)</a:t>
            </a:r>
          </a:p>
          <a:p>
            <a:pPr marL="742950" lvl="1" indent="-285750">
              <a:lnSpc>
                <a:spcPct val="90000"/>
              </a:lnSpc>
              <a:spcBef>
                <a:spcPct val="20000"/>
              </a:spcBef>
              <a:buFontTx/>
              <a:buChar char="–"/>
            </a:pPr>
            <a:r>
              <a:rPr lang="en-US" sz="2800" dirty="0"/>
              <a:t>Program System Code</a:t>
            </a:r>
          </a:p>
          <a:p>
            <a:pPr marL="742950" lvl="1" indent="-285750">
              <a:lnSpc>
                <a:spcPct val="90000"/>
              </a:lnSpc>
              <a:spcBef>
                <a:spcPct val="20000"/>
              </a:spcBef>
              <a:buFontTx/>
              <a:buChar char="–"/>
            </a:pPr>
            <a:r>
              <a:rPr lang="en-US" sz="2800" dirty="0"/>
              <a:t>Emissions Year</a:t>
            </a:r>
          </a:p>
          <a:p>
            <a:pPr marL="342900" indent="-342900">
              <a:lnSpc>
                <a:spcPct val="90000"/>
              </a:lnSpc>
              <a:spcBef>
                <a:spcPct val="20000"/>
              </a:spcBef>
              <a:buFontTx/>
              <a:buChar char="•"/>
            </a:pPr>
            <a:r>
              <a:rPr lang="en-US" sz="3200" dirty="0"/>
              <a:t>Optional</a:t>
            </a:r>
          </a:p>
          <a:p>
            <a:pPr marL="742950" lvl="1" indent="-285750">
              <a:lnSpc>
                <a:spcPct val="90000"/>
              </a:lnSpc>
              <a:spcBef>
                <a:spcPct val="20000"/>
              </a:spcBef>
              <a:buFontTx/>
              <a:buChar char="–"/>
            </a:pPr>
            <a:r>
              <a:rPr lang="en-US" sz="2800" dirty="0"/>
              <a:t>Model</a:t>
            </a:r>
          </a:p>
          <a:p>
            <a:pPr marL="742950" lvl="1" indent="-285750">
              <a:lnSpc>
                <a:spcPct val="90000"/>
              </a:lnSpc>
              <a:spcBef>
                <a:spcPct val="20000"/>
              </a:spcBef>
              <a:buFontTx/>
              <a:buChar char="–"/>
            </a:pPr>
            <a:r>
              <a:rPr lang="en-US" sz="2800" dirty="0"/>
              <a:t>Model Version</a:t>
            </a:r>
          </a:p>
          <a:p>
            <a:pPr marL="742950" lvl="1" indent="-285750">
              <a:lnSpc>
                <a:spcPct val="90000"/>
              </a:lnSpc>
              <a:spcBef>
                <a:spcPct val="20000"/>
              </a:spcBef>
              <a:buFontTx/>
              <a:buChar char="–"/>
            </a:pPr>
            <a:r>
              <a:rPr lang="en-US" sz="2800" dirty="0"/>
              <a:t>Emissions Creation Date</a:t>
            </a:r>
          </a:p>
          <a:p>
            <a:pPr marL="742950" lvl="1" indent="-285750">
              <a:lnSpc>
                <a:spcPct val="90000"/>
              </a:lnSpc>
              <a:spcBef>
                <a:spcPct val="20000"/>
              </a:spcBef>
              <a:buFontTx/>
              <a:buChar char="–"/>
            </a:pPr>
            <a:r>
              <a:rPr lang="en-US" sz="2800" dirty="0"/>
              <a:t>Submittal Comment</a:t>
            </a:r>
          </a:p>
        </p:txBody>
      </p:sp>
      <p:sp>
        <p:nvSpPr>
          <p:cNvPr id="4" name="Slide Number Placeholder 3"/>
          <p:cNvSpPr>
            <a:spLocks noGrp="1"/>
          </p:cNvSpPr>
          <p:nvPr>
            <p:ph type="sldNum" sz="quarter" idx="12"/>
          </p:nvPr>
        </p:nvSpPr>
        <p:spPr/>
        <p:txBody>
          <a:bodyPr/>
          <a:lstStyle/>
          <a:p>
            <a:pPr>
              <a:defRPr/>
            </a:pPr>
            <a:fld id="{16953091-E2B9-4CD1-8CB3-54CDB2E75217}" type="slidenum">
              <a:rPr lang="en-US" smtClean="0"/>
              <a:pPr>
                <a:defRPr/>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16953091-E2B9-4CD1-8CB3-54CDB2E75217}" type="slidenum">
              <a:rPr lang="en-US" smtClean="0"/>
              <a:pPr>
                <a:defRPr/>
              </a:pPr>
              <a:t>28</a:t>
            </a:fld>
            <a:endParaRPr lang="en-US"/>
          </a:p>
        </p:txBody>
      </p:sp>
      <p:sp>
        <p:nvSpPr>
          <p:cNvPr id="3" name="Rectangle 2"/>
          <p:cNvSpPr/>
          <p:nvPr/>
        </p:nvSpPr>
        <p:spPr>
          <a:xfrm>
            <a:off x="914400" y="1524000"/>
            <a:ext cx="6172200" cy="4524315"/>
          </a:xfrm>
          <a:prstGeom prst="rect">
            <a:avLst/>
          </a:prstGeom>
        </p:spPr>
        <p:txBody>
          <a:bodyPr wrap="square">
            <a:spAutoFit/>
          </a:bodyPr>
          <a:lstStyle/>
          <a:p>
            <a:r>
              <a:rPr lang="en-US" dirty="0" smtClean="0"/>
              <a:t>Required:</a:t>
            </a:r>
          </a:p>
          <a:p>
            <a:r>
              <a:rPr lang="en-US" dirty="0" smtClean="0"/>
              <a:t> </a:t>
            </a:r>
            <a:r>
              <a:rPr lang="en-US" dirty="0" smtClean="0"/>
              <a:t> - </a:t>
            </a:r>
            <a:r>
              <a:rPr lang="en-US" dirty="0" err="1" smtClean="0"/>
              <a:t>AuthorName</a:t>
            </a:r>
            <a:endParaRPr lang="en-US" dirty="0" smtClean="0"/>
          </a:p>
          <a:p>
            <a:r>
              <a:rPr lang="en-US" dirty="0" smtClean="0"/>
              <a:t>  - </a:t>
            </a:r>
            <a:r>
              <a:rPr lang="en-US" dirty="0" err="1" smtClean="0"/>
              <a:t>OrganizationName</a:t>
            </a:r>
            <a:endParaRPr lang="en-US" dirty="0" smtClean="0"/>
          </a:p>
          <a:p>
            <a:r>
              <a:rPr lang="en-US" dirty="0" smtClean="0"/>
              <a:t>  - </a:t>
            </a:r>
            <a:r>
              <a:rPr lang="en-US" dirty="0" err="1" smtClean="0"/>
              <a:t>DocumentTitle</a:t>
            </a:r>
            <a:r>
              <a:rPr lang="en-US" dirty="0" smtClean="0"/>
              <a:t> </a:t>
            </a:r>
            <a:r>
              <a:rPr lang="en-US" dirty="0" smtClean="0"/>
              <a:t>(</a:t>
            </a:r>
            <a:r>
              <a:rPr lang="en-US" dirty="0" smtClean="0">
                <a:solidFill>
                  <a:srgbClr val="FF0000"/>
                </a:solidFill>
              </a:rPr>
              <a:t>EIS</a:t>
            </a:r>
            <a:r>
              <a:rPr lang="en-US" dirty="0" smtClean="0"/>
              <a:t>)</a:t>
            </a:r>
          </a:p>
          <a:p>
            <a:r>
              <a:rPr lang="en-US" dirty="0" smtClean="0"/>
              <a:t>  - </a:t>
            </a:r>
            <a:r>
              <a:rPr lang="en-US" dirty="0" err="1" smtClean="0"/>
              <a:t>DataFlowName</a:t>
            </a:r>
            <a:r>
              <a:rPr lang="en-US" dirty="0" smtClean="0"/>
              <a:t> </a:t>
            </a:r>
            <a:r>
              <a:rPr lang="en-US" dirty="0" smtClean="0"/>
              <a:t>(</a:t>
            </a:r>
            <a:r>
              <a:rPr lang="en-US" dirty="0" smtClean="0">
                <a:solidFill>
                  <a:srgbClr val="FF0000"/>
                </a:solidFill>
              </a:rPr>
              <a:t>EIS_v1_0</a:t>
            </a:r>
            <a:r>
              <a:rPr lang="en-US" dirty="0" smtClean="0"/>
              <a:t>)</a:t>
            </a:r>
          </a:p>
          <a:p>
            <a:r>
              <a:rPr lang="en-US" dirty="0" smtClean="0"/>
              <a:t>  - </a:t>
            </a:r>
            <a:r>
              <a:rPr lang="en-US" dirty="0" err="1" smtClean="0"/>
              <a:t>SubmissionType</a:t>
            </a:r>
            <a:r>
              <a:rPr lang="en-US" dirty="0" smtClean="0"/>
              <a:t> </a:t>
            </a:r>
            <a:r>
              <a:rPr lang="en-US" dirty="0" smtClean="0"/>
              <a:t>("</a:t>
            </a:r>
            <a:r>
              <a:rPr lang="en-US" dirty="0" smtClean="0">
                <a:solidFill>
                  <a:srgbClr val="FF0000"/>
                </a:solidFill>
              </a:rPr>
              <a:t>QA</a:t>
            </a:r>
            <a:r>
              <a:rPr lang="en-US" dirty="0" smtClean="0"/>
              <a:t>" or "</a:t>
            </a:r>
            <a:r>
              <a:rPr lang="en-US" dirty="0" smtClean="0">
                <a:solidFill>
                  <a:srgbClr val="FF0000"/>
                </a:solidFill>
              </a:rPr>
              <a:t>Production</a:t>
            </a:r>
            <a:r>
              <a:rPr lang="en-US" dirty="0" smtClean="0"/>
              <a:t>")</a:t>
            </a:r>
          </a:p>
          <a:p>
            <a:r>
              <a:rPr lang="en-US" dirty="0" smtClean="0"/>
              <a:t>  - </a:t>
            </a:r>
            <a:r>
              <a:rPr lang="en-US" dirty="0" err="1" smtClean="0"/>
              <a:t>PropertyName</a:t>
            </a:r>
            <a:r>
              <a:rPr lang="en-US" dirty="0" smtClean="0"/>
              <a:t> </a:t>
            </a:r>
            <a:r>
              <a:rPr lang="en-US" dirty="0" smtClean="0"/>
              <a:t>("</a:t>
            </a:r>
            <a:r>
              <a:rPr lang="en-US" dirty="0" smtClean="0">
                <a:solidFill>
                  <a:srgbClr val="FF0000"/>
                </a:solidFill>
              </a:rPr>
              <a:t>Data Category</a:t>
            </a:r>
            <a:r>
              <a:rPr lang="en-US" dirty="0" smtClean="0"/>
              <a:t>")</a:t>
            </a:r>
          </a:p>
          <a:p>
            <a:r>
              <a:rPr lang="en-US" dirty="0" smtClean="0"/>
              <a:t>  - </a:t>
            </a:r>
            <a:r>
              <a:rPr lang="en-US" dirty="0" err="1" smtClean="0"/>
              <a:t>PropertyValue</a:t>
            </a:r>
            <a:r>
              <a:rPr lang="en-US" dirty="0" smtClean="0"/>
              <a:t> </a:t>
            </a:r>
            <a:r>
              <a:rPr lang="en-US" dirty="0" smtClean="0"/>
              <a:t>("</a:t>
            </a:r>
            <a:r>
              <a:rPr lang="en-US" dirty="0" smtClean="0">
                <a:solidFill>
                  <a:srgbClr val="FF0000"/>
                </a:solidFill>
              </a:rPr>
              <a:t>Onroad</a:t>
            </a:r>
            <a:r>
              <a:rPr lang="en-US" dirty="0" smtClean="0"/>
              <a:t>")</a:t>
            </a:r>
          </a:p>
          <a:p>
            <a:endParaRPr lang="en-US" dirty="0" smtClean="0"/>
          </a:p>
          <a:p>
            <a:r>
              <a:rPr lang="en-US" dirty="0" smtClean="0"/>
              <a:t>Optional:</a:t>
            </a:r>
          </a:p>
          <a:p>
            <a:r>
              <a:rPr lang="en-US" dirty="0" smtClean="0"/>
              <a:t>  - Keywords</a:t>
            </a:r>
            <a:endParaRPr lang="en-US" dirty="0" smtClean="0"/>
          </a:p>
          <a:p>
            <a:r>
              <a:rPr lang="en-US" dirty="0" smtClean="0"/>
              <a:t>  - Comments</a:t>
            </a:r>
            <a:endParaRPr lang="en-US" dirty="0" smtClean="0"/>
          </a:p>
          <a:p>
            <a:r>
              <a:rPr lang="en-US" dirty="0" smtClean="0"/>
              <a:t>  - </a:t>
            </a:r>
            <a:r>
              <a:rPr lang="en-US" dirty="0" err="1" smtClean="0"/>
              <a:t>PropertyName</a:t>
            </a:r>
            <a:r>
              <a:rPr lang="en-US" dirty="0" smtClean="0"/>
              <a:t> </a:t>
            </a:r>
            <a:r>
              <a:rPr lang="en-US" dirty="0" smtClean="0"/>
              <a:t>("</a:t>
            </a:r>
            <a:r>
              <a:rPr lang="en-US" dirty="0" err="1" smtClean="0">
                <a:solidFill>
                  <a:srgbClr val="FF0000"/>
                </a:solidFill>
              </a:rPr>
              <a:t>CDBDataFile</a:t>
            </a:r>
            <a:r>
              <a:rPr lang="en-US" dirty="0" smtClean="0"/>
              <a:t>" - required </a:t>
            </a:r>
            <a:r>
              <a:rPr lang="en-US" dirty="0" smtClean="0"/>
              <a:t>when     submitting </a:t>
            </a:r>
            <a:r>
              <a:rPr lang="en-US" dirty="0" smtClean="0"/>
              <a:t>CDB data)</a:t>
            </a:r>
          </a:p>
          <a:p>
            <a:r>
              <a:rPr lang="en-US" dirty="0" smtClean="0"/>
              <a:t>  - </a:t>
            </a:r>
            <a:r>
              <a:rPr lang="en-US" dirty="0" err="1" smtClean="0"/>
              <a:t>PropertyValue</a:t>
            </a:r>
            <a:r>
              <a:rPr lang="en-US" dirty="0" smtClean="0"/>
              <a:t> </a:t>
            </a:r>
            <a:r>
              <a:rPr lang="en-US" dirty="0" smtClean="0"/>
              <a:t>(the </a:t>
            </a:r>
            <a:r>
              <a:rPr lang="en-US" dirty="0" smtClean="0">
                <a:solidFill>
                  <a:srgbClr val="FF0000"/>
                </a:solidFill>
              </a:rPr>
              <a:t>name of the CDB zip file </a:t>
            </a:r>
            <a:r>
              <a:rPr lang="en-US" dirty="0" smtClean="0"/>
              <a:t>being submitted - required when submitting CDB data)</a:t>
            </a:r>
            <a:endParaRPr lang="en-US" dirty="0"/>
          </a:p>
        </p:txBody>
      </p:sp>
      <p:sp>
        <p:nvSpPr>
          <p:cNvPr id="4" name="Rectangle 3"/>
          <p:cNvSpPr/>
          <p:nvPr/>
        </p:nvSpPr>
        <p:spPr>
          <a:xfrm>
            <a:off x="2057400" y="609600"/>
            <a:ext cx="4724400" cy="461665"/>
          </a:xfrm>
          <a:prstGeom prst="rect">
            <a:avLst/>
          </a:prstGeom>
        </p:spPr>
        <p:txBody>
          <a:bodyPr wrap="square">
            <a:spAutoFit/>
          </a:bodyPr>
          <a:lstStyle/>
          <a:p>
            <a:pPr algn="ctr"/>
            <a:r>
              <a:rPr lang="en-US" sz="2400" b="1" dirty="0" smtClean="0">
                <a:solidFill>
                  <a:schemeClr val="tx2"/>
                </a:solidFill>
              </a:rPr>
              <a:t>Required - Exchange Header</a:t>
            </a:r>
            <a:endParaRPr lang="en-US" sz="2400" b="1" dirty="0">
              <a:solidFill>
                <a:schemeClr val="tx2"/>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600" smtClean="0"/>
              <a:t>Required - Location</a:t>
            </a:r>
          </a:p>
        </p:txBody>
      </p:sp>
      <p:sp>
        <p:nvSpPr>
          <p:cNvPr id="12291" name="Rectangle 3"/>
          <p:cNvSpPr>
            <a:spLocks noGrp="1" noChangeArrowheads="1"/>
          </p:cNvSpPr>
          <p:nvPr>
            <p:ph type="body" idx="1"/>
          </p:nvPr>
        </p:nvSpPr>
        <p:spPr/>
        <p:txBody>
          <a:bodyPr/>
          <a:lstStyle/>
          <a:p>
            <a:pPr eaLnBrk="1" hangingPunct="1"/>
            <a:r>
              <a:rPr lang="en-US" smtClean="0"/>
              <a:t>Required</a:t>
            </a:r>
          </a:p>
          <a:p>
            <a:pPr lvl="1" eaLnBrk="1" hangingPunct="1"/>
            <a:r>
              <a:rPr lang="en-US" smtClean="0"/>
              <a:t>State/County FIPS or Tribal Code</a:t>
            </a:r>
          </a:p>
          <a:p>
            <a:pPr eaLnBrk="1" hangingPunct="1"/>
            <a:endParaRPr lang="en-US" smtClean="0"/>
          </a:p>
          <a:p>
            <a:pPr eaLnBrk="1" hangingPunct="1"/>
            <a:r>
              <a:rPr lang="en-US" smtClean="0"/>
              <a:t>Optional</a:t>
            </a:r>
          </a:p>
          <a:p>
            <a:pPr lvl="1" eaLnBrk="1" hangingPunct="1"/>
            <a:r>
              <a:rPr lang="en-US" smtClean="0"/>
              <a:t>Census Tract Identifier</a:t>
            </a:r>
          </a:p>
          <a:p>
            <a:pPr lvl="1" eaLnBrk="1" hangingPunct="1"/>
            <a:r>
              <a:rPr lang="en-US" smtClean="0"/>
              <a:t>Shape Identifier</a:t>
            </a:r>
          </a:p>
          <a:p>
            <a:pPr lvl="1" eaLnBrk="1" hangingPunct="1"/>
            <a:r>
              <a:rPr lang="en-US" smtClean="0"/>
              <a:t>Location Comment</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dirty="0" smtClean="0"/>
              <a:t>EIS </a:t>
            </a:r>
            <a:r>
              <a:rPr lang="en-US" dirty="0" err="1" smtClean="0"/>
              <a:t>vs</a:t>
            </a:r>
            <a:r>
              <a:rPr lang="en-US" dirty="0" smtClean="0"/>
              <a:t> NEI</a:t>
            </a:r>
          </a:p>
        </p:txBody>
      </p:sp>
      <p:sp>
        <p:nvSpPr>
          <p:cNvPr id="3" name="Content Placeholder 2"/>
          <p:cNvSpPr>
            <a:spLocks noGrp="1"/>
          </p:cNvSpPr>
          <p:nvPr>
            <p:ph idx="1"/>
          </p:nvPr>
        </p:nvSpPr>
        <p:spPr>
          <a:xfrm>
            <a:off x="381000" y="1371600"/>
            <a:ext cx="8229600" cy="4525963"/>
          </a:xfrm>
        </p:spPr>
        <p:txBody>
          <a:bodyPr>
            <a:normAutofit fontScale="70000" lnSpcReduction="20000"/>
          </a:bodyPr>
          <a:lstStyle/>
          <a:p>
            <a:r>
              <a:rPr lang="en-US" dirty="0" smtClean="0"/>
              <a:t>Emission Inventory System (EIS)</a:t>
            </a:r>
          </a:p>
          <a:p>
            <a:pPr lvl="1"/>
            <a:r>
              <a:rPr lang="en-US" dirty="0" smtClean="0"/>
              <a:t>Data repository for air emissions data used to create the NEI</a:t>
            </a:r>
          </a:p>
          <a:p>
            <a:pPr lvl="1"/>
            <a:r>
              <a:rPr lang="en-US" dirty="0" smtClean="0"/>
              <a:t>Contains  State, Local, Tribal and EPA submitted data</a:t>
            </a:r>
          </a:p>
          <a:p>
            <a:pPr lvl="1"/>
            <a:r>
              <a:rPr lang="en-US" dirty="0" smtClean="0"/>
              <a:t>Can store multiple emissions values for the same unit/process</a:t>
            </a:r>
          </a:p>
          <a:p>
            <a:pPr lvl="1"/>
            <a:r>
              <a:rPr lang="en-US" dirty="0" smtClean="0"/>
              <a:t>Can store annual, monthly, daily data (e.g., fires, events)</a:t>
            </a:r>
          </a:p>
          <a:p>
            <a:pPr lvl="1"/>
            <a:r>
              <a:rPr lang="en-US" dirty="0" smtClean="0"/>
              <a:t>Data available via a password-protected web site</a:t>
            </a:r>
          </a:p>
          <a:p>
            <a:pPr lvl="2"/>
            <a:r>
              <a:rPr lang="en-US" dirty="0" smtClean="0"/>
              <a:t>EIS Gateway </a:t>
            </a:r>
            <a:r>
              <a:rPr lang="en-US" dirty="0" smtClean="0">
                <a:hlinkClick r:id="rId3"/>
              </a:rPr>
              <a:t>https://eis.epa.gov/eis-system-web/welcome.html</a:t>
            </a:r>
            <a:r>
              <a:rPr lang="en-US" dirty="0" smtClean="0"/>
              <a:t> </a:t>
            </a:r>
          </a:p>
          <a:p>
            <a:pPr lvl="2">
              <a:buNone/>
            </a:pPr>
            <a:endParaRPr lang="en-US" dirty="0" smtClean="0"/>
          </a:p>
          <a:p>
            <a:r>
              <a:rPr lang="en-US" dirty="0" smtClean="0"/>
              <a:t>National Emission Inventory (NEI)</a:t>
            </a:r>
          </a:p>
          <a:p>
            <a:pPr lvl="1"/>
            <a:r>
              <a:rPr lang="en-US" dirty="0" smtClean="0"/>
              <a:t>Snapshot in time from EIS</a:t>
            </a:r>
          </a:p>
          <a:p>
            <a:pPr lvl="1"/>
            <a:r>
              <a:rPr lang="en-US" dirty="0" smtClean="0"/>
              <a:t>Inventory version shared with the public</a:t>
            </a:r>
          </a:p>
          <a:p>
            <a:pPr lvl="1"/>
            <a:r>
              <a:rPr lang="en-US" dirty="0" smtClean="0"/>
              <a:t>One emissions value per process selected</a:t>
            </a:r>
          </a:p>
          <a:p>
            <a:pPr lvl="1"/>
            <a:r>
              <a:rPr lang="en-US" dirty="0" smtClean="0"/>
              <a:t>Annual emissions values</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600" smtClean="0"/>
              <a:t>Required - Emissions Process </a:t>
            </a:r>
          </a:p>
        </p:txBody>
      </p:sp>
      <p:sp>
        <p:nvSpPr>
          <p:cNvPr id="13315" name="Rectangle 3"/>
          <p:cNvSpPr>
            <a:spLocks noGrp="1" noChangeArrowheads="1"/>
          </p:cNvSpPr>
          <p:nvPr>
            <p:ph type="body" idx="1"/>
          </p:nvPr>
        </p:nvSpPr>
        <p:spPr/>
        <p:txBody>
          <a:bodyPr/>
          <a:lstStyle/>
          <a:p>
            <a:pPr eaLnBrk="1" hangingPunct="1"/>
            <a:r>
              <a:rPr lang="en-US" smtClean="0"/>
              <a:t>Required</a:t>
            </a:r>
          </a:p>
          <a:p>
            <a:pPr lvl="1" eaLnBrk="1" hangingPunct="1"/>
            <a:r>
              <a:rPr lang="en-US" smtClean="0"/>
              <a:t>State/County FIPS or Tribal Code</a:t>
            </a:r>
          </a:p>
          <a:p>
            <a:pPr lvl="1" eaLnBrk="1" hangingPunct="1"/>
            <a:r>
              <a:rPr lang="en-US" smtClean="0"/>
              <a:t>Source Classification Code</a:t>
            </a:r>
          </a:p>
          <a:p>
            <a:pPr lvl="1" eaLnBrk="1" hangingPunct="1"/>
            <a:r>
              <a:rPr lang="en-US" smtClean="0"/>
              <a:t>Emissions Type Code</a:t>
            </a:r>
          </a:p>
          <a:p>
            <a:pPr eaLnBrk="1" hangingPunct="1"/>
            <a:r>
              <a:rPr lang="en-US" smtClean="0"/>
              <a:t>Optional</a:t>
            </a:r>
          </a:p>
          <a:p>
            <a:pPr lvl="1" eaLnBrk="1" hangingPunct="1"/>
            <a:r>
              <a:rPr lang="en-US" smtClean="0"/>
              <a:t>Census Tract</a:t>
            </a:r>
          </a:p>
          <a:p>
            <a:pPr lvl="1" eaLnBrk="1" hangingPunct="1"/>
            <a:r>
              <a:rPr lang="en-US" smtClean="0"/>
              <a:t>Shape Identifier</a:t>
            </a:r>
          </a:p>
          <a:p>
            <a:pPr lvl="1" eaLnBrk="1" hangingPunct="1"/>
            <a:r>
              <a:rPr lang="en-US" smtClean="0"/>
              <a:t>Process Comment</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3600" smtClean="0"/>
              <a:t>Required - Reporting Period</a:t>
            </a:r>
          </a:p>
        </p:txBody>
      </p:sp>
      <p:sp>
        <p:nvSpPr>
          <p:cNvPr id="14339" name="Rectangle 3"/>
          <p:cNvSpPr>
            <a:spLocks noGrp="1" noChangeArrowheads="1"/>
          </p:cNvSpPr>
          <p:nvPr>
            <p:ph type="body" idx="1"/>
          </p:nvPr>
        </p:nvSpPr>
        <p:spPr>
          <a:xfrm>
            <a:off x="457200" y="1600200"/>
            <a:ext cx="8229600" cy="4953000"/>
          </a:xfrm>
        </p:spPr>
        <p:txBody>
          <a:bodyPr/>
          <a:lstStyle/>
          <a:p>
            <a:pPr eaLnBrk="1" hangingPunct="1">
              <a:lnSpc>
                <a:spcPct val="90000"/>
              </a:lnSpc>
            </a:pPr>
            <a:r>
              <a:rPr lang="en-US" sz="2400" dirty="0" smtClean="0"/>
              <a:t>Required</a:t>
            </a:r>
          </a:p>
          <a:p>
            <a:pPr lvl="1" eaLnBrk="1" hangingPunct="1">
              <a:lnSpc>
                <a:spcPct val="90000"/>
              </a:lnSpc>
            </a:pPr>
            <a:r>
              <a:rPr lang="en-US" sz="2000" dirty="0" smtClean="0"/>
              <a:t>State/County FIPS or Tribal Code</a:t>
            </a:r>
          </a:p>
          <a:p>
            <a:pPr lvl="1" eaLnBrk="1" hangingPunct="1">
              <a:lnSpc>
                <a:spcPct val="90000"/>
              </a:lnSpc>
            </a:pPr>
            <a:r>
              <a:rPr lang="en-US" sz="2000" dirty="0" smtClean="0"/>
              <a:t>Source Classification Code</a:t>
            </a:r>
          </a:p>
          <a:p>
            <a:pPr lvl="1" eaLnBrk="1" hangingPunct="1">
              <a:lnSpc>
                <a:spcPct val="90000"/>
              </a:lnSpc>
            </a:pPr>
            <a:r>
              <a:rPr lang="en-US" sz="2000" dirty="0" smtClean="0"/>
              <a:t>Emissions Type Code</a:t>
            </a:r>
          </a:p>
          <a:p>
            <a:pPr lvl="1" eaLnBrk="1" hangingPunct="1">
              <a:lnSpc>
                <a:spcPct val="90000"/>
              </a:lnSpc>
            </a:pPr>
            <a:r>
              <a:rPr lang="en-US" sz="2000" dirty="0" smtClean="0"/>
              <a:t>Reporting Period Type Code</a:t>
            </a:r>
          </a:p>
          <a:p>
            <a:pPr lvl="1" eaLnBrk="1" hangingPunct="1">
              <a:lnSpc>
                <a:spcPct val="90000"/>
              </a:lnSpc>
            </a:pPr>
            <a:r>
              <a:rPr lang="en-US" sz="2000" dirty="0" smtClean="0"/>
              <a:t>Calculation Parameter Type Code - </a:t>
            </a:r>
            <a:r>
              <a:rPr lang="en-US" sz="2000" b="1" dirty="0" smtClean="0"/>
              <a:t>Only </a:t>
            </a:r>
            <a:r>
              <a:rPr lang="en-US" sz="2000" b="1" dirty="0" err="1" smtClean="0"/>
              <a:t>Onroad</a:t>
            </a:r>
            <a:r>
              <a:rPr lang="en-US" sz="2000" b="1" dirty="0" smtClean="0"/>
              <a:t> </a:t>
            </a:r>
            <a:r>
              <a:rPr lang="en-US" sz="2000" dirty="0" smtClean="0"/>
              <a:t>(“I” for input)</a:t>
            </a:r>
          </a:p>
          <a:p>
            <a:pPr lvl="1" eaLnBrk="1" hangingPunct="1">
              <a:lnSpc>
                <a:spcPct val="90000"/>
              </a:lnSpc>
            </a:pPr>
            <a:r>
              <a:rPr lang="en-US" sz="2000" dirty="0" smtClean="0"/>
              <a:t>Calculation Parameter Value and UOM – </a:t>
            </a:r>
            <a:r>
              <a:rPr lang="en-US" sz="2000" b="1" dirty="0" smtClean="0"/>
              <a:t>Only </a:t>
            </a:r>
            <a:r>
              <a:rPr lang="en-US" sz="2000" b="1" dirty="0" err="1" smtClean="0"/>
              <a:t>Onroad</a:t>
            </a:r>
            <a:r>
              <a:rPr lang="en-US" sz="2000" b="1" dirty="0" smtClean="0"/>
              <a:t> </a:t>
            </a:r>
            <a:r>
              <a:rPr lang="en-US" sz="2000" dirty="0" smtClean="0"/>
              <a:t>(VMT, E3Mile)</a:t>
            </a:r>
          </a:p>
          <a:p>
            <a:pPr lvl="1" eaLnBrk="1" hangingPunct="1">
              <a:lnSpc>
                <a:spcPct val="90000"/>
              </a:lnSpc>
            </a:pPr>
            <a:r>
              <a:rPr lang="en-US" sz="2000" dirty="0" smtClean="0"/>
              <a:t>Calculation Parameter Material Code – </a:t>
            </a:r>
            <a:r>
              <a:rPr lang="en-US" sz="2000" b="1" dirty="0" smtClean="0"/>
              <a:t>Only </a:t>
            </a:r>
            <a:r>
              <a:rPr lang="en-US" sz="2000" b="1" dirty="0" err="1" smtClean="0"/>
              <a:t>Onroad</a:t>
            </a:r>
            <a:r>
              <a:rPr lang="en-US" sz="2000" b="1" dirty="0" smtClean="0"/>
              <a:t> </a:t>
            </a:r>
            <a:r>
              <a:rPr lang="en-US" sz="2000" dirty="0" smtClean="0"/>
              <a:t>(“368” for vehicle)</a:t>
            </a:r>
          </a:p>
          <a:p>
            <a:pPr eaLnBrk="1" hangingPunct="1">
              <a:lnSpc>
                <a:spcPct val="90000"/>
              </a:lnSpc>
            </a:pPr>
            <a:r>
              <a:rPr lang="en-US" sz="2400" dirty="0" smtClean="0"/>
              <a:t>Optional</a:t>
            </a:r>
          </a:p>
          <a:p>
            <a:pPr lvl="1" eaLnBrk="1" hangingPunct="1">
              <a:lnSpc>
                <a:spcPct val="90000"/>
              </a:lnSpc>
            </a:pPr>
            <a:r>
              <a:rPr lang="en-US" sz="2000" dirty="0" smtClean="0"/>
              <a:t>Census Tract and Shape Identifier</a:t>
            </a:r>
          </a:p>
          <a:p>
            <a:pPr lvl="1" eaLnBrk="1" hangingPunct="1">
              <a:lnSpc>
                <a:spcPct val="90000"/>
              </a:lnSpc>
            </a:pPr>
            <a:r>
              <a:rPr lang="en-US" sz="2000" dirty="0" smtClean="0"/>
              <a:t>Calculation Data Year – Only </a:t>
            </a:r>
            <a:r>
              <a:rPr lang="en-US" sz="2000" dirty="0" err="1" smtClean="0"/>
              <a:t>Onroad</a:t>
            </a:r>
            <a:endParaRPr lang="en-US" sz="2000" dirty="0" smtClean="0"/>
          </a:p>
          <a:p>
            <a:pPr lvl="1" eaLnBrk="1" hangingPunct="1">
              <a:lnSpc>
                <a:spcPct val="90000"/>
              </a:lnSpc>
            </a:pPr>
            <a:r>
              <a:rPr lang="en-US" sz="2000" dirty="0" smtClean="0"/>
              <a:t>Calculation Data Source – Only </a:t>
            </a:r>
            <a:r>
              <a:rPr lang="en-US" sz="2000" dirty="0" err="1" smtClean="0"/>
              <a:t>Onroad</a:t>
            </a:r>
            <a:endParaRPr lang="en-US" sz="2000" dirty="0" smtClean="0"/>
          </a:p>
          <a:p>
            <a:pPr lvl="1" eaLnBrk="1" hangingPunct="1">
              <a:lnSpc>
                <a:spcPct val="90000"/>
              </a:lnSpc>
            </a:pPr>
            <a:r>
              <a:rPr lang="en-US" sz="2000" dirty="0" smtClean="0"/>
              <a:t>Reporting Period Comment</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74638"/>
            <a:ext cx="8229600" cy="868362"/>
          </a:xfrm>
        </p:spPr>
        <p:txBody>
          <a:bodyPr/>
          <a:lstStyle/>
          <a:p>
            <a:pPr eaLnBrk="1" hangingPunct="1"/>
            <a:r>
              <a:rPr lang="en-US" sz="3600" smtClean="0"/>
              <a:t>Required - Emissions</a:t>
            </a:r>
          </a:p>
        </p:txBody>
      </p:sp>
      <p:sp>
        <p:nvSpPr>
          <p:cNvPr id="15363" name="Rectangle 3"/>
          <p:cNvSpPr>
            <a:spLocks noGrp="1" noChangeArrowheads="1"/>
          </p:cNvSpPr>
          <p:nvPr>
            <p:ph type="body" idx="1"/>
          </p:nvPr>
        </p:nvSpPr>
        <p:spPr>
          <a:xfrm>
            <a:off x="457200" y="1295400"/>
            <a:ext cx="8229600" cy="5257800"/>
          </a:xfrm>
        </p:spPr>
        <p:txBody>
          <a:bodyPr/>
          <a:lstStyle/>
          <a:p>
            <a:pPr eaLnBrk="1" hangingPunct="1">
              <a:lnSpc>
                <a:spcPct val="90000"/>
              </a:lnSpc>
            </a:pPr>
            <a:r>
              <a:rPr lang="en-US" smtClean="0"/>
              <a:t>Required</a:t>
            </a:r>
          </a:p>
          <a:p>
            <a:pPr lvl="1" eaLnBrk="1" hangingPunct="1">
              <a:lnSpc>
                <a:spcPct val="90000"/>
              </a:lnSpc>
            </a:pPr>
            <a:r>
              <a:rPr lang="en-US" smtClean="0"/>
              <a:t>State/County FIPS or Tribal Code</a:t>
            </a:r>
          </a:p>
          <a:p>
            <a:pPr lvl="1" eaLnBrk="1" hangingPunct="1">
              <a:lnSpc>
                <a:spcPct val="90000"/>
              </a:lnSpc>
            </a:pPr>
            <a:r>
              <a:rPr lang="en-US" smtClean="0"/>
              <a:t>Source Classification Code</a:t>
            </a:r>
          </a:p>
          <a:p>
            <a:pPr lvl="1" eaLnBrk="1" hangingPunct="1">
              <a:lnSpc>
                <a:spcPct val="90000"/>
              </a:lnSpc>
            </a:pPr>
            <a:r>
              <a:rPr lang="en-US" smtClean="0"/>
              <a:t>Emissions Type Code</a:t>
            </a:r>
          </a:p>
          <a:p>
            <a:pPr lvl="1" eaLnBrk="1" hangingPunct="1">
              <a:lnSpc>
                <a:spcPct val="90000"/>
              </a:lnSpc>
            </a:pPr>
            <a:r>
              <a:rPr lang="en-US" smtClean="0"/>
              <a:t>Reporting Period type Code</a:t>
            </a:r>
          </a:p>
          <a:p>
            <a:pPr lvl="1" eaLnBrk="1" hangingPunct="1">
              <a:lnSpc>
                <a:spcPct val="90000"/>
              </a:lnSpc>
            </a:pPr>
            <a:r>
              <a:rPr lang="en-US" smtClean="0"/>
              <a:t>Pollutant Code</a:t>
            </a:r>
          </a:p>
          <a:p>
            <a:pPr lvl="1" eaLnBrk="1" hangingPunct="1">
              <a:lnSpc>
                <a:spcPct val="90000"/>
              </a:lnSpc>
            </a:pPr>
            <a:r>
              <a:rPr lang="en-US" smtClean="0"/>
              <a:t>Total Emissions and UOM</a:t>
            </a:r>
          </a:p>
          <a:p>
            <a:pPr eaLnBrk="1" hangingPunct="1">
              <a:lnSpc>
                <a:spcPct val="90000"/>
              </a:lnSpc>
            </a:pPr>
            <a:r>
              <a:rPr lang="en-US" smtClean="0"/>
              <a:t>Optional</a:t>
            </a:r>
          </a:p>
          <a:p>
            <a:pPr lvl="1" eaLnBrk="1" hangingPunct="1">
              <a:lnSpc>
                <a:spcPct val="90000"/>
              </a:lnSpc>
            </a:pPr>
            <a:r>
              <a:rPr lang="en-US" smtClean="0"/>
              <a:t>Census Tract  and Shape Identifier</a:t>
            </a:r>
          </a:p>
          <a:p>
            <a:pPr lvl="1" eaLnBrk="1" hangingPunct="1">
              <a:lnSpc>
                <a:spcPct val="90000"/>
              </a:lnSpc>
            </a:pPr>
            <a:r>
              <a:rPr lang="en-US" smtClean="0"/>
              <a:t>Emissions Comment</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Grp="1" noChangeAspect="1" noChangeArrowheads="1"/>
          </p:cNvPicPr>
          <p:nvPr>
            <p:ph idx="1"/>
          </p:nvPr>
        </p:nvPicPr>
        <p:blipFill>
          <a:blip r:embed="rId3" cstate="print"/>
          <a:srcRect/>
          <a:stretch>
            <a:fillRect/>
          </a:stretch>
        </p:blipFill>
        <p:spPr bwMode="auto">
          <a:xfrm>
            <a:off x="2535316" y="1600200"/>
            <a:ext cx="4073367" cy="4525963"/>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smtClean="0"/>
              <a:t>Creating XML File via the Bridge Tool</a:t>
            </a:r>
            <a:endParaRPr lang="en-US" dirty="0"/>
          </a:p>
        </p:txBody>
      </p:sp>
      <p:sp>
        <p:nvSpPr>
          <p:cNvPr id="5" name="Oval 4"/>
          <p:cNvSpPr/>
          <p:nvPr/>
        </p:nvSpPr>
        <p:spPr>
          <a:xfrm>
            <a:off x="2514600" y="2667000"/>
            <a:ext cx="27432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800600" y="3124200"/>
            <a:ext cx="3454792" cy="646331"/>
          </a:xfrm>
          <a:prstGeom prst="rect">
            <a:avLst/>
          </a:prstGeom>
          <a:solidFill>
            <a:schemeClr val="bg1"/>
          </a:solidFill>
          <a:ln>
            <a:solidFill>
              <a:schemeClr val="tx1"/>
            </a:solidFill>
          </a:ln>
        </p:spPr>
        <p:txBody>
          <a:bodyPr wrap="none" rtlCol="0">
            <a:spAutoFit/>
          </a:bodyPr>
          <a:lstStyle/>
          <a:p>
            <a:r>
              <a:rPr lang="en-US" dirty="0" smtClean="0"/>
              <a:t>Select the Data Category being </a:t>
            </a:r>
          </a:p>
          <a:p>
            <a:r>
              <a:rPr lang="en-US" dirty="0" smtClean="0"/>
              <a:t>converted.</a:t>
            </a:r>
            <a:endParaRPr lang="en-US" dirty="0"/>
          </a:p>
        </p:txBody>
      </p:sp>
      <p:sp>
        <p:nvSpPr>
          <p:cNvPr id="10" name="TextBox 9"/>
          <p:cNvSpPr txBox="1"/>
          <p:nvPr/>
        </p:nvSpPr>
        <p:spPr>
          <a:xfrm>
            <a:off x="4572000" y="4202668"/>
            <a:ext cx="4352165" cy="369332"/>
          </a:xfrm>
          <a:prstGeom prst="rect">
            <a:avLst/>
          </a:prstGeom>
          <a:solidFill>
            <a:schemeClr val="bg1"/>
          </a:solidFill>
          <a:ln>
            <a:solidFill>
              <a:schemeClr val="tx1"/>
            </a:solidFill>
          </a:ln>
        </p:spPr>
        <p:txBody>
          <a:bodyPr wrap="square" rtlCol="0">
            <a:spAutoFit/>
          </a:bodyPr>
          <a:lstStyle/>
          <a:p>
            <a:r>
              <a:rPr lang="en-US" dirty="0" smtClean="0"/>
              <a:t>Browse for Access file and select “Start”.</a:t>
            </a:r>
            <a:endParaRPr lang="en-US" dirty="0"/>
          </a:p>
        </p:txBody>
      </p:sp>
      <p:sp>
        <p:nvSpPr>
          <p:cNvPr id="11" name="TextBox 10"/>
          <p:cNvSpPr txBox="1"/>
          <p:nvPr/>
        </p:nvSpPr>
        <p:spPr>
          <a:xfrm>
            <a:off x="533400" y="5602069"/>
            <a:ext cx="8153001" cy="923330"/>
          </a:xfrm>
          <a:prstGeom prst="rect">
            <a:avLst/>
          </a:prstGeom>
          <a:solidFill>
            <a:schemeClr val="bg1"/>
          </a:solidFill>
          <a:ln>
            <a:solidFill>
              <a:schemeClr val="tx1"/>
            </a:solidFill>
          </a:ln>
        </p:spPr>
        <p:txBody>
          <a:bodyPr wrap="none" rtlCol="0">
            <a:spAutoFit/>
          </a:bodyPr>
          <a:lstStyle/>
          <a:p>
            <a:r>
              <a:rPr lang="en-US" b="1" dirty="0" smtClean="0"/>
              <a:t>REMEMBER</a:t>
            </a:r>
            <a:r>
              <a:rPr lang="en-US" dirty="0" smtClean="0"/>
              <a:t>:  The Bridge Tool works on Access 2003.  If your file is saved as </a:t>
            </a:r>
          </a:p>
          <a:p>
            <a:r>
              <a:rPr lang="en-US" dirty="0" smtClean="0"/>
              <a:t>Access 2007 or later, you will need to do a “save as” to Access 2003 prior to </a:t>
            </a:r>
          </a:p>
          <a:p>
            <a:r>
              <a:rPr lang="en-US" dirty="0" smtClean="0"/>
              <a:t>using the Bridge Tool.</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Bridge Tool Errors</a:t>
            </a:r>
            <a:endParaRPr lang="en-US" dirty="0"/>
          </a:p>
        </p:txBody>
      </p:sp>
      <p:sp>
        <p:nvSpPr>
          <p:cNvPr id="3" name="Content Placeholder 2"/>
          <p:cNvSpPr>
            <a:spLocks noGrp="1"/>
          </p:cNvSpPr>
          <p:nvPr>
            <p:ph idx="1"/>
          </p:nvPr>
        </p:nvSpPr>
        <p:spPr/>
        <p:txBody>
          <a:bodyPr>
            <a:normAutofit/>
          </a:bodyPr>
          <a:lstStyle/>
          <a:p>
            <a:r>
              <a:rPr lang="en-US" dirty="0" smtClean="0"/>
              <a:t>Look at your xml file prior to zipping it using Note Pad or your web browser.  Make sure you see all of the components.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Submitting the zipped XML File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Two methods</a:t>
            </a:r>
          </a:p>
          <a:p>
            <a:pPr lvl="1"/>
            <a:r>
              <a:rPr lang="en-US" dirty="0" smtClean="0"/>
              <a:t>Node-to-node</a:t>
            </a:r>
          </a:p>
          <a:p>
            <a:pPr lvl="1"/>
            <a:r>
              <a:rPr lang="en-US" dirty="0" smtClean="0"/>
              <a:t>CDX web client (most common method)</a:t>
            </a:r>
          </a:p>
          <a:p>
            <a:pPr lvl="2"/>
            <a:r>
              <a:rPr lang="en-US" dirty="0" smtClean="0">
                <a:hlinkClick r:id="rId3"/>
              </a:rPr>
              <a:t>https://nodewebrss.epa.gov/user/Login.aspx</a:t>
            </a:r>
            <a:endParaRPr lang="en-US" dirty="0" smtClean="0"/>
          </a:p>
          <a:p>
            <a:pPr lvl="2"/>
            <a:r>
              <a:rPr lang="en-US" dirty="0" smtClean="0"/>
              <a:t>Use Gateway login and password</a:t>
            </a:r>
          </a:p>
          <a:p>
            <a:r>
              <a:rPr lang="en-US" dirty="0" smtClean="0"/>
              <a:t>QA and Production Environment</a:t>
            </a:r>
          </a:p>
          <a:p>
            <a:pPr lvl="1"/>
            <a:r>
              <a:rPr lang="en-US" dirty="0" smtClean="0"/>
              <a:t>QA is always open to check your data.  Does not change anything in the EIS</a:t>
            </a:r>
          </a:p>
          <a:p>
            <a:pPr lvl="1"/>
            <a:r>
              <a:rPr lang="en-US" dirty="0" smtClean="0"/>
              <a:t>Production submission is your official submission and will update the EIS</a:t>
            </a:r>
          </a:p>
          <a:p>
            <a:pPr lvl="1"/>
            <a:r>
              <a:rPr lang="en-US" dirty="0" smtClean="0"/>
              <a:t>Recommend always sending to QA first</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0" y="1"/>
            <a:ext cx="9179719" cy="6858000"/>
          </a:xfrm>
          <a:prstGeom prst="rect">
            <a:avLst/>
          </a:prstGeom>
          <a:noFill/>
          <a:ln w="9525">
            <a:noFill/>
            <a:miter lim="800000"/>
            <a:headEnd/>
            <a:tailEnd/>
          </a:ln>
        </p:spPr>
      </p:pic>
      <p:sp>
        <p:nvSpPr>
          <p:cNvPr id="5" name="Oval 4"/>
          <p:cNvSpPr/>
          <p:nvPr/>
        </p:nvSpPr>
        <p:spPr>
          <a:xfrm>
            <a:off x="4343400" y="3733800"/>
            <a:ext cx="9144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179719" cy="6858000"/>
          </a:xfrm>
          <a:prstGeom prst="rect">
            <a:avLst/>
          </a:prstGeom>
          <a:noFill/>
          <a:ln w="9525">
            <a:noFill/>
            <a:miter lim="800000"/>
            <a:headEnd/>
            <a:tailEnd/>
          </a:ln>
        </p:spPr>
      </p:pic>
      <p:sp>
        <p:nvSpPr>
          <p:cNvPr id="3" name="Oval 2"/>
          <p:cNvSpPr/>
          <p:nvPr/>
        </p:nvSpPr>
        <p:spPr>
          <a:xfrm>
            <a:off x="76200" y="3810000"/>
            <a:ext cx="6096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838200" y="3733800"/>
            <a:ext cx="3662221" cy="369332"/>
          </a:xfrm>
          <a:prstGeom prst="rect">
            <a:avLst/>
          </a:prstGeom>
          <a:solidFill>
            <a:schemeClr val="bg1"/>
          </a:solidFill>
        </p:spPr>
        <p:txBody>
          <a:bodyPr wrap="none" rtlCol="0">
            <a:spAutoFit/>
          </a:bodyPr>
          <a:lstStyle/>
          <a:p>
            <a:r>
              <a:rPr lang="en-US" dirty="0" smtClean="0"/>
              <a:t>Select EIS from the left-hand side bar</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a:stretch>
            <a:fillRect/>
          </a:stretch>
        </p:blipFill>
        <p:spPr bwMode="auto">
          <a:xfrm>
            <a:off x="0" y="0"/>
            <a:ext cx="9179719" cy="6858000"/>
          </a:xfrm>
          <a:prstGeom prst="rect">
            <a:avLst/>
          </a:prstGeom>
          <a:noFill/>
          <a:ln w="9525">
            <a:noFill/>
            <a:miter lim="800000"/>
            <a:headEnd/>
            <a:tailEnd/>
          </a:ln>
        </p:spPr>
      </p:pic>
      <p:sp>
        <p:nvSpPr>
          <p:cNvPr id="3" name="TextBox 2"/>
          <p:cNvSpPr txBox="1"/>
          <p:nvPr/>
        </p:nvSpPr>
        <p:spPr>
          <a:xfrm>
            <a:off x="2667000" y="4953000"/>
            <a:ext cx="5527795" cy="923330"/>
          </a:xfrm>
          <a:prstGeom prst="rect">
            <a:avLst/>
          </a:prstGeom>
          <a:noFill/>
        </p:spPr>
        <p:txBody>
          <a:bodyPr wrap="none" rtlCol="0">
            <a:spAutoFit/>
          </a:bodyPr>
          <a:lstStyle/>
          <a:p>
            <a:r>
              <a:rPr lang="en-US" dirty="0" smtClean="0"/>
              <a:t>Browse for your </a:t>
            </a:r>
            <a:r>
              <a:rPr lang="en-US" b="1" u="sng" dirty="0" smtClean="0"/>
              <a:t>ZIPPED XML </a:t>
            </a:r>
            <a:r>
              <a:rPr lang="en-US" dirty="0" smtClean="0"/>
              <a:t>submission file.</a:t>
            </a:r>
          </a:p>
          <a:p>
            <a:r>
              <a:rPr lang="en-US" dirty="0" smtClean="0"/>
              <a:t>Then complete your email notification.  This can be more</a:t>
            </a:r>
          </a:p>
          <a:p>
            <a:r>
              <a:rPr lang="en-US" dirty="0" smtClean="0"/>
              <a:t>then one email address. Then select “Submit”.</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 Notifications</a:t>
            </a:r>
            <a:endParaRPr lang="en-US" dirty="0"/>
          </a:p>
        </p:txBody>
      </p:sp>
      <p:sp>
        <p:nvSpPr>
          <p:cNvPr id="3" name="Content Placeholder 2"/>
          <p:cNvSpPr>
            <a:spLocks noGrp="1"/>
          </p:cNvSpPr>
          <p:nvPr>
            <p:ph idx="1"/>
          </p:nvPr>
        </p:nvSpPr>
        <p:spPr>
          <a:xfrm>
            <a:off x="457200" y="1219200"/>
            <a:ext cx="8305800" cy="5410200"/>
          </a:xfrm>
        </p:spPr>
        <p:txBody>
          <a:bodyPr>
            <a:normAutofit fontScale="70000" lnSpcReduction="20000"/>
          </a:bodyPr>
          <a:lstStyle/>
          <a:p>
            <a:r>
              <a:rPr lang="en-US" dirty="0" smtClean="0"/>
              <a:t>First email, from “</a:t>
            </a:r>
            <a:r>
              <a:rPr lang="en-US" dirty="0" err="1" smtClean="0"/>
              <a:t>CDXNotification</a:t>
            </a:r>
            <a:r>
              <a:rPr lang="en-US" dirty="0" smtClean="0"/>
              <a:t>”, immediate</a:t>
            </a:r>
          </a:p>
          <a:p>
            <a:pPr lvl="1">
              <a:buNone/>
            </a:pPr>
            <a:r>
              <a:rPr lang="en-US" dirty="0" smtClean="0"/>
              <a:t>– Transaction Status: </a:t>
            </a:r>
            <a:r>
              <a:rPr lang="en-US" b="1" dirty="0" smtClean="0"/>
              <a:t>Pending</a:t>
            </a:r>
          </a:p>
          <a:p>
            <a:pPr lvl="1">
              <a:buNone/>
            </a:pPr>
            <a:endParaRPr lang="en-US" b="1" dirty="0" smtClean="0"/>
          </a:p>
          <a:p>
            <a:r>
              <a:rPr lang="en-US" dirty="0" smtClean="0"/>
              <a:t>Second email, also from “</a:t>
            </a:r>
            <a:r>
              <a:rPr lang="en-US" dirty="0" err="1" smtClean="0"/>
              <a:t>CDXNotification</a:t>
            </a:r>
            <a:r>
              <a:rPr lang="en-US" dirty="0" smtClean="0"/>
              <a:t>” , when EIS completes processing</a:t>
            </a:r>
          </a:p>
          <a:p>
            <a:pPr lvl="1"/>
            <a:r>
              <a:rPr lang="en-US" dirty="0" smtClean="0"/>
              <a:t>Transaction Status: </a:t>
            </a:r>
            <a:r>
              <a:rPr lang="en-US" b="1" dirty="0" smtClean="0"/>
              <a:t>Completed</a:t>
            </a:r>
            <a:r>
              <a:rPr lang="en-US" dirty="0" smtClean="0"/>
              <a:t>.  Feedback report is available at EIS Gateway</a:t>
            </a:r>
          </a:p>
          <a:p>
            <a:pPr lvl="1">
              <a:buNone/>
            </a:pPr>
            <a:endParaRPr lang="en-US" dirty="0" smtClean="0"/>
          </a:p>
          <a:p>
            <a:r>
              <a:rPr lang="en-US" dirty="0" smtClean="0"/>
              <a:t>Third email, from “</a:t>
            </a:r>
            <a:r>
              <a:rPr lang="en-US" dirty="0" err="1" smtClean="0"/>
              <a:t>noreply</a:t>
            </a:r>
            <a:r>
              <a:rPr lang="en-US" dirty="0" smtClean="0"/>
              <a:t>” (EIS Gateway), on quarter hours</a:t>
            </a:r>
          </a:p>
          <a:p>
            <a:pPr lvl="1"/>
            <a:r>
              <a:rPr lang="en-US" dirty="0" smtClean="0"/>
              <a:t>Status : Completed or </a:t>
            </a:r>
            <a:r>
              <a:rPr lang="en-US" b="1" dirty="0" smtClean="0"/>
              <a:t>Failed</a:t>
            </a:r>
          </a:p>
          <a:p>
            <a:pPr lvl="2"/>
            <a:r>
              <a:rPr lang="en-US" sz="2900" dirty="0" smtClean="0"/>
              <a:t>Wrong file submission error – Usually a zipped Access file is submitted instead of the xml file</a:t>
            </a:r>
          </a:p>
          <a:p>
            <a:pPr lvl="2"/>
            <a:r>
              <a:rPr lang="en-US" sz="2900" dirty="0" smtClean="0"/>
              <a:t>Window closed error – “User, agency, submission year not authorized”</a:t>
            </a:r>
          </a:p>
          <a:p>
            <a:pPr lvl="2"/>
            <a:r>
              <a:rPr lang="en-US" sz="2900" dirty="0" smtClean="0"/>
              <a:t>Completed might be for an XML file containing no data</a:t>
            </a:r>
          </a:p>
          <a:p>
            <a:pPr lvl="2"/>
            <a:endParaRPr lang="en-US" sz="2900" dirty="0" smtClean="0"/>
          </a:p>
          <a:p>
            <a:r>
              <a:rPr lang="en-US" dirty="0" smtClean="0"/>
              <a:t>Go to EIS Gateway and read the Feedback Report and resolve any critical errors and Potential Duplicates</a:t>
            </a:r>
          </a:p>
          <a:p>
            <a:pPr lvl="1"/>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S/L/T Reporting Requirement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Air Emissions Reporting Rule (AERR) </a:t>
            </a:r>
            <a:r>
              <a:rPr lang="en-US" sz="2400" dirty="0" smtClean="0">
                <a:hlinkClick r:id="rId3"/>
              </a:rPr>
              <a:t>http://www.epa.gov/ttn/chief/aerr/</a:t>
            </a:r>
            <a:r>
              <a:rPr lang="en-US" sz="2400" dirty="0" smtClean="0"/>
              <a:t> </a:t>
            </a:r>
          </a:p>
          <a:p>
            <a:pPr lvl="1"/>
            <a:r>
              <a:rPr lang="en-US" dirty="0" smtClean="0"/>
              <a:t>Complete criteria pollutant inventory </a:t>
            </a:r>
            <a:r>
              <a:rPr lang="en-US" u="sng" dirty="0" smtClean="0"/>
              <a:t>every 3 years</a:t>
            </a:r>
          </a:p>
          <a:p>
            <a:pPr lvl="2"/>
            <a:r>
              <a:rPr lang="en-US" dirty="0" smtClean="0"/>
              <a:t>All point sources (100 </a:t>
            </a:r>
            <a:r>
              <a:rPr lang="en-US" dirty="0" err="1" smtClean="0"/>
              <a:t>tpy</a:t>
            </a:r>
            <a:r>
              <a:rPr lang="en-US" dirty="0" smtClean="0"/>
              <a:t> potential to emit threshold)</a:t>
            </a:r>
            <a:endParaRPr lang="en-US" b="1" dirty="0" smtClean="0">
              <a:solidFill>
                <a:srgbClr val="FF0000"/>
              </a:solidFill>
            </a:endParaRPr>
          </a:p>
          <a:p>
            <a:pPr lvl="2"/>
            <a:r>
              <a:rPr lang="en-US" dirty="0" smtClean="0"/>
              <a:t>Nonpoint Sources</a:t>
            </a:r>
          </a:p>
          <a:p>
            <a:pPr lvl="2"/>
            <a:r>
              <a:rPr lang="en-US" b="1" dirty="0" err="1" smtClean="0">
                <a:solidFill>
                  <a:srgbClr val="FF0000"/>
                </a:solidFill>
              </a:rPr>
              <a:t>Onroad</a:t>
            </a:r>
            <a:r>
              <a:rPr lang="en-US" b="1" dirty="0" smtClean="0">
                <a:solidFill>
                  <a:srgbClr val="FF0000"/>
                </a:solidFill>
              </a:rPr>
              <a:t> </a:t>
            </a:r>
            <a:r>
              <a:rPr lang="en-US" dirty="0" smtClean="0"/>
              <a:t>and </a:t>
            </a:r>
            <a:r>
              <a:rPr lang="en-US" dirty="0" err="1" smtClean="0"/>
              <a:t>Nonroad</a:t>
            </a:r>
            <a:r>
              <a:rPr lang="en-US" dirty="0" smtClean="0"/>
              <a:t> sources</a:t>
            </a:r>
          </a:p>
          <a:p>
            <a:pPr lvl="2"/>
            <a:r>
              <a:rPr lang="en-US" dirty="0" smtClean="0"/>
              <a:t>Events (wildfires and prescribed fires)</a:t>
            </a:r>
          </a:p>
          <a:p>
            <a:pPr lvl="2"/>
            <a:r>
              <a:rPr lang="en-US" dirty="0" smtClean="0"/>
              <a:t>2011 Emissions due 12/31/2012, EIS window opens 6/1/2012</a:t>
            </a:r>
          </a:p>
          <a:p>
            <a:pPr lvl="1"/>
            <a:r>
              <a:rPr lang="en-US" dirty="0" smtClean="0"/>
              <a:t>Annual reporting for type A point source facilities</a:t>
            </a:r>
          </a:p>
          <a:p>
            <a:pPr lvl="3"/>
            <a:r>
              <a:rPr lang="en-US" dirty="0" smtClean="0"/>
              <a:t>SO2, </a:t>
            </a:r>
            <a:r>
              <a:rPr lang="en-US" dirty="0" err="1" smtClean="0"/>
              <a:t>NOx</a:t>
            </a:r>
            <a:r>
              <a:rPr lang="en-US" dirty="0" smtClean="0"/>
              <a:t>, CO  with potential to emit </a:t>
            </a:r>
            <a:r>
              <a:rPr lang="en-US" u="sng" dirty="0" smtClean="0"/>
              <a:t>&gt; </a:t>
            </a:r>
            <a:r>
              <a:rPr lang="en-US" dirty="0" smtClean="0"/>
              <a:t>2,500 </a:t>
            </a:r>
            <a:r>
              <a:rPr lang="en-US" dirty="0" err="1" smtClean="0"/>
              <a:t>tpy</a:t>
            </a:r>
            <a:endParaRPr lang="en-US" dirty="0" smtClean="0"/>
          </a:p>
          <a:p>
            <a:pPr lvl="3"/>
            <a:r>
              <a:rPr lang="en-US" dirty="0" smtClean="0"/>
              <a:t>VOC, PM, NH3 with potential to emit </a:t>
            </a:r>
            <a:r>
              <a:rPr lang="en-US" u="sng" dirty="0" smtClean="0"/>
              <a:t>&gt;</a:t>
            </a:r>
            <a:r>
              <a:rPr lang="en-US" dirty="0" smtClean="0"/>
              <a:t> 250 </a:t>
            </a:r>
            <a:r>
              <a:rPr lang="en-US" dirty="0" err="1" smtClean="0"/>
              <a:t>tpy</a:t>
            </a:r>
            <a:endParaRPr lang="en-US" dirty="0" smtClean="0"/>
          </a:p>
          <a:p>
            <a:pPr lvl="3"/>
            <a:r>
              <a:rPr lang="en-US" dirty="0" err="1" smtClean="0"/>
              <a:t>Pb</a:t>
            </a:r>
            <a:r>
              <a:rPr lang="en-US" dirty="0" smtClean="0"/>
              <a:t> with potential to emit  </a:t>
            </a:r>
            <a:r>
              <a:rPr lang="en-US" u="sng" dirty="0" smtClean="0"/>
              <a:t>&gt; </a:t>
            </a:r>
            <a:r>
              <a:rPr lang="en-US" dirty="0" smtClean="0"/>
              <a:t>5 </a:t>
            </a:r>
            <a:r>
              <a:rPr lang="en-US" dirty="0" err="1" smtClean="0"/>
              <a:t>tpy</a:t>
            </a:r>
            <a:r>
              <a:rPr lang="en-US" dirty="0" smtClean="0"/>
              <a:t> (to be amended to agree with Lead NAAQS level of </a:t>
            </a:r>
            <a:r>
              <a:rPr lang="en-US" u="sng" dirty="0" smtClean="0"/>
              <a:t>&gt; 0</a:t>
            </a:r>
            <a:r>
              <a:rPr lang="en-US" dirty="0" smtClean="0"/>
              <a:t>.5 </a:t>
            </a:r>
            <a:r>
              <a:rPr lang="en-US" dirty="0" err="1" smtClean="0"/>
              <a:t>tpy</a:t>
            </a:r>
            <a:r>
              <a:rPr lang="en-US" dirty="0" smtClean="0"/>
              <a:t>)</a:t>
            </a:r>
          </a:p>
          <a:p>
            <a:pPr lvl="1"/>
            <a:r>
              <a:rPr lang="en-US" dirty="0" smtClean="0"/>
              <a:t>HAPs are submitted voluntarily by many S/L/Ts and are encouraged as part of an integrated report</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5B41619-5393-4AEC-9B02-911B32F0D92B}" type="slidenum">
              <a:rPr lang="en-US" smtClean="0"/>
              <a:pPr/>
              <a:t>40</a:t>
            </a:fld>
            <a:endParaRPr lang="en-US"/>
          </a:p>
        </p:txBody>
      </p:sp>
      <p:grpSp>
        <p:nvGrpSpPr>
          <p:cNvPr id="3" name="Group 5"/>
          <p:cNvGrpSpPr/>
          <p:nvPr/>
        </p:nvGrpSpPr>
        <p:grpSpPr>
          <a:xfrm>
            <a:off x="457200" y="457200"/>
            <a:ext cx="7948105" cy="6172200"/>
            <a:chOff x="457200" y="381000"/>
            <a:chExt cx="7948105" cy="6172200"/>
          </a:xfrm>
        </p:grpSpPr>
        <p:pic>
          <p:nvPicPr>
            <p:cNvPr id="2050" name="Picture 2"/>
            <p:cNvPicPr>
              <a:picLocks noChangeAspect="1" noChangeArrowheads="1"/>
            </p:cNvPicPr>
            <p:nvPr/>
          </p:nvPicPr>
          <p:blipFill>
            <a:blip r:embed="rId2" cstate="print"/>
            <a:srcRect/>
            <a:stretch>
              <a:fillRect/>
            </a:stretch>
          </p:blipFill>
          <p:spPr bwMode="auto">
            <a:xfrm>
              <a:off x="457200" y="381000"/>
              <a:ext cx="7948105" cy="6172200"/>
            </a:xfrm>
            <a:prstGeom prst="rect">
              <a:avLst/>
            </a:prstGeom>
            <a:noFill/>
            <a:ln w="9525">
              <a:noFill/>
              <a:miter lim="800000"/>
              <a:headEnd/>
              <a:tailEnd/>
            </a:ln>
          </p:spPr>
        </p:pic>
        <p:sp>
          <p:nvSpPr>
            <p:cNvPr id="4" name="Oval 3"/>
            <p:cNvSpPr/>
            <p:nvPr/>
          </p:nvSpPr>
          <p:spPr>
            <a:xfrm>
              <a:off x="5105400" y="2667000"/>
              <a:ext cx="12954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Feedback Report </a:t>
            </a:r>
            <a:br>
              <a:rPr lang="en-US" dirty="0" smtClean="0"/>
            </a:br>
            <a:endParaRPr lang="en-US" dirty="0"/>
          </a:p>
        </p:txBody>
      </p:sp>
      <p:sp>
        <p:nvSpPr>
          <p:cNvPr id="4" name="Content Placeholder 3"/>
          <p:cNvSpPr>
            <a:spLocks noGrp="1"/>
          </p:cNvSpPr>
          <p:nvPr>
            <p:ph idx="1"/>
          </p:nvPr>
        </p:nvSpPr>
        <p:spPr/>
        <p:txBody>
          <a:bodyPr/>
          <a:lstStyle/>
          <a:p>
            <a:r>
              <a:rPr lang="en-US" dirty="0" smtClean="0"/>
              <a:t>Summary Page</a:t>
            </a:r>
          </a:p>
          <a:p>
            <a:pPr lvl="1"/>
            <a:r>
              <a:rPr lang="en-US" dirty="0" smtClean="0"/>
              <a:t>Name of submitter</a:t>
            </a:r>
          </a:p>
          <a:p>
            <a:pPr lvl="1"/>
            <a:r>
              <a:rPr lang="en-US" dirty="0" smtClean="0"/>
              <a:t>What environment submissions was made to</a:t>
            </a:r>
          </a:p>
          <a:p>
            <a:pPr lvl="2"/>
            <a:r>
              <a:rPr lang="en-US" dirty="0" smtClean="0"/>
              <a:t>QA or Production</a:t>
            </a:r>
          </a:p>
          <a:p>
            <a:pPr lvl="1"/>
            <a:r>
              <a:rPr lang="en-US" dirty="0" smtClean="0"/>
              <a:t>Data Category submitted</a:t>
            </a:r>
          </a:p>
          <a:p>
            <a:pPr lvl="2"/>
            <a:r>
              <a:rPr lang="en-US" dirty="0" err="1" smtClean="0"/>
              <a:t>Onroad</a:t>
            </a:r>
            <a:endParaRPr lang="en-US" dirty="0" smtClean="0"/>
          </a:p>
          <a:p>
            <a:pPr lvl="1"/>
            <a:r>
              <a:rPr lang="en-US" dirty="0" smtClean="0"/>
              <a:t>Total number of critical and warning errors.</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Feedback Report</a:t>
            </a:r>
            <a:br>
              <a:rPr lang="en-US" dirty="0" smtClean="0"/>
            </a:br>
            <a:r>
              <a:rPr lang="en-US" dirty="0" smtClean="0"/>
              <a:t>Critical Errors</a:t>
            </a:r>
            <a:endParaRPr lang="en-US" dirty="0"/>
          </a:p>
        </p:txBody>
      </p:sp>
      <p:sp>
        <p:nvSpPr>
          <p:cNvPr id="3" name="Content Placeholder 2"/>
          <p:cNvSpPr>
            <a:spLocks noGrp="1"/>
          </p:cNvSpPr>
          <p:nvPr>
            <p:ph idx="1"/>
          </p:nvPr>
        </p:nvSpPr>
        <p:spPr/>
        <p:txBody>
          <a:bodyPr/>
          <a:lstStyle/>
          <a:p>
            <a:r>
              <a:rPr lang="en-US" dirty="0" smtClean="0"/>
              <a:t>The most important page of your feedback report</a:t>
            </a:r>
          </a:p>
          <a:p>
            <a:r>
              <a:rPr lang="en-US" dirty="0" smtClean="0"/>
              <a:t>All critical errors must be resolved prior to submitting to Production</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a:t>
            </a: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43</a:t>
            </a:fld>
            <a:endParaRPr lang="en-US"/>
          </a:p>
        </p:txBody>
      </p:sp>
      <p:pic>
        <p:nvPicPr>
          <p:cNvPr id="3074" name="Picture 2"/>
          <p:cNvPicPr>
            <a:picLocks noGrp="1" noChangeAspect="1" noChangeArrowheads="1"/>
          </p:cNvPicPr>
          <p:nvPr>
            <p:ph idx="1"/>
          </p:nvPr>
        </p:nvPicPr>
        <p:blipFill>
          <a:blip r:embed="rId3" cstate="print"/>
          <a:srcRect/>
          <a:stretch>
            <a:fillRect/>
          </a:stretch>
        </p:blipFill>
        <p:spPr bwMode="auto">
          <a:xfrm>
            <a:off x="457200" y="2022435"/>
            <a:ext cx="8229600" cy="36814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a:t>
            </a: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44</a:t>
            </a:fld>
            <a:endParaRPr lang="en-US"/>
          </a:p>
        </p:txBody>
      </p:sp>
      <p:pic>
        <p:nvPicPr>
          <p:cNvPr id="4098" name="Picture 2"/>
          <p:cNvPicPr>
            <a:picLocks noGrp="1" noChangeAspect="1" noChangeArrowheads="1"/>
          </p:cNvPicPr>
          <p:nvPr>
            <p:ph idx="1"/>
          </p:nvPr>
        </p:nvPicPr>
        <p:blipFill>
          <a:blip r:embed="rId3" cstate="print"/>
          <a:srcRect/>
          <a:stretch>
            <a:fillRect/>
          </a:stretch>
        </p:blipFill>
        <p:spPr bwMode="auto">
          <a:xfrm>
            <a:off x="457200" y="2022435"/>
            <a:ext cx="8229600" cy="36814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will my data show up in EIS?</a:t>
            </a:r>
            <a:endParaRPr lang="en-US" dirty="0"/>
          </a:p>
        </p:txBody>
      </p:sp>
      <p:sp>
        <p:nvSpPr>
          <p:cNvPr id="3" name="Content Placeholder 2"/>
          <p:cNvSpPr>
            <a:spLocks noGrp="1"/>
          </p:cNvSpPr>
          <p:nvPr>
            <p:ph idx="1"/>
          </p:nvPr>
        </p:nvSpPr>
        <p:spPr/>
        <p:txBody>
          <a:bodyPr/>
          <a:lstStyle/>
          <a:p>
            <a:r>
              <a:rPr lang="en-US" dirty="0" err="1" smtClean="0"/>
              <a:t>Onroad</a:t>
            </a:r>
            <a:r>
              <a:rPr lang="en-US" dirty="0" smtClean="0"/>
              <a:t> data on the Gateway is available immediately</a:t>
            </a:r>
          </a:p>
          <a:p>
            <a:r>
              <a:rPr lang="en-US" dirty="0" smtClean="0"/>
              <a:t>Reports available the next day</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dirty="0" smtClean="0"/>
              <a:t>Nonpoint/</a:t>
            </a:r>
            <a:r>
              <a:rPr lang="en-US" dirty="0" err="1" smtClean="0"/>
              <a:t>Onroad</a:t>
            </a:r>
            <a:r>
              <a:rPr lang="en-US" dirty="0" smtClean="0"/>
              <a:t>/</a:t>
            </a:r>
            <a:r>
              <a:rPr lang="en-US" dirty="0" err="1" smtClean="0"/>
              <a:t>Nonroad</a:t>
            </a:r>
            <a:r>
              <a:rPr lang="en-US" dirty="0" smtClean="0"/>
              <a:t> Emissions</a:t>
            </a:r>
            <a:endParaRPr lang="en-US" dirty="0"/>
          </a:p>
        </p:txBody>
      </p:sp>
      <p:pic>
        <p:nvPicPr>
          <p:cNvPr id="107523" name="Picture 3"/>
          <p:cNvPicPr>
            <a:picLocks noGrp="1" noChangeAspect="1" noChangeArrowheads="1"/>
          </p:cNvPicPr>
          <p:nvPr>
            <p:ph idx="1"/>
          </p:nvPr>
        </p:nvPicPr>
        <p:blipFill>
          <a:blip r:embed="rId3" cstate="print"/>
          <a:srcRect/>
          <a:stretch>
            <a:fillRect/>
          </a:stretch>
        </p:blipFill>
        <p:spPr bwMode="auto">
          <a:xfrm>
            <a:off x="1143000" y="1301439"/>
            <a:ext cx="7029701" cy="5251761"/>
          </a:xfrm>
          <a:prstGeom prst="rect">
            <a:avLst/>
          </a:prstGeom>
          <a:noFill/>
          <a:ln w="9525">
            <a:noFill/>
            <a:miter lim="800000"/>
            <a:headEnd/>
            <a:tailEnd/>
          </a:ln>
        </p:spPr>
      </p:pic>
      <p:sp>
        <p:nvSpPr>
          <p:cNvPr id="7" name="Oval 6"/>
          <p:cNvSpPr/>
          <p:nvPr/>
        </p:nvSpPr>
        <p:spPr>
          <a:xfrm>
            <a:off x="1066800" y="3048000"/>
            <a:ext cx="12954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p:cNvPicPr>
            <a:picLocks noGrp="1" noChangeAspect="1" noChangeArrowheads="1"/>
          </p:cNvPicPr>
          <p:nvPr>
            <p:ph idx="1"/>
          </p:nvPr>
        </p:nvPicPr>
        <p:blipFill>
          <a:blip r:embed="rId3" cstate="print"/>
          <a:srcRect/>
          <a:stretch>
            <a:fillRect/>
          </a:stretch>
        </p:blipFill>
        <p:spPr bwMode="auto">
          <a:xfrm>
            <a:off x="762000" y="1017482"/>
            <a:ext cx="7543800" cy="5635836"/>
          </a:xfrm>
          <a:prstGeom prst="rect">
            <a:avLst/>
          </a:prstGeom>
          <a:noFill/>
          <a:ln w="9525">
            <a:noFill/>
            <a:miter lim="800000"/>
            <a:headEnd/>
            <a:tailEnd/>
          </a:ln>
        </p:spPr>
      </p:pic>
      <p:sp>
        <p:nvSpPr>
          <p:cNvPr id="2" name="Title 1"/>
          <p:cNvSpPr>
            <a:spLocks noGrp="1"/>
          </p:cNvSpPr>
          <p:nvPr>
            <p:ph type="title"/>
          </p:nvPr>
        </p:nvSpPr>
        <p:spPr>
          <a:xfrm>
            <a:off x="457200" y="274638"/>
            <a:ext cx="8229600" cy="715962"/>
          </a:xfrm>
        </p:spPr>
        <p:txBody>
          <a:bodyPr>
            <a:normAutofit fontScale="90000"/>
          </a:bodyPr>
          <a:lstStyle/>
          <a:p>
            <a:r>
              <a:rPr lang="en-US" dirty="0" smtClean="0"/>
              <a:t>Agency Submission History Report</a:t>
            </a:r>
            <a:endParaRPr lang="en-US" dirty="0"/>
          </a:p>
        </p:txBody>
      </p:sp>
      <p:sp>
        <p:nvSpPr>
          <p:cNvPr id="6" name="Oval 5"/>
          <p:cNvSpPr/>
          <p:nvPr/>
        </p:nvSpPr>
        <p:spPr>
          <a:xfrm>
            <a:off x="457200" y="5562600"/>
            <a:ext cx="19812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962400" y="3392269"/>
            <a:ext cx="3536674" cy="646331"/>
          </a:xfrm>
          <a:prstGeom prst="rect">
            <a:avLst/>
          </a:prstGeom>
          <a:noFill/>
        </p:spPr>
        <p:txBody>
          <a:bodyPr wrap="square" rtlCol="0">
            <a:spAutoFit/>
          </a:bodyPr>
          <a:lstStyle/>
          <a:p>
            <a:r>
              <a:rPr lang="en-US" dirty="0" smtClean="0"/>
              <a:t>Select the inventory year of interest</a:t>
            </a:r>
            <a:endParaRPr lang="en-US" dirty="0"/>
          </a:p>
        </p:txBody>
      </p:sp>
      <p:sp>
        <p:nvSpPr>
          <p:cNvPr id="8" name="Oval 7"/>
          <p:cNvSpPr/>
          <p:nvPr/>
        </p:nvSpPr>
        <p:spPr>
          <a:xfrm>
            <a:off x="3200400" y="3429000"/>
            <a:ext cx="6858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Grp="1" noChangeAspect="1" noChangeArrowheads="1"/>
          </p:cNvPicPr>
          <p:nvPr>
            <p:ph idx="1"/>
          </p:nvPr>
        </p:nvPicPr>
        <p:blipFill>
          <a:blip r:embed="rId3" cstate="print"/>
          <a:srcRect/>
          <a:stretch>
            <a:fillRect/>
          </a:stretch>
        </p:blipFill>
        <p:spPr bwMode="auto">
          <a:xfrm>
            <a:off x="685800" y="1661765"/>
            <a:ext cx="7588250" cy="4266307"/>
          </a:xfrm>
          <a:prstGeom prst="rect">
            <a:avLst/>
          </a:prstGeom>
          <a:noFill/>
          <a:ln w="9525">
            <a:noFill/>
            <a:miter lim="800000"/>
            <a:headEnd/>
            <a:tailEnd/>
          </a:ln>
        </p:spPr>
      </p:pic>
      <p:sp>
        <p:nvSpPr>
          <p:cNvPr id="2" name="Title 1"/>
          <p:cNvSpPr>
            <a:spLocks noGrp="1"/>
          </p:cNvSpPr>
          <p:nvPr>
            <p:ph type="title"/>
          </p:nvPr>
        </p:nvSpPr>
        <p:spPr>
          <a:xfrm>
            <a:off x="457200" y="274638"/>
            <a:ext cx="8229600" cy="792162"/>
          </a:xfrm>
        </p:spPr>
        <p:txBody>
          <a:bodyPr/>
          <a:lstStyle/>
          <a:p>
            <a:r>
              <a:rPr lang="en-US" dirty="0" smtClean="0"/>
              <a:t>How do I get data out of EIS?</a:t>
            </a:r>
            <a:endParaRPr lang="en-US" dirty="0"/>
          </a:p>
        </p:txBody>
      </p:sp>
      <p:sp>
        <p:nvSpPr>
          <p:cNvPr id="5" name="Oval 4"/>
          <p:cNvSpPr/>
          <p:nvPr/>
        </p:nvSpPr>
        <p:spPr>
          <a:xfrm>
            <a:off x="533400" y="2209800"/>
            <a:ext cx="1447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209800" y="2895600"/>
            <a:ext cx="7620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133600" y="3810000"/>
            <a:ext cx="762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Downloads</a:t>
            </a:r>
            <a:endParaRPr lang="en-US" dirty="0"/>
          </a:p>
        </p:txBody>
      </p:sp>
      <p:pic>
        <p:nvPicPr>
          <p:cNvPr id="16387" name="Picture 3"/>
          <p:cNvPicPr>
            <a:picLocks noGrp="1" noChangeAspect="1" noChangeArrowheads="1"/>
          </p:cNvPicPr>
          <p:nvPr>
            <p:ph idx="1"/>
          </p:nvPr>
        </p:nvPicPr>
        <p:blipFill>
          <a:blip r:embed="rId3" cstate="print"/>
          <a:srcRect/>
          <a:stretch>
            <a:fillRect/>
          </a:stretch>
        </p:blipFill>
        <p:spPr bwMode="auto">
          <a:xfrm>
            <a:off x="838200" y="1143000"/>
            <a:ext cx="7360299" cy="5498745"/>
          </a:xfrm>
          <a:prstGeom prst="rect">
            <a:avLst/>
          </a:prstGeom>
          <a:noFill/>
          <a:ln w="9525">
            <a:noFill/>
            <a:miter lim="800000"/>
            <a:headEnd/>
            <a:tailEnd/>
          </a:ln>
        </p:spPr>
      </p:pic>
      <p:sp>
        <p:nvSpPr>
          <p:cNvPr id="4" name="Oval 3"/>
          <p:cNvSpPr/>
          <p:nvPr/>
        </p:nvSpPr>
        <p:spPr>
          <a:xfrm>
            <a:off x="990600" y="5181600"/>
            <a:ext cx="9906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 of the NEI</a:t>
            </a:r>
            <a:endParaRPr lang="en-US" dirty="0"/>
          </a:p>
        </p:txBody>
      </p:sp>
      <p:sp>
        <p:nvSpPr>
          <p:cNvPr id="3" name="Content Placeholder 2"/>
          <p:cNvSpPr>
            <a:spLocks noGrp="1"/>
          </p:cNvSpPr>
          <p:nvPr>
            <p:ph idx="1"/>
          </p:nvPr>
        </p:nvSpPr>
        <p:spPr/>
        <p:txBody>
          <a:bodyPr/>
          <a:lstStyle/>
          <a:p>
            <a:r>
              <a:rPr lang="en-US" dirty="0" smtClean="0"/>
              <a:t>The NEI is one of the key inputs for :</a:t>
            </a:r>
          </a:p>
          <a:p>
            <a:pPr lvl="1"/>
            <a:r>
              <a:rPr lang="en-US" dirty="0" smtClean="0"/>
              <a:t>Modeling of national rules </a:t>
            </a:r>
          </a:p>
          <a:p>
            <a:pPr lvl="1">
              <a:buNone/>
            </a:pPr>
            <a:r>
              <a:rPr lang="en-US" dirty="0" smtClean="0"/>
              <a:t>	-	NAAQS reviews, CSAPR, etc</a:t>
            </a:r>
          </a:p>
          <a:p>
            <a:pPr lvl="1"/>
            <a:r>
              <a:rPr lang="en-US" dirty="0" smtClean="0"/>
              <a:t>Non-attainment Designations</a:t>
            </a:r>
          </a:p>
          <a:p>
            <a:pPr lvl="1"/>
            <a:r>
              <a:rPr lang="en-US" dirty="0" smtClean="0"/>
              <a:t>NATA Review – toxics risk modeling</a:t>
            </a:r>
          </a:p>
          <a:p>
            <a:pPr lvl="1"/>
            <a:r>
              <a:rPr lang="en-US" dirty="0" smtClean="0"/>
              <a:t>Trends reports and analyses</a:t>
            </a: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EPA Check </a:t>
            </a:r>
            <a:br>
              <a:rPr lang="en-US" dirty="0" smtClean="0"/>
            </a:br>
            <a:r>
              <a:rPr lang="en-US" dirty="0" smtClean="0"/>
              <a:t>Your Data?</a:t>
            </a:r>
            <a:endParaRPr lang="en-US" dirty="0"/>
          </a:p>
        </p:txBody>
      </p:sp>
      <p:sp>
        <p:nvSpPr>
          <p:cNvPr id="3" name="Content Placeholder 2"/>
          <p:cNvSpPr>
            <a:spLocks noGrp="1"/>
          </p:cNvSpPr>
          <p:nvPr>
            <p:ph idx="1"/>
          </p:nvPr>
        </p:nvSpPr>
        <p:spPr/>
        <p:txBody>
          <a:bodyPr/>
          <a:lstStyle/>
          <a:p>
            <a:r>
              <a:rPr lang="en-US" dirty="0" smtClean="0"/>
              <a:t>Again, inputs are strongly preferred. We have QA to fix errors in advance of running MOVES</a:t>
            </a:r>
          </a:p>
          <a:p>
            <a:r>
              <a:rPr lang="en-US" dirty="0" smtClean="0"/>
              <a:t>Submitted emissions are compared to EPA’s for pollutants covered, disagreement between CAP/HAP, anomalous </a:t>
            </a:r>
            <a:r>
              <a:rPr lang="en-US" dirty="0" err="1" smtClean="0"/>
              <a:t>emis</a:t>
            </a:r>
            <a:r>
              <a:rPr lang="en-US" dirty="0" smtClean="0"/>
              <a:t> type/</a:t>
            </a:r>
            <a:r>
              <a:rPr lang="en-US" dirty="0" err="1" smtClean="0"/>
              <a:t>pol</a:t>
            </a:r>
            <a:r>
              <a:rPr lang="en-US" dirty="0" smtClean="0"/>
              <a:t> combinations, SCC coverage, etc.</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Problems</a:t>
            </a:r>
            <a:endParaRPr lang="en-US" dirty="0"/>
          </a:p>
        </p:txBody>
      </p:sp>
      <p:sp>
        <p:nvSpPr>
          <p:cNvPr id="3" name="Content Placeholder 2"/>
          <p:cNvSpPr>
            <a:spLocks noGrp="1"/>
          </p:cNvSpPr>
          <p:nvPr>
            <p:ph idx="1"/>
          </p:nvPr>
        </p:nvSpPr>
        <p:spPr/>
        <p:txBody>
          <a:bodyPr/>
          <a:lstStyle/>
          <a:p>
            <a:r>
              <a:rPr lang="en-US" sz="2800" dirty="0" smtClean="0"/>
              <a:t>Overwriting previous submittals.  Several submitters in trying to update/correct emissions values, submitted only one pollutant which overwrote previous submittal which contained many pollutants</a:t>
            </a:r>
            <a:endParaRPr lang="en-US" sz="2800" strike="sngStrike" dirty="0" smtClean="0"/>
          </a:p>
          <a:p>
            <a:r>
              <a:rPr lang="en-US" sz="2800" dirty="0" smtClean="0"/>
              <a:t>Poor use of emission type.  For example, all emissions as </a:t>
            </a:r>
            <a:r>
              <a:rPr lang="en-US" sz="2800" dirty="0" err="1" smtClean="0"/>
              <a:t>evap</a:t>
            </a:r>
            <a:r>
              <a:rPr lang="en-US" sz="2800" dirty="0" smtClean="0"/>
              <a:t> does not make sense.</a:t>
            </a:r>
          </a:p>
          <a:p>
            <a:r>
              <a:rPr lang="en-US" sz="2800" dirty="0" smtClean="0"/>
              <a:t>Bad </a:t>
            </a:r>
            <a:r>
              <a:rPr lang="en-US" sz="2800" dirty="0" err="1" smtClean="0"/>
              <a:t>emis</a:t>
            </a:r>
            <a:r>
              <a:rPr lang="en-US" sz="2800" dirty="0" smtClean="0"/>
              <a:t> type/pollutant combinations (e.g., </a:t>
            </a:r>
            <a:r>
              <a:rPr lang="en-US" sz="2800" dirty="0" err="1" smtClean="0"/>
              <a:t>evap</a:t>
            </a:r>
            <a:r>
              <a:rPr lang="en-US" sz="2800" dirty="0" smtClean="0"/>
              <a:t> pm)</a:t>
            </a:r>
            <a:endParaRPr lang="en-US" sz="2800"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Contacts</a:t>
            </a:r>
            <a:endParaRPr lang="en-US" dirty="0"/>
          </a:p>
        </p:txBody>
      </p:sp>
      <p:sp>
        <p:nvSpPr>
          <p:cNvPr id="3" name="Content Placeholder 2"/>
          <p:cNvSpPr>
            <a:spLocks noGrp="1"/>
          </p:cNvSpPr>
          <p:nvPr>
            <p:ph idx="1"/>
          </p:nvPr>
        </p:nvSpPr>
        <p:spPr/>
        <p:txBody>
          <a:bodyPr/>
          <a:lstStyle/>
          <a:p>
            <a:pPr marL="342900" lvl="1" indent="-342900">
              <a:buFontTx/>
              <a:buChar char="•"/>
            </a:pPr>
            <a:r>
              <a:rPr lang="en-US" sz="3200" dirty="0" smtClean="0"/>
              <a:t>Submittal Issues</a:t>
            </a:r>
          </a:p>
          <a:p>
            <a:pPr marL="342900" lvl="1" indent="-342900">
              <a:buNone/>
            </a:pPr>
            <a:r>
              <a:rPr lang="en-US" dirty="0" smtClean="0"/>
              <a:t>	-Sally </a:t>
            </a:r>
            <a:r>
              <a:rPr lang="en-US" dirty="0" err="1" smtClean="0"/>
              <a:t>Dombrowski</a:t>
            </a:r>
            <a:r>
              <a:rPr lang="en-US" dirty="0" smtClean="0"/>
              <a:t>  </a:t>
            </a:r>
            <a:r>
              <a:rPr lang="en-US" dirty="0" smtClean="0">
                <a:hlinkClick r:id="rId3"/>
              </a:rPr>
              <a:t>dombrowski.sally@epa.gov</a:t>
            </a:r>
            <a:r>
              <a:rPr lang="en-US" dirty="0" smtClean="0"/>
              <a:t>; 919-541-3269</a:t>
            </a:r>
          </a:p>
          <a:p>
            <a:r>
              <a:rPr lang="en-US" dirty="0" smtClean="0"/>
              <a:t>Inventory Issues</a:t>
            </a:r>
          </a:p>
          <a:p>
            <a:pPr lvl="1"/>
            <a:r>
              <a:rPr lang="en-US" dirty="0" smtClean="0"/>
              <a:t>Laurel Driver – Mobile Sources</a:t>
            </a:r>
          </a:p>
          <a:p>
            <a:pPr lvl="1">
              <a:buNone/>
            </a:pPr>
            <a:r>
              <a:rPr lang="en-US" dirty="0" smtClean="0">
                <a:hlinkClick r:id="rId4"/>
              </a:rPr>
              <a:t>driver.laurel@epa.gov</a:t>
            </a:r>
            <a:r>
              <a:rPr lang="en-US" dirty="0" smtClean="0"/>
              <a:t>, 919-541-2859</a:t>
            </a:r>
          </a:p>
          <a:p>
            <a:r>
              <a:rPr lang="en-US" dirty="0" smtClean="0"/>
              <a:t>MOVES Issues</a:t>
            </a:r>
          </a:p>
          <a:p>
            <a:pPr lvl="1"/>
            <a:r>
              <a:rPr lang="en-US" dirty="0" smtClean="0"/>
              <a:t>mobile@epa.gov</a:t>
            </a:r>
          </a:p>
          <a:p>
            <a:pPr lvl="1">
              <a:buNone/>
            </a:pPr>
            <a:endParaRPr lang="en-US" dirty="0" smtClean="0"/>
          </a:p>
          <a:p>
            <a:pPr lvl="1"/>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the EIS</a:t>
            </a:r>
            <a:endParaRPr lang="en-US" dirty="0"/>
          </a:p>
        </p:txBody>
      </p:sp>
      <p:sp>
        <p:nvSpPr>
          <p:cNvPr id="3" name="Content Placeholder 2"/>
          <p:cNvSpPr>
            <a:spLocks noGrp="1"/>
          </p:cNvSpPr>
          <p:nvPr>
            <p:ph idx="1"/>
          </p:nvPr>
        </p:nvSpPr>
        <p:spPr/>
        <p:txBody>
          <a:bodyPr>
            <a:normAutofit fontScale="92500"/>
          </a:bodyPr>
          <a:lstStyle/>
          <a:p>
            <a:r>
              <a:rPr lang="en-US" dirty="0" smtClean="0"/>
              <a:t>Six different data categories</a:t>
            </a:r>
          </a:p>
          <a:p>
            <a:pPr lvl="1"/>
            <a:r>
              <a:rPr lang="en-US" dirty="0" smtClean="0"/>
              <a:t>Facility Inventory</a:t>
            </a:r>
          </a:p>
          <a:p>
            <a:pPr lvl="1"/>
            <a:r>
              <a:rPr lang="en-US" dirty="0" smtClean="0"/>
              <a:t>Point Emissions</a:t>
            </a:r>
          </a:p>
          <a:p>
            <a:pPr lvl="1"/>
            <a:r>
              <a:rPr lang="en-US" dirty="0" smtClean="0"/>
              <a:t>Nonpoint Emissions</a:t>
            </a:r>
          </a:p>
          <a:p>
            <a:pPr lvl="1"/>
            <a:r>
              <a:rPr lang="en-US" b="1" dirty="0" err="1" smtClean="0">
                <a:solidFill>
                  <a:srgbClr val="FF0000"/>
                </a:solidFill>
              </a:rPr>
              <a:t>Onroad</a:t>
            </a:r>
            <a:r>
              <a:rPr lang="en-US" b="1" dirty="0" smtClean="0">
                <a:solidFill>
                  <a:srgbClr val="FF0000"/>
                </a:solidFill>
              </a:rPr>
              <a:t> Emissions</a:t>
            </a:r>
          </a:p>
          <a:p>
            <a:pPr lvl="1"/>
            <a:r>
              <a:rPr lang="en-US" dirty="0" err="1" smtClean="0"/>
              <a:t>Nonroad</a:t>
            </a:r>
            <a:r>
              <a:rPr lang="en-US" dirty="0" smtClean="0"/>
              <a:t> Emissions</a:t>
            </a:r>
          </a:p>
          <a:p>
            <a:pPr lvl="1"/>
            <a:r>
              <a:rPr lang="en-US" dirty="0" smtClean="0"/>
              <a:t>Event Emissions (wildfires and prescribed fires)</a:t>
            </a:r>
          </a:p>
          <a:p>
            <a:pPr lvl="1"/>
            <a:r>
              <a:rPr lang="en-US" dirty="0" smtClean="0"/>
              <a:t>No biogenic emissions, although these are part of EPA’s modeling files</a:t>
            </a: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err="1" smtClean="0"/>
              <a:t>Onroad</a:t>
            </a:r>
            <a:r>
              <a:rPr lang="en-US" dirty="0" smtClean="0"/>
              <a:t> Submissions</a:t>
            </a:r>
          </a:p>
        </p:txBody>
      </p:sp>
      <p:sp>
        <p:nvSpPr>
          <p:cNvPr id="7171" name="Rectangle 3"/>
          <p:cNvSpPr>
            <a:spLocks noGrp="1" noChangeArrowheads="1"/>
          </p:cNvSpPr>
          <p:nvPr>
            <p:ph type="body" idx="1"/>
          </p:nvPr>
        </p:nvSpPr>
        <p:spPr/>
        <p:txBody>
          <a:bodyPr/>
          <a:lstStyle/>
          <a:p>
            <a:pPr eaLnBrk="1" hangingPunct="1"/>
            <a:r>
              <a:rPr lang="en-US" dirty="0" smtClean="0"/>
              <a:t>Emissions in NEI must be from an EPA-approved model</a:t>
            </a:r>
          </a:p>
          <a:p>
            <a:pPr lvl="1" eaLnBrk="1" hangingPunct="1"/>
            <a:r>
              <a:rPr lang="en-US" dirty="0" smtClean="0"/>
              <a:t>MOVES</a:t>
            </a:r>
          </a:p>
          <a:p>
            <a:pPr lvl="1" eaLnBrk="1" hangingPunct="1"/>
            <a:r>
              <a:rPr lang="en-US" dirty="0" smtClean="0"/>
              <a:t>EMFAC (California)</a:t>
            </a:r>
          </a:p>
          <a:p>
            <a:pPr eaLnBrk="1" hangingPunct="1"/>
            <a:r>
              <a:rPr lang="en-US" dirty="0" smtClean="0"/>
              <a:t>EPA strongly encourages submittals of MOVES County Database (CDB) tables rather than emissions</a:t>
            </a:r>
          </a:p>
          <a:p>
            <a:pPr eaLnBrk="1" hangingPunct="1"/>
            <a:r>
              <a:rPr lang="en-US" dirty="0" smtClean="0"/>
              <a:t>Tribes and CA should submit emissions</a:t>
            </a:r>
          </a:p>
          <a:p>
            <a:pPr lvl="1" eaLnBrk="1" hangingPunct="1">
              <a:buNone/>
            </a:pPr>
            <a:endParaRPr lang="en-US" dirty="0" smtClean="0"/>
          </a:p>
          <a:p>
            <a:pPr eaLnBrk="1" hangingPunct="1"/>
            <a:endParaRPr lang="en-US" dirty="0" smtClean="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Inputs?</a:t>
            </a:r>
            <a:endParaRPr lang="en-US" dirty="0"/>
          </a:p>
        </p:txBody>
      </p:sp>
      <p:sp>
        <p:nvSpPr>
          <p:cNvPr id="3" name="Content Placeholder 2"/>
          <p:cNvSpPr>
            <a:spLocks noGrp="1"/>
          </p:cNvSpPr>
          <p:nvPr>
            <p:ph idx="1"/>
          </p:nvPr>
        </p:nvSpPr>
        <p:spPr/>
        <p:txBody>
          <a:bodyPr/>
          <a:lstStyle/>
          <a:p>
            <a:r>
              <a:rPr lang="en-US" sz="2400" dirty="0" smtClean="0"/>
              <a:t>EPA prefers to receive activity data instead of emissions as they allow for more in-depth analysis and consistent, integrated emissions in the NEI. If you do not submit </a:t>
            </a:r>
            <a:r>
              <a:rPr lang="en-US" sz="2400" dirty="0" err="1" smtClean="0"/>
              <a:t>onroad</a:t>
            </a:r>
            <a:r>
              <a:rPr lang="en-US" sz="2400" dirty="0" smtClean="0"/>
              <a:t> input data, EPA will generate emission estimates using national defaults.</a:t>
            </a:r>
          </a:p>
          <a:p>
            <a:r>
              <a:rPr lang="en-US" sz="2400" dirty="0" smtClean="0"/>
              <a:t>EPA will provide a set of default </a:t>
            </a:r>
            <a:r>
              <a:rPr lang="en-US" sz="2400" dirty="0" err="1" smtClean="0"/>
              <a:t>onroad</a:t>
            </a:r>
            <a:r>
              <a:rPr lang="en-US" sz="2400" dirty="0" smtClean="0"/>
              <a:t> inputs for agencies to review/ customize as desired</a:t>
            </a:r>
          </a:p>
          <a:p>
            <a:r>
              <a:rPr lang="en-US" sz="2400" dirty="0" smtClean="0"/>
              <a:t>Agencies may accept EPA defaults in lieu of submittals by sending a “support request” to EIS that states this.</a:t>
            </a:r>
          </a:p>
          <a:p>
            <a:r>
              <a:rPr lang="en-US" sz="2400" dirty="0" smtClean="0"/>
              <a:t>To the extent resources allow, EPA will assist agencies to build their submittals.</a:t>
            </a:r>
            <a:endParaRPr lang="en-US" sz="2400"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dirty="0" smtClean="0"/>
              <a:t>Support Request</a:t>
            </a: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9</a:t>
            </a:fld>
            <a:endParaRPr lang="en-US"/>
          </a:p>
        </p:txBody>
      </p:sp>
      <p:pic>
        <p:nvPicPr>
          <p:cNvPr id="2050" name="Picture 2"/>
          <p:cNvPicPr>
            <a:picLocks noGrp="1" noChangeAspect="1" noChangeArrowheads="1"/>
          </p:cNvPicPr>
          <p:nvPr>
            <p:ph idx="1"/>
          </p:nvPr>
        </p:nvPicPr>
        <p:blipFill>
          <a:blip r:embed="rId3" cstate="print"/>
          <a:srcRect/>
          <a:stretch>
            <a:fillRect/>
          </a:stretch>
        </p:blipFill>
        <p:spPr bwMode="auto">
          <a:xfrm>
            <a:off x="1066800" y="1143000"/>
            <a:ext cx="7010399" cy="5413093"/>
          </a:xfrm>
          <a:prstGeom prst="rect">
            <a:avLst/>
          </a:prstGeom>
          <a:noFill/>
          <a:ln w="9525">
            <a:noFill/>
            <a:miter lim="800000"/>
            <a:headEnd/>
            <a:tailEnd/>
          </a:ln>
        </p:spPr>
      </p:pic>
      <p:sp>
        <p:nvSpPr>
          <p:cNvPr id="6" name="Oval 5"/>
          <p:cNvSpPr/>
          <p:nvPr/>
        </p:nvSpPr>
        <p:spPr>
          <a:xfrm>
            <a:off x="3657600" y="2362200"/>
            <a:ext cx="12192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219200" y="6172200"/>
            <a:ext cx="12192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8812</TotalTime>
  <Words>4362</Words>
  <Application>Microsoft Office PowerPoint</Application>
  <PresentationFormat>On-screen Show (4:3)</PresentationFormat>
  <Paragraphs>543</Paragraphs>
  <Slides>52</Slides>
  <Notes>44</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Default Design</vt:lpstr>
      <vt:lpstr>Slide 1</vt:lpstr>
      <vt:lpstr>Onroad Input and Emissions Submittals </vt:lpstr>
      <vt:lpstr>EIS vs NEI</vt:lpstr>
      <vt:lpstr>S/L/T Reporting Requirement</vt:lpstr>
      <vt:lpstr>Uses of the NEI</vt:lpstr>
      <vt:lpstr>Components of the EIS</vt:lpstr>
      <vt:lpstr>Onroad Submissions</vt:lpstr>
      <vt:lpstr>Why Inputs?</vt:lpstr>
      <vt:lpstr>Support Request</vt:lpstr>
      <vt:lpstr>Summary of County Database (CDB) Submittal Steps</vt:lpstr>
      <vt:lpstr>Pick up your draft default CDBs</vt:lpstr>
      <vt:lpstr>Update Inputs Compile ONLY CDBs for Counties with improvements</vt:lpstr>
      <vt:lpstr>1. QA Report </vt:lpstr>
      <vt:lpstr>Example QA Report Results</vt:lpstr>
      <vt:lpstr>2. Check list</vt:lpstr>
      <vt:lpstr>Example of Checklist</vt:lpstr>
      <vt:lpstr>3.  Documentation</vt:lpstr>
      <vt:lpstr>4.  CDB Folders</vt:lpstr>
      <vt:lpstr>Submittal Package</vt:lpstr>
      <vt:lpstr>Creating XML HEADER</vt:lpstr>
      <vt:lpstr>Editing XML text</vt:lpstr>
      <vt:lpstr>EIS Feedback</vt:lpstr>
      <vt:lpstr>Feedback Report for CDBs Submittal</vt:lpstr>
      <vt:lpstr>What EPA will do with submittals</vt:lpstr>
      <vt:lpstr>Emissions Submittals</vt:lpstr>
      <vt:lpstr>Onroad Emissions Submittals</vt:lpstr>
      <vt:lpstr>Slide 27</vt:lpstr>
      <vt:lpstr>Slide 28</vt:lpstr>
      <vt:lpstr>Required - Location</vt:lpstr>
      <vt:lpstr>Required - Emissions Process </vt:lpstr>
      <vt:lpstr>Required - Reporting Period</vt:lpstr>
      <vt:lpstr>Required - Emissions</vt:lpstr>
      <vt:lpstr>Creating XML File via the Bridge Tool</vt:lpstr>
      <vt:lpstr>Common Bridge Tool Errors</vt:lpstr>
      <vt:lpstr>Submitting the zipped XML File</vt:lpstr>
      <vt:lpstr>Slide 36</vt:lpstr>
      <vt:lpstr>Slide 37</vt:lpstr>
      <vt:lpstr>Slide 38</vt:lpstr>
      <vt:lpstr>Email Notifications</vt:lpstr>
      <vt:lpstr>Slide 40</vt:lpstr>
      <vt:lpstr>The Feedback Report  </vt:lpstr>
      <vt:lpstr>Feedback Report Critical Errors</vt:lpstr>
      <vt:lpstr>Feedback</vt:lpstr>
      <vt:lpstr>Feedback</vt:lpstr>
      <vt:lpstr>When will my data show up in EIS?</vt:lpstr>
      <vt:lpstr>Nonpoint/Onroad/Nonroad Emissions</vt:lpstr>
      <vt:lpstr>Agency Submission History Report</vt:lpstr>
      <vt:lpstr>How do I get data out of EIS?</vt:lpstr>
      <vt:lpstr>Report Downloads</vt:lpstr>
      <vt:lpstr>How does EPA Check  Your Data?</vt:lpstr>
      <vt:lpstr>Common Problems</vt:lpstr>
      <vt:lpstr>Contacts</vt:lpstr>
    </vt:vector>
  </TitlesOfParts>
  <Company>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Onroad/Nonroad Emissions</dc:title>
  <dc:creator>ctsuser</dc:creator>
  <cp:lastModifiedBy>LDRIVER</cp:lastModifiedBy>
  <cp:revision>265</cp:revision>
  <dcterms:created xsi:type="dcterms:W3CDTF">2009-12-29T14:32:52Z</dcterms:created>
  <dcterms:modified xsi:type="dcterms:W3CDTF">2012-07-05T19:02:01Z</dcterms:modified>
</cp:coreProperties>
</file>