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1"/>
  </p:notesMasterIdLst>
  <p:sldIdLst>
    <p:sldId id="346" r:id="rId2"/>
    <p:sldId id="274" r:id="rId3"/>
    <p:sldId id="347" r:id="rId4"/>
    <p:sldId id="276" r:id="rId5"/>
    <p:sldId id="275" r:id="rId6"/>
    <p:sldId id="277" r:id="rId7"/>
    <p:sldId id="278" r:id="rId8"/>
    <p:sldId id="279" r:id="rId9"/>
    <p:sldId id="280" r:id="rId10"/>
    <p:sldId id="281" r:id="rId11"/>
    <p:sldId id="282" r:id="rId12"/>
    <p:sldId id="283" r:id="rId13"/>
    <p:sldId id="348" r:id="rId14"/>
    <p:sldId id="349" r:id="rId15"/>
    <p:sldId id="284" r:id="rId16"/>
    <p:sldId id="311" r:id="rId17"/>
    <p:sldId id="312" r:id="rId18"/>
    <p:sldId id="313" r:id="rId19"/>
    <p:sldId id="314" r:id="rId20"/>
    <p:sldId id="350" r:id="rId21"/>
    <p:sldId id="351" r:id="rId22"/>
    <p:sldId id="352" r:id="rId23"/>
    <p:sldId id="353" r:id="rId24"/>
    <p:sldId id="316" r:id="rId25"/>
    <p:sldId id="285" r:id="rId26"/>
    <p:sldId id="286" r:id="rId27"/>
    <p:sldId id="287" r:id="rId28"/>
    <p:sldId id="288" r:id="rId29"/>
    <p:sldId id="266" r:id="rId30"/>
    <p:sldId id="292" r:id="rId31"/>
    <p:sldId id="264" r:id="rId32"/>
    <p:sldId id="265" r:id="rId33"/>
    <p:sldId id="268" r:id="rId34"/>
    <p:sldId id="269" r:id="rId35"/>
    <p:sldId id="326" r:id="rId36"/>
    <p:sldId id="327" r:id="rId37"/>
    <p:sldId id="328" r:id="rId38"/>
    <p:sldId id="263" r:id="rId39"/>
    <p:sldId id="293" r:id="rId40"/>
    <p:sldId id="294" r:id="rId41"/>
    <p:sldId id="295" r:id="rId42"/>
    <p:sldId id="296" r:id="rId43"/>
    <p:sldId id="297" r:id="rId44"/>
    <p:sldId id="345" r:id="rId45"/>
    <p:sldId id="271" r:id="rId46"/>
    <p:sldId id="272" r:id="rId47"/>
    <p:sldId id="260" r:id="rId48"/>
    <p:sldId id="360" r:id="rId49"/>
    <p:sldId id="273" r:id="rId50"/>
    <p:sldId id="354" r:id="rId51"/>
    <p:sldId id="355" r:id="rId52"/>
    <p:sldId id="356" r:id="rId53"/>
    <p:sldId id="357" r:id="rId54"/>
    <p:sldId id="358" r:id="rId55"/>
    <p:sldId id="359" r:id="rId56"/>
    <p:sldId id="361" r:id="rId57"/>
    <p:sldId id="362" r:id="rId58"/>
    <p:sldId id="299" r:id="rId59"/>
    <p:sldId id="301" r:id="rId60"/>
    <p:sldId id="302" r:id="rId61"/>
    <p:sldId id="363" r:id="rId62"/>
    <p:sldId id="364" r:id="rId63"/>
    <p:sldId id="259" r:id="rId64"/>
    <p:sldId id="368" r:id="rId65"/>
    <p:sldId id="304" r:id="rId66"/>
    <p:sldId id="305" r:id="rId67"/>
    <p:sldId id="306" r:id="rId68"/>
    <p:sldId id="307" r:id="rId69"/>
    <p:sldId id="365" r:id="rId70"/>
    <p:sldId id="257" r:id="rId71"/>
    <p:sldId id="372" r:id="rId72"/>
    <p:sldId id="308" r:id="rId73"/>
    <p:sldId id="329" r:id="rId74"/>
    <p:sldId id="256" r:id="rId75"/>
    <p:sldId id="369" r:id="rId76"/>
    <p:sldId id="300" r:id="rId77"/>
    <p:sldId id="370" r:id="rId78"/>
    <p:sldId id="371" r:id="rId79"/>
    <p:sldId id="380" r:id="rId80"/>
    <p:sldId id="381" r:id="rId81"/>
    <p:sldId id="289" r:id="rId82"/>
    <p:sldId id="290" r:id="rId83"/>
    <p:sldId id="376" r:id="rId84"/>
    <p:sldId id="375" r:id="rId85"/>
    <p:sldId id="324" r:id="rId86"/>
    <p:sldId id="325" r:id="rId87"/>
    <p:sldId id="377" r:id="rId88"/>
    <p:sldId id="378" r:id="rId89"/>
    <p:sldId id="379" r:id="rId90"/>
    <p:sldId id="317" r:id="rId91"/>
    <p:sldId id="336" r:id="rId92"/>
    <p:sldId id="337" r:id="rId93"/>
    <p:sldId id="338" r:id="rId94"/>
    <p:sldId id="339" r:id="rId95"/>
    <p:sldId id="340" r:id="rId96"/>
    <p:sldId id="383" r:id="rId97"/>
    <p:sldId id="385" r:id="rId98"/>
    <p:sldId id="386" r:id="rId99"/>
    <p:sldId id="322" r:id="rId100"/>
  </p:sldIdLst>
  <p:sldSz cx="9144000" cy="6858000" type="screen4x3"/>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484" autoAdjust="0"/>
  </p:normalViewPr>
  <p:slideViewPr>
    <p:cSldViewPr showGuides="1">
      <p:cViewPr varScale="1">
        <p:scale>
          <a:sx n="73" d="100"/>
          <a:sy n="73" d="100"/>
        </p:scale>
        <p:origin x="1296"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32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693"/>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884613" y="0"/>
            <a:ext cx="2971800" cy="465693"/>
          </a:xfrm>
          <a:prstGeom prst="rect">
            <a:avLst/>
          </a:prstGeom>
        </p:spPr>
        <p:txBody>
          <a:bodyPr vert="horz" lIns="93177" tIns="46589" rIns="93177" bIns="46589" rtlCol="0"/>
          <a:lstStyle>
            <a:lvl1pPr algn="r">
              <a:defRPr sz="1200"/>
            </a:lvl1pPr>
          </a:lstStyle>
          <a:p>
            <a:fld id="{9571C6C2-239A-4F39-8120-06E5CC436101}" type="datetimeFigureOut">
              <a:rPr lang="en-US" smtClean="0"/>
              <a:pPr/>
              <a:t>5/21/2015</a:t>
            </a:fld>
            <a:endParaRPr lang="en-US"/>
          </a:p>
        </p:txBody>
      </p:sp>
      <p:sp>
        <p:nvSpPr>
          <p:cNvPr id="4" name="Slide Image Placeholder 3"/>
          <p:cNvSpPr>
            <a:spLocks noGrp="1" noRot="1" noChangeAspect="1"/>
          </p:cNvSpPr>
          <p:nvPr>
            <p:ph type="sldImg" idx="2"/>
          </p:nvPr>
        </p:nvSpPr>
        <p:spPr>
          <a:xfrm>
            <a:off x="1101725" y="698500"/>
            <a:ext cx="4654550" cy="34925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85800" y="4424085"/>
            <a:ext cx="5486400" cy="4191239"/>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6554"/>
            <a:ext cx="2971800" cy="46569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46554"/>
            <a:ext cx="2971800" cy="465693"/>
          </a:xfrm>
          <a:prstGeom prst="rect">
            <a:avLst/>
          </a:prstGeom>
        </p:spPr>
        <p:txBody>
          <a:bodyPr vert="horz" lIns="93177" tIns="46589" rIns="93177" bIns="46589" rtlCol="0" anchor="b"/>
          <a:lstStyle>
            <a:lvl1pPr algn="r">
              <a:defRPr sz="1200"/>
            </a:lvl1pPr>
          </a:lstStyle>
          <a:p>
            <a:fld id="{B4C6D407-1030-46EA-961B-19E6A16D02FD}" type="slidenum">
              <a:rPr lang="en-US" smtClean="0"/>
              <a:pPr/>
              <a:t>‹#›</a:t>
            </a:fld>
            <a:endParaRPr lang="en-US"/>
          </a:p>
        </p:txBody>
      </p:sp>
    </p:spTree>
    <p:extLst>
      <p:ext uri="{BB962C8B-B14F-4D97-AF65-F5344CB8AC3E}">
        <p14:creationId xmlns:p14="http://schemas.microsoft.com/office/powerpoint/2010/main" val="69785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C6D407-1030-46EA-961B-19E6A16D02FD}" type="slidenum">
              <a:rPr lang="en-US" smtClean="0"/>
              <a:pPr/>
              <a:t>1</a:t>
            </a:fld>
            <a:endParaRPr lang="en-US"/>
          </a:p>
        </p:txBody>
      </p:sp>
    </p:spTree>
    <p:extLst>
      <p:ext uri="{BB962C8B-B14F-4D97-AF65-F5344CB8AC3E}">
        <p14:creationId xmlns:p14="http://schemas.microsoft.com/office/powerpoint/2010/main" val="3012510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smtClean="0"/>
              <a:t>There are currently seven different</a:t>
            </a:r>
            <a:r>
              <a:rPr lang="en-US" baseline="0" dirty="0" smtClean="0"/>
              <a:t> types of reports available on the Emission Inventory System (EIS) Gateway.</a:t>
            </a:r>
          </a:p>
          <a:p>
            <a:endParaRPr lang="en-US" baseline="0" dirty="0" smtClean="0"/>
          </a:p>
          <a:p>
            <a:r>
              <a:rPr lang="en-US" baseline="0" dirty="0" smtClean="0"/>
              <a:t>The first is the Snapshot.  The Snapshot will download in CERs xml format for each of the six categories (facility, point, nonpoint, </a:t>
            </a:r>
            <a:r>
              <a:rPr lang="en-US" baseline="0" dirty="0" err="1" smtClean="0"/>
              <a:t>onroad</a:t>
            </a:r>
            <a:r>
              <a:rPr lang="en-US" baseline="0" dirty="0" smtClean="0"/>
              <a:t>, </a:t>
            </a:r>
            <a:r>
              <a:rPr lang="en-US" baseline="0" dirty="0" err="1" smtClean="0"/>
              <a:t>nonroad</a:t>
            </a:r>
            <a:r>
              <a:rPr lang="en-US" baseline="0" dirty="0" smtClean="0"/>
              <a:t> and events).  The Bridge Tool is used to convert these xml files into Access staging tables. We will have a demo of the new Bridge Tool later in this presentation.  The Snapshots are an exact replica of what was submitted from an agency to the EIS and can not be run on an NEI selection.  This drawback is due to the use of multiple Program System Codes in the NEI.</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second report is the Configuration Report.  These reports will give you the detailed information about your facilities as well as data not available in some of the other reports such as supplemental parameters, and operating details.</a:t>
            </a:r>
          </a:p>
          <a:p>
            <a:endParaRPr lang="en-US" baseline="0" dirty="0" smtClean="0"/>
          </a:p>
          <a:p>
            <a:r>
              <a:rPr lang="en-US" baseline="0" dirty="0" smtClean="0"/>
              <a:t>The third type of report is the Summary by Emissions.  These reports will summarize at the geographic or various facility levels and can be run on both the responsible agency submission and the NEI selections.  These reports are good tools to QA your data when it is submitted to EIS by aggregating totals to county, SCC or data category level.  We have just recently added a new emissions process report which can be done on a specific group of facilities and customizable data fields.</a:t>
            </a:r>
          </a:p>
          <a:p>
            <a:endParaRPr lang="en-US" baseline="0" dirty="0" smtClean="0"/>
          </a:p>
          <a:p>
            <a:r>
              <a:rPr lang="en-US" baseline="0" dirty="0" smtClean="0"/>
              <a:t>The following are reports of particular use to data submitters.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Feedback Report.  The Feedback Report is your first line of QA.  It tells you the number of records which are being accepted into EIS, the critical and warning errors, as well as any potential duplicates in your facility information.</a:t>
            </a:r>
          </a:p>
          <a:p>
            <a:endParaRPr lang="en-US" baseline="0" dirty="0" smtClean="0"/>
          </a:p>
          <a:p>
            <a:r>
              <a:rPr lang="en-US" baseline="0" dirty="0" smtClean="0"/>
              <a:t>The Agency Submission History Report.  This report is also an excellent QA tool, in that it is a list of all facilities for which we expect emissions to be reported by the responsible agency, or a list of all SCCs which have been reported for nonpoint, </a:t>
            </a:r>
            <a:r>
              <a:rPr lang="en-US" baseline="0" dirty="0" err="1" smtClean="0"/>
              <a:t>onroad</a:t>
            </a:r>
            <a:r>
              <a:rPr lang="en-US" baseline="0" dirty="0" smtClean="0"/>
              <a:t> and nonroad.  Currently this more detailed information is not available for the event inventory.</a:t>
            </a:r>
          </a:p>
          <a:p>
            <a:endParaRPr lang="en-US" baseline="0" dirty="0" smtClean="0"/>
          </a:p>
          <a:p>
            <a:r>
              <a:rPr lang="en-US" baseline="0" dirty="0" smtClean="0"/>
              <a:t>The Data Tagging Report.  This report is used during the comment period after EPA has completed the first selection.  When data is questionable the inventory developers have the ability to “tag” the record so that it is excluded from the NEI selection.</a:t>
            </a:r>
          </a:p>
          <a:p>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2</a:t>
            </a:fld>
            <a:endParaRPr lang="en-US"/>
          </a:p>
        </p:txBody>
      </p:sp>
    </p:spTree>
    <p:extLst>
      <p:ext uri="{BB962C8B-B14F-4D97-AF65-F5344CB8AC3E}">
        <p14:creationId xmlns:p14="http://schemas.microsoft.com/office/powerpoint/2010/main" val="2258381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Program System Codes are used to identify State/Local</a:t>
            </a:r>
            <a:r>
              <a:rPr lang="en-US" baseline="0" dirty="0" smtClean="0"/>
              <a:t> and Tribal agencies as well as EPA data sets.</a:t>
            </a:r>
          </a:p>
          <a:p>
            <a:endParaRPr lang="en-US" baseline="0" dirty="0" smtClean="0"/>
          </a:p>
          <a:p>
            <a:r>
              <a:rPr lang="en-US" baseline="0" dirty="0" smtClean="0"/>
              <a:t>Data Sets are the submissions from an individual State/Local, Tribal agency or EPA for any given inventory year.</a:t>
            </a:r>
          </a:p>
          <a:p>
            <a:endParaRPr lang="en-US" baseline="0" dirty="0" smtClean="0"/>
          </a:p>
          <a:p>
            <a:r>
              <a:rPr lang="en-US" baseline="0" dirty="0" smtClean="0"/>
              <a:t>Selections are the integration of data received from State/Local and Tribal agencies as well as data sets used by EPA for data augmentation.</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3</a:t>
            </a:fld>
            <a:endParaRPr lang="en-US"/>
          </a:p>
        </p:txBody>
      </p:sp>
    </p:spTree>
    <p:extLst>
      <p:ext uri="{BB962C8B-B14F-4D97-AF65-F5344CB8AC3E}">
        <p14:creationId xmlns:p14="http://schemas.microsoft.com/office/powerpoint/2010/main" val="3103004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first report is the Facility Snapshot.  When you</a:t>
            </a:r>
            <a:r>
              <a:rPr lang="en-US" baseline="0" dirty="0" smtClean="0"/>
              <a:t> log into the Gateway, first select “</a:t>
            </a:r>
            <a:r>
              <a:rPr lang="en-US" b="1" i="0" baseline="0" dirty="0" smtClean="0">
                <a:solidFill>
                  <a:srgbClr val="FF0000"/>
                </a:solidFill>
              </a:rPr>
              <a:t>Request Reports</a:t>
            </a:r>
            <a:r>
              <a:rPr lang="en-US" baseline="0" dirty="0" smtClean="0"/>
              <a:t>” from the left hand sidebar.  Second select </a:t>
            </a:r>
            <a:r>
              <a:rPr lang="en-US" b="1" i="0" baseline="0" dirty="0" smtClean="0">
                <a:solidFill>
                  <a:srgbClr val="FF0000"/>
                </a:solidFill>
              </a:rPr>
              <a:t>“By Responsible Agency”</a:t>
            </a:r>
            <a:r>
              <a:rPr lang="en-US" baseline="0" dirty="0" smtClean="0"/>
              <a:t> under Facility Snapshots.</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4</a:t>
            </a:fld>
            <a:endParaRPr lang="en-US"/>
          </a:p>
        </p:txBody>
      </p:sp>
    </p:spTree>
    <p:extLst>
      <p:ext uri="{BB962C8B-B14F-4D97-AF65-F5344CB8AC3E}">
        <p14:creationId xmlns:p14="http://schemas.microsoft.com/office/powerpoint/2010/main" val="3280939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report screen may be under going reconstruction</a:t>
            </a:r>
            <a:r>
              <a:rPr lang="en-US" baseline="0" dirty="0" smtClean="0"/>
              <a:t> and should make the page much easy to understand.  The sections which are crossed out in red will be removed and leave the selection screen with just the facility snapshot filter.</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5</a:t>
            </a:fld>
            <a:endParaRPr lang="en-US"/>
          </a:p>
        </p:txBody>
      </p:sp>
    </p:spTree>
    <p:extLst>
      <p:ext uri="{BB962C8B-B14F-4D97-AF65-F5344CB8AC3E}">
        <p14:creationId xmlns:p14="http://schemas.microsoft.com/office/powerpoint/2010/main" val="3826999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First select your</a:t>
            </a:r>
            <a:r>
              <a:rPr lang="en-US" baseline="0" dirty="0" smtClean="0"/>
              <a:t> agency.  In this demonstration, we are selecting North Carolina.  Notice that there </a:t>
            </a:r>
            <a:r>
              <a:rPr lang="en-US" b="1" i="0" baseline="0" dirty="0" smtClean="0">
                <a:solidFill>
                  <a:srgbClr val="FF0000"/>
                </a:solidFill>
              </a:rPr>
              <a:t>are local agencies </a:t>
            </a:r>
            <a:r>
              <a:rPr lang="en-US" baseline="0" dirty="0" smtClean="0"/>
              <a:t>which are also available.  This is due to the fact that the local agencies have given North Carolina READ access to their data. This feature is generally used by a State allowing a Tribe or local government to have the ability to look and do reports on the state agency data, but not have the ability to change or edit that data.</a:t>
            </a:r>
          </a:p>
          <a:p>
            <a:endParaRPr lang="en-US" baseline="0" dirty="0" smtClean="0"/>
          </a:p>
          <a:p>
            <a:r>
              <a:rPr lang="en-US" baseline="0" dirty="0" smtClean="0"/>
              <a:t>Then select “Search”</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6</a:t>
            </a:fld>
            <a:endParaRPr lang="en-US"/>
          </a:p>
        </p:txBody>
      </p:sp>
    </p:spTree>
    <p:extLst>
      <p:ext uri="{BB962C8B-B14F-4D97-AF65-F5344CB8AC3E}">
        <p14:creationId xmlns:p14="http://schemas.microsoft.com/office/powerpoint/2010/main" val="734670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a:t>
            </a:r>
            <a:r>
              <a:rPr lang="en-US" baseline="0" dirty="0" smtClean="0"/>
              <a:t> are several things to note in the results.  The first is the inventory year.  The facility inventory is not inventory year specific but a living inventory that could change frequently.  The facility inventory is what the facility looks like today and not for a specific inventory year.  Due to system constraints, we add an inventory year, which will be the default active inventory year in the system.</a:t>
            </a:r>
          </a:p>
          <a:p>
            <a:endParaRPr lang="en-US" baseline="0" dirty="0" smtClean="0"/>
          </a:p>
          <a:p>
            <a:r>
              <a:rPr lang="en-US" baseline="0" dirty="0" smtClean="0"/>
              <a:t>Secondly, it is important to note the </a:t>
            </a:r>
            <a:r>
              <a:rPr lang="en-US" b="1" i="0" baseline="0" dirty="0" smtClean="0">
                <a:solidFill>
                  <a:srgbClr val="FF0000"/>
                </a:solidFill>
              </a:rPr>
              <a:t>Last Submission Date and Last Generation Date</a:t>
            </a:r>
            <a:r>
              <a:rPr lang="en-US" baseline="0" dirty="0" smtClean="0"/>
              <a:t>.  If the last submission date is later than the last generation date, then you would want to request a new report.  If this is not the case, then you may download the file immediately.  The last submission date does not reflect changes made directly on the Gateway.  This only reflects file submissions.  Next either download the current file by using the “</a:t>
            </a:r>
            <a:r>
              <a:rPr lang="en-US" b="1" i="0" baseline="0" dirty="0" smtClean="0">
                <a:solidFill>
                  <a:srgbClr val="FF0000"/>
                </a:solidFill>
              </a:rPr>
              <a:t>Download” </a:t>
            </a:r>
            <a:r>
              <a:rPr lang="en-US" b="0" i="0" baseline="0" dirty="0" smtClean="0">
                <a:solidFill>
                  <a:srgbClr val="FF0000"/>
                </a:solidFill>
              </a:rPr>
              <a:t>link</a:t>
            </a:r>
            <a:r>
              <a:rPr lang="en-US" baseline="0" dirty="0" smtClean="0"/>
              <a:t>.  A select the </a:t>
            </a:r>
            <a:r>
              <a:rPr lang="en-US" b="1" baseline="0" dirty="0" smtClean="0"/>
              <a:t>“Request” </a:t>
            </a:r>
            <a:r>
              <a:rPr lang="en-US" baseline="0" dirty="0" smtClean="0"/>
              <a:t>link to generate a new report which will be created overnight.  To retrieve the requested file, you would go through the previous instructions, check the creation date to make sure the request was completed and then select “</a:t>
            </a:r>
            <a:r>
              <a:rPr lang="en-US" b="1" baseline="0" dirty="0" smtClean="0"/>
              <a:t>Download</a:t>
            </a:r>
            <a:r>
              <a:rPr lang="en-US" baseline="0" dirty="0" smtClean="0"/>
              <a:t>.”  For this exercise, select download and…</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7</a:t>
            </a:fld>
            <a:endParaRPr lang="en-US"/>
          </a:p>
        </p:txBody>
      </p:sp>
    </p:spTree>
    <p:extLst>
      <p:ext uri="{BB962C8B-B14F-4D97-AF65-F5344CB8AC3E}">
        <p14:creationId xmlns:p14="http://schemas.microsoft.com/office/powerpoint/2010/main" val="679677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link is open which will allow you to download the </a:t>
            </a:r>
            <a:r>
              <a:rPr lang="en-US" b="1" dirty="0" smtClean="0"/>
              <a:t>xml</a:t>
            </a:r>
            <a:r>
              <a:rPr lang="en-US" dirty="0" smtClean="0"/>
              <a:t> file.  </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8</a:t>
            </a:fld>
            <a:endParaRPr lang="en-US"/>
          </a:p>
        </p:txBody>
      </p:sp>
    </p:spTree>
    <p:extLst>
      <p:ext uri="{BB962C8B-B14F-4D97-AF65-F5344CB8AC3E}">
        <p14:creationId xmlns:p14="http://schemas.microsoft.com/office/powerpoint/2010/main" val="1973211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Next you will need to use the Bridge Tool to convert your file into the Access staging tables.  This is the new Bridge Tool and we have added some new functionality.  You may select </a:t>
            </a:r>
            <a:r>
              <a:rPr lang="en-US" b="1" dirty="0" smtClean="0"/>
              <a:t>Import CERs XML</a:t>
            </a:r>
            <a:r>
              <a:rPr lang="en-US" b="1" baseline="0" dirty="0" smtClean="0"/>
              <a:t> </a:t>
            </a:r>
            <a:r>
              <a:rPr lang="en-US" baseline="0" dirty="0" smtClean="0"/>
              <a:t>which you will use when converting your snapshot reports.</a:t>
            </a:r>
          </a:p>
          <a:p>
            <a:endParaRPr lang="en-US" baseline="0" dirty="0" smtClean="0"/>
          </a:p>
          <a:p>
            <a:r>
              <a:rPr lang="en-US" b="1" baseline="0" dirty="0" smtClean="0"/>
              <a:t>Export CERS XML </a:t>
            </a:r>
            <a:r>
              <a:rPr lang="en-US" baseline="0" dirty="0" smtClean="0"/>
              <a:t>which will be used when you want to take your stage tables and export them for submission to EIS.</a:t>
            </a:r>
          </a:p>
          <a:p>
            <a:endParaRPr lang="en-US" baseline="0" dirty="0" smtClean="0"/>
          </a:p>
          <a:p>
            <a:r>
              <a:rPr lang="en-US" b="1" baseline="0" dirty="0" smtClean="0"/>
              <a:t>Edit Data Tables </a:t>
            </a:r>
            <a:r>
              <a:rPr lang="en-US" baseline="0" dirty="0" smtClean="0"/>
              <a:t>– Can be used to edit your staging tables.  Of course you can still double click the actual table and make changes as well.  This also gives you a quick point of reference to compare against your feedback status page.</a:t>
            </a:r>
          </a:p>
          <a:p>
            <a:endParaRPr lang="en-US" baseline="0" dirty="0" smtClean="0"/>
          </a:p>
          <a:p>
            <a:r>
              <a:rPr lang="en-US" b="1" baseline="0" dirty="0" smtClean="0"/>
              <a:t>View QA Report </a:t>
            </a:r>
            <a:r>
              <a:rPr lang="en-US" baseline="0" dirty="0" smtClean="0"/>
              <a:t>– This new functionality in the Bridge Tool which looks for duplicates and widows/orphans.  These are the two items which will prevent a file from become a viable xml export.</a:t>
            </a:r>
          </a:p>
          <a:p>
            <a:endParaRPr lang="en-US" baseline="0" dirty="0" smtClean="0"/>
          </a:p>
          <a:p>
            <a:r>
              <a:rPr lang="en-US" b="1" baseline="0" dirty="0" smtClean="0"/>
              <a:t>View XML Conversion Report</a:t>
            </a:r>
            <a:r>
              <a:rPr lang="en-US" baseline="0" dirty="0" smtClean="0"/>
              <a:t>.  </a:t>
            </a:r>
            <a:r>
              <a:rPr lang="en-US" baseline="0" dirty="0" smtClean="0"/>
              <a:t>Let’s you know how many records have been imported into each table.</a:t>
            </a:r>
          </a:p>
          <a:p>
            <a:endParaRPr lang="en-US" baseline="0" dirty="0" smtClean="0"/>
          </a:p>
          <a:p>
            <a:r>
              <a:rPr lang="en-US" baseline="0" dirty="0" smtClean="0"/>
              <a:t>Lastly, the </a:t>
            </a:r>
            <a:r>
              <a:rPr lang="en-US" b="1" baseline="0" dirty="0" smtClean="0"/>
              <a:t>Import Staging Tables</a:t>
            </a:r>
            <a:r>
              <a:rPr lang="en-US" baseline="0" dirty="0" smtClean="0"/>
              <a:t>.  This function will allow you to import your older staging table files into the new format.  It will not import the CERS and Exchange Header information since this will need to be completed when you do an export in the new bridge tool.</a:t>
            </a:r>
          </a:p>
          <a:p>
            <a:endParaRPr lang="en-US" baseline="0" dirty="0" smtClean="0"/>
          </a:p>
          <a:p>
            <a:r>
              <a:rPr lang="en-US" baseline="0" dirty="0" smtClean="0"/>
              <a:t>It </a:t>
            </a:r>
            <a:r>
              <a:rPr lang="en-US" baseline="0" dirty="0" smtClean="0"/>
              <a:t>is important that you save this Access file under a different </a:t>
            </a:r>
            <a:r>
              <a:rPr lang="en-US" baseline="0" dirty="0" smtClean="0"/>
              <a:t>name.</a:t>
            </a:r>
          </a:p>
          <a:p>
            <a:endParaRPr lang="en-US" baseline="0" dirty="0" smtClean="0"/>
          </a:p>
          <a:p>
            <a:r>
              <a:rPr lang="en-US" baseline="0" dirty="0" smtClean="0"/>
              <a:t>Lets start with the first functionality, import from CERS XML.</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9</a:t>
            </a:fld>
            <a:endParaRPr lang="en-US"/>
          </a:p>
        </p:txBody>
      </p:sp>
    </p:spTree>
    <p:extLst>
      <p:ext uri="{BB962C8B-B14F-4D97-AF65-F5344CB8AC3E}">
        <p14:creationId xmlns:p14="http://schemas.microsoft.com/office/powerpoint/2010/main" val="3980916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Select</a:t>
            </a:r>
            <a:r>
              <a:rPr lang="en-US" baseline="0" dirty="0" smtClean="0"/>
              <a:t> </a:t>
            </a:r>
            <a:r>
              <a:rPr lang="en-US" baseline="0" dirty="0" smtClean="0"/>
              <a:t>the file which you want to convert using the Browse button.  Then you will select the data category which you are importing…in this case we are importing a facility inventory.</a:t>
            </a:r>
          </a:p>
          <a:p>
            <a:endParaRPr lang="en-US" baseline="0" dirty="0" smtClean="0"/>
          </a:p>
          <a:p>
            <a:r>
              <a:rPr lang="en-US" baseline="0" dirty="0" smtClean="0"/>
              <a:t>Next you have two choices, the first will delete all existing records in the staging tables and add the import as new records.  The second is to keep existing records and add the new records.  </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10</a:t>
            </a:fld>
            <a:endParaRPr lang="en-US"/>
          </a:p>
        </p:txBody>
      </p:sp>
    </p:spTree>
    <p:extLst>
      <p:ext uri="{BB962C8B-B14F-4D97-AF65-F5344CB8AC3E}">
        <p14:creationId xmlns:p14="http://schemas.microsoft.com/office/powerpoint/2010/main" val="73718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Next select Begin Import</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11</a:t>
            </a:fld>
            <a:endParaRPr lang="en-US"/>
          </a:p>
        </p:txBody>
      </p:sp>
    </p:spTree>
    <p:extLst>
      <p:ext uri="{BB962C8B-B14F-4D97-AF65-F5344CB8AC3E}">
        <p14:creationId xmlns:p14="http://schemas.microsoft.com/office/powerpoint/2010/main" val="35724849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the Bridge </a:t>
            </a:r>
            <a:r>
              <a:rPr lang="en-US" dirty="0" smtClean="0"/>
              <a:t>Tool processes</a:t>
            </a:r>
            <a:r>
              <a:rPr lang="en-US" baseline="0" dirty="0" smtClean="0"/>
              <a:t> you will be able to track where the conversion is at.  A green check mark and the words “Finished” means that the section as completed conversion and will move onto the next component.</a:t>
            </a:r>
          </a:p>
          <a:p>
            <a:endParaRPr lang="en-US" baseline="0" dirty="0" smtClean="0"/>
          </a:p>
          <a:p>
            <a:r>
              <a:rPr lang="en-US" baseline="0" dirty="0" smtClean="0"/>
              <a:t>If a section fails due to errors, you will receive a red “X” and the words Failed.</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12</a:t>
            </a:fld>
            <a:endParaRPr lang="en-US"/>
          </a:p>
        </p:txBody>
      </p:sp>
    </p:spTree>
    <p:extLst>
      <p:ext uri="{BB962C8B-B14F-4D97-AF65-F5344CB8AC3E}">
        <p14:creationId xmlns:p14="http://schemas.microsoft.com/office/powerpoint/2010/main" val="430064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13</a:t>
            </a:fld>
            <a:endParaRPr lang="en-US"/>
          </a:p>
        </p:txBody>
      </p:sp>
    </p:spTree>
    <p:extLst>
      <p:ext uri="{BB962C8B-B14F-4D97-AF65-F5344CB8AC3E}">
        <p14:creationId xmlns:p14="http://schemas.microsoft.com/office/powerpoint/2010/main" val="2299280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C6D407-1030-46EA-961B-19E6A16D02FD}" type="slidenum">
              <a:rPr lang="en-US" smtClean="0"/>
              <a:pPr/>
              <a:t>14</a:t>
            </a:fld>
            <a:endParaRPr lang="en-US"/>
          </a:p>
        </p:txBody>
      </p:sp>
    </p:spTree>
    <p:extLst>
      <p:ext uri="{BB962C8B-B14F-4D97-AF65-F5344CB8AC3E}">
        <p14:creationId xmlns:p14="http://schemas.microsoft.com/office/powerpoint/2010/main" val="4018775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would you use a facility snapshot?</a:t>
            </a:r>
            <a:r>
              <a:rPr lang="en-US" baseline="0" dirty="0" smtClean="0"/>
              <a:t>  </a:t>
            </a:r>
            <a:r>
              <a:rPr lang="en-US" dirty="0" smtClean="0"/>
              <a:t>You could</a:t>
            </a:r>
            <a:r>
              <a:rPr lang="en-US" baseline="0" dirty="0" smtClean="0"/>
              <a:t> use this report to do comparisons between what is currently in EIS and what is in your agency system.</a:t>
            </a:r>
          </a:p>
          <a:p>
            <a:endParaRPr lang="en-US" baseline="0" dirty="0" smtClean="0"/>
          </a:p>
          <a:p>
            <a:r>
              <a:rPr lang="en-US" baseline="0" dirty="0" smtClean="0"/>
              <a:t>You could also use a snapshot to adjust identifiers where the agency has assigned new IDs to all facilities, units and processes.  Because the facility snapshot contains EIS identifiers you would only need to replace the old agency identifiers with the new ids and submit.  The EIS identifier ensures that the same facility is updated and a duplicate is not created as a new facility or unit.</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15</a:t>
            </a:fld>
            <a:endParaRPr lang="en-US"/>
          </a:p>
        </p:txBody>
      </p:sp>
    </p:spTree>
    <p:extLst>
      <p:ext uri="{BB962C8B-B14F-4D97-AF65-F5344CB8AC3E}">
        <p14:creationId xmlns:p14="http://schemas.microsoft.com/office/powerpoint/2010/main" val="2373808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Next is the Emissions Snapshot report.  This page will also be going through some revisions to delete those filters which are not needed.  </a:t>
            </a:r>
          </a:p>
          <a:p>
            <a:endParaRPr lang="en-US" dirty="0" smtClean="0"/>
          </a:p>
          <a:p>
            <a:r>
              <a:rPr lang="en-US" dirty="0" smtClean="0"/>
              <a:t>First the inventory year is not needed as the inventory year is included in the dataset name</a:t>
            </a:r>
            <a:r>
              <a:rPr lang="en-US" baseline="0" dirty="0" smtClean="0"/>
              <a:t>.  The Facility Snapshot filter will be removed, as well as, the Data Set Visibility and the Snapshot Status filters.</a:t>
            </a:r>
          </a:p>
          <a:p>
            <a:endParaRPr lang="en-US" baseline="0" dirty="0" smtClean="0"/>
          </a:p>
          <a:p>
            <a:r>
              <a:rPr lang="en-US" baseline="0" dirty="0" smtClean="0"/>
              <a:t>That leaves us with only two filters to select from.  </a:t>
            </a:r>
            <a:r>
              <a:rPr lang="en-US" b="1" i="0" baseline="0" dirty="0" smtClean="0">
                <a:solidFill>
                  <a:srgbClr val="FF0000"/>
                </a:solidFill>
              </a:rPr>
              <a:t>The first is the dataset</a:t>
            </a:r>
            <a:r>
              <a:rPr lang="en-US" baseline="0" dirty="0" smtClean="0"/>
              <a:t>.</a:t>
            </a:r>
          </a:p>
        </p:txBody>
      </p:sp>
      <p:sp>
        <p:nvSpPr>
          <p:cNvPr id="4" name="Slide Number Placeholder 3"/>
          <p:cNvSpPr>
            <a:spLocks noGrp="1"/>
          </p:cNvSpPr>
          <p:nvPr>
            <p:ph type="sldNum" sz="quarter" idx="10"/>
          </p:nvPr>
        </p:nvSpPr>
        <p:spPr/>
        <p:txBody>
          <a:bodyPr/>
          <a:lstStyle/>
          <a:p>
            <a:fld id="{B4C6D407-1030-46EA-961B-19E6A16D02FD}" type="slidenum">
              <a:rPr lang="en-US" smtClean="0"/>
              <a:pPr/>
              <a:t>16</a:t>
            </a:fld>
            <a:endParaRPr lang="en-US"/>
          </a:p>
        </p:txBody>
      </p:sp>
    </p:spTree>
    <p:extLst>
      <p:ext uri="{BB962C8B-B14F-4D97-AF65-F5344CB8AC3E}">
        <p14:creationId xmlns:p14="http://schemas.microsoft.com/office/powerpoint/2010/main" val="399266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may use </a:t>
            </a:r>
            <a:r>
              <a:rPr lang="en-US" b="1" i="0" baseline="0" dirty="0" smtClean="0">
                <a:solidFill>
                  <a:srgbClr val="FF0000"/>
                </a:solidFill>
              </a:rPr>
              <a:t>the search box</a:t>
            </a:r>
            <a:r>
              <a:rPr lang="en-US" dirty="0" smtClean="0"/>
              <a:t> to either select your agency or an EPA data set</a:t>
            </a:r>
            <a:r>
              <a:rPr lang="en-US" baseline="0" dirty="0" smtClean="0"/>
              <a:t>.  EPA data sets will contain EPA estimates that may have been used during the creation of the NEI or general purpose release.  For more details, please refer to the 2011 NEI documentation on the CHIEF website.  Notice that there are several North Carolina datasets.  Each one is for a different inventory year.  The </a:t>
            </a:r>
            <a:r>
              <a:rPr lang="en-US" b="1" i="0" baseline="0" dirty="0" smtClean="0">
                <a:solidFill>
                  <a:srgbClr val="FF0000"/>
                </a:solidFill>
              </a:rPr>
              <a:t>Western North  Carolina </a:t>
            </a:r>
            <a:r>
              <a:rPr lang="en-US" baseline="0" dirty="0" smtClean="0"/>
              <a:t>dataset is a local agency which has granted North Carolina READ rights.</a:t>
            </a:r>
          </a:p>
          <a:p>
            <a:endParaRPr lang="en-US" baseline="0" dirty="0" smtClean="0"/>
          </a:p>
          <a:p>
            <a:r>
              <a:rPr lang="en-US" baseline="0" dirty="0" smtClean="0"/>
              <a:t>For our demonstration we will select </a:t>
            </a:r>
            <a:r>
              <a:rPr lang="en-US" b="1" i="0" baseline="0" dirty="0" smtClean="0">
                <a:solidFill>
                  <a:srgbClr val="FF0000"/>
                </a:solidFill>
              </a:rPr>
              <a:t>the 2008, 2009 and 2010 </a:t>
            </a:r>
            <a:r>
              <a:rPr lang="en-US" baseline="0" dirty="0" smtClean="0"/>
              <a:t>datasets for North Carolina</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17</a:t>
            </a:fld>
            <a:endParaRPr lang="en-US"/>
          </a:p>
        </p:txBody>
      </p:sp>
    </p:spTree>
    <p:extLst>
      <p:ext uri="{BB962C8B-B14F-4D97-AF65-F5344CB8AC3E}">
        <p14:creationId xmlns:p14="http://schemas.microsoft.com/office/powerpoint/2010/main" val="3809635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Next you can select a specific data category.  </a:t>
            </a:r>
            <a:r>
              <a:rPr lang="en-US" b="1" dirty="0" smtClean="0"/>
              <a:t>If none is selected, all will be returned</a:t>
            </a:r>
            <a:r>
              <a:rPr lang="en-US" dirty="0" smtClean="0"/>
              <a:t>.  For our demonstration, we will select Point.</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18</a:t>
            </a:fld>
            <a:endParaRPr lang="en-US"/>
          </a:p>
        </p:txBody>
      </p:sp>
    </p:spTree>
    <p:extLst>
      <p:ext uri="{BB962C8B-B14F-4D97-AF65-F5344CB8AC3E}">
        <p14:creationId xmlns:p14="http://schemas.microsoft.com/office/powerpoint/2010/main" val="6023625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result is three different files which may be downloaded for each of the three inventory years.  Selecting multiple datasets does not create a comparison report.</a:t>
            </a:r>
          </a:p>
          <a:p>
            <a:endParaRPr lang="en-US" dirty="0" smtClean="0"/>
          </a:p>
          <a:p>
            <a:r>
              <a:rPr lang="en-US" dirty="0" smtClean="0"/>
              <a:t>Just like in the Facility Snapshot you want to check the </a:t>
            </a:r>
            <a:r>
              <a:rPr lang="en-US" b="1" i="0" baseline="0" dirty="0" smtClean="0">
                <a:solidFill>
                  <a:srgbClr val="FF0000"/>
                </a:solidFill>
              </a:rPr>
              <a:t>date of the last submission </a:t>
            </a:r>
            <a:r>
              <a:rPr lang="en-US" dirty="0" smtClean="0"/>
              <a:t>and the date of the last generation date.  If the submission date is after the generation date, then you will want </a:t>
            </a:r>
            <a:r>
              <a:rPr lang="en-US" b="1" i="0" baseline="0" dirty="0" smtClean="0">
                <a:solidFill>
                  <a:srgbClr val="FF0000"/>
                </a:solidFill>
              </a:rPr>
              <a:t>to request a new report</a:t>
            </a:r>
            <a:r>
              <a:rPr lang="en-US" dirty="0" smtClean="0"/>
              <a:t>.  If it is not, then you may download the report immediately by selecting</a:t>
            </a:r>
            <a:r>
              <a:rPr lang="en-US" baseline="0" dirty="0" smtClean="0"/>
              <a:t> “</a:t>
            </a:r>
            <a:r>
              <a:rPr lang="en-US" b="1" i="0" baseline="0" dirty="0" smtClean="0">
                <a:solidFill>
                  <a:srgbClr val="FF0000"/>
                </a:solidFill>
              </a:rPr>
              <a:t>Download” </a:t>
            </a:r>
            <a:r>
              <a:rPr lang="en-US" baseline="0" dirty="0" smtClean="0"/>
              <a:t>and then selecting the link.  Remember that manual changes made in the Gateway are not reflected in the Last Submission Date.</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19</a:t>
            </a:fld>
            <a:endParaRPr lang="en-US"/>
          </a:p>
        </p:txBody>
      </p:sp>
    </p:spTree>
    <p:extLst>
      <p:ext uri="{BB962C8B-B14F-4D97-AF65-F5344CB8AC3E}">
        <p14:creationId xmlns:p14="http://schemas.microsoft.com/office/powerpoint/2010/main" val="10931979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the Bridge Tool select “Import from CERS XML”</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20</a:t>
            </a:fld>
            <a:endParaRPr lang="en-US"/>
          </a:p>
        </p:txBody>
      </p:sp>
    </p:spTree>
    <p:extLst>
      <p:ext uri="{BB962C8B-B14F-4D97-AF65-F5344CB8AC3E}">
        <p14:creationId xmlns:p14="http://schemas.microsoft.com/office/powerpoint/2010/main" val="11925452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the Browse to select the point file that you have downloaded.  The select the data category type,</a:t>
            </a:r>
            <a:r>
              <a:rPr lang="en-US" baseline="0" dirty="0" smtClean="0"/>
              <a:t> point.  Because I am using the same file that I used for the facility inventory and I would like to keep my facility and point together, I am going to select “Keep Existing Records and Add New Records” instead of deleting all existing records.</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21</a:t>
            </a:fld>
            <a:endParaRPr lang="en-US"/>
          </a:p>
        </p:txBody>
      </p:sp>
    </p:spTree>
    <p:extLst>
      <p:ext uri="{BB962C8B-B14F-4D97-AF65-F5344CB8AC3E}">
        <p14:creationId xmlns:p14="http://schemas.microsoft.com/office/powerpoint/2010/main" val="1815180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like in the import of the facility data you are able to follow how the file is processing.</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22</a:t>
            </a:fld>
            <a:endParaRPr lang="en-US"/>
          </a:p>
        </p:txBody>
      </p:sp>
    </p:spTree>
    <p:extLst>
      <p:ext uri="{BB962C8B-B14F-4D97-AF65-F5344CB8AC3E}">
        <p14:creationId xmlns:p14="http://schemas.microsoft.com/office/powerpoint/2010/main" val="38984661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C6D407-1030-46EA-961B-19E6A16D02FD}" type="slidenum">
              <a:rPr lang="en-US" smtClean="0"/>
              <a:pPr/>
              <a:t>23</a:t>
            </a:fld>
            <a:endParaRPr lang="en-US"/>
          </a:p>
        </p:txBody>
      </p:sp>
    </p:spTree>
    <p:extLst>
      <p:ext uri="{BB962C8B-B14F-4D97-AF65-F5344CB8AC3E}">
        <p14:creationId xmlns:p14="http://schemas.microsoft.com/office/powerpoint/2010/main" val="37577788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C6D407-1030-46EA-961B-19E6A16D02FD}" type="slidenum">
              <a:rPr lang="en-US" smtClean="0"/>
              <a:pPr/>
              <a:t>24</a:t>
            </a:fld>
            <a:endParaRPr lang="en-US"/>
          </a:p>
        </p:txBody>
      </p:sp>
    </p:spTree>
    <p:extLst>
      <p:ext uri="{BB962C8B-B14F-4D97-AF65-F5344CB8AC3E}">
        <p14:creationId xmlns:p14="http://schemas.microsoft.com/office/powerpoint/2010/main" val="24262025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n-US" dirty="0" smtClean="0"/>
              <a:t>next set </a:t>
            </a:r>
            <a:r>
              <a:rPr lang="en-US" dirty="0" smtClean="0"/>
              <a:t>of reports </a:t>
            </a:r>
            <a:r>
              <a:rPr lang="en-US" baseline="0" dirty="0" smtClean="0"/>
              <a:t>are </a:t>
            </a:r>
            <a:r>
              <a:rPr lang="en-US" baseline="0" dirty="0" smtClean="0"/>
              <a:t>the </a:t>
            </a:r>
            <a:r>
              <a:rPr lang="en-US" b="1" dirty="0" smtClean="0">
                <a:solidFill>
                  <a:srgbClr val="FF0000"/>
                </a:solidFill>
              </a:rPr>
              <a:t>Facility Configuration Reports</a:t>
            </a:r>
            <a:r>
              <a:rPr lang="en-US" dirty="0" smtClean="0"/>
              <a:t>.  </a:t>
            </a:r>
            <a:r>
              <a:rPr lang="en-US" dirty="0" smtClean="0"/>
              <a:t>A series </a:t>
            </a:r>
            <a:r>
              <a:rPr lang="en-US" dirty="0" smtClean="0"/>
              <a:t>of </a:t>
            </a:r>
            <a:r>
              <a:rPr lang="en-US" dirty="0" smtClean="0"/>
              <a:t>seven</a:t>
            </a:r>
            <a:r>
              <a:rPr lang="en-US" baseline="0" dirty="0" smtClean="0"/>
              <a:t> </a:t>
            </a:r>
            <a:r>
              <a:rPr lang="en-US" dirty="0" smtClean="0"/>
              <a:t>reports allows </a:t>
            </a:r>
            <a:r>
              <a:rPr lang="en-US" dirty="0" smtClean="0"/>
              <a:t>you to create</a:t>
            </a:r>
            <a:r>
              <a:rPr lang="en-US" baseline="0" dirty="0" smtClean="0"/>
              <a:t> a csv flat file at various levels of the facility.</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25</a:t>
            </a:fld>
            <a:endParaRPr lang="en-US"/>
          </a:p>
        </p:txBody>
      </p:sp>
    </p:spTree>
    <p:extLst>
      <p:ext uri="{BB962C8B-B14F-4D97-AF65-F5344CB8AC3E}">
        <p14:creationId xmlns:p14="http://schemas.microsoft.com/office/powerpoint/2010/main" val="17222494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are seven different configurations reports.  Regulation, Process/Unit, Release Point, Facility, Facility Alternate Identifiers, Unit Alternative Identifiers</a:t>
            </a:r>
            <a:r>
              <a:rPr lang="en-US" baseline="0" dirty="0" smtClean="0"/>
              <a:t> and Controls.</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first configuration report that we will look at is the facility level report</a:t>
            </a:r>
            <a:r>
              <a:rPr lang="en-US" baseline="0" dirty="0" smtClean="0"/>
              <a:t>.</a:t>
            </a:r>
            <a:endParaRPr lang="en-US" dirty="0" smtClean="0"/>
          </a:p>
          <a:p>
            <a:endParaRPr lang="en-US" dirty="0" smtClean="0"/>
          </a:p>
          <a:p>
            <a:r>
              <a:rPr lang="en-US" dirty="0" smtClean="0"/>
              <a:t>Notice that there are no required filters for these reports</a:t>
            </a:r>
            <a:r>
              <a:rPr lang="en-US" dirty="0" smtClean="0"/>
              <a:t>.  Required filters will be highlighted in yellow.</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26</a:t>
            </a:fld>
            <a:endParaRPr lang="en-US"/>
          </a:p>
        </p:txBody>
      </p:sp>
    </p:spTree>
    <p:extLst>
      <p:ext uri="{BB962C8B-B14F-4D97-AF65-F5344CB8AC3E}">
        <p14:creationId xmlns:p14="http://schemas.microsoft.com/office/powerpoint/2010/main" val="14285463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Next there are several filters such as by </a:t>
            </a:r>
            <a:r>
              <a:rPr lang="en-US" dirty="0" smtClean="0"/>
              <a:t>geographic, </a:t>
            </a:r>
            <a:r>
              <a:rPr lang="en-US" dirty="0" smtClean="0"/>
              <a:t>facility</a:t>
            </a:r>
            <a:r>
              <a:rPr lang="en-US" baseline="0" dirty="0" smtClean="0"/>
              <a:t> type, NAICS, or facility site status.  It is very important to note when filtering on geography that the filters are additive.  If you are interested in Cook county, Illinois, select the county filter and search for “Cook”.  Do not use the combination of the State filter, for Illinois, and the County filter for Cook.  This will result in the whole State of Illinois plus Cook county.  </a:t>
            </a:r>
          </a:p>
          <a:p>
            <a:endParaRPr lang="en-US" baseline="0" dirty="0" smtClean="0"/>
          </a:p>
          <a:p>
            <a:r>
              <a:rPr lang="en-US" baseline="0" dirty="0" smtClean="0"/>
              <a:t>Once your filters have been selected, select “Run Report”.</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27</a:t>
            </a:fld>
            <a:endParaRPr lang="en-US"/>
          </a:p>
        </p:txBody>
      </p:sp>
    </p:spTree>
    <p:extLst>
      <p:ext uri="{BB962C8B-B14F-4D97-AF65-F5344CB8AC3E}">
        <p14:creationId xmlns:p14="http://schemas.microsoft.com/office/powerpoint/2010/main" val="21350774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a:t>
            </a:r>
            <a:r>
              <a:rPr lang="en-US" baseline="0" dirty="0" smtClean="0"/>
              <a:t> you selected “Run Report” and receive a </a:t>
            </a:r>
            <a:r>
              <a:rPr lang="en-US" b="1" baseline="0" dirty="0" smtClean="0">
                <a:solidFill>
                  <a:srgbClr val="FF0000"/>
                </a:solidFill>
              </a:rPr>
              <a:t>warning</a:t>
            </a:r>
            <a:r>
              <a:rPr lang="en-US" baseline="0" dirty="0" smtClean="0"/>
              <a:t> at the top of the page, this means that there was too much information to return to the screen.  You may only receive the full report by selecting “Request Download”    The Request Downloads runs every 15 minutes.  If you do not receive this warning, you may select Report Download: CSV at the bottom of the page and your report will open in Excel.</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28</a:t>
            </a:fld>
            <a:endParaRPr lang="en-US"/>
          </a:p>
        </p:txBody>
      </p:sp>
    </p:spTree>
    <p:extLst>
      <p:ext uri="{BB962C8B-B14F-4D97-AF65-F5344CB8AC3E}">
        <p14:creationId xmlns:p14="http://schemas.microsoft.com/office/powerpoint/2010/main" val="38971135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facility level configuration report returns the identifiers, name, NAICS, facility type and locational</a:t>
            </a:r>
            <a:r>
              <a:rPr lang="en-US" baseline="0" dirty="0" smtClean="0"/>
              <a:t> information for your facilities.  </a:t>
            </a:r>
            <a:r>
              <a:rPr lang="en-US" baseline="0" dirty="0" smtClean="0"/>
              <a:t>Data </a:t>
            </a:r>
            <a:r>
              <a:rPr lang="en-US" baseline="0" dirty="0" smtClean="0"/>
              <a:t>fields in red are not currently in this report, but could be added in the future.</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29</a:t>
            </a:fld>
            <a:endParaRPr lang="en-US"/>
          </a:p>
        </p:txBody>
      </p:sp>
    </p:spTree>
    <p:extLst>
      <p:ext uri="{BB962C8B-B14F-4D97-AF65-F5344CB8AC3E}">
        <p14:creationId xmlns:p14="http://schemas.microsoft.com/office/powerpoint/2010/main" val="2868189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next configuration</a:t>
            </a:r>
            <a:r>
              <a:rPr lang="en-US" baseline="0" dirty="0" smtClean="0"/>
              <a:t> report is the process/unit report.  Once you have selected the report type, you can then filter by geography, facility type, NAICS or operating status. When your selections are complete select Run Report or Request Download.</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30</a:t>
            </a:fld>
            <a:endParaRPr lang="en-US"/>
          </a:p>
        </p:txBody>
      </p:sp>
    </p:spTree>
    <p:extLst>
      <p:ext uri="{BB962C8B-B14F-4D97-AF65-F5344CB8AC3E}">
        <p14:creationId xmlns:p14="http://schemas.microsoft.com/office/powerpoint/2010/main" val="39560920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the data elements which will be returned in your process/unit level report.  This report contains information on the Unit type, design capacity</a:t>
            </a:r>
            <a:r>
              <a:rPr lang="en-US" baseline="0" dirty="0" smtClean="0"/>
              <a:t> and operating status, as well as, the SCC and Aircraft Engine Type Code if the facility was an airport.  Data fields in red indicate that they are not currently available but may be added in the future.</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31</a:t>
            </a:fld>
            <a:endParaRPr lang="en-US"/>
          </a:p>
        </p:txBody>
      </p:sp>
    </p:spTree>
    <p:extLst>
      <p:ext uri="{BB962C8B-B14F-4D97-AF65-F5344CB8AC3E}">
        <p14:creationId xmlns:p14="http://schemas.microsoft.com/office/powerpoint/2010/main" val="40869934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you were to select the next report option, Release Point</a:t>
            </a:r>
            <a:r>
              <a:rPr lang="en-US" baseline="0" dirty="0" smtClean="0"/>
              <a:t> Level, the report would contain the data fields listed on this slide.  They include information about apportionment, location, parameters and operating status.</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32</a:t>
            </a:fld>
            <a:endParaRPr lang="en-US"/>
          </a:p>
        </p:txBody>
      </p:sp>
    </p:spTree>
    <p:extLst>
      <p:ext uri="{BB962C8B-B14F-4D97-AF65-F5344CB8AC3E}">
        <p14:creationId xmlns:p14="http://schemas.microsoft.com/office/powerpoint/2010/main" val="8095334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Facility Alternative ID will provide you with not only the current identifiers under various program system codes such as your agency, TRI and FRS, but will also show historical identifiers.</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33</a:t>
            </a:fld>
            <a:endParaRPr lang="en-US"/>
          </a:p>
        </p:txBody>
      </p:sp>
    </p:spTree>
    <p:extLst>
      <p:ext uri="{BB962C8B-B14F-4D97-AF65-F5344CB8AC3E}">
        <p14:creationId xmlns:p14="http://schemas.microsoft.com/office/powerpoint/2010/main" val="27490440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unit alternative identifier report is the same as the facility alternative</a:t>
            </a:r>
            <a:r>
              <a:rPr lang="en-US" baseline="0" dirty="0" smtClean="0"/>
              <a:t> identifier report except that this report shows the current and historical ids on the unit level.  This type of report is not available on the process level because we do not keep historical identifiers for processes.</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34</a:t>
            </a:fld>
            <a:endParaRPr lang="en-US"/>
          </a:p>
        </p:txBody>
      </p:sp>
    </p:spTree>
    <p:extLst>
      <p:ext uri="{BB962C8B-B14F-4D97-AF65-F5344CB8AC3E}">
        <p14:creationId xmlns:p14="http://schemas.microsoft.com/office/powerpoint/2010/main" val="34834798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While the </a:t>
            </a:r>
            <a:r>
              <a:rPr lang="en-US" b="1" dirty="0" smtClean="0">
                <a:solidFill>
                  <a:srgbClr val="FF0000"/>
                </a:solidFill>
              </a:rPr>
              <a:t>Configuration report </a:t>
            </a:r>
            <a:r>
              <a:rPr lang="en-US" dirty="0" smtClean="0"/>
              <a:t>for controls is only one selection process…</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35</a:t>
            </a:fld>
            <a:endParaRPr lang="en-US"/>
          </a:p>
        </p:txBody>
      </p:sp>
    </p:spTree>
    <p:extLst>
      <p:ext uri="{BB962C8B-B14F-4D97-AF65-F5344CB8AC3E}">
        <p14:creationId xmlns:p14="http://schemas.microsoft.com/office/powerpoint/2010/main" val="27482179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…two separate reports are generated.  The </a:t>
            </a:r>
            <a:r>
              <a:rPr lang="en-US" b="1" dirty="0" smtClean="0">
                <a:solidFill>
                  <a:srgbClr val="FF0000"/>
                </a:solidFill>
              </a:rPr>
              <a:t>Control Measure </a:t>
            </a:r>
            <a:r>
              <a:rPr lang="en-US" dirty="0" smtClean="0"/>
              <a:t>report and the </a:t>
            </a:r>
            <a:r>
              <a:rPr lang="en-US" b="1" dirty="0" smtClean="0">
                <a:solidFill>
                  <a:srgbClr val="FF0000"/>
                </a:solidFill>
              </a:rPr>
              <a:t>Control Pollutant </a:t>
            </a:r>
            <a:r>
              <a:rPr lang="en-US" dirty="0" smtClean="0"/>
              <a:t>report.</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36</a:t>
            </a:fld>
            <a:endParaRPr lang="en-US"/>
          </a:p>
        </p:txBody>
      </p:sp>
    </p:spTree>
    <p:extLst>
      <p:ext uri="{BB962C8B-B14F-4D97-AF65-F5344CB8AC3E}">
        <p14:creationId xmlns:p14="http://schemas.microsoft.com/office/powerpoint/2010/main" val="4492921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the data fields in each of the two reports.  Again red text indicates that these fields are currently not available but will be added in the future.</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37</a:t>
            </a:fld>
            <a:endParaRPr lang="en-US"/>
          </a:p>
        </p:txBody>
      </p:sp>
    </p:spTree>
    <p:extLst>
      <p:ext uri="{BB962C8B-B14F-4D97-AF65-F5344CB8AC3E}">
        <p14:creationId xmlns:p14="http://schemas.microsoft.com/office/powerpoint/2010/main" val="86901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last configuration report is the Regulation level.  These are</a:t>
            </a:r>
            <a:r>
              <a:rPr lang="en-US" baseline="0" dirty="0" smtClean="0"/>
              <a:t> the data fields which will appear in your report.  </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38</a:t>
            </a:fld>
            <a:endParaRPr lang="en-US"/>
          </a:p>
        </p:txBody>
      </p:sp>
    </p:spTree>
    <p:extLst>
      <p:ext uri="{BB962C8B-B14F-4D97-AF65-F5344CB8AC3E}">
        <p14:creationId xmlns:p14="http://schemas.microsoft.com/office/powerpoint/2010/main" val="3266529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C6D407-1030-46EA-961B-19E6A16D02FD}" type="slidenum">
              <a:rPr lang="en-US" smtClean="0"/>
              <a:pPr/>
              <a:t>39</a:t>
            </a:fld>
            <a:endParaRPr lang="en-US"/>
          </a:p>
        </p:txBody>
      </p:sp>
    </p:spTree>
    <p:extLst>
      <p:ext uri="{BB962C8B-B14F-4D97-AF65-F5344CB8AC3E}">
        <p14:creationId xmlns:p14="http://schemas.microsoft.com/office/powerpoint/2010/main" val="2817815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next type</a:t>
            </a:r>
            <a:r>
              <a:rPr lang="en-US" baseline="0" dirty="0" smtClean="0"/>
              <a:t> </a:t>
            </a:r>
            <a:r>
              <a:rPr lang="en-US" b="1" i="0" baseline="0" dirty="0" smtClean="0">
                <a:solidFill>
                  <a:srgbClr val="FF0000"/>
                </a:solidFill>
              </a:rPr>
              <a:t>of report </a:t>
            </a:r>
            <a:r>
              <a:rPr lang="en-US" baseline="0" dirty="0" smtClean="0"/>
              <a:t>is the </a:t>
            </a:r>
            <a:r>
              <a:rPr lang="en-US" b="1" i="0" baseline="0" dirty="0" smtClean="0">
                <a:solidFill>
                  <a:srgbClr val="FF0000"/>
                </a:solidFill>
              </a:rPr>
              <a:t>Emissions Summaries</a:t>
            </a:r>
            <a:r>
              <a:rPr lang="en-US" baseline="0" dirty="0" smtClean="0"/>
              <a:t>.  This report is probably the most popular.  There are four different reports under this category: by facility, by process (customized), by geography, and by event. Summary reports are in csv format and may be opened in Excel or Access.</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40</a:t>
            </a:fld>
            <a:endParaRPr lang="en-US"/>
          </a:p>
        </p:txBody>
      </p:sp>
    </p:spTree>
    <p:extLst>
      <p:ext uri="{BB962C8B-B14F-4D97-AF65-F5344CB8AC3E}">
        <p14:creationId xmlns:p14="http://schemas.microsoft.com/office/powerpoint/2010/main" val="28801845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will notice that there </a:t>
            </a:r>
            <a:r>
              <a:rPr lang="en-US" b="1" i="0" baseline="0" dirty="0" smtClean="0">
                <a:solidFill>
                  <a:srgbClr val="FF0000"/>
                </a:solidFill>
              </a:rPr>
              <a:t>are three highlighted sections </a:t>
            </a:r>
            <a:r>
              <a:rPr lang="en-US" dirty="0" smtClean="0"/>
              <a:t>at the top of the report page.  When</a:t>
            </a:r>
            <a:r>
              <a:rPr lang="en-US" baseline="0" dirty="0" smtClean="0"/>
              <a:t>ever you see this highlighting, it means that you must make a selection in each of these filters.  In other words, you must select a report level, a dataset and at least one pollutant to run this report.  We will select </a:t>
            </a:r>
            <a:r>
              <a:rPr lang="en-US" b="1" i="0" baseline="0" dirty="0" smtClean="0">
                <a:solidFill>
                  <a:srgbClr val="FF0000"/>
                </a:solidFill>
              </a:rPr>
              <a:t>facility level </a:t>
            </a:r>
            <a:r>
              <a:rPr lang="en-US" baseline="0" dirty="0" smtClean="0"/>
              <a:t>to begin.</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41</a:t>
            </a:fld>
            <a:endParaRPr lang="en-US"/>
          </a:p>
        </p:txBody>
      </p:sp>
    </p:spTree>
    <p:extLst>
      <p:ext uri="{BB962C8B-B14F-4D97-AF65-F5344CB8AC3E}">
        <p14:creationId xmlns:p14="http://schemas.microsoft.com/office/powerpoint/2010/main" val="18678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Next we need to select a dataset or selection.  You can either select your agency dataset or you may select the </a:t>
            </a:r>
            <a:r>
              <a:rPr lang="en-US" b="1" i="0" baseline="0" dirty="0" smtClean="0">
                <a:solidFill>
                  <a:srgbClr val="FF0000"/>
                </a:solidFill>
              </a:rPr>
              <a:t>NEI </a:t>
            </a:r>
            <a:r>
              <a:rPr lang="en-US" dirty="0" smtClean="0"/>
              <a:t>by typing the year and NEI in the search box.  We will select the </a:t>
            </a:r>
            <a:r>
              <a:rPr lang="en-US" b="1" i="0" baseline="0" dirty="0" smtClean="0">
                <a:solidFill>
                  <a:srgbClr val="FF0000"/>
                </a:solidFill>
              </a:rPr>
              <a:t>2011 V2 </a:t>
            </a:r>
            <a:r>
              <a:rPr lang="en-US" dirty="0" smtClean="0"/>
              <a:t>NEI.</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42</a:t>
            </a:fld>
            <a:endParaRPr lang="en-US"/>
          </a:p>
        </p:txBody>
      </p:sp>
    </p:spTree>
    <p:extLst>
      <p:ext uri="{BB962C8B-B14F-4D97-AF65-F5344CB8AC3E}">
        <p14:creationId xmlns:p14="http://schemas.microsoft.com/office/powerpoint/2010/main" val="32421817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Next we will select the last of the required filters, pollutant code.  You may either use one of the pre-selected groups such as </a:t>
            </a:r>
            <a:r>
              <a:rPr lang="en-US" b="1" i="0" baseline="0" dirty="0" smtClean="0">
                <a:solidFill>
                  <a:srgbClr val="FF0000"/>
                </a:solidFill>
              </a:rPr>
              <a:t>Active CAPS</a:t>
            </a:r>
            <a:r>
              <a:rPr lang="en-US" dirty="0" smtClean="0"/>
              <a:t>, All Active, etc,</a:t>
            </a:r>
            <a:r>
              <a:rPr lang="en-US" baseline="0" dirty="0" smtClean="0"/>
              <a:t> or you may search for a particular pollutant code by using the </a:t>
            </a:r>
            <a:r>
              <a:rPr lang="en-US" b="1" i="0" baseline="0" dirty="0" smtClean="0">
                <a:solidFill>
                  <a:srgbClr val="FF0000"/>
                </a:solidFill>
              </a:rPr>
              <a:t>Search</a:t>
            </a:r>
            <a:r>
              <a:rPr lang="en-US" baseline="0" dirty="0" smtClean="0"/>
              <a:t> box.  We will use a search on mercury in this example.   Additionally, if you select a specific pollutant the return list will include retired as well as active pollutants.  If you selected a pollutant that retired in 2005 for a 2011 v2 NEI report, the report will be null for that pollutant code.</a:t>
            </a:r>
          </a:p>
          <a:p>
            <a:endParaRPr lang="en-US" baseline="0" dirty="0" smtClean="0"/>
          </a:p>
          <a:p>
            <a:r>
              <a:rPr lang="en-US" baseline="0" dirty="0" smtClean="0"/>
              <a:t>The balance of the filters are optional and will narrow down your report size.  If you are looking for a  county level facility report for Wake county, North Carolina, you would select the “Counties” filter and search for that particular county.  Do not select the State filter.  The geographic filters are additive.  A good example of this would be if you were interested in the facility level emissions for the Navajo Nation in Arizona.  If you selected Arizona and then selected Navajo Nation under tribes, your report would contain the State of Arizona data PLUS the Navajo Nation data.  This rule is also true for the remaining optional none geographic filters such as Sectors or SCCs.</a:t>
            </a:r>
          </a:p>
          <a:p>
            <a:endParaRPr lang="en-US" baseline="0" dirty="0" smtClean="0"/>
          </a:p>
          <a:p>
            <a:r>
              <a:rPr lang="en-US" baseline="0" dirty="0" smtClean="0"/>
              <a:t>Then select “Run Report” to return your results to the screen; or “Request Download” which will make your file available for download.  Reports run every 15 minutes.  There are times that this process may take quite a bit longer.  This is due to numerous reports in the request queue. Some reports can take as long as 24 hours to run depending on the size and filters chosen.  This is especially true when EPA runs their National reports and you could be caught behind these reports in the queue.</a:t>
            </a:r>
          </a:p>
          <a:p>
            <a:endParaRPr lang="en-US" baseline="0" dirty="0" smtClean="0"/>
          </a:p>
          <a:p>
            <a:r>
              <a:rPr lang="en-US" baseline="0" dirty="0" smtClean="0"/>
              <a:t>There are also optional filters for facility type, NAICs, regulations and SCC.</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43</a:t>
            </a:fld>
            <a:endParaRPr lang="en-US"/>
          </a:p>
        </p:txBody>
      </p:sp>
    </p:spTree>
    <p:extLst>
      <p:ext uri="{BB962C8B-B14F-4D97-AF65-F5344CB8AC3E}">
        <p14:creationId xmlns:p14="http://schemas.microsoft.com/office/powerpoint/2010/main" val="39013320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you select Run Report instead</a:t>
            </a:r>
            <a:r>
              <a:rPr lang="en-US" baseline="0" dirty="0" smtClean="0"/>
              <a:t> of Request Report and your filters are not refined enough, you may receive </a:t>
            </a:r>
            <a:r>
              <a:rPr lang="en-US" b="1" i="0" baseline="0" dirty="0" smtClean="0">
                <a:solidFill>
                  <a:srgbClr val="FF0000"/>
                </a:solidFill>
              </a:rPr>
              <a:t>this warning message </a:t>
            </a:r>
            <a:r>
              <a:rPr lang="en-US" baseline="0" dirty="0" smtClean="0"/>
              <a:t>at the top of the page.  This message is telling you that the report you requested is </a:t>
            </a:r>
            <a:r>
              <a:rPr lang="en-US" baseline="0" dirty="0" smtClean="0"/>
              <a:t>too </a:t>
            </a:r>
            <a:r>
              <a:rPr lang="en-US" baseline="0" dirty="0" smtClean="0"/>
              <a:t>large to be displayed on the screen and that you must select Request Download to get the entire report.  If you selected Run Report and did not get this message, then you would be able to use the “</a:t>
            </a:r>
            <a:r>
              <a:rPr lang="en-US" b="1" i="0" baseline="0" dirty="0" smtClean="0">
                <a:solidFill>
                  <a:srgbClr val="FF0000"/>
                </a:solidFill>
              </a:rPr>
              <a:t>Download Results: CSV</a:t>
            </a:r>
            <a:r>
              <a:rPr lang="en-US" baseline="0" dirty="0" smtClean="0"/>
              <a:t>” at the bottom of the page to open or save the report immediately.  This is the same for every report in EIS.  Also, due to limitations in displaying data on the screen, the columns displayed may not be all of the columns or data fields that are available in the report.  </a:t>
            </a:r>
            <a:r>
              <a:rPr lang="en-US" baseline="0" dirty="0" smtClean="0"/>
              <a:t>If </a:t>
            </a:r>
            <a:r>
              <a:rPr lang="en-US" baseline="0" dirty="0" smtClean="0"/>
              <a:t>what you want is displayed on the screen and you do not get a warning message, then I would recommend using the Download Results: CSV method.  </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44</a:t>
            </a:fld>
            <a:endParaRPr lang="en-US"/>
          </a:p>
        </p:txBody>
      </p:sp>
    </p:spTree>
    <p:extLst>
      <p:ext uri="{BB962C8B-B14F-4D97-AF65-F5344CB8AC3E}">
        <p14:creationId xmlns:p14="http://schemas.microsoft.com/office/powerpoint/2010/main" val="20430874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data</a:t>
            </a:r>
            <a:r>
              <a:rPr lang="en-US" baseline="0" dirty="0" smtClean="0"/>
              <a:t> fields listed on this slide will be contained in your facility level report.  Those highlighted in RED may be added at a future date.  Throughout this presentation, we will list all of the data fields available for each report.  These lists may help you in deciding which report gives you the information that you need.</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45</a:t>
            </a:fld>
            <a:endParaRPr lang="en-US"/>
          </a:p>
        </p:txBody>
      </p:sp>
    </p:spTree>
    <p:extLst>
      <p:ext uri="{BB962C8B-B14F-4D97-AF65-F5344CB8AC3E}">
        <p14:creationId xmlns:p14="http://schemas.microsoft.com/office/powerpoint/2010/main" val="36048419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Following the same instructions as for the facility level report, you can select a unit level which will result in the data fields as seen here.  Those data</a:t>
            </a:r>
            <a:r>
              <a:rPr lang="en-US" baseline="0" dirty="0" smtClean="0"/>
              <a:t> elements in bold are the data fields unique to the unit report.</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46</a:t>
            </a:fld>
            <a:endParaRPr lang="en-US"/>
          </a:p>
        </p:txBody>
      </p:sp>
    </p:spTree>
    <p:extLst>
      <p:ext uri="{BB962C8B-B14F-4D97-AF65-F5344CB8AC3E}">
        <p14:creationId xmlns:p14="http://schemas.microsoft.com/office/powerpoint/2010/main" val="20246740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next report option is the Process Level.  The report</a:t>
            </a:r>
            <a:r>
              <a:rPr lang="en-US" baseline="0" dirty="0" smtClean="0"/>
              <a:t> will contain these data fields.  The process level report is the lowest level of aggregation and contains the </a:t>
            </a:r>
            <a:r>
              <a:rPr lang="en-US" b="1" i="0" baseline="0" dirty="0" smtClean="0">
                <a:solidFill>
                  <a:srgbClr val="FF0000"/>
                </a:solidFill>
              </a:rPr>
              <a:t>data source </a:t>
            </a:r>
            <a:r>
              <a:rPr lang="en-US" baseline="0" dirty="0" smtClean="0"/>
              <a:t>of the emissions.  You will not see a data source on any other level report, but process.</a:t>
            </a:r>
          </a:p>
          <a:p>
            <a:endParaRPr lang="en-US" baseline="0" dirty="0" smtClean="0"/>
          </a:p>
          <a:p>
            <a:r>
              <a:rPr lang="en-US" baseline="0" dirty="0" smtClean="0"/>
              <a:t>The two data fields highlighted in blue do not show up on the screen display or if you downloaded the .</a:t>
            </a:r>
            <a:r>
              <a:rPr lang="en-US" baseline="0" dirty="0" err="1" smtClean="0"/>
              <a:t>csv</a:t>
            </a:r>
            <a:r>
              <a:rPr lang="en-US" baseline="0" dirty="0" smtClean="0"/>
              <a:t>.  They will only show up if you do a “Request Report” and have the total report created.</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47</a:t>
            </a:fld>
            <a:endParaRPr lang="en-US"/>
          </a:p>
        </p:txBody>
      </p:sp>
    </p:spTree>
    <p:extLst>
      <p:ext uri="{BB962C8B-B14F-4D97-AF65-F5344CB8AC3E}">
        <p14:creationId xmlns:p14="http://schemas.microsoft.com/office/powerpoint/2010/main" val="22742583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where did that number come from?</a:t>
            </a:r>
            <a:r>
              <a:rPr lang="en-US" baseline="0" dirty="0" smtClean="0"/>
              <a:t>  The data set short name is your answer.  In our selection process the SLT submitted data is at the top of our hierarchy.  When data is missing or is in need of correction, EPA will backfill with EPA estimates such as HAP-Aug or </a:t>
            </a:r>
            <a:r>
              <a:rPr lang="en-US" baseline="0" dirty="0" err="1" smtClean="0"/>
              <a:t>EPA_Airports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48</a:t>
            </a:fld>
            <a:endParaRPr lang="en-US"/>
          </a:p>
        </p:txBody>
      </p:sp>
    </p:spTree>
    <p:extLst>
      <p:ext uri="{BB962C8B-B14F-4D97-AF65-F5344CB8AC3E}">
        <p14:creationId xmlns:p14="http://schemas.microsoft.com/office/powerpoint/2010/main" val="13325361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Your release point level report will contain these data fields.  Note that fields in red are not currently available,</a:t>
            </a:r>
            <a:r>
              <a:rPr lang="en-US" baseline="0" dirty="0" smtClean="0"/>
              <a:t> but may be added to the report at a later date.</a:t>
            </a:r>
          </a:p>
          <a:p>
            <a:endParaRPr lang="en-US" baseline="0" dirty="0" smtClean="0"/>
          </a:p>
          <a:p>
            <a:r>
              <a:rPr lang="en-US" baseline="0" dirty="0" smtClean="0"/>
              <a:t>Coordinate </a:t>
            </a:r>
            <a:r>
              <a:rPr lang="en-US" b="1" baseline="0" dirty="0" smtClean="0">
                <a:solidFill>
                  <a:srgbClr val="FF0000"/>
                </a:solidFill>
              </a:rPr>
              <a:t>derivation </a:t>
            </a:r>
            <a:r>
              <a:rPr lang="en-US" baseline="0" dirty="0" smtClean="0"/>
              <a:t>indicates whether this is the actual lat/</a:t>
            </a:r>
            <a:r>
              <a:rPr lang="en-US" baseline="0" dirty="0" err="1" smtClean="0"/>
              <a:t>lon</a:t>
            </a:r>
            <a:r>
              <a:rPr lang="en-US" baseline="0" dirty="0" smtClean="0"/>
              <a:t> for the release point, or if the lat/</a:t>
            </a:r>
            <a:r>
              <a:rPr lang="en-US" baseline="0" dirty="0" err="1" smtClean="0"/>
              <a:t>lon</a:t>
            </a:r>
            <a:r>
              <a:rPr lang="en-US" baseline="0" dirty="0" smtClean="0"/>
              <a:t> is the defaulted facility lat/</a:t>
            </a:r>
            <a:r>
              <a:rPr lang="en-US" baseline="0" dirty="0" err="1" smtClean="0"/>
              <a:t>lon</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49</a:t>
            </a:fld>
            <a:endParaRPr lang="en-US"/>
          </a:p>
        </p:txBody>
      </p:sp>
    </p:spTree>
    <p:extLst>
      <p:ext uri="{BB962C8B-B14F-4D97-AF65-F5344CB8AC3E}">
        <p14:creationId xmlns:p14="http://schemas.microsoft.com/office/powerpoint/2010/main" val="10218029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new process report can be customized by EIS Facility ID or column headings.</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50</a:t>
            </a:fld>
            <a:endParaRPr lang="en-US"/>
          </a:p>
        </p:txBody>
      </p:sp>
    </p:spTree>
    <p:extLst>
      <p:ext uri="{BB962C8B-B14F-4D97-AF65-F5344CB8AC3E}">
        <p14:creationId xmlns:p14="http://schemas.microsoft.com/office/powerpoint/2010/main" val="27801657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like the standard emission process report you have certain required filters.  You must select one dataset and at least one pollutant.  </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51</a:t>
            </a:fld>
            <a:endParaRPr lang="en-US"/>
          </a:p>
        </p:txBody>
      </p:sp>
    </p:spTree>
    <p:extLst>
      <p:ext uri="{BB962C8B-B14F-4D97-AF65-F5344CB8AC3E}">
        <p14:creationId xmlns:p14="http://schemas.microsoft.com/office/powerpoint/2010/main" val="21556005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use 2011 NEI</a:t>
            </a:r>
            <a:r>
              <a:rPr lang="en-US" baseline="0" dirty="0" smtClean="0"/>
              <a:t> v2 as our dataset</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52</a:t>
            </a:fld>
            <a:endParaRPr lang="en-US"/>
          </a:p>
        </p:txBody>
      </p:sp>
    </p:spTree>
    <p:extLst>
      <p:ext uri="{BB962C8B-B14F-4D97-AF65-F5344CB8AC3E}">
        <p14:creationId xmlns:p14="http://schemas.microsoft.com/office/powerpoint/2010/main" val="110405196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then select PM10 for our pollutant code.  Notice that the recap shows our selections.</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53</a:t>
            </a:fld>
            <a:endParaRPr lang="en-US"/>
          </a:p>
        </p:txBody>
      </p:sp>
    </p:spTree>
    <p:extLst>
      <p:ext uri="{BB962C8B-B14F-4D97-AF65-F5344CB8AC3E}">
        <p14:creationId xmlns:p14="http://schemas.microsoft.com/office/powerpoint/2010/main" val="33945093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we will select a county…Wake County, NC.  Remember that you do not want to select the State of North Carolina under the State filter and then select Wake under the county filter.  Your report will come back with all of the data from North Carolina</a:t>
            </a:r>
            <a:r>
              <a:rPr lang="en-US" baseline="0" dirty="0" smtClean="0"/>
              <a:t> AND all of the data from Wake County, North Carolina.</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54</a:t>
            </a:fld>
            <a:endParaRPr lang="en-US"/>
          </a:p>
        </p:txBody>
      </p:sp>
    </p:spTree>
    <p:extLst>
      <p:ext uri="{BB962C8B-B14F-4D97-AF65-F5344CB8AC3E}">
        <p14:creationId xmlns:p14="http://schemas.microsoft.com/office/powerpoint/2010/main" val="31290485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Instead of filtering</a:t>
            </a:r>
            <a:r>
              <a:rPr lang="en-US" baseline="0" dirty="0" smtClean="0"/>
              <a:t> on a particular county, you could filter on a group of select facilities.  First you would develop a list of EIS facility IDs in an Excel spreadsheet.  Save the file as a .csv.  Next use the “Choose File” function to upload that file.  Then select Upload File.</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55</a:t>
            </a:fld>
            <a:endParaRPr lang="en-US"/>
          </a:p>
        </p:txBody>
      </p:sp>
    </p:spTree>
    <p:extLst>
      <p:ext uri="{BB962C8B-B14F-4D97-AF65-F5344CB8AC3E}">
        <p14:creationId xmlns:p14="http://schemas.microsoft.com/office/powerpoint/2010/main" val="42040861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Looking at the recap at the top, you can see that your requested facilities have been added.</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56</a:t>
            </a:fld>
            <a:endParaRPr lang="en-US"/>
          </a:p>
        </p:txBody>
      </p:sp>
    </p:spTree>
    <p:extLst>
      <p:ext uri="{BB962C8B-B14F-4D97-AF65-F5344CB8AC3E}">
        <p14:creationId xmlns:p14="http://schemas.microsoft.com/office/powerpoint/2010/main" val="36479481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last filter allows you to select which columns you would like to see in your report.  There are pre-defined selections at the top:</a:t>
            </a:r>
          </a:p>
          <a:p>
            <a:r>
              <a:rPr lang="en-US" dirty="0" smtClean="0"/>
              <a:t>All</a:t>
            </a:r>
          </a:p>
          <a:p>
            <a:r>
              <a:rPr lang="en-US" dirty="0" smtClean="0"/>
              <a:t>Minimal</a:t>
            </a:r>
            <a:r>
              <a:rPr lang="en-US" baseline="0" dirty="0" smtClean="0"/>
              <a:t> – Which are EIS identifiers, Dataset name, pollutant code and emissions</a:t>
            </a:r>
          </a:p>
          <a:p>
            <a:r>
              <a:rPr lang="en-US" baseline="0" dirty="0" smtClean="0"/>
              <a:t>Classic – Basically everything except items such as SCC descriptions, emission factors, operating </a:t>
            </a:r>
            <a:r>
              <a:rPr lang="en-US" baseline="0" dirty="0" smtClean="0"/>
              <a:t>data and activity.</a:t>
            </a:r>
          </a:p>
          <a:p>
            <a:endParaRPr lang="en-US" baseline="0" dirty="0" smtClean="0"/>
          </a:p>
          <a:p>
            <a:r>
              <a:rPr lang="en-US" baseline="0" dirty="0" smtClean="0"/>
              <a:t>Unlike the other reports, this new custom report will not go to the report queue.  The report will run immediately and must be downloaded when complete.  The report will not be archived in the report queue.</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57</a:t>
            </a:fld>
            <a:endParaRPr lang="en-US"/>
          </a:p>
        </p:txBody>
      </p:sp>
    </p:spTree>
    <p:extLst>
      <p:ext uri="{BB962C8B-B14F-4D97-AF65-F5344CB8AC3E}">
        <p14:creationId xmlns:p14="http://schemas.microsoft.com/office/powerpoint/2010/main" val="33657251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solidFill>
                  <a:srgbClr val="FF0000"/>
                </a:solidFill>
              </a:rPr>
              <a:t>Next</a:t>
            </a:r>
            <a:r>
              <a:rPr lang="en-US" dirty="0" smtClean="0"/>
              <a:t> is the </a:t>
            </a:r>
            <a:r>
              <a:rPr lang="en-US" b="1" dirty="0" smtClean="0">
                <a:solidFill>
                  <a:srgbClr val="FF0000"/>
                </a:solidFill>
              </a:rPr>
              <a:t>Emission Summary by Geography</a:t>
            </a:r>
            <a:r>
              <a:rPr lang="en-US" dirty="0" smtClean="0"/>
              <a:t>.  This report will provide you with aggregated reports for all data categories at the National, Regional, State/Tribe or County geographic level.  Mostly used for nonpoint, onroad and nonroad.</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58</a:t>
            </a:fld>
            <a:endParaRPr lang="en-US"/>
          </a:p>
        </p:txBody>
      </p:sp>
    </p:spTree>
    <p:extLst>
      <p:ext uri="{BB962C8B-B14F-4D97-AF65-F5344CB8AC3E}">
        <p14:creationId xmlns:p14="http://schemas.microsoft.com/office/powerpoint/2010/main" val="1653936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will demonstrate the Emissions</a:t>
            </a:r>
            <a:r>
              <a:rPr lang="en-US" baseline="0" dirty="0" smtClean="0"/>
              <a:t> Summary by Geography at the lowest aggregated level… which is county.  We will start with the </a:t>
            </a:r>
            <a:r>
              <a:rPr lang="en-US" b="1" baseline="0" dirty="0" smtClean="0">
                <a:solidFill>
                  <a:srgbClr val="FF0000"/>
                </a:solidFill>
              </a:rPr>
              <a:t>County by Data Category</a:t>
            </a:r>
            <a:r>
              <a:rPr lang="en-US" baseline="0" dirty="0" smtClean="0"/>
              <a:t>.  Notice the </a:t>
            </a:r>
            <a:r>
              <a:rPr lang="en-US" b="1" baseline="0" dirty="0" smtClean="0">
                <a:solidFill>
                  <a:srgbClr val="FF0000"/>
                </a:solidFill>
              </a:rPr>
              <a:t>required filters</a:t>
            </a:r>
            <a:r>
              <a:rPr lang="en-US" baseline="0" dirty="0" smtClean="0"/>
              <a:t> on the top of the page.  You must select a report type, County by Data Category, a dataset, and at least one pollutant.</a:t>
            </a:r>
          </a:p>
          <a:p>
            <a:endParaRPr lang="en-US" baseline="0" dirty="0" smtClean="0"/>
          </a:p>
        </p:txBody>
      </p:sp>
      <p:sp>
        <p:nvSpPr>
          <p:cNvPr id="4" name="Slide Number Placeholder 3"/>
          <p:cNvSpPr>
            <a:spLocks noGrp="1"/>
          </p:cNvSpPr>
          <p:nvPr>
            <p:ph type="sldNum" sz="quarter" idx="10"/>
          </p:nvPr>
        </p:nvSpPr>
        <p:spPr/>
        <p:txBody>
          <a:bodyPr/>
          <a:lstStyle/>
          <a:p>
            <a:fld id="{B4C6D407-1030-46EA-961B-19E6A16D02FD}" type="slidenum">
              <a:rPr lang="en-US" smtClean="0"/>
              <a:pPr/>
              <a:t>59</a:t>
            </a:fld>
            <a:endParaRPr lang="en-US"/>
          </a:p>
        </p:txBody>
      </p:sp>
    </p:spTree>
    <p:extLst>
      <p:ext uri="{BB962C8B-B14F-4D97-AF65-F5344CB8AC3E}">
        <p14:creationId xmlns:p14="http://schemas.microsoft.com/office/powerpoint/2010/main" val="38600094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Under Data Set or Selection, you may either select your own agency data set or you may select the </a:t>
            </a:r>
            <a:r>
              <a:rPr lang="en-US" b="1" dirty="0" smtClean="0">
                <a:solidFill>
                  <a:srgbClr val="FF0000"/>
                </a:solidFill>
              </a:rPr>
              <a:t>year and NEI </a:t>
            </a:r>
            <a:r>
              <a:rPr lang="en-US" baseline="0" dirty="0" smtClean="0"/>
              <a:t>in the Search box.  We will use the 2011 NEI v2.</a:t>
            </a:r>
          </a:p>
          <a:p>
            <a:endParaRPr lang="en-US" baseline="0" dirty="0" smtClean="0"/>
          </a:p>
        </p:txBody>
      </p:sp>
      <p:sp>
        <p:nvSpPr>
          <p:cNvPr id="4" name="Slide Number Placeholder 3"/>
          <p:cNvSpPr>
            <a:spLocks noGrp="1"/>
          </p:cNvSpPr>
          <p:nvPr>
            <p:ph type="sldNum" sz="quarter" idx="10"/>
          </p:nvPr>
        </p:nvSpPr>
        <p:spPr/>
        <p:txBody>
          <a:bodyPr/>
          <a:lstStyle/>
          <a:p>
            <a:fld id="{B4C6D407-1030-46EA-961B-19E6A16D02FD}" type="slidenum">
              <a:rPr lang="en-US" smtClean="0"/>
              <a:pPr/>
              <a:t>60</a:t>
            </a:fld>
            <a:endParaRPr lang="en-US"/>
          </a:p>
        </p:txBody>
      </p:sp>
    </p:spTree>
    <p:extLst>
      <p:ext uri="{BB962C8B-B14F-4D97-AF65-F5344CB8AC3E}">
        <p14:creationId xmlns:p14="http://schemas.microsoft.com/office/powerpoint/2010/main" val="34357850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we will select our pollutants.  For this example we will use PM10.</a:t>
            </a:r>
          </a:p>
          <a:p>
            <a:endParaRPr lang="en-US" dirty="0" smtClean="0"/>
          </a:p>
          <a:p>
            <a:r>
              <a:rPr lang="en-US" dirty="0" smtClean="0"/>
              <a:t>The remaining filters can help you refine your selection.</a:t>
            </a:r>
            <a:r>
              <a:rPr lang="en-US" baseline="0" dirty="0" smtClean="0"/>
              <a:t>  Under data categories, if you do not choose one then all will be returned.</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have mentioned the action buttons “</a:t>
            </a:r>
            <a:r>
              <a:rPr lang="en-US" b="1" baseline="0" dirty="0" smtClean="0">
                <a:solidFill>
                  <a:srgbClr val="FF0000"/>
                </a:solidFill>
              </a:rPr>
              <a:t>Run Report” </a:t>
            </a:r>
            <a:r>
              <a:rPr lang="en-US" baseline="0" dirty="0" smtClean="0"/>
              <a:t>and “</a:t>
            </a:r>
            <a:r>
              <a:rPr lang="en-US" b="1" baseline="0" dirty="0" smtClean="0">
                <a:solidFill>
                  <a:srgbClr val="FF0000"/>
                </a:solidFill>
              </a:rPr>
              <a:t>Request Download</a:t>
            </a:r>
            <a:r>
              <a:rPr lang="en-US" baseline="0" dirty="0" smtClean="0"/>
              <a:t>” several times already.  So what is the difference between the two requests.  A “Run Report” returns the data immediately to your screen and you can download that data by using the “Download Results: CSV” link.  The “</a:t>
            </a:r>
            <a:r>
              <a:rPr lang="en-US" b="1" baseline="0" dirty="0" smtClean="0">
                <a:solidFill>
                  <a:srgbClr val="FF0000"/>
                </a:solidFill>
              </a:rPr>
              <a:t>Request Download</a:t>
            </a:r>
            <a:r>
              <a:rPr lang="en-US" baseline="0" dirty="0" smtClean="0"/>
              <a:t>” does not return data to your screen and will go to the report queue to be created.  You then download your report from the Report Downloads section on the left hand sidebar</a:t>
            </a:r>
            <a:r>
              <a:rPr lang="en-US" baseline="0" dirty="0" smtClean="0"/>
              <a:t>.  Report download section will be discussed later in the presentation.</a:t>
            </a:r>
            <a:endParaRPr lang="en-US" dirty="0" smtClean="0"/>
          </a:p>
          <a:p>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61</a:t>
            </a:fld>
            <a:endParaRPr lang="en-US"/>
          </a:p>
        </p:txBody>
      </p:sp>
    </p:spTree>
    <p:extLst>
      <p:ext uri="{BB962C8B-B14F-4D97-AF65-F5344CB8AC3E}">
        <p14:creationId xmlns:p14="http://schemas.microsoft.com/office/powerpoint/2010/main" val="426329078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a:t>
            </a:r>
            <a:r>
              <a:rPr lang="en-US" baseline="0" dirty="0" smtClean="0"/>
              <a:t> this report is </a:t>
            </a:r>
            <a:r>
              <a:rPr lang="en-US" baseline="0" dirty="0" smtClean="0"/>
              <a:t>too </a:t>
            </a:r>
            <a:r>
              <a:rPr lang="en-US" baseline="0" dirty="0" smtClean="0"/>
              <a:t>large to download from the screen, it does give you some idea about what the report will look like.  Notice the Data Category abbreviations.  The Point Inventory is the only data category which will have an Emissions Operating Type.  “R” indicates routine.  Other types of operating types would be shutdown, startup and </a:t>
            </a:r>
            <a:r>
              <a:rPr lang="en-US" baseline="0" dirty="0" smtClean="0"/>
              <a:t>episodic</a:t>
            </a:r>
            <a:r>
              <a:rPr lang="en-US" baseline="0" dirty="0" smtClean="0"/>
              <a:t>.  If I wanted the full report, I could select Request Download.</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62</a:t>
            </a:fld>
            <a:endParaRPr lang="en-US"/>
          </a:p>
        </p:txBody>
      </p:sp>
    </p:spTree>
    <p:extLst>
      <p:ext uri="{BB962C8B-B14F-4D97-AF65-F5344CB8AC3E}">
        <p14:creationId xmlns:p14="http://schemas.microsoft.com/office/powerpoint/2010/main" val="153694948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the data</a:t>
            </a:r>
            <a:r>
              <a:rPr lang="en-US" baseline="0" dirty="0" smtClean="0"/>
              <a:t> fields displayed in the County by Data Category report. </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63</a:t>
            </a:fld>
            <a:endParaRPr lang="en-US"/>
          </a:p>
        </p:txBody>
      </p:sp>
    </p:spTree>
    <p:extLst>
      <p:ext uri="{BB962C8B-B14F-4D97-AF65-F5344CB8AC3E}">
        <p14:creationId xmlns:p14="http://schemas.microsoft.com/office/powerpoint/2010/main" val="13209114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C6D407-1030-46EA-961B-19E6A16D02FD}" type="slidenum">
              <a:rPr lang="en-US" smtClean="0"/>
              <a:pPr/>
              <a:t>64</a:t>
            </a:fld>
            <a:endParaRPr lang="en-US"/>
          </a:p>
        </p:txBody>
      </p:sp>
    </p:spTree>
    <p:extLst>
      <p:ext uri="{BB962C8B-B14F-4D97-AF65-F5344CB8AC3E}">
        <p14:creationId xmlns:p14="http://schemas.microsoft.com/office/powerpoint/2010/main" val="171921065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Next is the County by Sector report.  This is the report that you would more than likely use to look at the nonpoint, </a:t>
            </a:r>
            <a:r>
              <a:rPr lang="en-US" dirty="0" err="1" smtClean="0"/>
              <a:t>onroad</a:t>
            </a:r>
            <a:r>
              <a:rPr lang="en-US" dirty="0" smtClean="0"/>
              <a:t>, and </a:t>
            </a:r>
            <a:r>
              <a:rPr lang="en-US" dirty="0" err="1" smtClean="0"/>
              <a:t>nonroad</a:t>
            </a:r>
            <a:r>
              <a:rPr lang="en-US" dirty="0" smtClean="0"/>
              <a:t> data categories.</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65</a:t>
            </a:fld>
            <a:endParaRPr lang="en-US"/>
          </a:p>
        </p:txBody>
      </p:sp>
    </p:spTree>
    <p:extLst>
      <p:ext uri="{BB962C8B-B14F-4D97-AF65-F5344CB8AC3E}">
        <p14:creationId xmlns:p14="http://schemas.microsoft.com/office/powerpoint/2010/main" val="196956020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Select your dataset as you did in the County by Data Category.  Again we will use 2011 NEI v2</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66</a:t>
            </a:fld>
            <a:endParaRPr lang="en-US"/>
          </a:p>
        </p:txBody>
      </p:sp>
    </p:spTree>
    <p:extLst>
      <p:ext uri="{BB962C8B-B14F-4D97-AF65-F5344CB8AC3E}">
        <p14:creationId xmlns:p14="http://schemas.microsoft.com/office/powerpoint/2010/main" val="27405161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Then select your pollutants of interest either by typing in the pollutant name in the </a:t>
            </a:r>
            <a:r>
              <a:rPr lang="en-US" b="1" dirty="0" smtClean="0">
                <a:solidFill>
                  <a:srgbClr val="FF0000"/>
                </a:solidFill>
              </a:rPr>
              <a:t>search box </a:t>
            </a:r>
            <a:r>
              <a:rPr lang="en-US" dirty="0" smtClean="0"/>
              <a:t>or selecting </a:t>
            </a:r>
            <a:r>
              <a:rPr lang="en-US" b="1" dirty="0" smtClean="0">
                <a:solidFill>
                  <a:srgbClr val="FF0000"/>
                </a:solidFill>
              </a:rPr>
              <a:t>the pre-selected</a:t>
            </a:r>
            <a:r>
              <a:rPr lang="en-US" b="1" baseline="0" dirty="0" smtClean="0">
                <a:solidFill>
                  <a:srgbClr val="FF0000"/>
                </a:solidFill>
              </a:rPr>
              <a:t> buttons </a:t>
            </a:r>
            <a:r>
              <a:rPr lang="en-US" baseline="0" dirty="0" smtClean="0"/>
              <a:t>on the top.  In this case we will use VOC</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67</a:t>
            </a:fld>
            <a:endParaRPr lang="en-US"/>
          </a:p>
        </p:txBody>
      </p:sp>
    </p:spTree>
    <p:extLst>
      <p:ext uri="{BB962C8B-B14F-4D97-AF65-F5344CB8AC3E}">
        <p14:creationId xmlns:p14="http://schemas.microsoft.com/office/powerpoint/2010/main" val="32772811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may filter by a geographic area by selecting a region, state,</a:t>
            </a:r>
            <a:r>
              <a:rPr lang="en-US" baseline="0" dirty="0" smtClean="0"/>
              <a:t> tribe or county.</a:t>
            </a:r>
          </a:p>
          <a:p>
            <a:endParaRPr lang="en-US" baseline="0" dirty="0" smtClean="0"/>
          </a:p>
          <a:p>
            <a:r>
              <a:rPr lang="en-US" dirty="0" smtClean="0"/>
              <a:t>Last, you may select</a:t>
            </a:r>
            <a:r>
              <a:rPr lang="en-US" baseline="0" dirty="0" smtClean="0"/>
              <a:t> the sector or sectors that you wish to run your report on.  If no sector is selected, then the report will be done on all sectors.</a:t>
            </a:r>
          </a:p>
          <a:p>
            <a:endParaRPr lang="en-US" baseline="0" dirty="0" smtClean="0"/>
          </a:p>
          <a:p>
            <a:r>
              <a:rPr lang="en-US" baseline="0" dirty="0" smtClean="0"/>
              <a:t>Select “Run Report” to return results to the screen, or “Request Download” to have a file created for download.  If your filter is refined enough and you request “Run Report”, you can download the results immediately by using the “Download Results: CSV” at the bottom of the page.  A </a:t>
            </a:r>
            <a:r>
              <a:rPr lang="en-US" baseline="0" dirty="0" err="1" smtClean="0"/>
              <a:t>csv</a:t>
            </a:r>
            <a:r>
              <a:rPr lang="en-US" baseline="0" dirty="0" smtClean="0"/>
              <a:t> is a text file which will open the results in Excel.</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68</a:t>
            </a:fld>
            <a:endParaRPr lang="en-US"/>
          </a:p>
        </p:txBody>
      </p:sp>
    </p:spTree>
    <p:extLst>
      <p:ext uri="{BB962C8B-B14F-4D97-AF65-F5344CB8AC3E}">
        <p14:creationId xmlns:p14="http://schemas.microsoft.com/office/powerpoint/2010/main" val="151490373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C6D407-1030-46EA-961B-19E6A16D02FD}" type="slidenum">
              <a:rPr lang="en-US" smtClean="0"/>
              <a:pPr/>
              <a:t>69</a:t>
            </a:fld>
            <a:endParaRPr lang="en-US"/>
          </a:p>
        </p:txBody>
      </p:sp>
    </p:spTree>
    <p:extLst>
      <p:ext uri="{BB962C8B-B14F-4D97-AF65-F5344CB8AC3E}">
        <p14:creationId xmlns:p14="http://schemas.microsoft.com/office/powerpoint/2010/main" val="528223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the data</a:t>
            </a:r>
            <a:r>
              <a:rPr lang="en-US" baseline="0" dirty="0" smtClean="0"/>
              <a:t> fields displayed in the County by Sector report. The Emissions Operating Type Code would indicate if the emissions are routine, shutdown/startup or upset and are only populated in the Point inventory.</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70</a:t>
            </a:fld>
            <a:endParaRPr lang="en-US"/>
          </a:p>
        </p:txBody>
      </p:sp>
    </p:spTree>
    <p:extLst>
      <p:ext uri="{BB962C8B-B14F-4D97-AF65-F5344CB8AC3E}">
        <p14:creationId xmlns:p14="http://schemas.microsoft.com/office/powerpoint/2010/main" val="20214961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looking at this report you will notice the “R” under the emissions operating type.  This is an indication that this particular sector contains</a:t>
            </a:r>
            <a:r>
              <a:rPr lang="en-US" baseline="0" dirty="0" smtClean="0"/>
              <a:t> some emissions from the point data category or may be only point emissions.</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71</a:t>
            </a:fld>
            <a:endParaRPr lang="en-US"/>
          </a:p>
        </p:txBody>
      </p:sp>
    </p:spTree>
    <p:extLst>
      <p:ext uri="{BB962C8B-B14F-4D97-AF65-F5344CB8AC3E}">
        <p14:creationId xmlns:p14="http://schemas.microsoft.com/office/powerpoint/2010/main" val="16639707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Emissions Summary by Geography by</a:t>
            </a:r>
            <a:r>
              <a:rPr lang="en-US" baseline="0" dirty="0" smtClean="0"/>
              <a:t> </a:t>
            </a:r>
            <a:r>
              <a:rPr lang="en-US" b="1" baseline="0" dirty="0" smtClean="0">
                <a:solidFill>
                  <a:srgbClr val="FF0000"/>
                </a:solidFill>
              </a:rPr>
              <a:t>County by SCC </a:t>
            </a:r>
            <a:r>
              <a:rPr lang="en-US" baseline="0" dirty="0" smtClean="0"/>
              <a:t>is the lowest aggregation available of the summary reports.  Reports at </a:t>
            </a:r>
            <a:r>
              <a:rPr lang="en-US" b="1" u="sng" baseline="0" dirty="0" smtClean="0"/>
              <a:t>the lowest aggregation will contain the data source </a:t>
            </a:r>
            <a:r>
              <a:rPr lang="en-US" baseline="0" dirty="0" smtClean="0"/>
              <a:t>of the information displayed.</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72</a:t>
            </a:fld>
            <a:endParaRPr lang="en-US"/>
          </a:p>
        </p:txBody>
      </p:sp>
    </p:spTree>
    <p:extLst>
      <p:ext uri="{BB962C8B-B14F-4D97-AF65-F5344CB8AC3E}">
        <p14:creationId xmlns:p14="http://schemas.microsoft.com/office/powerpoint/2010/main" val="263004892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will repeat the same parameters as</a:t>
            </a:r>
            <a:r>
              <a:rPr lang="en-US" baseline="0" dirty="0" smtClean="0"/>
              <a:t> we did for the County by Sector report.  We will use the 2011 NEI v2 for VOC.  The next filters are optional, if nothing is selected all will be returned.  In other words, every SCC for every category.  Depending on your geographic selection this could be a very large report.</a:t>
            </a:r>
          </a:p>
          <a:p>
            <a:endParaRPr lang="en-US" baseline="0" dirty="0" smtClean="0"/>
          </a:p>
          <a:p>
            <a:r>
              <a:rPr lang="en-US" baseline="0" dirty="0" smtClean="0"/>
              <a:t>Select Request Download</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73</a:t>
            </a:fld>
            <a:endParaRPr lang="en-US"/>
          </a:p>
        </p:txBody>
      </p:sp>
    </p:spTree>
    <p:extLst>
      <p:ext uri="{BB962C8B-B14F-4D97-AF65-F5344CB8AC3E}">
        <p14:creationId xmlns:p14="http://schemas.microsoft.com/office/powerpoint/2010/main" val="134271868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the data</a:t>
            </a:r>
            <a:r>
              <a:rPr lang="en-US" baseline="0" dirty="0" smtClean="0"/>
              <a:t> fields displayed in the County by SCC report.  Emission Type Code would only be populated if a nonpoint or </a:t>
            </a:r>
            <a:r>
              <a:rPr lang="en-US" baseline="0" dirty="0" err="1" smtClean="0"/>
              <a:t>onroad</a:t>
            </a:r>
            <a:r>
              <a:rPr lang="en-US" baseline="0" dirty="0" smtClean="0"/>
              <a:t> data category was requested.  The Aircraft Engine Type Code would appear in a point request.  The Emissions Operating Type Code would indicate if the emissions are routine, shutdown/startup or upset and only be populated in the Point Inventory.  </a:t>
            </a:r>
            <a:r>
              <a:rPr lang="en-US" b="1" baseline="0" dirty="0" smtClean="0">
                <a:solidFill>
                  <a:srgbClr val="FF0000"/>
                </a:solidFill>
              </a:rPr>
              <a:t>The Data Set </a:t>
            </a:r>
            <a:r>
              <a:rPr lang="en-US" baseline="0" dirty="0" smtClean="0"/>
              <a:t>is the source of the data for that record.</a:t>
            </a:r>
          </a:p>
          <a:p>
            <a:endParaRPr lang="en-US" baseline="0" dirty="0" smtClean="0"/>
          </a:p>
          <a:p>
            <a:r>
              <a:rPr lang="en-US" baseline="0" dirty="0" smtClean="0"/>
              <a:t>While adding the SCC descriptions is on our wish list, if you wanted to add the SCC descriptions to this report, this could easily be done in Access by downloading the SCC Reporting Codes in the Gateway, join the two tables on the SCC code, and do an update query to add the descriptions.</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74</a:t>
            </a:fld>
            <a:endParaRPr lang="en-US"/>
          </a:p>
        </p:txBody>
      </p:sp>
    </p:spTree>
    <p:extLst>
      <p:ext uri="{BB962C8B-B14F-4D97-AF65-F5344CB8AC3E}">
        <p14:creationId xmlns:p14="http://schemas.microsoft.com/office/powerpoint/2010/main" val="32487027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C6D407-1030-46EA-961B-19E6A16D02FD}" type="slidenum">
              <a:rPr lang="en-US" smtClean="0"/>
              <a:pPr/>
              <a:t>75</a:t>
            </a:fld>
            <a:endParaRPr lang="en-US"/>
          </a:p>
        </p:txBody>
      </p:sp>
    </p:spTree>
    <p:extLst>
      <p:ext uri="{BB962C8B-B14F-4D97-AF65-F5344CB8AC3E}">
        <p14:creationId xmlns:p14="http://schemas.microsoft.com/office/powerpoint/2010/main" val="290553756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76</a:t>
            </a:fld>
            <a:endParaRPr lang="en-US"/>
          </a:p>
        </p:txBody>
      </p:sp>
    </p:spTree>
    <p:extLst>
      <p:ext uri="{BB962C8B-B14F-4D97-AF65-F5344CB8AC3E}">
        <p14:creationId xmlns:p14="http://schemas.microsoft.com/office/powerpoint/2010/main" val="202736639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Events are all Wildland and prescribed burns only.  Other fire sectors such as ag fires are in the nonpoint</a:t>
            </a:r>
            <a:r>
              <a:rPr lang="en-US" baseline="0" dirty="0" smtClean="0"/>
              <a:t> data category.</a:t>
            </a:r>
            <a:endParaRPr lang="en-US" dirty="0" smtClean="0"/>
          </a:p>
          <a:p>
            <a:endParaRPr lang="en-US" dirty="0" smtClean="0"/>
          </a:p>
          <a:p>
            <a:r>
              <a:rPr lang="en-US" dirty="0" smtClean="0"/>
              <a:t>First we select the 2011</a:t>
            </a:r>
            <a:r>
              <a:rPr lang="en-US" baseline="0" dirty="0" smtClean="0"/>
              <a:t> NEI V2 as our data set of interest.</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77</a:t>
            </a:fld>
            <a:endParaRPr lang="en-US"/>
          </a:p>
        </p:txBody>
      </p:sp>
    </p:spTree>
    <p:extLst>
      <p:ext uri="{BB962C8B-B14F-4D97-AF65-F5344CB8AC3E}">
        <p14:creationId xmlns:p14="http://schemas.microsoft.com/office/powerpoint/2010/main" val="69754570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we need to select our pollutants.  For this example, we will select all “Active CAPs”</a:t>
            </a:r>
          </a:p>
          <a:p>
            <a:endParaRPr lang="en-US" dirty="0" smtClean="0"/>
          </a:p>
          <a:p>
            <a:r>
              <a:rPr lang="en-US" dirty="0" smtClean="0"/>
              <a:t>You can then proceed to select the optional filters of geographic,</a:t>
            </a:r>
            <a:r>
              <a:rPr lang="en-US" baseline="0" dirty="0" smtClean="0"/>
              <a:t> sectors or SCC and select Request Download</a:t>
            </a:r>
          </a:p>
          <a:p>
            <a:endParaRPr lang="en-US" baseline="0" dirty="0" smtClean="0"/>
          </a:p>
          <a:p>
            <a:r>
              <a:rPr lang="en-US" baseline="0" dirty="0" smtClean="0"/>
              <a:t>The report will be the daily emissions data summarized at the county and SCC level by day.  </a:t>
            </a:r>
            <a:r>
              <a:rPr lang="en-US" baseline="0" dirty="0" smtClean="0"/>
              <a:t>May be very </a:t>
            </a:r>
            <a:r>
              <a:rPr lang="en-US" baseline="0" dirty="0" smtClean="0"/>
              <a:t>large files!  </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78</a:t>
            </a:fld>
            <a:endParaRPr lang="en-US"/>
          </a:p>
        </p:txBody>
      </p:sp>
    </p:spTree>
    <p:extLst>
      <p:ext uri="{BB962C8B-B14F-4D97-AF65-F5344CB8AC3E}">
        <p14:creationId xmlns:p14="http://schemas.microsoft.com/office/powerpoint/2010/main" val="17937744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t>
            </a:r>
            <a:r>
              <a:rPr lang="en-US" smtClean="0"/>
              <a:t>next two slides </a:t>
            </a:r>
            <a:r>
              <a:rPr lang="en-US" dirty="0" smtClean="0"/>
              <a:t>which were not in the original slide deck sent last week.</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79</a:t>
            </a:fld>
            <a:endParaRPr lang="en-US"/>
          </a:p>
        </p:txBody>
      </p:sp>
    </p:spTree>
    <p:extLst>
      <p:ext uri="{BB962C8B-B14F-4D97-AF65-F5344CB8AC3E}">
        <p14:creationId xmlns:p14="http://schemas.microsoft.com/office/powerpoint/2010/main" val="20456070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80</a:t>
            </a:fld>
            <a:endParaRPr lang="en-US"/>
          </a:p>
        </p:txBody>
      </p:sp>
    </p:spTree>
    <p:extLst>
      <p:ext uri="{BB962C8B-B14F-4D97-AF65-F5344CB8AC3E}">
        <p14:creationId xmlns:p14="http://schemas.microsoft.com/office/powerpoint/2010/main" val="161771828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Through</a:t>
            </a:r>
            <a:r>
              <a:rPr lang="en-US" baseline="0" dirty="0" smtClean="0"/>
              <a:t> out this course we have discussed selecting Request Download.  Now lets talk about where you can find these reports once you have made the request.</a:t>
            </a:r>
          </a:p>
          <a:p>
            <a:endParaRPr lang="en-US" baseline="0" dirty="0" smtClean="0"/>
          </a:p>
          <a:p>
            <a:r>
              <a:rPr lang="en-US" dirty="0" smtClean="0"/>
              <a:t>All reports</a:t>
            </a:r>
            <a:r>
              <a:rPr lang="en-US" baseline="0" dirty="0" smtClean="0"/>
              <a:t> which you have selected for download, will be found under the </a:t>
            </a:r>
            <a:r>
              <a:rPr lang="en-US" b="1" baseline="0" dirty="0" smtClean="0">
                <a:solidFill>
                  <a:srgbClr val="FF0000"/>
                </a:solidFill>
              </a:rPr>
              <a:t>Request Downloads </a:t>
            </a:r>
            <a:r>
              <a:rPr lang="en-US" baseline="0" dirty="0" smtClean="0"/>
              <a:t>section on the left hand sidebar.  </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81</a:t>
            </a:fld>
            <a:endParaRPr lang="en-US"/>
          </a:p>
        </p:txBody>
      </p:sp>
    </p:spTree>
    <p:extLst>
      <p:ext uri="{BB962C8B-B14F-4D97-AF65-F5344CB8AC3E}">
        <p14:creationId xmlns:p14="http://schemas.microsoft.com/office/powerpoint/2010/main" val="120583136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a:t>
            </a:r>
            <a:r>
              <a:rPr lang="en-US" baseline="0" dirty="0" smtClean="0"/>
              <a:t> are three icons:</a:t>
            </a:r>
          </a:p>
          <a:p>
            <a:r>
              <a:rPr lang="en-US" baseline="0" dirty="0" smtClean="0"/>
              <a:t>The </a:t>
            </a:r>
            <a:r>
              <a:rPr lang="en-US" b="1" baseline="0" dirty="0" smtClean="0">
                <a:solidFill>
                  <a:srgbClr val="FF0000"/>
                </a:solidFill>
              </a:rPr>
              <a:t>magnifying glass </a:t>
            </a:r>
            <a:r>
              <a:rPr lang="en-US" baseline="0" dirty="0" smtClean="0"/>
              <a:t>will show the filters used for the report.</a:t>
            </a:r>
          </a:p>
          <a:p>
            <a:r>
              <a:rPr lang="en-US" baseline="0" dirty="0" smtClean="0"/>
              <a:t>The </a:t>
            </a:r>
            <a:r>
              <a:rPr lang="en-US" b="1" baseline="0" dirty="0" smtClean="0">
                <a:solidFill>
                  <a:srgbClr val="FF0000"/>
                </a:solidFill>
              </a:rPr>
              <a:t>second icon </a:t>
            </a:r>
            <a:r>
              <a:rPr lang="en-US" baseline="0" dirty="0" smtClean="0"/>
              <a:t>that looks like a sheet of paper is the download link.</a:t>
            </a:r>
          </a:p>
          <a:p>
            <a:endParaRPr lang="en-US" baseline="0" dirty="0" smtClean="0"/>
          </a:p>
          <a:p>
            <a:r>
              <a:rPr lang="en-US" baseline="0" dirty="0" smtClean="0"/>
              <a:t>The </a:t>
            </a:r>
            <a:r>
              <a:rPr lang="en-US" b="1" baseline="0" dirty="0" smtClean="0">
                <a:solidFill>
                  <a:srgbClr val="FF0000"/>
                </a:solidFill>
              </a:rPr>
              <a:t>star icon</a:t>
            </a:r>
            <a:r>
              <a:rPr lang="en-US" baseline="0" dirty="0" smtClean="0"/>
              <a:t> is not available on a user’s interface and is used by EPA to publish reports.  These reports may be found under the </a:t>
            </a:r>
            <a:r>
              <a:rPr lang="en-US" b="1" baseline="0" dirty="0" smtClean="0">
                <a:solidFill>
                  <a:srgbClr val="FF0000"/>
                </a:solidFill>
              </a:rPr>
              <a:t>Large File Download </a:t>
            </a:r>
            <a:r>
              <a:rPr lang="en-US" baseline="0" dirty="0" smtClean="0"/>
              <a:t>section on the left-hand sidebar.  These reports are National files down to the lowest aggregation.</a:t>
            </a:r>
          </a:p>
          <a:p>
            <a:endParaRPr lang="en-US" baseline="0" dirty="0" smtClean="0"/>
          </a:p>
          <a:p>
            <a:r>
              <a:rPr lang="en-US" baseline="0" dirty="0" smtClean="0"/>
              <a:t>A red “X” allows you to cancel a report that has </a:t>
            </a:r>
            <a:r>
              <a:rPr lang="en-US" baseline="0" smtClean="0"/>
              <a:t>been requested.</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82</a:t>
            </a:fld>
            <a:endParaRPr lang="en-US"/>
          </a:p>
        </p:txBody>
      </p:sp>
    </p:spTree>
    <p:extLst>
      <p:ext uri="{BB962C8B-B14F-4D97-AF65-F5344CB8AC3E}">
        <p14:creationId xmlns:p14="http://schemas.microsoft.com/office/powerpoint/2010/main" val="53338561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Sometimes we receive requests for what were EPA’s estimates for a particular data category or sector.  The reports can be run on the above.  EPA data sets for</a:t>
            </a:r>
            <a:r>
              <a:rPr lang="en-US" baseline="0" dirty="0" smtClean="0"/>
              <a:t> your State, county or Tribe.  Place the above descriptions in the data set search box.</a:t>
            </a:r>
            <a:r>
              <a:rPr lang="en-US" dirty="0" smtClean="0"/>
              <a:t> </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83</a:t>
            </a:fld>
            <a:endParaRPr lang="en-US"/>
          </a:p>
        </p:txBody>
      </p:sp>
    </p:spTree>
    <p:extLst>
      <p:ext uri="{BB962C8B-B14F-4D97-AF65-F5344CB8AC3E}">
        <p14:creationId xmlns:p14="http://schemas.microsoft.com/office/powerpoint/2010/main" val="220102666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C6D407-1030-46EA-961B-19E6A16D02FD}" type="slidenum">
              <a:rPr lang="en-US" smtClean="0"/>
              <a:pPr/>
              <a:t>84</a:t>
            </a:fld>
            <a:endParaRPr lang="en-US"/>
          </a:p>
        </p:txBody>
      </p:sp>
    </p:spTree>
    <p:extLst>
      <p:ext uri="{BB962C8B-B14F-4D97-AF65-F5344CB8AC3E}">
        <p14:creationId xmlns:p14="http://schemas.microsoft.com/office/powerpoint/2010/main" val="3975706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smtClean="0"/>
              <a:t>Remember that you should always submit your file to the QA Environment until you have a clean feedback report prior to submitting to Production for an official submission.</a:t>
            </a:r>
          </a:p>
          <a:p>
            <a:endParaRPr lang="en-US" sz="1000" dirty="0" smtClean="0"/>
          </a:p>
          <a:p>
            <a:r>
              <a:rPr lang="en-US" sz="1000" dirty="0" smtClean="0"/>
              <a:t>One of the most important worksheets that you will have in the feedback report is the statistics page.  Things that you want to look for is whether the </a:t>
            </a:r>
            <a:r>
              <a:rPr lang="en-US" sz="1000" dirty="0" smtClean="0"/>
              <a:t>number </a:t>
            </a:r>
            <a:r>
              <a:rPr lang="en-US" sz="1000" dirty="0" smtClean="0"/>
              <a:t>of records </a:t>
            </a:r>
            <a:r>
              <a:rPr lang="en-US" sz="1000" dirty="0" smtClean="0"/>
              <a:t>in the feedback report matches </a:t>
            </a:r>
            <a:r>
              <a:rPr lang="en-US" sz="1000" dirty="0" smtClean="0"/>
              <a:t>the number of records being submitted.  It helps if you notate the number of records in your file prior to submission.  If reporting emissions, your emission process records should be the same as your reporting period records.  If you are doing a dump of all of your facilities to submit your facility inventory, and you have 100s of adds in your records added column, you need to check that these are not due to an agency wide change in </a:t>
            </a:r>
            <a:r>
              <a:rPr lang="en-US" sz="1000" dirty="0" smtClean="0"/>
              <a:t>identifiers and that duplicates may be created.  </a:t>
            </a:r>
            <a:r>
              <a:rPr lang="en-US" sz="1000" dirty="0" smtClean="0"/>
              <a:t>The proper procedure would be to submit all of your facilities with an end date on the agency identifier and then submit a second file with the new agency identifiers, EIS Identifiers and a start date.  If this is not done, you will receive 100s of potential duplicate errors. </a:t>
            </a:r>
            <a:r>
              <a:rPr lang="en-US" sz="1000" baseline="0" dirty="0" smtClean="0"/>
              <a:t>We can assist you in making these types of changes</a:t>
            </a:r>
            <a:endParaRPr lang="en-US" sz="1000" dirty="0" smtClean="0"/>
          </a:p>
          <a:p>
            <a:endParaRPr lang="en-US" sz="1000" dirty="0" smtClean="0"/>
          </a:p>
          <a:p>
            <a:r>
              <a:rPr lang="en-US" sz="1000" dirty="0" smtClean="0"/>
              <a:t>All critical errors should be resolved prior to making a production or official submission to EIS.  Not resolving these issues will prevent that particular record from being accepted into the system.  </a:t>
            </a:r>
          </a:p>
          <a:p>
            <a:endParaRPr lang="en-US" sz="1000" dirty="0" smtClean="0"/>
          </a:p>
          <a:p>
            <a:r>
              <a:rPr lang="en-US" sz="1000" dirty="0" smtClean="0"/>
              <a:t>You should also review warning errors.  We have eliminated many warning checks so that you should have a manageable number of errors to review.  Not resolving warning errors will have no effect on the acceptance of the record.</a:t>
            </a:r>
          </a:p>
          <a:p>
            <a:endParaRPr lang="en-US" sz="1000" dirty="0" smtClean="0"/>
          </a:p>
        </p:txBody>
      </p:sp>
      <p:sp>
        <p:nvSpPr>
          <p:cNvPr id="4" name="Slide Number Placeholder 3"/>
          <p:cNvSpPr>
            <a:spLocks noGrp="1"/>
          </p:cNvSpPr>
          <p:nvPr>
            <p:ph type="sldNum" sz="quarter" idx="10"/>
          </p:nvPr>
        </p:nvSpPr>
        <p:spPr/>
        <p:txBody>
          <a:bodyPr/>
          <a:lstStyle/>
          <a:p>
            <a:fld id="{B4C6D407-1030-46EA-961B-19E6A16D02FD}" type="slidenum">
              <a:rPr lang="en-US" smtClean="0"/>
              <a:pPr/>
              <a:t>85</a:t>
            </a:fld>
            <a:endParaRPr lang="en-US"/>
          </a:p>
        </p:txBody>
      </p:sp>
    </p:spTree>
    <p:extLst>
      <p:ext uri="{BB962C8B-B14F-4D97-AF65-F5344CB8AC3E}">
        <p14:creationId xmlns:p14="http://schemas.microsoft.com/office/powerpoint/2010/main" val="258859237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Feedback Reports can be found under the </a:t>
            </a:r>
            <a:r>
              <a:rPr lang="en-US" b="1" i="0" baseline="0" dirty="0" smtClean="0">
                <a:solidFill>
                  <a:srgbClr val="FF0000"/>
                </a:solidFill>
              </a:rPr>
              <a:t>Reports</a:t>
            </a:r>
            <a:r>
              <a:rPr lang="en-US" dirty="0" smtClean="0"/>
              <a:t> section on the left hand sidebar.  You can see </a:t>
            </a:r>
            <a:r>
              <a:rPr lang="en-US" b="1" i="0" baseline="0" dirty="0" smtClean="0">
                <a:solidFill>
                  <a:srgbClr val="FF0000"/>
                </a:solidFill>
              </a:rPr>
              <a:t>the CDX identifier </a:t>
            </a:r>
            <a:r>
              <a:rPr lang="en-US" dirty="0" smtClean="0"/>
              <a:t>for your submission,  whether the file was </a:t>
            </a:r>
            <a:r>
              <a:rPr lang="en-US" b="1" i="0" baseline="0" dirty="0" smtClean="0">
                <a:solidFill>
                  <a:srgbClr val="FF0000"/>
                </a:solidFill>
              </a:rPr>
              <a:t>Completed or Failed</a:t>
            </a:r>
            <a:r>
              <a:rPr lang="en-US" dirty="0" smtClean="0"/>
              <a:t>, who submitted the file, whether the file was submitted to </a:t>
            </a:r>
            <a:r>
              <a:rPr lang="en-US" b="1" i="0" baseline="0" dirty="0" smtClean="0">
                <a:solidFill>
                  <a:srgbClr val="FF0000"/>
                </a:solidFill>
              </a:rPr>
              <a:t>QA or Production</a:t>
            </a:r>
            <a:r>
              <a:rPr lang="en-US" dirty="0" smtClean="0"/>
              <a:t>, the </a:t>
            </a:r>
            <a:r>
              <a:rPr lang="en-US" b="1" i="0" baseline="0" dirty="0" smtClean="0">
                <a:solidFill>
                  <a:srgbClr val="FF0000"/>
                </a:solidFill>
              </a:rPr>
              <a:t>date and time</a:t>
            </a:r>
            <a:r>
              <a:rPr lang="en-US" dirty="0" smtClean="0"/>
              <a:t>, and a link to </a:t>
            </a:r>
            <a:r>
              <a:rPr lang="en-US" b="1" i="0" baseline="0" dirty="0" smtClean="0">
                <a:solidFill>
                  <a:srgbClr val="FF0000"/>
                </a:solidFill>
              </a:rPr>
              <a:t>download the report</a:t>
            </a:r>
            <a:r>
              <a:rPr lang="en-US" dirty="0" smtClean="0"/>
              <a:t>.  When submitting to QA, you will also get a link to </a:t>
            </a:r>
            <a:r>
              <a:rPr lang="en-US" b="0" dirty="0" smtClean="0">
                <a:solidFill>
                  <a:schemeClr val="tx1"/>
                </a:solidFill>
              </a:rPr>
              <a:t>request assistance </a:t>
            </a:r>
            <a:r>
              <a:rPr lang="en-US" dirty="0" smtClean="0"/>
              <a:t>if you are having difficulties in resolving some of the errors in your report.  If you do not select this link, EPA cannot see your data in the QA environment.</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86</a:t>
            </a:fld>
            <a:endParaRPr lang="en-US"/>
          </a:p>
        </p:txBody>
      </p:sp>
    </p:spTree>
    <p:extLst>
      <p:ext uri="{BB962C8B-B14F-4D97-AF65-F5344CB8AC3E}">
        <p14:creationId xmlns:p14="http://schemas.microsoft.com/office/powerpoint/2010/main" val="231344928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often receive calls about an agency having submitted a file but it is not in EIS.  You can check the submission by copying your CDX tracking number either</a:t>
            </a:r>
            <a:r>
              <a:rPr lang="en-US" baseline="0" dirty="0" smtClean="0"/>
              <a:t> from the automated emails which you receive, or on the Gateway under Feedback Reports.</a:t>
            </a:r>
          </a:p>
          <a:p>
            <a:endParaRPr lang="en-US" baseline="0" dirty="0" smtClean="0"/>
          </a:p>
          <a:p>
            <a:r>
              <a:rPr lang="en-US" baseline="0" dirty="0" smtClean="0"/>
              <a:t>Sign into the web client and select History Search.</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87</a:t>
            </a:fld>
            <a:endParaRPr lang="en-US"/>
          </a:p>
        </p:txBody>
      </p:sp>
    </p:spTree>
    <p:extLst>
      <p:ext uri="{BB962C8B-B14F-4D97-AF65-F5344CB8AC3E}">
        <p14:creationId xmlns:p14="http://schemas.microsoft.com/office/powerpoint/2010/main" val="217452208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Cut and Paste your transaction number</a:t>
            </a:r>
            <a:r>
              <a:rPr lang="en-US" baseline="0" dirty="0" smtClean="0"/>
              <a:t> from your CDX email.  Do not complete any other box.</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88</a:t>
            </a:fld>
            <a:endParaRPr lang="en-US"/>
          </a:p>
        </p:txBody>
      </p:sp>
    </p:spTree>
    <p:extLst>
      <p:ext uri="{BB962C8B-B14F-4D97-AF65-F5344CB8AC3E}">
        <p14:creationId xmlns:p14="http://schemas.microsoft.com/office/powerpoint/2010/main" val="139892480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see that this submission failed.  Select the link under Transaction ID</a:t>
            </a:r>
            <a:r>
              <a:rPr lang="en-US" dirty="0" smtClean="0"/>
              <a:t>.  To see why the submission failed</a:t>
            </a:r>
            <a:r>
              <a:rPr lang="en-US" baseline="0" dirty="0" smtClean="0"/>
              <a:t> selection the Transaction ID link.</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89</a:t>
            </a:fld>
            <a:endParaRPr lang="en-US"/>
          </a:p>
        </p:txBody>
      </p:sp>
    </p:spTree>
    <p:extLst>
      <p:ext uri="{BB962C8B-B14F-4D97-AF65-F5344CB8AC3E}">
        <p14:creationId xmlns:p14="http://schemas.microsoft.com/office/powerpoint/2010/main" val="296386286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Next is the </a:t>
            </a:r>
            <a:r>
              <a:rPr lang="en-US" b="1" dirty="0" smtClean="0">
                <a:solidFill>
                  <a:srgbClr val="FF0000"/>
                </a:solidFill>
              </a:rPr>
              <a:t>Agency History Report</a:t>
            </a:r>
            <a:r>
              <a:rPr lang="en-US" baseline="0" dirty="0" smtClean="0"/>
              <a:t>.  This report was mentioned in the point inventory course and is a very good tool for </a:t>
            </a:r>
            <a:r>
              <a:rPr lang="en-US" baseline="0" dirty="0" err="1" smtClean="0"/>
              <a:t>QCing</a:t>
            </a:r>
            <a:r>
              <a:rPr lang="en-US" baseline="0" dirty="0" smtClean="0"/>
              <a:t> your submission.</a:t>
            </a:r>
          </a:p>
          <a:p>
            <a:endParaRPr lang="en-US" baseline="0" dirty="0" smtClean="0"/>
          </a:p>
          <a:p>
            <a:r>
              <a:rPr lang="en-US" baseline="0" dirty="0" smtClean="0"/>
              <a:t>The Agency Submission History Report is located on the left hand sidebar under Reports.</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90</a:t>
            </a:fld>
            <a:endParaRPr lang="en-US"/>
          </a:p>
        </p:txBody>
      </p:sp>
    </p:spTree>
    <p:extLst>
      <p:ext uri="{BB962C8B-B14F-4D97-AF65-F5344CB8AC3E}">
        <p14:creationId xmlns:p14="http://schemas.microsoft.com/office/powerpoint/2010/main" val="113140292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first thing that you will want to do is select </a:t>
            </a:r>
            <a:r>
              <a:rPr lang="en-US" b="1" dirty="0" smtClean="0">
                <a:solidFill>
                  <a:srgbClr val="FF0000"/>
                </a:solidFill>
              </a:rPr>
              <a:t>the inventory year </a:t>
            </a:r>
            <a:r>
              <a:rPr lang="en-US" dirty="0" smtClean="0"/>
              <a:t>of interest.  For our example we will select </a:t>
            </a:r>
            <a:r>
              <a:rPr lang="en-US" dirty="0" smtClean="0"/>
              <a:t>2011.  </a:t>
            </a:r>
            <a:r>
              <a:rPr lang="en-US" dirty="0" smtClean="0"/>
              <a:t>This is currently the default view</a:t>
            </a:r>
            <a:r>
              <a:rPr lang="en-US" baseline="0" dirty="0" smtClean="0"/>
              <a:t> and will change to </a:t>
            </a:r>
            <a:r>
              <a:rPr lang="en-US" baseline="0" dirty="0" smtClean="0"/>
              <a:t>2014 </a:t>
            </a:r>
            <a:r>
              <a:rPr lang="en-US" baseline="0" dirty="0" smtClean="0"/>
              <a:t>when the window opens for submissions in June.</a:t>
            </a:r>
            <a:endParaRPr lang="en-US" dirty="0" smtClean="0"/>
          </a:p>
          <a:p>
            <a:endParaRPr lang="en-US" dirty="0" smtClean="0"/>
          </a:p>
          <a:p>
            <a:r>
              <a:rPr lang="en-US" dirty="0" smtClean="0"/>
              <a:t>This view has</a:t>
            </a:r>
            <a:r>
              <a:rPr lang="en-US" baseline="0" dirty="0" smtClean="0"/>
              <a:t> data columns for Agency Organization, Region, and then the individual data categories.  The </a:t>
            </a:r>
            <a:r>
              <a:rPr lang="en-US" b="1" baseline="0" dirty="0" smtClean="0">
                <a:solidFill>
                  <a:srgbClr val="FF0000"/>
                </a:solidFill>
              </a:rPr>
              <a:t>date and time </a:t>
            </a:r>
            <a:r>
              <a:rPr lang="en-US" baseline="0" dirty="0" smtClean="0"/>
              <a:t>under the data categories is the date and time of the </a:t>
            </a:r>
            <a:r>
              <a:rPr lang="en-US" b="1" baseline="0" dirty="0" smtClean="0"/>
              <a:t>LAST submission</a:t>
            </a:r>
            <a:r>
              <a:rPr lang="en-US" baseline="0" dirty="0" smtClean="0"/>
              <a:t>.  This could change frequently during a submission period.  Only the last submission will be displayed on this report.  An N/A represents no data being submitted.</a:t>
            </a:r>
          </a:p>
          <a:p>
            <a:endParaRPr lang="en-US" baseline="0" dirty="0" smtClean="0"/>
          </a:p>
          <a:p>
            <a:r>
              <a:rPr lang="en-US" baseline="0" dirty="0" smtClean="0"/>
              <a:t>You will also notice that these dates are links.  I will select the link under the Alabama Point category.</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B4C6D407-1030-46EA-961B-19E6A16D02FD}" type="slidenum">
              <a:rPr lang="en-US" smtClean="0"/>
              <a:pPr/>
              <a:t>91</a:t>
            </a:fld>
            <a:endParaRPr lang="en-US"/>
          </a:p>
        </p:txBody>
      </p:sp>
    </p:spTree>
    <p:extLst>
      <p:ext uri="{BB962C8B-B14F-4D97-AF65-F5344CB8AC3E}">
        <p14:creationId xmlns:p14="http://schemas.microsoft.com/office/powerpoint/2010/main" val="32224446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table is displayed which</a:t>
            </a:r>
            <a:r>
              <a:rPr lang="en-US" baseline="0" dirty="0" smtClean="0"/>
              <a:t> has several categories:</a:t>
            </a:r>
          </a:p>
          <a:p>
            <a:endParaRPr lang="en-US" baseline="0" dirty="0" smtClean="0"/>
          </a:p>
          <a:p>
            <a:r>
              <a:rPr lang="en-US" baseline="0" dirty="0" smtClean="0"/>
              <a:t>OP – Expected – These are all facilities in EIS which have an agency identifier and a status of operating.</a:t>
            </a:r>
          </a:p>
          <a:p>
            <a:r>
              <a:rPr lang="en-US" baseline="0" dirty="0" smtClean="0"/>
              <a:t>OP – Total – Is the total number of facilities to include the Expected above and all EPA added facilities such as airports and landfills which you may not be responsible for reporting emissions.</a:t>
            </a:r>
          </a:p>
          <a:p>
            <a:endParaRPr lang="en-US" baseline="0" dirty="0" smtClean="0"/>
          </a:p>
          <a:p>
            <a:r>
              <a:rPr lang="en-US" baseline="0" dirty="0" smtClean="0"/>
              <a:t>PS- Expected – The number of facilities which have a status of PS, and have an agency identifier.</a:t>
            </a:r>
          </a:p>
          <a:p>
            <a:r>
              <a:rPr lang="en-US" baseline="0" dirty="0" smtClean="0"/>
              <a:t>PS-Total – All facilities including the expected above and any EPA added facilities which are now PS.</a:t>
            </a:r>
          </a:p>
          <a:p>
            <a:endParaRPr lang="en-US" baseline="0" dirty="0" smtClean="0"/>
          </a:p>
          <a:p>
            <a:r>
              <a:rPr lang="en-US" baseline="0" dirty="0" smtClean="0"/>
              <a:t>Notice that there appears to be 4 facilities under the PS section that had emissions reported to them.  This would be okay if the operating status year was a later year than the emissions reporting period.</a:t>
            </a:r>
          </a:p>
          <a:p>
            <a:endParaRPr lang="en-US" baseline="0" dirty="0" smtClean="0"/>
          </a:p>
          <a:p>
            <a:r>
              <a:rPr lang="en-US" baseline="0" dirty="0" smtClean="0"/>
              <a:t>Looking at the numbers for operating facilities.  It looks like we were expecting emissions to be reported to </a:t>
            </a:r>
            <a:r>
              <a:rPr lang="en-US" b="1" baseline="0" dirty="0" smtClean="0">
                <a:solidFill>
                  <a:srgbClr val="FF0000"/>
                </a:solidFill>
              </a:rPr>
              <a:t>350</a:t>
            </a:r>
            <a:r>
              <a:rPr lang="en-US" baseline="0" dirty="0" smtClean="0"/>
              <a:t> facilities but emissions were only reported for </a:t>
            </a:r>
            <a:r>
              <a:rPr lang="en-US" b="1" baseline="0" dirty="0" smtClean="0">
                <a:solidFill>
                  <a:srgbClr val="FF0000"/>
                </a:solidFill>
              </a:rPr>
              <a:t>308</a:t>
            </a:r>
            <a:r>
              <a:rPr lang="en-US" baseline="0" dirty="0" smtClean="0"/>
              <a:t>.  Let’s look at this further.  Select </a:t>
            </a:r>
            <a:r>
              <a:rPr lang="en-US" b="1" baseline="0" dirty="0" smtClean="0">
                <a:solidFill>
                  <a:srgbClr val="FF0000"/>
                </a:solidFill>
              </a:rPr>
              <a:t>the link </a:t>
            </a:r>
            <a:r>
              <a:rPr lang="en-US" baseline="0" dirty="0" smtClean="0"/>
              <a:t>for OP-Expected.</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92</a:t>
            </a:fld>
            <a:endParaRPr lang="en-US"/>
          </a:p>
        </p:txBody>
      </p:sp>
    </p:spTree>
    <p:extLst>
      <p:ext uri="{BB962C8B-B14F-4D97-AF65-F5344CB8AC3E}">
        <p14:creationId xmlns:p14="http://schemas.microsoft.com/office/powerpoint/2010/main" val="396813673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following table is displayed.  Notice how you can</a:t>
            </a:r>
            <a:r>
              <a:rPr lang="en-US" baseline="0" dirty="0" smtClean="0"/>
              <a:t>not really see the entire table without scrolling to the bottom and scrolling to the right.  So that you can better managed this table, I am going to scroll to the bottom and select </a:t>
            </a:r>
            <a:r>
              <a:rPr lang="en-US" b="1" baseline="0" dirty="0" smtClean="0">
                <a:solidFill>
                  <a:srgbClr val="FF0000"/>
                </a:solidFill>
              </a:rPr>
              <a:t>“Download Results: CSV</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93</a:t>
            </a:fld>
            <a:endParaRPr lang="en-US"/>
          </a:p>
        </p:txBody>
      </p:sp>
    </p:spTree>
    <p:extLst>
      <p:ext uri="{BB962C8B-B14F-4D97-AF65-F5344CB8AC3E}">
        <p14:creationId xmlns:p14="http://schemas.microsoft.com/office/powerpoint/2010/main" val="57670280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I can manipulate the report.  The first thing that I would want to do is find out which</a:t>
            </a:r>
            <a:r>
              <a:rPr lang="en-US" baseline="0" dirty="0" smtClean="0"/>
              <a:t> of these facilities that I was expected to report emissions for but did not.  If you do a filter on the </a:t>
            </a:r>
            <a:r>
              <a:rPr lang="en-US" b="1" baseline="0" dirty="0" smtClean="0">
                <a:solidFill>
                  <a:srgbClr val="FF0000"/>
                </a:solidFill>
              </a:rPr>
              <a:t>Process Count </a:t>
            </a:r>
            <a:r>
              <a:rPr lang="en-US" baseline="0" dirty="0" smtClean="0"/>
              <a:t>for </a:t>
            </a:r>
            <a:r>
              <a:rPr lang="en-US" b="1" baseline="0" dirty="0" smtClean="0">
                <a:solidFill>
                  <a:srgbClr val="FF0000"/>
                </a:solidFill>
              </a:rPr>
              <a:t>blanks</a:t>
            </a:r>
            <a:r>
              <a:rPr lang="en-US" baseline="0" dirty="0" smtClean="0">
                <a:solidFill>
                  <a:srgbClr val="FF0000"/>
                </a:solidFill>
              </a:rPr>
              <a:t>…</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B4C6D407-1030-46EA-961B-19E6A16D02FD}" type="slidenum">
              <a:rPr lang="en-US" smtClean="0"/>
              <a:pPr/>
              <a:t>94</a:t>
            </a:fld>
            <a:endParaRPr lang="en-US"/>
          </a:p>
        </p:txBody>
      </p:sp>
    </p:spTree>
    <p:extLst>
      <p:ext uri="{BB962C8B-B14F-4D97-AF65-F5344CB8AC3E}">
        <p14:creationId xmlns:p14="http://schemas.microsoft.com/office/powerpoint/2010/main" val="238503924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can now see all of the facilities which have a</a:t>
            </a:r>
            <a:r>
              <a:rPr lang="en-US" baseline="0" dirty="0" smtClean="0"/>
              <a:t> operating status of OP with an agency identifier, but no emissions were reported.  Reviewing this list you need to decide if it is a facility which you inadvertently forgot to report, or if the status of the facility is accurate.</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95</a:t>
            </a:fld>
            <a:endParaRPr lang="en-US"/>
          </a:p>
        </p:txBody>
      </p:sp>
    </p:spTree>
    <p:extLst>
      <p:ext uri="{BB962C8B-B14F-4D97-AF65-F5344CB8AC3E}">
        <p14:creationId xmlns:p14="http://schemas.microsoft.com/office/powerpoint/2010/main" val="31431861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let’s look at the data tagging report.</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96</a:t>
            </a:fld>
            <a:endParaRPr lang="en-US"/>
          </a:p>
        </p:txBody>
      </p:sp>
    </p:spTree>
    <p:extLst>
      <p:ext uri="{BB962C8B-B14F-4D97-AF65-F5344CB8AC3E}">
        <p14:creationId xmlns:p14="http://schemas.microsoft.com/office/powerpoint/2010/main" val="139763657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data tagging</a:t>
            </a:r>
            <a:r>
              <a:rPr lang="en-US" baseline="0" dirty="0" smtClean="0"/>
              <a:t> report is created by EPA when a draft version of a new NEI is being release in the Gateway.  EPA will “tag-out” data which it feels may be inaccurate or that EPA has better estimates due to CEM data or stack tests.</a:t>
            </a:r>
          </a:p>
          <a:p>
            <a:endParaRPr lang="en-US" baseline="0" dirty="0" smtClean="0"/>
          </a:p>
          <a:p>
            <a:r>
              <a:rPr lang="en-US" baseline="0" dirty="0" smtClean="0"/>
              <a:t>Select the link for the data category you wish to review.  For our demonstration we will select “P” for Point.</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97</a:t>
            </a:fld>
            <a:endParaRPr lang="en-US"/>
          </a:p>
        </p:txBody>
      </p:sp>
    </p:spTree>
    <p:extLst>
      <p:ext uri="{BB962C8B-B14F-4D97-AF65-F5344CB8AC3E}">
        <p14:creationId xmlns:p14="http://schemas.microsoft.com/office/powerpoint/2010/main" val="411107148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you scroll to the right of the particular record you can see the pollutant which was tagged, why it was tagged (we had test data which we felt used a newer emission factor), the tagged value and the new value.</a:t>
            </a:r>
          </a:p>
          <a:p>
            <a:endParaRPr lang="en-US" dirty="0" smtClean="0"/>
          </a:p>
          <a:p>
            <a:r>
              <a:rPr lang="en-US" dirty="0" smtClean="0"/>
              <a:t>During the comment period</a:t>
            </a:r>
            <a:r>
              <a:rPr lang="en-US" baseline="0" dirty="0" smtClean="0"/>
              <a:t> an SLT would review these reasons.  If, for instance, the reason is the number may be an outlier, the SLT can correct the value and at the end of the comment period the SLT new data would be </a:t>
            </a:r>
            <a:r>
              <a:rPr lang="en-US" baseline="0" dirty="0" err="1" smtClean="0"/>
              <a:t>untag</a:t>
            </a:r>
            <a:r>
              <a:rPr lang="en-US" baseline="0" dirty="0" smtClean="0"/>
              <a:t> and then included in the next NEI selection.</a:t>
            </a:r>
            <a:endParaRPr lang="en-US" dirty="0"/>
          </a:p>
        </p:txBody>
      </p:sp>
      <p:sp>
        <p:nvSpPr>
          <p:cNvPr id="4" name="Slide Number Placeholder 3"/>
          <p:cNvSpPr>
            <a:spLocks noGrp="1"/>
          </p:cNvSpPr>
          <p:nvPr>
            <p:ph type="sldNum" sz="quarter" idx="10"/>
          </p:nvPr>
        </p:nvSpPr>
        <p:spPr/>
        <p:txBody>
          <a:bodyPr/>
          <a:lstStyle/>
          <a:p>
            <a:fld id="{B4C6D407-1030-46EA-961B-19E6A16D02FD}" type="slidenum">
              <a:rPr lang="en-US" smtClean="0"/>
              <a:pPr/>
              <a:t>98</a:t>
            </a:fld>
            <a:endParaRPr lang="en-US"/>
          </a:p>
        </p:txBody>
      </p:sp>
    </p:spTree>
    <p:extLst>
      <p:ext uri="{BB962C8B-B14F-4D97-AF65-F5344CB8AC3E}">
        <p14:creationId xmlns:p14="http://schemas.microsoft.com/office/powerpoint/2010/main" val="349787347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concludes our training on </a:t>
            </a:r>
            <a:r>
              <a:rPr lang="en-US" dirty="0" smtClean="0"/>
              <a:t>reports.  Please</a:t>
            </a:r>
            <a:r>
              <a:rPr lang="en-US" baseline="0" dirty="0" smtClean="0"/>
              <a:t> contact me if you have </a:t>
            </a:r>
            <a:r>
              <a:rPr lang="en-US" baseline="0" smtClean="0"/>
              <a:t>any questions.</a:t>
            </a:r>
            <a:endParaRPr lang="en-US" baseline="0" dirty="0" smtClean="0"/>
          </a:p>
        </p:txBody>
      </p:sp>
      <p:sp>
        <p:nvSpPr>
          <p:cNvPr id="4" name="Slide Number Placeholder 3"/>
          <p:cNvSpPr>
            <a:spLocks noGrp="1"/>
          </p:cNvSpPr>
          <p:nvPr>
            <p:ph type="sldNum" sz="quarter" idx="10"/>
          </p:nvPr>
        </p:nvSpPr>
        <p:spPr/>
        <p:txBody>
          <a:bodyPr/>
          <a:lstStyle/>
          <a:p>
            <a:fld id="{B4C6D407-1030-46EA-961B-19E6A16D02FD}" type="slidenum">
              <a:rPr lang="en-US" smtClean="0"/>
              <a:pPr/>
              <a:t>99</a:t>
            </a:fld>
            <a:endParaRPr lang="en-US"/>
          </a:p>
        </p:txBody>
      </p:sp>
    </p:spTree>
    <p:extLst>
      <p:ext uri="{BB962C8B-B14F-4D97-AF65-F5344CB8AC3E}">
        <p14:creationId xmlns:p14="http://schemas.microsoft.com/office/powerpoint/2010/main" val="3416676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AFAA5F-36C3-4671-9AEE-CD04ECD37F33}" type="datetimeFigureOut">
              <a:rPr lang="en-US" smtClean="0"/>
              <a:pPr/>
              <a:t>5/21/2015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415F6D-3380-4156-BB01-DDBB2460B53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AFAA5F-36C3-4671-9AEE-CD04ECD37F33}" type="datetimeFigureOut">
              <a:rPr lang="en-US" smtClean="0"/>
              <a:pPr/>
              <a:t>5/21/2015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415F6D-3380-4156-BB01-DDBB2460B53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AFAA5F-36C3-4671-9AEE-CD04ECD37F33}" type="datetimeFigureOut">
              <a:rPr lang="en-US" smtClean="0"/>
              <a:pPr/>
              <a:t>5/21/2015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415F6D-3380-4156-BB01-DDBB2460B53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AFAA5F-36C3-4671-9AEE-CD04ECD37F33}" type="datetimeFigureOut">
              <a:rPr lang="en-US" smtClean="0"/>
              <a:pPr/>
              <a:t>5/21/2015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415F6D-3380-4156-BB01-DDBB2460B53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AFAA5F-36C3-4671-9AEE-CD04ECD37F33}" type="datetimeFigureOut">
              <a:rPr lang="en-US" smtClean="0"/>
              <a:pPr/>
              <a:t>5/21/2015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415F6D-3380-4156-BB01-DDBB2460B53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AFAA5F-36C3-4671-9AEE-CD04ECD37F33}" type="datetimeFigureOut">
              <a:rPr lang="en-US" smtClean="0"/>
              <a:pPr/>
              <a:t>5/21/2015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415F6D-3380-4156-BB01-DDBB2460B53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AFAA5F-36C3-4671-9AEE-CD04ECD37F33}" type="datetimeFigureOut">
              <a:rPr lang="en-US" smtClean="0"/>
              <a:pPr/>
              <a:t>5/21/2015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415F6D-3380-4156-BB01-DDBB2460B53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AFAA5F-36C3-4671-9AEE-CD04ECD37F33}" type="datetimeFigureOut">
              <a:rPr lang="en-US" smtClean="0"/>
              <a:pPr/>
              <a:t>5/21/2015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415F6D-3380-4156-BB01-DDBB2460B53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AFAA5F-36C3-4671-9AEE-CD04ECD37F33}" type="datetimeFigureOut">
              <a:rPr lang="en-US" smtClean="0"/>
              <a:pPr/>
              <a:t>5/21/2015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415F6D-3380-4156-BB01-DDBB2460B53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AFAA5F-36C3-4671-9AEE-CD04ECD37F33}" type="datetimeFigureOut">
              <a:rPr lang="en-US" smtClean="0"/>
              <a:pPr/>
              <a:t>5/21/2015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415F6D-3380-4156-BB01-DDBB2460B53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AFAA5F-36C3-4671-9AEE-CD04ECD37F33}" type="datetimeFigureOut">
              <a:rPr lang="en-US" smtClean="0"/>
              <a:pPr/>
              <a:t>5/21/2015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415F6D-3380-4156-BB01-DDBB2460B53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AFAA5F-36C3-4671-9AEE-CD04ECD37F33}" type="datetimeFigureOut">
              <a:rPr lang="en-US" smtClean="0"/>
              <a:pPr/>
              <a:t>5/21/2015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415F6D-3380-4156-BB01-DDBB2460B53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ombrowski.sally@epa.go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5.xml"/><Relationship Id="rId1" Type="http://schemas.openxmlformats.org/officeDocument/2006/relationships/slideLayout" Target="../slideLayouts/slideLayout6.xml"/><Relationship Id="rId4" Type="http://schemas.openxmlformats.org/officeDocument/2006/relationships/image" Target="../media/image37.emf"/></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6.xml"/><Relationship Id="rId1" Type="http://schemas.openxmlformats.org/officeDocument/2006/relationships/slideLayout" Target="../slideLayouts/slideLayout6.xml"/><Relationship Id="rId4" Type="http://schemas.openxmlformats.org/officeDocument/2006/relationships/image" Target="../media/image37.emf"/></Relationships>
</file>

<file path=ppt/slides/_rels/slide5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9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9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9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mailto:dombrowski.sally@epa.gov" TargetMode="External"/><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hyperlink" Target="http://www.epa.gov/ttn/chief/eis/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Emission Inventory System</a:t>
            </a:r>
            <a:br>
              <a:rPr lang="en-US" dirty="0" smtClean="0"/>
            </a:br>
            <a:r>
              <a:rPr lang="en-US" dirty="0" smtClean="0"/>
              <a:t>Reports Course</a:t>
            </a:r>
            <a:endParaRPr lang="en-US" dirty="0"/>
          </a:p>
        </p:txBody>
      </p:sp>
      <p:sp>
        <p:nvSpPr>
          <p:cNvPr id="5" name="Subtitle 4"/>
          <p:cNvSpPr>
            <a:spLocks noGrp="1"/>
          </p:cNvSpPr>
          <p:nvPr>
            <p:ph type="subTitle" idx="1"/>
          </p:nvPr>
        </p:nvSpPr>
        <p:spPr/>
        <p:txBody>
          <a:bodyPr/>
          <a:lstStyle/>
          <a:p>
            <a:r>
              <a:rPr lang="en-US" dirty="0" smtClean="0"/>
              <a:t>Sally Dombrowski</a:t>
            </a:r>
          </a:p>
          <a:p>
            <a:r>
              <a:rPr lang="en-US" dirty="0" smtClean="0"/>
              <a:t>919-541-3269</a:t>
            </a:r>
          </a:p>
          <a:p>
            <a:r>
              <a:rPr lang="en-US" dirty="0" smtClean="0">
                <a:hlinkClick r:id="rId3"/>
              </a:rPr>
              <a:t>dombrowski.sally@epa.gov</a:t>
            </a:r>
            <a:endParaRPr lang="en-US" dirty="0" smtClean="0"/>
          </a:p>
        </p:txBody>
      </p:sp>
      <p:sp>
        <p:nvSpPr>
          <p:cNvPr id="3" name="Slide Number Placeholder 2"/>
          <p:cNvSpPr>
            <a:spLocks noGrp="1"/>
          </p:cNvSpPr>
          <p:nvPr>
            <p:ph type="sldNum" sz="quarter" idx="12"/>
          </p:nvPr>
        </p:nvSpPr>
        <p:spPr/>
        <p:txBody>
          <a:bodyPr/>
          <a:lstStyle/>
          <a:p>
            <a:pPr>
              <a:defRPr/>
            </a:pPr>
            <a:fld id="{2871749F-621D-4B82-8ECA-4061192ED585}" type="slidenum">
              <a:rPr lang="en-US"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76200"/>
            <a:ext cx="8229600" cy="838200"/>
          </a:xfrm>
        </p:spPr>
        <p:txBody>
          <a:bodyPr/>
          <a:lstStyle/>
          <a:p>
            <a:r>
              <a:rPr lang="en-US" dirty="0" smtClean="0"/>
              <a:t>Types of Reports</a:t>
            </a:r>
            <a:endParaRPr lang="en-US" dirty="0"/>
          </a:p>
        </p:txBody>
      </p:sp>
      <p:sp>
        <p:nvSpPr>
          <p:cNvPr id="6" name="Content Placeholder 5"/>
          <p:cNvSpPr>
            <a:spLocks noGrp="1"/>
          </p:cNvSpPr>
          <p:nvPr>
            <p:ph idx="1"/>
          </p:nvPr>
        </p:nvSpPr>
        <p:spPr>
          <a:xfrm>
            <a:off x="457200" y="1036637"/>
            <a:ext cx="8229600" cy="5516563"/>
          </a:xfrm>
        </p:spPr>
        <p:txBody>
          <a:bodyPr>
            <a:normAutofit fontScale="47500" lnSpcReduction="20000"/>
          </a:bodyPr>
          <a:lstStyle/>
          <a:p>
            <a:r>
              <a:rPr lang="en-US" dirty="0" smtClean="0"/>
              <a:t>Snapshot (Facility and Emissions)</a:t>
            </a:r>
          </a:p>
          <a:p>
            <a:pPr lvl="1"/>
            <a:r>
              <a:rPr lang="en-US" dirty="0" smtClean="0"/>
              <a:t>CERs XML format</a:t>
            </a:r>
          </a:p>
          <a:p>
            <a:pPr lvl="1"/>
            <a:r>
              <a:rPr lang="en-US" dirty="0" smtClean="0"/>
              <a:t>Each data category done separately</a:t>
            </a:r>
          </a:p>
          <a:p>
            <a:pPr lvl="1"/>
            <a:r>
              <a:rPr lang="en-US" dirty="0" smtClean="0"/>
              <a:t>Requires use of the Bridge Tool to convert</a:t>
            </a:r>
          </a:p>
          <a:p>
            <a:pPr lvl="1"/>
            <a:r>
              <a:rPr lang="en-US" dirty="0" smtClean="0"/>
              <a:t>Replica of the staging tables</a:t>
            </a:r>
          </a:p>
          <a:p>
            <a:pPr lvl="1"/>
            <a:r>
              <a:rPr lang="en-US" dirty="0" smtClean="0"/>
              <a:t>Can only be run on a single agency emissions data set and not the NEI selection.</a:t>
            </a:r>
          </a:p>
          <a:p>
            <a:r>
              <a:rPr lang="en-US" dirty="0" smtClean="0"/>
              <a:t>Facility Configuration Reports</a:t>
            </a:r>
          </a:p>
          <a:p>
            <a:pPr lvl="1"/>
            <a:r>
              <a:rPr lang="en-US" dirty="0" smtClean="0"/>
              <a:t>CSV format</a:t>
            </a:r>
          </a:p>
          <a:p>
            <a:pPr lvl="1"/>
            <a:r>
              <a:rPr lang="en-US" dirty="0" smtClean="0"/>
              <a:t>Can be imported into Excel or Access as a text file</a:t>
            </a:r>
          </a:p>
          <a:p>
            <a:pPr lvl="1"/>
            <a:r>
              <a:rPr lang="en-US" dirty="0" smtClean="0"/>
              <a:t>Regulations, Process/Unit, Release Point, Facility, Alternative Identifiers and Controls</a:t>
            </a:r>
          </a:p>
          <a:p>
            <a:pPr lvl="1"/>
            <a:r>
              <a:rPr lang="en-US" b="1" dirty="0" smtClean="0"/>
              <a:t>No emissions!</a:t>
            </a:r>
          </a:p>
          <a:p>
            <a:r>
              <a:rPr lang="en-US" dirty="0"/>
              <a:t>Emissions </a:t>
            </a:r>
            <a:r>
              <a:rPr lang="en-US" dirty="0" smtClean="0"/>
              <a:t>Summaries</a:t>
            </a:r>
          </a:p>
          <a:p>
            <a:pPr lvl="1"/>
            <a:r>
              <a:rPr lang="en-US" dirty="0" smtClean="0"/>
              <a:t>CSV format</a:t>
            </a:r>
            <a:endParaRPr lang="en-US" dirty="0"/>
          </a:p>
          <a:p>
            <a:pPr lvl="1"/>
            <a:r>
              <a:rPr lang="en-US" dirty="0"/>
              <a:t>Summarized data at </a:t>
            </a:r>
            <a:r>
              <a:rPr lang="en-US" dirty="0" smtClean="0"/>
              <a:t>geographic, facility, unit, process, release point and a new </a:t>
            </a:r>
            <a:r>
              <a:rPr lang="en-US" dirty="0"/>
              <a:t>customized process </a:t>
            </a:r>
            <a:r>
              <a:rPr lang="en-US" dirty="0" smtClean="0"/>
              <a:t>level report</a:t>
            </a:r>
            <a:endParaRPr lang="en-US" dirty="0"/>
          </a:p>
          <a:p>
            <a:pPr lvl="1"/>
            <a:r>
              <a:rPr lang="en-US" dirty="0"/>
              <a:t>Can be run on both the responsible agency and the </a:t>
            </a:r>
            <a:r>
              <a:rPr lang="en-US" dirty="0" smtClean="0"/>
              <a:t>NEI selection.</a:t>
            </a:r>
          </a:p>
          <a:p>
            <a:r>
              <a:rPr lang="en-US" dirty="0" smtClean="0"/>
              <a:t>For Data Submitters</a:t>
            </a:r>
          </a:p>
          <a:p>
            <a:pPr lvl="1"/>
            <a:r>
              <a:rPr lang="en-US" dirty="0" smtClean="0"/>
              <a:t>Feedback </a:t>
            </a:r>
            <a:r>
              <a:rPr lang="en-US" dirty="0"/>
              <a:t>Reports</a:t>
            </a:r>
          </a:p>
          <a:p>
            <a:pPr lvl="2"/>
            <a:r>
              <a:rPr lang="en-US" dirty="0"/>
              <a:t>First line of QA on your </a:t>
            </a:r>
            <a:r>
              <a:rPr lang="en-US" dirty="0" smtClean="0"/>
              <a:t>submission</a:t>
            </a:r>
          </a:p>
          <a:p>
            <a:pPr lvl="1"/>
            <a:r>
              <a:rPr lang="en-US" dirty="0"/>
              <a:t>Agency Submission History Report</a:t>
            </a:r>
          </a:p>
          <a:p>
            <a:pPr lvl="2"/>
            <a:r>
              <a:rPr lang="en-US" dirty="0"/>
              <a:t>Excellent QA tool for point and nonpoint</a:t>
            </a:r>
          </a:p>
          <a:p>
            <a:pPr lvl="3"/>
            <a:r>
              <a:rPr lang="en-US" dirty="0"/>
              <a:t>Have you reported all of the facilities which you should report for?</a:t>
            </a:r>
          </a:p>
          <a:p>
            <a:pPr lvl="3"/>
            <a:r>
              <a:rPr lang="en-US" dirty="0"/>
              <a:t>Have you reported all of your SCCs for </a:t>
            </a:r>
            <a:r>
              <a:rPr lang="en-US" dirty="0" smtClean="0"/>
              <a:t>nonpoint</a:t>
            </a:r>
          </a:p>
          <a:p>
            <a:pPr lvl="1"/>
            <a:r>
              <a:rPr lang="en-US" dirty="0"/>
              <a:t>Data Tagging Reports</a:t>
            </a:r>
          </a:p>
          <a:p>
            <a:pPr lvl="2"/>
            <a:r>
              <a:rPr lang="en-US" dirty="0"/>
              <a:t>Listing of data which will not be used in an NEI selection</a:t>
            </a:r>
          </a:p>
          <a:p>
            <a:pPr lvl="3"/>
            <a:endParaRPr lang="en-US" dirty="0"/>
          </a:p>
          <a:p>
            <a:pPr lvl="1"/>
            <a:endParaRPr lang="en-US" dirty="0"/>
          </a:p>
          <a:p>
            <a:pPr lvl="1"/>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Sets and Selections</a:t>
            </a:r>
            <a:endParaRPr lang="en-US" dirty="0"/>
          </a:p>
        </p:txBody>
      </p:sp>
      <p:sp>
        <p:nvSpPr>
          <p:cNvPr id="3" name="Content Placeholder 2"/>
          <p:cNvSpPr>
            <a:spLocks noGrp="1"/>
          </p:cNvSpPr>
          <p:nvPr>
            <p:ph idx="1"/>
          </p:nvPr>
        </p:nvSpPr>
        <p:spPr/>
        <p:txBody>
          <a:bodyPr>
            <a:normAutofit/>
          </a:bodyPr>
          <a:lstStyle/>
          <a:p>
            <a:r>
              <a:rPr lang="en-US" dirty="0" smtClean="0"/>
              <a:t>Data Sets</a:t>
            </a:r>
          </a:p>
          <a:p>
            <a:pPr lvl="1"/>
            <a:r>
              <a:rPr lang="en-US" dirty="0" smtClean="0"/>
              <a:t>Data received from the individual program system codes for a given inventory year</a:t>
            </a:r>
          </a:p>
          <a:p>
            <a:r>
              <a:rPr lang="en-US" dirty="0" smtClean="0"/>
              <a:t>Selections – Combination of State/Local/Tribal submitted data and EPA data augmentation files</a:t>
            </a:r>
          </a:p>
          <a:p>
            <a:pPr lvl="1"/>
            <a:r>
              <a:rPr lang="en-US" dirty="0" smtClean="0"/>
              <a:t>2002 NEI; 2008 NEI; 2011 NEI, 2012 NEI, etc.  (2005 NEI is temporarily unavailable.)</a:t>
            </a:r>
          </a:p>
          <a:p>
            <a:pPr lvl="1"/>
            <a:endParaRPr lang="en-US" dirty="0"/>
          </a:p>
          <a:p>
            <a:pPr lvl="1"/>
            <a:endParaRPr lang="en-US" dirty="0"/>
          </a:p>
        </p:txBody>
      </p:sp>
    </p:spTree>
    <p:extLst>
      <p:ext uri="{BB962C8B-B14F-4D97-AF65-F5344CB8AC3E}">
        <p14:creationId xmlns:p14="http://schemas.microsoft.com/office/powerpoint/2010/main" val="1321811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Snapshots – Facility </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0" y="1066800"/>
            <a:ext cx="9144000" cy="5791200"/>
          </a:xfrm>
          <a:prstGeom prst="rect">
            <a:avLst/>
          </a:prstGeom>
          <a:noFill/>
          <a:ln w="9525">
            <a:noFill/>
            <a:miter lim="800000"/>
            <a:headEnd/>
            <a:tailEnd/>
          </a:ln>
        </p:spPr>
      </p:pic>
      <p:sp>
        <p:nvSpPr>
          <p:cNvPr id="5" name="Oval 4"/>
          <p:cNvSpPr/>
          <p:nvPr/>
        </p:nvSpPr>
        <p:spPr>
          <a:xfrm>
            <a:off x="0" y="3352800"/>
            <a:ext cx="1143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905000" y="2438400"/>
            <a:ext cx="9906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Snapshots - Facility</a:t>
            </a:r>
            <a:endParaRPr lang="en-US" dirty="0"/>
          </a:p>
        </p:txBody>
      </p:sp>
      <p:sp>
        <p:nvSpPr>
          <p:cNvPr id="5" name="Rectangle 4"/>
          <p:cNvSpPr/>
          <p:nvPr/>
        </p:nvSpPr>
        <p:spPr>
          <a:xfrm>
            <a:off x="2209800" y="1676400"/>
            <a:ext cx="6858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828800" y="2133600"/>
            <a:ext cx="16002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828800" y="3124200"/>
            <a:ext cx="70104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1" name="Picture 3"/>
          <p:cNvPicPr>
            <a:picLocks noChangeAspect="1" noChangeArrowheads="1"/>
          </p:cNvPicPr>
          <p:nvPr/>
        </p:nvPicPr>
        <p:blipFill>
          <a:blip r:embed="rId3" cstate="print"/>
          <a:srcRect/>
          <a:stretch>
            <a:fillRect/>
          </a:stretch>
        </p:blipFill>
        <p:spPr bwMode="auto">
          <a:xfrm>
            <a:off x="1" y="914400"/>
            <a:ext cx="9144000" cy="5943600"/>
          </a:xfrm>
          <a:prstGeom prst="rect">
            <a:avLst/>
          </a:prstGeom>
          <a:noFill/>
          <a:ln w="9525">
            <a:noFill/>
            <a:miter lim="800000"/>
            <a:headEnd/>
            <a:tailEnd/>
          </a:ln>
        </p:spPr>
      </p:pic>
      <p:cxnSp>
        <p:nvCxnSpPr>
          <p:cNvPr id="11" name="Straight Connector 10"/>
          <p:cNvCxnSpPr/>
          <p:nvPr/>
        </p:nvCxnSpPr>
        <p:spPr>
          <a:xfrm>
            <a:off x="2209800" y="1752600"/>
            <a:ext cx="68580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905000" y="2286000"/>
            <a:ext cx="114300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905000" y="2438400"/>
            <a:ext cx="167640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905000" y="3276600"/>
            <a:ext cx="129540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905000" y="3505200"/>
            <a:ext cx="220980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981200" y="4023610"/>
            <a:ext cx="121920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981200" y="4191000"/>
            <a:ext cx="121920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905000" y="3886200"/>
            <a:ext cx="22098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1752600" y="3505200"/>
            <a:ext cx="2667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p>
            <a:r>
              <a:rPr lang="en-US" dirty="0" smtClean="0"/>
              <a:t>Snapshot - Facility</a:t>
            </a:r>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0" y="1143000"/>
            <a:ext cx="9144000" cy="5715000"/>
          </a:xfrm>
          <a:prstGeom prst="rect">
            <a:avLst/>
          </a:prstGeom>
          <a:noFill/>
          <a:ln w="12700">
            <a:noFill/>
            <a:miter lim="800000"/>
            <a:headEnd/>
            <a:tailEnd/>
          </a:ln>
        </p:spPr>
      </p:pic>
      <p:sp>
        <p:nvSpPr>
          <p:cNvPr id="5" name="TextBox 4"/>
          <p:cNvSpPr txBox="1"/>
          <p:nvPr/>
        </p:nvSpPr>
        <p:spPr>
          <a:xfrm>
            <a:off x="4572000" y="3593068"/>
            <a:ext cx="2415341" cy="369332"/>
          </a:xfrm>
          <a:prstGeom prst="rect">
            <a:avLst/>
          </a:prstGeom>
          <a:noFill/>
        </p:spPr>
        <p:txBody>
          <a:bodyPr wrap="none" rtlCol="0">
            <a:spAutoFit/>
          </a:bodyPr>
          <a:lstStyle/>
          <a:p>
            <a:r>
              <a:rPr lang="en-US" dirty="0" smtClean="0"/>
              <a:t>First select your agency.</a:t>
            </a:r>
            <a:endParaRPr lang="en-US" dirty="0"/>
          </a:p>
        </p:txBody>
      </p:sp>
      <p:cxnSp>
        <p:nvCxnSpPr>
          <p:cNvPr id="7" name="Straight Arrow Connector 6"/>
          <p:cNvCxnSpPr/>
          <p:nvPr/>
        </p:nvCxnSpPr>
        <p:spPr>
          <a:xfrm flipH="1">
            <a:off x="4114800" y="3886200"/>
            <a:ext cx="609600" cy="6096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905000" y="2286000"/>
            <a:ext cx="121920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905000" y="2438400"/>
            <a:ext cx="160020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905000" y="3276600"/>
            <a:ext cx="121920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1905000" y="3429000"/>
            <a:ext cx="2133600" cy="7620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828800" y="5410200"/>
            <a:ext cx="152400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828800" y="5562600"/>
            <a:ext cx="152400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905000" y="5227320"/>
            <a:ext cx="2133600" cy="3048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1828800" y="4648200"/>
            <a:ext cx="25146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lstStyle/>
          <a:p>
            <a:r>
              <a:rPr lang="en-US" dirty="0" smtClean="0"/>
              <a:t>Snapshot - Facility</a:t>
            </a:r>
            <a:endParaRPr lang="en-US" dirty="0"/>
          </a:p>
        </p:txBody>
      </p:sp>
      <p:sp>
        <p:nvSpPr>
          <p:cNvPr id="5" name="Content Placeholder 4"/>
          <p:cNvSpPr>
            <a:spLocks noGrp="1"/>
          </p:cNvSpPr>
          <p:nvPr>
            <p:ph idx="1"/>
          </p:nvPr>
        </p:nvSpPr>
        <p:spPr/>
        <p:txBody>
          <a:bodyPr/>
          <a:lstStyle/>
          <a:p>
            <a:endParaRPr lang="en-US"/>
          </a:p>
        </p:txBody>
      </p:sp>
      <p:pic>
        <p:nvPicPr>
          <p:cNvPr id="4099" name="Picture 3"/>
          <p:cNvPicPr>
            <a:picLocks noChangeAspect="1" noChangeArrowheads="1"/>
          </p:cNvPicPr>
          <p:nvPr/>
        </p:nvPicPr>
        <p:blipFill>
          <a:blip r:embed="rId3" cstate="print"/>
          <a:srcRect/>
          <a:stretch>
            <a:fillRect/>
          </a:stretch>
        </p:blipFill>
        <p:spPr bwMode="auto">
          <a:xfrm>
            <a:off x="0" y="1143000"/>
            <a:ext cx="9201150" cy="5715000"/>
          </a:xfrm>
          <a:prstGeom prst="rect">
            <a:avLst/>
          </a:prstGeom>
          <a:noFill/>
          <a:ln w="9525">
            <a:noFill/>
            <a:miter lim="800000"/>
            <a:headEnd/>
            <a:tailEnd/>
          </a:ln>
        </p:spPr>
      </p:pic>
      <p:cxnSp>
        <p:nvCxnSpPr>
          <p:cNvPr id="9" name="Straight Connector 8"/>
          <p:cNvCxnSpPr/>
          <p:nvPr/>
        </p:nvCxnSpPr>
        <p:spPr>
          <a:xfrm>
            <a:off x="2438400" y="3810000"/>
            <a:ext cx="68580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362200" y="3962400"/>
            <a:ext cx="68580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286000" y="4252210"/>
            <a:ext cx="381000" cy="1499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791200" y="3581400"/>
            <a:ext cx="17526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1752600" y="3962400"/>
            <a:ext cx="5334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dirty="0" smtClean="0"/>
              <a:t>Snapshot - Facility</a:t>
            </a:r>
            <a:endParaRPr lang="en-US" dirty="0"/>
          </a:p>
        </p:txBody>
      </p:sp>
      <p:pic>
        <p:nvPicPr>
          <p:cNvPr id="5122" name="Picture 2"/>
          <p:cNvPicPr>
            <a:picLocks noChangeAspect="1" noChangeArrowheads="1"/>
          </p:cNvPicPr>
          <p:nvPr/>
        </p:nvPicPr>
        <p:blipFill>
          <a:blip r:embed="rId3" cstate="print"/>
          <a:srcRect/>
          <a:stretch>
            <a:fillRect/>
          </a:stretch>
        </p:blipFill>
        <p:spPr bwMode="auto">
          <a:xfrm>
            <a:off x="95250" y="1219200"/>
            <a:ext cx="9048750" cy="5638800"/>
          </a:xfrm>
          <a:prstGeom prst="rect">
            <a:avLst/>
          </a:prstGeom>
          <a:noFill/>
          <a:ln w="9525">
            <a:noFill/>
            <a:miter lim="800000"/>
            <a:headEnd/>
            <a:tailEnd/>
          </a:ln>
        </p:spPr>
      </p:pic>
      <p:sp>
        <p:nvSpPr>
          <p:cNvPr id="4" name="Oval 3"/>
          <p:cNvSpPr/>
          <p:nvPr/>
        </p:nvSpPr>
        <p:spPr>
          <a:xfrm>
            <a:off x="1752600" y="4800600"/>
            <a:ext cx="2667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Bridge Tool</a:t>
            </a:r>
            <a:endParaRPr lang="en-US" dirty="0"/>
          </a:p>
        </p:txBody>
      </p:sp>
      <p:pic>
        <p:nvPicPr>
          <p:cNvPr id="3" name="Picture 2"/>
          <p:cNvPicPr>
            <a:picLocks noChangeAspect="1"/>
          </p:cNvPicPr>
          <p:nvPr/>
        </p:nvPicPr>
        <p:blipFill>
          <a:blip r:embed="rId3"/>
          <a:stretch>
            <a:fillRect/>
          </a:stretch>
        </p:blipFill>
        <p:spPr>
          <a:xfrm>
            <a:off x="0" y="1219200"/>
            <a:ext cx="9080698" cy="51054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Bridge Tool</a:t>
            </a:r>
            <a:endParaRPr lang="en-US" dirty="0"/>
          </a:p>
        </p:txBody>
      </p:sp>
      <p:pic>
        <p:nvPicPr>
          <p:cNvPr id="3" name="Picture 2"/>
          <p:cNvPicPr>
            <a:picLocks noChangeAspect="1"/>
          </p:cNvPicPr>
          <p:nvPr/>
        </p:nvPicPr>
        <p:blipFill>
          <a:blip r:embed="rId3"/>
          <a:stretch>
            <a:fillRect/>
          </a:stretch>
        </p:blipFill>
        <p:spPr>
          <a:xfrm>
            <a:off x="0" y="1066801"/>
            <a:ext cx="9144000" cy="5791200"/>
          </a:xfrm>
          <a:prstGeom prst="rect">
            <a:avLst/>
          </a:prstGeom>
        </p:spPr>
      </p:pic>
      <p:sp>
        <p:nvSpPr>
          <p:cNvPr id="4" name="Oval 3"/>
          <p:cNvSpPr/>
          <p:nvPr/>
        </p:nvSpPr>
        <p:spPr>
          <a:xfrm>
            <a:off x="7467600" y="3429000"/>
            <a:ext cx="9144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3124200" y="3733800"/>
            <a:ext cx="1066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Bridge Tool</a:t>
            </a:r>
            <a:endParaRPr lang="en-US" dirty="0"/>
          </a:p>
        </p:txBody>
      </p:sp>
      <p:pic>
        <p:nvPicPr>
          <p:cNvPr id="4" name="Picture 3"/>
          <p:cNvPicPr>
            <a:picLocks noChangeAspect="1"/>
          </p:cNvPicPr>
          <p:nvPr/>
        </p:nvPicPr>
        <p:blipFill>
          <a:blip r:embed="rId3"/>
          <a:stretch>
            <a:fillRect/>
          </a:stretch>
        </p:blipFill>
        <p:spPr>
          <a:xfrm>
            <a:off x="0" y="1143000"/>
            <a:ext cx="9144000" cy="5638800"/>
          </a:xfrm>
          <a:prstGeom prst="rect">
            <a:avLst/>
          </a:prstGeom>
        </p:spPr>
      </p:pic>
      <p:sp>
        <p:nvSpPr>
          <p:cNvPr id="5" name="Oval 4"/>
          <p:cNvSpPr/>
          <p:nvPr/>
        </p:nvSpPr>
        <p:spPr>
          <a:xfrm>
            <a:off x="6172200" y="4724400"/>
            <a:ext cx="12954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dirty="0" smtClean="0"/>
              <a:t>Staging Tables</a:t>
            </a:r>
            <a:endParaRPr lang="en-US" dirty="0"/>
          </a:p>
        </p:txBody>
      </p:sp>
      <p:pic>
        <p:nvPicPr>
          <p:cNvPr id="4" name="Picture 3"/>
          <p:cNvPicPr>
            <a:picLocks noChangeAspect="1"/>
          </p:cNvPicPr>
          <p:nvPr/>
        </p:nvPicPr>
        <p:blipFill>
          <a:blip r:embed="rId3"/>
          <a:stretch>
            <a:fillRect/>
          </a:stretch>
        </p:blipFill>
        <p:spPr>
          <a:xfrm>
            <a:off x="152400" y="907330"/>
            <a:ext cx="8991600" cy="5875534"/>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Bridge Tool</a:t>
            </a:r>
            <a:endParaRPr lang="en-US" dirty="0"/>
          </a:p>
        </p:txBody>
      </p:sp>
      <p:pic>
        <p:nvPicPr>
          <p:cNvPr id="3" name="Picture 2"/>
          <p:cNvPicPr>
            <a:picLocks noChangeAspect="1"/>
          </p:cNvPicPr>
          <p:nvPr/>
        </p:nvPicPr>
        <p:blipFill>
          <a:blip r:embed="rId3"/>
          <a:stretch>
            <a:fillRect/>
          </a:stretch>
        </p:blipFill>
        <p:spPr>
          <a:xfrm>
            <a:off x="-1" y="1143000"/>
            <a:ext cx="9144001" cy="5715000"/>
          </a:xfrm>
          <a:prstGeom prst="rect">
            <a:avLst/>
          </a:prstGeom>
        </p:spPr>
      </p:pic>
    </p:spTree>
    <p:extLst>
      <p:ext uri="{BB962C8B-B14F-4D97-AF65-F5344CB8AC3E}">
        <p14:creationId xmlns:p14="http://schemas.microsoft.com/office/powerpoint/2010/main" val="707087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Bridge Tool</a:t>
            </a:r>
            <a:endParaRPr lang="en-US" dirty="0"/>
          </a:p>
        </p:txBody>
      </p:sp>
      <p:sp>
        <p:nvSpPr>
          <p:cNvPr id="3" name="Content Placeholder 2"/>
          <p:cNvSpPr>
            <a:spLocks noGrp="1"/>
          </p:cNvSpPr>
          <p:nvPr>
            <p:ph idx="1"/>
          </p:nvPr>
        </p:nvSpPr>
        <p:spPr/>
        <p:txBody>
          <a:bodyPr/>
          <a:lstStyle/>
          <a:p>
            <a:r>
              <a:rPr lang="en-US" dirty="0" smtClean="0"/>
              <a:t>Differences in staging tables for facility inventory</a:t>
            </a:r>
          </a:p>
          <a:p>
            <a:pPr lvl="1"/>
            <a:r>
              <a:rPr lang="en-US" dirty="0" smtClean="0"/>
              <a:t>CERS and Exchange Header tables have been flattened into one table: Document Header</a:t>
            </a:r>
          </a:p>
          <a:p>
            <a:pPr lvl="1"/>
            <a:r>
              <a:rPr lang="en-US" dirty="0" smtClean="0"/>
              <a:t>Facility Geographic Coordinates and Release Point Geographic Coordinates flattened into the Facility Site and Release Point tables.</a:t>
            </a:r>
            <a:endParaRPr lang="en-US" dirty="0"/>
          </a:p>
        </p:txBody>
      </p:sp>
    </p:spTree>
    <p:extLst>
      <p:ext uri="{BB962C8B-B14F-4D97-AF65-F5344CB8AC3E}">
        <p14:creationId xmlns:p14="http://schemas.microsoft.com/office/powerpoint/2010/main" val="331327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When would I </a:t>
            </a:r>
            <a:r>
              <a:rPr lang="en-US" dirty="0" smtClean="0"/>
              <a:t>use </a:t>
            </a:r>
            <a:r>
              <a:rPr lang="en-US" dirty="0" smtClean="0"/>
              <a:t>a </a:t>
            </a:r>
            <a:r>
              <a:rPr lang="en-US" dirty="0" smtClean="0"/>
              <a:t>facility </a:t>
            </a:r>
            <a:r>
              <a:rPr lang="en-US" dirty="0" smtClean="0"/>
              <a:t>snapshot?</a:t>
            </a:r>
            <a:endParaRPr lang="en-US" dirty="0"/>
          </a:p>
        </p:txBody>
      </p:sp>
      <p:sp>
        <p:nvSpPr>
          <p:cNvPr id="4" name="Content Placeholder 3"/>
          <p:cNvSpPr>
            <a:spLocks noGrp="1"/>
          </p:cNvSpPr>
          <p:nvPr>
            <p:ph idx="1"/>
          </p:nvPr>
        </p:nvSpPr>
        <p:spPr/>
        <p:txBody>
          <a:bodyPr>
            <a:normAutofit/>
          </a:bodyPr>
          <a:lstStyle/>
          <a:p>
            <a:r>
              <a:rPr lang="en-US" dirty="0" smtClean="0"/>
              <a:t>Compare current EIS facilities, IDs, processes, controls, etc. to your updated Agency system version.</a:t>
            </a:r>
          </a:p>
          <a:p>
            <a:r>
              <a:rPr lang="en-US" dirty="0"/>
              <a:t>M</a:t>
            </a:r>
            <a:r>
              <a:rPr lang="en-US" dirty="0" smtClean="0"/>
              <a:t>ass change of identifiers for facilities, units, processes and/or release points.</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15962"/>
          </a:xfrm>
        </p:spPr>
        <p:txBody>
          <a:bodyPr>
            <a:normAutofit fontScale="90000"/>
          </a:bodyPr>
          <a:lstStyle/>
          <a:p>
            <a:r>
              <a:rPr lang="en-US" dirty="0" smtClean="0"/>
              <a:t>Emissions Snapshot</a:t>
            </a:r>
            <a:endParaRPr lang="en-US" dirty="0"/>
          </a:p>
        </p:txBody>
      </p:sp>
      <p:pic>
        <p:nvPicPr>
          <p:cNvPr id="13314" name="Picture 2"/>
          <p:cNvPicPr>
            <a:picLocks noChangeAspect="1" noChangeArrowheads="1"/>
          </p:cNvPicPr>
          <p:nvPr/>
        </p:nvPicPr>
        <p:blipFill>
          <a:blip r:embed="rId3" cstate="print"/>
          <a:srcRect/>
          <a:stretch>
            <a:fillRect/>
          </a:stretch>
        </p:blipFill>
        <p:spPr bwMode="auto">
          <a:xfrm>
            <a:off x="0" y="1066800"/>
            <a:ext cx="9144000" cy="5791200"/>
          </a:xfrm>
          <a:prstGeom prst="rect">
            <a:avLst/>
          </a:prstGeom>
          <a:noFill/>
          <a:ln w="9525">
            <a:noFill/>
            <a:miter lim="800000"/>
            <a:headEnd/>
            <a:tailEnd/>
          </a:ln>
        </p:spPr>
      </p:pic>
      <p:cxnSp>
        <p:nvCxnSpPr>
          <p:cNvPr id="7" name="Straight Connector 6"/>
          <p:cNvCxnSpPr/>
          <p:nvPr/>
        </p:nvCxnSpPr>
        <p:spPr>
          <a:xfrm>
            <a:off x="1905000" y="4267200"/>
            <a:ext cx="1219200" cy="158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828800" y="5713412"/>
            <a:ext cx="1219200" cy="158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828800" y="6050168"/>
            <a:ext cx="1219200" cy="158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828800" y="6202568"/>
            <a:ext cx="1219200" cy="158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1828800" y="5334000"/>
            <a:ext cx="1447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Emissions Snapshot</a:t>
            </a:r>
            <a:endParaRPr lang="en-US" dirty="0"/>
          </a:p>
        </p:txBody>
      </p:sp>
      <p:pic>
        <p:nvPicPr>
          <p:cNvPr id="14339" name="Picture 3"/>
          <p:cNvPicPr>
            <a:picLocks noChangeAspect="1" noChangeArrowheads="1"/>
          </p:cNvPicPr>
          <p:nvPr/>
        </p:nvPicPr>
        <p:blipFill>
          <a:blip r:embed="rId3" cstate="print"/>
          <a:srcRect/>
          <a:stretch>
            <a:fillRect/>
          </a:stretch>
        </p:blipFill>
        <p:spPr bwMode="auto">
          <a:xfrm>
            <a:off x="0" y="1066800"/>
            <a:ext cx="9144000" cy="5791200"/>
          </a:xfrm>
          <a:prstGeom prst="rect">
            <a:avLst/>
          </a:prstGeom>
          <a:noFill/>
          <a:ln w="9525">
            <a:noFill/>
            <a:miter lim="800000"/>
            <a:headEnd/>
            <a:tailEnd/>
          </a:ln>
        </p:spPr>
      </p:pic>
      <p:sp>
        <p:nvSpPr>
          <p:cNvPr id="4" name="Oval 3"/>
          <p:cNvSpPr/>
          <p:nvPr/>
        </p:nvSpPr>
        <p:spPr>
          <a:xfrm>
            <a:off x="6858000" y="4114800"/>
            <a:ext cx="18288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3200400" y="5334000"/>
            <a:ext cx="3124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828800" y="5181600"/>
            <a:ext cx="457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828800" y="4876800"/>
            <a:ext cx="457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828800" y="4572000"/>
            <a:ext cx="457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Emissions Snapshot</a:t>
            </a:r>
            <a:endParaRPr lang="en-US" dirty="0"/>
          </a:p>
        </p:txBody>
      </p:sp>
      <p:pic>
        <p:nvPicPr>
          <p:cNvPr id="15362" name="Picture 2"/>
          <p:cNvPicPr>
            <a:picLocks noChangeAspect="1" noChangeArrowheads="1"/>
          </p:cNvPicPr>
          <p:nvPr/>
        </p:nvPicPr>
        <p:blipFill>
          <a:blip r:embed="rId3" cstate="print"/>
          <a:srcRect/>
          <a:stretch>
            <a:fillRect/>
          </a:stretch>
        </p:blipFill>
        <p:spPr bwMode="auto">
          <a:xfrm>
            <a:off x="0" y="990600"/>
            <a:ext cx="9144000" cy="5867400"/>
          </a:xfrm>
          <a:prstGeom prst="rect">
            <a:avLst/>
          </a:prstGeom>
          <a:noFill/>
          <a:ln w="9525">
            <a:noFill/>
            <a:miter lim="800000"/>
            <a:headEnd/>
            <a:tailEnd/>
          </a:ln>
        </p:spPr>
      </p:pic>
      <p:sp>
        <p:nvSpPr>
          <p:cNvPr id="4" name="Oval 3"/>
          <p:cNvSpPr/>
          <p:nvPr/>
        </p:nvSpPr>
        <p:spPr>
          <a:xfrm>
            <a:off x="1752600" y="5791200"/>
            <a:ext cx="6096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p>
            <a:r>
              <a:rPr lang="en-US" dirty="0" smtClean="0"/>
              <a:t>Emissions Snapshot</a:t>
            </a:r>
            <a:endParaRPr lang="en-US" dirty="0"/>
          </a:p>
        </p:txBody>
      </p:sp>
      <p:pic>
        <p:nvPicPr>
          <p:cNvPr id="16388" name="Picture 4"/>
          <p:cNvPicPr>
            <a:picLocks noChangeAspect="1" noChangeArrowheads="1"/>
          </p:cNvPicPr>
          <p:nvPr/>
        </p:nvPicPr>
        <p:blipFill>
          <a:blip r:embed="rId3" cstate="print"/>
          <a:srcRect/>
          <a:stretch>
            <a:fillRect/>
          </a:stretch>
        </p:blipFill>
        <p:spPr bwMode="auto">
          <a:xfrm>
            <a:off x="0" y="914400"/>
            <a:ext cx="9144000" cy="5943600"/>
          </a:xfrm>
          <a:prstGeom prst="rect">
            <a:avLst/>
          </a:prstGeom>
          <a:noFill/>
          <a:ln w="9525">
            <a:noFill/>
            <a:miter lim="800000"/>
            <a:headEnd/>
            <a:tailEnd/>
          </a:ln>
        </p:spPr>
      </p:pic>
      <p:sp>
        <p:nvSpPr>
          <p:cNvPr id="6" name="Oval 5"/>
          <p:cNvSpPr/>
          <p:nvPr/>
        </p:nvSpPr>
        <p:spPr>
          <a:xfrm>
            <a:off x="5181600" y="2133600"/>
            <a:ext cx="18288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752600" y="2667000"/>
            <a:ext cx="6096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676400" y="3886200"/>
            <a:ext cx="35814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Bridge Tool</a:t>
            </a:r>
            <a:endParaRPr lang="en-US" dirty="0"/>
          </a:p>
        </p:txBody>
      </p:sp>
      <p:pic>
        <p:nvPicPr>
          <p:cNvPr id="5" name="Picture 4"/>
          <p:cNvPicPr>
            <a:picLocks noChangeAspect="1"/>
          </p:cNvPicPr>
          <p:nvPr/>
        </p:nvPicPr>
        <p:blipFill>
          <a:blip r:embed="rId3"/>
          <a:stretch>
            <a:fillRect/>
          </a:stretch>
        </p:blipFill>
        <p:spPr>
          <a:xfrm>
            <a:off x="13063" y="1295400"/>
            <a:ext cx="8945166" cy="5029200"/>
          </a:xfrm>
          <a:prstGeom prst="rect">
            <a:avLst/>
          </a:prstGeom>
        </p:spPr>
      </p:pic>
      <p:sp>
        <p:nvSpPr>
          <p:cNvPr id="4" name="Oval 3"/>
          <p:cNvSpPr/>
          <p:nvPr/>
        </p:nvSpPr>
        <p:spPr>
          <a:xfrm>
            <a:off x="1828800" y="3352800"/>
            <a:ext cx="32766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2575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Bridge Tool</a:t>
            </a:r>
            <a:endParaRPr lang="en-US" dirty="0"/>
          </a:p>
        </p:txBody>
      </p:sp>
      <p:pic>
        <p:nvPicPr>
          <p:cNvPr id="3" name="Picture 2"/>
          <p:cNvPicPr>
            <a:picLocks noChangeAspect="1"/>
          </p:cNvPicPr>
          <p:nvPr/>
        </p:nvPicPr>
        <p:blipFill>
          <a:blip r:embed="rId3"/>
          <a:stretch>
            <a:fillRect/>
          </a:stretch>
        </p:blipFill>
        <p:spPr>
          <a:xfrm>
            <a:off x="368040" y="1295400"/>
            <a:ext cx="8775960" cy="5410200"/>
          </a:xfrm>
          <a:prstGeom prst="rect">
            <a:avLst/>
          </a:prstGeom>
        </p:spPr>
      </p:pic>
      <p:sp>
        <p:nvSpPr>
          <p:cNvPr id="4" name="Oval 3"/>
          <p:cNvSpPr/>
          <p:nvPr/>
        </p:nvSpPr>
        <p:spPr>
          <a:xfrm>
            <a:off x="7315200" y="3429000"/>
            <a:ext cx="14478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3352800" y="4038600"/>
            <a:ext cx="6096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438400" y="4495800"/>
            <a:ext cx="2971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6734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Bridge Tool</a:t>
            </a:r>
            <a:endParaRPr lang="en-US" dirty="0"/>
          </a:p>
        </p:txBody>
      </p:sp>
      <p:pic>
        <p:nvPicPr>
          <p:cNvPr id="3" name="Picture 2"/>
          <p:cNvPicPr>
            <a:picLocks noChangeAspect="1"/>
          </p:cNvPicPr>
          <p:nvPr/>
        </p:nvPicPr>
        <p:blipFill>
          <a:blip r:embed="rId3"/>
          <a:stretch>
            <a:fillRect/>
          </a:stretch>
        </p:blipFill>
        <p:spPr>
          <a:xfrm>
            <a:off x="152400" y="1066800"/>
            <a:ext cx="8839200" cy="5657881"/>
          </a:xfrm>
          <a:prstGeom prst="rect">
            <a:avLst/>
          </a:prstGeom>
        </p:spPr>
      </p:pic>
    </p:spTree>
    <p:extLst>
      <p:ext uri="{BB962C8B-B14F-4D97-AF65-F5344CB8AC3E}">
        <p14:creationId xmlns:p14="http://schemas.microsoft.com/office/powerpoint/2010/main" val="27856537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Bridge Tool</a:t>
            </a:r>
            <a:endParaRPr lang="en-US" dirty="0"/>
          </a:p>
        </p:txBody>
      </p:sp>
      <p:sp>
        <p:nvSpPr>
          <p:cNvPr id="3" name="Content Placeholder 2"/>
          <p:cNvSpPr>
            <a:spLocks noGrp="1"/>
          </p:cNvSpPr>
          <p:nvPr>
            <p:ph idx="1"/>
          </p:nvPr>
        </p:nvSpPr>
        <p:spPr/>
        <p:txBody>
          <a:bodyPr/>
          <a:lstStyle/>
          <a:p>
            <a:r>
              <a:rPr lang="en-US" dirty="0" smtClean="0"/>
              <a:t>Changes in the staging tables for emissions</a:t>
            </a:r>
          </a:p>
          <a:p>
            <a:pPr lvl="1"/>
            <a:r>
              <a:rPr lang="en-US" dirty="0" smtClean="0"/>
              <a:t>Emissions tables flattened.</a:t>
            </a:r>
          </a:p>
          <a:p>
            <a:pPr lvl="1"/>
            <a:r>
              <a:rPr lang="en-US" dirty="0" smtClean="0"/>
              <a:t>Only </a:t>
            </a:r>
            <a:r>
              <a:rPr lang="en-US" dirty="0" smtClean="0"/>
              <a:t>one table need </a:t>
            </a:r>
            <a:r>
              <a:rPr lang="en-US" dirty="0" smtClean="0"/>
              <a:t>to be </a:t>
            </a:r>
            <a:r>
              <a:rPr lang="en-US" dirty="0" smtClean="0"/>
              <a:t>reported at a minimum</a:t>
            </a:r>
            <a:endParaRPr lang="en-US" dirty="0" smtClean="0"/>
          </a:p>
          <a:p>
            <a:pPr lvl="2"/>
            <a:r>
              <a:rPr lang="en-US" dirty="0" smtClean="0"/>
              <a:t>Emissions</a:t>
            </a:r>
          </a:p>
          <a:p>
            <a:pPr lvl="2"/>
            <a:r>
              <a:rPr lang="en-US" dirty="0" smtClean="0"/>
              <a:t>Optional tables</a:t>
            </a:r>
          </a:p>
          <a:p>
            <a:pPr lvl="3"/>
            <a:r>
              <a:rPr lang="en-US" dirty="0" smtClean="0"/>
              <a:t>Report Period for activity data</a:t>
            </a:r>
            <a:endParaRPr lang="en-US" dirty="0" smtClean="0"/>
          </a:p>
          <a:p>
            <a:pPr lvl="3"/>
            <a:r>
              <a:rPr lang="en-US" dirty="0" smtClean="0"/>
              <a:t>Supplemental Parameter</a:t>
            </a:r>
          </a:p>
          <a:p>
            <a:pPr lvl="3"/>
            <a:r>
              <a:rPr lang="en-US" dirty="0" smtClean="0"/>
              <a:t>Operating Details</a:t>
            </a:r>
            <a:endParaRPr lang="en-US" dirty="0"/>
          </a:p>
        </p:txBody>
      </p:sp>
    </p:spTree>
    <p:extLst>
      <p:ext uri="{BB962C8B-B14F-4D97-AF65-F5344CB8AC3E}">
        <p14:creationId xmlns:p14="http://schemas.microsoft.com/office/powerpoint/2010/main" val="42053395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What can the Emissions Snapshot be used for?</a:t>
            </a:r>
            <a:endParaRPr lang="en-US" dirty="0"/>
          </a:p>
        </p:txBody>
      </p:sp>
      <p:sp>
        <p:nvSpPr>
          <p:cNvPr id="4" name="Content Placeholder 3"/>
          <p:cNvSpPr>
            <a:spLocks noGrp="1"/>
          </p:cNvSpPr>
          <p:nvPr>
            <p:ph idx="1"/>
          </p:nvPr>
        </p:nvSpPr>
        <p:spPr/>
        <p:txBody>
          <a:bodyPr>
            <a:normAutofit/>
          </a:bodyPr>
          <a:lstStyle/>
          <a:p>
            <a:r>
              <a:rPr lang="en-US" dirty="0" smtClean="0"/>
              <a:t>May be used </a:t>
            </a:r>
            <a:r>
              <a:rPr lang="en-US" dirty="0" smtClean="0"/>
              <a:t>to submit emissions data by updating the </a:t>
            </a:r>
            <a:r>
              <a:rPr lang="en-US" dirty="0" smtClean="0"/>
              <a:t>emissions table.</a:t>
            </a:r>
            <a:endParaRPr lang="en-US" dirty="0" smtClean="0"/>
          </a:p>
          <a:p>
            <a:r>
              <a:rPr lang="en-US" dirty="0" smtClean="0"/>
              <a:t>Check emission factors, throughputs and other fields that are not available in other reports</a:t>
            </a:r>
          </a:p>
          <a:p>
            <a:r>
              <a:rPr lang="en-US" dirty="0" smtClean="0"/>
              <a:t>Correct a single pollutant and </a:t>
            </a:r>
            <a:r>
              <a:rPr lang="en-US" dirty="0" smtClean="0"/>
              <a:t>resubmit </a:t>
            </a:r>
            <a:r>
              <a:rPr lang="en-US" dirty="0" smtClean="0"/>
              <a:t>the other pollutant emissions “as is”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Facility Configuration Reports</a:t>
            </a:r>
            <a:endParaRPr lang="en-US" dirty="0"/>
          </a:p>
        </p:txBody>
      </p:sp>
      <p:pic>
        <p:nvPicPr>
          <p:cNvPr id="10242" name="Picture 2"/>
          <p:cNvPicPr>
            <a:picLocks noChangeAspect="1" noChangeArrowheads="1"/>
          </p:cNvPicPr>
          <p:nvPr/>
        </p:nvPicPr>
        <p:blipFill>
          <a:blip r:embed="rId3" cstate="print"/>
          <a:srcRect/>
          <a:stretch>
            <a:fillRect/>
          </a:stretch>
        </p:blipFill>
        <p:spPr bwMode="auto">
          <a:xfrm>
            <a:off x="0" y="1219200"/>
            <a:ext cx="9144000" cy="5638800"/>
          </a:xfrm>
          <a:prstGeom prst="rect">
            <a:avLst/>
          </a:prstGeom>
          <a:noFill/>
          <a:ln w="9525">
            <a:noFill/>
            <a:miter lim="800000"/>
            <a:headEnd/>
            <a:tailEnd/>
          </a:ln>
        </p:spPr>
      </p:pic>
      <p:sp>
        <p:nvSpPr>
          <p:cNvPr id="6" name="Oval 5"/>
          <p:cNvSpPr/>
          <p:nvPr/>
        </p:nvSpPr>
        <p:spPr>
          <a:xfrm>
            <a:off x="1371600" y="2743200"/>
            <a:ext cx="7315200" cy="1295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Configuration - Facility</a:t>
            </a:r>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228600" y="1307556"/>
            <a:ext cx="8686800" cy="55504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dirty="0" smtClean="0"/>
              <a:t>Configuration - Facility</a:t>
            </a:r>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152400" y="990600"/>
            <a:ext cx="8763000" cy="55504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p>
            <a:r>
              <a:rPr lang="en-US" dirty="0" smtClean="0"/>
              <a:t>Configuration - Facility</a:t>
            </a:r>
            <a:endParaRPr lang="en-US" dirty="0"/>
          </a:p>
        </p:txBody>
      </p:sp>
      <p:pic>
        <p:nvPicPr>
          <p:cNvPr id="13314" name="Picture 2"/>
          <p:cNvPicPr>
            <a:picLocks noChangeAspect="1" noChangeArrowheads="1"/>
          </p:cNvPicPr>
          <p:nvPr/>
        </p:nvPicPr>
        <p:blipFill>
          <a:blip r:embed="rId3" cstate="print"/>
          <a:srcRect/>
          <a:stretch>
            <a:fillRect/>
          </a:stretch>
        </p:blipFill>
        <p:spPr bwMode="auto">
          <a:xfrm>
            <a:off x="0" y="990600"/>
            <a:ext cx="9144000" cy="5867400"/>
          </a:xfrm>
          <a:prstGeom prst="rect">
            <a:avLst/>
          </a:prstGeom>
          <a:noFill/>
          <a:ln w="9525">
            <a:noFill/>
            <a:miter lim="800000"/>
            <a:headEnd/>
            <a:tailEnd/>
          </a:ln>
        </p:spPr>
      </p:pic>
      <p:sp>
        <p:nvSpPr>
          <p:cNvPr id="4" name="Oval 3"/>
          <p:cNvSpPr/>
          <p:nvPr/>
        </p:nvSpPr>
        <p:spPr>
          <a:xfrm>
            <a:off x="1676400" y="1905000"/>
            <a:ext cx="45720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0"/>
            <a:ext cx="8229600" cy="990600"/>
          </a:xfrm>
        </p:spPr>
        <p:txBody>
          <a:bodyPr>
            <a:normAutofit/>
          </a:bodyPr>
          <a:lstStyle/>
          <a:p>
            <a:r>
              <a:rPr lang="en-US" sz="2800" dirty="0" smtClean="0"/>
              <a:t>Facility Configuration Report</a:t>
            </a:r>
            <a:br>
              <a:rPr lang="en-US" sz="2800" dirty="0" smtClean="0"/>
            </a:br>
            <a:r>
              <a:rPr lang="en-US" sz="2800" dirty="0" smtClean="0"/>
              <a:t>Facility Level – Data Fields</a:t>
            </a:r>
            <a:endParaRPr lang="en-US" sz="2800" dirty="0"/>
          </a:p>
        </p:txBody>
      </p:sp>
      <p:sp>
        <p:nvSpPr>
          <p:cNvPr id="7" name="Content Placeholder 6"/>
          <p:cNvSpPr>
            <a:spLocks noGrp="1"/>
          </p:cNvSpPr>
          <p:nvPr>
            <p:ph sz="half" idx="1"/>
          </p:nvPr>
        </p:nvSpPr>
        <p:spPr>
          <a:xfrm>
            <a:off x="457200" y="990600"/>
            <a:ext cx="4038600" cy="6096000"/>
          </a:xfrm>
        </p:spPr>
        <p:txBody>
          <a:bodyPr>
            <a:noAutofit/>
          </a:bodyPr>
          <a:lstStyle/>
          <a:p>
            <a:r>
              <a:rPr lang="en-US" sz="1800" dirty="0"/>
              <a:t>EIS Facility ID</a:t>
            </a:r>
            <a:r>
              <a:rPr lang="en-US" sz="1800" dirty="0" smtClean="0"/>
              <a:t> </a:t>
            </a:r>
          </a:p>
          <a:p>
            <a:r>
              <a:rPr lang="en-US" sz="1800" dirty="0" smtClean="0"/>
              <a:t>SLT </a:t>
            </a:r>
            <a:r>
              <a:rPr lang="en-US" sz="1800" dirty="0"/>
              <a:t>Facility ID</a:t>
            </a:r>
            <a:r>
              <a:rPr lang="en-US" sz="1800" dirty="0" smtClean="0"/>
              <a:t> </a:t>
            </a:r>
          </a:p>
          <a:p>
            <a:r>
              <a:rPr lang="en-US" sz="1800" dirty="0" smtClean="0"/>
              <a:t>Program </a:t>
            </a:r>
            <a:r>
              <a:rPr lang="en-US" sz="1800" dirty="0"/>
              <a:t>System Code</a:t>
            </a:r>
            <a:r>
              <a:rPr lang="en-US" sz="1800" dirty="0" smtClean="0"/>
              <a:t> </a:t>
            </a:r>
          </a:p>
          <a:p>
            <a:r>
              <a:rPr lang="en-US" sz="1800" dirty="0" smtClean="0"/>
              <a:t>Facility </a:t>
            </a:r>
            <a:r>
              <a:rPr lang="en-US" sz="1800" dirty="0"/>
              <a:t>Name</a:t>
            </a:r>
            <a:r>
              <a:rPr lang="en-US" sz="1800" dirty="0" smtClean="0"/>
              <a:t> </a:t>
            </a:r>
          </a:p>
          <a:p>
            <a:r>
              <a:rPr lang="en-US" sz="1800" dirty="0" smtClean="0">
                <a:solidFill>
                  <a:srgbClr val="FF0000"/>
                </a:solidFill>
              </a:rPr>
              <a:t>Company Name</a:t>
            </a:r>
          </a:p>
          <a:p>
            <a:r>
              <a:rPr lang="en-US" sz="1800" dirty="0" smtClean="0"/>
              <a:t>Facility </a:t>
            </a:r>
            <a:r>
              <a:rPr lang="en-US" sz="1800" dirty="0"/>
              <a:t>Description</a:t>
            </a:r>
            <a:r>
              <a:rPr lang="en-US" sz="1800" dirty="0" smtClean="0"/>
              <a:t> </a:t>
            </a:r>
          </a:p>
          <a:p>
            <a:r>
              <a:rPr lang="en-US" sz="1800" dirty="0" smtClean="0"/>
              <a:t>Facility </a:t>
            </a:r>
            <a:r>
              <a:rPr lang="en-US" sz="1800" dirty="0"/>
              <a:t>Status</a:t>
            </a:r>
            <a:r>
              <a:rPr lang="en-US" sz="1800" dirty="0" smtClean="0"/>
              <a:t> </a:t>
            </a:r>
          </a:p>
          <a:p>
            <a:r>
              <a:rPr lang="en-US" sz="1800" dirty="0" smtClean="0"/>
              <a:t>Facility </a:t>
            </a:r>
            <a:r>
              <a:rPr lang="en-US" sz="1800" dirty="0"/>
              <a:t>Status Year</a:t>
            </a:r>
            <a:r>
              <a:rPr lang="en-US" sz="1800" dirty="0" smtClean="0"/>
              <a:t> </a:t>
            </a:r>
          </a:p>
          <a:p>
            <a:r>
              <a:rPr lang="en-US" sz="1800" dirty="0" smtClean="0"/>
              <a:t>State</a:t>
            </a:r>
          </a:p>
          <a:p>
            <a:r>
              <a:rPr lang="en-US" sz="1800" dirty="0" smtClean="0"/>
              <a:t>County </a:t>
            </a:r>
            <a:r>
              <a:rPr lang="en-US" sz="1800" dirty="0"/>
              <a:t>Name</a:t>
            </a:r>
            <a:r>
              <a:rPr lang="en-US" sz="1800" dirty="0" smtClean="0"/>
              <a:t> </a:t>
            </a:r>
          </a:p>
          <a:p>
            <a:r>
              <a:rPr lang="en-US" sz="1800" dirty="0" smtClean="0"/>
              <a:t>Tribal </a:t>
            </a:r>
            <a:r>
              <a:rPr lang="en-US" sz="1800" dirty="0"/>
              <a:t>Name</a:t>
            </a:r>
            <a:r>
              <a:rPr lang="en-US" sz="1800" dirty="0" smtClean="0"/>
              <a:t> </a:t>
            </a:r>
          </a:p>
          <a:p>
            <a:r>
              <a:rPr lang="en-US" sz="1800" dirty="0" smtClean="0"/>
              <a:t>Region </a:t>
            </a:r>
            <a:r>
              <a:rPr lang="en-US" sz="1800" dirty="0"/>
              <a:t>Code</a:t>
            </a:r>
            <a:r>
              <a:rPr lang="en-US" sz="1800" dirty="0" smtClean="0"/>
              <a:t> </a:t>
            </a:r>
          </a:p>
          <a:p>
            <a:r>
              <a:rPr lang="en-US" sz="1800" dirty="0" smtClean="0"/>
              <a:t>NAICS </a:t>
            </a:r>
            <a:r>
              <a:rPr lang="en-US" sz="1800" dirty="0"/>
              <a:t>Code </a:t>
            </a:r>
            <a:r>
              <a:rPr lang="en-US" sz="1800" dirty="0" smtClean="0"/>
              <a:t> </a:t>
            </a:r>
          </a:p>
          <a:p>
            <a:r>
              <a:rPr lang="en-US" sz="1800" dirty="0" smtClean="0"/>
              <a:t>NAICS </a:t>
            </a:r>
            <a:r>
              <a:rPr lang="en-US" sz="1800" dirty="0"/>
              <a:t>Code Description</a:t>
            </a:r>
            <a:r>
              <a:rPr lang="en-US" sz="1800" dirty="0" smtClean="0"/>
              <a:t> </a:t>
            </a:r>
          </a:p>
          <a:p>
            <a:r>
              <a:rPr lang="en-US" sz="1800" dirty="0" smtClean="0"/>
              <a:t>Facility </a:t>
            </a:r>
            <a:r>
              <a:rPr lang="en-US" sz="1800" dirty="0"/>
              <a:t>Type Code</a:t>
            </a:r>
            <a:r>
              <a:rPr lang="en-US" sz="1800" dirty="0" smtClean="0"/>
              <a:t> </a:t>
            </a:r>
          </a:p>
          <a:p>
            <a:r>
              <a:rPr lang="en-US" sz="1800" dirty="0" smtClean="0"/>
              <a:t>Facility </a:t>
            </a:r>
            <a:r>
              <a:rPr lang="en-US" sz="1800" dirty="0"/>
              <a:t>Type Description</a:t>
            </a:r>
            <a:r>
              <a:rPr lang="en-US" sz="1800" dirty="0" smtClean="0"/>
              <a:t> </a:t>
            </a:r>
          </a:p>
        </p:txBody>
      </p:sp>
      <p:sp>
        <p:nvSpPr>
          <p:cNvPr id="8" name="Content Placeholder 7"/>
          <p:cNvSpPr>
            <a:spLocks noGrp="1"/>
          </p:cNvSpPr>
          <p:nvPr>
            <p:ph sz="half" idx="2"/>
          </p:nvPr>
        </p:nvSpPr>
        <p:spPr>
          <a:xfrm>
            <a:off x="4648200" y="990600"/>
            <a:ext cx="4267200" cy="5638800"/>
          </a:xfrm>
        </p:spPr>
        <p:txBody>
          <a:bodyPr>
            <a:noAutofit/>
          </a:bodyPr>
          <a:lstStyle/>
          <a:p>
            <a:r>
              <a:rPr lang="en-US" sz="1800" dirty="0" smtClean="0"/>
              <a:t>Location Address </a:t>
            </a:r>
          </a:p>
          <a:p>
            <a:r>
              <a:rPr lang="en-US" sz="1800" dirty="0" smtClean="0"/>
              <a:t>Supplemental Location Text </a:t>
            </a:r>
          </a:p>
          <a:p>
            <a:r>
              <a:rPr lang="en-US" sz="1800" dirty="0" smtClean="0"/>
              <a:t>Locality Name </a:t>
            </a:r>
          </a:p>
          <a:p>
            <a:r>
              <a:rPr lang="en-US" sz="1800" dirty="0" smtClean="0">
                <a:solidFill>
                  <a:srgbClr val="FF0000"/>
                </a:solidFill>
              </a:rPr>
              <a:t>State</a:t>
            </a:r>
          </a:p>
          <a:p>
            <a:r>
              <a:rPr lang="en-US" sz="1800" dirty="0" smtClean="0"/>
              <a:t>Zip Code </a:t>
            </a:r>
          </a:p>
          <a:p>
            <a:r>
              <a:rPr lang="en-US" sz="1800" dirty="0" smtClean="0"/>
              <a:t>Address Comment </a:t>
            </a:r>
          </a:p>
          <a:p>
            <a:r>
              <a:rPr lang="en-US" sz="1800" dirty="0" smtClean="0"/>
              <a:t>Site Latitude </a:t>
            </a:r>
          </a:p>
          <a:p>
            <a:r>
              <a:rPr lang="en-US" sz="1800" dirty="0" smtClean="0"/>
              <a:t>Site Longitude </a:t>
            </a:r>
          </a:p>
          <a:p>
            <a:r>
              <a:rPr lang="en-US" sz="1800" dirty="0" smtClean="0"/>
              <a:t>Coordinates Protected? </a:t>
            </a:r>
          </a:p>
          <a:p>
            <a:r>
              <a:rPr lang="en-US" sz="1800" dirty="0" smtClean="0"/>
              <a:t>Vertical Measure </a:t>
            </a:r>
          </a:p>
          <a:p>
            <a:r>
              <a:rPr lang="en-US" sz="1800" dirty="0" smtClean="0"/>
              <a:t>Horizontal Accuracy Measure </a:t>
            </a:r>
          </a:p>
          <a:p>
            <a:r>
              <a:rPr lang="en-US" sz="1800" dirty="0" smtClean="0"/>
              <a:t>Reference Datum </a:t>
            </a:r>
          </a:p>
          <a:p>
            <a:r>
              <a:rPr lang="en-US" sz="1800" dirty="0" smtClean="0"/>
              <a:t>Horizontal Collection Code </a:t>
            </a:r>
          </a:p>
          <a:p>
            <a:r>
              <a:rPr lang="en-US" sz="1800" dirty="0" smtClean="0"/>
              <a:t>Coordinate Comment </a:t>
            </a:r>
          </a:p>
          <a:p>
            <a:r>
              <a:rPr lang="en-US" sz="1800" dirty="0" smtClean="0"/>
              <a:t>Facility Comment</a:t>
            </a:r>
          </a:p>
          <a:p>
            <a:endParaRPr lang="en-US" sz="1800" dirty="0" smtClean="0"/>
          </a:p>
          <a:p>
            <a:endParaRPr lang="en-US" sz="1800"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Configuration – Process/Unit</a:t>
            </a:r>
            <a:endParaRPr lang="en-US" dirty="0"/>
          </a:p>
        </p:txBody>
      </p:sp>
      <p:pic>
        <p:nvPicPr>
          <p:cNvPr id="16386" name="Picture 2"/>
          <p:cNvPicPr>
            <a:picLocks noChangeAspect="1" noChangeArrowheads="1"/>
          </p:cNvPicPr>
          <p:nvPr/>
        </p:nvPicPr>
        <p:blipFill>
          <a:blip r:embed="rId3" cstate="print"/>
          <a:srcRect/>
          <a:stretch>
            <a:fillRect/>
          </a:stretch>
        </p:blipFill>
        <p:spPr bwMode="auto">
          <a:xfrm>
            <a:off x="0" y="1066800"/>
            <a:ext cx="9144000" cy="5791200"/>
          </a:xfrm>
          <a:prstGeom prst="rect">
            <a:avLst/>
          </a:prstGeom>
          <a:noFill/>
          <a:ln w="9525">
            <a:noFill/>
            <a:miter lim="800000"/>
            <a:headEnd/>
            <a:tailEnd/>
          </a:ln>
        </p:spPr>
      </p:pic>
      <p:sp>
        <p:nvSpPr>
          <p:cNvPr id="5" name="Oval 4"/>
          <p:cNvSpPr/>
          <p:nvPr/>
        </p:nvSpPr>
        <p:spPr>
          <a:xfrm>
            <a:off x="1524000" y="3733800"/>
            <a:ext cx="1905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3200" dirty="0" smtClean="0"/>
              <a:t>Facility Configuration Report</a:t>
            </a:r>
            <a:br>
              <a:rPr lang="en-US" sz="3200" dirty="0" smtClean="0"/>
            </a:br>
            <a:r>
              <a:rPr lang="en-US" sz="3200" dirty="0" smtClean="0"/>
              <a:t>Process/Unit Level – Data Fields</a:t>
            </a:r>
            <a:endParaRPr lang="en-US" sz="3200" dirty="0"/>
          </a:p>
        </p:txBody>
      </p:sp>
      <p:sp>
        <p:nvSpPr>
          <p:cNvPr id="7" name="Content Placeholder 6"/>
          <p:cNvSpPr>
            <a:spLocks noGrp="1"/>
          </p:cNvSpPr>
          <p:nvPr>
            <p:ph sz="half" idx="1"/>
          </p:nvPr>
        </p:nvSpPr>
        <p:spPr/>
        <p:txBody>
          <a:bodyPr>
            <a:normAutofit fontScale="70000" lnSpcReduction="20000"/>
          </a:bodyPr>
          <a:lstStyle/>
          <a:p>
            <a:r>
              <a:rPr lang="en-US" dirty="0"/>
              <a:t>EIS Facility ID</a:t>
            </a:r>
            <a:r>
              <a:rPr lang="en-US" dirty="0" smtClean="0"/>
              <a:t> </a:t>
            </a:r>
          </a:p>
          <a:p>
            <a:r>
              <a:rPr lang="en-US" dirty="0" smtClean="0">
                <a:solidFill>
                  <a:srgbClr val="FF0000"/>
                </a:solidFill>
              </a:rPr>
              <a:t>SLT </a:t>
            </a:r>
            <a:r>
              <a:rPr lang="en-US" dirty="0">
                <a:solidFill>
                  <a:srgbClr val="FF0000"/>
                </a:solidFill>
              </a:rPr>
              <a:t>Facility ID</a:t>
            </a:r>
            <a:r>
              <a:rPr lang="en-US" dirty="0" smtClean="0">
                <a:solidFill>
                  <a:srgbClr val="FF0000"/>
                </a:solidFill>
              </a:rPr>
              <a:t> </a:t>
            </a:r>
          </a:p>
          <a:p>
            <a:r>
              <a:rPr lang="en-US" dirty="0" smtClean="0"/>
              <a:t>EIS </a:t>
            </a:r>
            <a:r>
              <a:rPr lang="en-US" dirty="0"/>
              <a:t>Unit ID</a:t>
            </a:r>
            <a:r>
              <a:rPr lang="en-US" dirty="0" smtClean="0"/>
              <a:t> </a:t>
            </a:r>
          </a:p>
          <a:p>
            <a:r>
              <a:rPr lang="en-US" dirty="0" smtClean="0"/>
              <a:t>SLT </a:t>
            </a:r>
            <a:r>
              <a:rPr lang="en-US" dirty="0"/>
              <a:t>Unit ID</a:t>
            </a:r>
            <a:r>
              <a:rPr lang="en-US" dirty="0" smtClean="0"/>
              <a:t> </a:t>
            </a:r>
          </a:p>
          <a:p>
            <a:r>
              <a:rPr lang="en-US" dirty="0" smtClean="0"/>
              <a:t>Unit </a:t>
            </a:r>
            <a:r>
              <a:rPr lang="en-US" dirty="0"/>
              <a:t>ID Program System Code</a:t>
            </a:r>
            <a:r>
              <a:rPr lang="en-US" dirty="0" smtClean="0"/>
              <a:t> </a:t>
            </a:r>
          </a:p>
          <a:p>
            <a:r>
              <a:rPr lang="en-US" dirty="0" smtClean="0"/>
              <a:t>Unit </a:t>
            </a:r>
            <a:r>
              <a:rPr lang="en-US" dirty="0"/>
              <a:t>Description</a:t>
            </a:r>
            <a:r>
              <a:rPr lang="en-US" dirty="0" smtClean="0"/>
              <a:t> </a:t>
            </a:r>
          </a:p>
          <a:p>
            <a:r>
              <a:rPr lang="en-US" dirty="0" smtClean="0"/>
              <a:t>Unit </a:t>
            </a:r>
            <a:r>
              <a:rPr lang="en-US" dirty="0"/>
              <a:t>Type</a:t>
            </a:r>
            <a:r>
              <a:rPr lang="en-US" dirty="0" smtClean="0"/>
              <a:t> </a:t>
            </a:r>
          </a:p>
          <a:p>
            <a:r>
              <a:rPr lang="en-US" dirty="0" smtClean="0"/>
              <a:t>Design </a:t>
            </a:r>
            <a:r>
              <a:rPr lang="en-US" dirty="0"/>
              <a:t>Capacity</a:t>
            </a:r>
            <a:r>
              <a:rPr lang="en-US" dirty="0" smtClean="0"/>
              <a:t> </a:t>
            </a:r>
          </a:p>
          <a:p>
            <a:r>
              <a:rPr lang="en-US" dirty="0" smtClean="0"/>
              <a:t>Design </a:t>
            </a:r>
            <a:r>
              <a:rPr lang="en-US" dirty="0"/>
              <a:t>Capacity UOM</a:t>
            </a:r>
            <a:r>
              <a:rPr lang="en-US" dirty="0" smtClean="0"/>
              <a:t> </a:t>
            </a:r>
          </a:p>
          <a:p>
            <a:r>
              <a:rPr lang="en-US" dirty="0" smtClean="0"/>
              <a:t>Design </a:t>
            </a:r>
            <a:r>
              <a:rPr lang="en-US" dirty="0"/>
              <a:t>Capacity Protected?</a:t>
            </a:r>
            <a:r>
              <a:rPr lang="en-US" dirty="0" smtClean="0"/>
              <a:t> </a:t>
            </a:r>
          </a:p>
          <a:p>
            <a:r>
              <a:rPr lang="en-US" dirty="0" smtClean="0"/>
              <a:t>Unit </a:t>
            </a:r>
            <a:r>
              <a:rPr lang="en-US" dirty="0"/>
              <a:t>Status Code</a:t>
            </a:r>
            <a:r>
              <a:rPr lang="en-US" dirty="0" smtClean="0"/>
              <a:t> </a:t>
            </a:r>
          </a:p>
          <a:p>
            <a:r>
              <a:rPr lang="en-US" dirty="0" smtClean="0"/>
              <a:t>Unit </a:t>
            </a:r>
            <a:r>
              <a:rPr lang="en-US" dirty="0"/>
              <a:t>Status Year</a:t>
            </a:r>
            <a:r>
              <a:rPr lang="en-US" dirty="0" smtClean="0"/>
              <a:t> </a:t>
            </a:r>
          </a:p>
          <a:p>
            <a:r>
              <a:rPr lang="en-US" dirty="0" smtClean="0"/>
              <a:t>Unit </a:t>
            </a:r>
            <a:r>
              <a:rPr lang="en-US" dirty="0"/>
              <a:t>Operation Date</a:t>
            </a:r>
            <a:r>
              <a:rPr lang="en-US" dirty="0" smtClean="0"/>
              <a:t> </a:t>
            </a:r>
          </a:p>
          <a:p>
            <a:r>
              <a:rPr lang="en-US" dirty="0" smtClean="0"/>
              <a:t>Unit </a:t>
            </a:r>
            <a:r>
              <a:rPr lang="en-US" dirty="0"/>
              <a:t>Comment</a:t>
            </a:r>
            <a:r>
              <a:rPr lang="en-US" dirty="0" smtClean="0"/>
              <a:t> </a:t>
            </a:r>
          </a:p>
        </p:txBody>
      </p:sp>
      <p:sp>
        <p:nvSpPr>
          <p:cNvPr id="8" name="Content Placeholder 7"/>
          <p:cNvSpPr>
            <a:spLocks noGrp="1"/>
          </p:cNvSpPr>
          <p:nvPr>
            <p:ph sz="half" idx="2"/>
          </p:nvPr>
        </p:nvSpPr>
        <p:spPr>
          <a:xfrm>
            <a:off x="4648200" y="1600200"/>
            <a:ext cx="4267200" cy="4525963"/>
          </a:xfrm>
        </p:spPr>
        <p:txBody>
          <a:bodyPr>
            <a:normAutofit fontScale="70000" lnSpcReduction="20000"/>
          </a:bodyPr>
          <a:lstStyle/>
          <a:p>
            <a:r>
              <a:rPr lang="en-US" dirty="0" smtClean="0"/>
              <a:t>EIS Process ID</a:t>
            </a:r>
          </a:p>
          <a:p>
            <a:r>
              <a:rPr lang="en-US" dirty="0" smtClean="0"/>
              <a:t> SLT Process ID </a:t>
            </a:r>
          </a:p>
          <a:p>
            <a:r>
              <a:rPr lang="en-US" dirty="0" smtClean="0"/>
              <a:t>Process ID Program System Code </a:t>
            </a:r>
          </a:p>
          <a:p>
            <a:r>
              <a:rPr lang="en-US" dirty="0" smtClean="0"/>
              <a:t>Process Description </a:t>
            </a:r>
          </a:p>
          <a:p>
            <a:r>
              <a:rPr lang="en-US" dirty="0" smtClean="0"/>
              <a:t>Source Classification Code </a:t>
            </a:r>
          </a:p>
          <a:p>
            <a:r>
              <a:rPr lang="en-US" dirty="0" smtClean="0">
                <a:solidFill>
                  <a:srgbClr val="FF0000"/>
                </a:solidFill>
              </a:rPr>
              <a:t>SCC Level One Description </a:t>
            </a:r>
          </a:p>
          <a:p>
            <a:r>
              <a:rPr lang="en-US" dirty="0" smtClean="0">
                <a:solidFill>
                  <a:srgbClr val="FF0000"/>
                </a:solidFill>
              </a:rPr>
              <a:t>SCC Level Two Description </a:t>
            </a:r>
          </a:p>
          <a:p>
            <a:r>
              <a:rPr lang="en-US" dirty="0" smtClean="0">
                <a:solidFill>
                  <a:srgbClr val="FF0000"/>
                </a:solidFill>
              </a:rPr>
              <a:t>SCC Level Three Description </a:t>
            </a:r>
          </a:p>
          <a:p>
            <a:r>
              <a:rPr lang="en-US" dirty="0" smtClean="0">
                <a:solidFill>
                  <a:srgbClr val="FF0000"/>
                </a:solidFill>
              </a:rPr>
              <a:t>SCC Level Four Description</a:t>
            </a:r>
            <a:r>
              <a:rPr lang="en-US" dirty="0" smtClean="0"/>
              <a:t> </a:t>
            </a:r>
          </a:p>
          <a:p>
            <a:r>
              <a:rPr lang="en-US" dirty="0" smtClean="0">
                <a:solidFill>
                  <a:srgbClr val="FF0000"/>
                </a:solidFill>
              </a:rPr>
              <a:t>Emission Type Code</a:t>
            </a:r>
          </a:p>
          <a:p>
            <a:r>
              <a:rPr lang="en-US" dirty="0" smtClean="0"/>
              <a:t>Aircraft Engine Type Code </a:t>
            </a:r>
          </a:p>
          <a:p>
            <a:r>
              <a:rPr lang="en-US" dirty="0" smtClean="0">
                <a:solidFill>
                  <a:srgbClr val="FF0000"/>
                </a:solidFill>
              </a:rPr>
              <a:t>Aircraft Engine Type Code </a:t>
            </a:r>
            <a:r>
              <a:rPr lang="en-US" dirty="0" err="1" smtClean="0">
                <a:solidFill>
                  <a:srgbClr val="FF0000"/>
                </a:solidFill>
              </a:rPr>
              <a:t>Desc</a:t>
            </a:r>
            <a:endParaRPr lang="en-US" dirty="0" smtClean="0">
              <a:solidFill>
                <a:srgbClr val="FF0000"/>
              </a:solidFill>
            </a:endParaRPr>
          </a:p>
          <a:p>
            <a:r>
              <a:rPr lang="en-US" dirty="0" smtClean="0"/>
              <a:t>Last Inventory Year </a:t>
            </a:r>
          </a:p>
          <a:p>
            <a:r>
              <a:rPr lang="en-US" dirty="0" smtClean="0"/>
              <a:t>Process Comment</a:t>
            </a:r>
          </a:p>
          <a:p>
            <a:endParaRPr lang="en-US"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0"/>
            <a:ext cx="8229600" cy="990600"/>
          </a:xfrm>
        </p:spPr>
        <p:txBody>
          <a:bodyPr>
            <a:normAutofit/>
          </a:bodyPr>
          <a:lstStyle/>
          <a:p>
            <a:r>
              <a:rPr lang="en-US" sz="2800" dirty="0" smtClean="0"/>
              <a:t>Facility Configuration Report</a:t>
            </a:r>
            <a:br>
              <a:rPr lang="en-US" sz="2800" dirty="0" smtClean="0"/>
            </a:br>
            <a:r>
              <a:rPr lang="en-US" sz="2800" dirty="0" smtClean="0"/>
              <a:t>Release Point Level – Data Fields</a:t>
            </a:r>
            <a:endParaRPr lang="en-US" sz="2800" dirty="0"/>
          </a:p>
        </p:txBody>
      </p:sp>
      <p:sp>
        <p:nvSpPr>
          <p:cNvPr id="7" name="Content Placeholder 6"/>
          <p:cNvSpPr>
            <a:spLocks noGrp="1"/>
          </p:cNvSpPr>
          <p:nvPr>
            <p:ph sz="half" idx="1"/>
          </p:nvPr>
        </p:nvSpPr>
        <p:spPr>
          <a:xfrm>
            <a:off x="457200" y="990600"/>
            <a:ext cx="4038600" cy="5791092"/>
          </a:xfrm>
        </p:spPr>
        <p:txBody>
          <a:bodyPr>
            <a:noAutofit/>
          </a:bodyPr>
          <a:lstStyle/>
          <a:p>
            <a:r>
              <a:rPr lang="en-US" sz="1600" dirty="0"/>
              <a:t>EIS Facility ID</a:t>
            </a:r>
            <a:r>
              <a:rPr lang="en-US" sz="1600" dirty="0" smtClean="0"/>
              <a:t> </a:t>
            </a:r>
          </a:p>
          <a:p>
            <a:r>
              <a:rPr lang="en-US" sz="1600" dirty="0" smtClean="0">
                <a:solidFill>
                  <a:srgbClr val="FF0000"/>
                </a:solidFill>
              </a:rPr>
              <a:t>SLT </a:t>
            </a:r>
            <a:r>
              <a:rPr lang="en-US" sz="1600" dirty="0">
                <a:solidFill>
                  <a:srgbClr val="FF0000"/>
                </a:solidFill>
              </a:rPr>
              <a:t>Facility ID</a:t>
            </a:r>
            <a:r>
              <a:rPr lang="en-US" sz="1600" dirty="0" smtClean="0">
                <a:solidFill>
                  <a:srgbClr val="FF0000"/>
                </a:solidFill>
              </a:rPr>
              <a:t> </a:t>
            </a:r>
          </a:p>
          <a:p>
            <a:r>
              <a:rPr lang="en-US" sz="1600" dirty="0" smtClean="0">
                <a:solidFill>
                  <a:srgbClr val="FF0000"/>
                </a:solidFill>
              </a:rPr>
              <a:t>EIS </a:t>
            </a:r>
            <a:r>
              <a:rPr lang="en-US" sz="1600" dirty="0">
                <a:solidFill>
                  <a:srgbClr val="FF0000"/>
                </a:solidFill>
              </a:rPr>
              <a:t>Unit ID</a:t>
            </a:r>
            <a:r>
              <a:rPr lang="en-US" sz="1600" dirty="0" smtClean="0">
                <a:solidFill>
                  <a:srgbClr val="FF0000"/>
                </a:solidFill>
              </a:rPr>
              <a:t> </a:t>
            </a:r>
          </a:p>
          <a:p>
            <a:r>
              <a:rPr lang="en-US" sz="1600" dirty="0" smtClean="0">
                <a:solidFill>
                  <a:srgbClr val="FF0000"/>
                </a:solidFill>
              </a:rPr>
              <a:t>SLT </a:t>
            </a:r>
            <a:r>
              <a:rPr lang="en-US" sz="1600" dirty="0">
                <a:solidFill>
                  <a:srgbClr val="FF0000"/>
                </a:solidFill>
              </a:rPr>
              <a:t>Unit ID</a:t>
            </a:r>
            <a:r>
              <a:rPr lang="en-US" sz="1600" dirty="0" smtClean="0"/>
              <a:t> </a:t>
            </a:r>
          </a:p>
          <a:p>
            <a:r>
              <a:rPr lang="en-US" sz="1600" dirty="0" smtClean="0"/>
              <a:t>EIS </a:t>
            </a:r>
            <a:r>
              <a:rPr lang="en-US" sz="1600" dirty="0"/>
              <a:t>Process ID</a:t>
            </a:r>
            <a:r>
              <a:rPr lang="en-US" sz="1600" dirty="0" smtClean="0"/>
              <a:t> </a:t>
            </a:r>
          </a:p>
          <a:p>
            <a:r>
              <a:rPr lang="en-US" sz="1600" dirty="0" smtClean="0">
                <a:solidFill>
                  <a:srgbClr val="FF0000"/>
                </a:solidFill>
              </a:rPr>
              <a:t>SLT </a:t>
            </a:r>
            <a:r>
              <a:rPr lang="en-US" sz="1600" dirty="0">
                <a:solidFill>
                  <a:srgbClr val="FF0000"/>
                </a:solidFill>
              </a:rPr>
              <a:t>Process ID</a:t>
            </a:r>
            <a:r>
              <a:rPr lang="en-US" sz="1600" dirty="0" smtClean="0">
                <a:solidFill>
                  <a:srgbClr val="FF0000"/>
                </a:solidFill>
              </a:rPr>
              <a:t> </a:t>
            </a:r>
          </a:p>
          <a:p>
            <a:r>
              <a:rPr lang="en-US" sz="1600" dirty="0" smtClean="0"/>
              <a:t>EIS </a:t>
            </a:r>
            <a:r>
              <a:rPr lang="en-US" sz="1600" dirty="0"/>
              <a:t>Release Point ID</a:t>
            </a:r>
            <a:r>
              <a:rPr lang="en-US" sz="1600" dirty="0" smtClean="0"/>
              <a:t> </a:t>
            </a:r>
          </a:p>
          <a:p>
            <a:r>
              <a:rPr lang="en-US" sz="1600" dirty="0" smtClean="0"/>
              <a:t>SLT </a:t>
            </a:r>
            <a:r>
              <a:rPr lang="en-US" sz="1600" dirty="0"/>
              <a:t>Release Point ID</a:t>
            </a:r>
            <a:r>
              <a:rPr lang="en-US" sz="1600" dirty="0" smtClean="0"/>
              <a:t> </a:t>
            </a:r>
          </a:p>
          <a:p>
            <a:r>
              <a:rPr lang="en-US" sz="1600" dirty="0" smtClean="0"/>
              <a:t>Program </a:t>
            </a:r>
            <a:r>
              <a:rPr lang="en-US" sz="1600" dirty="0"/>
              <a:t>System Code</a:t>
            </a:r>
            <a:r>
              <a:rPr lang="en-US" sz="1600" dirty="0" smtClean="0"/>
              <a:t> </a:t>
            </a:r>
          </a:p>
          <a:p>
            <a:r>
              <a:rPr lang="en-US" sz="1600" dirty="0" smtClean="0"/>
              <a:t>Process </a:t>
            </a:r>
            <a:r>
              <a:rPr lang="en-US" sz="1600" dirty="0" err="1"/>
              <a:t>Rel</a:t>
            </a:r>
            <a:r>
              <a:rPr lang="en-US" sz="1600" dirty="0"/>
              <a:t> Pt </a:t>
            </a:r>
            <a:r>
              <a:rPr lang="en-US" sz="1600" dirty="0" err="1"/>
              <a:t>Apprt</a:t>
            </a:r>
            <a:r>
              <a:rPr lang="en-US" sz="1600" dirty="0" smtClean="0"/>
              <a:t> </a:t>
            </a:r>
          </a:p>
          <a:p>
            <a:r>
              <a:rPr lang="en-US" sz="1600" dirty="0" smtClean="0"/>
              <a:t>Apportionment </a:t>
            </a:r>
            <a:r>
              <a:rPr lang="en-US" sz="1600" dirty="0"/>
              <a:t>Comment</a:t>
            </a:r>
            <a:r>
              <a:rPr lang="en-US" sz="1600" dirty="0" smtClean="0"/>
              <a:t> </a:t>
            </a:r>
          </a:p>
          <a:p>
            <a:r>
              <a:rPr lang="en-US" sz="1600" dirty="0" err="1" smtClean="0"/>
              <a:t>Rel</a:t>
            </a:r>
            <a:r>
              <a:rPr lang="en-US" sz="1600" dirty="0" smtClean="0"/>
              <a:t> </a:t>
            </a:r>
            <a:r>
              <a:rPr lang="en-US" sz="1600" dirty="0"/>
              <a:t>Pt Latitude</a:t>
            </a:r>
            <a:r>
              <a:rPr lang="en-US" sz="1600" dirty="0" smtClean="0"/>
              <a:t> </a:t>
            </a:r>
          </a:p>
          <a:p>
            <a:r>
              <a:rPr lang="en-US" sz="1600" dirty="0" err="1" smtClean="0"/>
              <a:t>Rel</a:t>
            </a:r>
            <a:r>
              <a:rPr lang="en-US" sz="1600" dirty="0" smtClean="0"/>
              <a:t> </a:t>
            </a:r>
            <a:r>
              <a:rPr lang="en-US" sz="1600" dirty="0"/>
              <a:t>Pt Longitude</a:t>
            </a:r>
            <a:r>
              <a:rPr lang="en-US" sz="1600" dirty="0" smtClean="0"/>
              <a:t> </a:t>
            </a:r>
          </a:p>
          <a:p>
            <a:r>
              <a:rPr lang="en-US" sz="1600" dirty="0" smtClean="0"/>
              <a:t>Coordinates </a:t>
            </a:r>
            <a:r>
              <a:rPr lang="en-US" sz="1600" dirty="0"/>
              <a:t>Protected?</a:t>
            </a:r>
            <a:r>
              <a:rPr lang="en-US" sz="1600" dirty="0" smtClean="0"/>
              <a:t> </a:t>
            </a:r>
          </a:p>
          <a:p>
            <a:r>
              <a:rPr lang="en-US" sz="1600" dirty="0" smtClean="0"/>
              <a:t>Coordinate </a:t>
            </a:r>
            <a:r>
              <a:rPr lang="en-US" sz="1600" dirty="0"/>
              <a:t>Derivation </a:t>
            </a:r>
            <a:r>
              <a:rPr lang="en-US" sz="1600" dirty="0" smtClean="0"/>
              <a:t> </a:t>
            </a:r>
          </a:p>
          <a:p>
            <a:r>
              <a:rPr lang="en-US" sz="1600" dirty="0" err="1" smtClean="0"/>
              <a:t>Rel</a:t>
            </a:r>
            <a:r>
              <a:rPr lang="en-US" sz="1600" dirty="0" smtClean="0"/>
              <a:t> </a:t>
            </a:r>
            <a:r>
              <a:rPr lang="en-US" sz="1600" dirty="0"/>
              <a:t>Pt Type </a:t>
            </a:r>
            <a:r>
              <a:rPr lang="en-US" sz="1600" dirty="0" smtClean="0"/>
              <a:t> </a:t>
            </a:r>
          </a:p>
          <a:p>
            <a:r>
              <a:rPr lang="en-US" sz="1600" dirty="0" err="1" smtClean="0"/>
              <a:t>Rel</a:t>
            </a:r>
            <a:r>
              <a:rPr lang="en-US" sz="1600" dirty="0" smtClean="0"/>
              <a:t> </a:t>
            </a:r>
            <a:r>
              <a:rPr lang="en-US" sz="1600" dirty="0"/>
              <a:t>Pt Description</a:t>
            </a:r>
            <a:r>
              <a:rPr lang="en-US" sz="1600" dirty="0" smtClean="0"/>
              <a:t> </a:t>
            </a:r>
          </a:p>
          <a:p>
            <a:r>
              <a:rPr lang="en-US" sz="1600" dirty="0" smtClean="0"/>
              <a:t>Stack Height (ft) </a:t>
            </a:r>
          </a:p>
          <a:p>
            <a:endParaRPr lang="en-US" sz="1600" dirty="0" smtClean="0"/>
          </a:p>
        </p:txBody>
      </p:sp>
      <p:sp>
        <p:nvSpPr>
          <p:cNvPr id="8" name="Content Placeholder 7"/>
          <p:cNvSpPr>
            <a:spLocks noGrp="1"/>
          </p:cNvSpPr>
          <p:nvPr>
            <p:ph sz="half" idx="2"/>
          </p:nvPr>
        </p:nvSpPr>
        <p:spPr>
          <a:xfrm>
            <a:off x="4648200" y="990600"/>
            <a:ext cx="4267200" cy="5638800"/>
          </a:xfrm>
        </p:spPr>
        <p:txBody>
          <a:bodyPr>
            <a:noAutofit/>
          </a:bodyPr>
          <a:lstStyle/>
          <a:p>
            <a:r>
              <a:rPr lang="en-US" sz="1600" dirty="0" smtClean="0"/>
              <a:t>Stack Ht Protected? </a:t>
            </a:r>
          </a:p>
          <a:p>
            <a:r>
              <a:rPr lang="en-US" sz="1600" dirty="0" smtClean="0"/>
              <a:t>Stack Diameter (ft)</a:t>
            </a:r>
          </a:p>
          <a:p>
            <a:r>
              <a:rPr lang="en-US" sz="1600" dirty="0" smtClean="0"/>
              <a:t> Stack Diameter Protected? </a:t>
            </a:r>
          </a:p>
          <a:p>
            <a:r>
              <a:rPr lang="en-US" sz="1600" dirty="0" smtClean="0"/>
              <a:t>Exit Gas Velocity </a:t>
            </a:r>
          </a:p>
          <a:p>
            <a:r>
              <a:rPr lang="en-US" sz="1600" dirty="0" smtClean="0"/>
              <a:t>Exit Gas Velocity UOM </a:t>
            </a:r>
          </a:p>
          <a:p>
            <a:r>
              <a:rPr lang="en-US" sz="1600" dirty="0" smtClean="0"/>
              <a:t>Exit Gas Velocity Protected? </a:t>
            </a:r>
          </a:p>
          <a:p>
            <a:r>
              <a:rPr lang="en-US" sz="1600" dirty="0" smtClean="0"/>
              <a:t>Ext Gas Flow Rate </a:t>
            </a:r>
          </a:p>
          <a:p>
            <a:r>
              <a:rPr lang="en-US" sz="1600" dirty="0" smtClean="0"/>
              <a:t>Exit Gas Flow Rate UOM </a:t>
            </a:r>
          </a:p>
          <a:p>
            <a:r>
              <a:rPr lang="en-US" sz="1600" dirty="0" smtClean="0"/>
              <a:t>Exit Gas Flow Rate Protected? </a:t>
            </a:r>
          </a:p>
          <a:p>
            <a:r>
              <a:rPr lang="en-US" sz="1600" dirty="0" smtClean="0"/>
              <a:t>Exit Gas Temp (F) </a:t>
            </a:r>
          </a:p>
          <a:p>
            <a:r>
              <a:rPr lang="en-US" sz="1600" dirty="0" smtClean="0"/>
              <a:t>Distance to Fence Line (ft) </a:t>
            </a:r>
          </a:p>
          <a:p>
            <a:r>
              <a:rPr lang="en-US" sz="1600" dirty="0" smtClean="0"/>
              <a:t>Fugitive Height (ft) </a:t>
            </a:r>
          </a:p>
          <a:p>
            <a:r>
              <a:rPr lang="en-US" sz="1600" dirty="0" smtClean="0"/>
              <a:t>Fugitive Width (ft) </a:t>
            </a:r>
          </a:p>
          <a:p>
            <a:r>
              <a:rPr lang="en-US" sz="1600" dirty="0" smtClean="0"/>
              <a:t>Fugitive Length (ft) </a:t>
            </a:r>
          </a:p>
          <a:p>
            <a:r>
              <a:rPr lang="en-US" sz="1600" dirty="0" smtClean="0"/>
              <a:t>Fugitive Release Angle </a:t>
            </a:r>
          </a:p>
          <a:p>
            <a:r>
              <a:rPr lang="en-US" sz="1600" dirty="0" err="1" smtClean="0"/>
              <a:t>Rel</a:t>
            </a:r>
            <a:r>
              <a:rPr lang="en-US" sz="1600" dirty="0" smtClean="0"/>
              <a:t> Pt Status </a:t>
            </a:r>
          </a:p>
          <a:p>
            <a:r>
              <a:rPr lang="en-US" sz="1600" dirty="0" err="1" smtClean="0"/>
              <a:t>Rel</a:t>
            </a:r>
            <a:r>
              <a:rPr lang="en-US" sz="1600" dirty="0" smtClean="0"/>
              <a:t> Pt Status Year </a:t>
            </a:r>
          </a:p>
          <a:p>
            <a:r>
              <a:rPr lang="en-US" sz="1600" dirty="0" err="1" smtClean="0"/>
              <a:t>Rel</a:t>
            </a:r>
            <a:r>
              <a:rPr lang="en-US" sz="1600" dirty="0" smtClean="0"/>
              <a:t> Pt Comments</a:t>
            </a:r>
          </a:p>
          <a:p>
            <a:endParaRPr lang="en-US" sz="1600"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0"/>
            <a:ext cx="8229600" cy="990600"/>
          </a:xfrm>
        </p:spPr>
        <p:txBody>
          <a:bodyPr>
            <a:normAutofit/>
          </a:bodyPr>
          <a:lstStyle/>
          <a:p>
            <a:r>
              <a:rPr lang="en-US" sz="2800" dirty="0" smtClean="0"/>
              <a:t>Facility Configuration Report</a:t>
            </a:r>
            <a:br>
              <a:rPr lang="en-US" sz="2800" dirty="0" smtClean="0"/>
            </a:br>
            <a:r>
              <a:rPr lang="en-US" sz="2800" dirty="0" smtClean="0"/>
              <a:t>Facility Alternative ID – Data Fields</a:t>
            </a:r>
            <a:endParaRPr lang="en-US" sz="2800" dirty="0"/>
          </a:p>
        </p:txBody>
      </p:sp>
      <p:sp>
        <p:nvSpPr>
          <p:cNvPr id="7" name="Content Placeholder 6"/>
          <p:cNvSpPr>
            <a:spLocks noGrp="1"/>
          </p:cNvSpPr>
          <p:nvPr>
            <p:ph sz="half" idx="1"/>
          </p:nvPr>
        </p:nvSpPr>
        <p:spPr>
          <a:xfrm>
            <a:off x="457200" y="1402492"/>
            <a:ext cx="4038600" cy="5684108"/>
          </a:xfrm>
        </p:spPr>
        <p:txBody>
          <a:bodyPr>
            <a:noAutofit/>
          </a:bodyPr>
          <a:lstStyle/>
          <a:p>
            <a:r>
              <a:rPr lang="en-US" dirty="0"/>
              <a:t>EIS Facility ID</a:t>
            </a:r>
            <a:r>
              <a:rPr lang="en-US" dirty="0" smtClean="0"/>
              <a:t> </a:t>
            </a:r>
          </a:p>
          <a:p>
            <a:r>
              <a:rPr lang="en-US" dirty="0" smtClean="0">
                <a:solidFill>
                  <a:srgbClr val="FF0000"/>
                </a:solidFill>
              </a:rPr>
              <a:t>Agency Facility ID</a:t>
            </a:r>
          </a:p>
          <a:p>
            <a:r>
              <a:rPr lang="en-US" dirty="0" smtClean="0"/>
              <a:t>Facility </a:t>
            </a:r>
            <a:r>
              <a:rPr lang="en-US" dirty="0"/>
              <a:t>Name</a:t>
            </a:r>
            <a:r>
              <a:rPr lang="en-US" dirty="0" smtClean="0"/>
              <a:t> </a:t>
            </a:r>
          </a:p>
          <a:p>
            <a:r>
              <a:rPr lang="en-US" dirty="0" smtClean="0"/>
              <a:t>Company </a:t>
            </a:r>
            <a:r>
              <a:rPr lang="en-US" dirty="0"/>
              <a:t>Name</a:t>
            </a:r>
            <a:r>
              <a:rPr lang="en-US" dirty="0" smtClean="0"/>
              <a:t> </a:t>
            </a:r>
          </a:p>
          <a:p>
            <a:r>
              <a:rPr lang="en-US" dirty="0" smtClean="0"/>
              <a:t>NAICS </a:t>
            </a:r>
            <a:r>
              <a:rPr lang="en-US" dirty="0"/>
              <a:t>Code</a:t>
            </a:r>
            <a:r>
              <a:rPr lang="en-US" dirty="0" smtClean="0"/>
              <a:t> </a:t>
            </a:r>
          </a:p>
          <a:p>
            <a:r>
              <a:rPr lang="en-US" dirty="0" smtClean="0">
                <a:solidFill>
                  <a:srgbClr val="FF0000"/>
                </a:solidFill>
              </a:rPr>
              <a:t>NAICS </a:t>
            </a:r>
            <a:r>
              <a:rPr lang="en-US" dirty="0">
                <a:solidFill>
                  <a:srgbClr val="FF0000"/>
                </a:solidFill>
              </a:rPr>
              <a:t>Code Description</a:t>
            </a:r>
            <a:r>
              <a:rPr lang="en-US" dirty="0" smtClean="0">
                <a:solidFill>
                  <a:srgbClr val="FF0000"/>
                </a:solidFill>
              </a:rPr>
              <a:t> </a:t>
            </a:r>
          </a:p>
          <a:p>
            <a:r>
              <a:rPr lang="en-US" dirty="0" smtClean="0"/>
              <a:t>Facility </a:t>
            </a:r>
            <a:r>
              <a:rPr lang="en-US" dirty="0"/>
              <a:t>Type Code</a:t>
            </a:r>
            <a:r>
              <a:rPr lang="en-US" dirty="0" smtClean="0"/>
              <a:t> </a:t>
            </a:r>
          </a:p>
          <a:p>
            <a:r>
              <a:rPr lang="en-US" dirty="0" smtClean="0">
                <a:solidFill>
                  <a:srgbClr val="FF0000"/>
                </a:solidFill>
              </a:rPr>
              <a:t>Facility </a:t>
            </a:r>
            <a:r>
              <a:rPr lang="en-US" dirty="0">
                <a:solidFill>
                  <a:srgbClr val="FF0000"/>
                </a:solidFill>
              </a:rPr>
              <a:t>Type Description</a:t>
            </a:r>
            <a:r>
              <a:rPr lang="en-US" dirty="0" smtClean="0">
                <a:solidFill>
                  <a:srgbClr val="FF0000"/>
                </a:solidFill>
              </a:rPr>
              <a:t> </a:t>
            </a:r>
          </a:p>
        </p:txBody>
      </p:sp>
      <p:sp>
        <p:nvSpPr>
          <p:cNvPr id="8" name="Content Placeholder 7"/>
          <p:cNvSpPr>
            <a:spLocks noGrp="1"/>
          </p:cNvSpPr>
          <p:nvPr>
            <p:ph sz="half" idx="2"/>
          </p:nvPr>
        </p:nvSpPr>
        <p:spPr>
          <a:xfrm>
            <a:off x="4648200" y="1371600"/>
            <a:ext cx="4267200" cy="5257800"/>
          </a:xfrm>
        </p:spPr>
        <p:txBody>
          <a:bodyPr>
            <a:noAutofit/>
          </a:bodyPr>
          <a:lstStyle/>
          <a:p>
            <a:r>
              <a:rPr lang="en-US" dirty="0" smtClean="0"/>
              <a:t>State</a:t>
            </a:r>
          </a:p>
          <a:p>
            <a:r>
              <a:rPr lang="en-US" dirty="0" smtClean="0"/>
              <a:t>County Name </a:t>
            </a:r>
          </a:p>
          <a:p>
            <a:r>
              <a:rPr lang="en-US" dirty="0" smtClean="0"/>
              <a:t>Program System Code </a:t>
            </a:r>
          </a:p>
          <a:p>
            <a:r>
              <a:rPr lang="en-US" dirty="0" smtClean="0"/>
              <a:t>Program System Description Alternate ID </a:t>
            </a:r>
          </a:p>
          <a:p>
            <a:r>
              <a:rPr lang="en-US" dirty="0" smtClean="0"/>
              <a:t>Effective Date </a:t>
            </a:r>
          </a:p>
          <a:p>
            <a:r>
              <a:rPr lang="en-US" dirty="0" smtClean="0"/>
              <a:t>End Date </a:t>
            </a:r>
          </a:p>
          <a:p>
            <a:r>
              <a:rPr lang="en-US" dirty="0" smtClean="0"/>
              <a:t>Alternative Identifier Protected?</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0"/>
            <a:ext cx="8229600" cy="990600"/>
          </a:xfrm>
        </p:spPr>
        <p:txBody>
          <a:bodyPr>
            <a:normAutofit/>
          </a:bodyPr>
          <a:lstStyle/>
          <a:p>
            <a:r>
              <a:rPr lang="en-US" sz="2800" dirty="0" smtClean="0"/>
              <a:t>Facility Configuration Report</a:t>
            </a:r>
            <a:br>
              <a:rPr lang="en-US" sz="2800" dirty="0" smtClean="0"/>
            </a:br>
            <a:r>
              <a:rPr lang="en-US" sz="2800" dirty="0" smtClean="0"/>
              <a:t>Unit Alternative ID – Data Fields</a:t>
            </a:r>
            <a:endParaRPr lang="en-US" sz="2800" dirty="0"/>
          </a:p>
        </p:txBody>
      </p:sp>
      <p:sp>
        <p:nvSpPr>
          <p:cNvPr id="7" name="Content Placeholder 6"/>
          <p:cNvSpPr>
            <a:spLocks noGrp="1"/>
          </p:cNvSpPr>
          <p:nvPr>
            <p:ph sz="half" idx="1"/>
          </p:nvPr>
        </p:nvSpPr>
        <p:spPr>
          <a:xfrm>
            <a:off x="457200" y="1402492"/>
            <a:ext cx="4038600" cy="5684108"/>
          </a:xfrm>
        </p:spPr>
        <p:txBody>
          <a:bodyPr>
            <a:noAutofit/>
          </a:bodyPr>
          <a:lstStyle/>
          <a:p>
            <a:r>
              <a:rPr lang="en-US" dirty="0"/>
              <a:t>EIS Facility ID</a:t>
            </a:r>
            <a:r>
              <a:rPr lang="en-US" dirty="0" smtClean="0"/>
              <a:t> </a:t>
            </a:r>
          </a:p>
          <a:p>
            <a:r>
              <a:rPr lang="en-US" dirty="0" smtClean="0">
                <a:solidFill>
                  <a:srgbClr val="FF0000"/>
                </a:solidFill>
              </a:rPr>
              <a:t>Agency Facility ID</a:t>
            </a:r>
          </a:p>
          <a:p>
            <a:r>
              <a:rPr lang="en-US" dirty="0" smtClean="0"/>
              <a:t>Facility </a:t>
            </a:r>
            <a:r>
              <a:rPr lang="en-US" dirty="0"/>
              <a:t>Name</a:t>
            </a:r>
            <a:r>
              <a:rPr lang="en-US" dirty="0" smtClean="0"/>
              <a:t> </a:t>
            </a:r>
          </a:p>
          <a:p>
            <a:r>
              <a:rPr lang="en-US" dirty="0" smtClean="0"/>
              <a:t>Company </a:t>
            </a:r>
            <a:r>
              <a:rPr lang="en-US" dirty="0"/>
              <a:t>Name</a:t>
            </a:r>
            <a:r>
              <a:rPr lang="en-US" dirty="0" smtClean="0"/>
              <a:t> </a:t>
            </a:r>
          </a:p>
          <a:p>
            <a:r>
              <a:rPr lang="en-US" dirty="0" smtClean="0"/>
              <a:t>NAICS </a:t>
            </a:r>
            <a:r>
              <a:rPr lang="en-US" dirty="0"/>
              <a:t>Code</a:t>
            </a:r>
            <a:r>
              <a:rPr lang="en-US" dirty="0" smtClean="0"/>
              <a:t> </a:t>
            </a:r>
          </a:p>
          <a:p>
            <a:r>
              <a:rPr lang="en-US" dirty="0" smtClean="0">
                <a:solidFill>
                  <a:srgbClr val="FF0000"/>
                </a:solidFill>
              </a:rPr>
              <a:t>NAICS </a:t>
            </a:r>
            <a:r>
              <a:rPr lang="en-US" dirty="0">
                <a:solidFill>
                  <a:srgbClr val="FF0000"/>
                </a:solidFill>
              </a:rPr>
              <a:t>Code Description</a:t>
            </a:r>
            <a:r>
              <a:rPr lang="en-US" dirty="0" smtClean="0">
                <a:solidFill>
                  <a:srgbClr val="FF0000"/>
                </a:solidFill>
              </a:rPr>
              <a:t> </a:t>
            </a:r>
          </a:p>
          <a:p>
            <a:r>
              <a:rPr lang="en-US" dirty="0" smtClean="0"/>
              <a:t>Facility </a:t>
            </a:r>
            <a:r>
              <a:rPr lang="en-US" dirty="0"/>
              <a:t>Type Code</a:t>
            </a:r>
            <a:r>
              <a:rPr lang="en-US" dirty="0" smtClean="0"/>
              <a:t> </a:t>
            </a:r>
          </a:p>
          <a:p>
            <a:r>
              <a:rPr lang="en-US" dirty="0" smtClean="0">
                <a:solidFill>
                  <a:srgbClr val="FF0000"/>
                </a:solidFill>
              </a:rPr>
              <a:t>Facility </a:t>
            </a:r>
            <a:r>
              <a:rPr lang="en-US" dirty="0">
                <a:solidFill>
                  <a:srgbClr val="FF0000"/>
                </a:solidFill>
              </a:rPr>
              <a:t>Type </a:t>
            </a:r>
            <a:r>
              <a:rPr lang="en-US" dirty="0" smtClean="0">
                <a:solidFill>
                  <a:srgbClr val="FF0000"/>
                </a:solidFill>
              </a:rPr>
              <a:t>Description</a:t>
            </a:r>
          </a:p>
          <a:p>
            <a:r>
              <a:rPr lang="en-US" dirty="0" smtClean="0"/>
              <a:t>State</a:t>
            </a:r>
          </a:p>
          <a:p>
            <a:r>
              <a:rPr lang="en-US" dirty="0" smtClean="0"/>
              <a:t>County Name </a:t>
            </a:r>
          </a:p>
          <a:p>
            <a:endParaRPr lang="en-US" dirty="0" smtClean="0"/>
          </a:p>
        </p:txBody>
      </p:sp>
      <p:sp>
        <p:nvSpPr>
          <p:cNvPr id="8" name="Content Placeholder 7"/>
          <p:cNvSpPr>
            <a:spLocks noGrp="1"/>
          </p:cNvSpPr>
          <p:nvPr>
            <p:ph sz="half" idx="2"/>
          </p:nvPr>
        </p:nvSpPr>
        <p:spPr>
          <a:xfrm>
            <a:off x="4648200" y="1371600"/>
            <a:ext cx="4267200" cy="5257800"/>
          </a:xfrm>
        </p:spPr>
        <p:txBody>
          <a:bodyPr>
            <a:noAutofit/>
          </a:bodyPr>
          <a:lstStyle/>
          <a:p>
            <a:r>
              <a:rPr lang="en-US" dirty="0" smtClean="0"/>
              <a:t>EIS </a:t>
            </a:r>
            <a:r>
              <a:rPr lang="en-US" dirty="0"/>
              <a:t>Unit ID</a:t>
            </a:r>
            <a:r>
              <a:rPr lang="en-US" dirty="0" smtClean="0"/>
              <a:t> </a:t>
            </a:r>
          </a:p>
          <a:p>
            <a:r>
              <a:rPr lang="en-US" dirty="0" smtClean="0">
                <a:solidFill>
                  <a:srgbClr val="FF0000"/>
                </a:solidFill>
              </a:rPr>
              <a:t>Agency Unit ID</a:t>
            </a:r>
          </a:p>
          <a:p>
            <a:r>
              <a:rPr lang="en-US" dirty="0" smtClean="0"/>
              <a:t>Program </a:t>
            </a:r>
            <a:r>
              <a:rPr lang="en-US" dirty="0"/>
              <a:t>System Code</a:t>
            </a:r>
            <a:r>
              <a:rPr lang="en-US" dirty="0" smtClean="0"/>
              <a:t> </a:t>
            </a:r>
            <a:r>
              <a:rPr lang="en-US" dirty="0"/>
              <a:t>Program System Description</a:t>
            </a:r>
            <a:r>
              <a:rPr lang="en-US" dirty="0" smtClean="0"/>
              <a:t> </a:t>
            </a:r>
          </a:p>
          <a:p>
            <a:r>
              <a:rPr lang="en-US" dirty="0" smtClean="0"/>
              <a:t>Alternative </a:t>
            </a:r>
            <a:r>
              <a:rPr lang="en-US" dirty="0"/>
              <a:t>ID</a:t>
            </a:r>
            <a:r>
              <a:rPr lang="en-US" dirty="0" smtClean="0"/>
              <a:t> </a:t>
            </a:r>
          </a:p>
          <a:p>
            <a:r>
              <a:rPr lang="en-US" dirty="0" smtClean="0"/>
              <a:t>Effective </a:t>
            </a:r>
            <a:r>
              <a:rPr lang="en-US" dirty="0"/>
              <a:t>Date</a:t>
            </a:r>
            <a:r>
              <a:rPr lang="en-US" dirty="0" smtClean="0"/>
              <a:t> </a:t>
            </a:r>
          </a:p>
          <a:p>
            <a:r>
              <a:rPr lang="en-US" dirty="0" smtClean="0"/>
              <a:t>End </a:t>
            </a:r>
            <a:r>
              <a:rPr lang="en-US" dirty="0"/>
              <a:t>Date</a:t>
            </a:r>
            <a:r>
              <a:rPr lang="en-US" dirty="0" smtClean="0"/>
              <a:t> </a:t>
            </a:r>
          </a:p>
          <a:p>
            <a:r>
              <a:rPr lang="en-US" dirty="0" smtClean="0"/>
              <a:t>Alternative </a:t>
            </a:r>
            <a:r>
              <a:rPr lang="en-US" dirty="0"/>
              <a:t>Identifier Protected?</a:t>
            </a:r>
            <a:r>
              <a:rPr lang="en-US" dirty="0" smtClean="0"/>
              <a:t> </a:t>
            </a:r>
          </a:p>
          <a:p>
            <a:endParaRPr lang="en-US"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Configuration - Controls</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0" y="1219200"/>
            <a:ext cx="9144000" cy="5578908"/>
          </a:xfrm>
          <a:prstGeom prst="rect">
            <a:avLst/>
          </a:prstGeom>
          <a:noFill/>
          <a:ln w="9525">
            <a:noFill/>
            <a:miter lim="800000"/>
            <a:headEnd/>
            <a:tailEnd/>
          </a:ln>
        </p:spPr>
      </p:pic>
      <p:sp>
        <p:nvSpPr>
          <p:cNvPr id="6" name="Oval 5"/>
          <p:cNvSpPr/>
          <p:nvPr/>
        </p:nvSpPr>
        <p:spPr>
          <a:xfrm>
            <a:off x="1752600" y="5029200"/>
            <a:ext cx="12954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Configuration - Controls</a:t>
            </a:r>
            <a:endParaRPr lang="en-US" dirty="0"/>
          </a:p>
        </p:txBody>
      </p:sp>
      <p:pic>
        <p:nvPicPr>
          <p:cNvPr id="5122" name="Picture 2"/>
          <p:cNvPicPr>
            <a:picLocks noChangeAspect="1" noChangeArrowheads="1"/>
          </p:cNvPicPr>
          <p:nvPr/>
        </p:nvPicPr>
        <p:blipFill>
          <a:blip r:embed="rId3" cstate="print"/>
          <a:srcRect/>
          <a:stretch>
            <a:fillRect/>
          </a:stretch>
        </p:blipFill>
        <p:spPr bwMode="auto">
          <a:xfrm>
            <a:off x="0" y="1066800"/>
            <a:ext cx="9144000" cy="5493516"/>
          </a:xfrm>
          <a:prstGeom prst="rect">
            <a:avLst/>
          </a:prstGeom>
          <a:noFill/>
          <a:ln w="9525">
            <a:noFill/>
            <a:miter lim="800000"/>
            <a:headEnd/>
            <a:tailEnd/>
          </a:ln>
        </p:spPr>
      </p:pic>
      <p:sp>
        <p:nvSpPr>
          <p:cNvPr id="6" name="Left Arrow 5"/>
          <p:cNvSpPr/>
          <p:nvPr/>
        </p:nvSpPr>
        <p:spPr>
          <a:xfrm>
            <a:off x="3657600" y="3962400"/>
            <a:ext cx="381000" cy="1524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eft Arrow 6"/>
          <p:cNvSpPr/>
          <p:nvPr/>
        </p:nvSpPr>
        <p:spPr>
          <a:xfrm>
            <a:off x="3657600" y="4191000"/>
            <a:ext cx="381000" cy="1524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Configuration - Controls</a:t>
            </a:r>
            <a:endParaRPr lang="en-US" dirty="0"/>
          </a:p>
        </p:txBody>
      </p:sp>
      <p:sp>
        <p:nvSpPr>
          <p:cNvPr id="4" name="Text Placeholder 3"/>
          <p:cNvSpPr>
            <a:spLocks noGrp="1"/>
          </p:cNvSpPr>
          <p:nvPr>
            <p:ph type="body" idx="1"/>
          </p:nvPr>
        </p:nvSpPr>
        <p:spPr>
          <a:xfrm>
            <a:off x="457200" y="1066800"/>
            <a:ext cx="4040188" cy="639762"/>
          </a:xfrm>
        </p:spPr>
        <p:txBody>
          <a:bodyPr/>
          <a:lstStyle/>
          <a:p>
            <a:r>
              <a:rPr lang="en-US" dirty="0" smtClean="0"/>
              <a:t>Control Measure	</a:t>
            </a:r>
            <a:endParaRPr lang="en-US" dirty="0"/>
          </a:p>
        </p:txBody>
      </p:sp>
      <p:sp>
        <p:nvSpPr>
          <p:cNvPr id="5" name="Content Placeholder 4"/>
          <p:cNvSpPr>
            <a:spLocks noGrp="1"/>
          </p:cNvSpPr>
          <p:nvPr>
            <p:ph sz="half" idx="2"/>
          </p:nvPr>
        </p:nvSpPr>
        <p:spPr>
          <a:xfrm>
            <a:off x="457200" y="1706562"/>
            <a:ext cx="4040188" cy="3951288"/>
          </a:xfrm>
        </p:spPr>
        <p:txBody>
          <a:bodyPr>
            <a:normAutofit fontScale="70000" lnSpcReduction="20000"/>
          </a:bodyPr>
          <a:lstStyle/>
          <a:p>
            <a:r>
              <a:rPr lang="en-US" dirty="0" smtClean="0"/>
              <a:t>EIS Facility ID</a:t>
            </a:r>
          </a:p>
          <a:p>
            <a:r>
              <a:rPr lang="en-US" dirty="0" smtClean="0"/>
              <a:t>EIS Unit ID</a:t>
            </a:r>
          </a:p>
          <a:p>
            <a:r>
              <a:rPr lang="en-US" dirty="0" smtClean="0"/>
              <a:t>EIS Process ID</a:t>
            </a:r>
          </a:p>
          <a:p>
            <a:r>
              <a:rPr lang="en-US" dirty="0" smtClean="0">
                <a:solidFill>
                  <a:srgbClr val="FF0000"/>
                </a:solidFill>
              </a:rPr>
              <a:t>Agency Facility ID</a:t>
            </a:r>
          </a:p>
          <a:p>
            <a:r>
              <a:rPr lang="en-US" dirty="0" smtClean="0">
                <a:solidFill>
                  <a:srgbClr val="FF0000"/>
                </a:solidFill>
              </a:rPr>
              <a:t>Agency Unit ID</a:t>
            </a:r>
          </a:p>
          <a:p>
            <a:r>
              <a:rPr lang="en-US" dirty="0" smtClean="0">
                <a:solidFill>
                  <a:srgbClr val="FF0000"/>
                </a:solidFill>
              </a:rPr>
              <a:t>Agency Process ID</a:t>
            </a:r>
          </a:p>
          <a:p>
            <a:r>
              <a:rPr lang="en-US" dirty="0" smtClean="0"/>
              <a:t>SCC</a:t>
            </a:r>
          </a:p>
          <a:p>
            <a:r>
              <a:rPr lang="en-US" dirty="0" smtClean="0"/>
              <a:t>Control Applicability Level</a:t>
            </a:r>
          </a:p>
          <a:p>
            <a:r>
              <a:rPr lang="en-US" dirty="0" smtClean="0"/>
              <a:t>Control Description</a:t>
            </a:r>
          </a:p>
          <a:p>
            <a:r>
              <a:rPr lang="en-US" dirty="0" smtClean="0"/>
              <a:t>Percent Capture Efficiency</a:t>
            </a:r>
          </a:p>
          <a:p>
            <a:r>
              <a:rPr lang="en-US" dirty="0" smtClean="0"/>
              <a:t>Percent Effectiveness</a:t>
            </a:r>
          </a:p>
          <a:p>
            <a:r>
              <a:rPr lang="en-US" dirty="0" smtClean="0"/>
              <a:t>Control Comment</a:t>
            </a:r>
          </a:p>
          <a:p>
            <a:r>
              <a:rPr lang="en-US" dirty="0" smtClean="0">
                <a:solidFill>
                  <a:srgbClr val="FF0000"/>
                </a:solidFill>
              </a:rPr>
              <a:t>Control Measure Code</a:t>
            </a:r>
          </a:p>
          <a:p>
            <a:r>
              <a:rPr lang="en-US" dirty="0" smtClean="0"/>
              <a:t>Control Measure Description</a:t>
            </a:r>
          </a:p>
          <a:p>
            <a:r>
              <a:rPr lang="en-US" dirty="0" smtClean="0"/>
              <a:t>Control Measure Type</a:t>
            </a:r>
            <a:endParaRPr lang="en-US" dirty="0"/>
          </a:p>
        </p:txBody>
      </p:sp>
      <p:sp>
        <p:nvSpPr>
          <p:cNvPr id="6" name="Text Placeholder 5"/>
          <p:cNvSpPr>
            <a:spLocks noGrp="1"/>
          </p:cNvSpPr>
          <p:nvPr>
            <p:ph type="body" sz="quarter" idx="3"/>
          </p:nvPr>
        </p:nvSpPr>
        <p:spPr>
          <a:xfrm>
            <a:off x="4645025" y="1066800"/>
            <a:ext cx="4041775" cy="639762"/>
          </a:xfrm>
        </p:spPr>
        <p:txBody>
          <a:bodyPr/>
          <a:lstStyle/>
          <a:p>
            <a:r>
              <a:rPr lang="en-US" dirty="0" smtClean="0"/>
              <a:t>Control Pollutant</a:t>
            </a:r>
            <a:endParaRPr lang="en-US" dirty="0"/>
          </a:p>
        </p:txBody>
      </p:sp>
      <p:sp>
        <p:nvSpPr>
          <p:cNvPr id="7" name="Content Placeholder 6"/>
          <p:cNvSpPr>
            <a:spLocks noGrp="1"/>
          </p:cNvSpPr>
          <p:nvPr>
            <p:ph sz="quarter" idx="4"/>
          </p:nvPr>
        </p:nvSpPr>
        <p:spPr>
          <a:xfrm>
            <a:off x="4645025" y="1706561"/>
            <a:ext cx="4041775" cy="4302126"/>
          </a:xfrm>
        </p:spPr>
        <p:txBody>
          <a:bodyPr>
            <a:normAutofit fontScale="70000" lnSpcReduction="20000"/>
          </a:bodyPr>
          <a:lstStyle/>
          <a:p>
            <a:r>
              <a:rPr lang="en-US" dirty="0" smtClean="0"/>
              <a:t>EIS Facility ID</a:t>
            </a:r>
          </a:p>
          <a:p>
            <a:r>
              <a:rPr lang="en-US" dirty="0" smtClean="0"/>
              <a:t>EIS Unit ID</a:t>
            </a:r>
          </a:p>
          <a:p>
            <a:r>
              <a:rPr lang="en-US" dirty="0" smtClean="0"/>
              <a:t>EIS Process ID</a:t>
            </a:r>
          </a:p>
          <a:p>
            <a:r>
              <a:rPr lang="en-US" dirty="0" smtClean="0">
                <a:solidFill>
                  <a:srgbClr val="FF0000"/>
                </a:solidFill>
              </a:rPr>
              <a:t>Agency Facility ID</a:t>
            </a:r>
          </a:p>
          <a:p>
            <a:r>
              <a:rPr lang="en-US" dirty="0" smtClean="0">
                <a:solidFill>
                  <a:srgbClr val="FF0000"/>
                </a:solidFill>
              </a:rPr>
              <a:t>Agency Unit ID</a:t>
            </a:r>
          </a:p>
          <a:p>
            <a:r>
              <a:rPr lang="en-US" dirty="0" smtClean="0">
                <a:solidFill>
                  <a:srgbClr val="FF0000"/>
                </a:solidFill>
              </a:rPr>
              <a:t>Agency Process ID</a:t>
            </a:r>
          </a:p>
          <a:p>
            <a:r>
              <a:rPr lang="en-US" dirty="0" smtClean="0"/>
              <a:t>SCC</a:t>
            </a:r>
          </a:p>
          <a:p>
            <a:r>
              <a:rPr lang="en-US" dirty="0" smtClean="0"/>
              <a:t>Control Applicability Level</a:t>
            </a:r>
          </a:p>
          <a:p>
            <a:r>
              <a:rPr lang="en-US" dirty="0" smtClean="0"/>
              <a:t>Control Description</a:t>
            </a:r>
          </a:p>
          <a:p>
            <a:r>
              <a:rPr lang="en-US" dirty="0" smtClean="0"/>
              <a:t>Percent Capture Efficiency</a:t>
            </a:r>
          </a:p>
          <a:p>
            <a:r>
              <a:rPr lang="en-US" dirty="0" smtClean="0"/>
              <a:t>Percent Effectiveness</a:t>
            </a:r>
          </a:p>
          <a:p>
            <a:r>
              <a:rPr lang="en-US" dirty="0" smtClean="0"/>
              <a:t>Control Comment</a:t>
            </a:r>
          </a:p>
          <a:p>
            <a:r>
              <a:rPr lang="en-US" dirty="0" smtClean="0"/>
              <a:t>Pollutant Code</a:t>
            </a:r>
          </a:p>
          <a:p>
            <a:r>
              <a:rPr lang="en-US" dirty="0" smtClean="0"/>
              <a:t>Pollutant Name</a:t>
            </a:r>
          </a:p>
          <a:p>
            <a:r>
              <a:rPr lang="en-US" dirty="0" smtClean="0"/>
              <a:t>Pollutant Type</a:t>
            </a:r>
          </a:p>
          <a:p>
            <a:r>
              <a:rPr lang="en-US" dirty="0" smtClean="0"/>
              <a:t>Percent Reduction Efficiency</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3200" dirty="0" smtClean="0"/>
              <a:t>Facility Configuration Report</a:t>
            </a:r>
            <a:br>
              <a:rPr lang="en-US" sz="3200" dirty="0" smtClean="0"/>
            </a:br>
            <a:r>
              <a:rPr lang="en-US" sz="3200" dirty="0" smtClean="0"/>
              <a:t>Regulation Level – Data Fields</a:t>
            </a:r>
            <a:endParaRPr lang="en-US" sz="3200" dirty="0"/>
          </a:p>
        </p:txBody>
      </p:sp>
      <p:sp>
        <p:nvSpPr>
          <p:cNvPr id="7" name="Content Placeholder 6"/>
          <p:cNvSpPr>
            <a:spLocks noGrp="1"/>
          </p:cNvSpPr>
          <p:nvPr>
            <p:ph sz="half" idx="1"/>
          </p:nvPr>
        </p:nvSpPr>
        <p:spPr/>
        <p:txBody>
          <a:bodyPr>
            <a:normAutofit fontScale="85000" lnSpcReduction="10000"/>
          </a:bodyPr>
          <a:lstStyle/>
          <a:p>
            <a:r>
              <a:rPr lang="en-US" dirty="0"/>
              <a:t>EIS Facility ID</a:t>
            </a:r>
            <a:r>
              <a:rPr lang="en-US" dirty="0" smtClean="0"/>
              <a:t> </a:t>
            </a:r>
          </a:p>
          <a:p>
            <a:r>
              <a:rPr lang="en-US" dirty="0" smtClean="0">
                <a:solidFill>
                  <a:srgbClr val="FF0000"/>
                </a:solidFill>
              </a:rPr>
              <a:t>SLT </a:t>
            </a:r>
            <a:r>
              <a:rPr lang="en-US" dirty="0">
                <a:solidFill>
                  <a:srgbClr val="FF0000"/>
                </a:solidFill>
              </a:rPr>
              <a:t>Facility ID</a:t>
            </a:r>
            <a:r>
              <a:rPr lang="en-US" dirty="0" smtClean="0">
                <a:solidFill>
                  <a:srgbClr val="FF0000"/>
                </a:solidFill>
              </a:rPr>
              <a:t> </a:t>
            </a:r>
          </a:p>
          <a:p>
            <a:r>
              <a:rPr lang="en-US" dirty="0" smtClean="0"/>
              <a:t>EIS </a:t>
            </a:r>
            <a:r>
              <a:rPr lang="en-US" dirty="0"/>
              <a:t>Unit ID</a:t>
            </a:r>
            <a:r>
              <a:rPr lang="en-US" dirty="0" smtClean="0"/>
              <a:t> </a:t>
            </a:r>
          </a:p>
          <a:p>
            <a:r>
              <a:rPr lang="en-US" dirty="0" smtClean="0">
                <a:solidFill>
                  <a:srgbClr val="FF0000"/>
                </a:solidFill>
              </a:rPr>
              <a:t>SLT </a:t>
            </a:r>
            <a:r>
              <a:rPr lang="en-US" dirty="0">
                <a:solidFill>
                  <a:srgbClr val="FF0000"/>
                </a:solidFill>
              </a:rPr>
              <a:t>Unit ID</a:t>
            </a:r>
            <a:r>
              <a:rPr lang="en-US" dirty="0" smtClean="0">
                <a:solidFill>
                  <a:srgbClr val="FF0000"/>
                </a:solidFill>
              </a:rPr>
              <a:t> </a:t>
            </a:r>
          </a:p>
          <a:p>
            <a:r>
              <a:rPr lang="en-US" dirty="0" smtClean="0"/>
              <a:t>EIS </a:t>
            </a:r>
            <a:r>
              <a:rPr lang="en-US" dirty="0"/>
              <a:t>Process ID</a:t>
            </a:r>
            <a:r>
              <a:rPr lang="en-US" dirty="0" smtClean="0"/>
              <a:t> </a:t>
            </a:r>
          </a:p>
          <a:p>
            <a:r>
              <a:rPr lang="en-US" dirty="0" smtClean="0">
                <a:solidFill>
                  <a:srgbClr val="FF0000"/>
                </a:solidFill>
              </a:rPr>
              <a:t>SLT </a:t>
            </a:r>
            <a:r>
              <a:rPr lang="en-US" dirty="0">
                <a:solidFill>
                  <a:srgbClr val="FF0000"/>
                </a:solidFill>
              </a:rPr>
              <a:t>Process ID</a:t>
            </a:r>
            <a:r>
              <a:rPr lang="en-US" dirty="0" smtClean="0">
                <a:solidFill>
                  <a:srgbClr val="FF0000"/>
                </a:solidFill>
              </a:rPr>
              <a:t> </a:t>
            </a:r>
          </a:p>
          <a:p>
            <a:r>
              <a:rPr lang="en-US" dirty="0" smtClean="0">
                <a:solidFill>
                  <a:srgbClr val="FF0000"/>
                </a:solidFill>
              </a:rPr>
              <a:t>Source </a:t>
            </a:r>
            <a:r>
              <a:rPr lang="en-US" dirty="0">
                <a:solidFill>
                  <a:srgbClr val="FF0000"/>
                </a:solidFill>
              </a:rPr>
              <a:t>Classification Code</a:t>
            </a:r>
            <a:r>
              <a:rPr lang="en-US" dirty="0" smtClean="0">
                <a:solidFill>
                  <a:srgbClr val="FF0000"/>
                </a:solidFill>
              </a:rPr>
              <a:t> </a:t>
            </a:r>
          </a:p>
          <a:p>
            <a:r>
              <a:rPr lang="en-US" dirty="0" smtClean="0">
                <a:solidFill>
                  <a:srgbClr val="FF0000"/>
                </a:solidFill>
              </a:rPr>
              <a:t>SCC </a:t>
            </a:r>
            <a:r>
              <a:rPr lang="en-US" dirty="0">
                <a:solidFill>
                  <a:srgbClr val="FF0000"/>
                </a:solidFill>
              </a:rPr>
              <a:t>Level One Description</a:t>
            </a:r>
            <a:r>
              <a:rPr lang="en-US" dirty="0" smtClean="0">
                <a:solidFill>
                  <a:srgbClr val="FF0000"/>
                </a:solidFill>
              </a:rPr>
              <a:t> </a:t>
            </a:r>
          </a:p>
          <a:p>
            <a:r>
              <a:rPr lang="en-US" dirty="0" smtClean="0">
                <a:solidFill>
                  <a:srgbClr val="FF0000"/>
                </a:solidFill>
              </a:rPr>
              <a:t>SCC </a:t>
            </a:r>
            <a:r>
              <a:rPr lang="en-US" dirty="0">
                <a:solidFill>
                  <a:srgbClr val="FF0000"/>
                </a:solidFill>
              </a:rPr>
              <a:t>Level Two Description</a:t>
            </a:r>
            <a:r>
              <a:rPr lang="en-US" dirty="0" smtClean="0">
                <a:solidFill>
                  <a:srgbClr val="FF0000"/>
                </a:solidFill>
              </a:rPr>
              <a:t> </a:t>
            </a:r>
          </a:p>
          <a:p>
            <a:r>
              <a:rPr lang="en-US" dirty="0" smtClean="0">
                <a:solidFill>
                  <a:srgbClr val="FF0000"/>
                </a:solidFill>
              </a:rPr>
              <a:t>SCC </a:t>
            </a:r>
            <a:r>
              <a:rPr lang="en-US" dirty="0">
                <a:solidFill>
                  <a:srgbClr val="FF0000"/>
                </a:solidFill>
              </a:rPr>
              <a:t>Level Three Description</a:t>
            </a:r>
            <a:r>
              <a:rPr lang="en-US" dirty="0" smtClean="0">
                <a:solidFill>
                  <a:srgbClr val="FF0000"/>
                </a:solidFill>
              </a:rPr>
              <a:t> </a:t>
            </a:r>
          </a:p>
          <a:p>
            <a:r>
              <a:rPr lang="en-US" dirty="0" smtClean="0">
                <a:solidFill>
                  <a:srgbClr val="FF0000"/>
                </a:solidFill>
              </a:rPr>
              <a:t>SCC </a:t>
            </a:r>
            <a:r>
              <a:rPr lang="en-US" dirty="0">
                <a:solidFill>
                  <a:srgbClr val="FF0000"/>
                </a:solidFill>
              </a:rPr>
              <a:t>Level Four Description</a:t>
            </a:r>
            <a:r>
              <a:rPr lang="en-US" dirty="0" smtClean="0">
                <a:solidFill>
                  <a:srgbClr val="FF0000"/>
                </a:solidFill>
              </a:rPr>
              <a:t> </a:t>
            </a:r>
          </a:p>
        </p:txBody>
      </p:sp>
      <p:sp>
        <p:nvSpPr>
          <p:cNvPr id="8" name="Content Placeholder 7"/>
          <p:cNvSpPr>
            <a:spLocks noGrp="1"/>
          </p:cNvSpPr>
          <p:nvPr>
            <p:ph sz="half" idx="2"/>
          </p:nvPr>
        </p:nvSpPr>
        <p:spPr>
          <a:xfrm>
            <a:off x="4648200" y="1600200"/>
            <a:ext cx="4267200" cy="4525963"/>
          </a:xfrm>
        </p:spPr>
        <p:txBody>
          <a:bodyPr>
            <a:normAutofit fontScale="85000" lnSpcReduction="10000"/>
          </a:bodyPr>
          <a:lstStyle/>
          <a:p>
            <a:r>
              <a:rPr lang="en-US" dirty="0" err="1" smtClean="0"/>
              <a:t>Reg</a:t>
            </a:r>
            <a:r>
              <a:rPr lang="en-US" dirty="0" smtClean="0"/>
              <a:t> Applicability Level </a:t>
            </a:r>
          </a:p>
          <a:p>
            <a:r>
              <a:rPr lang="en-US" dirty="0" err="1" smtClean="0"/>
              <a:t>Reg</a:t>
            </a:r>
            <a:r>
              <a:rPr lang="en-US" dirty="0" smtClean="0"/>
              <a:t> Code </a:t>
            </a:r>
          </a:p>
          <a:p>
            <a:r>
              <a:rPr lang="en-US" dirty="0" err="1" smtClean="0"/>
              <a:t>Reg</a:t>
            </a:r>
            <a:r>
              <a:rPr lang="en-US" dirty="0" smtClean="0"/>
              <a:t> Code Type </a:t>
            </a:r>
          </a:p>
          <a:p>
            <a:r>
              <a:rPr lang="en-US" dirty="0" err="1" smtClean="0"/>
              <a:t>Reg</a:t>
            </a:r>
            <a:r>
              <a:rPr lang="en-US" dirty="0" smtClean="0"/>
              <a:t> Code Description </a:t>
            </a:r>
          </a:p>
          <a:p>
            <a:r>
              <a:rPr lang="en-US" dirty="0" smtClean="0"/>
              <a:t>Part Description </a:t>
            </a:r>
          </a:p>
          <a:p>
            <a:r>
              <a:rPr lang="en-US" dirty="0" smtClean="0"/>
              <a:t>Sub-Part Description </a:t>
            </a:r>
          </a:p>
          <a:p>
            <a:r>
              <a:rPr lang="en-US" dirty="0" smtClean="0"/>
              <a:t>SLT </a:t>
            </a:r>
            <a:r>
              <a:rPr lang="en-US" dirty="0" err="1" smtClean="0"/>
              <a:t>Reg</a:t>
            </a:r>
            <a:r>
              <a:rPr lang="en-US" dirty="0" smtClean="0"/>
              <a:t> Description </a:t>
            </a:r>
          </a:p>
          <a:p>
            <a:r>
              <a:rPr lang="en-US" dirty="0" err="1" smtClean="0"/>
              <a:t>Reg</a:t>
            </a:r>
            <a:r>
              <a:rPr lang="en-US" dirty="0" smtClean="0"/>
              <a:t> Protected? </a:t>
            </a:r>
          </a:p>
          <a:p>
            <a:r>
              <a:rPr lang="en-US" dirty="0" smtClean="0"/>
              <a:t>Applicability Start Year </a:t>
            </a:r>
          </a:p>
          <a:p>
            <a:r>
              <a:rPr lang="en-US" dirty="0" smtClean="0"/>
              <a:t>Regulation Comment </a:t>
            </a:r>
          </a:p>
          <a:p>
            <a:r>
              <a:rPr lang="en-US" dirty="0" smtClean="0"/>
              <a:t>Date Last Updated</a:t>
            </a:r>
          </a:p>
          <a:p>
            <a:endParaRPr lang="en-US"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What can the Configuration Report </a:t>
            </a:r>
            <a:br>
              <a:rPr lang="en-US" dirty="0" smtClean="0"/>
            </a:br>
            <a:r>
              <a:rPr lang="en-US" dirty="0" smtClean="0"/>
              <a:t>be used for?</a:t>
            </a:r>
            <a:endParaRPr lang="en-US" dirty="0"/>
          </a:p>
        </p:txBody>
      </p:sp>
      <p:sp>
        <p:nvSpPr>
          <p:cNvPr id="6" name="Content Placeholder 5"/>
          <p:cNvSpPr>
            <a:spLocks noGrp="1"/>
          </p:cNvSpPr>
          <p:nvPr>
            <p:ph idx="1"/>
          </p:nvPr>
        </p:nvSpPr>
        <p:spPr/>
        <p:txBody>
          <a:bodyPr>
            <a:normAutofit/>
          </a:bodyPr>
          <a:lstStyle/>
          <a:p>
            <a:r>
              <a:rPr lang="en-US" dirty="0" smtClean="0"/>
              <a:t>Check to see if SCC is consistent between unit description/comment and process description/comment.  Help to eliminate the use of 399999 </a:t>
            </a:r>
          </a:p>
          <a:p>
            <a:r>
              <a:rPr lang="en-US" dirty="0" smtClean="0"/>
              <a:t>Tracking changes for facility which are expected to be covered by regulations.</a:t>
            </a:r>
          </a:p>
          <a:p>
            <a:r>
              <a:rPr lang="en-US" dirty="0" smtClean="0"/>
              <a:t>Check consistency across facility such as the Unit Type Code is </a:t>
            </a:r>
            <a:r>
              <a:rPr lang="en-US" smtClean="0"/>
              <a:t>the same as unit </a:t>
            </a:r>
            <a:r>
              <a:rPr lang="en-US" dirty="0" smtClean="0"/>
              <a:t>description</a:t>
            </a:r>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Emissions Summaries</a:t>
            </a:r>
            <a:br>
              <a:rPr lang="en-US" dirty="0" smtClean="0"/>
            </a:br>
            <a:r>
              <a:rPr lang="en-US" dirty="0" smtClean="0"/>
              <a:t>by Facility</a:t>
            </a:r>
            <a:endParaRPr lang="en-US" dirty="0"/>
          </a:p>
        </p:txBody>
      </p:sp>
      <p:sp>
        <p:nvSpPr>
          <p:cNvPr id="8" name="Oval 7"/>
          <p:cNvSpPr/>
          <p:nvPr/>
        </p:nvSpPr>
        <p:spPr>
          <a:xfrm>
            <a:off x="1828800" y="4800600"/>
            <a:ext cx="838200" cy="152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p:txBody>
          <a:bodyPr/>
          <a:lstStyle/>
          <a:p>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00200"/>
            <a:ext cx="8974667" cy="504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1676400" y="5105400"/>
            <a:ext cx="1447800" cy="1143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Emissions Summaries by Facility</a:t>
            </a:r>
            <a:endParaRPr lang="en-US" dirty="0"/>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219200"/>
            <a:ext cx="9144000" cy="56212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2286000" y="2819400"/>
            <a:ext cx="1752600" cy="762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828800" y="4343400"/>
            <a:ext cx="3810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Emissions Summary by Facility</a:t>
            </a:r>
            <a:br>
              <a:rPr lang="en-US" dirty="0" smtClean="0"/>
            </a:br>
            <a:r>
              <a:rPr lang="en-US" dirty="0" smtClean="0"/>
              <a:t>Facility Level</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09698"/>
            <a:ext cx="9144001" cy="54483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val 5"/>
          <p:cNvSpPr/>
          <p:nvPr/>
        </p:nvSpPr>
        <p:spPr>
          <a:xfrm>
            <a:off x="7467600" y="4343400"/>
            <a:ext cx="1447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dirty="0" smtClean="0"/>
              <a:t>Emissions Summary by Facility</a:t>
            </a:r>
            <a:br>
              <a:rPr lang="en-US" dirty="0" smtClean="0"/>
            </a:br>
            <a:r>
              <a:rPr lang="en-US" dirty="0" smtClean="0"/>
              <a:t>Facility Level</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23" y="1447800"/>
            <a:ext cx="9132277"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3200400" y="3276600"/>
            <a:ext cx="6096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7543800" y="3429000"/>
            <a:ext cx="1219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7315200" y="4572000"/>
            <a:ext cx="10668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Emissions Summary by Facility</a:t>
            </a:r>
            <a:br>
              <a:rPr lang="en-US" dirty="0" smtClean="0"/>
            </a:br>
            <a:r>
              <a:rPr lang="en-US" dirty="0" smtClean="0"/>
              <a:t>Facility Level</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0" y="1371600"/>
            <a:ext cx="9144000" cy="5486400"/>
          </a:xfrm>
          <a:prstGeom prst="rect">
            <a:avLst/>
          </a:prstGeom>
          <a:noFill/>
          <a:ln w="9525">
            <a:noFill/>
            <a:miter lim="800000"/>
            <a:headEnd/>
            <a:tailEnd/>
          </a:ln>
        </p:spPr>
      </p:pic>
      <p:sp>
        <p:nvSpPr>
          <p:cNvPr id="4" name="Oval 3"/>
          <p:cNvSpPr/>
          <p:nvPr/>
        </p:nvSpPr>
        <p:spPr>
          <a:xfrm>
            <a:off x="1371600" y="2590800"/>
            <a:ext cx="7543800" cy="838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p:cNvPicPr>
            <a:picLocks noChangeAspect="1" noChangeArrowheads="1"/>
          </p:cNvPicPr>
          <p:nvPr/>
        </p:nvPicPr>
        <p:blipFill>
          <a:blip r:embed="rId4" cstate="print"/>
          <a:srcRect l="18093" t="36458" r="5642" b="55208"/>
          <a:stretch>
            <a:fillRect/>
          </a:stretch>
        </p:blipFill>
        <p:spPr bwMode="auto">
          <a:xfrm>
            <a:off x="1600200" y="6248400"/>
            <a:ext cx="7467600" cy="609600"/>
          </a:xfrm>
          <a:prstGeom prst="rect">
            <a:avLst/>
          </a:prstGeom>
          <a:noFill/>
          <a:ln w="9525">
            <a:noFill/>
            <a:miter lim="800000"/>
            <a:headEnd/>
            <a:tailEnd/>
          </a:ln>
        </p:spPr>
      </p:pic>
      <p:sp>
        <p:nvSpPr>
          <p:cNvPr id="6" name="Oval 5"/>
          <p:cNvSpPr/>
          <p:nvPr/>
        </p:nvSpPr>
        <p:spPr>
          <a:xfrm>
            <a:off x="1600200" y="6553200"/>
            <a:ext cx="1828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Emission Summary by Facility</a:t>
            </a:r>
            <a:br>
              <a:rPr lang="en-US" dirty="0" smtClean="0"/>
            </a:br>
            <a:r>
              <a:rPr lang="en-US" dirty="0" smtClean="0"/>
              <a:t>Facility Level</a:t>
            </a:r>
            <a:endParaRPr lang="en-US" dirty="0"/>
          </a:p>
        </p:txBody>
      </p:sp>
      <p:sp>
        <p:nvSpPr>
          <p:cNvPr id="3" name="Content Placeholder 2"/>
          <p:cNvSpPr>
            <a:spLocks noGrp="1"/>
          </p:cNvSpPr>
          <p:nvPr>
            <p:ph sz="half" idx="1"/>
          </p:nvPr>
        </p:nvSpPr>
        <p:spPr/>
        <p:txBody>
          <a:bodyPr>
            <a:normAutofit fontScale="62500" lnSpcReduction="20000"/>
          </a:bodyPr>
          <a:lstStyle/>
          <a:p>
            <a:r>
              <a:rPr lang="en-US" dirty="0"/>
              <a:t>EIS </a:t>
            </a:r>
            <a:r>
              <a:rPr lang="en-US" dirty="0" smtClean="0"/>
              <a:t>Facility Identifier </a:t>
            </a:r>
          </a:p>
          <a:p>
            <a:r>
              <a:rPr lang="en-US" dirty="0" smtClean="0"/>
              <a:t>Agency Facility Identifier</a:t>
            </a:r>
          </a:p>
          <a:p>
            <a:r>
              <a:rPr lang="en-US" dirty="0" smtClean="0"/>
              <a:t>Program </a:t>
            </a:r>
            <a:r>
              <a:rPr lang="en-US" dirty="0"/>
              <a:t>System </a:t>
            </a:r>
            <a:r>
              <a:rPr lang="en-US" dirty="0" smtClean="0"/>
              <a:t>Code</a:t>
            </a:r>
          </a:p>
          <a:p>
            <a:r>
              <a:rPr lang="en-US" dirty="0" smtClean="0"/>
              <a:t>Region </a:t>
            </a:r>
          </a:p>
          <a:p>
            <a:r>
              <a:rPr lang="en-US" dirty="0" smtClean="0"/>
              <a:t>State </a:t>
            </a:r>
          </a:p>
          <a:p>
            <a:r>
              <a:rPr lang="en-US" dirty="0" smtClean="0"/>
              <a:t>County </a:t>
            </a:r>
          </a:p>
          <a:p>
            <a:r>
              <a:rPr lang="en-US" dirty="0" smtClean="0"/>
              <a:t>FIPS </a:t>
            </a:r>
          </a:p>
          <a:p>
            <a:r>
              <a:rPr lang="en-US" dirty="0" smtClean="0">
                <a:solidFill>
                  <a:srgbClr val="FF0000"/>
                </a:solidFill>
              </a:rPr>
              <a:t>Tribal Code</a:t>
            </a:r>
          </a:p>
          <a:p>
            <a:r>
              <a:rPr lang="en-US" dirty="0" smtClean="0"/>
              <a:t>Tribal </a:t>
            </a:r>
            <a:r>
              <a:rPr lang="en-US" dirty="0"/>
              <a:t>Name</a:t>
            </a:r>
            <a:r>
              <a:rPr lang="en-US" dirty="0" smtClean="0"/>
              <a:t> </a:t>
            </a:r>
          </a:p>
          <a:p>
            <a:r>
              <a:rPr lang="en-US" dirty="0" smtClean="0"/>
              <a:t>Facility </a:t>
            </a:r>
            <a:r>
              <a:rPr lang="en-US" dirty="0"/>
              <a:t>Name</a:t>
            </a:r>
            <a:r>
              <a:rPr lang="en-US" dirty="0" smtClean="0"/>
              <a:t> </a:t>
            </a:r>
          </a:p>
          <a:p>
            <a:r>
              <a:rPr lang="en-US" dirty="0" smtClean="0"/>
              <a:t>NAICS </a:t>
            </a:r>
            <a:r>
              <a:rPr lang="en-US" dirty="0"/>
              <a:t>Code</a:t>
            </a:r>
            <a:r>
              <a:rPr lang="en-US" dirty="0" smtClean="0"/>
              <a:t> </a:t>
            </a:r>
          </a:p>
          <a:p>
            <a:r>
              <a:rPr lang="en-US" dirty="0" smtClean="0">
                <a:solidFill>
                  <a:srgbClr val="FF0000"/>
                </a:solidFill>
              </a:rPr>
              <a:t>NAICS Description</a:t>
            </a:r>
          </a:p>
          <a:p>
            <a:r>
              <a:rPr lang="en-US" dirty="0" smtClean="0"/>
              <a:t>Source Type </a:t>
            </a:r>
          </a:p>
          <a:p>
            <a:r>
              <a:rPr lang="en-US" dirty="0" smtClean="0"/>
              <a:t>Facility Site Operating Status </a:t>
            </a:r>
          </a:p>
          <a:p>
            <a:r>
              <a:rPr lang="en-US" dirty="0" smtClean="0">
                <a:solidFill>
                  <a:srgbClr val="FF0000"/>
                </a:solidFill>
              </a:rPr>
              <a:t>Facility Status Year</a:t>
            </a:r>
          </a:p>
          <a:p>
            <a:endParaRPr lang="en-US" dirty="0" smtClean="0">
              <a:solidFill>
                <a:srgbClr val="FF0000"/>
              </a:solidFill>
            </a:endParaRPr>
          </a:p>
        </p:txBody>
      </p:sp>
      <p:sp>
        <p:nvSpPr>
          <p:cNvPr id="4" name="Content Placeholder 3"/>
          <p:cNvSpPr>
            <a:spLocks noGrp="1"/>
          </p:cNvSpPr>
          <p:nvPr>
            <p:ph sz="half" idx="2"/>
          </p:nvPr>
        </p:nvSpPr>
        <p:spPr>
          <a:xfrm>
            <a:off x="4648200" y="1600200"/>
            <a:ext cx="4343400" cy="4525963"/>
          </a:xfrm>
        </p:spPr>
        <p:txBody>
          <a:bodyPr>
            <a:normAutofit fontScale="62500" lnSpcReduction="20000"/>
          </a:bodyPr>
          <a:lstStyle/>
          <a:p>
            <a:r>
              <a:rPr lang="en-US" dirty="0" smtClean="0"/>
              <a:t>Latitude </a:t>
            </a:r>
          </a:p>
          <a:p>
            <a:r>
              <a:rPr lang="en-US" dirty="0" smtClean="0"/>
              <a:t>Longitude </a:t>
            </a:r>
          </a:p>
          <a:p>
            <a:r>
              <a:rPr lang="en-US" dirty="0" smtClean="0"/>
              <a:t>Address </a:t>
            </a:r>
          </a:p>
          <a:p>
            <a:r>
              <a:rPr lang="en-US" dirty="0" smtClean="0"/>
              <a:t>City </a:t>
            </a:r>
          </a:p>
          <a:p>
            <a:r>
              <a:rPr lang="en-US" dirty="0" smtClean="0"/>
              <a:t>State </a:t>
            </a:r>
          </a:p>
          <a:p>
            <a:r>
              <a:rPr lang="en-US" dirty="0" smtClean="0"/>
              <a:t>Zip Code </a:t>
            </a:r>
          </a:p>
          <a:p>
            <a:r>
              <a:rPr lang="en-US" dirty="0" smtClean="0"/>
              <a:t>Emissions Operating Type </a:t>
            </a:r>
          </a:p>
          <a:p>
            <a:r>
              <a:rPr lang="en-US" dirty="0" smtClean="0"/>
              <a:t>Pollutant Code</a:t>
            </a:r>
          </a:p>
          <a:p>
            <a:r>
              <a:rPr lang="en-US" dirty="0" smtClean="0"/>
              <a:t>Pollutant Description</a:t>
            </a:r>
          </a:p>
          <a:p>
            <a:r>
              <a:rPr lang="en-US" dirty="0" smtClean="0"/>
              <a:t>Total Emissions</a:t>
            </a:r>
          </a:p>
          <a:p>
            <a:r>
              <a:rPr lang="en-US" dirty="0" smtClean="0"/>
              <a:t>UOM</a:t>
            </a:r>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Emissions Summary by Facility</a:t>
            </a:r>
            <a:br>
              <a:rPr lang="en-US" dirty="0" smtClean="0"/>
            </a:br>
            <a:r>
              <a:rPr lang="en-US" dirty="0" smtClean="0"/>
              <a:t>Unit Level</a:t>
            </a:r>
            <a:endParaRPr lang="en-US" dirty="0"/>
          </a:p>
        </p:txBody>
      </p:sp>
      <p:sp>
        <p:nvSpPr>
          <p:cNvPr id="3" name="Content Placeholder 2"/>
          <p:cNvSpPr>
            <a:spLocks noGrp="1"/>
          </p:cNvSpPr>
          <p:nvPr>
            <p:ph sz="half" idx="1"/>
          </p:nvPr>
        </p:nvSpPr>
        <p:spPr/>
        <p:txBody>
          <a:bodyPr>
            <a:normAutofit fontScale="92500" lnSpcReduction="10000"/>
          </a:bodyPr>
          <a:lstStyle/>
          <a:p>
            <a:r>
              <a:rPr lang="en-US" sz="1600" dirty="0" smtClean="0"/>
              <a:t>EIS Facility </a:t>
            </a:r>
            <a:r>
              <a:rPr lang="en-US" sz="1600" dirty="0"/>
              <a:t>Identifier</a:t>
            </a:r>
            <a:r>
              <a:rPr lang="en-US" sz="1600" dirty="0" smtClean="0"/>
              <a:t> </a:t>
            </a:r>
          </a:p>
          <a:p>
            <a:r>
              <a:rPr lang="en-US" sz="1600" dirty="0" smtClean="0"/>
              <a:t>Agency Facility Identifier </a:t>
            </a:r>
          </a:p>
          <a:p>
            <a:r>
              <a:rPr lang="en-US" sz="1600" dirty="0" smtClean="0"/>
              <a:t>Program System Code </a:t>
            </a:r>
          </a:p>
          <a:p>
            <a:r>
              <a:rPr lang="en-US" sz="1600" dirty="0" smtClean="0"/>
              <a:t>Region</a:t>
            </a:r>
          </a:p>
          <a:p>
            <a:r>
              <a:rPr lang="en-US" sz="1600" dirty="0" smtClean="0"/>
              <a:t>State</a:t>
            </a:r>
          </a:p>
          <a:p>
            <a:r>
              <a:rPr lang="en-US" sz="1600" dirty="0" smtClean="0"/>
              <a:t>County</a:t>
            </a:r>
          </a:p>
          <a:p>
            <a:r>
              <a:rPr lang="en-US" sz="1600" dirty="0" smtClean="0"/>
              <a:t>FIPS</a:t>
            </a:r>
          </a:p>
          <a:p>
            <a:r>
              <a:rPr lang="en-US" sz="1600" dirty="0" smtClean="0">
                <a:solidFill>
                  <a:srgbClr val="FF0000"/>
                </a:solidFill>
              </a:rPr>
              <a:t>Tribal Code</a:t>
            </a:r>
          </a:p>
          <a:p>
            <a:r>
              <a:rPr lang="en-US" sz="1600" dirty="0" smtClean="0"/>
              <a:t>Tribal Name</a:t>
            </a:r>
          </a:p>
          <a:p>
            <a:r>
              <a:rPr lang="en-US" sz="1600" dirty="0" smtClean="0"/>
              <a:t>Facility Name</a:t>
            </a:r>
          </a:p>
          <a:p>
            <a:r>
              <a:rPr lang="en-US" sz="1600" dirty="0" smtClean="0"/>
              <a:t>Address </a:t>
            </a:r>
          </a:p>
          <a:p>
            <a:r>
              <a:rPr lang="en-US" sz="1600" dirty="0" smtClean="0"/>
              <a:t>City </a:t>
            </a:r>
          </a:p>
          <a:p>
            <a:r>
              <a:rPr lang="en-US" sz="1600" dirty="0" smtClean="0"/>
              <a:t>State </a:t>
            </a:r>
          </a:p>
          <a:p>
            <a:r>
              <a:rPr lang="en-US" sz="1600" dirty="0" smtClean="0"/>
              <a:t>Zip Code </a:t>
            </a:r>
          </a:p>
          <a:p>
            <a:r>
              <a:rPr lang="en-US" sz="1600" dirty="0" smtClean="0"/>
              <a:t>NAICS Code</a:t>
            </a:r>
          </a:p>
          <a:p>
            <a:r>
              <a:rPr lang="en-US" sz="1600" dirty="0" smtClean="0">
                <a:solidFill>
                  <a:srgbClr val="FF0000"/>
                </a:solidFill>
              </a:rPr>
              <a:t>NAICS Description</a:t>
            </a:r>
          </a:p>
          <a:p>
            <a:r>
              <a:rPr lang="en-US" sz="1600" dirty="0" smtClean="0"/>
              <a:t>Source Type</a:t>
            </a:r>
          </a:p>
          <a:p>
            <a:endParaRPr lang="en-US" sz="1600" dirty="0" smtClean="0"/>
          </a:p>
        </p:txBody>
      </p:sp>
      <p:sp>
        <p:nvSpPr>
          <p:cNvPr id="4" name="Content Placeholder 3"/>
          <p:cNvSpPr>
            <a:spLocks noGrp="1"/>
          </p:cNvSpPr>
          <p:nvPr>
            <p:ph sz="half" idx="2"/>
          </p:nvPr>
        </p:nvSpPr>
        <p:spPr/>
        <p:txBody>
          <a:bodyPr>
            <a:noAutofit/>
          </a:bodyPr>
          <a:lstStyle/>
          <a:p>
            <a:r>
              <a:rPr lang="en-US" sz="1600" dirty="0" smtClean="0"/>
              <a:t>Latitude </a:t>
            </a:r>
          </a:p>
          <a:p>
            <a:r>
              <a:rPr lang="en-US" sz="1600" dirty="0" smtClean="0"/>
              <a:t>Longitude </a:t>
            </a:r>
          </a:p>
          <a:p>
            <a:r>
              <a:rPr lang="en-US" sz="1600" dirty="0" smtClean="0"/>
              <a:t>EIS Unit Identifier </a:t>
            </a:r>
          </a:p>
          <a:p>
            <a:r>
              <a:rPr lang="en-US" sz="1600" b="1" dirty="0" smtClean="0"/>
              <a:t>Agency Unit Identifier </a:t>
            </a:r>
          </a:p>
          <a:p>
            <a:r>
              <a:rPr lang="en-US" sz="1600" dirty="0" smtClean="0">
                <a:solidFill>
                  <a:srgbClr val="FF0000"/>
                </a:solidFill>
              </a:rPr>
              <a:t>Unit Program System Code</a:t>
            </a:r>
          </a:p>
          <a:p>
            <a:r>
              <a:rPr lang="en-US" sz="1600" b="1" dirty="0" smtClean="0"/>
              <a:t>Unit Type </a:t>
            </a:r>
          </a:p>
          <a:p>
            <a:r>
              <a:rPr lang="en-US" sz="1600" dirty="0" smtClean="0">
                <a:solidFill>
                  <a:srgbClr val="FF0000"/>
                </a:solidFill>
              </a:rPr>
              <a:t>Unit Description</a:t>
            </a:r>
          </a:p>
          <a:p>
            <a:r>
              <a:rPr lang="en-US" sz="1600" b="1" dirty="0" smtClean="0"/>
              <a:t>Design Capacity </a:t>
            </a:r>
          </a:p>
          <a:p>
            <a:r>
              <a:rPr lang="en-US" sz="1600" b="1" dirty="0" smtClean="0"/>
              <a:t>Design Capacity UOM </a:t>
            </a:r>
          </a:p>
          <a:p>
            <a:r>
              <a:rPr lang="en-US" sz="1600" b="1" dirty="0" smtClean="0"/>
              <a:t>Emissions Unit Operating Status </a:t>
            </a:r>
          </a:p>
          <a:p>
            <a:r>
              <a:rPr lang="en-US" sz="1600" dirty="0" smtClean="0">
                <a:solidFill>
                  <a:srgbClr val="FF0000"/>
                </a:solidFill>
              </a:rPr>
              <a:t>Unit Status Year</a:t>
            </a:r>
          </a:p>
          <a:p>
            <a:r>
              <a:rPr lang="en-US" sz="1600" b="1" dirty="0" smtClean="0"/>
              <a:t>Emissions Operating Type </a:t>
            </a:r>
          </a:p>
          <a:p>
            <a:r>
              <a:rPr lang="en-US" sz="1600" b="1" dirty="0" smtClean="0"/>
              <a:t>Pollutant Code</a:t>
            </a:r>
          </a:p>
          <a:p>
            <a:r>
              <a:rPr lang="en-US" sz="1600" b="1" dirty="0" smtClean="0"/>
              <a:t>Pollutant Description</a:t>
            </a:r>
          </a:p>
          <a:p>
            <a:r>
              <a:rPr lang="en-US" sz="1600" b="1" dirty="0" smtClean="0"/>
              <a:t>Total Emissions </a:t>
            </a:r>
          </a:p>
          <a:p>
            <a:r>
              <a:rPr lang="en-US" sz="1600" b="1" dirty="0" smtClean="0"/>
              <a:t>UOM</a:t>
            </a:r>
          </a:p>
          <a:p>
            <a:endParaRPr lang="en-US" sz="16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3200" dirty="0" smtClean="0"/>
              <a:t>Emission Summary by Facility</a:t>
            </a:r>
            <a:br>
              <a:rPr lang="en-US" sz="3200" dirty="0" smtClean="0"/>
            </a:br>
            <a:r>
              <a:rPr lang="en-US" sz="3200" dirty="0" smtClean="0"/>
              <a:t>Process Level– Data Fields</a:t>
            </a:r>
            <a:endParaRPr lang="en-US" sz="3200" dirty="0"/>
          </a:p>
        </p:txBody>
      </p:sp>
      <p:sp>
        <p:nvSpPr>
          <p:cNvPr id="7" name="Content Placeholder 6"/>
          <p:cNvSpPr>
            <a:spLocks noGrp="1"/>
          </p:cNvSpPr>
          <p:nvPr>
            <p:ph sz="half" idx="1"/>
          </p:nvPr>
        </p:nvSpPr>
        <p:spPr>
          <a:xfrm>
            <a:off x="457200" y="1295400"/>
            <a:ext cx="4038600" cy="5334000"/>
          </a:xfrm>
        </p:spPr>
        <p:txBody>
          <a:bodyPr>
            <a:noAutofit/>
          </a:bodyPr>
          <a:lstStyle/>
          <a:p>
            <a:r>
              <a:rPr lang="en-US" sz="1200" dirty="0" smtClean="0"/>
              <a:t>EIS Facility ID</a:t>
            </a:r>
          </a:p>
          <a:p>
            <a:r>
              <a:rPr lang="en-US" sz="1200" dirty="0" smtClean="0"/>
              <a:t>Agency Facility ID</a:t>
            </a:r>
          </a:p>
          <a:p>
            <a:r>
              <a:rPr lang="en-US" sz="1200" dirty="0" smtClean="0"/>
              <a:t>Agency Program System Code</a:t>
            </a:r>
          </a:p>
          <a:p>
            <a:r>
              <a:rPr lang="en-US" sz="1200" dirty="0" smtClean="0"/>
              <a:t>Region</a:t>
            </a:r>
          </a:p>
          <a:p>
            <a:r>
              <a:rPr lang="en-US" sz="1200" dirty="0" smtClean="0"/>
              <a:t>State Code</a:t>
            </a:r>
          </a:p>
          <a:p>
            <a:r>
              <a:rPr lang="en-US" sz="1200" dirty="0" smtClean="0"/>
              <a:t>County</a:t>
            </a:r>
          </a:p>
          <a:p>
            <a:r>
              <a:rPr lang="en-US" sz="1200" dirty="0" smtClean="0"/>
              <a:t>FIPS</a:t>
            </a:r>
          </a:p>
          <a:p>
            <a:r>
              <a:rPr lang="en-US" sz="1200" dirty="0" smtClean="0">
                <a:solidFill>
                  <a:srgbClr val="FF0000"/>
                </a:solidFill>
              </a:rPr>
              <a:t>Tribal Code</a:t>
            </a:r>
          </a:p>
          <a:p>
            <a:r>
              <a:rPr lang="en-US" sz="1200" dirty="0" smtClean="0"/>
              <a:t>Tribal Name</a:t>
            </a:r>
          </a:p>
          <a:p>
            <a:r>
              <a:rPr lang="en-US" sz="1200" dirty="0" smtClean="0"/>
              <a:t>Facility Name</a:t>
            </a:r>
          </a:p>
          <a:p>
            <a:r>
              <a:rPr lang="en-US" sz="1200" dirty="0" smtClean="0"/>
              <a:t>NAICS Code</a:t>
            </a:r>
          </a:p>
          <a:p>
            <a:r>
              <a:rPr lang="en-US" sz="1200" dirty="0" smtClean="0">
                <a:solidFill>
                  <a:srgbClr val="FF0000"/>
                </a:solidFill>
              </a:rPr>
              <a:t>NAICS Description</a:t>
            </a:r>
          </a:p>
          <a:p>
            <a:r>
              <a:rPr lang="en-US" sz="1200" dirty="0" smtClean="0"/>
              <a:t>Source Type</a:t>
            </a:r>
          </a:p>
          <a:p>
            <a:r>
              <a:rPr lang="en-US" sz="1200" dirty="0" smtClean="0"/>
              <a:t>Latitude</a:t>
            </a:r>
          </a:p>
          <a:p>
            <a:r>
              <a:rPr lang="en-US" sz="1200" dirty="0" smtClean="0"/>
              <a:t>Longitude</a:t>
            </a:r>
          </a:p>
          <a:p>
            <a:r>
              <a:rPr lang="en-US" sz="1200" dirty="0" smtClean="0"/>
              <a:t>Address</a:t>
            </a:r>
          </a:p>
          <a:p>
            <a:r>
              <a:rPr lang="en-US" sz="1200" dirty="0" smtClean="0"/>
              <a:t>City</a:t>
            </a:r>
          </a:p>
          <a:p>
            <a:r>
              <a:rPr lang="en-US" sz="1200" dirty="0" smtClean="0"/>
              <a:t>State</a:t>
            </a:r>
          </a:p>
          <a:p>
            <a:r>
              <a:rPr lang="en-US" sz="1200" dirty="0" smtClean="0"/>
              <a:t>Zip Code</a:t>
            </a:r>
          </a:p>
          <a:p>
            <a:r>
              <a:rPr lang="en-US" sz="1200" dirty="0" smtClean="0"/>
              <a:t>EIS Unit ID</a:t>
            </a:r>
          </a:p>
          <a:p>
            <a:r>
              <a:rPr lang="en-US" sz="1200" dirty="0" smtClean="0"/>
              <a:t>Agency Unit ID</a:t>
            </a:r>
          </a:p>
          <a:p>
            <a:r>
              <a:rPr lang="en-US" sz="1200" dirty="0" smtClean="0"/>
              <a:t>Unit Type</a:t>
            </a:r>
          </a:p>
          <a:p>
            <a:r>
              <a:rPr lang="en-US" sz="1200" dirty="0" smtClean="0">
                <a:solidFill>
                  <a:srgbClr val="FF0000"/>
                </a:solidFill>
              </a:rPr>
              <a:t>Unit Type Description</a:t>
            </a:r>
          </a:p>
          <a:p>
            <a:endParaRPr lang="en-US" sz="1200" dirty="0" smtClean="0"/>
          </a:p>
        </p:txBody>
      </p:sp>
      <p:sp>
        <p:nvSpPr>
          <p:cNvPr id="8" name="Content Placeholder 7"/>
          <p:cNvSpPr>
            <a:spLocks noGrp="1"/>
          </p:cNvSpPr>
          <p:nvPr>
            <p:ph sz="half" idx="2"/>
          </p:nvPr>
        </p:nvSpPr>
        <p:spPr>
          <a:xfrm>
            <a:off x="4648200" y="1295400"/>
            <a:ext cx="4267200" cy="4953000"/>
          </a:xfrm>
        </p:spPr>
        <p:txBody>
          <a:bodyPr>
            <a:noAutofit/>
          </a:bodyPr>
          <a:lstStyle/>
          <a:p>
            <a:r>
              <a:rPr lang="en-US" sz="1200" b="1" dirty="0" smtClean="0"/>
              <a:t>EIS Process ID</a:t>
            </a:r>
          </a:p>
          <a:p>
            <a:r>
              <a:rPr lang="en-US" sz="1200" b="1" dirty="0" smtClean="0"/>
              <a:t>Agency Process ID</a:t>
            </a:r>
          </a:p>
          <a:p>
            <a:r>
              <a:rPr lang="en-US" sz="1200" b="1" dirty="0" smtClean="0"/>
              <a:t>SCC</a:t>
            </a:r>
          </a:p>
          <a:p>
            <a:r>
              <a:rPr lang="en-US" sz="1200" dirty="0" smtClean="0">
                <a:solidFill>
                  <a:srgbClr val="FF0000"/>
                </a:solidFill>
              </a:rPr>
              <a:t>SCC Level 1</a:t>
            </a:r>
          </a:p>
          <a:p>
            <a:r>
              <a:rPr lang="en-US" sz="1200" dirty="0" smtClean="0">
                <a:solidFill>
                  <a:srgbClr val="FF0000"/>
                </a:solidFill>
              </a:rPr>
              <a:t>SCC Level 2</a:t>
            </a:r>
          </a:p>
          <a:p>
            <a:r>
              <a:rPr lang="en-US" sz="1200" dirty="0" smtClean="0">
                <a:solidFill>
                  <a:srgbClr val="FF0000"/>
                </a:solidFill>
              </a:rPr>
              <a:t>SCC Level 3</a:t>
            </a:r>
          </a:p>
          <a:p>
            <a:r>
              <a:rPr lang="en-US" sz="1200" dirty="0" smtClean="0">
                <a:solidFill>
                  <a:srgbClr val="FF0000"/>
                </a:solidFill>
              </a:rPr>
              <a:t>SCC Level 4</a:t>
            </a:r>
          </a:p>
          <a:p>
            <a:r>
              <a:rPr lang="en-US" sz="1200" dirty="0" smtClean="0">
                <a:solidFill>
                  <a:srgbClr val="FF0000"/>
                </a:solidFill>
              </a:rPr>
              <a:t>Emissions Type Code</a:t>
            </a:r>
          </a:p>
          <a:p>
            <a:r>
              <a:rPr lang="en-US" sz="1200" dirty="0" smtClean="0">
                <a:solidFill>
                  <a:srgbClr val="FF0000"/>
                </a:solidFill>
              </a:rPr>
              <a:t>Aircraft Engine Type Code</a:t>
            </a:r>
          </a:p>
          <a:p>
            <a:r>
              <a:rPr lang="en-US" sz="1200" dirty="0" smtClean="0">
                <a:solidFill>
                  <a:srgbClr val="FF0000"/>
                </a:solidFill>
              </a:rPr>
              <a:t>Aircraft Engine Type Code Description</a:t>
            </a:r>
          </a:p>
          <a:p>
            <a:r>
              <a:rPr lang="en-US" sz="1200" b="1" dirty="0" smtClean="0"/>
              <a:t>Unit Reg Code</a:t>
            </a:r>
          </a:p>
          <a:p>
            <a:r>
              <a:rPr lang="en-US" sz="1200" b="1" dirty="0" smtClean="0"/>
              <a:t>Process Reg Code</a:t>
            </a:r>
          </a:p>
          <a:p>
            <a:r>
              <a:rPr lang="en-US" sz="1200" b="1" dirty="0" smtClean="0"/>
              <a:t>Reg Code Description</a:t>
            </a:r>
          </a:p>
          <a:p>
            <a:r>
              <a:rPr lang="en-US" sz="1200" dirty="0" smtClean="0"/>
              <a:t>Emissions Operating Type Code</a:t>
            </a:r>
          </a:p>
          <a:p>
            <a:r>
              <a:rPr lang="en-US" sz="1200" dirty="0" smtClean="0"/>
              <a:t>Pollutant Code</a:t>
            </a:r>
          </a:p>
          <a:p>
            <a:r>
              <a:rPr lang="en-US" sz="1200" dirty="0" smtClean="0"/>
              <a:t>Pollutant Description</a:t>
            </a:r>
          </a:p>
          <a:p>
            <a:r>
              <a:rPr lang="en-US" sz="1200" dirty="0" smtClean="0"/>
              <a:t>Total Emissions</a:t>
            </a:r>
          </a:p>
          <a:p>
            <a:r>
              <a:rPr lang="en-US" sz="1200" dirty="0" smtClean="0"/>
              <a:t>UOM</a:t>
            </a:r>
          </a:p>
          <a:p>
            <a:r>
              <a:rPr lang="en-US" sz="1200" b="1" dirty="0" smtClean="0"/>
              <a:t>Data Set</a:t>
            </a:r>
          </a:p>
          <a:p>
            <a:r>
              <a:rPr lang="en-US" sz="1200" b="1" dirty="0" smtClean="0">
                <a:solidFill>
                  <a:srgbClr val="0070C0"/>
                </a:solidFill>
              </a:rPr>
              <a:t>Emissions Calculation Method Code</a:t>
            </a:r>
          </a:p>
          <a:p>
            <a:r>
              <a:rPr lang="en-US" sz="1200" b="1" dirty="0" smtClean="0">
                <a:solidFill>
                  <a:srgbClr val="0070C0"/>
                </a:solidFill>
              </a:rPr>
              <a:t>Emissions Comment</a:t>
            </a:r>
            <a:endParaRPr lang="en-US" sz="1200" b="1" dirty="0">
              <a:solidFill>
                <a:srgbClr val="0070C0"/>
              </a:solidFill>
            </a:endParaRPr>
          </a:p>
        </p:txBody>
      </p:sp>
      <p:sp>
        <p:nvSpPr>
          <p:cNvPr id="5" name="Oval 4"/>
          <p:cNvSpPr/>
          <p:nvPr/>
        </p:nvSpPr>
        <p:spPr>
          <a:xfrm>
            <a:off x="4953000" y="5257800"/>
            <a:ext cx="838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Emissions Summary by Process</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01" y="1371600"/>
            <a:ext cx="9076267"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val 5"/>
          <p:cNvSpPr/>
          <p:nvPr/>
        </p:nvSpPr>
        <p:spPr>
          <a:xfrm>
            <a:off x="6858000" y="2362200"/>
            <a:ext cx="1219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16455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Emissions Summary by Facility</a:t>
            </a:r>
            <a:br>
              <a:rPr lang="en-US" dirty="0" smtClean="0"/>
            </a:br>
            <a:r>
              <a:rPr lang="en-US" dirty="0" smtClean="0"/>
              <a:t>Release Point Level</a:t>
            </a:r>
            <a:endParaRPr lang="en-US" dirty="0"/>
          </a:p>
        </p:txBody>
      </p:sp>
      <p:sp>
        <p:nvSpPr>
          <p:cNvPr id="6" name="Content Placeholder 5"/>
          <p:cNvSpPr>
            <a:spLocks noGrp="1"/>
          </p:cNvSpPr>
          <p:nvPr>
            <p:ph sz="half" idx="1"/>
          </p:nvPr>
        </p:nvSpPr>
        <p:spPr>
          <a:xfrm>
            <a:off x="457200" y="1646237"/>
            <a:ext cx="4038600" cy="5059363"/>
          </a:xfrm>
        </p:spPr>
        <p:txBody>
          <a:bodyPr>
            <a:normAutofit fontScale="47500" lnSpcReduction="20000"/>
          </a:bodyPr>
          <a:lstStyle/>
          <a:p>
            <a:r>
              <a:rPr lang="en-US" dirty="0" smtClean="0"/>
              <a:t>EIS Facility ID</a:t>
            </a:r>
          </a:p>
          <a:p>
            <a:r>
              <a:rPr lang="en-US" dirty="0" smtClean="0">
                <a:solidFill>
                  <a:srgbClr val="FF0000"/>
                </a:solidFill>
              </a:rPr>
              <a:t>EIS Unit ID</a:t>
            </a:r>
          </a:p>
          <a:p>
            <a:r>
              <a:rPr lang="en-US" dirty="0" smtClean="0"/>
              <a:t>EIS Process ID</a:t>
            </a:r>
          </a:p>
          <a:p>
            <a:r>
              <a:rPr lang="en-US" dirty="0" smtClean="0"/>
              <a:t>EIS Release Point ID</a:t>
            </a:r>
          </a:p>
          <a:p>
            <a:r>
              <a:rPr lang="en-US" dirty="0" smtClean="0">
                <a:solidFill>
                  <a:srgbClr val="FF0000"/>
                </a:solidFill>
              </a:rPr>
              <a:t>Agency Facility ID</a:t>
            </a:r>
          </a:p>
          <a:p>
            <a:r>
              <a:rPr lang="en-US" dirty="0" smtClean="0">
                <a:solidFill>
                  <a:srgbClr val="FF0000"/>
                </a:solidFill>
              </a:rPr>
              <a:t>Agency Unit ID</a:t>
            </a:r>
          </a:p>
          <a:p>
            <a:r>
              <a:rPr lang="en-US" dirty="0" smtClean="0">
                <a:solidFill>
                  <a:srgbClr val="FF0000"/>
                </a:solidFill>
              </a:rPr>
              <a:t>Agency Process ID</a:t>
            </a:r>
          </a:p>
          <a:p>
            <a:r>
              <a:rPr lang="en-US" dirty="0" smtClean="0"/>
              <a:t>SLT </a:t>
            </a:r>
            <a:r>
              <a:rPr lang="en-US" dirty="0" err="1" smtClean="0"/>
              <a:t>Rel</a:t>
            </a:r>
            <a:r>
              <a:rPr lang="en-US" dirty="0" smtClean="0"/>
              <a:t> Pt ID</a:t>
            </a:r>
          </a:p>
          <a:p>
            <a:r>
              <a:rPr lang="en-US" dirty="0" smtClean="0"/>
              <a:t>Program System Code</a:t>
            </a:r>
          </a:p>
          <a:p>
            <a:r>
              <a:rPr lang="en-US" b="1" dirty="0" smtClean="0"/>
              <a:t>Process – </a:t>
            </a:r>
            <a:r>
              <a:rPr lang="en-US" b="1" dirty="0" err="1" smtClean="0"/>
              <a:t>Rel</a:t>
            </a:r>
            <a:r>
              <a:rPr lang="en-US" b="1" dirty="0" smtClean="0"/>
              <a:t> Pt Apportionment</a:t>
            </a:r>
          </a:p>
          <a:p>
            <a:r>
              <a:rPr lang="en-US" b="1" dirty="0" smtClean="0"/>
              <a:t>Apportionment comment</a:t>
            </a:r>
          </a:p>
          <a:p>
            <a:r>
              <a:rPr lang="en-US" b="1" dirty="0" err="1" smtClean="0"/>
              <a:t>Rel</a:t>
            </a:r>
            <a:r>
              <a:rPr lang="en-US" b="1" dirty="0" smtClean="0"/>
              <a:t> Pt Latitude</a:t>
            </a:r>
          </a:p>
          <a:p>
            <a:r>
              <a:rPr lang="en-US" b="1" dirty="0" err="1" smtClean="0"/>
              <a:t>Rel</a:t>
            </a:r>
            <a:r>
              <a:rPr lang="en-US" b="1" dirty="0" smtClean="0"/>
              <a:t> Pt Longitude</a:t>
            </a:r>
          </a:p>
          <a:p>
            <a:r>
              <a:rPr lang="en-US" b="1" dirty="0" smtClean="0"/>
              <a:t>Coordinates Protected</a:t>
            </a:r>
          </a:p>
          <a:p>
            <a:r>
              <a:rPr lang="en-US" b="1" dirty="0" smtClean="0"/>
              <a:t>Coordinate Derivation</a:t>
            </a:r>
          </a:p>
          <a:p>
            <a:r>
              <a:rPr lang="en-US" b="1" dirty="0" err="1" smtClean="0"/>
              <a:t>Rel</a:t>
            </a:r>
            <a:r>
              <a:rPr lang="en-US" b="1" dirty="0" smtClean="0"/>
              <a:t> Pt Type</a:t>
            </a:r>
          </a:p>
          <a:p>
            <a:r>
              <a:rPr lang="en-US" b="1" dirty="0" err="1" smtClean="0"/>
              <a:t>Rel</a:t>
            </a:r>
            <a:r>
              <a:rPr lang="en-US" b="1" dirty="0" smtClean="0"/>
              <a:t> Pt Description</a:t>
            </a:r>
          </a:p>
          <a:p>
            <a:endParaRPr lang="en-US" dirty="0" smtClean="0"/>
          </a:p>
          <a:p>
            <a:endParaRPr lang="en-US" dirty="0"/>
          </a:p>
        </p:txBody>
      </p:sp>
      <p:sp>
        <p:nvSpPr>
          <p:cNvPr id="7" name="Content Placeholder 6"/>
          <p:cNvSpPr>
            <a:spLocks noGrp="1"/>
          </p:cNvSpPr>
          <p:nvPr>
            <p:ph sz="half" idx="2"/>
          </p:nvPr>
        </p:nvSpPr>
        <p:spPr>
          <a:xfrm>
            <a:off x="4648200" y="1447800"/>
            <a:ext cx="4038600" cy="5257800"/>
          </a:xfrm>
        </p:spPr>
        <p:txBody>
          <a:bodyPr>
            <a:normAutofit fontScale="47500" lnSpcReduction="20000"/>
          </a:bodyPr>
          <a:lstStyle/>
          <a:p>
            <a:endParaRPr lang="en-US" dirty="0" smtClean="0"/>
          </a:p>
          <a:p>
            <a:r>
              <a:rPr lang="en-US" b="1" dirty="0" smtClean="0"/>
              <a:t>Stack Ht</a:t>
            </a:r>
          </a:p>
          <a:p>
            <a:r>
              <a:rPr lang="en-US" b="1" dirty="0" smtClean="0"/>
              <a:t>Stack Ht Protected</a:t>
            </a:r>
          </a:p>
          <a:p>
            <a:r>
              <a:rPr lang="en-US" b="1" dirty="0" smtClean="0"/>
              <a:t>Stack Diameter</a:t>
            </a:r>
          </a:p>
          <a:p>
            <a:r>
              <a:rPr lang="en-US" b="1" dirty="0" smtClean="0"/>
              <a:t>Stack Diameter Protected</a:t>
            </a:r>
          </a:p>
          <a:p>
            <a:r>
              <a:rPr lang="en-US" b="1" dirty="0" smtClean="0"/>
              <a:t>Exit Gas Velocity</a:t>
            </a:r>
          </a:p>
          <a:p>
            <a:r>
              <a:rPr lang="en-US" b="1" dirty="0" smtClean="0"/>
              <a:t>Exit Gas Velocity Protected</a:t>
            </a:r>
          </a:p>
          <a:p>
            <a:r>
              <a:rPr lang="en-US" b="1" dirty="0" smtClean="0"/>
              <a:t>Exit Gas Flow Rate</a:t>
            </a:r>
          </a:p>
          <a:p>
            <a:r>
              <a:rPr lang="en-US" b="1" dirty="0" smtClean="0"/>
              <a:t>Exit Gas Flow Rate Protected</a:t>
            </a:r>
          </a:p>
          <a:p>
            <a:r>
              <a:rPr lang="en-US" b="1" dirty="0" smtClean="0"/>
              <a:t>Exit Gas Temperature</a:t>
            </a:r>
          </a:p>
          <a:p>
            <a:r>
              <a:rPr lang="en-US" b="1" dirty="0" smtClean="0"/>
              <a:t>Distance to Fence</a:t>
            </a:r>
          </a:p>
          <a:p>
            <a:r>
              <a:rPr lang="en-US" b="1" dirty="0" smtClean="0"/>
              <a:t>Fugitive Ht</a:t>
            </a:r>
          </a:p>
          <a:p>
            <a:r>
              <a:rPr lang="en-US" b="1" dirty="0" smtClean="0"/>
              <a:t>Fugitive Width</a:t>
            </a:r>
          </a:p>
          <a:p>
            <a:r>
              <a:rPr lang="en-US" b="1" dirty="0" smtClean="0"/>
              <a:t>Fugitive Length</a:t>
            </a:r>
          </a:p>
          <a:p>
            <a:r>
              <a:rPr lang="en-US" b="1" dirty="0" smtClean="0"/>
              <a:t>Fugitive Release Angle</a:t>
            </a:r>
          </a:p>
          <a:p>
            <a:r>
              <a:rPr lang="en-US" b="1" dirty="0" err="1" smtClean="0"/>
              <a:t>Rel</a:t>
            </a:r>
            <a:r>
              <a:rPr lang="en-US" b="1" dirty="0" smtClean="0"/>
              <a:t> Pt Status</a:t>
            </a:r>
          </a:p>
          <a:p>
            <a:r>
              <a:rPr lang="en-US" b="1" dirty="0" err="1" smtClean="0"/>
              <a:t>Rel</a:t>
            </a:r>
            <a:r>
              <a:rPr lang="en-US" b="1" dirty="0" smtClean="0"/>
              <a:t> Pt Status Year</a:t>
            </a:r>
          </a:p>
          <a:p>
            <a:r>
              <a:rPr lang="en-US" b="1" dirty="0" smtClean="0"/>
              <a:t>Rel Pt Comment</a:t>
            </a:r>
          </a:p>
          <a:p>
            <a:r>
              <a:rPr lang="en-US" dirty="0" smtClean="0"/>
              <a:t>Emissions Operating Type Code</a:t>
            </a:r>
          </a:p>
          <a:p>
            <a:r>
              <a:rPr lang="en-US" dirty="0" smtClean="0"/>
              <a:t>Pollutant Code</a:t>
            </a:r>
          </a:p>
          <a:p>
            <a:r>
              <a:rPr lang="en-US" dirty="0" smtClean="0"/>
              <a:t>Pollutant Description</a:t>
            </a:r>
          </a:p>
          <a:p>
            <a:r>
              <a:rPr lang="en-US" dirty="0" smtClean="0"/>
              <a:t>Total Emissions</a:t>
            </a:r>
          </a:p>
          <a:p>
            <a:r>
              <a:rPr lang="en-US" dirty="0" smtClean="0"/>
              <a:t>UOM</a:t>
            </a:r>
            <a:endParaRPr lang="en-US" dirty="0"/>
          </a:p>
        </p:txBody>
      </p:sp>
      <p:sp>
        <p:nvSpPr>
          <p:cNvPr id="5" name="Oval 4"/>
          <p:cNvSpPr/>
          <p:nvPr/>
        </p:nvSpPr>
        <p:spPr>
          <a:xfrm>
            <a:off x="762000" y="4343400"/>
            <a:ext cx="1981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New Emission Summary – By Process (Custom)</a:t>
            </a:r>
            <a:endParaRPr lang="en-US" dirty="0"/>
          </a:p>
        </p:txBody>
      </p:sp>
      <p:sp>
        <p:nvSpPr>
          <p:cNvPr id="2" name="Content Placeholder 1"/>
          <p:cNvSpPr>
            <a:spLocks noGrp="1"/>
          </p:cNvSpPr>
          <p:nvPr>
            <p:ph idx="1"/>
          </p:nvPr>
        </p:nvSpPr>
        <p:spPr/>
        <p:txBody>
          <a:bodyPr/>
          <a:lstStyle/>
          <a:p>
            <a:r>
              <a:rPr lang="en-US" dirty="0" smtClean="0"/>
              <a:t>In addition to standard report emission process report under Emission Summary</a:t>
            </a:r>
          </a:p>
          <a:p>
            <a:r>
              <a:rPr lang="en-US" dirty="0" smtClean="0"/>
              <a:t>What’s new</a:t>
            </a:r>
          </a:p>
          <a:p>
            <a:pPr lvl="1"/>
            <a:r>
              <a:rPr lang="en-US" dirty="0" smtClean="0"/>
              <a:t>Can request report </a:t>
            </a:r>
            <a:r>
              <a:rPr lang="en-US" dirty="0" smtClean="0"/>
              <a:t>                                                    for </a:t>
            </a:r>
            <a:r>
              <a:rPr lang="en-US" dirty="0" smtClean="0"/>
              <a:t>specific facilities</a:t>
            </a:r>
          </a:p>
          <a:p>
            <a:pPr lvl="2"/>
            <a:r>
              <a:rPr lang="en-US" dirty="0" smtClean="0"/>
              <a:t>Upload Excel Spreadsheet</a:t>
            </a:r>
          </a:p>
          <a:p>
            <a:pPr lvl="1"/>
            <a:r>
              <a:rPr lang="en-US" dirty="0" smtClean="0"/>
              <a:t>Can customize which </a:t>
            </a:r>
            <a:r>
              <a:rPr lang="en-US" dirty="0" smtClean="0"/>
              <a:t>                                             data </a:t>
            </a:r>
            <a:r>
              <a:rPr lang="en-US" dirty="0" smtClean="0"/>
              <a:t>fields in  the report</a:t>
            </a:r>
            <a:endParaRPr lang="en-US" dirty="0"/>
          </a:p>
        </p:txBody>
      </p:sp>
      <p:pic>
        <p:nvPicPr>
          <p:cNvPr id="3" name="Picture 2"/>
          <p:cNvPicPr>
            <a:picLocks noChangeAspect="1"/>
          </p:cNvPicPr>
          <p:nvPr/>
        </p:nvPicPr>
        <p:blipFill>
          <a:blip r:embed="rId3"/>
          <a:stretch>
            <a:fillRect/>
          </a:stretch>
        </p:blipFill>
        <p:spPr>
          <a:xfrm>
            <a:off x="4953000" y="2583684"/>
            <a:ext cx="6629400" cy="3727218"/>
          </a:xfrm>
          <a:prstGeom prst="rect">
            <a:avLst/>
          </a:prstGeom>
        </p:spPr>
      </p:pic>
      <p:sp>
        <p:nvSpPr>
          <p:cNvPr id="4" name="Oval 3"/>
          <p:cNvSpPr/>
          <p:nvPr/>
        </p:nvSpPr>
        <p:spPr>
          <a:xfrm>
            <a:off x="6248400" y="3581400"/>
            <a:ext cx="5334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83239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New Emission Summary – By Process</a:t>
            </a:r>
          </a:p>
        </p:txBody>
      </p:sp>
      <p:pic>
        <p:nvPicPr>
          <p:cNvPr id="3" name="Picture 2"/>
          <p:cNvPicPr>
            <a:picLocks noChangeAspect="1"/>
          </p:cNvPicPr>
          <p:nvPr/>
        </p:nvPicPr>
        <p:blipFill>
          <a:blip r:embed="rId3"/>
          <a:stretch>
            <a:fillRect/>
          </a:stretch>
        </p:blipFill>
        <p:spPr>
          <a:xfrm>
            <a:off x="152399" y="1219200"/>
            <a:ext cx="8915401" cy="5638800"/>
          </a:xfrm>
          <a:prstGeom prst="rect">
            <a:avLst/>
          </a:prstGeom>
        </p:spPr>
      </p:pic>
      <p:sp>
        <p:nvSpPr>
          <p:cNvPr id="4" name="Oval 3"/>
          <p:cNvSpPr/>
          <p:nvPr/>
        </p:nvSpPr>
        <p:spPr>
          <a:xfrm>
            <a:off x="3048000" y="2286000"/>
            <a:ext cx="22098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36451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New Emission Summary – By Process</a:t>
            </a:r>
          </a:p>
        </p:txBody>
      </p:sp>
      <p:pic>
        <p:nvPicPr>
          <p:cNvPr id="3" name="Picture 2"/>
          <p:cNvPicPr>
            <a:picLocks noChangeAspect="1"/>
          </p:cNvPicPr>
          <p:nvPr/>
        </p:nvPicPr>
        <p:blipFill>
          <a:blip r:embed="rId3"/>
          <a:stretch>
            <a:fillRect/>
          </a:stretch>
        </p:blipFill>
        <p:spPr>
          <a:xfrm>
            <a:off x="228600" y="1524000"/>
            <a:ext cx="8686800" cy="4821269"/>
          </a:xfrm>
          <a:prstGeom prst="rect">
            <a:avLst/>
          </a:prstGeom>
        </p:spPr>
      </p:pic>
    </p:spTree>
    <p:extLst>
      <p:ext uri="{BB962C8B-B14F-4D97-AF65-F5344CB8AC3E}">
        <p14:creationId xmlns:p14="http://schemas.microsoft.com/office/powerpoint/2010/main" val="4228801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New Emission Summary – By Process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03" y="1524000"/>
            <a:ext cx="9279467" cy="521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2362200" y="2209800"/>
            <a:ext cx="18288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05337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New Emission Summary – By Process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89" y="1219200"/>
            <a:ext cx="8873067"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78984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New Emission Summary – By Process</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201" y="1600200"/>
            <a:ext cx="8940799"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4305300"/>
            <a:ext cx="1228725" cy="962025"/>
          </a:xfrm>
          <a:prstGeom prst="rect">
            <a:avLst/>
          </a:prstGeom>
          <a:solidFill>
            <a:schemeClr val="bg1"/>
          </a:solidFill>
          <a:ln>
            <a:noFill/>
          </a:ln>
          <a:effectLst/>
        </p:spPr>
      </p:pic>
      <p:sp>
        <p:nvSpPr>
          <p:cNvPr id="3" name="Oval 2"/>
          <p:cNvSpPr/>
          <p:nvPr/>
        </p:nvSpPr>
        <p:spPr>
          <a:xfrm>
            <a:off x="1828800" y="5867400"/>
            <a:ext cx="9906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248400" y="3352800"/>
            <a:ext cx="2356094" cy="646331"/>
          </a:xfrm>
          <a:prstGeom prst="rect">
            <a:avLst/>
          </a:prstGeom>
          <a:solidFill>
            <a:schemeClr val="bg1"/>
          </a:solidFill>
        </p:spPr>
        <p:txBody>
          <a:bodyPr wrap="none" rtlCol="0">
            <a:spAutoFit/>
          </a:bodyPr>
          <a:lstStyle/>
          <a:p>
            <a:r>
              <a:rPr lang="en-US" dirty="0" smtClean="0"/>
              <a:t>List of EIS Identifiers in </a:t>
            </a:r>
          </a:p>
          <a:p>
            <a:r>
              <a:rPr lang="en-US" dirty="0" smtClean="0"/>
              <a:t>Excel, saved as .csv</a:t>
            </a:r>
            <a:endParaRPr lang="en-US" dirty="0"/>
          </a:p>
        </p:txBody>
      </p:sp>
      <p:cxnSp>
        <p:nvCxnSpPr>
          <p:cNvPr id="6" name="Straight Arrow Connector 5"/>
          <p:cNvCxnSpPr/>
          <p:nvPr/>
        </p:nvCxnSpPr>
        <p:spPr>
          <a:xfrm flipH="1">
            <a:off x="7467600" y="3999131"/>
            <a:ext cx="228600" cy="30616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19189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New Emission Summary – By Process</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47800"/>
            <a:ext cx="8950713" cy="5034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4305300"/>
            <a:ext cx="1228725" cy="962025"/>
          </a:xfrm>
          <a:prstGeom prst="rect">
            <a:avLst/>
          </a:prstGeom>
          <a:solidFill>
            <a:schemeClr val="bg1"/>
          </a:solidFill>
          <a:ln>
            <a:noFill/>
          </a:ln>
          <a:effectLst/>
        </p:spPr>
      </p:pic>
      <p:sp>
        <p:nvSpPr>
          <p:cNvPr id="5" name="TextBox 4"/>
          <p:cNvSpPr txBox="1"/>
          <p:nvPr/>
        </p:nvSpPr>
        <p:spPr>
          <a:xfrm>
            <a:off x="6248400" y="3352800"/>
            <a:ext cx="2356094" cy="646331"/>
          </a:xfrm>
          <a:prstGeom prst="rect">
            <a:avLst/>
          </a:prstGeom>
          <a:solidFill>
            <a:schemeClr val="bg1"/>
          </a:solidFill>
        </p:spPr>
        <p:txBody>
          <a:bodyPr wrap="none" rtlCol="0">
            <a:spAutoFit/>
          </a:bodyPr>
          <a:lstStyle/>
          <a:p>
            <a:r>
              <a:rPr lang="en-US" dirty="0" smtClean="0"/>
              <a:t>List of EIS Identifiers in </a:t>
            </a:r>
          </a:p>
          <a:p>
            <a:r>
              <a:rPr lang="en-US" dirty="0" smtClean="0"/>
              <a:t>Excel, saved as .csv</a:t>
            </a:r>
            <a:endParaRPr lang="en-US" dirty="0"/>
          </a:p>
        </p:txBody>
      </p:sp>
      <p:cxnSp>
        <p:nvCxnSpPr>
          <p:cNvPr id="6" name="Straight Arrow Connector 5"/>
          <p:cNvCxnSpPr/>
          <p:nvPr/>
        </p:nvCxnSpPr>
        <p:spPr>
          <a:xfrm flipH="1">
            <a:off x="7467600" y="3999131"/>
            <a:ext cx="228600" cy="30616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1828800" y="3596977"/>
            <a:ext cx="2362200" cy="2892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0110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New Emission Summary – By Process</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62" y="1295400"/>
            <a:ext cx="9211733"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1676400" y="2057400"/>
            <a:ext cx="22098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1731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dirty="0" smtClean="0"/>
              <a:t>Emission Summary by Geography</a:t>
            </a:r>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914400"/>
            <a:ext cx="9067800" cy="5881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76200" y="3581400"/>
            <a:ext cx="1066800" cy="27384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1905000" y="4876800"/>
            <a:ext cx="685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dirty="0" smtClean="0"/>
              <a:t>Emission Summary by Geography</a:t>
            </a:r>
            <a:br>
              <a:rPr lang="en-US" dirty="0" smtClean="0"/>
            </a:br>
            <a:r>
              <a:rPr lang="en-US" dirty="0" smtClean="0"/>
              <a:t>County by Data Category</a:t>
            </a:r>
            <a:endParaRPr lang="en-US"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66" y="1447800"/>
            <a:ext cx="9076266"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1676400" y="5105400"/>
            <a:ext cx="9906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438400" y="2971800"/>
            <a:ext cx="14478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dirty="0" smtClean="0"/>
              <a:t>Emissions Summary by Geography</a:t>
            </a:r>
            <a:br>
              <a:rPr lang="en-US" dirty="0" smtClean="0"/>
            </a:br>
            <a:r>
              <a:rPr lang="en-US" dirty="0" smtClean="0"/>
              <a:t>County by Data Category</a:t>
            </a:r>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5400"/>
            <a:ext cx="9076267"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Emissions Summary by Geography</a:t>
            </a:r>
            <a:br>
              <a:rPr lang="en-US" dirty="0"/>
            </a:br>
            <a:r>
              <a:rPr lang="en-US" dirty="0"/>
              <a:t>County by Data Category</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200" y="1752600"/>
            <a:ext cx="8940800"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1905000" y="6096000"/>
            <a:ext cx="1295400" cy="152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203200" y="4191000"/>
            <a:ext cx="1092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395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Emissions Summary by Geography</a:t>
            </a:r>
            <a:br>
              <a:rPr lang="en-US" dirty="0"/>
            </a:br>
            <a:r>
              <a:rPr lang="en-US" dirty="0"/>
              <a:t>County by Data Category</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946" y="1600201"/>
            <a:ext cx="8991600"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14537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3200" dirty="0" smtClean="0"/>
              <a:t>Emission Summary by Geography </a:t>
            </a:r>
            <a:br>
              <a:rPr lang="en-US" sz="3200" dirty="0" smtClean="0"/>
            </a:br>
            <a:r>
              <a:rPr lang="en-US" sz="3200" dirty="0" smtClean="0"/>
              <a:t>County/Tribe by Data Category – Data Fields</a:t>
            </a:r>
            <a:endParaRPr lang="en-US" sz="3200" dirty="0"/>
          </a:p>
        </p:txBody>
      </p:sp>
      <p:sp>
        <p:nvSpPr>
          <p:cNvPr id="7" name="Content Placeholder 6"/>
          <p:cNvSpPr>
            <a:spLocks noGrp="1"/>
          </p:cNvSpPr>
          <p:nvPr>
            <p:ph sz="half" idx="1"/>
          </p:nvPr>
        </p:nvSpPr>
        <p:spPr/>
        <p:txBody>
          <a:bodyPr>
            <a:normAutofit/>
          </a:bodyPr>
          <a:lstStyle/>
          <a:p>
            <a:r>
              <a:rPr lang="en-US" dirty="0" smtClean="0"/>
              <a:t>FIPS</a:t>
            </a:r>
          </a:p>
          <a:p>
            <a:r>
              <a:rPr lang="en-US" dirty="0" smtClean="0"/>
              <a:t>State</a:t>
            </a:r>
          </a:p>
          <a:p>
            <a:r>
              <a:rPr lang="en-US" dirty="0" smtClean="0">
                <a:solidFill>
                  <a:srgbClr val="FF0000"/>
                </a:solidFill>
              </a:rPr>
              <a:t>Tribal Code</a:t>
            </a:r>
          </a:p>
          <a:p>
            <a:r>
              <a:rPr lang="en-US" dirty="0" smtClean="0"/>
              <a:t>Tribal Name</a:t>
            </a:r>
          </a:p>
          <a:p>
            <a:r>
              <a:rPr lang="en-US" dirty="0" smtClean="0"/>
              <a:t>County</a:t>
            </a:r>
          </a:p>
          <a:p>
            <a:r>
              <a:rPr lang="en-US" b="1" dirty="0" smtClean="0"/>
              <a:t>Data Category</a:t>
            </a:r>
          </a:p>
          <a:p>
            <a:endParaRPr lang="en-US" dirty="0" smtClean="0"/>
          </a:p>
          <a:p>
            <a:endParaRPr lang="en-US" dirty="0"/>
          </a:p>
        </p:txBody>
      </p:sp>
      <p:sp>
        <p:nvSpPr>
          <p:cNvPr id="8" name="Content Placeholder 7"/>
          <p:cNvSpPr>
            <a:spLocks noGrp="1"/>
          </p:cNvSpPr>
          <p:nvPr>
            <p:ph sz="half" idx="2"/>
          </p:nvPr>
        </p:nvSpPr>
        <p:spPr>
          <a:xfrm>
            <a:off x="4648200" y="1600200"/>
            <a:ext cx="4267200" cy="4525963"/>
          </a:xfrm>
        </p:spPr>
        <p:txBody>
          <a:bodyPr>
            <a:normAutofit/>
          </a:bodyPr>
          <a:lstStyle/>
          <a:p>
            <a:r>
              <a:rPr lang="en-US" dirty="0" smtClean="0"/>
              <a:t>Emission Operating Type</a:t>
            </a:r>
          </a:p>
          <a:p>
            <a:r>
              <a:rPr lang="en-US" dirty="0" smtClean="0"/>
              <a:t>Pollutant Code</a:t>
            </a:r>
          </a:p>
          <a:p>
            <a:r>
              <a:rPr lang="en-US" dirty="0" smtClean="0"/>
              <a:t>Pollutant Description</a:t>
            </a:r>
          </a:p>
          <a:p>
            <a:r>
              <a:rPr lang="en-US" dirty="0" smtClean="0"/>
              <a:t>Total Emissions</a:t>
            </a:r>
          </a:p>
          <a:p>
            <a:r>
              <a:rPr lang="en-US" dirty="0" smtClean="0"/>
              <a:t>UOM</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3"/>
          <a:stretch>
            <a:fillRect/>
          </a:stretch>
        </p:blipFill>
        <p:spPr>
          <a:xfrm>
            <a:off x="216309" y="76201"/>
            <a:ext cx="8699091" cy="6910682"/>
          </a:xfrm>
          <a:prstGeom prst="rect">
            <a:avLst/>
          </a:prstGeom>
        </p:spPr>
      </p:pic>
    </p:spTree>
    <p:extLst>
      <p:ext uri="{BB962C8B-B14F-4D97-AF65-F5344CB8AC3E}">
        <p14:creationId xmlns:p14="http://schemas.microsoft.com/office/powerpoint/2010/main" val="26967139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Emissions Summary by Geography</a:t>
            </a:r>
            <a:br>
              <a:rPr lang="en-US" dirty="0" smtClean="0"/>
            </a:br>
            <a:r>
              <a:rPr lang="en-US" dirty="0" smtClean="0"/>
              <a:t>County by Sector</a:t>
            </a:r>
            <a:endParaRPr lang="en-US" dirty="0"/>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33" y="1758176"/>
            <a:ext cx="9076267"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Emission Summary by Geography</a:t>
            </a:r>
            <a:br>
              <a:rPr lang="en-US" dirty="0" smtClean="0"/>
            </a:br>
            <a:r>
              <a:rPr lang="en-US" dirty="0" smtClean="0"/>
              <a:t>County by Sector</a:t>
            </a:r>
            <a:endParaRPr lang="en-US" dirty="0"/>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53" y="1642641"/>
            <a:ext cx="9211733"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Emissions Summary by Geography</a:t>
            </a:r>
            <a:br>
              <a:rPr lang="en-US" dirty="0" smtClean="0"/>
            </a:br>
            <a:r>
              <a:rPr lang="en-US" dirty="0" smtClean="0"/>
              <a:t>County by Sector</a:t>
            </a:r>
            <a:endParaRPr lang="en-US" dirty="0"/>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248" y="1524000"/>
            <a:ext cx="8774151" cy="49354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Emissions Summary by Geography</a:t>
            </a:r>
            <a:br>
              <a:rPr lang="en-US" dirty="0" smtClean="0"/>
            </a:br>
            <a:r>
              <a:rPr lang="en-US" dirty="0" smtClean="0"/>
              <a:t>County by Sector</a:t>
            </a:r>
            <a:endParaRPr lang="en-US" dirty="0"/>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52600"/>
            <a:ext cx="9211734"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1676400" y="5638800"/>
            <a:ext cx="1600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Emissions Summary by Geography</a:t>
            </a:r>
            <a:br>
              <a:rPr lang="en-US" dirty="0"/>
            </a:br>
            <a:r>
              <a:rPr lang="en-US" dirty="0"/>
              <a:t>County by Sector</a:t>
            </a: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76399"/>
            <a:ext cx="9144000" cy="51435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1333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3200" dirty="0" smtClean="0"/>
              <a:t>Emission Summary by Geography </a:t>
            </a:r>
            <a:br>
              <a:rPr lang="en-US" sz="3200" dirty="0" smtClean="0"/>
            </a:br>
            <a:r>
              <a:rPr lang="en-US" sz="3200" dirty="0" smtClean="0"/>
              <a:t>County/Tribe by Sector – Data Fields</a:t>
            </a:r>
            <a:endParaRPr lang="en-US" sz="3200" dirty="0"/>
          </a:p>
        </p:txBody>
      </p:sp>
      <p:sp>
        <p:nvSpPr>
          <p:cNvPr id="7" name="Content Placeholder 6"/>
          <p:cNvSpPr>
            <a:spLocks noGrp="1"/>
          </p:cNvSpPr>
          <p:nvPr>
            <p:ph sz="half" idx="1"/>
          </p:nvPr>
        </p:nvSpPr>
        <p:spPr/>
        <p:txBody>
          <a:bodyPr>
            <a:normAutofit/>
          </a:bodyPr>
          <a:lstStyle/>
          <a:p>
            <a:r>
              <a:rPr lang="en-US" dirty="0" smtClean="0"/>
              <a:t>FIPS</a:t>
            </a:r>
          </a:p>
          <a:p>
            <a:r>
              <a:rPr lang="en-US" dirty="0" smtClean="0"/>
              <a:t>State</a:t>
            </a:r>
          </a:p>
          <a:p>
            <a:r>
              <a:rPr lang="en-US" dirty="0" smtClean="0"/>
              <a:t>County</a:t>
            </a:r>
          </a:p>
          <a:p>
            <a:r>
              <a:rPr lang="en-US" dirty="0" smtClean="0">
                <a:solidFill>
                  <a:srgbClr val="FF0000"/>
                </a:solidFill>
              </a:rPr>
              <a:t>Tribal Code</a:t>
            </a:r>
          </a:p>
          <a:p>
            <a:r>
              <a:rPr lang="en-US" dirty="0" smtClean="0"/>
              <a:t>Tribal Name</a:t>
            </a:r>
          </a:p>
          <a:p>
            <a:r>
              <a:rPr lang="en-US" b="1" dirty="0" smtClean="0"/>
              <a:t>Sector</a:t>
            </a:r>
          </a:p>
          <a:p>
            <a:endParaRPr lang="en-US" dirty="0"/>
          </a:p>
        </p:txBody>
      </p:sp>
      <p:sp>
        <p:nvSpPr>
          <p:cNvPr id="8" name="Content Placeholder 7"/>
          <p:cNvSpPr>
            <a:spLocks noGrp="1"/>
          </p:cNvSpPr>
          <p:nvPr>
            <p:ph sz="half" idx="2"/>
          </p:nvPr>
        </p:nvSpPr>
        <p:spPr>
          <a:xfrm>
            <a:off x="4648200" y="1600200"/>
            <a:ext cx="4267200" cy="4525963"/>
          </a:xfrm>
        </p:spPr>
        <p:txBody>
          <a:bodyPr>
            <a:normAutofit/>
          </a:bodyPr>
          <a:lstStyle/>
          <a:p>
            <a:r>
              <a:rPr lang="en-US" dirty="0" smtClean="0"/>
              <a:t>Emission Operating Type</a:t>
            </a:r>
          </a:p>
          <a:p>
            <a:r>
              <a:rPr lang="en-US" dirty="0" smtClean="0"/>
              <a:t>Pollutant Code</a:t>
            </a:r>
          </a:p>
          <a:p>
            <a:r>
              <a:rPr lang="en-US" dirty="0" smtClean="0"/>
              <a:t>Pollutant Description</a:t>
            </a:r>
          </a:p>
          <a:p>
            <a:r>
              <a:rPr lang="en-US" dirty="0" smtClean="0"/>
              <a:t>Total Emissions</a:t>
            </a:r>
          </a:p>
          <a:p>
            <a:r>
              <a:rPr lang="en-US" dirty="0" smtClean="0"/>
              <a:t>UOM</a:t>
            </a:r>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0"/>
            <a:ext cx="9220200" cy="6961452"/>
          </a:xfrm>
          <a:prstGeom prst="rect">
            <a:avLst/>
          </a:prstGeom>
        </p:spPr>
      </p:pic>
      <p:sp>
        <p:nvSpPr>
          <p:cNvPr id="6" name="Oval 5"/>
          <p:cNvSpPr/>
          <p:nvPr/>
        </p:nvSpPr>
        <p:spPr>
          <a:xfrm>
            <a:off x="4876800" y="1524000"/>
            <a:ext cx="533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58964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76200"/>
            <a:ext cx="8229600" cy="1143000"/>
          </a:xfrm>
        </p:spPr>
        <p:txBody>
          <a:bodyPr>
            <a:normAutofit fontScale="90000"/>
          </a:bodyPr>
          <a:lstStyle/>
          <a:p>
            <a:r>
              <a:rPr lang="en-US" dirty="0" smtClean="0"/>
              <a:t>Emissions Summary by Geography</a:t>
            </a:r>
            <a:br>
              <a:rPr lang="en-US" dirty="0" smtClean="0"/>
            </a:br>
            <a:r>
              <a:rPr lang="en-US" dirty="0" smtClean="0"/>
              <a:t>County by SCC</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0" y="1307556"/>
            <a:ext cx="9144000" cy="5550444"/>
          </a:xfrm>
          <a:prstGeom prst="rect">
            <a:avLst/>
          </a:prstGeom>
          <a:noFill/>
          <a:ln w="9525">
            <a:noFill/>
            <a:miter lim="800000"/>
            <a:headEnd/>
            <a:tailEnd/>
          </a:ln>
        </p:spPr>
      </p:pic>
      <p:sp>
        <p:nvSpPr>
          <p:cNvPr id="4" name="Oval 3"/>
          <p:cNvSpPr/>
          <p:nvPr/>
        </p:nvSpPr>
        <p:spPr>
          <a:xfrm>
            <a:off x="1676400" y="5791200"/>
            <a:ext cx="17526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p:cNvSpPr>
            <a:spLocks noGrp="1"/>
          </p:cNvSpPr>
          <p:nvPr>
            <p:ph type="title"/>
          </p:nvPr>
        </p:nvSpPr>
        <p:spPr/>
        <p:txBody>
          <a:bodyPr>
            <a:normAutofit fontScale="90000"/>
          </a:bodyPr>
          <a:lstStyle/>
          <a:p>
            <a:r>
              <a:rPr lang="en-US" dirty="0" smtClean="0"/>
              <a:t>Emissions Summary by Geography</a:t>
            </a:r>
            <a:br>
              <a:rPr lang="en-US" dirty="0" smtClean="0"/>
            </a:br>
            <a:r>
              <a:rPr lang="en-US" dirty="0" smtClean="0"/>
              <a:t>County by SCC</a:t>
            </a:r>
            <a:endParaRPr lang="en-US" dirty="0"/>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600199"/>
            <a:ext cx="8915400" cy="5014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04800"/>
            <a:ext cx="8229600" cy="1143000"/>
          </a:xfrm>
        </p:spPr>
        <p:txBody>
          <a:bodyPr>
            <a:normAutofit/>
          </a:bodyPr>
          <a:lstStyle/>
          <a:p>
            <a:r>
              <a:rPr lang="en-US" sz="3200" dirty="0" smtClean="0"/>
              <a:t>Emission Summary by Geography </a:t>
            </a:r>
            <a:br>
              <a:rPr lang="en-US" sz="3200" dirty="0" smtClean="0"/>
            </a:br>
            <a:r>
              <a:rPr lang="en-US" sz="3200" dirty="0" smtClean="0"/>
              <a:t>County/Tribe by SCC – Data Fields</a:t>
            </a:r>
            <a:endParaRPr lang="en-US" sz="3200" dirty="0"/>
          </a:p>
        </p:txBody>
      </p:sp>
      <p:sp>
        <p:nvSpPr>
          <p:cNvPr id="7" name="Content Placeholder 6"/>
          <p:cNvSpPr>
            <a:spLocks noGrp="1"/>
          </p:cNvSpPr>
          <p:nvPr>
            <p:ph sz="half" idx="1"/>
          </p:nvPr>
        </p:nvSpPr>
        <p:spPr/>
        <p:txBody>
          <a:bodyPr>
            <a:normAutofit fontScale="92500" lnSpcReduction="20000"/>
          </a:bodyPr>
          <a:lstStyle/>
          <a:p>
            <a:r>
              <a:rPr lang="en-US" dirty="0" smtClean="0"/>
              <a:t>FIPS</a:t>
            </a:r>
          </a:p>
          <a:p>
            <a:r>
              <a:rPr lang="en-US" dirty="0" smtClean="0"/>
              <a:t>State</a:t>
            </a:r>
          </a:p>
          <a:p>
            <a:r>
              <a:rPr lang="en-US" dirty="0" smtClean="0"/>
              <a:t>County</a:t>
            </a:r>
          </a:p>
          <a:p>
            <a:r>
              <a:rPr lang="en-US" dirty="0" smtClean="0"/>
              <a:t>Tribal Code</a:t>
            </a:r>
          </a:p>
          <a:p>
            <a:r>
              <a:rPr lang="en-US" dirty="0" smtClean="0">
                <a:solidFill>
                  <a:srgbClr val="FF0000"/>
                </a:solidFill>
              </a:rPr>
              <a:t>Tribal Name</a:t>
            </a:r>
          </a:p>
          <a:p>
            <a:r>
              <a:rPr lang="en-US" dirty="0" smtClean="0">
                <a:solidFill>
                  <a:srgbClr val="FF0000"/>
                </a:solidFill>
              </a:rPr>
              <a:t>Data Category</a:t>
            </a:r>
          </a:p>
          <a:p>
            <a:r>
              <a:rPr lang="en-US" b="1" dirty="0" smtClean="0"/>
              <a:t>SCC</a:t>
            </a:r>
          </a:p>
          <a:p>
            <a:r>
              <a:rPr lang="en-US" dirty="0" smtClean="0">
                <a:solidFill>
                  <a:srgbClr val="FF0000"/>
                </a:solidFill>
              </a:rPr>
              <a:t>SCC Level 1</a:t>
            </a:r>
          </a:p>
          <a:p>
            <a:r>
              <a:rPr lang="en-US" dirty="0" smtClean="0">
                <a:solidFill>
                  <a:srgbClr val="FF0000"/>
                </a:solidFill>
              </a:rPr>
              <a:t>SCC Level 2</a:t>
            </a:r>
          </a:p>
          <a:p>
            <a:r>
              <a:rPr lang="en-US" dirty="0" smtClean="0">
                <a:solidFill>
                  <a:srgbClr val="FF0000"/>
                </a:solidFill>
              </a:rPr>
              <a:t>SCC Level 3</a:t>
            </a:r>
          </a:p>
          <a:p>
            <a:r>
              <a:rPr lang="en-US" dirty="0" smtClean="0">
                <a:solidFill>
                  <a:srgbClr val="FF0000"/>
                </a:solidFill>
              </a:rPr>
              <a:t>SCC Level 4</a:t>
            </a:r>
          </a:p>
          <a:p>
            <a:endParaRPr lang="en-US" dirty="0"/>
          </a:p>
        </p:txBody>
      </p:sp>
      <p:sp>
        <p:nvSpPr>
          <p:cNvPr id="8" name="Content Placeholder 7"/>
          <p:cNvSpPr>
            <a:spLocks noGrp="1"/>
          </p:cNvSpPr>
          <p:nvPr>
            <p:ph sz="half" idx="2"/>
          </p:nvPr>
        </p:nvSpPr>
        <p:spPr/>
        <p:txBody>
          <a:bodyPr>
            <a:normAutofit fontScale="92500" lnSpcReduction="20000"/>
          </a:bodyPr>
          <a:lstStyle/>
          <a:p>
            <a:r>
              <a:rPr lang="en-US" dirty="0" smtClean="0"/>
              <a:t>Emission Type Code</a:t>
            </a:r>
          </a:p>
          <a:p>
            <a:r>
              <a:rPr lang="en-US" dirty="0" smtClean="0"/>
              <a:t>Aircraft Engine Type Code</a:t>
            </a:r>
          </a:p>
          <a:p>
            <a:r>
              <a:rPr lang="en-US" dirty="0" smtClean="0">
                <a:solidFill>
                  <a:srgbClr val="FF0000"/>
                </a:solidFill>
              </a:rPr>
              <a:t>Aircraft Engine Type Description</a:t>
            </a:r>
          </a:p>
          <a:p>
            <a:r>
              <a:rPr lang="en-US" dirty="0" smtClean="0"/>
              <a:t>Emissions Operating Type</a:t>
            </a:r>
          </a:p>
          <a:p>
            <a:r>
              <a:rPr lang="en-US" dirty="0" smtClean="0"/>
              <a:t>Pollutant Code</a:t>
            </a:r>
          </a:p>
          <a:p>
            <a:r>
              <a:rPr lang="en-US" dirty="0" smtClean="0"/>
              <a:t>Pollutant Description</a:t>
            </a:r>
          </a:p>
          <a:p>
            <a:r>
              <a:rPr lang="en-US" dirty="0" smtClean="0"/>
              <a:t>Total Emissions</a:t>
            </a:r>
          </a:p>
          <a:p>
            <a:r>
              <a:rPr lang="en-US" dirty="0" smtClean="0"/>
              <a:t>UOM</a:t>
            </a:r>
          </a:p>
          <a:p>
            <a:r>
              <a:rPr lang="en-US" dirty="0" smtClean="0"/>
              <a:t>Data set </a:t>
            </a:r>
          </a:p>
          <a:p>
            <a:endParaRPr lang="en-US" dirty="0" smtClean="0"/>
          </a:p>
          <a:p>
            <a:endParaRPr lang="en-US" dirty="0"/>
          </a:p>
        </p:txBody>
      </p:sp>
      <p:sp>
        <p:nvSpPr>
          <p:cNvPr id="5" name="Oval 4"/>
          <p:cNvSpPr/>
          <p:nvPr/>
        </p:nvSpPr>
        <p:spPr>
          <a:xfrm>
            <a:off x="4876800" y="5105400"/>
            <a:ext cx="14478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6900918"/>
          </a:xfrm>
          <a:prstGeom prst="rect">
            <a:avLst/>
          </a:prstGeom>
        </p:spPr>
      </p:pic>
    </p:spTree>
    <p:extLst>
      <p:ext uri="{BB962C8B-B14F-4D97-AF65-F5344CB8AC3E}">
        <p14:creationId xmlns:p14="http://schemas.microsoft.com/office/powerpoint/2010/main" val="5034114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can I use the Emission Summary by Facility/Geography Report?</a:t>
            </a:r>
            <a:endParaRPr lang="en-US" dirty="0"/>
          </a:p>
        </p:txBody>
      </p:sp>
      <p:sp>
        <p:nvSpPr>
          <p:cNvPr id="3" name="Content Placeholder 2"/>
          <p:cNvSpPr>
            <a:spLocks noGrp="1"/>
          </p:cNvSpPr>
          <p:nvPr>
            <p:ph idx="1"/>
          </p:nvPr>
        </p:nvSpPr>
        <p:spPr/>
        <p:txBody>
          <a:bodyPr/>
          <a:lstStyle/>
          <a:p>
            <a:r>
              <a:rPr lang="en-US" dirty="0" smtClean="0"/>
              <a:t>Check EIS against your database</a:t>
            </a:r>
          </a:p>
          <a:p>
            <a:r>
              <a:rPr lang="en-US" dirty="0" smtClean="0"/>
              <a:t>Check process level emissions for a particular SCC</a:t>
            </a:r>
          </a:p>
          <a:p>
            <a:r>
              <a:rPr lang="en-US" dirty="0" smtClean="0"/>
              <a:t>Check unit level emissions against unit type.</a:t>
            </a:r>
          </a:p>
          <a:p>
            <a:r>
              <a:rPr lang="en-US" dirty="0" smtClean="0"/>
              <a:t>Where is a particular emission coming from</a:t>
            </a:r>
          </a:p>
          <a:p>
            <a:r>
              <a:rPr lang="en-US" dirty="0" smtClean="0"/>
              <a:t>Are most emissions stack or fugitive releases</a:t>
            </a:r>
          </a:p>
          <a:p>
            <a:r>
              <a:rPr lang="en-US" dirty="0" smtClean="0"/>
              <a:t>For the NEI, what EPA processes/pollutants were used and what are they</a:t>
            </a:r>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Emission Summary - Events</a:t>
            </a:r>
            <a:endParaRPr lang="en-US" dirty="0"/>
          </a:p>
        </p:txBody>
      </p:sp>
      <p:pic>
        <p:nvPicPr>
          <p:cNvPr id="5" name="Picture 4"/>
          <p:cNvPicPr>
            <a:picLocks noChangeAspect="1"/>
          </p:cNvPicPr>
          <p:nvPr/>
        </p:nvPicPr>
        <p:blipFill>
          <a:blip r:embed="rId3"/>
          <a:stretch>
            <a:fillRect/>
          </a:stretch>
        </p:blipFill>
        <p:spPr>
          <a:xfrm>
            <a:off x="12290" y="1066800"/>
            <a:ext cx="9207910" cy="6964362"/>
          </a:xfrm>
          <a:prstGeom prst="rect">
            <a:avLst/>
          </a:prstGeom>
        </p:spPr>
      </p:pic>
    </p:spTree>
    <p:extLst>
      <p:ext uri="{BB962C8B-B14F-4D97-AF65-F5344CB8AC3E}">
        <p14:creationId xmlns:p14="http://schemas.microsoft.com/office/powerpoint/2010/main" val="41505982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Emission Summary - Events</a:t>
            </a:r>
          </a:p>
        </p:txBody>
      </p:sp>
      <p:pic>
        <p:nvPicPr>
          <p:cNvPr id="3" name="Picture 2"/>
          <p:cNvPicPr>
            <a:picLocks noChangeAspect="1"/>
          </p:cNvPicPr>
          <p:nvPr/>
        </p:nvPicPr>
        <p:blipFill>
          <a:blip r:embed="rId3"/>
          <a:stretch>
            <a:fillRect/>
          </a:stretch>
        </p:blipFill>
        <p:spPr>
          <a:xfrm>
            <a:off x="0" y="1300899"/>
            <a:ext cx="9144000" cy="5562600"/>
          </a:xfrm>
          <a:prstGeom prst="rect">
            <a:avLst/>
          </a:prstGeom>
        </p:spPr>
      </p:pic>
    </p:spTree>
    <p:extLst>
      <p:ext uri="{BB962C8B-B14F-4D97-AF65-F5344CB8AC3E}">
        <p14:creationId xmlns:p14="http://schemas.microsoft.com/office/powerpoint/2010/main" val="8229553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Emission Summary by Geography </a:t>
            </a:r>
            <a:br>
              <a:rPr lang="en-US" dirty="0"/>
            </a:br>
            <a:r>
              <a:rPr lang="en-US" dirty="0" smtClean="0"/>
              <a:t>Events – </a:t>
            </a:r>
            <a:r>
              <a:rPr lang="en-US" dirty="0"/>
              <a:t>Data Fields</a:t>
            </a:r>
          </a:p>
        </p:txBody>
      </p:sp>
      <p:sp>
        <p:nvSpPr>
          <p:cNvPr id="4" name="Content Placeholder 3"/>
          <p:cNvSpPr>
            <a:spLocks noGrp="1"/>
          </p:cNvSpPr>
          <p:nvPr>
            <p:ph sz="half" idx="1"/>
          </p:nvPr>
        </p:nvSpPr>
        <p:spPr/>
        <p:txBody>
          <a:bodyPr>
            <a:normAutofit fontScale="92500" lnSpcReduction="10000"/>
          </a:bodyPr>
          <a:lstStyle/>
          <a:p>
            <a:r>
              <a:rPr lang="en-US" dirty="0" smtClean="0"/>
              <a:t>Tribe </a:t>
            </a:r>
          </a:p>
          <a:p>
            <a:r>
              <a:rPr lang="en-US" dirty="0" smtClean="0"/>
              <a:t>FIPS Code</a:t>
            </a:r>
          </a:p>
          <a:p>
            <a:r>
              <a:rPr lang="en-US" dirty="0" smtClean="0"/>
              <a:t>State </a:t>
            </a:r>
          </a:p>
          <a:p>
            <a:r>
              <a:rPr lang="en-US" dirty="0" smtClean="0"/>
              <a:t>County</a:t>
            </a:r>
          </a:p>
          <a:p>
            <a:r>
              <a:rPr lang="en-US" dirty="0" smtClean="0"/>
              <a:t>Event Program System Code</a:t>
            </a:r>
          </a:p>
          <a:p>
            <a:r>
              <a:rPr lang="en-US" dirty="0" smtClean="0"/>
              <a:t>Event Identifier</a:t>
            </a:r>
          </a:p>
          <a:p>
            <a:r>
              <a:rPr lang="en-US" dirty="0" smtClean="0"/>
              <a:t>Event Name</a:t>
            </a:r>
          </a:p>
          <a:p>
            <a:r>
              <a:rPr lang="en-US" dirty="0" smtClean="0"/>
              <a:t>Event Latitude</a:t>
            </a:r>
          </a:p>
          <a:p>
            <a:r>
              <a:rPr lang="en-US" dirty="0" smtClean="0"/>
              <a:t>Event Longitude</a:t>
            </a:r>
            <a:endParaRPr lang="en-US" dirty="0"/>
          </a:p>
        </p:txBody>
      </p:sp>
      <p:sp>
        <p:nvSpPr>
          <p:cNvPr id="5" name="Content Placeholder 4"/>
          <p:cNvSpPr>
            <a:spLocks noGrp="1"/>
          </p:cNvSpPr>
          <p:nvPr>
            <p:ph sz="half" idx="2"/>
          </p:nvPr>
        </p:nvSpPr>
        <p:spPr/>
        <p:txBody>
          <a:bodyPr>
            <a:normAutofit fontScale="92500" lnSpcReduction="10000"/>
          </a:bodyPr>
          <a:lstStyle/>
          <a:p>
            <a:r>
              <a:rPr lang="en-US" dirty="0" smtClean="0"/>
              <a:t>SCC</a:t>
            </a:r>
          </a:p>
          <a:p>
            <a:r>
              <a:rPr lang="en-US" dirty="0" smtClean="0"/>
              <a:t>Event Date</a:t>
            </a:r>
          </a:p>
          <a:p>
            <a:r>
              <a:rPr lang="en-US" dirty="0" smtClean="0"/>
              <a:t>Event Staging Code</a:t>
            </a:r>
          </a:p>
          <a:p>
            <a:r>
              <a:rPr lang="en-US" dirty="0" smtClean="0"/>
              <a:t>Area Burned</a:t>
            </a:r>
          </a:p>
          <a:p>
            <a:r>
              <a:rPr lang="en-US" dirty="0" smtClean="0"/>
              <a:t>Pollutant Code</a:t>
            </a:r>
          </a:p>
          <a:p>
            <a:r>
              <a:rPr lang="en-US" dirty="0" smtClean="0"/>
              <a:t>Pollutant Description</a:t>
            </a:r>
          </a:p>
          <a:p>
            <a:r>
              <a:rPr lang="en-US" b="1" dirty="0" smtClean="0"/>
              <a:t>Daily Emissions</a:t>
            </a:r>
          </a:p>
          <a:p>
            <a:r>
              <a:rPr lang="en-US" dirty="0" smtClean="0"/>
              <a:t>UOM</a:t>
            </a:r>
          </a:p>
          <a:p>
            <a:r>
              <a:rPr lang="en-US" dirty="0" smtClean="0"/>
              <a:t>Emissions Source Dataset</a:t>
            </a:r>
            <a:endParaRPr lang="en-US" dirty="0"/>
          </a:p>
        </p:txBody>
      </p:sp>
    </p:spTree>
    <p:extLst>
      <p:ext uri="{BB962C8B-B14F-4D97-AF65-F5344CB8AC3E}">
        <p14:creationId xmlns:p14="http://schemas.microsoft.com/office/powerpoint/2010/main" val="40121780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868"/>
            <a:ext cx="9185300" cy="68431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956443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 Download</a:t>
            </a:r>
            <a:endParaRPr lang="en-US" dirty="0"/>
          </a:p>
        </p:txBody>
      </p:sp>
      <p:pic>
        <p:nvPicPr>
          <p:cNvPr id="14338" name="Picture 2"/>
          <p:cNvPicPr>
            <a:picLocks noChangeAspect="1" noChangeArrowheads="1"/>
          </p:cNvPicPr>
          <p:nvPr/>
        </p:nvPicPr>
        <p:blipFill>
          <a:blip r:embed="rId3" cstate="print"/>
          <a:srcRect/>
          <a:stretch>
            <a:fillRect/>
          </a:stretch>
        </p:blipFill>
        <p:spPr bwMode="auto">
          <a:xfrm>
            <a:off x="0" y="1256463"/>
            <a:ext cx="9144000" cy="5601537"/>
          </a:xfrm>
          <a:prstGeom prst="rect">
            <a:avLst/>
          </a:prstGeom>
          <a:noFill/>
          <a:ln w="9525">
            <a:noFill/>
            <a:miter lim="800000"/>
            <a:headEnd/>
            <a:tailEnd/>
          </a:ln>
        </p:spPr>
      </p:pic>
      <p:sp>
        <p:nvSpPr>
          <p:cNvPr id="4" name="Oval 3"/>
          <p:cNvSpPr/>
          <p:nvPr/>
        </p:nvSpPr>
        <p:spPr>
          <a:xfrm>
            <a:off x="0" y="3733800"/>
            <a:ext cx="1219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Report Download</a:t>
            </a:r>
            <a:endParaRPr lang="en-US" dirty="0"/>
          </a:p>
        </p:txBody>
      </p:sp>
      <p:pic>
        <p:nvPicPr>
          <p:cNvPr id="15362" name="Picture 2"/>
          <p:cNvPicPr>
            <a:picLocks noChangeAspect="1" noChangeArrowheads="1"/>
          </p:cNvPicPr>
          <p:nvPr/>
        </p:nvPicPr>
        <p:blipFill>
          <a:blip r:embed="rId3" cstate="print"/>
          <a:srcRect/>
          <a:stretch>
            <a:fillRect/>
          </a:stretch>
        </p:blipFill>
        <p:spPr bwMode="auto">
          <a:xfrm>
            <a:off x="0" y="1066801"/>
            <a:ext cx="9144000" cy="5791200"/>
          </a:xfrm>
          <a:prstGeom prst="rect">
            <a:avLst/>
          </a:prstGeom>
          <a:noFill/>
          <a:ln w="9525">
            <a:noFill/>
            <a:miter lim="800000"/>
            <a:headEnd/>
            <a:tailEnd/>
          </a:ln>
        </p:spPr>
      </p:pic>
      <p:sp>
        <p:nvSpPr>
          <p:cNvPr id="4" name="Oval 3"/>
          <p:cNvSpPr/>
          <p:nvPr/>
        </p:nvSpPr>
        <p:spPr>
          <a:xfrm>
            <a:off x="1752600" y="3505200"/>
            <a:ext cx="381000" cy="152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946635" y="5791200"/>
            <a:ext cx="228600" cy="152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095500" y="6172200"/>
            <a:ext cx="2286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0" y="4191000"/>
            <a:ext cx="12954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EPA Data sets</a:t>
            </a:r>
            <a:endParaRPr lang="en-US" dirty="0"/>
          </a:p>
        </p:txBody>
      </p:sp>
      <p:sp>
        <p:nvSpPr>
          <p:cNvPr id="3" name="Content Placeholder 2"/>
          <p:cNvSpPr>
            <a:spLocks noGrp="1"/>
          </p:cNvSpPr>
          <p:nvPr>
            <p:ph idx="1"/>
          </p:nvPr>
        </p:nvSpPr>
        <p:spPr>
          <a:xfrm>
            <a:off x="457200" y="1295400"/>
            <a:ext cx="8229600" cy="4830763"/>
          </a:xfrm>
        </p:spPr>
        <p:txBody>
          <a:bodyPr>
            <a:normAutofit fontScale="62500" lnSpcReduction="20000"/>
          </a:bodyPr>
          <a:lstStyle/>
          <a:p>
            <a:r>
              <a:rPr lang="en-US" dirty="0" err="1" smtClean="0">
                <a:solidFill>
                  <a:srgbClr val="FF0000"/>
                </a:solidFill>
              </a:rPr>
              <a:t>YEAR</a:t>
            </a:r>
            <a:r>
              <a:rPr lang="en-US" dirty="0" err="1" smtClean="0"/>
              <a:t>EPA_chrom_split</a:t>
            </a:r>
            <a:r>
              <a:rPr lang="en-US" dirty="0" smtClean="0"/>
              <a:t> (Used if total chrome </a:t>
            </a:r>
            <a:r>
              <a:rPr lang="en-US" smtClean="0"/>
              <a:t>is reported)</a:t>
            </a:r>
          </a:p>
          <a:p>
            <a:r>
              <a:rPr lang="en-US" dirty="0" smtClean="0"/>
              <a:t>EPA_HAP-Aug (HAP Augmentation)</a:t>
            </a:r>
          </a:p>
          <a:p>
            <a:r>
              <a:rPr lang="en-US" dirty="0" err="1" smtClean="0"/>
              <a:t>EPA_NP_NoOvrlp</a:t>
            </a:r>
            <a:r>
              <a:rPr lang="en-US" dirty="0" smtClean="0"/>
              <a:t> (Nonpoint estimates with no overlap with Point)</a:t>
            </a:r>
          </a:p>
          <a:p>
            <a:r>
              <a:rPr lang="en-US" dirty="0" err="1" smtClean="0"/>
              <a:t>EPA_NP_Ovrlp</a:t>
            </a:r>
            <a:r>
              <a:rPr lang="en-US" dirty="0" smtClean="0"/>
              <a:t> (Nonpoint estimates with overlap with Point)</a:t>
            </a:r>
          </a:p>
          <a:p>
            <a:r>
              <a:rPr lang="en-US" dirty="0" err="1" smtClean="0"/>
              <a:t>EPA_NP_Mercury</a:t>
            </a:r>
            <a:endParaRPr lang="en-US" dirty="0" smtClean="0"/>
          </a:p>
          <a:p>
            <a:r>
              <a:rPr lang="en-US" dirty="0" smtClean="0"/>
              <a:t>EPA LF (Landfills)</a:t>
            </a:r>
          </a:p>
          <a:p>
            <a:r>
              <a:rPr lang="en-US" dirty="0" smtClean="0"/>
              <a:t>EPA EGU (Electric Generating Utilities)</a:t>
            </a:r>
          </a:p>
          <a:p>
            <a:r>
              <a:rPr lang="en-US" dirty="0" smtClean="0"/>
              <a:t>EPA_TRI (Toxic Release Inventory)</a:t>
            </a:r>
          </a:p>
          <a:p>
            <a:r>
              <a:rPr lang="en-US" dirty="0" smtClean="0"/>
              <a:t>EPA_BOEM (Off shore platforms)</a:t>
            </a:r>
          </a:p>
          <a:p>
            <a:r>
              <a:rPr lang="en-US" dirty="0" smtClean="0"/>
              <a:t>EPA_PM-Aug (PM Augmentation)</a:t>
            </a:r>
          </a:p>
          <a:p>
            <a:r>
              <a:rPr lang="en-US" dirty="0" smtClean="0"/>
              <a:t>EPA_MOVES2014 (Onroad estimates)</a:t>
            </a:r>
          </a:p>
          <a:p>
            <a:r>
              <a:rPr lang="en-US" dirty="0" smtClean="0"/>
              <a:t>EPA Airports</a:t>
            </a:r>
          </a:p>
          <a:p>
            <a:r>
              <a:rPr lang="en-US" dirty="0" smtClean="0"/>
              <a:t>EPA-</a:t>
            </a:r>
            <a:r>
              <a:rPr lang="en-US" dirty="0" err="1" smtClean="0"/>
              <a:t>AgBurning</a:t>
            </a:r>
            <a:endParaRPr lang="en-US" dirty="0" smtClean="0"/>
          </a:p>
          <a:p>
            <a:r>
              <a:rPr lang="en-US" dirty="0" smtClean="0"/>
              <a:t>EPA_CMV (Commercial Marine Vessels)</a:t>
            </a:r>
          </a:p>
          <a:p>
            <a:r>
              <a:rPr lang="en-US" dirty="0" err="1" smtClean="0"/>
              <a:t>EPA_Rail</a:t>
            </a:r>
            <a:endParaRPr lang="en-US" dirty="0" smtClean="0"/>
          </a:p>
          <a:p>
            <a:endParaRPr lang="en-US" dirty="0" smtClean="0"/>
          </a:p>
          <a:p>
            <a:endParaRPr lang="en-US" dirty="0"/>
          </a:p>
        </p:txBody>
      </p:sp>
    </p:spTree>
    <p:extLst>
      <p:ext uri="{BB962C8B-B14F-4D97-AF65-F5344CB8AC3E}">
        <p14:creationId xmlns:p14="http://schemas.microsoft.com/office/powerpoint/2010/main" val="27524111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Reports for Data Submitters</a:t>
            </a:r>
            <a:endParaRPr lang="en-US" dirty="0"/>
          </a:p>
        </p:txBody>
      </p:sp>
      <p:sp>
        <p:nvSpPr>
          <p:cNvPr id="4" name="Text Placeholder 3"/>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979524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Feedback Reports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QA and Production</a:t>
            </a:r>
          </a:p>
          <a:p>
            <a:r>
              <a:rPr lang="en-US" dirty="0" smtClean="0"/>
              <a:t>Statistics worksheet is very important to review</a:t>
            </a:r>
          </a:p>
          <a:p>
            <a:pPr lvl="1"/>
            <a:r>
              <a:rPr lang="en-US" dirty="0" smtClean="0"/>
              <a:t>Do the number of records match the records you are submitting</a:t>
            </a:r>
          </a:p>
          <a:p>
            <a:pPr lvl="1"/>
            <a:r>
              <a:rPr lang="en-US" dirty="0" smtClean="0"/>
              <a:t>Do the number of emission process records match the number of reporting periods</a:t>
            </a:r>
          </a:p>
          <a:p>
            <a:pPr lvl="1"/>
            <a:r>
              <a:rPr lang="en-US" dirty="0" smtClean="0"/>
              <a:t>Do you have a very large number of facility, unit and process adds when submitting a batch upload for the facility inventory</a:t>
            </a:r>
          </a:p>
          <a:p>
            <a:pPr lvl="1"/>
            <a:r>
              <a:rPr lang="en-US" dirty="0" smtClean="0"/>
              <a:t>Recommend noting the number of records in each file and the CDX identifier when the file is submitted.</a:t>
            </a:r>
          </a:p>
          <a:p>
            <a:r>
              <a:rPr lang="en-US" dirty="0" smtClean="0"/>
              <a:t>Critical and Warning Errors</a:t>
            </a:r>
          </a:p>
          <a:p>
            <a:endParaRPr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Feedback Reports</a:t>
            </a:r>
            <a:endParaRPr lang="en-US"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762000" y="1016801"/>
            <a:ext cx="7315199" cy="5465051"/>
          </a:xfrm>
          <a:prstGeom prst="rect">
            <a:avLst/>
          </a:prstGeom>
          <a:noFill/>
          <a:ln w="9525">
            <a:noFill/>
            <a:miter lim="800000"/>
            <a:headEnd/>
            <a:tailEnd/>
          </a:ln>
        </p:spPr>
      </p:pic>
      <p:sp>
        <p:nvSpPr>
          <p:cNvPr id="5" name="Oval 4"/>
          <p:cNvSpPr/>
          <p:nvPr/>
        </p:nvSpPr>
        <p:spPr>
          <a:xfrm>
            <a:off x="685800" y="2743200"/>
            <a:ext cx="1295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3352800" y="3200400"/>
            <a:ext cx="7620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5029200" y="2286000"/>
            <a:ext cx="6096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2057400" y="4191000"/>
            <a:ext cx="13716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562600" y="4876800"/>
            <a:ext cx="838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324600" y="3429000"/>
            <a:ext cx="5334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did my submission go?</a:t>
            </a:r>
            <a:endParaRPr lang="en-US" dirty="0"/>
          </a:p>
        </p:txBody>
      </p:sp>
      <p:pic>
        <p:nvPicPr>
          <p:cNvPr id="3" name="Picture 2"/>
          <p:cNvPicPr>
            <a:picLocks noChangeAspect="1"/>
          </p:cNvPicPr>
          <p:nvPr/>
        </p:nvPicPr>
        <p:blipFill>
          <a:blip r:embed="rId3"/>
          <a:stretch>
            <a:fillRect/>
          </a:stretch>
        </p:blipFill>
        <p:spPr>
          <a:xfrm>
            <a:off x="381000" y="1219200"/>
            <a:ext cx="8763000" cy="5334000"/>
          </a:xfrm>
          <a:prstGeom prst="rect">
            <a:avLst/>
          </a:prstGeom>
        </p:spPr>
      </p:pic>
      <p:sp>
        <p:nvSpPr>
          <p:cNvPr id="4" name="Oval 3"/>
          <p:cNvSpPr/>
          <p:nvPr/>
        </p:nvSpPr>
        <p:spPr>
          <a:xfrm>
            <a:off x="457200" y="4419600"/>
            <a:ext cx="1066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95038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3"/>
          <a:stretch>
            <a:fillRect/>
          </a:stretch>
        </p:blipFill>
        <p:spPr>
          <a:xfrm>
            <a:off x="-4916" y="2458"/>
            <a:ext cx="9148916" cy="6855542"/>
          </a:xfrm>
          <a:prstGeom prst="rect">
            <a:avLst/>
          </a:prstGeom>
        </p:spPr>
      </p:pic>
      <p:sp>
        <p:nvSpPr>
          <p:cNvPr id="4" name="Oval 3"/>
          <p:cNvSpPr/>
          <p:nvPr/>
        </p:nvSpPr>
        <p:spPr>
          <a:xfrm>
            <a:off x="1600200" y="3962400"/>
            <a:ext cx="50292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12826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3"/>
          <a:stretch>
            <a:fillRect/>
          </a:stretch>
        </p:blipFill>
        <p:spPr>
          <a:xfrm>
            <a:off x="0" y="24581"/>
            <a:ext cx="9220200" cy="6553200"/>
          </a:xfrm>
          <a:prstGeom prst="rect">
            <a:avLst/>
          </a:prstGeom>
        </p:spPr>
      </p:pic>
      <p:sp>
        <p:nvSpPr>
          <p:cNvPr id="4" name="Oval 3"/>
          <p:cNvSpPr/>
          <p:nvPr/>
        </p:nvSpPr>
        <p:spPr>
          <a:xfrm>
            <a:off x="6705600" y="2514600"/>
            <a:ext cx="457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20003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28600"/>
            <a:ext cx="8229600" cy="838200"/>
          </a:xfrm>
        </p:spPr>
        <p:txBody>
          <a:bodyPr/>
          <a:lstStyle/>
          <a:p>
            <a:r>
              <a:rPr lang="en-US" dirty="0" smtClean="0"/>
              <a:t>Agency Submission History Report</a:t>
            </a:r>
            <a:endParaRPr lang="en-US" dirty="0"/>
          </a:p>
        </p:txBody>
      </p:sp>
      <p:pic>
        <p:nvPicPr>
          <p:cNvPr id="5122" name="Picture 2"/>
          <p:cNvPicPr>
            <a:picLocks noChangeAspect="1" noChangeArrowheads="1"/>
          </p:cNvPicPr>
          <p:nvPr/>
        </p:nvPicPr>
        <p:blipFill>
          <a:blip r:embed="rId3" cstate="print"/>
          <a:srcRect/>
          <a:stretch>
            <a:fillRect/>
          </a:stretch>
        </p:blipFill>
        <p:spPr bwMode="auto">
          <a:xfrm>
            <a:off x="0" y="1143000"/>
            <a:ext cx="9144000" cy="5436588"/>
          </a:xfrm>
          <a:prstGeom prst="rect">
            <a:avLst/>
          </a:prstGeom>
          <a:noFill/>
          <a:ln w="9525">
            <a:noFill/>
            <a:miter lim="800000"/>
            <a:headEnd/>
            <a:tailEnd/>
          </a:ln>
        </p:spPr>
      </p:pic>
      <p:sp>
        <p:nvSpPr>
          <p:cNvPr id="7" name="Oval 6"/>
          <p:cNvSpPr/>
          <p:nvPr/>
        </p:nvSpPr>
        <p:spPr>
          <a:xfrm>
            <a:off x="0" y="5791200"/>
            <a:ext cx="1600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Agency Submission History Report</a:t>
            </a:r>
            <a:endParaRPr lang="en-US" dirty="0"/>
          </a:p>
        </p:txBody>
      </p:sp>
      <p:sp>
        <p:nvSpPr>
          <p:cNvPr id="3" name="Content Placeholder 2"/>
          <p:cNvSpPr>
            <a:spLocks noGrp="1"/>
          </p:cNvSpPr>
          <p:nvPr>
            <p:ph idx="1"/>
          </p:nvPr>
        </p:nvSpPr>
        <p:spPr/>
        <p:txBody>
          <a:bodyPr/>
          <a:lstStyle/>
          <a:p>
            <a:endParaRPr lang="en-US"/>
          </a:p>
        </p:txBody>
      </p:sp>
      <p:pic>
        <p:nvPicPr>
          <p:cNvPr id="11266" name="Picture 2"/>
          <p:cNvPicPr>
            <a:picLocks noChangeAspect="1" noChangeArrowheads="1"/>
          </p:cNvPicPr>
          <p:nvPr/>
        </p:nvPicPr>
        <p:blipFill>
          <a:blip r:embed="rId3" cstate="print"/>
          <a:srcRect/>
          <a:stretch>
            <a:fillRect/>
          </a:stretch>
        </p:blipFill>
        <p:spPr bwMode="auto">
          <a:xfrm>
            <a:off x="0" y="1524000"/>
            <a:ext cx="9144000" cy="5334000"/>
          </a:xfrm>
          <a:prstGeom prst="rect">
            <a:avLst/>
          </a:prstGeom>
          <a:noFill/>
          <a:ln w="9525">
            <a:noFill/>
            <a:miter lim="800000"/>
            <a:headEnd/>
            <a:tailEnd/>
          </a:ln>
        </p:spPr>
      </p:pic>
      <p:sp>
        <p:nvSpPr>
          <p:cNvPr id="5" name="Oval 4"/>
          <p:cNvSpPr/>
          <p:nvPr/>
        </p:nvSpPr>
        <p:spPr>
          <a:xfrm>
            <a:off x="2057400" y="3048000"/>
            <a:ext cx="19050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715000" y="3962400"/>
            <a:ext cx="6858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Agency Submission History Report</a:t>
            </a:r>
            <a:endParaRPr lang="en-US" dirty="0"/>
          </a:p>
        </p:txBody>
      </p:sp>
      <p:sp>
        <p:nvSpPr>
          <p:cNvPr id="3" name="Content Placeholder 2"/>
          <p:cNvSpPr>
            <a:spLocks noGrp="1"/>
          </p:cNvSpPr>
          <p:nvPr>
            <p:ph idx="1"/>
          </p:nvPr>
        </p:nvSpPr>
        <p:spPr/>
        <p:txBody>
          <a:bodyPr/>
          <a:lstStyle/>
          <a:p>
            <a:endParaRPr lang="en-US"/>
          </a:p>
        </p:txBody>
      </p:sp>
      <p:pic>
        <p:nvPicPr>
          <p:cNvPr id="12290" name="Picture 2"/>
          <p:cNvPicPr>
            <a:picLocks noChangeAspect="1" noChangeArrowheads="1"/>
          </p:cNvPicPr>
          <p:nvPr/>
        </p:nvPicPr>
        <p:blipFill>
          <a:blip r:embed="rId3" cstate="print"/>
          <a:srcRect/>
          <a:stretch>
            <a:fillRect/>
          </a:stretch>
        </p:blipFill>
        <p:spPr bwMode="auto">
          <a:xfrm>
            <a:off x="0" y="1676400"/>
            <a:ext cx="9144000" cy="4981167"/>
          </a:xfrm>
          <a:prstGeom prst="rect">
            <a:avLst/>
          </a:prstGeom>
          <a:noFill/>
          <a:ln w="9525">
            <a:noFill/>
            <a:miter lim="800000"/>
            <a:headEnd/>
            <a:tailEnd/>
          </a:ln>
        </p:spPr>
      </p:pic>
      <p:sp>
        <p:nvSpPr>
          <p:cNvPr id="5" name="Oval 4"/>
          <p:cNvSpPr/>
          <p:nvPr/>
        </p:nvSpPr>
        <p:spPr>
          <a:xfrm>
            <a:off x="1752600" y="4754880"/>
            <a:ext cx="9906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4876800" y="4754880"/>
            <a:ext cx="457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629400" y="4770120"/>
            <a:ext cx="457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Agency Submission History Report</a:t>
            </a:r>
            <a:endParaRPr lang="en-US" dirty="0"/>
          </a:p>
        </p:txBody>
      </p:sp>
      <p:sp>
        <p:nvSpPr>
          <p:cNvPr id="3" name="Content Placeholder 2"/>
          <p:cNvSpPr>
            <a:spLocks noGrp="1"/>
          </p:cNvSpPr>
          <p:nvPr>
            <p:ph idx="1"/>
          </p:nvPr>
        </p:nvSpPr>
        <p:spPr/>
        <p:txBody>
          <a:bodyPr/>
          <a:lstStyle/>
          <a:p>
            <a:endParaRPr lang="en-US"/>
          </a:p>
        </p:txBody>
      </p:sp>
      <p:pic>
        <p:nvPicPr>
          <p:cNvPr id="13314" name="Picture 2"/>
          <p:cNvPicPr>
            <a:picLocks noChangeAspect="1" noChangeArrowheads="1"/>
          </p:cNvPicPr>
          <p:nvPr/>
        </p:nvPicPr>
        <p:blipFill>
          <a:blip r:embed="rId3" cstate="print"/>
          <a:srcRect/>
          <a:stretch>
            <a:fillRect/>
          </a:stretch>
        </p:blipFill>
        <p:spPr bwMode="auto">
          <a:xfrm>
            <a:off x="0" y="1447801"/>
            <a:ext cx="9144000" cy="5410200"/>
          </a:xfrm>
          <a:prstGeom prst="rect">
            <a:avLst/>
          </a:prstGeom>
          <a:noFill/>
          <a:ln w="9525">
            <a:noFill/>
            <a:miter lim="800000"/>
            <a:headEnd/>
            <a:tailEnd/>
          </a:ln>
        </p:spPr>
      </p:pic>
      <p:pic>
        <p:nvPicPr>
          <p:cNvPr id="5" name="Picture 3"/>
          <p:cNvPicPr>
            <a:picLocks noChangeAspect="1" noChangeArrowheads="1"/>
          </p:cNvPicPr>
          <p:nvPr/>
        </p:nvPicPr>
        <p:blipFill>
          <a:blip r:embed="rId4" cstate="print"/>
          <a:srcRect l="18093" t="36458" r="5642" b="55208"/>
          <a:stretch>
            <a:fillRect/>
          </a:stretch>
        </p:blipFill>
        <p:spPr bwMode="auto">
          <a:xfrm>
            <a:off x="1600200" y="6248400"/>
            <a:ext cx="7467600" cy="609600"/>
          </a:xfrm>
          <a:prstGeom prst="rect">
            <a:avLst/>
          </a:prstGeom>
          <a:noFill/>
          <a:ln w="9525">
            <a:noFill/>
            <a:miter lim="800000"/>
            <a:headEnd/>
            <a:tailEnd/>
          </a:ln>
        </p:spPr>
      </p:pic>
      <p:sp>
        <p:nvSpPr>
          <p:cNvPr id="6" name="Oval 5"/>
          <p:cNvSpPr/>
          <p:nvPr/>
        </p:nvSpPr>
        <p:spPr>
          <a:xfrm>
            <a:off x="1600200" y="6553200"/>
            <a:ext cx="1676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p:cNvPicPr>
            <a:picLocks noGrp="1" noChangeAspect="1" noChangeArrowheads="1"/>
          </p:cNvPicPr>
          <p:nvPr>
            <p:ph idx="1"/>
          </p:nvPr>
        </p:nvPicPr>
        <p:blipFill>
          <a:blip r:embed="rId3" cstate="print"/>
          <a:srcRect/>
          <a:stretch>
            <a:fillRect/>
          </a:stretch>
        </p:blipFill>
        <p:spPr bwMode="auto">
          <a:xfrm>
            <a:off x="0" y="1600200"/>
            <a:ext cx="9144000" cy="525780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Agency Submission History Report</a:t>
            </a:r>
            <a:endParaRPr lang="en-US" dirty="0"/>
          </a:p>
        </p:txBody>
      </p:sp>
      <p:pic>
        <p:nvPicPr>
          <p:cNvPr id="14338" name="Picture 2"/>
          <p:cNvPicPr>
            <a:picLocks noChangeAspect="1" noChangeArrowheads="1"/>
          </p:cNvPicPr>
          <p:nvPr/>
        </p:nvPicPr>
        <p:blipFill>
          <a:blip r:embed="rId4" cstate="print"/>
          <a:srcRect/>
          <a:stretch>
            <a:fillRect/>
          </a:stretch>
        </p:blipFill>
        <p:spPr bwMode="auto">
          <a:xfrm>
            <a:off x="3200400" y="3429000"/>
            <a:ext cx="2190750" cy="3400425"/>
          </a:xfrm>
          <a:prstGeom prst="rect">
            <a:avLst/>
          </a:prstGeom>
          <a:noFill/>
          <a:ln w="9525">
            <a:noFill/>
            <a:miter lim="800000"/>
            <a:headEnd/>
            <a:tailEnd/>
          </a:ln>
        </p:spPr>
      </p:pic>
      <p:sp>
        <p:nvSpPr>
          <p:cNvPr id="5" name="Oval 4"/>
          <p:cNvSpPr/>
          <p:nvPr/>
        </p:nvSpPr>
        <p:spPr>
          <a:xfrm>
            <a:off x="6629400" y="2971800"/>
            <a:ext cx="6858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338"/>
                                        </p:tgtEl>
                                        <p:attrNameLst>
                                          <p:attrName>style.visibility</p:attrName>
                                        </p:attrNameLst>
                                      </p:cBhvr>
                                      <p:to>
                                        <p:strVal val="visible"/>
                                      </p:to>
                                    </p:set>
                                    <p:anim calcmode="lin" valueType="num">
                                      <p:cBhvr additive="base">
                                        <p:cTn id="13" dur="500" fill="hold"/>
                                        <p:tgtEl>
                                          <p:spTgt spid="14338"/>
                                        </p:tgtEl>
                                        <p:attrNameLst>
                                          <p:attrName>ppt_x</p:attrName>
                                        </p:attrNameLst>
                                      </p:cBhvr>
                                      <p:tavLst>
                                        <p:tav tm="0">
                                          <p:val>
                                            <p:strVal val="#ppt_x"/>
                                          </p:val>
                                        </p:tav>
                                        <p:tav tm="100000">
                                          <p:val>
                                            <p:strVal val="#ppt_x"/>
                                          </p:val>
                                        </p:tav>
                                      </p:tavLst>
                                    </p:anim>
                                    <p:anim calcmode="lin" valueType="num">
                                      <p:cBhvr additive="base">
                                        <p:cTn id="14" dur="500" fill="hold"/>
                                        <p:tgtEl>
                                          <p:spTgt spid="143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Agency Submission History Report</a:t>
            </a:r>
            <a:endParaRPr lang="en-US" dirty="0"/>
          </a:p>
        </p:txBody>
      </p:sp>
      <p:sp>
        <p:nvSpPr>
          <p:cNvPr id="3" name="Content Placeholder 2"/>
          <p:cNvSpPr>
            <a:spLocks noGrp="1"/>
          </p:cNvSpPr>
          <p:nvPr>
            <p:ph idx="1"/>
          </p:nvPr>
        </p:nvSpPr>
        <p:spPr/>
        <p:txBody>
          <a:bodyPr/>
          <a:lstStyle/>
          <a:p>
            <a:endParaRPr lang="en-US"/>
          </a:p>
        </p:txBody>
      </p:sp>
      <p:pic>
        <p:nvPicPr>
          <p:cNvPr id="15363" name="Picture 3"/>
          <p:cNvPicPr>
            <a:picLocks noChangeAspect="1" noChangeArrowheads="1"/>
          </p:cNvPicPr>
          <p:nvPr/>
        </p:nvPicPr>
        <p:blipFill>
          <a:blip r:embed="rId3" cstate="print"/>
          <a:srcRect/>
          <a:stretch>
            <a:fillRect/>
          </a:stretch>
        </p:blipFill>
        <p:spPr bwMode="auto">
          <a:xfrm>
            <a:off x="0" y="1143000"/>
            <a:ext cx="9144000" cy="5715000"/>
          </a:xfrm>
          <a:prstGeom prst="rect">
            <a:avLst/>
          </a:prstGeom>
          <a:noFill/>
          <a:ln w="9525">
            <a:noFill/>
            <a:miter lim="800000"/>
            <a:headEnd/>
            <a:tailEnd/>
          </a:ln>
        </p:spPr>
      </p:pic>
      <p:sp>
        <p:nvSpPr>
          <p:cNvPr id="6" name="Oval 5"/>
          <p:cNvSpPr/>
          <p:nvPr/>
        </p:nvSpPr>
        <p:spPr>
          <a:xfrm>
            <a:off x="7162800" y="3200400"/>
            <a:ext cx="12954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921173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1" y="4038600"/>
            <a:ext cx="1676401"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745656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39" y="762000"/>
            <a:ext cx="9076267"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6629400" y="2895600"/>
            <a:ext cx="304800" cy="4191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68085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678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525157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smtClean="0"/>
          </a:p>
          <a:p>
            <a:pPr algn="ctr">
              <a:buNone/>
            </a:pPr>
            <a:r>
              <a:rPr lang="en-US" dirty="0" smtClean="0"/>
              <a:t>Sally Dombrowski</a:t>
            </a:r>
          </a:p>
          <a:p>
            <a:pPr algn="ctr">
              <a:buNone/>
            </a:pPr>
            <a:r>
              <a:rPr lang="en-US" dirty="0" smtClean="0"/>
              <a:t>919-541-3269</a:t>
            </a:r>
          </a:p>
          <a:p>
            <a:pPr algn="ctr">
              <a:buNone/>
            </a:pPr>
            <a:r>
              <a:rPr lang="en-US" dirty="0" smtClean="0">
                <a:hlinkClick r:id="rId3"/>
              </a:rPr>
              <a:t>dombrowski.sally@epa.gov</a:t>
            </a:r>
            <a:endParaRPr lang="en-US" dirty="0" smtClean="0"/>
          </a:p>
          <a:p>
            <a:pPr algn="ctr">
              <a:buNone/>
            </a:pPr>
            <a:r>
              <a:rPr lang="en-US" dirty="0" smtClean="0"/>
              <a:t>To register for the EIS Gateway</a:t>
            </a:r>
          </a:p>
          <a:p>
            <a:pPr algn="ctr">
              <a:buNone/>
            </a:pPr>
            <a:r>
              <a:rPr lang="en-US" dirty="0">
                <a:hlinkClick r:id="rId4"/>
              </a:rPr>
              <a:t>http://</a:t>
            </a:r>
            <a:r>
              <a:rPr lang="en-US" dirty="0" smtClean="0">
                <a:hlinkClick r:id="rId4"/>
              </a:rPr>
              <a:t>www.epa.gov/ttn/chief/eis/index.html</a:t>
            </a:r>
            <a:r>
              <a:rPr lang="en-US" dirty="0" smtClean="0"/>
              <a:t> </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9029</TotalTime>
  <Words>8297</Words>
  <Application>Microsoft Office PowerPoint</Application>
  <PresentationFormat>On-screen Show (4:3)</PresentationFormat>
  <Paragraphs>882</Paragraphs>
  <Slides>99</Slides>
  <Notes>99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99</vt:i4>
      </vt:variant>
    </vt:vector>
  </HeadingPairs>
  <TitlesOfParts>
    <vt:vector size="102" baseType="lpstr">
      <vt:lpstr>Arial</vt:lpstr>
      <vt:lpstr>Calibri</vt:lpstr>
      <vt:lpstr>Office Theme</vt:lpstr>
      <vt:lpstr>Emission Inventory System Reports Course</vt:lpstr>
      <vt:lpstr>Types of Reports</vt:lpstr>
      <vt:lpstr>Data Sets and Selections</vt:lpstr>
      <vt:lpstr>Snapshots – Facility </vt:lpstr>
      <vt:lpstr>Snapshots - Facility</vt:lpstr>
      <vt:lpstr>Snapshot - Facility</vt:lpstr>
      <vt:lpstr>Snapshot - Facility</vt:lpstr>
      <vt:lpstr>Snapshot - Facility</vt:lpstr>
      <vt:lpstr>Bridge Tool</vt:lpstr>
      <vt:lpstr>Bridge Tool</vt:lpstr>
      <vt:lpstr>Bridge Tool</vt:lpstr>
      <vt:lpstr>Staging Tables</vt:lpstr>
      <vt:lpstr>Bridge Tool</vt:lpstr>
      <vt:lpstr>Bridge Tool</vt:lpstr>
      <vt:lpstr>When would I use a facility snapshot?</vt:lpstr>
      <vt:lpstr>Emissions Snapshot</vt:lpstr>
      <vt:lpstr>Emissions Snapshot</vt:lpstr>
      <vt:lpstr>Emissions Snapshot</vt:lpstr>
      <vt:lpstr>Emissions Snapshot</vt:lpstr>
      <vt:lpstr>Bridge Tool</vt:lpstr>
      <vt:lpstr>Bridge Tool</vt:lpstr>
      <vt:lpstr>Bridge Tool</vt:lpstr>
      <vt:lpstr>Bridge Tool</vt:lpstr>
      <vt:lpstr>What can the Emissions Snapshot be used for?</vt:lpstr>
      <vt:lpstr>Facility Configuration Reports</vt:lpstr>
      <vt:lpstr>Configuration - Facility</vt:lpstr>
      <vt:lpstr>Configuration - Facility</vt:lpstr>
      <vt:lpstr>Configuration - Facility</vt:lpstr>
      <vt:lpstr>Facility Configuration Report Facility Level – Data Fields</vt:lpstr>
      <vt:lpstr>Configuration – Process/Unit</vt:lpstr>
      <vt:lpstr>Facility Configuration Report Process/Unit Level – Data Fields</vt:lpstr>
      <vt:lpstr>Facility Configuration Report Release Point Level – Data Fields</vt:lpstr>
      <vt:lpstr>Facility Configuration Report Facility Alternative ID – Data Fields</vt:lpstr>
      <vt:lpstr>Facility Configuration Report Unit Alternative ID – Data Fields</vt:lpstr>
      <vt:lpstr>Configuration - Controls</vt:lpstr>
      <vt:lpstr>Configuration - Controls</vt:lpstr>
      <vt:lpstr>Configuration - Controls</vt:lpstr>
      <vt:lpstr>Facility Configuration Report Regulation Level – Data Fields</vt:lpstr>
      <vt:lpstr>What can the Configuration Report  be used for?</vt:lpstr>
      <vt:lpstr>Emissions Summaries by Facility</vt:lpstr>
      <vt:lpstr>Emissions Summaries by Facility</vt:lpstr>
      <vt:lpstr>Emissions Summary by Facility Facility Level</vt:lpstr>
      <vt:lpstr>Emissions Summary by Facility Facility Level</vt:lpstr>
      <vt:lpstr>Emissions Summary by Facility Facility Level</vt:lpstr>
      <vt:lpstr>Emission Summary by Facility Facility Level</vt:lpstr>
      <vt:lpstr>Emissions Summary by Facility Unit Level</vt:lpstr>
      <vt:lpstr>Emission Summary by Facility Process Level– Data Fields</vt:lpstr>
      <vt:lpstr>Emissions Summary by Process</vt:lpstr>
      <vt:lpstr>Emissions Summary by Facility Release Point Level</vt:lpstr>
      <vt:lpstr>New Emission Summary – By Process (Custom)</vt:lpstr>
      <vt:lpstr>New Emission Summary – By Process</vt:lpstr>
      <vt:lpstr>New Emission Summary – By Process</vt:lpstr>
      <vt:lpstr>New Emission Summary – By Process</vt:lpstr>
      <vt:lpstr>New Emission Summary – By Process</vt:lpstr>
      <vt:lpstr>New Emission Summary – By Process</vt:lpstr>
      <vt:lpstr>New Emission Summary – By Process</vt:lpstr>
      <vt:lpstr>New Emission Summary – By Process</vt:lpstr>
      <vt:lpstr>Emission Summary by Geography</vt:lpstr>
      <vt:lpstr>Emission Summary by Geography County by Data Category</vt:lpstr>
      <vt:lpstr>Emissions Summary by Geography County by Data Category</vt:lpstr>
      <vt:lpstr>Emissions Summary by Geography County by Data Category</vt:lpstr>
      <vt:lpstr>Emissions Summary by Geography County by Data Category</vt:lpstr>
      <vt:lpstr>Emission Summary by Geography  County/Tribe by Data Category – Data Fields</vt:lpstr>
      <vt:lpstr>PowerPoint Presentation</vt:lpstr>
      <vt:lpstr>Emissions Summary by Geography County by Sector</vt:lpstr>
      <vt:lpstr>Emission Summary by Geography County by Sector</vt:lpstr>
      <vt:lpstr>Emissions Summary by Geography County by Sector</vt:lpstr>
      <vt:lpstr>Emissions Summary by Geography County by Sector</vt:lpstr>
      <vt:lpstr>Emissions Summary by Geography County by Sector</vt:lpstr>
      <vt:lpstr>Emission Summary by Geography  County/Tribe by Sector – Data Fields</vt:lpstr>
      <vt:lpstr>PowerPoint Presentation</vt:lpstr>
      <vt:lpstr>Emissions Summary by Geography County by SCC</vt:lpstr>
      <vt:lpstr>Emissions Summary by Geography County by SCC</vt:lpstr>
      <vt:lpstr>Emission Summary by Geography  County/Tribe by SCC – Data Fields</vt:lpstr>
      <vt:lpstr>PowerPoint Presentation</vt:lpstr>
      <vt:lpstr>How can I use the Emission Summary by Facility/Geography Report?</vt:lpstr>
      <vt:lpstr>Emission Summary - Events</vt:lpstr>
      <vt:lpstr>Emission Summary - Events</vt:lpstr>
      <vt:lpstr>Emission Summary by Geography  Events – Data Fields</vt:lpstr>
      <vt:lpstr>PowerPoint Presentation</vt:lpstr>
      <vt:lpstr>Report Download</vt:lpstr>
      <vt:lpstr>Report Download</vt:lpstr>
      <vt:lpstr>EPA Data sets</vt:lpstr>
      <vt:lpstr>Reports for Data Submitters</vt:lpstr>
      <vt:lpstr>Feedback Reports</vt:lpstr>
      <vt:lpstr>Feedback Reports</vt:lpstr>
      <vt:lpstr>Where did my submission go?</vt:lpstr>
      <vt:lpstr>PowerPoint Presentation</vt:lpstr>
      <vt:lpstr>PowerPoint Presentation</vt:lpstr>
      <vt:lpstr>Agency Submission History Report</vt:lpstr>
      <vt:lpstr>Agency Submission History Report</vt:lpstr>
      <vt:lpstr>Agency Submission History Report</vt:lpstr>
      <vt:lpstr>Agency Submission History Report</vt:lpstr>
      <vt:lpstr>Agency Submission History Report</vt:lpstr>
      <vt:lpstr>Agency Submission History Report</vt:lpstr>
      <vt:lpstr>PowerPoint Presentation</vt:lpstr>
      <vt:lpstr>PowerPoint Presentation</vt:lpstr>
      <vt:lpstr>PowerPoint Presentation</vt:lpstr>
      <vt:lpstr>Questions</vt:lpstr>
    </vt:vector>
  </TitlesOfParts>
  <Company>US-EPA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Emission Summary by Geography  County by SCC – Data Fields</dc:title>
  <dc:creator>ctsuser</dc:creator>
  <cp:lastModifiedBy>Dombrowski, Sally</cp:lastModifiedBy>
  <cp:revision>336</cp:revision>
  <cp:lastPrinted>2015-04-09T18:24:06Z</cp:lastPrinted>
  <dcterms:created xsi:type="dcterms:W3CDTF">2012-04-04T16:41:41Z</dcterms:created>
  <dcterms:modified xsi:type="dcterms:W3CDTF">2015-05-21T14:25:55Z</dcterms:modified>
</cp:coreProperties>
</file>