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notesMasterIdLst>
    <p:notesMasterId r:id="rId17"/>
  </p:notesMasterIdLst>
  <p:handoutMasterIdLst>
    <p:handoutMasterId r:id="rId18"/>
  </p:handoutMasterIdLst>
  <p:sldIdLst>
    <p:sldId id="324" r:id="rId4"/>
    <p:sldId id="328" r:id="rId5"/>
    <p:sldId id="329" r:id="rId6"/>
    <p:sldId id="332" r:id="rId7"/>
    <p:sldId id="333" r:id="rId8"/>
    <p:sldId id="335" r:id="rId9"/>
    <p:sldId id="336" r:id="rId10"/>
    <p:sldId id="339" r:id="rId11"/>
    <p:sldId id="340" r:id="rId12"/>
    <p:sldId id="341" r:id="rId13"/>
    <p:sldId id="342" r:id="rId14"/>
    <p:sldId id="343" r:id="rId15"/>
    <p:sldId id="3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2A4"/>
    <a:srgbClr val="489B48"/>
    <a:srgbClr val="F2F2F2"/>
    <a:srgbClr val="56B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38" autoAdjust="0"/>
    <p:restoredTop sz="94660"/>
  </p:normalViewPr>
  <p:slideViewPr>
    <p:cSldViewPr snapToGrid="0">
      <p:cViewPr>
        <p:scale>
          <a:sx n="60" d="100"/>
          <a:sy n="60" d="100"/>
        </p:scale>
        <p:origin x="-1164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A4155-E5CD-4039-8274-DDC81CF9ED9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49A83-0E19-4AF0-8A10-78E83515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28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8ABB0-656E-486F-A830-4A95A21FB1E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BF5F7-D7C8-48A0-9754-B6E72861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84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I do not have a badge</a:t>
            </a:r>
            <a:r>
              <a:rPr lang="en-US" baseline="0" dirty="0" smtClean="0"/>
              <a:t> and I can not solve parking tickets</a:t>
            </a:r>
          </a:p>
          <a:p>
            <a:r>
              <a:rPr lang="en-US" baseline="0" dirty="0" smtClean="0"/>
              <a:t>I am the first in the nation so still trying to figure out stuff</a:t>
            </a:r>
          </a:p>
          <a:p>
            <a:r>
              <a:rPr lang="en-US" baseline="0" dirty="0" smtClean="0"/>
              <a:t>Working in technology</a:t>
            </a:r>
          </a:p>
          <a:p>
            <a:r>
              <a:rPr lang="en-US" baseline="0" dirty="0" smtClean="0"/>
              <a:t>Came from feds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Who lives in DC?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DC275-1D24-4C5E-A782-EDD491ACBF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9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203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Members will begin recording as soon as a call is initiated via radio or when they initiate police action. Examples of required recordings include all dispatched and self-initiated calls for service; all contacts, stops and frisks; and searches.</a:t>
            </a:r>
          </a:p>
          <a:p>
            <a:endParaRPr lang="en-US" dirty="0" smtClean="0"/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At the beginning of the contact the member will be required to notify the citizen that he/she is being recorded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Members will not end a recording based solely on a citizen’s request unless the citizen wishes to provide an anonymous tip</a:t>
            </a:r>
          </a:p>
          <a:p>
            <a:endParaRPr lang="en-US" dirty="0" smtClean="0"/>
          </a:p>
          <a:p>
            <a:r>
              <a:rPr lang="en-US" dirty="0" smtClean="0"/>
              <a:t>FOIA</a:t>
            </a:r>
          </a:p>
          <a:p>
            <a:endParaRPr lang="en-US" dirty="0" smtClean="0"/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Members will deactivate their BWCs once they notify the dispatcher of their assignment’s disposition, and they have cleared the assignment.</a:t>
            </a:r>
            <a:endParaRPr lang="en-US" dirty="0" smtClean="0"/>
          </a:p>
          <a:p>
            <a:pPr defTabSz="89620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DC275-1D24-4C5E-A782-EDD491ACBF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4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consent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Examples of when members should not record on their BWCs include: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On private space unless they are present for a lawful purpose; 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Conversations of members without their knowledge during routine, non-enforcement related activities; 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In places where a reasonable expectation of privacy exists, such as locker rooms or restrooms, unless the activation is required for the performance of official use; or 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Intentionally or willingly recording confidential informants or undercover members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DC275-1D24-4C5E-A782-EDD491ACBF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049" y="591672"/>
            <a:ext cx="4322257" cy="537881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Section Title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F11CBC2-037E-42B5-82D0-50679FDA5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4672-8590-4AB8-8ABA-15A0E21EBD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05F-ED04-4378-A086-E4D5341F5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1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4672-8590-4AB8-8ABA-15A0E21EBD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05F-ED04-4378-A086-E4D5341F5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0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4672-8590-4AB8-8ABA-15A0E21EBD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05F-ED04-4378-A086-E4D5341F5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6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4672-8590-4AB8-8ABA-15A0E21EBD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05F-ED04-4378-A086-E4D5341F5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85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4672-8590-4AB8-8ABA-15A0E21EBD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05F-ED04-4378-A086-E4D5341F5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4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F1E2BE23-3052-4458-8778-4596180C2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2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096000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DCDC977-7724-4B25-A7BF-93811076B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22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4672-8590-4AB8-8ABA-15A0E21EBD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05F-ED04-4378-A086-E4D5341F5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0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4672-8590-4AB8-8ABA-15A0E21EBD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05F-ED04-4378-A086-E4D5341F5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1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4672-8590-4AB8-8ABA-15A0E21EBD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05F-ED04-4378-A086-E4D5341F5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6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4672-8590-4AB8-8ABA-15A0E21EBD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05F-ED04-4378-A086-E4D5341F5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9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4672-8590-4AB8-8ABA-15A0E21EBD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05F-ED04-4378-A086-E4D5341F5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6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4672-8590-4AB8-8ABA-15A0E21EBD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05F-ED04-4378-A086-E4D5341F5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8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Times" pitchFamily="-84" charset="0"/>
                <a:ea typeface="ＭＳ Ｐゴシック" pitchFamily="-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8BA22D-9204-40BE-9675-9430FA560451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Times" pitchFamily="-84" charset="0"/>
                <a:ea typeface="ＭＳ Ｐゴシック" pitchFamily="-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Times" pitchFamily="-84" charset="0"/>
                <a:ea typeface="ＭＳ Ｐゴシック" pitchFamily="-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4BD03-B549-4A45-8899-D278ED1175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1" name="Picture 3" descr="IAPP PPT Title Slide#3FE0EF.bmp                                0027A23DINSPIRE                        BE7B4DA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52279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8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pitchFamily="-8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pitchFamily="-8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pitchFamily="-8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pitchFamily="-8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8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IAPP PPT Inside Slide Art v3.2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56931"/>
            <a:ext cx="68004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89B48"/>
                </a:solidFill>
              </a:defRPr>
            </a:lvl1pPr>
          </a:lstStyle>
          <a:p>
            <a:fld id="{0790A3CF-6438-46B4-84E3-B41D2088BB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7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44672-8590-4AB8-8ABA-15A0E21EBD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105F-ED04-4378-A086-E4D5341F5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2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049" y="591672"/>
            <a:ext cx="6411033" cy="537881"/>
          </a:xfrm>
        </p:spPr>
        <p:txBody>
          <a:bodyPr/>
          <a:lstStyle/>
          <a:p>
            <a:r>
              <a:rPr lang="en-US" dirty="0" smtClean="0"/>
              <a:t>Overview Body-Worn Cameras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BC2-037E-42B5-82D0-50679FDA5BF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The AXOM's Head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82" y="1272989"/>
            <a:ext cx="6338047" cy="50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" y="76203"/>
            <a:ext cx="11834105" cy="667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Policy Considerations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4191000"/>
            <a:ext cx="11834104" cy="2563426"/>
          </a:xfrm>
        </p:spPr>
        <p:txBody>
          <a:bodyPr>
            <a:noAutofit/>
          </a:bodyPr>
          <a:lstStyle/>
          <a:p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is notice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provided?  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 citizens view the video? </a:t>
            </a:r>
          </a:p>
          <a:p>
            <a:pPr marL="0" indent="0" algn="r">
              <a:buNone/>
            </a:pPr>
            <a:endParaRPr 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to start recording?    When 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does recording stop? </a:t>
            </a:r>
          </a:p>
          <a:p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73588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Say Cheese!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3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Retention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6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Metrics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371600"/>
            <a:ext cx="119888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Since June 29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2015: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Deployed 400 BWC across 2 MPD Districts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Generated over 15,000 hours in 73,932 videos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1.32TB/17,627 videos added in past 30 days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Provided USAO, OAG and Office of Police Complaints access to videos</a:t>
            </a:r>
          </a:p>
          <a:p>
            <a:r>
              <a:rPr lang="en-US" dirty="0">
                <a:solidFill>
                  <a:schemeClr val="bg1"/>
                </a:solidFill>
              </a:rPr>
              <a:t>MPD is partnered with leading academics for a comprehensive BWC </a:t>
            </a:r>
            <a:r>
              <a:rPr lang="en-US" dirty="0" smtClean="0">
                <a:solidFill>
                  <a:schemeClr val="bg1"/>
                </a:solidFill>
              </a:rPr>
              <a:t>study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Developed a common-sense retention schedule based on federal and local guidelines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7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049" y="591672"/>
            <a:ext cx="6186916" cy="537881"/>
          </a:xfrm>
        </p:spPr>
        <p:txBody>
          <a:bodyPr/>
          <a:lstStyle/>
          <a:p>
            <a:r>
              <a:rPr lang="en-US" dirty="0" smtClean="0"/>
              <a:t>Police &amp; Body-Worn Cameras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BC2-037E-42B5-82D0-50679FDA5BF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32458" y="2584464"/>
            <a:ext cx="3624542" cy="2868705"/>
          </a:xfrm>
          <a:prstGeom prst="rect">
            <a:avLst/>
          </a:prstGeom>
        </p:spPr>
        <p:txBody>
          <a:bodyPr anchor="b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MS PGothic" pitchFamily="34" charset="-128"/>
                <a:cs typeface="ＭＳ Ｐゴシック" pitchFamily="-8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MS PGothic" pitchFamily="34" charset="-128"/>
                <a:cs typeface="ＭＳ Ｐゴシック" pitchFamily="-8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MS PGothic" pitchFamily="34" charset="-128"/>
                <a:cs typeface="ＭＳ Ｐゴシック" pitchFamily="-8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MS PGothic" pitchFamily="34" charset="-128"/>
                <a:cs typeface="ＭＳ Ｐゴシック" pitchFamily="-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Rialto, California</a:t>
            </a:r>
          </a:p>
          <a:p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60% drop in use of force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80% drop in complaints</a:t>
            </a: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New York City</a:t>
            </a: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New Orleans, LA</a:t>
            </a:r>
          </a:p>
          <a:p>
            <a:endParaRPr lang="en-US" b="0" dirty="0" smtClean="0"/>
          </a:p>
        </p:txBody>
      </p:sp>
      <p:pic>
        <p:nvPicPr>
          <p:cNvPr id="5122" name="Picture 2" descr="http://1.bp.blogspot.com/-azReLlmh4PQ/Te_yJIETATI/AAAAAAAADqw/QdjqW1th6Ls/s400/Rialto%2BPD%2BPatch%2BColor%2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11" y="1667822"/>
            <a:ext cx="1524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risisboom.files.wordpress.com/2011/03/nypdp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" y="3464858"/>
            <a:ext cx="1912097" cy="22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astpointpolice.org/PatchCollection/NewOrleans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28" y="3763323"/>
            <a:ext cx="212407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049" y="591672"/>
            <a:ext cx="6186916" cy="537881"/>
          </a:xfrm>
        </p:spPr>
        <p:txBody>
          <a:bodyPr/>
          <a:lstStyle/>
          <a:p>
            <a:r>
              <a:rPr lang="en-US" dirty="0" smtClean="0"/>
              <a:t>Police &amp; Body-Worn Cameras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BC2-037E-42B5-82D0-50679FDA5BF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30357" y="1878105"/>
            <a:ext cx="3354067" cy="1730189"/>
          </a:xfrm>
          <a:prstGeom prst="rect">
            <a:avLst/>
          </a:prstGeom>
        </p:spPr>
        <p:txBody>
          <a:bodyPr anchor="b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MS PGothic" pitchFamily="34" charset="-128"/>
                <a:cs typeface="ＭＳ Ｐゴシック" pitchFamily="-8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MS PGothic" pitchFamily="34" charset="-128"/>
                <a:cs typeface="ＭＳ Ｐゴシック" pitchFamily="-8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MS PGothic" pitchFamily="34" charset="-128"/>
                <a:cs typeface="ＭＳ Ｐゴシック" pitchFamily="-8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MS PGothic" pitchFamily="34" charset="-128"/>
                <a:cs typeface="ＭＳ Ｐゴシック" pitchFamily="-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$263 million</a:t>
            </a:r>
          </a:p>
          <a:p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Body-worn cameras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en-US" b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82" y="1274390"/>
            <a:ext cx="8313455" cy="517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4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74413"/>
            <a:ext cx="10972800" cy="1143000"/>
          </a:xfrm>
        </p:spPr>
        <p:txBody>
          <a:bodyPr/>
          <a:lstStyle/>
          <a:p>
            <a:r>
              <a:rPr lang="en-US" b="1" dirty="0" smtClean="0"/>
              <a:t>Police and Privacy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68026"/>
            <a:ext cx="3393376" cy="190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7-Point Star 3"/>
          <p:cNvSpPr/>
          <p:nvPr/>
        </p:nvSpPr>
        <p:spPr>
          <a:xfrm>
            <a:off x="7518400" y="2652462"/>
            <a:ext cx="2946400" cy="222433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02600" y="3410688"/>
            <a:ext cx="177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pperplate Gothic Bold" panose="020E0705020206020404" pitchFamily="34" charset="0"/>
              </a:rPr>
              <a:t>Privacy </a:t>
            </a:r>
          </a:p>
          <a:p>
            <a:pPr algn="ctr"/>
            <a:r>
              <a:rPr lang="en-US" sz="2000" b="1" dirty="0" smtClean="0">
                <a:latin typeface="Copperplate Gothic Bold" panose="020E0705020206020404" pitchFamily="34" charset="0"/>
              </a:rPr>
              <a:t>Officer</a:t>
            </a:r>
            <a:endParaRPr lang="en-US"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56931"/>
            <a:ext cx="680049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9929" y="382973"/>
            <a:ext cx="10972800" cy="1143000"/>
          </a:xfrm>
        </p:spPr>
        <p:txBody>
          <a:bodyPr/>
          <a:lstStyle/>
          <a:p>
            <a:r>
              <a:rPr lang="en-US" sz="3600" b="1" dirty="0" smtClean="0"/>
              <a:t>Body Worn Cameras (BWC)</a:t>
            </a:r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1" y="2905376"/>
            <a:ext cx="1993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128963"/>
            <a:ext cx="226662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73" y="1590339"/>
            <a:ext cx="3277269" cy="245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15" y="4222600"/>
            <a:ext cx="174920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507999" y="1719071"/>
            <a:ext cx="11210524" cy="4407408"/>
          </a:xfrm>
        </p:spPr>
        <p:txBody>
          <a:bodyPr/>
          <a:lstStyle/>
          <a:p>
            <a:pPr marL="4572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Piloting different models:</a:t>
            </a:r>
          </a:p>
          <a:p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56931"/>
            <a:ext cx="680049" cy="365125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121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707"/>
            <a:ext cx="12192000" cy="847483"/>
          </a:xfrm>
        </p:spPr>
        <p:txBody>
          <a:bodyPr/>
          <a:lstStyle/>
          <a:p>
            <a:r>
              <a:rPr lang="en-US" sz="4000" b="1" dirty="0" smtClean="0"/>
              <a:t>Policy Considerations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8" y="1896035"/>
            <a:ext cx="5396752" cy="4061012"/>
          </a:xfrm>
        </p:spPr>
        <p:txBody>
          <a:bodyPr>
            <a:noAutofit/>
          </a:bodyPr>
          <a:lstStyle/>
          <a:p>
            <a:r>
              <a:rPr lang="en-US" sz="28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to start recording? </a:t>
            </a:r>
          </a:p>
          <a:p>
            <a:endParaRPr lang="en-US" sz="2800" spc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is notice provided? </a:t>
            </a:r>
          </a:p>
          <a:p>
            <a:endParaRPr lang="en-US" sz="2800" spc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citizens view the video? </a:t>
            </a:r>
          </a:p>
          <a:p>
            <a:endParaRPr lang="en-US" sz="2800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does recording stop? </a:t>
            </a:r>
          </a:p>
          <a:p>
            <a:pPr marL="45720" indent="0">
              <a:buNone/>
            </a:pPr>
            <a:r>
              <a:rPr lang="en-US" sz="1800" spc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spc="0" dirty="0" smtClean="0">
                <a:latin typeface="Arial" pitchFamily="34" charset="0"/>
                <a:cs typeface="Arial" pitchFamily="34" charset="0"/>
              </a:rPr>
            </a:br>
            <a:endParaRPr lang="en-US" sz="1800" spc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56931"/>
            <a:ext cx="680049" cy="365125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514" y="1460887"/>
            <a:ext cx="11210524" cy="452305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Notice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Specific Use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No filming in an area with a reasonable expectation of privacy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Excludes private home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Data Security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Privacy </a:t>
            </a:r>
            <a:r>
              <a:rPr lang="en-US" sz="2800" dirty="0">
                <a:solidFill>
                  <a:schemeClr val="tx1"/>
                </a:solidFill>
              </a:rPr>
              <a:t>Review</a:t>
            </a:r>
          </a:p>
          <a:p>
            <a:pPr lvl="1"/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43578"/>
            <a:ext cx="10972800" cy="1143000"/>
          </a:xfrm>
        </p:spPr>
        <p:txBody>
          <a:bodyPr/>
          <a:lstStyle/>
          <a:p>
            <a:r>
              <a:rPr lang="en-US" b="1" dirty="0" smtClean="0"/>
              <a:t>BWC Pilot Policy</a:t>
            </a:r>
            <a:endParaRPr lang="en-US" b="1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56931"/>
            <a:ext cx="680049" cy="365125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BE23-3052-4458-8778-4596180C26A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814893" y="670255"/>
            <a:ext cx="75518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Eurostile"/>
                <a:ea typeface="MS PGothic" pitchFamily="34" charset="-128"/>
              </a:rPr>
              <a:t>Current Practices</a:t>
            </a:r>
            <a:endParaRPr lang="en-US" sz="4400" b="1" dirty="0">
              <a:solidFill>
                <a:srgbClr val="000000"/>
              </a:solidFill>
              <a:latin typeface="Eurostile"/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814893" y="1621714"/>
            <a:ext cx="725334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0000"/>
              </a:solidFill>
              <a:latin typeface="Eurostile"/>
              <a:ea typeface="MS PGothic" pitchFamily="34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Eurostile"/>
                <a:ea typeface="MS PGothic" pitchFamily="34" charset="-128"/>
              </a:rPr>
              <a:t>Previously small cities used cameras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Eurostile"/>
                <a:ea typeface="MS PGothic" pitchFamily="34" charset="-128"/>
              </a:rPr>
              <a:t>LA and NY are currently testing the cameras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latin typeface="Eurostile"/>
              <a:ea typeface="MS PGothic" pitchFamily="34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Eurostile"/>
                <a:ea typeface="MS PGothic" pitchFamily="34" charset="-128"/>
              </a:rPr>
              <a:t>Pacific Northwest and FOIA Requests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Eurostile"/>
                <a:ea typeface="MS PGothic" pitchFamily="34" charset="-128"/>
              </a:rPr>
              <a:t>Seattle Hack-a-thon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latin typeface="Eurostile"/>
              <a:ea typeface="MS PGothic" pitchFamily="34" charset="-128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Eurostile"/>
                <a:ea typeface="MS PGothic" pitchFamily="34" charset="-128"/>
              </a:rPr>
              <a:t>Officer Discretion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Eurostile"/>
                <a:ea typeface="MS PGothic" pitchFamily="34" charset="-128"/>
              </a:rPr>
              <a:t>Consent of public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Eurostile"/>
                <a:ea typeface="MS PGothic" pitchFamily="34" charset="-128"/>
              </a:rPr>
              <a:t>Release of video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Eurostile"/>
                <a:ea typeface="MS PGothic" pitchFamily="34" charset="-128"/>
              </a:rPr>
              <a:t>Retention</a:t>
            </a:r>
          </a:p>
        </p:txBody>
      </p:sp>
    </p:spTree>
    <p:extLst>
      <p:ext uri="{BB962C8B-B14F-4D97-AF65-F5344CB8AC3E}">
        <p14:creationId xmlns:p14="http://schemas.microsoft.com/office/powerpoint/2010/main" val="57026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2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168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Goals of the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To develop and implement a comprehensive Body Worn Cameras program designed to:</a:t>
            </a:r>
          </a:p>
          <a:p>
            <a:pPr marL="137160" indent="0">
              <a:buNone/>
            </a:pPr>
            <a:endParaRPr lang="en-US" sz="1900" dirty="0" smtClean="0">
              <a:solidFill>
                <a:schemeClr val="bg1"/>
              </a:solidFill>
            </a:endParaRPr>
          </a:p>
          <a:p>
            <a:pPr marL="402336" lvl="2" indent="0" algn="r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Promote public trust</a:t>
            </a:r>
          </a:p>
          <a:p>
            <a:pPr marL="402336" lvl="2" indent="0" algn="r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Enhance accountability of all parties</a:t>
            </a:r>
          </a:p>
          <a:p>
            <a:pPr marL="402336" lvl="2" indent="0" algn="r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Reduce citizen complaints</a:t>
            </a:r>
          </a:p>
          <a:p>
            <a:pPr marL="402336" lvl="2" indent="0" algn="r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Ensure officer and public safety</a:t>
            </a:r>
          </a:p>
          <a:p>
            <a:pPr marL="402336" lvl="2" indent="0" algn="r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Improve transparency of MPD operations</a:t>
            </a:r>
          </a:p>
          <a:p>
            <a:pPr marL="402336" lvl="2" indent="0" algn="r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Enhance evidence collection and scene management</a:t>
            </a:r>
          </a:p>
          <a:p>
            <a:pPr marL="402336" lvl="2" indent="0" algn="r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Aid in prosecution of criminal offenses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5321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app_template1" id="{30FB9E7B-0547-47D8-9AB4-C85D1D014014}" vid="{894B1381-1086-40DF-9987-82D79F7647B9}"/>
    </a:ext>
  </a:extLst>
</a:theme>
</file>

<file path=ppt/theme/theme2.xml><?xml version="1.0" encoding="utf-8"?>
<a:theme xmlns:a="http://schemas.openxmlformats.org/drawingml/2006/main" name="IAPP_NONTITL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>
          <a:defRPr sz="1400" dirty="0">
            <a:solidFill>
              <a:srgbClr val="000000"/>
            </a:solidFill>
            <a:latin typeface="Eurostile"/>
            <a:ea typeface="MS PGothic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app_template1" id="{30FB9E7B-0547-47D8-9AB4-C85D1D014014}" vid="{ED542996-C9A8-413C-AA26-7A7A441CD7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iapp_template1</Template>
  <TotalTime>3668</TotalTime>
  <Words>506</Words>
  <Application>Microsoft Office PowerPoint</Application>
  <PresentationFormat>Custom</PresentationFormat>
  <Paragraphs>108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Title Master</vt:lpstr>
      <vt:lpstr>IAPP_NONTITLE_1</vt:lpstr>
      <vt:lpstr>Office Theme</vt:lpstr>
      <vt:lpstr>Overview Body-Worn Cameras</vt:lpstr>
      <vt:lpstr>Police &amp; Body-Worn Cameras</vt:lpstr>
      <vt:lpstr>Police &amp; Body-Worn Cameras</vt:lpstr>
      <vt:lpstr>Police and Privacy</vt:lpstr>
      <vt:lpstr>Body Worn Cameras (BWC)</vt:lpstr>
      <vt:lpstr>Policy Considerations</vt:lpstr>
      <vt:lpstr>BWC Pilot Policy</vt:lpstr>
      <vt:lpstr>PowerPoint Presentation</vt:lpstr>
      <vt:lpstr>Goals of the Program</vt:lpstr>
      <vt:lpstr>Policy Considerations</vt:lpstr>
      <vt:lpstr>Say Cheese!</vt:lpstr>
      <vt:lpstr>Retention</vt:lpstr>
      <vt:lpstr>Metrics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Cohen</dc:creator>
  <cp:lastModifiedBy>Strong, William Reid-ASCR</cp:lastModifiedBy>
  <cp:revision>62</cp:revision>
  <dcterms:created xsi:type="dcterms:W3CDTF">2014-11-24T20:28:57Z</dcterms:created>
  <dcterms:modified xsi:type="dcterms:W3CDTF">2015-11-02T20:45:50Z</dcterms:modified>
</cp:coreProperties>
</file>