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customXml/itemProps1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3"/>
  </p:sldMasterIdLst>
  <p:notesMasterIdLst>
    <p:notesMasterId r:id="rId55"/>
  </p:notesMasterIdLst>
  <p:handoutMasterIdLst>
    <p:handoutMasterId r:id="rId56"/>
  </p:handoutMasterIdLst>
  <p:sldIdLst>
    <p:sldId id="256" r:id="rId14"/>
    <p:sldId id="257" r:id="rId15"/>
    <p:sldId id="258" r:id="rId16"/>
    <p:sldId id="259" r:id="rId17"/>
    <p:sldId id="260" r:id="rId18"/>
    <p:sldId id="261" r:id="rId19"/>
    <p:sldId id="262" r:id="rId20"/>
    <p:sldId id="266" r:id="rId21"/>
    <p:sldId id="267" r:id="rId22"/>
    <p:sldId id="268" r:id="rId23"/>
    <p:sldId id="269" r:id="rId24"/>
    <p:sldId id="270" r:id="rId25"/>
    <p:sldId id="271" r:id="rId26"/>
    <p:sldId id="272" r:id="rId27"/>
    <p:sldId id="273" r:id="rId28"/>
    <p:sldId id="274" r:id="rId29"/>
    <p:sldId id="275" r:id="rId30"/>
    <p:sldId id="276" r:id="rId31"/>
    <p:sldId id="277" r:id="rId32"/>
    <p:sldId id="278" r:id="rId33"/>
    <p:sldId id="279" r:id="rId34"/>
    <p:sldId id="280" r:id="rId35"/>
    <p:sldId id="281" r:id="rId36"/>
    <p:sldId id="282" r:id="rId37"/>
    <p:sldId id="283" r:id="rId38"/>
    <p:sldId id="284" r:id="rId39"/>
    <p:sldId id="285" r:id="rId40"/>
    <p:sldId id="286" r:id="rId41"/>
    <p:sldId id="287" r:id="rId42"/>
    <p:sldId id="288" r:id="rId43"/>
    <p:sldId id="289" r:id="rId44"/>
    <p:sldId id="290" r:id="rId45"/>
    <p:sldId id="291" r:id="rId46"/>
    <p:sldId id="292" r:id="rId47"/>
    <p:sldId id="293" r:id="rId48"/>
    <p:sldId id="294" r:id="rId49"/>
    <p:sldId id="295" r:id="rId50"/>
    <p:sldId id="296" r:id="rId51"/>
    <p:sldId id="297" r:id="rId52"/>
    <p:sldId id="298" r:id="rId53"/>
    <p:sldId id="265" r:id="rId54"/>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5pPr>
    <a:lvl6pPr marL="2286000" algn="l" defTabSz="914400" rtl="0" eaLnBrk="1" latinLnBrk="0" hangingPunct="1">
      <a:defRPr sz="2400" kern="1200">
        <a:solidFill>
          <a:schemeClr val="tx1"/>
        </a:solidFill>
        <a:latin typeface="Arial" charset="0"/>
        <a:ea typeface="ＭＳ Ｐゴシック" pitchFamily="84" charset="-128"/>
        <a:cs typeface="+mn-cs"/>
      </a:defRPr>
    </a:lvl6pPr>
    <a:lvl7pPr marL="2743200" algn="l" defTabSz="914400" rtl="0" eaLnBrk="1" latinLnBrk="0" hangingPunct="1">
      <a:defRPr sz="2400" kern="1200">
        <a:solidFill>
          <a:schemeClr val="tx1"/>
        </a:solidFill>
        <a:latin typeface="Arial" charset="0"/>
        <a:ea typeface="ＭＳ Ｐゴシック" pitchFamily="84" charset="-128"/>
        <a:cs typeface="+mn-cs"/>
      </a:defRPr>
    </a:lvl7pPr>
    <a:lvl8pPr marL="3200400" algn="l" defTabSz="914400" rtl="0" eaLnBrk="1" latinLnBrk="0" hangingPunct="1">
      <a:defRPr sz="2400" kern="1200">
        <a:solidFill>
          <a:schemeClr val="tx1"/>
        </a:solidFill>
        <a:latin typeface="Arial" charset="0"/>
        <a:ea typeface="ＭＳ Ｐゴシック" pitchFamily="84" charset="-128"/>
        <a:cs typeface="+mn-cs"/>
      </a:defRPr>
    </a:lvl8pPr>
    <a:lvl9pPr marL="3657600" algn="l" defTabSz="914400" rtl="0" eaLnBrk="1" latinLnBrk="0" hangingPunct="1">
      <a:defRPr sz="2400" kern="1200">
        <a:solidFill>
          <a:schemeClr val="tx1"/>
        </a:solidFill>
        <a:latin typeface="Arial" charset="0"/>
        <a:ea typeface="ＭＳ Ｐゴシック" pitchFamily="8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CC"/>
    <a:srgbClr val="FFFFDD"/>
    <a:srgbClr val="F4F4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330" autoAdjust="0"/>
    <p:restoredTop sz="89915" autoAdjust="0"/>
  </p:normalViewPr>
  <p:slideViewPr>
    <p:cSldViewPr>
      <p:cViewPr varScale="1">
        <p:scale>
          <a:sx n="109" d="100"/>
          <a:sy n="109" d="100"/>
        </p:scale>
        <p:origin x="408" y="114"/>
      </p:cViewPr>
      <p:guideLst>
        <p:guide orient="horz" pos="2160"/>
        <p:guide pos="2880"/>
      </p:guideLst>
    </p:cSldViewPr>
  </p:slideViewPr>
  <p:outlineViewPr>
    <p:cViewPr>
      <p:scale>
        <a:sx n="100" d="100"/>
        <a:sy n="10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1974"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xml"/><Relationship Id="rId18" Type="http://schemas.openxmlformats.org/officeDocument/2006/relationships/slide" Target="slides/slide5.xml"/><Relationship Id="rId26" Type="http://schemas.openxmlformats.org/officeDocument/2006/relationships/slide" Target="slides/slide13.xml"/><Relationship Id="rId39" Type="http://schemas.openxmlformats.org/officeDocument/2006/relationships/slide" Target="slides/slide26.xml"/><Relationship Id="rId21" Type="http://schemas.openxmlformats.org/officeDocument/2006/relationships/slide" Target="slides/slide8.xml"/><Relationship Id="rId34" Type="http://schemas.openxmlformats.org/officeDocument/2006/relationships/slide" Target="slides/slide21.xml"/><Relationship Id="rId42" Type="http://schemas.openxmlformats.org/officeDocument/2006/relationships/slide" Target="slides/slide29.xml"/><Relationship Id="rId47" Type="http://schemas.openxmlformats.org/officeDocument/2006/relationships/slide" Target="slides/slide34.xml"/><Relationship Id="rId50" Type="http://schemas.openxmlformats.org/officeDocument/2006/relationships/slide" Target="slides/slide37.xml"/><Relationship Id="rId55" Type="http://schemas.openxmlformats.org/officeDocument/2006/relationships/notesMaster" Target="notesMasters/notesMaster1.xml"/><Relationship Id="rId7" Type="http://schemas.openxmlformats.org/officeDocument/2006/relationships/customXml" Target="../customXml/item7.xml"/><Relationship Id="rId2" Type="http://schemas.openxmlformats.org/officeDocument/2006/relationships/customXml" Target="../customXml/item2.xml"/><Relationship Id="rId16" Type="http://schemas.openxmlformats.org/officeDocument/2006/relationships/slide" Target="slides/slide3.xml"/><Relationship Id="rId29" Type="http://schemas.openxmlformats.org/officeDocument/2006/relationships/slide" Target="slides/slide16.xml"/><Relationship Id="rId11" Type="http://schemas.openxmlformats.org/officeDocument/2006/relationships/customXml" Target="../customXml/item11.xml"/><Relationship Id="rId24" Type="http://schemas.openxmlformats.org/officeDocument/2006/relationships/slide" Target="slides/slide11.xml"/><Relationship Id="rId32" Type="http://schemas.openxmlformats.org/officeDocument/2006/relationships/slide" Target="slides/slide19.xml"/><Relationship Id="rId37" Type="http://schemas.openxmlformats.org/officeDocument/2006/relationships/slide" Target="slides/slide24.xml"/><Relationship Id="rId40" Type="http://schemas.openxmlformats.org/officeDocument/2006/relationships/slide" Target="slides/slide27.xml"/><Relationship Id="rId45" Type="http://schemas.openxmlformats.org/officeDocument/2006/relationships/slide" Target="slides/slide32.xml"/><Relationship Id="rId53" Type="http://schemas.openxmlformats.org/officeDocument/2006/relationships/slide" Target="slides/slide40.xml"/><Relationship Id="rId58" Type="http://schemas.openxmlformats.org/officeDocument/2006/relationships/viewProps" Target="viewProps.xml"/><Relationship Id="rId5" Type="http://schemas.openxmlformats.org/officeDocument/2006/relationships/customXml" Target="../customXml/item5.xml"/><Relationship Id="rId19" Type="http://schemas.openxmlformats.org/officeDocument/2006/relationships/slide" Target="slides/slide6.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slide" Target="slides/slide14.xml"/><Relationship Id="rId30" Type="http://schemas.openxmlformats.org/officeDocument/2006/relationships/slide" Target="slides/slide17.xml"/><Relationship Id="rId35" Type="http://schemas.openxmlformats.org/officeDocument/2006/relationships/slide" Target="slides/slide22.xml"/><Relationship Id="rId43" Type="http://schemas.openxmlformats.org/officeDocument/2006/relationships/slide" Target="slides/slide30.xml"/><Relationship Id="rId48" Type="http://schemas.openxmlformats.org/officeDocument/2006/relationships/slide" Target="slides/slide35.xml"/><Relationship Id="rId56" Type="http://schemas.openxmlformats.org/officeDocument/2006/relationships/handoutMaster" Target="handoutMasters/handoutMaster1.xml"/><Relationship Id="rId8" Type="http://schemas.openxmlformats.org/officeDocument/2006/relationships/customXml" Target="../customXml/item8.xml"/><Relationship Id="rId51" Type="http://schemas.openxmlformats.org/officeDocument/2006/relationships/slide" Target="slides/slide38.xml"/><Relationship Id="rId3" Type="http://schemas.openxmlformats.org/officeDocument/2006/relationships/customXml" Target="../customXml/item3.xml"/><Relationship Id="rId12" Type="http://schemas.openxmlformats.org/officeDocument/2006/relationships/customXml" Target="../customXml/item12.xml"/><Relationship Id="rId17" Type="http://schemas.openxmlformats.org/officeDocument/2006/relationships/slide" Target="slides/slide4.xml"/><Relationship Id="rId25" Type="http://schemas.openxmlformats.org/officeDocument/2006/relationships/slide" Target="slides/slide12.xml"/><Relationship Id="rId33" Type="http://schemas.openxmlformats.org/officeDocument/2006/relationships/slide" Target="slides/slide20.xml"/><Relationship Id="rId38" Type="http://schemas.openxmlformats.org/officeDocument/2006/relationships/slide" Target="slides/slide25.xml"/><Relationship Id="rId46" Type="http://schemas.openxmlformats.org/officeDocument/2006/relationships/slide" Target="slides/slide33.xml"/><Relationship Id="rId59" Type="http://schemas.openxmlformats.org/officeDocument/2006/relationships/theme" Target="theme/theme1.xml"/><Relationship Id="rId20" Type="http://schemas.openxmlformats.org/officeDocument/2006/relationships/slide" Target="slides/slide7.xml"/><Relationship Id="rId41" Type="http://schemas.openxmlformats.org/officeDocument/2006/relationships/slide" Target="slides/slide28.xml"/><Relationship Id="rId54" Type="http://schemas.openxmlformats.org/officeDocument/2006/relationships/slide" Target="slides/slide41.xml"/><Relationship Id="rId1" Type="http://schemas.openxmlformats.org/officeDocument/2006/relationships/customXml" Target="../customXml/item1.xml"/><Relationship Id="rId6" Type="http://schemas.openxmlformats.org/officeDocument/2006/relationships/customXml" Target="../customXml/item6.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slide" Target="slides/slide15.xml"/><Relationship Id="rId36" Type="http://schemas.openxmlformats.org/officeDocument/2006/relationships/slide" Target="slides/slide23.xml"/><Relationship Id="rId49" Type="http://schemas.openxmlformats.org/officeDocument/2006/relationships/slide" Target="slides/slide36.xml"/><Relationship Id="rId57" Type="http://schemas.openxmlformats.org/officeDocument/2006/relationships/presProps" Target="presProps.xml"/><Relationship Id="rId10" Type="http://schemas.openxmlformats.org/officeDocument/2006/relationships/customXml" Target="../customXml/item10.xml"/><Relationship Id="rId31" Type="http://schemas.openxmlformats.org/officeDocument/2006/relationships/slide" Target="slides/slide18.xml"/><Relationship Id="rId44" Type="http://schemas.openxmlformats.org/officeDocument/2006/relationships/slide" Target="slides/slide31.xml"/><Relationship Id="rId52" Type="http://schemas.openxmlformats.org/officeDocument/2006/relationships/slide" Target="slides/slide39.xml"/><Relationship Id="rId6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1"/>
            <a:ext cx="3037840" cy="464820"/>
          </a:xfrm>
          <a:prstGeom prst="rect">
            <a:avLst/>
          </a:prstGeom>
          <a:noFill/>
          <a:ln w="9525">
            <a:noFill/>
            <a:miter lim="800000"/>
            <a:headEnd/>
            <a:tailEnd/>
          </a:ln>
        </p:spPr>
        <p:txBody>
          <a:bodyPr vert="horz" wrap="square" lIns="93172" tIns="46586" rIns="93172" bIns="46586" numCol="1" anchor="t" anchorCtr="0" compatLnSpc="1">
            <a:prstTxWarp prst="textNoShape">
              <a:avLst/>
            </a:prstTxWarp>
          </a:bodyPr>
          <a:lstStyle>
            <a:lvl1pPr>
              <a:defRPr sz="1200" smtClean="0"/>
            </a:lvl1pPr>
          </a:lstStyle>
          <a:p>
            <a:pPr>
              <a:defRPr/>
            </a:pPr>
            <a:endParaRPr lang="en-US"/>
          </a:p>
        </p:txBody>
      </p:sp>
      <p:sp>
        <p:nvSpPr>
          <p:cNvPr id="10243" name="Rectangle 3"/>
          <p:cNvSpPr>
            <a:spLocks noGrp="1" noChangeArrowheads="1"/>
          </p:cNvSpPr>
          <p:nvPr>
            <p:ph type="dt" sz="quarter" idx="1"/>
          </p:nvPr>
        </p:nvSpPr>
        <p:spPr bwMode="auto">
          <a:xfrm>
            <a:off x="3972561" y="1"/>
            <a:ext cx="3037840" cy="464820"/>
          </a:xfrm>
          <a:prstGeom prst="rect">
            <a:avLst/>
          </a:prstGeom>
          <a:noFill/>
          <a:ln w="9525">
            <a:noFill/>
            <a:miter lim="800000"/>
            <a:headEnd/>
            <a:tailEnd/>
          </a:ln>
        </p:spPr>
        <p:txBody>
          <a:bodyPr vert="horz" wrap="square" lIns="93172" tIns="46586" rIns="93172" bIns="46586" numCol="1" anchor="t" anchorCtr="0" compatLnSpc="1">
            <a:prstTxWarp prst="textNoShape">
              <a:avLst/>
            </a:prstTxWarp>
          </a:bodyPr>
          <a:lstStyle>
            <a:lvl1pPr algn="r">
              <a:defRPr sz="1200" smtClean="0"/>
            </a:lvl1pPr>
          </a:lstStyle>
          <a:p>
            <a:pPr>
              <a:defRPr/>
            </a:pPr>
            <a:endParaRPr lang="en-US"/>
          </a:p>
        </p:txBody>
      </p:sp>
      <p:sp>
        <p:nvSpPr>
          <p:cNvPr id="10244" name="Rectangle 4"/>
          <p:cNvSpPr>
            <a:spLocks noGrp="1" noChangeArrowheads="1"/>
          </p:cNvSpPr>
          <p:nvPr>
            <p:ph type="ftr" sz="quarter" idx="2"/>
          </p:nvPr>
        </p:nvSpPr>
        <p:spPr bwMode="auto">
          <a:xfrm>
            <a:off x="0" y="8831581"/>
            <a:ext cx="3037840" cy="464820"/>
          </a:xfrm>
          <a:prstGeom prst="rect">
            <a:avLst/>
          </a:prstGeom>
          <a:noFill/>
          <a:ln w="9525">
            <a:noFill/>
            <a:miter lim="800000"/>
            <a:headEnd/>
            <a:tailEnd/>
          </a:ln>
        </p:spPr>
        <p:txBody>
          <a:bodyPr vert="horz" wrap="square" lIns="93172" tIns="46586" rIns="93172" bIns="46586" numCol="1" anchor="b" anchorCtr="0" compatLnSpc="1">
            <a:prstTxWarp prst="textNoShape">
              <a:avLst/>
            </a:prstTxWarp>
          </a:bodyPr>
          <a:lstStyle>
            <a:lvl1pPr>
              <a:defRPr sz="1200" smtClean="0"/>
            </a:lvl1pPr>
          </a:lstStyle>
          <a:p>
            <a:pPr>
              <a:defRPr/>
            </a:pPr>
            <a:endParaRPr lang="en-US"/>
          </a:p>
        </p:txBody>
      </p:sp>
      <p:sp>
        <p:nvSpPr>
          <p:cNvPr id="10245" name="Rectangle 5"/>
          <p:cNvSpPr>
            <a:spLocks noGrp="1" noChangeArrowheads="1"/>
          </p:cNvSpPr>
          <p:nvPr>
            <p:ph type="sldNum" sz="quarter" idx="3"/>
          </p:nvPr>
        </p:nvSpPr>
        <p:spPr bwMode="auto">
          <a:xfrm>
            <a:off x="3972561" y="8831581"/>
            <a:ext cx="3037840" cy="464820"/>
          </a:xfrm>
          <a:prstGeom prst="rect">
            <a:avLst/>
          </a:prstGeom>
          <a:noFill/>
          <a:ln w="9525">
            <a:noFill/>
            <a:miter lim="800000"/>
            <a:headEnd/>
            <a:tailEnd/>
          </a:ln>
        </p:spPr>
        <p:txBody>
          <a:bodyPr vert="horz" wrap="square" lIns="93172" tIns="46586" rIns="93172" bIns="46586" numCol="1" anchor="b" anchorCtr="0" compatLnSpc="1">
            <a:prstTxWarp prst="textNoShape">
              <a:avLst/>
            </a:prstTxWarp>
          </a:bodyPr>
          <a:lstStyle>
            <a:lvl1pPr algn="r">
              <a:defRPr sz="1200" smtClean="0"/>
            </a:lvl1pPr>
          </a:lstStyle>
          <a:p>
            <a:pPr>
              <a:defRPr/>
            </a:pPr>
            <a:fld id="{FB20113B-14B8-408F-B7CC-4A95DA7BB382}" type="slidenum">
              <a:rPr lang="en-US"/>
              <a:pPr>
                <a:defRPr/>
              </a:pPr>
              <a:t>‹#›</a:t>
            </a:fld>
            <a:endParaRPr lang="en-US"/>
          </a:p>
        </p:txBody>
      </p:sp>
    </p:spTree>
    <p:extLst>
      <p:ext uri="{BB962C8B-B14F-4D97-AF65-F5344CB8AC3E}">
        <p14:creationId xmlns:p14="http://schemas.microsoft.com/office/powerpoint/2010/main" val="35111431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
            <a:ext cx="3037840" cy="464820"/>
          </a:xfrm>
          <a:prstGeom prst="rect">
            <a:avLst/>
          </a:prstGeom>
          <a:noFill/>
          <a:ln w="9525">
            <a:noFill/>
            <a:miter lim="800000"/>
            <a:headEnd/>
            <a:tailEnd/>
          </a:ln>
        </p:spPr>
        <p:txBody>
          <a:bodyPr vert="horz" wrap="square" lIns="93172" tIns="46586" rIns="93172" bIns="46586" numCol="1" anchor="t" anchorCtr="0" compatLnSpc="1">
            <a:prstTxWarp prst="textNoShape">
              <a:avLst/>
            </a:prstTxWarp>
          </a:bodyPr>
          <a:lstStyle>
            <a:lvl1pPr>
              <a:defRPr sz="1200" smtClean="0"/>
            </a:lvl1pPr>
          </a:lstStyle>
          <a:p>
            <a:pPr>
              <a:defRPr/>
            </a:pPr>
            <a:endParaRPr lang="en-US"/>
          </a:p>
        </p:txBody>
      </p:sp>
      <p:sp>
        <p:nvSpPr>
          <p:cNvPr id="3075" name="Rectangle 3"/>
          <p:cNvSpPr>
            <a:spLocks noGrp="1" noChangeArrowheads="1"/>
          </p:cNvSpPr>
          <p:nvPr>
            <p:ph type="dt" idx="1"/>
          </p:nvPr>
        </p:nvSpPr>
        <p:spPr bwMode="auto">
          <a:xfrm>
            <a:off x="3972561" y="1"/>
            <a:ext cx="3037840" cy="464820"/>
          </a:xfrm>
          <a:prstGeom prst="rect">
            <a:avLst/>
          </a:prstGeom>
          <a:noFill/>
          <a:ln w="9525">
            <a:noFill/>
            <a:miter lim="800000"/>
            <a:headEnd/>
            <a:tailEnd/>
          </a:ln>
        </p:spPr>
        <p:txBody>
          <a:bodyPr vert="horz" wrap="square" lIns="93172" tIns="46586" rIns="93172" bIns="46586" numCol="1" anchor="t" anchorCtr="0" compatLnSpc="1">
            <a:prstTxWarp prst="textNoShape">
              <a:avLst/>
            </a:prstTxWarp>
          </a:bodyPr>
          <a:lstStyle>
            <a:lvl1pPr algn="r">
              <a:defRPr sz="1200" smtClean="0"/>
            </a:lvl1pPr>
          </a:lstStyle>
          <a:p>
            <a:pPr>
              <a:defRPr/>
            </a:pPr>
            <a:endParaRPr lang="en-US"/>
          </a:p>
        </p:txBody>
      </p:sp>
      <p:sp>
        <p:nvSpPr>
          <p:cNvPr id="29700"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34721" y="4415791"/>
            <a:ext cx="5140960" cy="4183380"/>
          </a:xfrm>
          <a:prstGeom prst="rect">
            <a:avLst/>
          </a:prstGeom>
          <a:noFill/>
          <a:ln w="9525">
            <a:noFill/>
            <a:miter lim="800000"/>
            <a:headEnd/>
            <a:tailEnd/>
          </a:ln>
        </p:spPr>
        <p:txBody>
          <a:bodyPr vert="horz" wrap="square" lIns="93172" tIns="46586" rIns="93172" bIns="465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831581"/>
            <a:ext cx="3037840" cy="464820"/>
          </a:xfrm>
          <a:prstGeom prst="rect">
            <a:avLst/>
          </a:prstGeom>
          <a:noFill/>
          <a:ln w="9525">
            <a:noFill/>
            <a:miter lim="800000"/>
            <a:headEnd/>
            <a:tailEnd/>
          </a:ln>
        </p:spPr>
        <p:txBody>
          <a:bodyPr vert="horz" wrap="square" lIns="93172" tIns="46586" rIns="93172" bIns="46586" numCol="1" anchor="b" anchorCtr="0" compatLnSpc="1">
            <a:prstTxWarp prst="textNoShape">
              <a:avLst/>
            </a:prstTxWarp>
          </a:bodyPr>
          <a:lstStyle>
            <a:lvl1pPr>
              <a:defRPr sz="1200" smtClean="0"/>
            </a:lvl1pPr>
          </a:lstStyle>
          <a:p>
            <a:pPr>
              <a:defRPr/>
            </a:pPr>
            <a:endParaRPr lang="en-US"/>
          </a:p>
        </p:txBody>
      </p:sp>
      <p:sp>
        <p:nvSpPr>
          <p:cNvPr id="3079" name="Rectangle 7"/>
          <p:cNvSpPr>
            <a:spLocks noGrp="1" noChangeArrowheads="1"/>
          </p:cNvSpPr>
          <p:nvPr>
            <p:ph type="sldNum" sz="quarter" idx="5"/>
          </p:nvPr>
        </p:nvSpPr>
        <p:spPr bwMode="auto">
          <a:xfrm>
            <a:off x="3972561" y="8831581"/>
            <a:ext cx="3037840" cy="464820"/>
          </a:xfrm>
          <a:prstGeom prst="rect">
            <a:avLst/>
          </a:prstGeom>
          <a:noFill/>
          <a:ln w="9525">
            <a:noFill/>
            <a:miter lim="800000"/>
            <a:headEnd/>
            <a:tailEnd/>
          </a:ln>
        </p:spPr>
        <p:txBody>
          <a:bodyPr vert="horz" wrap="square" lIns="93172" tIns="46586" rIns="93172" bIns="46586" numCol="1" anchor="b" anchorCtr="0" compatLnSpc="1">
            <a:prstTxWarp prst="textNoShape">
              <a:avLst/>
            </a:prstTxWarp>
          </a:bodyPr>
          <a:lstStyle>
            <a:lvl1pPr algn="r">
              <a:defRPr sz="1200" smtClean="0"/>
            </a:lvl1pPr>
          </a:lstStyle>
          <a:p>
            <a:pPr>
              <a:defRPr/>
            </a:pPr>
            <a:fld id="{4C892575-76B2-44B4-A0D4-5723D177CFEF}" type="slidenum">
              <a:rPr lang="en-US"/>
              <a:pPr>
                <a:defRPr/>
              </a:pPr>
              <a:t>‹#›</a:t>
            </a:fld>
            <a:endParaRPr lang="en-US"/>
          </a:p>
        </p:txBody>
      </p:sp>
    </p:spTree>
    <p:extLst>
      <p:ext uri="{BB962C8B-B14F-4D97-AF65-F5344CB8AC3E}">
        <p14:creationId xmlns:p14="http://schemas.microsoft.com/office/powerpoint/2010/main" val="6913681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84"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8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2DEB94-C5C6-40C3-B3D3-24BA0983D4A1}" type="slidenum">
              <a:rPr lang="en-US" smtClean="0"/>
              <a:t>10</a:t>
            </a:fld>
            <a:endParaRPr lang="en-US"/>
          </a:p>
        </p:txBody>
      </p:sp>
    </p:spTree>
    <p:extLst>
      <p:ext uri="{BB962C8B-B14F-4D97-AF65-F5344CB8AC3E}">
        <p14:creationId xmlns:p14="http://schemas.microsoft.com/office/powerpoint/2010/main" val="40342827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Show</a:t>
            </a:r>
            <a:r>
              <a:rPr lang="en-US" baseline="0" dirty="0" smtClean="0"/>
              <a:t> transaction document and briefly walk thru each of the transaction types.</a:t>
            </a:r>
          </a:p>
          <a:p>
            <a:r>
              <a:rPr lang="en-US" baseline="0" dirty="0" smtClean="0"/>
              <a:t>Show the new Maintain Monitor Form &amp; Tabs</a:t>
            </a:r>
          </a:p>
          <a:p>
            <a:r>
              <a:rPr lang="en-US" baseline="0" dirty="0" smtClean="0"/>
              <a:t>Discuss XML status:</a:t>
            </a:r>
            <a:endParaRPr lang="en-US" dirty="0"/>
          </a:p>
        </p:txBody>
      </p:sp>
      <p:sp>
        <p:nvSpPr>
          <p:cNvPr id="4" name="Slide Number Placeholder 3"/>
          <p:cNvSpPr>
            <a:spLocks noGrp="1"/>
          </p:cNvSpPr>
          <p:nvPr>
            <p:ph type="sldNum" sz="quarter" idx="10"/>
          </p:nvPr>
        </p:nvSpPr>
        <p:spPr/>
        <p:txBody>
          <a:bodyPr/>
          <a:lstStyle/>
          <a:p>
            <a:fld id="{7BA3E07F-1067-44CA-BAB9-65CF99A63AA6}" type="slidenum">
              <a:rPr lang="en-US" smtClean="0"/>
              <a:pPr/>
              <a:t>33</a:t>
            </a:fld>
            <a:endParaRPr lang="en-US"/>
          </a:p>
        </p:txBody>
      </p:sp>
    </p:spTree>
    <p:extLst>
      <p:ext uri="{BB962C8B-B14F-4D97-AF65-F5344CB8AC3E}">
        <p14:creationId xmlns:p14="http://schemas.microsoft.com/office/powerpoint/2010/main" val="413680624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7"/>
          <p:cNvPicPr>
            <a:picLocks noChangeAspect="1" noChangeArrowheads="1"/>
          </p:cNvPicPr>
          <p:nvPr userDrawn="1"/>
        </p:nvPicPr>
        <p:blipFill>
          <a:blip r:embed="rId2" cstate="print"/>
          <a:srcRect t="4126" b="3030"/>
          <a:stretch>
            <a:fillRect/>
          </a:stretch>
        </p:blipFill>
        <p:spPr bwMode="auto">
          <a:xfrm>
            <a:off x="0" y="0"/>
            <a:ext cx="9144000" cy="6858000"/>
          </a:xfrm>
          <a:prstGeom prst="rect">
            <a:avLst/>
          </a:prstGeom>
          <a:noFill/>
          <a:ln w="9525">
            <a:noFill/>
            <a:miter lim="800000"/>
            <a:headEnd/>
            <a:tailEnd/>
          </a:ln>
        </p:spPr>
      </p:pic>
      <p:pic>
        <p:nvPicPr>
          <p:cNvPr id="5" name="Picture 18"/>
          <p:cNvPicPr>
            <a:picLocks noChangeAspect="1" noChangeArrowheads="1"/>
          </p:cNvPicPr>
          <p:nvPr userDrawn="1"/>
        </p:nvPicPr>
        <p:blipFill>
          <a:blip r:embed="rId3" cstate="print"/>
          <a:srcRect/>
          <a:stretch>
            <a:fillRect/>
          </a:stretch>
        </p:blipFill>
        <p:spPr bwMode="auto">
          <a:xfrm>
            <a:off x="2133600" y="1676400"/>
            <a:ext cx="4876800" cy="4481513"/>
          </a:xfrm>
          <a:prstGeom prst="rect">
            <a:avLst/>
          </a:prstGeom>
          <a:noFill/>
          <a:ln w="9525">
            <a:noFill/>
            <a:miter lim="800000"/>
            <a:headEnd/>
            <a:tailEnd/>
          </a:ln>
        </p:spPr>
      </p:pic>
      <p:sp>
        <p:nvSpPr>
          <p:cNvPr id="15363" name="Rectangle 3"/>
          <p:cNvSpPr>
            <a:spLocks noGrp="1" noChangeArrowheads="1"/>
          </p:cNvSpPr>
          <p:nvPr>
            <p:ph type="ctrTitle"/>
          </p:nvPr>
        </p:nvSpPr>
        <p:spPr>
          <a:xfrm>
            <a:off x="685800" y="2286000"/>
            <a:ext cx="7772400" cy="1143000"/>
          </a:xfrm>
        </p:spPr>
        <p:txBody>
          <a:bodyPr/>
          <a:lstStyle>
            <a:lvl1pPr>
              <a:defRPr sz="3600" b="1">
                <a:solidFill>
                  <a:srgbClr val="000000"/>
                </a:solidFill>
              </a:defRPr>
            </a:lvl1pPr>
          </a:lstStyle>
          <a:p>
            <a:r>
              <a:rPr lang="en-US"/>
              <a:t>Click to edit Master title style</a:t>
            </a:r>
          </a:p>
        </p:txBody>
      </p:sp>
      <p:sp>
        <p:nvSpPr>
          <p:cNvPr id="15364" name="Rectangle 4"/>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6" name="Rectangle 5"/>
          <p:cNvSpPr>
            <a:spLocks noGrp="1" noChangeArrowheads="1"/>
          </p:cNvSpPr>
          <p:nvPr>
            <p:ph type="dt" sz="half" idx="10"/>
          </p:nvPr>
        </p:nvSpPr>
        <p:spPr/>
        <p:txBody>
          <a:bodyPr/>
          <a:lstStyle>
            <a:lvl1pPr>
              <a:defRPr smtClean="0"/>
            </a:lvl1pPr>
          </a:lstStyle>
          <a:p>
            <a:pPr>
              <a:defRPr/>
            </a:pPr>
            <a:fld id="{88034637-DF4D-4880-89B9-7524F5659E64}" type="datetime1">
              <a:rPr lang="en-US"/>
              <a:pPr>
                <a:defRPr/>
              </a:pPr>
              <a:t>2/18/2016</a:t>
            </a:fld>
            <a:endParaRPr lang="en-US" dirty="0"/>
          </a:p>
        </p:txBody>
      </p:sp>
      <p:sp>
        <p:nvSpPr>
          <p:cNvPr id="7" name="Rectangle 6"/>
          <p:cNvSpPr>
            <a:spLocks noGrp="1" noChangeArrowheads="1"/>
          </p:cNvSpPr>
          <p:nvPr>
            <p:ph type="ftr" sz="quarter" idx="11"/>
          </p:nvPr>
        </p:nvSpPr>
        <p:spPr>
          <a:xfrm>
            <a:off x="2667000" y="6248400"/>
            <a:ext cx="3810000" cy="457200"/>
          </a:xfrm>
        </p:spPr>
        <p:txBody>
          <a:bodyPr/>
          <a:lstStyle>
            <a:lvl1pPr>
              <a:defRPr sz="1400" dirty="0" smtClean="0"/>
            </a:lvl1pPr>
          </a:lstStyle>
          <a:p>
            <a:pPr>
              <a:defRPr/>
            </a:pPr>
            <a:r>
              <a:rPr lang="en-US" dirty="0" smtClean="0"/>
              <a:t>AQS – Air Quality System</a:t>
            </a:r>
            <a:endParaRPr lang="en-US" dirty="0"/>
          </a:p>
        </p:txBody>
      </p:sp>
      <p:sp>
        <p:nvSpPr>
          <p:cNvPr id="8" name="Rectangle 7"/>
          <p:cNvSpPr>
            <a:spLocks noGrp="1" noChangeArrowheads="1"/>
          </p:cNvSpPr>
          <p:nvPr>
            <p:ph type="sldNum" sz="quarter" idx="12"/>
          </p:nvPr>
        </p:nvSpPr>
        <p:spPr/>
        <p:txBody>
          <a:bodyPr/>
          <a:lstStyle>
            <a:lvl1pPr>
              <a:defRPr smtClean="0"/>
            </a:lvl1pPr>
          </a:lstStyle>
          <a:p>
            <a:pPr>
              <a:defRPr/>
            </a:pPr>
            <a:fld id="{CE80E008-ACCA-40DB-9014-A9A803CADA3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4"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smtClean="0"/>
            </a:lvl1pPr>
          </a:lstStyle>
          <a:p>
            <a:pPr>
              <a:defRPr/>
            </a:pPr>
            <a:fld id="{4E0D4794-C7FE-4E45-89C3-4F56311AEB38}" type="datetime1">
              <a:rPr lang="en-US"/>
              <a:pPr>
                <a:defRPr/>
              </a:pPr>
              <a:t>2/18/2016</a:t>
            </a:fld>
            <a:endParaRPr lang="en-US"/>
          </a:p>
        </p:txBody>
      </p:sp>
      <p:sp>
        <p:nvSpPr>
          <p:cNvPr id="6" name="Footer Placeholder 4"/>
          <p:cNvSpPr>
            <a:spLocks noGrp="1"/>
          </p:cNvSpPr>
          <p:nvPr>
            <p:ph type="ftr" sz="quarter" idx="11"/>
          </p:nvPr>
        </p:nvSpPr>
        <p:spPr/>
        <p:txBody>
          <a:bodyPr/>
          <a:lstStyle>
            <a:lvl1pPr>
              <a:defRPr dirty="0" smtClean="0"/>
            </a:lvl1pPr>
          </a:lstStyle>
          <a:p>
            <a:pPr>
              <a:defRPr/>
            </a:pPr>
            <a:r>
              <a:rPr lang="en-US" dirty="0" smtClean="0"/>
              <a:t>AQS – Air Quality System</a:t>
            </a:r>
            <a:endParaRPr lang="en-US" dirty="0"/>
          </a:p>
        </p:txBody>
      </p:sp>
      <p:sp>
        <p:nvSpPr>
          <p:cNvPr id="7" name="Slide Number Placeholder 5"/>
          <p:cNvSpPr>
            <a:spLocks noGrp="1"/>
          </p:cNvSpPr>
          <p:nvPr>
            <p:ph type="sldNum" sz="quarter" idx="12"/>
          </p:nvPr>
        </p:nvSpPr>
        <p:spPr/>
        <p:txBody>
          <a:bodyPr/>
          <a:lstStyle>
            <a:lvl1pPr>
              <a:defRPr smtClean="0"/>
            </a:lvl1pPr>
          </a:lstStyle>
          <a:p>
            <a:pPr>
              <a:defRPr/>
            </a:pPr>
            <a:fld id="{A59A409D-13B5-4BFA-BEF2-B333FB868C3F}"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4"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667000"/>
            <a:ext cx="3810000" cy="3429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667000"/>
            <a:ext cx="3810000" cy="3429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smtClean="0"/>
            </a:lvl1pPr>
          </a:lstStyle>
          <a:p>
            <a:pPr>
              <a:defRPr/>
            </a:pPr>
            <a:fld id="{F117A294-A27A-48D1-B517-B316E3FBFE3C}" type="datetime1">
              <a:rPr lang="en-US"/>
              <a:pPr>
                <a:defRPr/>
              </a:pPr>
              <a:t>2/18/2016</a:t>
            </a:fld>
            <a:endParaRPr lang="en-US"/>
          </a:p>
        </p:txBody>
      </p:sp>
      <p:sp>
        <p:nvSpPr>
          <p:cNvPr id="7" name="Footer Placeholder 5"/>
          <p:cNvSpPr>
            <a:spLocks noGrp="1"/>
          </p:cNvSpPr>
          <p:nvPr>
            <p:ph type="ftr" sz="quarter" idx="11"/>
          </p:nvPr>
        </p:nvSpPr>
        <p:spPr/>
        <p:txBody>
          <a:bodyPr/>
          <a:lstStyle>
            <a:lvl1pPr>
              <a:defRPr sz="1400" dirty="0" smtClean="0"/>
            </a:lvl1pPr>
          </a:lstStyle>
          <a:p>
            <a:pPr>
              <a:defRPr/>
            </a:pPr>
            <a:r>
              <a:rPr lang="en-US" dirty="0" smtClean="0"/>
              <a:t>AQS – Air Quality System</a:t>
            </a:r>
            <a:endParaRPr lang="en-US" dirty="0"/>
          </a:p>
        </p:txBody>
      </p:sp>
      <p:sp>
        <p:nvSpPr>
          <p:cNvPr id="8" name="Slide Number Placeholder 6"/>
          <p:cNvSpPr>
            <a:spLocks noGrp="1"/>
          </p:cNvSpPr>
          <p:nvPr>
            <p:ph type="sldNum" sz="quarter" idx="12"/>
          </p:nvPr>
        </p:nvSpPr>
        <p:spPr/>
        <p:txBody>
          <a:bodyPr/>
          <a:lstStyle>
            <a:lvl1pPr>
              <a:defRPr smtClean="0"/>
            </a:lvl1pPr>
          </a:lstStyle>
          <a:p>
            <a:pPr>
              <a:defRPr/>
            </a:pPr>
            <a:fld id="{EEC55162-156E-4051-B1F3-5E18511A027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5" name="Picture 4"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a:xfrm>
            <a:off x="1785756" y="556176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85756" y="1161584"/>
            <a:ext cx="5486400" cy="4340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6" name="Date Placeholder 4"/>
          <p:cNvSpPr>
            <a:spLocks noGrp="1"/>
          </p:cNvSpPr>
          <p:nvPr>
            <p:ph type="dt" sz="half" idx="10"/>
          </p:nvPr>
        </p:nvSpPr>
        <p:spPr/>
        <p:txBody>
          <a:bodyPr/>
          <a:lstStyle>
            <a:lvl1pPr>
              <a:defRPr smtClean="0"/>
            </a:lvl1pPr>
          </a:lstStyle>
          <a:p>
            <a:pPr>
              <a:defRPr/>
            </a:pPr>
            <a:fld id="{28666E08-8BA9-4209-A79A-9945681B444A}" type="datetime1">
              <a:rPr lang="en-US"/>
              <a:pPr>
                <a:defRPr/>
              </a:pPr>
              <a:t>2/18/2016</a:t>
            </a:fld>
            <a:endParaRPr lang="en-US"/>
          </a:p>
        </p:txBody>
      </p:sp>
      <p:sp>
        <p:nvSpPr>
          <p:cNvPr id="7" name="Footer Placeholder 5"/>
          <p:cNvSpPr>
            <a:spLocks noGrp="1"/>
          </p:cNvSpPr>
          <p:nvPr>
            <p:ph type="ftr" sz="quarter" idx="11"/>
          </p:nvPr>
        </p:nvSpPr>
        <p:spPr/>
        <p:txBody>
          <a:bodyPr/>
          <a:lstStyle>
            <a:lvl1pPr>
              <a:defRPr sz="1400" dirty="0" smtClean="0"/>
            </a:lvl1pPr>
          </a:lstStyle>
          <a:p>
            <a:pPr>
              <a:defRPr/>
            </a:pPr>
            <a:r>
              <a:rPr lang="en-US" dirty="0" smtClean="0"/>
              <a:t>AQS – Air Quality System</a:t>
            </a:r>
            <a:endParaRPr lang="en-US" dirty="0"/>
          </a:p>
        </p:txBody>
      </p:sp>
      <p:sp>
        <p:nvSpPr>
          <p:cNvPr id="8" name="Slide Number Placeholder 6"/>
          <p:cNvSpPr>
            <a:spLocks noGrp="1"/>
          </p:cNvSpPr>
          <p:nvPr>
            <p:ph type="sldNum" sz="quarter" idx="12"/>
          </p:nvPr>
        </p:nvSpPr>
        <p:spPr/>
        <p:txBody>
          <a:bodyPr/>
          <a:lstStyle>
            <a:lvl1pPr>
              <a:defRPr smtClean="0"/>
            </a:lvl1pPr>
          </a:lstStyle>
          <a:p>
            <a:pPr>
              <a:defRPr/>
            </a:pPr>
            <a:fld id="{011993D8-F9E3-4863-A603-4D0481FE890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CB237A-447A-466C-A4EB-FED84CA52BDD}" type="datetime1">
              <a:rPr lang="en-US" smtClean="0"/>
              <a:t>2/18/2016</a:t>
            </a:fld>
            <a:endParaRPr lang="en-US"/>
          </a:p>
        </p:txBody>
      </p:sp>
      <p:sp>
        <p:nvSpPr>
          <p:cNvPr id="3" name="Footer Placeholder 2"/>
          <p:cNvSpPr>
            <a:spLocks noGrp="1"/>
          </p:cNvSpPr>
          <p:nvPr>
            <p:ph type="ftr" sz="quarter" idx="11"/>
          </p:nvPr>
        </p:nvSpPr>
        <p:spPr/>
        <p:txBody>
          <a:bodyPr/>
          <a:lstStyle/>
          <a:p>
            <a:r>
              <a:rPr lang="en-US" smtClean="0"/>
              <a:t>AQS Webinar January 28 and February 3, 2016</a:t>
            </a:r>
            <a:endParaRPr lang="en-US"/>
          </a:p>
        </p:txBody>
      </p:sp>
      <p:sp>
        <p:nvSpPr>
          <p:cNvPr id="4" name="Slide Number Placeholder 3"/>
          <p:cNvSpPr>
            <a:spLocks noGrp="1"/>
          </p:cNvSpPr>
          <p:nvPr>
            <p:ph type="sldNum" sz="quarter" idx="12"/>
          </p:nvPr>
        </p:nvSpPr>
        <p:spPr/>
        <p:txBody>
          <a:bodyPr/>
          <a:lstStyle/>
          <a:p>
            <a:fld id="{54184F46-92DE-49B2-A903-747FE3D11661}" type="slidenum">
              <a:rPr lang="en-US" smtClean="0"/>
              <a:t>‹#›</a:t>
            </a:fld>
            <a:endParaRPr lang="en-US"/>
          </a:p>
        </p:txBody>
      </p:sp>
    </p:spTree>
    <p:extLst>
      <p:ext uri="{BB962C8B-B14F-4D97-AF65-F5344CB8AC3E}">
        <p14:creationId xmlns:p14="http://schemas.microsoft.com/office/powerpoint/2010/main" val="1766299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7"/>
          <p:cNvPicPr>
            <a:picLocks noChangeAspect="1" noChangeArrowheads="1"/>
          </p:cNvPicPr>
          <p:nvPr userDrawn="1"/>
        </p:nvPicPr>
        <p:blipFill>
          <a:blip r:embed="rId7" cstate="print"/>
          <a:srcRect t="4126" b="3030"/>
          <a:stretch>
            <a:fillRect/>
          </a:stretch>
        </p:blipFill>
        <p:spPr bwMode="auto">
          <a:xfrm>
            <a:off x="0" y="0"/>
            <a:ext cx="9144000" cy="68580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762000" y="1600200"/>
            <a:ext cx="76200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685800" y="2667000"/>
            <a:ext cx="7772400" cy="3429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smtClean="0"/>
            </a:lvl1pPr>
          </a:lstStyle>
          <a:p>
            <a:pPr>
              <a:defRPr/>
            </a:pPr>
            <a:fld id="{E6F3A5EB-75B1-4411-9628-D0B57EF46F84}" type="datetime1">
              <a:rPr lang="en-US"/>
              <a:pPr>
                <a:defRPr/>
              </a:pPr>
              <a:t>2/18/2016</a:t>
            </a:fld>
            <a:endParaRPr lang="en-US"/>
          </a:p>
        </p:txBody>
      </p:sp>
      <p:sp>
        <p:nvSpPr>
          <p:cNvPr id="1029" name="Rectangle 5"/>
          <p:cNvSpPr>
            <a:spLocks noGrp="1" noChangeArrowheads="1"/>
          </p:cNvSpPr>
          <p:nvPr>
            <p:ph type="ftr" sz="quarter" idx="3"/>
          </p:nvPr>
        </p:nvSpPr>
        <p:spPr bwMode="auto">
          <a:xfrm>
            <a:off x="1905000" y="6248400"/>
            <a:ext cx="54864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dirty="0" smtClean="0"/>
            </a:lvl1pPr>
          </a:lstStyle>
          <a:p>
            <a:pPr>
              <a:defRPr/>
            </a:pPr>
            <a:r>
              <a:rPr lang="en-US" dirty="0" smtClean="0"/>
              <a:t>AQS – Air Quality System</a:t>
            </a:r>
            <a:endParaRPr lang="en-US" dirty="0"/>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smtClean="0"/>
            </a:lvl1pPr>
          </a:lstStyle>
          <a:p>
            <a:pPr>
              <a:defRPr/>
            </a:pPr>
            <a:fld id="{032B910A-57A9-4E29-B51D-402F84F24CC9}" type="slidenum">
              <a:rPr lang="en-US"/>
              <a:pPr>
                <a:defRPr/>
              </a:pPr>
              <a:t>‹#›</a:t>
            </a:fld>
            <a:endParaRPr lang="en-US"/>
          </a:p>
        </p:txBody>
      </p:sp>
      <p:pic>
        <p:nvPicPr>
          <p:cNvPr id="8" name="Picture 4" descr="colorchange_epa_seal pantone trim"/>
          <p:cNvPicPr>
            <a:picLocks noChangeAspect="1" noChangeArrowheads="1"/>
          </p:cNvPicPr>
          <p:nvPr userDrawn="1"/>
        </p:nvPicPr>
        <p:blipFill>
          <a:blip r:embed="rId8" cstate="print"/>
          <a:srcRect/>
          <a:stretch>
            <a:fillRect/>
          </a:stretch>
        </p:blipFill>
        <p:spPr bwMode="auto">
          <a:xfrm>
            <a:off x="6553200" y="76200"/>
            <a:ext cx="990600" cy="9906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9" r:id="rId1"/>
    <p:sldLayoutId id="2147483680" r:id="rId2"/>
    <p:sldLayoutId id="2147483682" r:id="rId3"/>
    <p:sldLayoutId id="2147483687" r:id="rId4"/>
    <p:sldLayoutId id="2147483688" r:id="rId5"/>
  </p:sldLayoutIdLst>
  <p:hf hdr="0"/>
  <p:txStyles>
    <p:titleStyle>
      <a:lvl1pPr algn="ctr" rtl="0" eaLnBrk="0" fontAlgn="base" hangingPunct="0">
        <a:spcBef>
          <a:spcPct val="0"/>
        </a:spcBef>
        <a:spcAft>
          <a:spcPct val="0"/>
        </a:spcAft>
        <a:defRPr sz="3200">
          <a:solidFill>
            <a:schemeClr val="tx1"/>
          </a:solidFill>
          <a:latin typeface="+mj-lt"/>
          <a:ea typeface="+mj-ea"/>
          <a:cs typeface="+mj-cs"/>
        </a:defRPr>
      </a:lvl1pPr>
      <a:lvl2pPr algn="ctr" rtl="0" eaLnBrk="0" fontAlgn="base" hangingPunct="0">
        <a:spcBef>
          <a:spcPct val="0"/>
        </a:spcBef>
        <a:spcAft>
          <a:spcPct val="0"/>
        </a:spcAft>
        <a:defRPr sz="3200">
          <a:solidFill>
            <a:schemeClr val="tx1"/>
          </a:solidFill>
          <a:latin typeface="Arial" charset="0"/>
          <a:ea typeface="ＭＳ Ｐゴシック" pitchFamily="84" charset="-128"/>
        </a:defRPr>
      </a:lvl2pPr>
      <a:lvl3pPr algn="ctr" rtl="0" eaLnBrk="0" fontAlgn="base" hangingPunct="0">
        <a:spcBef>
          <a:spcPct val="0"/>
        </a:spcBef>
        <a:spcAft>
          <a:spcPct val="0"/>
        </a:spcAft>
        <a:defRPr sz="3200">
          <a:solidFill>
            <a:schemeClr val="tx1"/>
          </a:solidFill>
          <a:latin typeface="Arial" charset="0"/>
          <a:ea typeface="ＭＳ Ｐゴシック" pitchFamily="84" charset="-128"/>
        </a:defRPr>
      </a:lvl3pPr>
      <a:lvl4pPr algn="ctr" rtl="0" eaLnBrk="0" fontAlgn="base" hangingPunct="0">
        <a:spcBef>
          <a:spcPct val="0"/>
        </a:spcBef>
        <a:spcAft>
          <a:spcPct val="0"/>
        </a:spcAft>
        <a:defRPr sz="3200">
          <a:solidFill>
            <a:schemeClr val="tx1"/>
          </a:solidFill>
          <a:latin typeface="Arial" charset="0"/>
          <a:ea typeface="ＭＳ Ｐゴシック" pitchFamily="84" charset="-128"/>
        </a:defRPr>
      </a:lvl4pPr>
      <a:lvl5pPr algn="ctr" rtl="0" eaLnBrk="0" fontAlgn="base" hangingPunct="0">
        <a:spcBef>
          <a:spcPct val="0"/>
        </a:spcBef>
        <a:spcAft>
          <a:spcPct val="0"/>
        </a:spcAft>
        <a:defRPr sz="3200">
          <a:solidFill>
            <a:schemeClr val="tx1"/>
          </a:solidFill>
          <a:latin typeface="Arial" charset="0"/>
          <a:ea typeface="ＭＳ Ｐゴシック" pitchFamily="84" charset="-128"/>
        </a:defRPr>
      </a:lvl5pPr>
      <a:lvl6pPr marL="457200" algn="ctr" rtl="0" fontAlgn="base">
        <a:spcBef>
          <a:spcPct val="0"/>
        </a:spcBef>
        <a:spcAft>
          <a:spcPct val="0"/>
        </a:spcAft>
        <a:defRPr sz="3200">
          <a:solidFill>
            <a:schemeClr val="tx1"/>
          </a:solidFill>
          <a:latin typeface="Arial" charset="0"/>
          <a:ea typeface="ＭＳ Ｐゴシック" pitchFamily="84" charset="-128"/>
        </a:defRPr>
      </a:lvl6pPr>
      <a:lvl7pPr marL="914400" algn="ctr" rtl="0" fontAlgn="base">
        <a:spcBef>
          <a:spcPct val="0"/>
        </a:spcBef>
        <a:spcAft>
          <a:spcPct val="0"/>
        </a:spcAft>
        <a:defRPr sz="3200">
          <a:solidFill>
            <a:schemeClr val="tx1"/>
          </a:solidFill>
          <a:latin typeface="Arial" charset="0"/>
          <a:ea typeface="ＭＳ Ｐゴシック" pitchFamily="84" charset="-128"/>
        </a:defRPr>
      </a:lvl7pPr>
      <a:lvl8pPr marL="1371600" algn="ctr" rtl="0" fontAlgn="base">
        <a:spcBef>
          <a:spcPct val="0"/>
        </a:spcBef>
        <a:spcAft>
          <a:spcPct val="0"/>
        </a:spcAft>
        <a:defRPr sz="3200">
          <a:solidFill>
            <a:schemeClr val="tx1"/>
          </a:solidFill>
          <a:latin typeface="Arial" charset="0"/>
          <a:ea typeface="ＭＳ Ｐゴシック" pitchFamily="84" charset="-128"/>
        </a:defRPr>
      </a:lvl8pPr>
      <a:lvl9pPr marL="1828800" algn="ctr" rtl="0" fontAlgn="base">
        <a:spcBef>
          <a:spcPct val="0"/>
        </a:spcBef>
        <a:spcAft>
          <a:spcPct val="0"/>
        </a:spcAft>
        <a:defRPr sz="3200">
          <a:solidFill>
            <a:schemeClr val="tx1"/>
          </a:solidFill>
          <a:latin typeface="Arial" charset="0"/>
          <a:ea typeface="ＭＳ Ｐゴシック" pitchFamily="84" charset="-128"/>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ea typeface="+mn-ea"/>
        </a:defRPr>
      </a:lvl2pPr>
      <a:lvl3pPr marL="1143000" indent="-228600" algn="l" rtl="0" eaLnBrk="0" fontAlgn="base" hangingPunct="0">
        <a:spcBef>
          <a:spcPct val="20000"/>
        </a:spcBef>
        <a:spcAft>
          <a:spcPct val="0"/>
        </a:spcAft>
        <a:buChar char="•"/>
        <a:defRPr sz="2000">
          <a:solidFill>
            <a:schemeClr val="tx1"/>
          </a:solidFill>
          <a:latin typeface="+mn-lt"/>
          <a:ea typeface="+mn-ea"/>
        </a:defRPr>
      </a:lvl3pPr>
      <a:lvl4pPr marL="1600200" indent="-228600" algn="l" rtl="0" eaLnBrk="0" fontAlgn="base" hangingPunct="0">
        <a:spcBef>
          <a:spcPct val="20000"/>
        </a:spcBef>
        <a:spcAft>
          <a:spcPct val="0"/>
        </a:spcAft>
        <a:buChar char="–"/>
        <a:defRPr>
          <a:solidFill>
            <a:schemeClr val="tx1"/>
          </a:solidFill>
          <a:latin typeface="+mn-lt"/>
          <a:ea typeface="+mn-ea"/>
        </a:defRPr>
      </a:lvl4pPr>
      <a:lvl5pPr marL="2057400" indent="-228600" algn="l" rtl="0" eaLnBrk="0" fontAlgn="base" hangingPunct="0">
        <a:spcBef>
          <a:spcPct val="20000"/>
        </a:spcBef>
        <a:spcAft>
          <a:spcPct val="0"/>
        </a:spcAft>
        <a:buChar char="»"/>
        <a:defRPr sz="1600">
          <a:solidFill>
            <a:schemeClr val="tx1"/>
          </a:solidFill>
          <a:latin typeface="+mn-lt"/>
          <a:ea typeface="+mn-ea"/>
        </a:defRPr>
      </a:lvl5pPr>
      <a:lvl6pPr marL="2514600" indent="-228600" algn="l" rtl="0" fontAlgn="base">
        <a:spcBef>
          <a:spcPct val="20000"/>
        </a:spcBef>
        <a:spcAft>
          <a:spcPct val="0"/>
        </a:spcAft>
        <a:buChar char="»"/>
        <a:defRPr sz="1600">
          <a:solidFill>
            <a:schemeClr val="tx1"/>
          </a:solidFill>
          <a:latin typeface="+mn-lt"/>
          <a:ea typeface="+mn-ea"/>
        </a:defRPr>
      </a:lvl6pPr>
      <a:lvl7pPr marL="2971800" indent="-228600" algn="l" rtl="0" fontAlgn="base">
        <a:spcBef>
          <a:spcPct val="20000"/>
        </a:spcBef>
        <a:spcAft>
          <a:spcPct val="0"/>
        </a:spcAft>
        <a:buChar char="»"/>
        <a:defRPr sz="1600">
          <a:solidFill>
            <a:schemeClr val="tx1"/>
          </a:solidFill>
          <a:latin typeface="+mn-lt"/>
          <a:ea typeface="+mn-ea"/>
        </a:defRPr>
      </a:lvl7pPr>
      <a:lvl8pPr marL="3429000" indent="-228600" algn="l" rtl="0" fontAlgn="base">
        <a:spcBef>
          <a:spcPct val="20000"/>
        </a:spcBef>
        <a:spcAft>
          <a:spcPct val="0"/>
        </a:spcAft>
        <a:buChar char="»"/>
        <a:defRPr sz="1600">
          <a:solidFill>
            <a:schemeClr val="tx1"/>
          </a:solidFill>
          <a:latin typeface="+mn-lt"/>
          <a:ea typeface="+mn-ea"/>
        </a:defRPr>
      </a:lvl8pPr>
      <a:lvl9pPr marL="3886200" indent="-228600" algn="l" rtl="0" fontAlgn="base">
        <a:spcBef>
          <a:spcPct val="20000"/>
        </a:spcBef>
        <a:spcAft>
          <a:spcPct val="0"/>
        </a:spcAft>
        <a:buChar char="»"/>
        <a:defRPr sz="16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5.xml"/><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5.xml"/><Relationship Id="rId4" Type="http://schemas.openxmlformats.org/officeDocument/2006/relationships/image" Target="../media/image1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epa.gov/aqs"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aqs.epa.gov/aqsweb/documents/TransactionFormat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image" Target="../media/image19.png"/><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aqs.epa.gov/aqsweb/2016_Conference.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AQS Webinar</a:t>
            </a:r>
            <a:br>
              <a:rPr lang="en-US" dirty="0" smtClean="0"/>
            </a:br>
            <a:r>
              <a:rPr lang="en-US" dirty="0" smtClean="0"/>
              <a:t>Q1 2016</a:t>
            </a:r>
            <a:endParaRPr lang="en-US" dirty="0"/>
          </a:p>
        </p:txBody>
      </p:sp>
      <p:sp>
        <p:nvSpPr>
          <p:cNvPr id="3" name="Subtitle 2"/>
          <p:cNvSpPr>
            <a:spLocks noGrp="1"/>
          </p:cNvSpPr>
          <p:nvPr>
            <p:ph type="subTitle" idx="1"/>
          </p:nvPr>
        </p:nvSpPr>
        <p:spPr/>
        <p:txBody>
          <a:bodyPr/>
          <a:lstStyle/>
          <a:p>
            <a:r>
              <a:rPr lang="en-US" dirty="0" smtClean="0"/>
              <a:t>Call </a:t>
            </a:r>
            <a:r>
              <a:rPr lang="en-US" dirty="0"/>
              <a:t>in Number: (866) 299-3188</a:t>
            </a:r>
          </a:p>
          <a:p>
            <a:r>
              <a:rPr lang="en-US" dirty="0"/>
              <a:t>Conference Code: 919-541-2802</a:t>
            </a:r>
            <a:r>
              <a:rPr lang="en-US" dirty="0" smtClean="0"/>
              <a:t>#</a:t>
            </a:r>
          </a:p>
          <a:p>
            <a:r>
              <a:rPr lang="en-US" dirty="0" smtClean="0"/>
              <a:t>Starting at 3:00 EST</a:t>
            </a:r>
            <a:endParaRPr lang="en-US" dirty="0"/>
          </a:p>
        </p:txBody>
      </p:sp>
      <p:sp>
        <p:nvSpPr>
          <p:cNvPr id="5" name="Footer Placeholder 4"/>
          <p:cNvSpPr>
            <a:spLocks noGrp="1"/>
          </p:cNvSpPr>
          <p:nvPr>
            <p:ph type="ftr" sz="quarter" idx="11"/>
          </p:nvPr>
        </p:nvSpPr>
        <p:spPr>
          <a:xfrm>
            <a:off x="2594113" y="6248400"/>
            <a:ext cx="4495800" cy="457200"/>
          </a:xfrm>
        </p:spPr>
        <p:txBody>
          <a:bodyPr/>
          <a:lstStyle/>
          <a:p>
            <a:r>
              <a:rPr lang="en-US" dirty="0"/>
              <a:t>AQS Webinar January 28 and February 3, 2016</a:t>
            </a:r>
          </a:p>
        </p:txBody>
      </p:sp>
      <p:sp>
        <p:nvSpPr>
          <p:cNvPr id="6" name="Slide Number Placeholder 5"/>
          <p:cNvSpPr>
            <a:spLocks noGrp="1"/>
          </p:cNvSpPr>
          <p:nvPr>
            <p:ph type="sldNum" sz="quarter" idx="12"/>
          </p:nvPr>
        </p:nvSpPr>
        <p:spPr/>
        <p:txBody>
          <a:bodyPr/>
          <a:lstStyle/>
          <a:p>
            <a:pPr>
              <a:defRPr/>
            </a:pPr>
            <a:fld id="{CE80E008-ACCA-40DB-9014-A9A803CADA3D}" type="slidenum">
              <a:rPr lang="en-US" smtClean="0"/>
              <a:pPr>
                <a:defRPr/>
              </a:pPr>
              <a:t>1</a:t>
            </a:fld>
            <a:endParaRPr lang="en-US"/>
          </a:p>
        </p:txBody>
      </p:sp>
    </p:spTree>
    <p:extLst>
      <p:ext uri="{BB962C8B-B14F-4D97-AF65-F5344CB8AC3E}">
        <p14:creationId xmlns:p14="http://schemas.microsoft.com/office/powerpoint/2010/main" val="6155242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1528273" y="924871"/>
            <a:ext cx="6194023" cy="4968832"/>
          </a:xfrm>
          <a:prstGeom prst="rect">
            <a:avLst/>
          </a:prstGeom>
        </p:spPr>
      </p:pic>
      <p:sp>
        <p:nvSpPr>
          <p:cNvPr id="4" name="Oval 3"/>
          <p:cNvSpPr/>
          <p:nvPr/>
        </p:nvSpPr>
        <p:spPr>
          <a:xfrm>
            <a:off x="5213959" y="5283636"/>
            <a:ext cx="2404997" cy="50730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 name="Oval 4"/>
          <p:cNvSpPr/>
          <p:nvPr/>
        </p:nvSpPr>
        <p:spPr>
          <a:xfrm flipH="1">
            <a:off x="6491614" y="1762257"/>
            <a:ext cx="1127342" cy="50730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Footer Placeholder 5"/>
          <p:cNvSpPr>
            <a:spLocks noGrp="1"/>
          </p:cNvSpPr>
          <p:nvPr>
            <p:ph type="ftr" sz="quarter" idx="11"/>
          </p:nvPr>
        </p:nvSpPr>
        <p:spPr/>
        <p:txBody>
          <a:bodyPr/>
          <a:lstStyle/>
          <a:p>
            <a:r>
              <a:rPr lang="en-US" smtClean="0"/>
              <a:t>AQS Webinar January 28 and February 3, 2016</a:t>
            </a:r>
            <a:endParaRPr lang="en-US"/>
          </a:p>
        </p:txBody>
      </p:sp>
      <p:sp>
        <p:nvSpPr>
          <p:cNvPr id="7" name="Slide Number Placeholder 6"/>
          <p:cNvSpPr>
            <a:spLocks noGrp="1"/>
          </p:cNvSpPr>
          <p:nvPr>
            <p:ph type="sldNum" sz="quarter" idx="12"/>
          </p:nvPr>
        </p:nvSpPr>
        <p:spPr/>
        <p:txBody>
          <a:bodyPr/>
          <a:lstStyle/>
          <a:p>
            <a:fld id="{54184F46-92DE-49B2-A903-747FE3D11661}" type="slidenum">
              <a:rPr lang="en-US" smtClean="0"/>
              <a:t>10</a:t>
            </a:fld>
            <a:endParaRPr lang="en-US"/>
          </a:p>
        </p:txBody>
      </p:sp>
    </p:spTree>
    <p:extLst>
      <p:ext uri="{BB962C8B-B14F-4D97-AF65-F5344CB8AC3E}">
        <p14:creationId xmlns:p14="http://schemas.microsoft.com/office/powerpoint/2010/main" val="36465827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Site Creation Notes</a:t>
            </a:r>
            <a:endParaRPr lang="en-US" dirty="0"/>
          </a:p>
        </p:txBody>
      </p:sp>
      <p:sp>
        <p:nvSpPr>
          <p:cNvPr id="3" name="Content Placeholder 2"/>
          <p:cNvSpPr>
            <a:spLocks noGrp="1"/>
          </p:cNvSpPr>
          <p:nvPr>
            <p:ph idx="1"/>
          </p:nvPr>
        </p:nvSpPr>
        <p:spPr>
          <a:xfrm>
            <a:off x="685800" y="2667000"/>
            <a:ext cx="7772400" cy="3581400"/>
          </a:xfrm>
        </p:spPr>
        <p:txBody>
          <a:bodyPr>
            <a:normAutofit fontScale="92500" lnSpcReduction="10000"/>
          </a:bodyPr>
          <a:lstStyle/>
          <a:p>
            <a:r>
              <a:rPr lang="en-US" sz="2400" dirty="0" smtClean="0"/>
              <a:t>Must fill in all items marked in bold on Basic Site Data tab of Maintain Site form, plus Owning Agency, which is not in Bold.</a:t>
            </a:r>
          </a:p>
          <a:p>
            <a:r>
              <a:rPr lang="en-US" sz="2400" dirty="0" smtClean="0"/>
              <a:t>In addition, Supporting Agency Role must be created for site on Agency Roles tab (To be discontinued)</a:t>
            </a:r>
          </a:p>
          <a:p>
            <a:endParaRPr lang="en-US" dirty="0" smtClean="0"/>
          </a:p>
          <a:p>
            <a:endParaRPr lang="en-US" dirty="0" smtClean="0"/>
          </a:p>
          <a:p>
            <a:r>
              <a:rPr lang="en-US" sz="2200" dirty="0" smtClean="0"/>
              <a:t>For Site to go production status, monitor must be created</a:t>
            </a:r>
            <a:r>
              <a:rPr lang="en-US" sz="2200" dirty="0"/>
              <a:t>. (To be discontinued)</a:t>
            </a:r>
          </a:p>
          <a:p>
            <a:r>
              <a:rPr lang="en-US" sz="2200" dirty="0" smtClean="0"/>
              <a:t>Buttons (Check Completeness, Create Monitor)</a:t>
            </a:r>
          </a:p>
          <a:p>
            <a:endParaRPr lang="en-US" dirty="0"/>
          </a:p>
        </p:txBody>
      </p:sp>
      <p:pic>
        <p:nvPicPr>
          <p:cNvPr id="4" name="Picture 3"/>
          <p:cNvPicPr>
            <a:picLocks noChangeAspect="1"/>
          </p:cNvPicPr>
          <p:nvPr/>
        </p:nvPicPr>
        <p:blipFill>
          <a:blip r:embed="rId2"/>
          <a:stretch>
            <a:fillRect/>
          </a:stretch>
        </p:blipFill>
        <p:spPr>
          <a:xfrm>
            <a:off x="1112044" y="4441135"/>
            <a:ext cx="6393656" cy="614363"/>
          </a:xfrm>
          <a:prstGeom prst="rect">
            <a:avLst/>
          </a:prstGeom>
        </p:spPr>
      </p:pic>
      <p:sp>
        <p:nvSpPr>
          <p:cNvPr id="5" name="Footer Placeholder 4"/>
          <p:cNvSpPr>
            <a:spLocks noGrp="1"/>
          </p:cNvSpPr>
          <p:nvPr>
            <p:ph type="ftr" sz="quarter" idx="11"/>
          </p:nvPr>
        </p:nvSpPr>
        <p:spPr/>
        <p:txBody>
          <a:bodyPr/>
          <a:lstStyle/>
          <a:p>
            <a:r>
              <a:rPr lang="en-US" smtClean="0"/>
              <a:t>AQS Webinar January 28 and February 3, 2016</a:t>
            </a:r>
            <a:endParaRPr lang="en-US"/>
          </a:p>
        </p:txBody>
      </p:sp>
      <p:sp>
        <p:nvSpPr>
          <p:cNvPr id="6" name="Slide Number Placeholder 5"/>
          <p:cNvSpPr>
            <a:spLocks noGrp="1"/>
          </p:cNvSpPr>
          <p:nvPr>
            <p:ph type="sldNum" sz="quarter" idx="12"/>
          </p:nvPr>
        </p:nvSpPr>
        <p:spPr/>
        <p:txBody>
          <a:bodyPr/>
          <a:lstStyle/>
          <a:p>
            <a:fld id="{54184F46-92DE-49B2-A903-747FE3D11661}" type="slidenum">
              <a:rPr lang="en-US" smtClean="0"/>
              <a:t>11</a:t>
            </a:fld>
            <a:endParaRPr lang="en-US"/>
          </a:p>
        </p:txBody>
      </p:sp>
    </p:spTree>
    <p:extLst>
      <p:ext uri="{BB962C8B-B14F-4D97-AF65-F5344CB8AC3E}">
        <p14:creationId xmlns:p14="http://schemas.microsoft.com/office/powerpoint/2010/main" val="40467448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762000" y="1796950"/>
            <a:ext cx="7578277" cy="4451450"/>
          </a:xfrm>
          <a:prstGeom prst="rect">
            <a:avLst/>
          </a:prstGeom>
        </p:spPr>
      </p:pic>
      <p:sp>
        <p:nvSpPr>
          <p:cNvPr id="3" name="TextBox 2"/>
          <p:cNvSpPr txBox="1"/>
          <p:nvPr/>
        </p:nvSpPr>
        <p:spPr>
          <a:xfrm>
            <a:off x="2176670" y="1324389"/>
            <a:ext cx="5235729" cy="461665"/>
          </a:xfrm>
          <a:prstGeom prst="rect">
            <a:avLst/>
          </a:prstGeom>
          <a:noFill/>
        </p:spPr>
        <p:txBody>
          <a:bodyPr wrap="none" rtlCol="0">
            <a:spAutoFit/>
          </a:bodyPr>
          <a:lstStyle/>
          <a:p>
            <a:r>
              <a:rPr lang="en-US" dirty="0"/>
              <a:t>Check Completeness – Maintain Site</a:t>
            </a:r>
          </a:p>
        </p:txBody>
      </p:sp>
      <p:sp>
        <p:nvSpPr>
          <p:cNvPr id="4" name="Footer Placeholder 3"/>
          <p:cNvSpPr>
            <a:spLocks noGrp="1"/>
          </p:cNvSpPr>
          <p:nvPr>
            <p:ph type="ftr" sz="quarter" idx="11"/>
          </p:nvPr>
        </p:nvSpPr>
        <p:spPr/>
        <p:txBody>
          <a:bodyPr/>
          <a:lstStyle/>
          <a:p>
            <a:r>
              <a:rPr lang="en-US" smtClean="0"/>
              <a:t>AQS Webinar January 28 and February 3, 2016</a:t>
            </a:r>
            <a:endParaRPr lang="en-US"/>
          </a:p>
        </p:txBody>
      </p:sp>
      <p:sp>
        <p:nvSpPr>
          <p:cNvPr id="5" name="Slide Number Placeholder 4"/>
          <p:cNvSpPr>
            <a:spLocks noGrp="1"/>
          </p:cNvSpPr>
          <p:nvPr>
            <p:ph type="sldNum" sz="quarter" idx="12"/>
          </p:nvPr>
        </p:nvSpPr>
        <p:spPr/>
        <p:txBody>
          <a:bodyPr/>
          <a:lstStyle/>
          <a:p>
            <a:fld id="{54184F46-92DE-49B2-A903-747FE3D11661}" type="slidenum">
              <a:rPr lang="en-US" smtClean="0"/>
              <a:t>12</a:t>
            </a:fld>
            <a:endParaRPr lang="en-US"/>
          </a:p>
        </p:txBody>
      </p:sp>
    </p:spTree>
    <p:extLst>
      <p:ext uri="{BB962C8B-B14F-4D97-AF65-F5344CB8AC3E}">
        <p14:creationId xmlns:p14="http://schemas.microsoft.com/office/powerpoint/2010/main" val="39475543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Monitor Creation Notes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Must fill in all items marked in bold on Monitor Basic tab.</a:t>
            </a:r>
          </a:p>
          <a:p>
            <a:r>
              <a:rPr lang="en-US" dirty="0" smtClean="0"/>
              <a:t>Must also provide following data on other tabs</a:t>
            </a:r>
          </a:p>
          <a:p>
            <a:pPr lvl="1"/>
            <a:r>
              <a:rPr lang="en-US" dirty="0" smtClean="0"/>
              <a:t>SAMPLE PERIODS: Sampling Period</a:t>
            </a:r>
          </a:p>
          <a:p>
            <a:pPr lvl="1"/>
            <a:r>
              <a:rPr lang="en-US" dirty="0" smtClean="0"/>
              <a:t>TYPE ASSIGNMENT: Monitor Type</a:t>
            </a:r>
          </a:p>
          <a:p>
            <a:pPr lvl="1"/>
            <a:r>
              <a:rPr lang="en-US" dirty="0" smtClean="0"/>
              <a:t>NETWORK AFFLIATION: Monitor Network Code (NOT REQUIRED)</a:t>
            </a:r>
          </a:p>
          <a:p>
            <a:pPr lvl="1"/>
            <a:r>
              <a:rPr lang="en-US" dirty="0" smtClean="0"/>
              <a:t>AGENCY ROLES: Reporting Organization, PQAO.   </a:t>
            </a:r>
          </a:p>
          <a:p>
            <a:pPr lvl="1"/>
            <a:r>
              <a:rPr lang="en-US" dirty="0" smtClean="0"/>
              <a:t>OBJECTIVES: Monitoring Objective</a:t>
            </a:r>
          </a:p>
          <a:p>
            <a:pPr lvl="1"/>
            <a:r>
              <a:rPr lang="en-US" dirty="0" smtClean="0"/>
              <a:t>METHODS: Method Code</a:t>
            </a:r>
          </a:p>
          <a:p>
            <a:pPr lvl="1"/>
            <a:r>
              <a:rPr lang="en-US" dirty="0" smtClean="0"/>
              <a:t>REQ FREQUENCIES: For some parameters.</a:t>
            </a:r>
          </a:p>
          <a:p>
            <a:pPr lvl="1"/>
            <a:endParaRPr lang="en-US" dirty="0" smtClean="0"/>
          </a:p>
          <a:p>
            <a:r>
              <a:rPr lang="en-US" dirty="0" smtClean="0"/>
              <a:t>Buttons: Duplicate Monitor.</a:t>
            </a:r>
          </a:p>
          <a:p>
            <a:endParaRPr lang="en-US" dirty="0"/>
          </a:p>
        </p:txBody>
      </p:sp>
      <p:sp>
        <p:nvSpPr>
          <p:cNvPr id="5" name="Footer Placeholder 4"/>
          <p:cNvSpPr>
            <a:spLocks noGrp="1"/>
          </p:cNvSpPr>
          <p:nvPr>
            <p:ph type="ftr" sz="quarter" idx="11"/>
          </p:nvPr>
        </p:nvSpPr>
        <p:spPr/>
        <p:txBody>
          <a:bodyPr/>
          <a:lstStyle/>
          <a:p>
            <a:r>
              <a:rPr lang="en-US" smtClean="0"/>
              <a:t>AQS Webinar January 28 and February 3, 2016</a:t>
            </a:r>
            <a:endParaRPr lang="en-US"/>
          </a:p>
        </p:txBody>
      </p:sp>
      <p:sp>
        <p:nvSpPr>
          <p:cNvPr id="6" name="Slide Number Placeholder 5"/>
          <p:cNvSpPr>
            <a:spLocks noGrp="1"/>
          </p:cNvSpPr>
          <p:nvPr>
            <p:ph type="sldNum" sz="quarter" idx="12"/>
          </p:nvPr>
        </p:nvSpPr>
        <p:spPr/>
        <p:txBody>
          <a:bodyPr/>
          <a:lstStyle/>
          <a:p>
            <a:fld id="{54184F46-92DE-49B2-A903-747FE3D11661}" type="slidenum">
              <a:rPr lang="en-US" smtClean="0"/>
              <a:t>13</a:t>
            </a:fld>
            <a:endParaRPr lang="en-US"/>
          </a:p>
        </p:txBody>
      </p:sp>
    </p:spTree>
    <p:extLst>
      <p:ext uri="{BB962C8B-B14F-4D97-AF65-F5344CB8AC3E}">
        <p14:creationId xmlns:p14="http://schemas.microsoft.com/office/powerpoint/2010/main" val="5287371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81000" y="1295400"/>
            <a:ext cx="8422404" cy="4419600"/>
          </a:xfrm>
          <a:prstGeom prst="rect">
            <a:avLst/>
          </a:prstGeom>
        </p:spPr>
      </p:pic>
      <p:sp>
        <p:nvSpPr>
          <p:cNvPr id="3" name="Footer Placeholder 2"/>
          <p:cNvSpPr>
            <a:spLocks noGrp="1"/>
          </p:cNvSpPr>
          <p:nvPr>
            <p:ph type="ftr" sz="quarter" idx="11"/>
          </p:nvPr>
        </p:nvSpPr>
        <p:spPr/>
        <p:txBody>
          <a:bodyPr/>
          <a:lstStyle/>
          <a:p>
            <a:r>
              <a:rPr lang="en-US" smtClean="0"/>
              <a:t>AQS Webinar January 28 and February 3, 2016</a:t>
            </a:r>
            <a:endParaRPr lang="en-US"/>
          </a:p>
        </p:txBody>
      </p:sp>
      <p:sp>
        <p:nvSpPr>
          <p:cNvPr id="4" name="Slide Number Placeholder 3"/>
          <p:cNvSpPr>
            <a:spLocks noGrp="1"/>
          </p:cNvSpPr>
          <p:nvPr>
            <p:ph type="sldNum" sz="quarter" idx="12"/>
          </p:nvPr>
        </p:nvSpPr>
        <p:spPr/>
        <p:txBody>
          <a:bodyPr/>
          <a:lstStyle/>
          <a:p>
            <a:fld id="{54184F46-92DE-49B2-A903-747FE3D11661}" type="slidenum">
              <a:rPr lang="en-US" smtClean="0"/>
              <a:t>14</a:t>
            </a:fld>
            <a:endParaRPr lang="en-US"/>
          </a:p>
        </p:txBody>
      </p:sp>
    </p:spTree>
    <p:extLst>
      <p:ext uri="{BB962C8B-B14F-4D97-AF65-F5344CB8AC3E}">
        <p14:creationId xmlns:p14="http://schemas.microsoft.com/office/powerpoint/2010/main" val="26508145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792801" y="2142506"/>
            <a:ext cx="6465094" cy="942975"/>
          </a:xfrm>
          <a:prstGeom prst="rect">
            <a:avLst/>
          </a:prstGeom>
        </p:spPr>
      </p:pic>
      <p:sp>
        <p:nvSpPr>
          <p:cNvPr id="3" name="TextBox 2"/>
          <p:cNvSpPr txBox="1"/>
          <p:nvPr/>
        </p:nvSpPr>
        <p:spPr>
          <a:xfrm>
            <a:off x="725556" y="1641203"/>
            <a:ext cx="2967479" cy="369332"/>
          </a:xfrm>
          <a:prstGeom prst="rect">
            <a:avLst/>
          </a:prstGeom>
          <a:noFill/>
        </p:spPr>
        <p:txBody>
          <a:bodyPr wrap="none" rtlCol="0">
            <a:spAutoFit/>
          </a:bodyPr>
          <a:lstStyle/>
          <a:p>
            <a:r>
              <a:rPr lang="en-US" sz="1800" dirty="0"/>
              <a:t>Sample Periods (Required)</a:t>
            </a:r>
          </a:p>
        </p:txBody>
      </p:sp>
      <p:pic>
        <p:nvPicPr>
          <p:cNvPr id="4" name="Picture 3"/>
          <p:cNvPicPr>
            <a:picLocks noChangeAspect="1"/>
          </p:cNvPicPr>
          <p:nvPr/>
        </p:nvPicPr>
        <p:blipFill>
          <a:blip r:embed="rId3"/>
          <a:stretch>
            <a:fillRect/>
          </a:stretch>
        </p:blipFill>
        <p:spPr>
          <a:xfrm>
            <a:off x="838770" y="3679345"/>
            <a:ext cx="6379369" cy="771525"/>
          </a:xfrm>
          <a:prstGeom prst="rect">
            <a:avLst/>
          </a:prstGeom>
        </p:spPr>
      </p:pic>
      <p:sp>
        <p:nvSpPr>
          <p:cNvPr id="5" name="TextBox 4"/>
          <p:cNvSpPr txBox="1"/>
          <p:nvPr/>
        </p:nvSpPr>
        <p:spPr>
          <a:xfrm>
            <a:off x="770283" y="3178041"/>
            <a:ext cx="3925242" cy="369332"/>
          </a:xfrm>
          <a:prstGeom prst="rect">
            <a:avLst/>
          </a:prstGeom>
          <a:noFill/>
        </p:spPr>
        <p:txBody>
          <a:bodyPr wrap="none" rtlCol="0">
            <a:spAutoFit/>
          </a:bodyPr>
          <a:lstStyle/>
          <a:p>
            <a:r>
              <a:rPr lang="en-US" sz="1800" dirty="0"/>
              <a:t>Monitor Type Assignment (Required)</a:t>
            </a:r>
          </a:p>
        </p:txBody>
      </p:sp>
      <p:sp>
        <p:nvSpPr>
          <p:cNvPr id="6" name="TextBox 5"/>
          <p:cNvSpPr txBox="1"/>
          <p:nvPr/>
        </p:nvSpPr>
        <p:spPr>
          <a:xfrm>
            <a:off x="844827" y="4673882"/>
            <a:ext cx="3591752" cy="369332"/>
          </a:xfrm>
          <a:prstGeom prst="rect">
            <a:avLst/>
          </a:prstGeom>
          <a:noFill/>
        </p:spPr>
        <p:txBody>
          <a:bodyPr wrap="none" rtlCol="0">
            <a:spAutoFit/>
          </a:bodyPr>
          <a:lstStyle/>
          <a:p>
            <a:r>
              <a:rPr lang="en-US" sz="1800" dirty="0"/>
              <a:t>Network Affiliation (Not Required)</a:t>
            </a:r>
          </a:p>
        </p:txBody>
      </p:sp>
      <p:pic>
        <p:nvPicPr>
          <p:cNvPr id="7" name="Picture 6"/>
          <p:cNvPicPr>
            <a:picLocks noChangeAspect="1"/>
          </p:cNvPicPr>
          <p:nvPr/>
        </p:nvPicPr>
        <p:blipFill>
          <a:blip r:embed="rId4"/>
          <a:stretch>
            <a:fillRect/>
          </a:stretch>
        </p:blipFill>
        <p:spPr>
          <a:xfrm>
            <a:off x="844827" y="5121606"/>
            <a:ext cx="6500813" cy="650081"/>
          </a:xfrm>
          <a:prstGeom prst="rect">
            <a:avLst/>
          </a:prstGeom>
        </p:spPr>
      </p:pic>
      <p:sp>
        <p:nvSpPr>
          <p:cNvPr id="8" name="TextBox 7"/>
          <p:cNvSpPr txBox="1"/>
          <p:nvPr/>
        </p:nvSpPr>
        <p:spPr>
          <a:xfrm>
            <a:off x="755376" y="1244876"/>
            <a:ext cx="5848076" cy="415498"/>
          </a:xfrm>
          <a:prstGeom prst="rect">
            <a:avLst/>
          </a:prstGeom>
          <a:noFill/>
        </p:spPr>
        <p:txBody>
          <a:bodyPr wrap="none" rtlCol="0">
            <a:spAutoFit/>
          </a:bodyPr>
          <a:lstStyle/>
          <a:p>
            <a:r>
              <a:rPr lang="en-US" sz="2100" dirty="0"/>
              <a:t>Subordinate Fields for Monitor Creation (Part 1)</a:t>
            </a:r>
          </a:p>
        </p:txBody>
      </p:sp>
      <p:sp>
        <p:nvSpPr>
          <p:cNvPr id="9" name="Footer Placeholder 8"/>
          <p:cNvSpPr>
            <a:spLocks noGrp="1"/>
          </p:cNvSpPr>
          <p:nvPr>
            <p:ph type="ftr" sz="quarter" idx="11"/>
          </p:nvPr>
        </p:nvSpPr>
        <p:spPr/>
        <p:txBody>
          <a:bodyPr/>
          <a:lstStyle/>
          <a:p>
            <a:r>
              <a:rPr lang="en-US" smtClean="0"/>
              <a:t>AQS Webinar January 28 and February 3, 2016</a:t>
            </a:r>
            <a:endParaRPr lang="en-US"/>
          </a:p>
        </p:txBody>
      </p:sp>
      <p:sp>
        <p:nvSpPr>
          <p:cNvPr id="10" name="Slide Number Placeholder 9"/>
          <p:cNvSpPr>
            <a:spLocks noGrp="1"/>
          </p:cNvSpPr>
          <p:nvPr>
            <p:ph type="sldNum" sz="quarter" idx="12"/>
          </p:nvPr>
        </p:nvSpPr>
        <p:spPr/>
        <p:txBody>
          <a:bodyPr/>
          <a:lstStyle/>
          <a:p>
            <a:fld id="{54184F46-92DE-49B2-A903-747FE3D11661}" type="slidenum">
              <a:rPr lang="en-US" smtClean="0"/>
              <a:t>15</a:t>
            </a:fld>
            <a:endParaRPr lang="en-US"/>
          </a:p>
        </p:txBody>
      </p:sp>
    </p:spTree>
    <p:extLst>
      <p:ext uri="{BB962C8B-B14F-4D97-AF65-F5344CB8AC3E}">
        <p14:creationId xmlns:p14="http://schemas.microsoft.com/office/powerpoint/2010/main" val="3749508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25556" y="1551750"/>
            <a:ext cx="2762295" cy="369332"/>
          </a:xfrm>
          <a:prstGeom prst="rect">
            <a:avLst/>
          </a:prstGeom>
          <a:noFill/>
        </p:spPr>
        <p:txBody>
          <a:bodyPr wrap="none" rtlCol="0">
            <a:spAutoFit/>
          </a:bodyPr>
          <a:lstStyle/>
          <a:p>
            <a:r>
              <a:rPr lang="en-US" sz="1800" dirty="0"/>
              <a:t>Agency Roles (Required)</a:t>
            </a:r>
          </a:p>
        </p:txBody>
      </p:sp>
      <p:sp>
        <p:nvSpPr>
          <p:cNvPr id="5" name="TextBox 4"/>
          <p:cNvSpPr txBox="1"/>
          <p:nvPr/>
        </p:nvSpPr>
        <p:spPr>
          <a:xfrm>
            <a:off x="770283" y="3088589"/>
            <a:ext cx="3441968" cy="369332"/>
          </a:xfrm>
          <a:prstGeom prst="rect">
            <a:avLst/>
          </a:prstGeom>
          <a:noFill/>
        </p:spPr>
        <p:txBody>
          <a:bodyPr wrap="none" rtlCol="0">
            <a:spAutoFit/>
          </a:bodyPr>
          <a:lstStyle/>
          <a:p>
            <a:r>
              <a:rPr lang="en-US" sz="1800" dirty="0"/>
              <a:t>Monitoring Objective (Required)</a:t>
            </a:r>
          </a:p>
        </p:txBody>
      </p:sp>
      <p:sp>
        <p:nvSpPr>
          <p:cNvPr id="6" name="TextBox 5"/>
          <p:cNvSpPr txBox="1"/>
          <p:nvPr/>
        </p:nvSpPr>
        <p:spPr>
          <a:xfrm>
            <a:off x="844828" y="4584429"/>
            <a:ext cx="2941831" cy="369332"/>
          </a:xfrm>
          <a:prstGeom prst="rect">
            <a:avLst/>
          </a:prstGeom>
          <a:noFill/>
        </p:spPr>
        <p:txBody>
          <a:bodyPr wrap="none" rtlCol="0">
            <a:spAutoFit/>
          </a:bodyPr>
          <a:lstStyle/>
          <a:p>
            <a:r>
              <a:rPr lang="en-US" sz="1800" dirty="0"/>
              <a:t>Monitor Method (Required)</a:t>
            </a:r>
          </a:p>
        </p:txBody>
      </p:sp>
      <p:pic>
        <p:nvPicPr>
          <p:cNvPr id="8" name="Picture 7"/>
          <p:cNvPicPr>
            <a:picLocks noChangeAspect="1"/>
          </p:cNvPicPr>
          <p:nvPr/>
        </p:nvPicPr>
        <p:blipFill>
          <a:blip r:embed="rId2"/>
          <a:stretch>
            <a:fillRect/>
          </a:stretch>
        </p:blipFill>
        <p:spPr>
          <a:xfrm>
            <a:off x="794821" y="2035663"/>
            <a:ext cx="6600825" cy="764381"/>
          </a:xfrm>
          <a:prstGeom prst="rect">
            <a:avLst/>
          </a:prstGeom>
        </p:spPr>
      </p:pic>
      <p:pic>
        <p:nvPicPr>
          <p:cNvPr id="9" name="Picture 8"/>
          <p:cNvPicPr>
            <a:picLocks noChangeAspect="1"/>
          </p:cNvPicPr>
          <p:nvPr/>
        </p:nvPicPr>
        <p:blipFill>
          <a:blip r:embed="rId3"/>
          <a:stretch>
            <a:fillRect/>
          </a:stretch>
        </p:blipFill>
        <p:spPr>
          <a:xfrm>
            <a:off x="844827" y="3551767"/>
            <a:ext cx="6550819" cy="728663"/>
          </a:xfrm>
          <a:prstGeom prst="rect">
            <a:avLst/>
          </a:prstGeom>
        </p:spPr>
      </p:pic>
      <p:pic>
        <p:nvPicPr>
          <p:cNvPr id="10" name="Picture 9"/>
          <p:cNvPicPr>
            <a:picLocks noChangeAspect="1"/>
          </p:cNvPicPr>
          <p:nvPr/>
        </p:nvPicPr>
        <p:blipFill>
          <a:blip r:embed="rId4"/>
          <a:stretch>
            <a:fillRect/>
          </a:stretch>
        </p:blipFill>
        <p:spPr>
          <a:xfrm>
            <a:off x="926072" y="5166113"/>
            <a:ext cx="6529388" cy="571500"/>
          </a:xfrm>
          <a:prstGeom prst="rect">
            <a:avLst/>
          </a:prstGeom>
        </p:spPr>
      </p:pic>
      <p:sp>
        <p:nvSpPr>
          <p:cNvPr id="12" name="TextBox 11"/>
          <p:cNvSpPr txBox="1"/>
          <p:nvPr/>
        </p:nvSpPr>
        <p:spPr>
          <a:xfrm>
            <a:off x="735498" y="1115669"/>
            <a:ext cx="5848076" cy="415498"/>
          </a:xfrm>
          <a:prstGeom prst="rect">
            <a:avLst/>
          </a:prstGeom>
          <a:noFill/>
        </p:spPr>
        <p:txBody>
          <a:bodyPr wrap="none" rtlCol="0">
            <a:spAutoFit/>
          </a:bodyPr>
          <a:lstStyle/>
          <a:p>
            <a:r>
              <a:rPr lang="en-US" sz="2100" dirty="0"/>
              <a:t>Subordinate Fields for Monitor Creation (Part 2)</a:t>
            </a:r>
          </a:p>
        </p:txBody>
      </p:sp>
      <p:sp>
        <p:nvSpPr>
          <p:cNvPr id="13" name="Footer Placeholder 12"/>
          <p:cNvSpPr>
            <a:spLocks noGrp="1"/>
          </p:cNvSpPr>
          <p:nvPr>
            <p:ph type="ftr" sz="quarter" idx="11"/>
          </p:nvPr>
        </p:nvSpPr>
        <p:spPr/>
        <p:txBody>
          <a:bodyPr/>
          <a:lstStyle/>
          <a:p>
            <a:r>
              <a:rPr lang="en-US" smtClean="0"/>
              <a:t>AQS Webinar January 28 and February 3, 2016</a:t>
            </a:r>
            <a:endParaRPr lang="en-US"/>
          </a:p>
        </p:txBody>
      </p:sp>
      <p:sp>
        <p:nvSpPr>
          <p:cNvPr id="14" name="Slide Number Placeholder 13"/>
          <p:cNvSpPr>
            <a:spLocks noGrp="1"/>
          </p:cNvSpPr>
          <p:nvPr>
            <p:ph type="sldNum" sz="quarter" idx="12"/>
          </p:nvPr>
        </p:nvSpPr>
        <p:spPr/>
        <p:txBody>
          <a:bodyPr/>
          <a:lstStyle/>
          <a:p>
            <a:fld id="{54184F46-92DE-49B2-A903-747FE3D11661}" type="slidenum">
              <a:rPr lang="en-US" smtClean="0"/>
              <a:t>16</a:t>
            </a:fld>
            <a:endParaRPr lang="en-US"/>
          </a:p>
        </p:txBody>
      </p:sp>
    </p:spTree>
    <p:extLst>
      <p:ext uri="{BB962C8B-B14F-4D97-AF65-F5344CB8AC3E}">
        <p14:creationId xmlns:p14="http://schemas.microsoft.com/office/powerpoint/2010/main" val="13542358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Demo: Setting Up New QA Collocation: Assumptions</a:t>
            </a:r>
          </a:p>
        </p:txBody>
      </p:sp>
      <p:sp>
        <p:nvSpPr>
          <p:cNvPr id="3" name="Content Placeholder 2"/>
          <p:cNvSpPr>
            <a:spLocks noGrp="1"/>
          </p:cNvSpPr>
          <p:nvPr>
            <p:ph idx="1"/>
          </p:nvPr>
        </p:nvSpPr>
        <p:spPr/>
        <p:txBody>
          <a:bodyPr/>
          <a:lstStyle/>
          <a:p>
            <a:r>
              <a:rPr lang="en-US" sz="2000" dirty="0" smtClean="0"/>
              <a:t>Assumptions </a:t>
            </a:r>
          </a:p>
          <a:p>
            <a:endParaRPr lang="en-US" sz="2000" dirty="0"/>
          </a:p>
          <a:p>
            <a:pPr lvl="1"/>
            <a:r>
              <a:rPr lang="en-US" sz="2000" dirty="0" smtClean="0"/>
              <a:t>You have three monitors (</a:t>
            </a:r>
            <a:r>
              <a:rPr lang="en-US" sz="2000" dirty="0" smtClean="0"/>
              <a:t>37-135-3335-88101-1,2</a:t>
            </a:r>
            <a:r>
              <a:rPr lang="en-US" sz="2000" dirty="0" smtClean="0"/>
              <a:t>, and 3)</a:t>
            </a:r>
          </a:p>
          <a:p>
            <a:endParaRPr lang="en-US" sz="2000" dirty="0" smtClean="0"/>
          </a:p>
          <a:p>
            <a:pPr lvl="1"/>
            <a:r>
              <a:rPr lang="en-US" sz="2000" dirty="0" smtClean="0"/>
              <a:t>Monitor 1 is Current Primary, Monitor 2 is QA Collocated Monitor.</a:t>
            </a:r>
          </a:p>
          <a:p>
            <a:pPr lvl="1"/>
            <a:endParaRPr lang="en-US" sz="2000" dirty="0" smtClean="0"/>
          </a:p>
          <a:p>
            <a:pPr lvl="1"/>
            <a:r>
              <a:rPr lang="en-US" sz="2000" dirty="0" smtClean="0"/>
              <a:t>You want to make Monitor 3 the new primary.</a:t>
            </a:r>
          </a:p>
          <a:p>
            <a:pPr lvl="1"/>
            <a:endParaRPr lang="en-US" dirty="0" smtClean="0"/>
          </a:p>
          <a:p>
            <a:pPr lvl="1"/>
            <a:endParaRPr lang="en-US" dirty="0"/>
          </a:p>
        </p:txBody>
      </p:sp>
      <p:sp>
        <p:nvSpPr>
          <p:cNvPr id="4" name="Footer Placeholder 3"/>
          <p:cNvSpPr>
            <a:spLocks noGrp="1"/>
          </p:cNvSpPr>
          <p:nvPr>
            <p:ph type="ftr" sz="quarter" idx="11"/>
          </p:nvPr>
        </p:nvSpPr>
        <p:spPr/>
        <p:txBody>
          <a:bodyPr/>
          <a:lstStyle/>
          <a:p>
            <a:r>
              <a:rPr lang="en-US" dirty="0" smtClean="0"/>
              <a:t>AQS Webinar January 28 and February 3, 2016</a:t>
            </a:r>
            <a:endParaRPr lang="en-US" dirty="0"/>
          </a:p>
        </p:txBody>
      </p:sp>
      <p:sp>
        <p:nvSpPr>
          <p:cNvPr id="5" name="Slide Number Placeholder 4"/>
          <p:cNvSpPr>
            <a:spLocks noGrp="1"/>
          </p:cNvSpPr>
          <p:nvPr>
            <p:ph type="sldNum" sz="quarter" idx="12"/>
          </p:nvPr>
        </p:nvSpPr>
        <p:spPr/>
        <p:txBody>
          <a:bodyPr/>
          <a:lstStyle/>
          <a:p>
            <a:fld id="{54184F46-92DE-49B2-A903-747FE3D11661}" type="slidenum">
              <a:rPr lang="en-US" smtClean="0"/>
              <a:t>17</a:t>
            </a:fld>
            <a:endParaRPr lang="en-US" dirty="0"/>
          </a:p>
        </p:txBody>
      </p:sp>
    </p:spTree>
    <p:extLst>
      <p:ext uri="{BB962C8B-B14F-4D97-AF65-F5344CB8AC3E}">
        <p14:creationId xmlns:p14="http://schemas.microsoft.com/office/powerpoint/2010/main" val="6389069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371600"/>
            <a:ext cx="7981950" cy="990600"/>
          </a:xfrm>
        </p:spPr>
        <p:txBody>
          <a:bodyPr>
            <a:normAutofit/>
          </a:bodyPr>
          <a:lstStyle/>
          <a:p>
            <a:r>
              <a:rPr lang="en-US" sz="2400" dirty="0"/>
              <a:t>Demo: Setting Up New QA Collocation: Steps (PART 1)</a:t>
            </a:r>
          </a:p>
        </p:txBody>
      </p:sp>
      <p:sp>
        <p:nvSpPr>
          <p:cNvPr id="3" name="Content Placeholder 2"/>
          <p:cNvSpPr>
            <a:spLocks noGrp="1"/>
          </p:cNvSpPr>
          <p:nvPr>
            <p:ph idx="1"/>
          </p:nvPr>
        </p:nvSpPr>
        <p:spPr>
          <a:xfrm>
            <a:off x="628650" y="2362200"/>
            <a:ext cx="7886700" cy="3678566"/>
          </a:xfrm>
        </p:spPr>
        <p:txBody>
          <a:bodyPr/>
          <a:lstStyle/>
          <a:p>
            <a:pPr lvl="1"/>
            <a:r>
              <a:rPr lang="en-US" sz="2000" dirty="0" smtClean="0"/>
              <a:t>1) </a:t>
            </a:r>
            <a:r>
              <a:rPr lang="en-US" sz="2000" dirty="0"/>
              <a:t>On Maintain Monitor Form, QA Collocation Tab, put an end date on the collocation period for the current </a:t>
            </a:r>
            <a:r>
              <a:rPr lang="en-US" sz="2000" dirty="0" smtClean="0"/>
              <a:t>Collocated </a:t>
            </a:r>
            <a:r>
              <a:rPr lang="en-US" sz="2000" dirty="0"/>
              <a:t>Monitor (POC </a:t>
            </a:r>
            <a:r>
              <a:rPr lang="en-US" sz="2000" dirty="0" smtClean="0"/>
              <a:t>2).</a:t>
            </a:r>
            <a:endParaRPr lang="en-US" sz="2000" dirty="0"/>
          </a:p>
          <a:p>
            <a:pPr lvl="1"/>
            <a:endParaRPr lang="en-US" sz="2000" dirty="0" smtClean="0"/>
          </a:p>
          <a:p>
            <a:pPr lvl="1"/>
            <a:r>
              <a:rPr lang="en-US" sz="2000" dirty="0" smtClean="0"/>
              <a:t>2) On Maintain Monitor Form, QA Collocation Tab, put an end date on the collocation period for the current Primary Monitor (POC 1).</a:t>
            </a:r>
          </a:p>
          <a:p>
            <a:pPr lvl="1"/>
            <a:endParaRPr lang="en-US" sz="2000" dirty="0"/>
          </a:p>
          <a:p>
            <a:pPr lvl="1"/>
            <a:r>
              <a:rPr lang="en-US" sz="2000" dirty="0" smtClean="0"/>
              <a:t>3) On the Maintain Site Form, navigate to the Primary Monitor Periods tab, and put the same end date on the Primary Monitor Period that you used in Steps 1 and 2.</a:t>
            </a:r>
          </a:p>
          <a:p>
            <a:pPr lvl="1"/>
            <a:endParaRPr lang="en-US" dirty="0"/>
          </a:p>
        </p:txBody>
      </p:sp>
      <p:sp>
        <p:nvSpPr>
          <p:cNvPr id="4" name="Footer Placeholder 3"/>
          <p:cNvSpPr>
            <a:spLocks noGrp="1"/>
          </p:cNvSpPr>
          <p:nvPr>
            <p:ph type="ftr" sz="quarter" idx="11"/>
          </p:nvPr>
        </p:nvSpPr>
        <p:spPr/>
        <p:txBody>
          <a:bodyPr/>
          <a:lstStyle/>
          <a:p>
            <a:r>
              <a:rPr lang="en-US" smtClean="0"/>
              <a:t>AQS Webinar January 28 and February 3, 2016</a:t>
            </a:r>
            <a:endParaRPr lang="en-US"/>
          </a:p>
        </p:txBody>
      </p:sp>
      <p:sp>
        <p:nvSpPr>
          <p:cNvPr id="5" name="Slide Number Placeholder 4"/>
          <p:cNvSpPr>
            <a:spLocks noGrp="1"/>
          </p:cNvSpPr>
          <p:nvPr>
            <p:ph type="sldNum" sz="quarter" idx="12"/>
          </p:nvPr>
        </p:nvSpPr>
        <p:spPr/>
        <p:txBody>
          <a:bodyPr/>
          <a:lstStyle/>
          <a:p>
            <a:fld id="{54184F46-92DE-49B2-A903-747FE3D11661}" type="slidenum">
              <a:rPr lang="en-US" smtClean="0"/>
              <a:t>18</a:t>
            </a:fld>
            <a:endParaRPr lang="en-US"/>
          </a:p>
        </p:txBody>
      </p:sp>
    </p:spTree>
    <p:extLst>
      <p:ext uri="{BB962C8B-B14F-4D97-AF65-F5344CB8AC3E}">
        <p14:creationId xmlns:p14="http://schemas.microsoft.com/office/powerpoint/2010/main" val="25830859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600200"/>
            <a:ext cx="7753350" cy="990600"/>
          </a:xfrm>
        </p:spPr>
        <p:txBody>
          <a:bodyPr>
            <a:normAutofit/>
          </a:bodyPr>
          <a:lstStyle/>
          <a:p>
            <a:r>
              <a:rPr lang="en-US" sz="2400" dirty="0"/>
              <a:t>Demo: Setting Up New QA Collocation: Steps (PART 2)</a:t>
            </a:r>
          </a:p>
        </p:txBody>
      </p:sp>
      <p:sp>
        <p:nvSpPr>
          <p:cNvPr id="3" name="Content Placeholder 2"/>
          <p:cNvSpPr>
            <a:spLocks noGrp="1"/>
          </p:cNvSpPr>
          <p:nvPr>
            <p:ph idx="1"/>
          </p:nvPr>
        </p:nvSpPr>
        <p:spPr>
          <a:xfrm>
            <a:off x="628650" y="2569834"/>
            <a:ext cx="7886700" cy="3678566"/>
          </a:xfrm>
        </p:spPr>
        <p:txBody>
          <a:bodyPr/>
          <a:lstStyle/>
          <a:p>
            <a:pPr lvl="1"/>
            <a:r>
              <a:rPr lang="en-US" sz="1600" dirty="0" smtClean="0"/>
              <a:t>4) </a:t>
            </a:r>
            <a:r>
              <a:rPr lang="en-US" sz="1600" dirty="0"/>
              <a:t>On the Maintain Site Form, navigate to the Primary Monitor Periods tab, and </a:t>
            </a:r>
            <a:r>
              <a:rPr lang="en-US" sz="1600" dirty="0" smtClean="0"/>
              <a:t>enter a new record for the Monitor you want to designated at the new Primary (POC 3).  Make the begin date ONE DAY after the end date of the previous primary monitor period.</a:t>
            </a:r>
            <a:endParaRPr lang="en-US" sz="1600" dirty="0"/>
          </a:p>
          <a:p>
            <a:pPr lvl="1"/>
            <a:endParaRPr lang="en-US" sz="1600" dirty="0" smtClean="0"/>
          </a:p>
          <a:p>
            <a:pPr lvl="1"/>
            <a:r>
              <a:rPr lang="en-US" sz="1600" dirty="0" smtClean="0"/>
              <a:t>5) </a:t>
            </a:r>
            <a:r>
              <a:rPr lang="en-US" sz="1600" dirty="0"/>
              <a:t>On Maintain Monitor Form, QA Collocation Tab, </a:t>
            </a:r>
            <a:r>
              <a:rPr lang="en-US" sz="1600" dirty="0" smtClean="0"/>
              <a:t>for the new Primary Monitor (POC 3), create a record with the same Begin Data you used in Step 4, and a value of “Y” in the primary sampler field.</a:t>
            </a:r>
          </a:p>
          <a:p>
            <a:pPr lvl="1"/>
            <a:endParaRPr lang="en-US" sz="1600" dirty="0"/>
          </a:p>
          <a:p>
            <a:pPr lvl="1"/>
            <a:r>
              <a:rPr lang="en-US" sz="1600" dirty="0" smtClean="0"/>
              <a:t>6) Finally, On </a:t>
            </a:r>
            <a:r>
              <a:rPr lang="en-US" sz="1600" dirty="0"/>
              <a:t>Maintain Monitor Form, QA Collocation Tab, for the </a:t>
            </a:r>
            <a:r>
              <a:rPr lang="en-US" sz="1600" dirty="0" smtClean="0"/>
              <a:t>Collocated Monitor </a:t>
            </a:r>
            <a:r>
              <a:rPr lang="en-US" sz="1600" dirty="0"/>
              <a:t>(POC </a:t>
            </a:r>
            <a:r>
              <a:rPr lang="en-US" sz="1600" dirty="0" smtClean="0"/>
              <a:t>2), </a:t>
            </a:r>
            <a:r>
              <a:rPr lang="en-US" sz="1600" dirty="0"/>
              <a:t>create a record with the same Begin Data you used in Step 4, and a value of </a:t>
            </a:r>
            <a:r>
              <a:rPr lang="en-US" sz="1600" dirty="0" smtClean="0"/>
              <a:t>“N” </a:t>
            </a:r>
            <a:r>
              <a:rPr lang="en-US" sz="1600" dirty="0"/>
              <a:t>in the primary sampler field.</a:t>
            </a:r>
          </a:p>
          <a:p>
            <a:pPr lvl="1"/>
            <a:endParaRPr lang="en-US" sz="1600" dirty="0"/>
          </a:p>
          <a:p>
            <a:pPr marL="342900" lvl="1" indent="0">
              <a:buNone/>
            </a:pPr>
            <a:endParaRPr lang="en-US" sz="1600" dirty="0"/>
          </a:p>
        </p:txBody>
      </p:sp>
      <p:sp>
        <p:nvSpPr>
          <p:cNvPr id="4" name="Footer Placeholder 3"/>
          <p:cNvSpPr>
            <a:spLocks noGrp="1"/>
          </p:cNvSpPr>
          <p:nvPr>
            <p:ph type="ftr" sz="quarter" idx="11"/>
          </p:nvPr>
        </p:nvSpPr>
        <p:spPr/>
        <p:txBody>
          <a:bodyPr/>
          <a:lstStyle/>
          <a:p>
            <a:r>
              <a:rPr lang="en-US" smtClean="0"/>
              <a:t>AQS Webinar January 28 and February 3, 2016</a:t>
            </a:r>
            <a:endParaRPr lang="en-US"/>
          </a:p>
        </p:txBody>
      </p:sp>
      <p:sp>
        <p:nvSpPr>
          <p:cNvPr id="5" name="Slide Number Placeholder 4"/>
          <p:cNvSpPr>
            <a:spLocks noGrp="1"/>
          </p:cNvSpPr>
          <p:nvPr>
            <p:ph type="sldNum" sz="quarter" idx="12"/>
          </p:nvPr>
        </p:nvSpPr>
        <p:spPr/>
        <p:txBody>
          <a:bodyPr/>
          <a:lstStyle/>
          <a:p>
            <a:fld id="{54184F46-92DE-49B2-A903-747FE3D11661}" type="slidenum">
              <a:rPr lang="en-US" smtClean="0"/>
              <a:t>19</a:t>
            </a:fld>
            <a:endParaRPr lang="en-US"/>
          </a:p>
        </p:txBody>
      </p:sp>
    </p:spTree>
    <p:extLst>
      <p:ext uri="{BB962C8B-B14F-4D97-AF65-F5344CB8AC3E}">
        <p14:creationId xmlns:p14="http://schemas.microsoft.com/office/powerpoint/2010/main" val="26953792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104900"/>
            <a:ext cx="7620000" cy="647700"/>
          </a:xfrm>
        </p:spPr>
        <p:txBody>
          <a:bodyPr/>
          <a:lstStyle/>
          <a:p>
            <a:r>
              <a:rPr lang="en-US" dirty="0" smtClean="0"/>
              <a:t>Agenda</a:t>
            </a:r>
            <a:endParaRPr lang="en-US" dirty="0"/>
          </a:p>
        </p:txBody>
      </p:sp>
      <p:sp>
        <p:nvSpPr>
          <p:cNvPr id="3" name="Content Placeholder 2"/>
          <p:cNvSpPr>
            <a:spLocks noGrp="1"/>
          </p:cNvSpPr>
          <p:nvPr>
            <p:ph idx="1"/>
          </p:nvPr>
        </p:nvSpPr>
        <p:spPr>
          <a:xfrm>
            <a:off x="685800" y="1752600"/>
            <a:ext cx="7772400" cy="4343400"/>
          </a:xfrm>
        </p:spPr>
        <p:txBody>
          <a:bodyPr/>
          <a:lstStyle/>
          <a:p>
            <a:r>
              <a:rPr lang="en-US" dirty="0" smtClean="0"/>
              <a:t>Introduction and Webinar format.</a:t>
            </a:r>
          </a:p>
          <a:p>
            <a:r>
              <a:rPr lang="en-US" dirty="0" smtClean="0"/>
              <a:t>Review of changes in 2015</a:t>
            </a:r>
          </a:p>
          <a:p>
            <a:r>
              <a:rPr lang="en-US" dirty="0" smtClean="0"/>
              <a:t>Planned Changes for 2016</a:t>
            </a:r>
          </a:p>
          <a:p>
            <a:r>
              <a:rPr lang="en-US" dirty="0" smtClean="0"/>
              <a:t>Tutorials (in response to user requests)</a:t>
            </a:r>
          </a:p>
          <a:p>
            <a:r>
              <a:rPr lang="en-US" dirty="0" smtClean="0"/>
              <a:t>Question and Answer Time</a:t>
            </a:r>
          </a:p>
          <a:p>
            <a:endParaRPr lang="en-US" dirty="0"/>
          </a:p>
        </p:txBody>
      </p:sp>
      <p:sp>
        <p:nvSpPr>
          <p:cNvPr id="5" name="Footer Placeholder 4"/>
          <p:cNvSpPr>
            <a:spLocks noGrp="1"/>
          </p:cNvSpPr>
          <p:nvPr>
            <p:ph type="ftr" sz="quarter" idx="11"/>
          </p:nvPr>
        </p:nvSpPr>
        <p:spPr/>
        <p:txBody>
          <a:bodyPr/>
          <a:lstStyle/>
          <a:p>
            <a:r>
              <a:rPr lang="en-US" dirty="0"/>
              <a:t>AQS Webinar January 28 and February 3, 2016</a:t>
            </a:r>
          </a:p>
        </p:txBody>
      </p:sp>
      <p:sp>
        <p:nvSpPr>
          <p:cNvPr id="6" name="Slide Number Placeholder 5"/>
          <p:cNvSpPr>
            <a:spLocks noGrp="1"/>
          </p:cNvSpPr>
          <p:nvPr>
            <p:ph type="sldNum" sz="quarter" idx="12"/>
          </p:nvPr>
        </p:nvSpPr>
        <p:spPr/>
        <p:txBody>
          <a:bodyPr/>
          <a:lstStyle/>
          <a:p>
            <a:pPr>
              <a:defRPr/>
            </a:pPr>
            <a:fld id="{A59A409D-13B5-4BFA-BEF2-B333FB868C3F}" type="slidenum">
              <a:rPr lang="en-US" smtClean="0"/>
              <a:pPr>
                <a:defRPr/>
              </a:pPr>
              <a:t>2</a:t>
            </a:fld>
            <a:endParaRPr lang="en-US" dirty="0"/>
          </a:p>
        </p:txBody>
      </p:sp>
    </p:spTree>
    <p:extLst>
      <p:ext uri="{BB962C8B-B14F-4D97-AF65-F5344CB8AC3E}">
        <p14:creationId xmlns:p14="http://schemas.microsoft.com/office/powerpoint/2010/main" val="19017713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Demo: Setting Up Composite Primary: Assumptions</a:t>
            </a:r>
          </a:p>
        </p:txBody>
      </p:sp>
      <p:sp>
        <p:nvSpPr>
          <p:cNvPr id="3" name="Content Placeholder 2"/>
          <p:cNvSpPr>
            <a:spLocks noGrp="1"/>
          </p:cNvSpPr>
          <p:nvPr>
            <p:ph idx="1"/>
          </p:nvPr>
        </p:nvSpPr>
        <p:spPr/>
        <p:txBody>
          <a:bodyPr/>
          <a:lstStyle/>
          <a:p>
            <a:r>
              <a:rPr lang="en-US" sz="1800" dirty="0" smtClean="0"/>
              <a:t>Assumptions (37-135-3334-88101-1 and 2)</a:t>
            </a:r>
          </a:p>
          <a:p>
            <a:endParaRPr lang="en-US" sz="1800" dirty="0" smtClean="0"/>
          </a:p>
          <a:p>
            <a:pPr lvl="1"/>
            <a:r>
              <a:rPr lang="en-US" sz="1800" dirty="0" smtClean="0"/>
              <a:t>Data collection on 1 in 3 schedule</a:t>
            </a:r>
          </a:p>
          <a:p>
            <a:pPr lvl="1"/>
            <a:endParaRPr lang="en-US" sz="1800" dirty="0" smtClean="0"/>
          </a:p>
          <a:p>
            <a:pPr lvl="1"/>
            <a:r>
              <a:rPr lang="en-US" sz="1800" dirty="0" smtClean="0"/>
              <a:t>Using two filter based monitors</a:t>
            </a:r>
          </a:p>
          <a:p>
            <a:pPr lvl="1"/>
            <a:endParaRPr lang="en-US" sz="1800" dirty="0" smtClean="0"/>
          </a:p>
          <a:p>
            <a:pPr lvl="1"/>
            <a:r>
              <a:rPr lang="en-US" sz="1800" dirty="0" smtClean="0"/>
              <a:t>Collect filters every six days.  One monitor will be collected on the regulatory days specified on AMTIC calendar (show link)</a:t>
            </a:r>
          </a:p>
          <a:p>
            <a:pPr lvl="1"/>
            <a:endParaRPr lang="en-US" sz="1800" dirty="0" smtClean="0"/>
          </a:p>
          <a:p>
            <a:pPr lvl="1"/>
            <a:r>
              <a:rPr lang="en-US" sz="1800" dirty="0" smtClean="0"/>
              <a:t>The other monitor will collect samples three days later.</a:t>
            </a:r>
          </a:p>
          <a:p>
            <a:pPr lvl="1"/>
            <a:endParaRPr lang="en-US" dirty="0"/>
          </a:p>
        </p:txBody>
      </p:sp>
      <p:sp>
        <p:nvSpPr>
          <p:cNvPr id="4" name="Footer Placeholder 3"/>
          <p:cNvSpPr>
            <a:spLocks noGrp="1"/>
          </p:cNvSpPr>
          <p:nvPr>
            <p:ph type="ftr" sz="quarter" idx="11"/>
          </p:nvPr>
        </p:nvSpPr>
        <p:spPr/>
        <p:txBody>
          <a:bodyPr/>
          <a:lstStyle/>
          <a:p>
            <a:r>
              <a:rPr lang="en-US" smtClean="0"/>
              <a:t>AQS Webinar January 28 and February 3, 2016</a:t>
            </a:r>
            <a:endParaRPr lang="en-US"/>
          </a:p>
        </p:txBody>
      </p:sp>
      <p:sp>
        <p:nvSpPr>
          <p:cNvPr id="5" name="Slide Number Placeholder 4"/>
          <p:cNvSpPr>
            <a:spLocks noGrp="1"/>
          </p:cNvSpPr>
          <p:nvPr>
            <p:ph type="sldNum" sz="quarter" idx="12"/>
          </p:nvPr>
        </p:nvSpPr>
        <p:spPr/>
        <p:txBody>
          <a:bodyPr/>
          <a:lstStyle/>
          <a:p>
            <a:fld id="{54184F46-92DE-49B2-A903-747FE3D11661}" type="slidenum">
              <a:rPr lang="en-US" smtClean="0"/>
              <a:t>20</a:t>
            </a:fld>
            <a:endParaRPr lang="en-US"/>
          </a:p>
        </p:txBody>
      </p:sp>
    </p:spTree>
    <p:extLst>
      <p:ext uri="{BB962C8B-B14F-4D97-AF65-F5344CB8AC3E}">
        <p14:creationId xmlns:p14="http://schemas.microsoft.com/office/powerpoint/2010/main" val="18063011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Demo: Setting Up Composite Primary: Steps</a:t>
            </a:r>
          </a:p>
        </p:txBody>
      </p:sp>
      <p:sp>
        <p:nvSpPr>
          <p:cNvPr id="3" name="Content Placeholder 2"/>
          <p:cNvSpPr>
            <a:spLocks noGrp="1"/>
          </p:cNvSpPr>
          <p:nvPr>
            <p:ph idx="1"/>
          </p:nvPr>
        </p:nvSpPr>
        <p:spPr/>
        <p:txBody>
          <a:bodyPr/>
          <a:lstStyle/>
          <a:p>
            <a:r>
              <a:rPr lang="en-US" sz="1800" dirty="0" smtClean="0"/>
              <a:t>STEPS</a:t>
            </a:r>
          </a:p>
          <a:p>
            <a:pPr lvl="1"/>
            <a:r>
              <a:rPr lang="en-US" sz="1800" dirty="0" smtClean="0"/>
              <a:t>1) </a:t>
            </a:r>
            <a:r>
              <a:rPr lang="en-US" sz="1800" dirty="0"/>
              <a:t>On Maintain Monitor Form for </a:t>
            </a:r>
            <a:r>
              <a:rPr lang="en-US" sz="1800" dirty="0" smtClean="0"/>
              <a:t>Primary </a:t>
            </a:r>
            <a:r>
              <a:rPr lang="en-US" sz="1800" dirty="0"/>
              <a:t>Monitor, Go to </a:t>
            </a:r>
            <a:r>
              <a:rPr lang="en-US" sz="1800" dirty="0" err="1"/>
              <a:t>Req</a:t>
            </a:r>
            <a:r>
              <a:rPr lang="en-US" sz="1800" dirty="0"/>
              <a:t> Frequencies tab and enter 6 for Coll </a:t>
            </a:r>
            <a:r>
              <a:rPr lang="en-US" sz="1800" dirty="0" err="1"/>
              <a:t>Freq</a:t>
            </a:r>
            <a:r>
              <a:rPr lang="en-US" sz="1800" dirty="0"/>
              <a:t> Code, Begin Date from AMTIC calendar, and offset of </a:t>
            </a:r>
            <a:r>
              <a:rPr lang="en-US" sz="1800" dirty="0" smtClean="0"/>
              <a:t>0</a:t>
            </a:r>
          </a:p>
          <a:p>
            <a:pPr lvl="1"/>
            <a:endParaRPr lang="en-US" sz="1800" dirty="0" smtClean="0"/>
          </a:p>
          <a:p>
            <a:pPr lvl="1"/>
            <a:r>
              <a:rPr lang="en-US" sz="1800" dirty="0" smtClean="0"/>
              <a:t>2) On Maintain Monitor Form for Secondary Monitor, Go to </a:t>
            </a:r>
            <a:r>
              <a:rPr lang="en-US" sz="1800" dirty="0" err="1" smtClean="0"/>
              <a:t>Req</a:t>
            </a:r>
            <a:r>
              <a:rPr lang="en-US" sz="1800" dirty="0" smtClean="0"/>
              <a:t> Frequencies tab and enter 6 for Coll </a:t>
            </a:r>
            <a:r>
              <a:rPr lang="en-US" sz="1800" dirty="0" err="1" smtClean="0"/>
              <a:t>Freq</a:t>
            </a:r>
            <a:r>
              <a:rPr lang="en-US" sz="1800" dirty="0" smtClean="0"/>
              <a:t> Code, Begin Date from AMTIC calendar, and offset of 3</a:t>
            </a:r>
          </a:p>
          <a:p>
            <a:pPr lvl="1"/>
            <a:endParaRPr lang="en-US" sz="1800" dirty="0"/>
          </a:p>
          <a:p>
            <a:pPr lvl="1"/>
            <a:r>
              <a:rPr lang="en-US" sz="1800" dirty="0" smtClean="0"/>
              <a:t>3) On the Maintain Site Form, navigate to the Primary Monitor Periods tab, set the Composite Primary Tab to Y</a:t>
            </a:r>
          </a:p>
          <a:p>
            <a:pPr lvl="1"/>
            <a:endParaRPr lang="en-US" dirty="0"/>
          </a:p>
        </p:txBody>
      </p:sp>
      <p:sp>
        <p:nvSpPr>
          <p:cNvPr id="4" name="Footer Placeholder 3"/>
          <p:cNvSpPr>
            <a:spLocks noGrp="1"/>
          </p:cNvSpPr>
          <p:nvPr>
            <p:ph type="ftr" sz="quarter" idx="11"/>
          </p:nvPr>
        </p:nvSpPr>
        <p:spPr/>
        <p:txBody>
          <a:bodyPr/>
          <a:lstStyle/>
          <a:p>
            <a:r>
              <a:rPr lang="en-US" dirty="0" smtClean="0"/>
              <a:t>AQS Webinar January 28 and February 3, 2016</a:t>
            </a:r>
            <a:endParaRPr lang="en-US" dirty="0"/>
          </a:p>
        </p:txBody>
      </p:sp>
      <p:sp>
        <p:nvSpPr>
          <p:cNvPr id="5" name="Slide Number Placeholder 4"/>
          <p:cNvSpPr>
            <a:spLocks noGrp="1"/>
          </p:cNvSpPr>
          <p:nvPr>
            <p:ph type="sldNum" sz="quarter" idx="12"/>
          </p:nvPr>
        </p:nvSpPr>
        <p:spPr/>
        <p:txBody>
          <a:bodyPr/>
          <a:lstStyle/>
          <a:p>
            <a:fld id="{54184F46-92DE-49B2-A903-747FE3D11661}" type="slidenum">
              <a:rPr lang="en-US" smtClean="0"/>
              <a:t>21</a:t>
            </a:fld>
            <a:endParaRPr lang="en-US"/>
          </a:p>
        </p:txBody>
      </p:sp>
    </p:spTree>
    <p:extLst>
      <p:ext uri="{BB962C8B-B14F-4D97-AF65-F5344CB8AC3E}">
        <p14:creationId xmlns:p14="http://schemas.microsoft.com/office/powerpoint/2010/main" val="35574253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600200"/>
            <a:ext cx="8382000" cy="685800"/>
          </a:xfrm>
        </p:spPr>
        <p:txBody>
          <a:bodyPr>
            <a:normAutofit/>
          </a:bodyPr>
          <a:lstStyle/>
          <a:p>
            <a:r>
              <a:rPr lang="en-US" sz="1800" dirty="0"/>
              <a:t>Demo: Setting Up Composite Primary: Impact on Design </a:t>
            </a:r>
            <a:r>
              <a:rPr lang="en-US" sz="1800" dirty="0" smtClean="0"/>
              <a:t>Value Calculations</a:t>
            </a:r>
            <a:endParaRPr lang="en-US" sz="1800" dirty="0"/>
          </a:p>
        </p:txBody>
      </p:sp>
      <p:sp>
        <p:nvSpPr>
          <p:cNvPr id="3" name="Content Placeholder 2"/>
          <p:cNvSpPr>
            <a:spLocks noGrp="1"/>
          </p:cNvSpPr>
          <p:nvPr>
            <p:ph idx="1"/>
          </p:nvPr>
        </p:nvSpPr>
        <p:spPr>
          <a:xfrm>
            <a:off x="685800" y="2286000"/>
            <a:ext cx="7772400" cy="3352800"/>
          </a:xfrm>
        </p:spPr>
        <p:txBody>
          <a:bodyPr/>
          <a:lstStyle/>
          <a:p>
            <a:r>
              <a:rPr lang="en-US" sz="2000" dirty="0" smtClean="0"/>
              <a:t>Design Value Calculated differently if you don’t have composite primary.</a:t>
            </a:r>
          </a:p>
          <a:p>
            <a:pPr marL="342900" lvl="1" indent="0">
              <a:buNone/>
            </a:pPr>
            <a:endParaRPr lang="en-US" dirty="0" smtClean="0"/>
          </a:p>
          <a:p>
            <a:pPr lvl="1"/>
            <a:endParaRPr lang="en-US" dirty="0"/>
          </a:p>
        </p:txBody>
      </p:sp>
      <p:sp>
        <p:nvSpPr>
          <p:cNvPr id="4" name="Footer Placeholder 3"/>
          <p:cNvSpPr>
            <a:spLocks noGrp="1"/>
          </p:cNvSpPr>
          <p:nvPr>
            <p:ph type="ftr" sz="quarter" idx="11"/>
          </p:nvPr>
        </p:nvSpPr>
        <p:spPr/>
        <p:txBody>
          <a:bodyPr/>
          <a:lstStyle/>
          <a:p>
            <a:r>
              <a:rPr lang="en-US" smtClean="0"/>
              <a:t>AQS Webinar January 28 and February 3, 2016</a:t>
            </a:r>
            <a:endParaRPr lang="en-US"/>
          </a:p>
        </p:txBody>
      </p:sp>
      <p:sp>
        <p:nvSpPr>
          <p:cNvPr id="5" name="Slide Number Placeholder 4"/>
          <p:cNvSpPr>
            <a:spLocks noGrp="1"/>
          </p:cNvSpPr>
          <p:nvPr>
            <p:ph type="sldNum" sz="quarter" idx="12"/>
          </p:nvPr>
        </p:nvSpPr>
        <p:spPr/>
        <p:txBody>
          <a:bodyPr/>
          <a:lstStyle/>
          <a:p>
            <a:fld id="{54184F46-92DE-49B2-A903-747FE3D11661}" type="slidenum">
              <a:rPr lang="en-US" smtClean="0"/>
              <a:t>22</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899325322"/>
              </p:ext>
            </p:extLst>
          </p:nvPr>
        </p:nvGraphicFramePr>
        <p:xfrm>
          <a:off x="1068457" y="3187418"/>
          <a:ext cx="7007086" cy="2984782"/>
        </p:xfrm>
        <a:graphic>
          <a:graphicData uri="http://schemas.openxmlformats.org/drawingml/2006/table">
            <a:tbl>
              <a:tblPr firstRow="1" bandRow="1">
                <a:tableStyleId>{5C22544A-7EE6-4342-B048-85BDC9FD1C3A}</a:tableStyleId>
              </a:tblPr>
              <a:tblGrid>
                <a:gridCol w="3503543"/>
                <a:gridCol w="3503543"/>
              </a:tblGrid>
              <a:tr h="355882">
                <a:tc>
                  <a:txBody>
                    <a:bodyPr/>
                    <a:lstStyle/>
                    <a:p>
                      <a:r>
                        <a:rPr lang="en-US" sz="1400" dirty="0" smtClean="0"/>
                        <a:t>Don’t Have Composite</a:t>
                      </a:r>
                      <a:r>
                        <a:rPr lang="en-US" sz="1400" baseline="0" dirty="0" smtClean="0"/>
                        <a:t> Primary</a:t>
                      </a:r>
                      <a:endParaRPr lang="en-US" sz="1400" dirty="0"/>
                    </a:p>
                  </a:txBody>
                  <a:tcPr marL="68580" marR="68580" marT="34290" marB="34290"/>
                </a:tc>
                <a:tc>
                  <a:txBody>
                    <a:bodyPr/>
                    <a:lstStyle/>
                    <a:p>
                      <a:r>
                        <a:rPr lang="en-US" sz="1400" dirty="0" smtClean="0"/>
                        <a:t>Have Composite Primary</a:t>
                      </a:r>
                      <a:endParaRPr lang="en-US" sz="1400" dirty="0"/>
                    </a:p>
                  </a:txBody>
                  <a:tcPr marL="68580" marR="68580" marT="34290" marB="34290"/>
                </a:tc>
              </a:tr>
              <a:tr h="2537460">
                <a:tc>
                  <a:txBody>
                    <a:bodyPr/>
                    <a:lstStyle/>
                    <a:p>
                      <a:r>
                        <a:rPr lang="en-US" sz="1400" dirty="0" smtClean="0"/>
                        <a:t>Design Value is calculated as the 98</a:t>
                      </a:r>
                      <a:r>
                        <a:rPr lang="en-US" sz="1400" baseline="30000" dirty="0" smtClean="0"/>
                        <a:t>th</a:t>
                      </a:r>
                      <a:r>
                        <a:rPr lang="en-US" sz="1400" dirty="0" smtClean="0"/>
                        <a:t> percentile.  </a:t>
                      </a:r>
                    </a:p>
                    <a:p>
                      <a:endParaRPr lang="en-US" sz="1400" dirty="0" smtClean="0"/>
                    </a:p>
                    <a:p>
                      <a:r>
                        <a:rPr lang="en-US" sz="1400" dirty="0" smtClean="0"/>
                        <a:t>Samples from</a:t>
                      </a:r>
                      <a:r>
                        <a:rPr lang="en-US" sz="1400" baseline="0" dirty="0" smtClean="0"/>
                        <a:t> the secondary monitor are considered “extra” samples and not included in Design Value calculation.  </a:t>
                      </a:r>
                    </a:p>
                    <a:p>
                      <a:endParaRPr lang="en-US" sz="1400" baseline="0" dirty="0" smtClean="0"/>
                    </a:p>
                    <a:p>
                      <a:r>
                        <a:rPr lang="en-US" sz="1400" baseline="0" dirty="0" smtClean="0"/>
                        <a:t>Because only samples from primary monitor are included, the 98</a:t>
                      </a:r>
                      <a:r>
                        <a:rPr lang="en-US" sz="1400" baseline="30000" dirty="0" smtClean="0"/>
                        <a:t>th</a:t>
                      </a:r>
                      <a:r>
                        <a:rPr lang="en-US" sz="1400" baseline="0" dirty="0" smtClean="0"/>
                        <a:t> percentile is the 1</a:t>
                      </a:r>
                      <a:r>
                        <a:rPr lang="en-US" sz="1400" baseline="30000" dirty="0" smtClean="0"/>
                        <a:t>st</a:t>
                      </a:r>
                      <a:r>
                        <a:rPr lang="en-US" sz="1400" baseline="0" dirty="0" smtClean="0"/>
                        <a:t> Max.</a:t>
                      </a:r>
                    </a:p>
                    <a:p>
                      <a:endParaRPr lang="en-US" sz="1400" baseline="0" dirty="0" smtClean="0"/>
                    </a:p>
                    <a:p>
                      <a:endParaRPr lang="en-US" sz="1400" dirty="0"/>
                    </a:p>
                  </a:txBody>
                  <a:tcPr marL="68580" marR="68580" marT="34290" marB="34290"/>
                </a:tc>
                <a:tc>
                  <a:txBody>
                    <a:bodyPr/>
                    <a:lstStyle/>
                    <a:p>
                      <a:r>
                        <a:rPr lang="en-US" sz="1400" dirty="0" smtClean="0"/>
                        <a:t>Design Value is calculated as the 98</a:t>
                      </a:r>
                      <a:r>
                        <a:rPr lang="en-US" sz="1400" baseline="30000" dirty="0" smtClean="0"/>
                        <a:t>th</a:t>
                      </a:r>
                      <a:r>
                        <a:rPr lang="en-US" sz="1400" dirty="0" smtClean="0"/>
                        <a:t> percentile.  </a:t>
                      </a:r>
                    </a:p>
                    <a:p>
                      <a:endParaRPr lang="en-US" sz="1400" dirty="0" smtClean="0"/>
                    </a:p>
                    <a:p>
                      <a:r>
                        <a:rPr lang="en-US" sz="1400" dirty="0" smtClean="0"/>
                        <a:t>Samples from</a:t>
                      </a:r>
                      <a:r>
                        <a:rPr lang="en-US" sz="1400" baseline="0" dirty="0" smtClean="0"/>
                        <a:t> the secondary monitor are combined with samples from the primary monitor and included in Design Value Calculation.</a:t>
                      </a:r>
                    </a:p>
                    <a:p>
                      <a:endParaRPr lang="en-US" sz="1400" baseline="0" dirty="0" smtClean="0"/>
                    </a:p>
                    <a:p>
                      <a:r>
                        <a:rPr lang="en-US" sz="1400" baseline="0" dirty="0" smtClean="0"/>
                        <a:t>Because samples from both monitors are included, the 98</a:t>
                      </a:r>
                      <a:r>
                        <a:rPr lang="en-US" sz="1400" baseline="30000" dirty="0" smtClean="0"/>
                        <a:t>th</a:t>
                      </a:r>
                      <a:r>
                        <a:rPr lang="en-US" sz="1400" baseline="0" dirty="0" smtClean="0"/>
                        <a:t> Percentile is the 2</a:t>
                      </a:r>
                      <a:r>
                        <a:rPr lang="en-US" sz="1400" baseline="30000" dirty="0" smtClean="0"/>
                        <a:t>nd</a:t>
                      </a:r>
                      <a:r>
                        <a:rPr lang="en-US" sz="1400" baseline="0" dirty="0" smtClean="0"/>
                        <a:t> Max.</a:t>
                      </a:r>
                      <a:endParaRPr lang="en-US" sz="1400" dirty="0"/>
                    </a:p>
                  </a:txBody>
                  <a:tcPr marL="68580" marR="68580" marT="34290" marB="34290"/>
                </a:tc>
              </a:tr>
            </a:tbl>
          </a:graphicData>
        </a:graphic>
      </p:graphicFrame>
    </p:spTree>
    <p:extLst>
      <p:ext uri="{BB962C8B-B14F-4D97-AF65-F5344CB8AC3E}">
        <p14:creationId xmlns:p14="http://schemas.microsoft.com/office/powerpoint/2010/main" val="4879468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Site and Monitor Metadata</a:t>
            </a:r>
            <a:endParaRPr lang="en-US" dirty="0"/>
          </a:p>
        </p:txBody>
      </p:sp>
      <p:sp>
        <p:nvSpPr>
          <p:cNvPr id="8" name="Content Placeholder 7"/>
          <p:cNvSpPr>
            <a:spLocks noGrp="1"/>
          </p:cNvSpPr>
          <p:nvPr>
            <p:ph sz="half" idx="1"/>
          </p:nvPr>
        </p:nvSpPr>
        <p:spPr/>
        <p:txBody>
          <a:bodyPr/>
          <a:lstStyle/>
          <a:p>
            <a:r>
              <a:rPr lang="en-US" dirty="0" smtClean="0"/>
              <a:t>Site</a:t>
            </a:r>
          </a:p>
          <a:p>
            <a:pPr lvl="1"/>
            <a:r>
              <a:rPr lang="en-US" sz="1200" dirty="0"/>
              <a:t>Basic Site Info (AA)</a:t>
            </a:r>
          </a:p>
          <a:p>
            <a:pPr lvl="1"/>
            <a:r>
              <a:rPr lang="en-US" sz="1200" dirty="0"/>
              <a:t>Site Street (AB)</a:t>
            </a:r>
          </a:p>
          <a:p>
            <a:pPr lvl="1"/>
            <a:r>
              <a:rPr lang="en-US" sz="1200" dirty="0"/>
              <a:t>Site Open Path (AC)</a:t>
            </a:r>
          </a:p>
          <a:p>
            <a:pPr lvl="1"/>
            <a:r>
              <a:rPr lang="en-US" sz="1200" dirty="0">
                <a:solidFill>
                  <a:srgbClr val="C00000"/>
                </a:solidFill>
              </a:rPr>
              <a:t>Site Sampler (AD)</a:t>
            </a:r>
          </a:p>
          <a:p>
            <a:pPr lvl="1"/>
            <a:r>
              <a:rPr lang="en-US" sz="1200" dirty="0">
                <a:solidFill>
                  <a:srgbClr val="C00000"/>
                </a:solidFill>
              </a:rPr>
              <a:t>Sampler Channel (AE)</a:t>
            </a:r>
          </a:p>
          <a:p>
            <a:pPr lvl="1"/>
            <a:r>
              <a:rPr lang="en-US" sz="1200" dirty="0">
                <a:solidFill>
                  <a:srgbClr val="00B050"/>
                </a:solidFill>
              </a:rPr>
              <a:t>Primary Monitor Period (MO)</a:t>
            </a:r>
          </a:p>
        </p:txBody>
      </p:sp>
      <p:sp>
        <p:nvSpPr>
          <p:cNvPr id="9" name="Content Placeholder 8"/>
          <p:cNvSpPr>
            <a:spLocks noGrp="1"/>
          </p:cNvSpPr>
          <p:nvPr>
            <p:ph sz="half" idx="2"/>
          </p:nvPr>
        </p:nvSpPr>
        <p:spPr/>
        <p:txBody>
          <a:bodyPr/>
          <a:lstStyle/>
          <a:p>
            <a:pPr>
              <a:spcBef>
                <a:spcPts val="0"/>
              </a:spcBef>
            </a:pPr>
            <a:r>
              <a:rPr lang="en-US" dirty="0" smtClean="0"/>
              <a:t>Monitor</a:t>
            </a:r>
          </a:p>
          <a:p>
            <a:pPr lvl="1">
              <a:spcBef>
                <a:spcPts val="150"/>
              </a:spcBef>
            </a:pPr>
            <a:r>
              <a:rPr lang="en-US" sz="1050" dirty="0"/>
              <a:t>Monitor Basic (MA)</a:t>
            </a:r>
          </a:p>
          <a:p>
            <a:pPr lvl="1">
              <a:spcBef>
                <a:spcPts val="150"/>
              </a:spcBef>
            </a:pPr>
            <a:r>
              <a:rPr lang="en-US" sz="1050" dirty="0"/>
              <a:t>Sample Period (MB)</a:t>
            </a:r>
          </a:p>
          <a:p>
            <a:pPr lvl="1">
              <a:spcBef>
                <a:spcPts val="150"/>
              </a:spcBef>
            </a:pPr>
            <a:r>
              <a:rPr lang="en-US" sz="1050" dirty="0"/>
              <a:t>Monitor Type (MC)</a:t>
            </a:r>
          </a:p>
          <a:p>
            <a:pPr lvl="1">
              <a:spcBef>
                <a:spcPts val="150"/>
              </a:spcBef>
            </a:pPr>
            <a:r>
              <a:rPr lang="en-US" sz="1050" dirty="0"/>
              <a:t>Monitor Agency Role (MD)</a:t>
            </a:r>
          </a:p>
          <a:p>
            <a:pPr lvl="1">
              <a:spcBef>
                <a:spcPts val="150"/>
              </a:spcBef>
            </a:pPr>
            <a:r>
              <a:rPr lang="en-US" sz="1050" dirty="0"/>
              <a:t>Monitor Objective (ME)</a:t>
            </a:r>
          </a:p>
          <a:p>
            <a:pPr lvl="1">
              <a:spcBef>
                <a:spcPts val="150"/>
              </a:spcBef>
            </a:pPr>
            <a:r>
              <a:rPr lang="en-US" sz="1050" dirty="0"/>
              <a:t>Monitor Sampling Schedule (MF)</a:t>
            </a:r>
          </a:p>
          <a:p>
            <a:pPr lvl="1">
              <a:spcBef>
                <a:spcPts val="150"/>
              </a:spcBef>
            </a:pPr>
            <a:r>
              <a:rPr lang="en-US" sz="1050" dirty="0"/>
              <a:t>Monitor Tangent Road (MG)</a:t>
            </a:r>
          </a:p>
          <a:p>
            <a:pPr lvl="1">
              <a:spcBef>
                <a:spcPts val="150"/>
              </a:spcBef>
            </a:pPr>
            <a:r>
              <a:rPr lang="en-US" sz="1050" dirty="0"/>
              <a:t>Monitor Obstruction (MH)</a:t>
            </a:r>
          </a:p>
          <a:p>
            <a:pPr lvl="1">
              <a:spcBef>
                <a:spcPts val="150"/>
              </a:spcBef>
            </a:pPr>
            <a:r>
              <a:rPr lang="en-US" sz="1050" dirty="0"/>
              <a:t>Monitor Regulatory Compliance (MI)</a:t>
            </a:r>
          </a:p>
          <a:p>
            <a:pPr lvl="1">
              <a:spcBef>
                <a:spcPts val="150"/>
              </a:spcBef>
            </a:pPr>
            <a:r>
              <a:rPr lang="en-US" sz="1050" dirty="0"/>
              <a:t>Monitor QA Collocation (MJ)</a:t>
            </a:r>
          </a:p>
          <a:p>
            <a:pPr lvl="1">
              <a:spcBef>
                <a:spcPts val="150"/>
              </a:spcBef>
            </a:pPr>
            <a:r>
              <a:rPr lang="en-US" sz="1050" dirty="0">
                <a:solidFill>
                  <a:srgbClr val="C00000"/>
                </a:solidFill>
              </a:rPr>
              <a:t>Monitor Method (MM)</a:t>
            </a:r>
          </a:p>
          <a:p>
            <a:pPr lvl="1">
              <a:spcBef>
                <a:spcPts val="150"/>
              </a:spcBef>
            </a:pPr>
            <a:r>
              <a:rPr lang="en-US" sz="1050" dirty="0">
                <a:solidFill>
                  <a:srgbClr val="C00000"/>
                </a:solidFill>
              </a:rPr>
              <a:t>Monitor Network Affiliation (MN)</a:t>
            </a:r>
          </a:p>
          <a:p>
            <a:pPr lvl="1">
              <a:spcBef>
                <a:spcPts val="150"/>
              </a:spcBef>
            </a:pPr>
            <a:r>
              <a:rPr lang="en-US" sz="1050" dirty="0">
                <a:solidFill>
                  <a:srgbClr val="00B050"/>
                </a:solidFill>
              </a:rPr>
              <a:t>Primary Monitor Period (MO)</a:t>
            </a:r>
          </a:p>
          <a:p>
            <a:pPr lvl="1">
              <a:spcBef>
                <a:spcPts val="150"/>
              </a:spcBef>
            </a:pPr>
            <a:r>
              <a:rPr lang="en-US" sz="1050" dirty="0">
                <a:solidFill>
                  <a:srgbClr val="C00000"/>
                </a:solidFill>
              </a:rPr>
              <a:t>Monitor Channel (MP)</a:t>
            </a:r>
          </a:p>
          <a:p>
            <a:pPr lvl="1">
              <a:spcBef>
                <a:spcPts val="150"/>
              </a:spcBef>
            </a:pPr>
            <a:r>
              <a:rPr lang="en-US" sz="1050" dirty="0">
                <a:solidFill>
                  <a:srgbClr val="C00000"/>
                </a:solidFill>
              </a:rPr>
              <a:t>Monitor NAAQS Exclusion (MX)</a:t>
            </a:r>
          </a:p>
          <a:p>
            <a:pPr lvl="1"/>
            <a:endParaRPr lang="en-US" dirty="0"/>
          </a:p>
        </p:txBody>
      </p:sp>
      <p:sp>
        <p:nvSpPr>
          <p:cNvPr id="6" name="Slide Number Placeholder 5"/>
          <p:cNvSpPr>
            <a:spLocks noGrp="1"/>
          </p:cNvSpPr>
          <p:nvPr>
            <p:ph type="sldNum" sz="quarter" idx="12"/>
          </p:nvPr>
        </p:nvSpPr>
        <p:spPr/>
        <p:txBody>
          <a:bodyPr/>
          <a:lstStyle/>
          <a:p>
            <a:pPr>
              <a:defRPr/>
            </a:pPr>
            <a:fld id="{A59A409D-13B5-4BFA-BEF2-B333FB868C3F}" type="slidenum">
              <a:rPr lang="en-US" smtClean="0"/>
              <a:pPr>
                <a:defRPr/>
              </a:pPr>
              <a:t>23</a:t>
            </a:fld>
            <a:endParaRPr lang="en-US" dirty="0"/>
          </a:p>
        </p:txBody>
      </p:sp>
      <p:sp>
        <p:nvSpPr>
          <p:cNvPr id="2" name="Footer Placeholder 1"/>
          <p:cNvSpPr>
            <a:spLocks noGrp="1"/>
          </p:cNvSpPr>
          <p:nvPr>
            <p:ph type="ftr" sz="quarter" idx="11"/>
          </p:nvPr>
        </p:nvSpPr>
        <p:spPr/>
        <p:txBody>
          <a:bodyPr/>
          <a:lstStyle/>
          <a:p>
            <a:r>
              <a:rPr lang="en-US" smtClean="0"/>
              <a:t>AQS Webinar January 28 and February 3, 2016</a:t>
            </a:r>
            <a:endParaRPr lang="en-US"/>
          </a:p>
        </p:txBody>
      </p:sp>
    </p:spTree>
    <p:extLst>
      <p:ext uri="{BB962C8B-B14F-4D97-AF65-F5344CB8AC3E}">
        <p14:creationId xmlns:p14="http://schemas.microsoft.com/office/powerpoint/2010/main" val="40872364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521494" y="2132410"/>
            <a:ext cx="8101013" cy="2593181"/>
          </a:xfrm>
          <a:prstGeom prst="rect">
            <a:avLst/>
          </a:prstGeom>
        </p:spPr>
      </p:pic>
      <p:sp>
        <p:nvSpPr>
          <p:cNvPr id="4" name="TextBox 3"/>
          <p:cNvSpPr txBox="1"/>
          <p:nvPr/>
        </p:nvSpPr>
        <p:spPr>
          <a:xfrm>
            <a:off x="521494" y="1374084"/>
            <a:ext cx="7936706" cy="415498"/>
          </a:xfrm>
          <a:prstGeom prst="rect">
            <a:avLst/>
          </a:prstGeom>
          <a:noFill/>
        </p:spPr>
        <p:txBody>
          <a:bodyPr wrap="square" rtlCol="0">
            <a:spAutoFit/>
          </a:bodyPr>
          <a:lstStyle/>
          <a:p>
            <a:pPr algn="ctr"/>
            <a:r>
              <a:rPr lang="en-US" sz="2100" dirty="0"/>
              <a:t>AMP 500 Report, Text File, Header</a:t>
            </a:r>
          </a:p>
        </p:txBody>
      </p:sp>
      <p:sp>
        <p:nvSpPr>
          <p:cNvPr id="5" name="Footer Placeholder 4"/>
          <p:cNvSpPr>
            <a:spLocks noGrp="1"/>
          </p:cNvSpPr>
          <p:nvPr>
            <p:ph type="ftr" sz="quarter" idx="11"/>
          </p:nvPr>
        </p:nvSpPr>
        <p:spPr/>
        <p:txBody>
          <a:bodyPr/>
          <a:lstStyle/>
          <a:p>
            <a:r>
              <a:rPr lang="en-US" smtClean="0"/>
              <a:t>AQS Webinar January 28 and February 3, 2016</a:t>
            </a:r>
            <a:endParaRPr lang="en-US"/>
          </a:p>
        </p:txBody>
      </p:sp>
      <p:sp>
        <p:nvSpPr>
          <p:cNvPr id="6" name="Slide Number Placeholder 5"/>
          <p:cNvSpPr>
            <a:spLocks noGrp="1"/>
          </p:cNvSpPr>
          <p:nvPr>
            <p:ph type="sldNum" sz="quarter" idx="12"/>
          </p:nvPr>
        </p:nvSpPr>
        <p:spPr/>
        <p:txBody>
          <a:bodyPr/>
          <a:lstStyle/>
          <a:p>
            <a:fld id="{54184F46-92DE-49B2-A903-747FE3D11661}" type="slidenum">
              <a:rPr lang="en-US" smtClean="0"/>
              <a:t>24</a:t>
            </a:fld>
            <a:endParaRPr lang="en-US"/>
          </a:p>
        </p:txBody>
      </p:sp>
    </p:spTree>
    <p:extLst>
      <p:ext uri="{BB962C8B-B14F-4D97-AF65-F5344CB8AC3E}">
        <p14:creationId xmlns:p14="http://schemas.microsoft.com/office/powerpoint/2010/main" val="40183632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4294" y="2085975"/>
            <a:ext cx="9015413" cy="2686050"/>
          </a:xfrm>
          <a:prstGeom prst="rect">
            <a:avLst/>
          </a:prstGeom>
        </p:spPr>
      </p:pic>
      <p:sp>
        <p:nvSpPr>
          <p:cNvPr id="3" name="Rectangle 2"/>
          <p:cNvSpPr/>
          <p:nvPr/>
        </p:nvSpPr>
        <p:spPr>
          <a:xfrm>
            <a:off x="2014442" y="1093950"/>
            <a:ext cx="5115118" cy="830997"/>
          </a:xfrm>
          <a:prstGeom prst="rect">
            <a:avLst/>
          </a:prstGeom>
        </p:spPr>
        <p:txBody>
          <a:bodyPr wrap="none">
            <a:spAutoFit/>
          </a:bodyPr>
          <a:lstStyle/>
          <a:p>
            <a:pPr algn="ctr"/>
            <a:r>
              <a:rPr lang="en-US" dirty="0"/>
              <a:t>AMP 500 Report, Text File, Data for </a:t>
            </a:r>
          </a:p>
          <a:p>
            <a:pPr algn="ctr"/>
            <a:r>
              <a:rPr lang="en-US" dirty="0"/>
              <a:t>37-135-3334 Site and Monitor</a:t>
            </a:r>
          </a:p>
        </p:txBody>
      </p:sp>
      <p:sp>
        <p:nvSpPr>
          <p:cNvPr id="4" name="Footer Placeholder 3"/>
          <p:cNvSpPr>
            <a:spLocks noGrp="1"/>
          </p:cNvSpPr>
          <p:nvPr>
            <p:ph type="ftr" sz="quarter" idx="11"/>
          </p:nvPr>
        </p:nvSpPr>
        <p:spPr/>
        <p:txBody>
          <a:bodyPr/>
          <a:lstStyle/>
          <a:p>
            <a:r>
              <a:rPr lang="en-US" smtClean="0"/>
              <a:t>AQS Webinar January 28 and February 3, 2016</a:t>
            </a:r>
            <a:endParaRPr lang="en-US"/>
          </a:p>
        </p:txBody>
      </p:sp>
      <p:sp>
        <p:nvSpPr>
          <p:cNvPr id="5" name="Slide Number Placeholder 4"/>
          <p:cNvSpPr>
            <a:spLocks noGrp="1"/>
          </p:cNvSpPr>
          <p:nvPr>
            <p:ph type="sldNum" sz="quarter" idx="12"/>
          </p:nvPr>
        </p:nvSpPr>
        <p:spPr/>
        <p:txBody>
          <a:bodyPr/>
          <a:lstStyle/>
          <a:p>
            <a:fld id="{54184F46-92DE-49B2-A903-747FE3D11661}" type="slidenum">
              <a:rPr lang="en-US" smtClean="0"/>
              <a:t>25</a:t>
            </a:fld>
            <a:endParaRPr lang="en-US"/>
          </a:p>
        </p:txBody>
      </p:sp>
    </p:spTree>
    <p:extLst>
      <p:ext uri="{BB962C8B-B14F-4D97-AF65-F5344CB8AC3E}">
        <p14:creationId xmlns:p14="http://schemas.microsoft.com/office/powerpoint/2010/main" val="25977060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Metadata Changes/New Metadata</a:t>
            </a:r>
            <a:endParaRPr lang="en-US" dirty="0"/>
          </a:p>
        </p:txBody>
      </p:sp>
      <p:sp>
        <p:nvSpPr>
          <p:cNvPr id="3" name="Content Placeholder 2"/>
          <p:cNvSpPr>
            <a:spLocks noGrp="1"/>
          </p:cNvSpPr>
          <p:nvPr>
            <p:ph idx="1"/>
          </p:nvPr>
        </p:nvSpPr>
        <p:spPr/>
        <p:txBody>
          <a:bodyPr/>
          <a:lstStyle/>
          <a:p>
            <a:r>
              <a:rPr lang="en-US" sz="2400" dirty="0" smtClean="0"/>
              <a:t>Monitor Type:  Only administrative classification</a:t>
            </a:r>
          </a:p>
          <a:p>
            <a:r>
              <a:rPr lang="en-US" sz="2400" dirty="0" smtClean="0"/>
              <a:t>Monitor Network Affiliation:  Network / Program for monitor (e.g. NCORE, PAMS)</a:t>
            </a:r>
          </a:p>
          <a:p>
            <a:r>
              <a:rPr lang="en-US" sz="2400" dirty="0" smtClean="0"/>
              <a:t>Monitor NAAQS Exclusion:  Replaces non-regulatory type</a:t>
            </a:r>
          </a:p>
          <a:p>
            <a:r>
              <a:rPr lang="en-US" sz="2400" dirty="0" smtClean="0"/>
              <a:t>Monitor Collocation Period:  Use instead of “QA Collocated” monitor type</a:t>
            </a:r>
          </a:p>
          <a:p>
            <a:r>
              <a:rPr lang="en-US" sz="2400" dirty="0" smtClean="0"/>
              <a:t>Monitor Method: Method Code for Monitor.</a:t>
            </a:r>
            <a:endParaRPr lang="en-US" sz="2400" dirty="0"/>
          </a:p>
        </p:txBody>
      </p:sp>
      <p:sp>
        <p:nvSpPr>
          <p:cNvPr id="5" name="Slide Number Placeholder 4"/>
          <p:cNvSpPr>
            <a:spLocks noGrp="1"/>
          </p:cNvSpPr>
          <p:nvPr>
            <p:ph type="sldNum" sz="quarter" idx="12"/>
          </p:nvPr>
        </p:nvSpPr>
        <p:spPr/>
        <p:txBody>
          <a:bodyPr/>
          <a:lstStyle/>
          <a:p>
            <a:fld id="{64D83458-1A0E-438D-8EC5-46E5C250031E}" type="slidenum">
              <a:rPr lang="en-US" smtClean="0"/>
              <a:pPr/>
              <a:t>26</a:t>
            </a:fld>
            <a:endParaRPr lang="en-US" dirty="0"/>
          </a:p>
        </p:txBody>
      </p:sp>
      <p:sp>
        <p:nvSpPr>
          <p:cNvPr id="6" name="Footer Placeholder 5"/>
          <p:cNvSpPr>
            <a:spLocks noGrp="1"/>
          </p:cNvSpPr>
          <p:nvPr>
            <p:ph type="ftr" sz="quarter" idx="11"/>
          </p:nvPr>
        </p:nvSpPr>
        <p:spPr/>
        <p:txBody>
          <a:bodyPr/>
          <a:lstStyle/>
          <a:p>
            <a:r>
              <a:rPr lang="en-US" smtClean="0"/>
              <a:t>AQS Webinar January 28 and February 3, 2016</a:t>
            </a:r>
            <a:endParaRPr lang="en-US"/>
          </a:p>
        </p:txBody>
      </p:sp>
    </p:spTree>
    <p:extLst>
      <p:ext uri="{BB962C8B-B14F-4D97-AF65-F5344CB8AC3E}">
        <p14:creationId xmlns:p14="http://schemas.microsoft.com/office/powerpoint/2010/main" val="21324761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2014 Changes:  Monitor Types (1)</a:t>
            </a:r>
            <a:endParaRPr lang="en-US" dirty="0"/>
          </a:p>
        </p:txBody>
      </p:sp>
      <p:sp>
        <p:nvSpPr>
          <p:cNvPr id="3" name="Content Placeholder 2"/>
          <p:cNvSpPr>
            <a:spLocks noGrp="1"/>
          </p:cNvSpPr>
          <p:nvPr>
            <p:ph idx="1"/>
          </p:nvPr>
        </p:nvSpPr>
        <p:spPr/>
        <p:txBody>
          <a:bodyPr/>
          <a:lstStyle/>
          <a:p>
            <a:r>
              <a:rPr lang="en-US" sz="2400" dirty="0" smtClean="0"/>
              <a:t>Monitor Type is now only used for “Administrative classification of a monitor” (SLAMS, Tribal, SPM, Non-EPA Federal, Industrial, and Other)</a:t>
            </a:r>
          </a:p>
          <a:p>
            <a:r>
              <a:rPr lang="en-US" sz="2400" dirty="0" smtClean="0"/>
              <a:t>A monitor can only have one monitor type at the time.  (i.e. to assign a new monitor type to an existing monitor, you must close the old one first.)</a:t>
            </a:r>
          </a:p>
          <a:p>
            <a:endParaRPr lang="en-US" dirty="0"/>
          </a:p>
        </p:txBody>
      </p:sp>
      <p:sp>
        <p:nvSpPr>
          <p:cNvPr id="6" name="Slide Number Placeholder 5"/>
          <p:cNvSpPr>
            <a:spLocks noGrp="1"/>
          </p:cNvSpPr>
          <p:nvPr>
            <p:ph type="sldNum" sz="quarter" idx="12"/>
          </p:nvPr>
        </p:nvSpPr>
        <p:spPr/>
        <p:txBody>
          <a:bodyPr/>
          <a:lstStyle/>
          <a:p>
            <a:pPr>
              <a:defRPr/>
            </a:pPr>
            <a:fld id="{A59A409D-13B5-4BFA-BEF2-B333FB868C3F}" type="slidenum">
              <a:rPr lang="en-US" smtClean="0"/>
              <a:pPr>
                <a:defRPr/>
              </a:pPr>
              <a:t>27</a:t>
            </a:fld>
            <a:endParaRPr lang="en-US" dirty="0"/>
          </a:p>
        </p:txBody>
      </p:sp>
      <p:sp>
        <p:nvSpPr>
          <p:cNvPr id="7" name="Footer Placeholder 6"/>
          <p:cNvSpPr>
            <a:spLocks noGrp="1"/>
          </p:cNvSpPr>
          <p:nvPr>
            <p:ph type="ftr" sz="quarter" idx="11"/>
          </p:nvPr>
        </p:nvSpPr>
        <p:spPr/>
        <p:txBody>
          <a:bodyPr/>
          <a:lstStyle/>
          <a:p>
            <a:r>
              <a:rPr lang="en-US" dirty="0" smtClean="0"/>
              <a:t>AQS Webinar January 28 and February 3, 2016</a:t>
            </a:r>
            <a:endParaRPr lang="en-US" dirty="0"/>
          </a:p>
        </p:txBody>
      </p:sp>
    </p:spTree>
    <p:extLst>
      <p:ext uri="{BB962C8B-B14F-4D97-AF65-F5344CB8AC3E}">
        <p14:creationId xmlns:p14="http://schemas.microsoft.com/office/powerpoint/2010/main" val="24516637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7350" y="1726012"/>
            <a:ext cx="5715000" cy="331388"/>
          </a:xfrm>
        </p:spPr>
        <p:txBody>
          <a:bodyPr>
            <a:normAutofit fontScale="90000"/>
          </a:bodyPr>
          <a:lstStyle/>
          <a:p>
            <a:r>
              <a:rPr lang="en-US" dirty="0" smtClean="0"/>
              <a:t>Monitor Types (2)</a:t>
            </a:r>
            <a:endParaRPr lang="en-US" dirty="0"/>
          </a:p>
        </p:txBody>
      </p:sp>
      <p:sp>
        <p:nvSpPr>
          <p:cNvPr id="3" name="Content Placeholder 2"/>
          <p:cNvSpPr>
            <a:spLocks noGrp="1"/>
          </p:cNvSpPr>
          <p:nvPr>
            <p:ph idx="1"/>
          </p:nvPr>
        </p:nvSpPr>
        <p:spPr>
          <a:xfrm>
            <a:off x="1428750" y="2057400"/>
            <a:ext cx="6343650" cy="3543300"/>
          </a:xfrm>
        </p:spPr>
        <p:txBody>
          <a:bodyPr/>
          <a:lstStyle/>
          <a:p>
            <a:pPr>
              <a:spcBef>
                <a:spcPts val="0"/>
              </a:spcBef>
            </a:pPr>
            <a:r>
              <a:rPr lang="en-US" sz="1425" dirty="0">
                <a:latin typeface="Calibri" panose="020F0502020204030204" pitchFamily="34" charset="0"/>
                <a:cs typeface="Calibri" panose="020F0502020204030204" pitchFamily="34" charset="0"/>
              </a:rPr>
              <a:t>SLAMS:  State or Local air monitoring stations for parameters (pollutants and/or meteorological data) addressed by 40 CFR Part 58.</a:t>
            </a:r>
          </a:p>
          <a:p>
            <a:pPr>
              <a:spcBef>
                <a:spcPts val="0"/>
              </a:spcBef>
            </a:pPr>
            <a:r>
              <a:rPr lang="en-US" sz="1425" dirty="0">
                <a:latin typeface="Calibri" panose="020F0502020204030204" pitchFamily="34" charset="0"/>
                <a:cs typeface="Calibri" panose="020F0502020204030204" pitchFamily="34" charset="0"/>
              </a:rPr>
              <a:t>TRIBAL:  Air monitoring stations operating under the authority of a Federally recognized tribal agency for parameters addressed by 40 CFR Part 58.</a:t>
            </a:r>
          </a:p>
          <a:p>
            <a:pPr>
              <a:spcBef>
                <a:spcPts val="0"/>
              </a:spcBef>
            </a:pPr>
            <a:r>
              <a:rPr lang="en-US" sz="1425" dirty="0">
                <a:latin typeface="Calibri" panose="020F0502020204030204" pitchFamily="34" charset="0"/>
                <a:cs typeface="Calibri" panose="020F0502020204030204" pitchFamily="34" charset="0"/>
              </a:rPr>
              <a:t>SPECIAL PURPOSE:   A monitor that an agency has designated as “Special Purpose” in its annual monitoring network plan for parameters addressed by 40 CFR Part 58.</a:t>
            </a:r>
          </a:p>
          <a:p>
            <a:pPr>
              <a:spcBef>
                <a:spcPts val="0"/>
              </a:spcBef>
            </a:pPr>
            <a:r>
              <a:rPr lang="en-US" sz="1425" dirty="0">
                <a:latin typeface="Calibri" panose="020F0502020204030204" pitchFamily="34" charset="0"/>
                <a:cs typeface="Calibri" panose="020F0502020204030204" pitchFamily="34" charset="0"/>
              </a:rPr>
              <a:t>INDUSTRIAL:  A monitor that is operated by a private industry entity rather than under the control of a State, Local, or Tribal government.</a:t>
            </a:r>
          </a:p>
          <a:p>
            <a:pPr>
              <a:spcBef>
                <a:spcPts val="0"/>
              </a:spcBef>
            </a:pPr>
            <a:r>
              <a:rPr lang="en-US" sz="1425" dirty="0">
                <a:latin typeface="Calibri" panose="020F0502020204030204" pitchFamily="34" charset="0"/>
                <a:cs typeface="Calibri" panose="020F0502020204030204" pitchFamily="34" charset="0"/>
              </a:rPr>
              <a:t>EPA:  A monitor that is operated by EPA or an EPA contractor for parameters addressed by 40 CFR Part 58.</a:t>
            </a:r>
          </a:p>
          <a:p>
            <a:pPr>
              <a:spcBef>
                <a:spcPts val="0"/>
              </a:spcBef>
            </a:pPr>
            <a:r>
              <a:rPr lang="en-US" sz="1425" dirty="0">
                <a:latin typeface="Calibri" panose="020F0502020204030204" pitchFamily="34" charset="0"/>
                <a:cs typeface="Calibri" panose="020F0502020204030204" pitchFamily="34" charset="0"/>
              </a:rPr>
              <a:t>NON-EPA FEDERAL:  A monitor operated by another Federal agency for parameters addressed by 40 CFR Part 58.</a:t>
            </a:r>
          </a:p>
          <a:p>
            <a:pPr>
              <a:spcBef>
                <a:spcPts val="0"/>
              </a:spcBef>
            </a:pPr>
            <a:r>
              <a:rPr lang="en-US" sz="1425" dirty="0">
                <a:latin typeface="Calibri" panose="020F0502020204030204" pitchFamily="34" charset="0"/>
                <a:cs typeface="Calibri" panose="020F0502020204030204" pitchFamily="34" charset="0"/>
              </a:rPr>
              <a:t>OTHER:  A monitor for a parameter </a:t>
            </a:r>
            <a:r>
              <a:rPr lang="en-US" sz="1425" b="1" u="sng" dirty="0">
                <a:latin typeface="Calibri" panose="020F0502020204030204" pitchFamily="34" charset="0"/>
                <a:cs typeface="Calibri" panose="020F0502020204030204" pitchFamily="34" charset="0"/>
              </a:rPr>
              <a:t>not</a:t>
            </a:r>
            <a:r>
              <a:rPr lang="en-US" sz="1425" dirty="0">
                <a:latin typeface="Calibri" panose="020F0502020204030204" pitchFamily="34" charset="0"/>
                <a:cs typeface="Calibri" panose="020F0502020204030204" pitchFamily="34" charset="0"/>
              </a:rPr>
              <a:t> addressed by 40 CFR Part 58. (i.e. It will not be allowed for criteria pollutants or other parameters associated with a monitoring network such as NCORE, PAMS or NATTS.)</a:t>
            </a:r>
          </a:p>
          <a:p>
            <a:endParaRPr lang="en-US" sz="1425" dirty="0"/>
          </a:p>
        </p:txBody>
      </p:sp>
      <p:sp>
        <p:nvSpPr>
          <p:cNvPr id="6" name="Slide Number Placeholder 5"/>
          <p:cNvSpPr>
            <a:spLocks noGrp="1"/>
          </p:cNvSpPr>
          <p:nvPr>
            <p:ph type="sldNum" sz="quarter" idx="12"/>
          </p:nvPr>
        </p:nvSpPr>
        <p:spPr/>
        <p:txBody>
          <a:bodyPr/>
          <a:lstStyle/>
          <a:p>
            <a:pPr>
              <a:defRPr/>
            </a:pPr>
            <a:fld id="{A59A409D-13B5-4BFA-BEF2-B333FB868C3F}" type="slidenum">
              <a:rPr lang="en-US" smtClean="0"/>
              <a:pPr>
                <a:defRPr/>
              </a:pPr>
              <a:t>28</a:t>
            </a:fld>
            <a:endParaRPr lang="en-US" dirty="0"/>
          </a:p>
        </p:txBody>
      </p:sp>
      <p:sp>
        <p:nvSpPr>
          <p:cNvPr id="7" name="Footer Placeholder 6"/>
          <p:cNvSpPr>
            <a:spLocks noGrp="1"/>
          </p:cNvSpPr>
          <p:nvPr>
            <p:ph type="ftr" sz="quarter" idx="11"/>
          </p:nvPr>
        </p:nvSpPr>
        <p:spPr/>
        <p:txBody>
          <a:bodyPr/>
          <a:lstStyle/>
          <a:p>
            <a:r>
              <a:rPr lang="en-US" smtClean="0"/>
              <a:t>AQS Webinar January 28 and February 3, 2016</a:t>
            </a:r>
            <a:endParaRPr lang="en-US"/>
          </a:p>
        </p:txBody>
      </p:sp>
    </p:spTree>
    <p:extLst>
      <p:ext uri="{BB962C8B-B14F-4D97-AF65-F5344CB8AC3E}">
        <p14:creationId xmlns:p14="http://schemas.microsoft.com/office/powerpoint/2010/main" val="38210007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Monitor Network Affiliation (New 2014)</a:t>
            </a:r>
            <a:endParaRPr lang="en-US" dirty="0"/>
          </a:p>
        </p:txBody>
      </p:sp>
      <p:sp>
        <p:nvSpPr>
          <p:cNvPr id="3" name="Content Placeholder 2"/>
          <p:cNvSpPr>
            <a:spLocks noGrp="1"/>
          </p:cNvSpPr>
          <p:nvPr>
            <p:ph idx="1"/>
          </p:nvPr>
        </p:nvSpPr>
        <p:spPr/>
        <p:txBody>
          <a:bodyPr/>
          <a:lstStyle/>
          <a:p>
            <a:r>
              <a:rPr lang="en-US" sz="1800" dirty="0"/>
              <a:t>Name of the network or program of the monitor (e.g. NCORE, NATTS, PAMS, CSN STN, IMPROVE, CASTNET, PSD, SCHOOL AIR TOXICS, TRENDS SPECIATION, NEAR ROAD, CSN SUPPLEMENTAL, SUPPLEMENTAL SPECIATION)</a:t>
            </a:r>
          </a:p>
          <a:p>
            <a:r>
              <a:rPr lang="en-US" sz="1800" dirty="0"/>
              <a:t>Previously coded under monitor type.</a:t>
            </a:r>
          </a:p>
          <a:p>
            <a:r>
              <a:rPr lang="en-US" sz="1800" dirty="0"/>
              <a:t>May have more than one value at the time or no value (Example:  SLAMS criteria monitors often have no network affiliation)</a:t>
            </a:r>
          </a:p>
          <a:p>
            <a:r>
              <a:rPr lang="en-US" sz="1800" dirty="0"/>
              <a:t>Coded as MN batch transaction</a:t>
            </a:r>
          </a:p>
          <a:p>
            <a:endParaRPr lang="en-US" dirty="0"/>
          </a:p>
        </p:txBody>
      </p:sp>
      <p:sp>
        <p:nvSpPr>
          <p:cNvPr id="6" name="Slide Number Placeholder 5"/>
          <p:cNvSpPr>
            <a:spLocks noGrp="1"/>
          </p:cNvSpPr>
          <p:nvPr>
            <p:ph type="sldNum" sz="quarter" idx="12"/>
          </p:nvPr>
        </p:nvSpPr>
        <p:spPr/>
        <p:txBody>
          <a:bodyPr/>
          <a:lstStyle/>
          <a:p>
            <a:pPr>
              <a:defRPr/>
            </a:pPr>
            <a:fld id="{A59A409D-13B5-4BFA-BEF2-B333FB868C3F}" type="slidenum">
              <a:rPr lang="en-US" smtClean="0"/>
              <a:pPr>
                <a:defRPr/>
              </a:pPr>
              <a:t>29</a:t>
            </a:fld>
            <a:endParaRPr lang="en-US" dirty="0"/>
          </a:p>
        </p:txBody>
      </p:sp>
      <p:sp>
        <p:nvSpPr>
          <p:cNvPr id="7" name="Footer Placeholder 6"/>
          <p:cNvSpPr>
            <a:spLocks noGrp="1"/>
          </p:cNvSpPr>
          <p:nvPr>
            <p:ph type="ftr" sz="quarter" idx="11"/>
          </p:nvPr>
        </p:nvSpPr>
        <p:spPr/>
        <p:txBody>
          <a:bodyPr/>
          <a:lstStyle/>
          <a:p>
            <a:r>
              <a:rPr lang="en-US" smtClean="0"/>
              <a:t>AQS Webinar January 28 and February 3, 2016</a:t>
            </a:r>
            <a:endParaRPr lang="en-US"/>
          </a:p>
        </p:txBody>
      </p:sp>
    </p:spTree>
    <p:extLst>
      <p:ext uri="{BB962C8B-B14F-4D97-AF65-F5344CB8AC3E}">
        <p14:creationId xmlns:p14="http://schemas.microsoft.com/office/powerpoint/2010/main" val="21599658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122485"/>
            <a:ext cx="7620000" cy="630115"/>
          </a:xfrm>
        </p:spPr>
        <p:txBody>
          <a:bodyPr/>
          <a:lstStyle/>
          <a:p>
            <a:r>
              <a:rPr lang="en-US" dirty="0" smtClean="0"/>
              <a:t>Changes in 2015</a:t>
            </a:r>
            <a:endParaRPr lang="en-US" dirty="0"/>
          </a:p>
        </p:txBody>
      </p:sp>
      <p:sp>
        <p:nvSpPr>
          <p:cNvPr id="3" name="Content Placeholder 2"/>
          <p:cNvSpPr>
            <a:spLocks noGrp="1"/>
          </p:cNvSpPr>
          <p:nvPr>
            <p:ph idx="1"/>
          </p:nvPr>
        </p:nvSpPr>
        <p:spPr>
          <a:xfrm>
            <a:off x="685800" y="1752600"/>
            <a:ext cx="7772400" cy="4343400"/>
          </a:xfrm>
        </p:spPr>
        <p:txBody>
          <a:bodyPr/>
          <a:lstStyle/>
          <a:p>
            <a:r>
              <a:rPr lang="en-US" sz="2400" dirty="0" smtClean="0"/>
              <a:t>Miscellaneous bug fixes</a:t>
            </a:r>
          </a:p>
          <a:p>
            <a:r>
              <a:rPr lang="en-US" sz="2400" dirty="0" smtClean="0"/>
              <a:t>Batch load of all monitor metadata changes</a:t>
            </a:r>
          </a:p>
          <a:p>
            <a:r>
              <a:rPr lang="en-US" sz="2400" dirty="0" smtClean="0"/>
              <a:t>Primary Monitors Changes:</a:t>
            </a:r>
          </a:p>
          <a:p>
            <a:pPr lvl="1"/>
            <a:r>
              <a:rPr lang="en-US" sz="2000" dirty="0" smtClean="0"/>
              <a:t>Combine multiple filter-based samplers with offset.</a:t>
            </a:r>
          </a:p>
          <a:p>
            <a:pPr lvl="1"/>
            <a:r>
              <a:rPr lang="en-US" sz="2000" dirty="0" smtClean="0"/>
              <a:t>All criteria pollutants support primary monitors</a:t>
            </a:r>
          </a:p>
          <a:p>
            <a:r>
              <a:rPr lang="en-US" sz="2400" dirty="0" smtClean="0"/>
              <a:t>NAAQS Exclusions for all criteria pollutants using Exceptional Data Type ID</a:t>
            </a:r>
          </a:p>
          <a:p>
            <a:r>
              <a:rPr lang="en-US" sz="2400" dirty="0" smtClean="0"/>
              <a:t>Login with Exchange Network credentials</a:t>
            </a:r>
          </a:p>
          <a:p>
            <a:r>
              <a:rPr lang="en-US" sz="2400" dirty="0" smtClean="0"/>
              <a:t>New Census population data</a:t>
            </a:r>
          </a:p>
          <a:p>
            <a:r>
              <a:rPr lang="en-US" sz="2400" dirty="0" smtClean="0"/>
              <a:t>New EPA Website (</a:t>
            </a:r>
            <a:r>
              <a:rPr lang="en-US" sz="2400" dirty="0"/>
              <a:t>TTN):  </a:t>
            </a:r>
            <a:r>
              <a:rPr lang="en-US" sz="2400" dirty="0" smtClean="0">
                <a:hlinkClick r:id="rId2"/>
              </a:rPr>
              <a:t>https://www.epa.gov/aqs</a:t>
            </a:r>
            <a:endParaRPr lang="en-US" sz="2400" dirty="0" smtClean="0"/>
          </a:p>
          <a:p>
            <a:endParaRPr lang="en-US" sz="2400" dirty="0" smtClean="0"/>
          </a:p>
          <a:p>
            <a:endParaRPr lang="en-US" dirty="0"/>
          </a:p>
        </p:txBody>
      </p:sp>
      <p:sp>
        <p:nvSpPr>
          <p:cNvPr id="5" name="Footer Placeholder 4"/>
          <p:cNvSpPr>
            <a:spLocks noGrp="1"/>
          </p:cNvSpPr>
          <p:nvPr>
            <p:ph type="ftr" sz="quarter" idx="11"/>
          </p:nvPr>
        </p:nvSpPr>
        <p:spPr/>
        <p:txBody>
          <a:bodyPr/>
          <a:lstStyle/>
          <a:p>
            <a:r>
              <a:rPr lang="en-US" dirty="0"/>
              <a:t>AQS Webinar January 28 and February 3, 2016</a:t>
            </a:r>
          </a:p>
        </p:txBody>
      </p:sp>
      <p:sp>
        <p:nvSpPr>
          <p:cNvPr id="6" name="Slide Number Placeholder 5"/>
          <p:cNvSpPr>
            <a:spLocks noGrp="1"/>
          </p:cNvSpPr>
          <p:nvPr>
            <p:ph type="sldNum" sz="quarter" idx="12"/>
          </p:nvPr>
        </p:nvSpPr>
        <p:spPr/>
        <p:txBody>
          <a:bodyPr/>
          <a:lstStyle/>
          <a:p>
            <a:pPr>
              <a:defRPr/>
            </a:pPr>
            <a:fld id="{A59A409D-13B5-4BFA-BEF2-B333FB868C3F}" type="slidenum">
              <a:rPr lang="en-US" smtClean="0"/>
              <a:pPr>
                <a:defRPr/>
              </a:pPr>
              <a:t>3</a:t>
            </a:fld>
            <a:endParaRPr lang="en-US" dirty="0"/>
          </a:p>
        </p:txBody>
      </p:sp>
    </p:spTree>
    <p:extLst>
      <p:ext uri="{BB962C8B-B14F-4D97-AF65-F5344CB8AC3E}">
        <p14:creationId xmlns:p14="http://schemas.microsoft.com/office/powerpoint/2010/main" val="298608292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NAAQS Exclusion (New 2014)</a:t>
            </a:r>
            <a:endParaRPr lang="en-US" dirty="0"/>
          </a:p>
        </p:txBody>
      </p:sp>
      <p:sp>
        <p:nvSpPr>
          <p:cNvPr id="3" name="Content Placeholder 2"/>
          <p:cNvSpPr>
            <a:spLocks noGrp="1"/>
          </p:cNvSpPr>
          <p:nvPr>
            <p:ph idx="1"/>
          </p:nvPr>
        </p:nvSpPr>
        <p:spPr/>
        <p:txBody>
          <a:bodyPr/>
          <a:lstStyle/>
          <a:p>
            <a:r>
              <a:rPr lang="en-US" dirty="0" smtClean="0"/>
              <a:t>Indicated that the monitor should be excluded from NAAQS determinations (Design Value calculations)</a:t>
            </a:r>
          </a:p>
          <a:p>
            <a:r>
              <a:rPr lang="en-US" dirty="0" smtClean="0"/>
              <a:t>Replaces “non regulatory” monitor type</a:t>
            </a:r>
          </a:p>
          <a:p>
            <a:r>
              <a:rPr lang="en-US" dirty="0" smtClean="0"/>
              <a:t>Coded as MX </a:t>
            </a:r>
            <a:r>
              <a:rPr lang="en-US" smtClean="0"/>
              <a:t>batch transaction</a:t>
            </a:r>
            <a:endParaRPr lang="en-US" dirty="0" smtClean="0"/>
          </a:p>
        </p:txBody>
      </p:sp>
      <p:sp>
        <p:nvSpPr>
          <p:cNvPr id="5" name="Footer Placeholder 4"/>
          <p:cNvSpPr>
            <a:spLocks noGrp="1"/>
          </p:cNvSpPr>
          <p:nvPr>
            <p:ph type="ftr" sz="quarter" idx="11"/>
          </p:nvPr>
        </p:nvSpPr>
        <p:spPr/>
        <p:txBody>
          <a:bodyPr/>
          <a:lstStyle/>
          <a:p>
            <a:pPr>
              <a:defRPr/>
            </a:pPr>
            <a:r>
              <a:rPr lang="en-US" smtClean="0"/>
              <a:t>AQS Webinar January 28 and February 3, 2016</a:t>
            </a:r>
            <a:endParaRPr lang="en-US" dirty="0"/>
          </a:p>
        </p:txBody>
      </p:sp>
      <p:sp>
        <p:nvSpPr>
          <p:cNvPr id="6" name="Slide Number Placeholder 5"/>
          <p:cNvSpPr>
            <a:spLocks noGrp="1"/>
          </p:cNvSpPr>
          <p:nvPr>
            <p:ph type="sldNum" sz="quarter" idx="12"/>
          </p:nvPr>
        </p:nvSpPr>
        <p:spPr/>
        <p:txBody>
          <a:bodyPr/>
          <a:lstStyle/>
          <a:p>
            <a:pPr>
              <a:defRPr/>
            </a:pPr>
            <a:fld id="{A59A409D-13B5-4BFA-BEF2-B333FB868C3F}" type="slidenum">
              <a:rPr lang="en-US" smtClean="0"/>
              <a:pPr>
                <a:defRPr/>
              </a:pPr>
              <a:t>30</a:t>
            </a:fld>
            <a:endParaRPr lang="en-US" dirty="0"/>
          </a:p>
        </p:txBody>
      </p:sp>
    </p:spTree>
    <p:extLst>
      <p:ext uri="{BB962C8B-B14F-4D97-AF65-F5344CB8AC3E}">
        <p14:creationId xmlns:p14="http://schemas.microsoft.com/office/powerpoint/2010/main" val="246647429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7350" y="1697437"/>
            <a:ext cx="5715000" cy="302813"/>
          </a:xfrm>
        </p:spPr>
        <p:txBody>
          <a:bodyPr>
            <a:normAutofit fontScale="90000"/>
          </a:bodyPr>
          <a:lstStyle/>
          <a:p>
            <a:r>
              <a:rPr lang="en-US" dirty="0" smtClean="0"/>
              <a:t>QA Collocation Setup</a:t>
            </a:r>
            <a:endParaRPr lang="en-US" dirty="0"/>
          </a:p>
        </p:txBody>
      </p:sp>
      <p:sp>
        <p:nvSpPr>
          <p:cNvPr id="3" name="Content Placeholder 2"/>
          <p:cNvSpPr>
            <a:spLocks noGrp="1"/>
          </p:cNvSpPr>
          <p:nvPr>
            <p:ph idx="1"/>
          </p:nvPr>
        </p:nvSpPr>
        <p:spPr>
          <a:xfrm>
            <a:off x="1657350" y="2057400"/>
            <a:ext cx="5829300" cy="3543300"/>
          </a:xfrm>
        </p:spPr>
        <p:txBody>
          <a:bodyPr/>
          <a:lstStyle/>
          <a:p>
            <a:pPr>
              <a:spcBef>
                <a:spcPts val="75"/>
              </a:spcBef>
            </a:pPr>
            <a:r>
              <a:rPr lang="en-US" sz="1650" dirty="0"/>
              <a:t>40 CFR Part 58 Appendix A requires QA Collocation for certain pollutants and methods</a:t>
            </a:r>
          </a:p>
          <a:p>
            <a:pPr>
              <a:spcBef>
                <a:spcPts val="75"/>
              </a:spcBef>
            </a:pPr>
            <a:r>
              <a:rPr lang="en-US" sz="1650" dirty="0"/>
              <a:t>QA collocation is set up on either the Maintain Monitor form QA Collocation tab or the MJ Batch transaction.</a:t>
            </a:r>
          </a:p>
          <a:p>
            <a:pPr>
              <a:spcBef>
                <a:spcPts val="75"/>
              </a:spcBef>
            </a:pPr>
            <a:r>
              <a:rPr lang="en-US" sz="1650" dirty="0"/>
              <a:t>Each monitor of the QA Collocation pair must be set up separately; i.e. you must query each monitor on the Maintain form and tell AQS if it is the primary or collocated member of the pair, or submit two MJ transactions. </a:t>
            </a:r>
          </a:p>
          <a:p>
            <a:pPr>
              <a:spcBef>
                <a:spcPts val="75"/>
              </a:spcBef>
            </a:pPr>
            <a:r>
              <a:rPr lang="en-US" sz="1650" dirty="0"/>
              <a:t>For combinable parameters the primary for QA collocation should be the monitor designated as primary for NAAQS determinations (not presently enforced by AQS)</a:t>
            </a:r>
          </a:p>
          <a:p>
            <a:pPr>
              <a:spcBef>
                <a:spcPts val="75"/>
              </a:spcBef>
            </a:pPr>
            <a:r>
              <a:rPr lang="en-US" sz="1650" b="1" dirty="0"/>
              <a:t>Important</a:t>
            </a:r>
            <a:r>
              <a:rPr lang="en-US" sz="1650" dirty="0"/>
              <a:t>:  Only set up the QA monitor as “collocated”; do </a:t>
            </a:r>
            <a:r>
              <a:rPr lang="en-US" sz="1650" b="1" u="sng" dirty="0"/>
              <a:t>not</a:t>
            </a:r>
            <a:r>
              <a:rPr lang="en-US" sz="1650" dirty="0"/>
              <a:t> set up other non-primaries on this form.</a:t>
            </a:r>
          </a:p>
        </p:txBody>
      </p:sp>
      <p:sp>
        <p:nvSpPr>
          <p:cNvPr id="5" name="Footer Placeholder 4"/>
          <p:cNvSpPr>
            <a:spLocks noGrp="1"/>
          </p:cNvSpPr>
          <p:nvPr>
            <p:ph type="ftr" sz="quarter" idx="11"/>
          </p:nvPr>
        </p:nvSpPr>
        <p:spPr/>
        <p:txBody>
          <a:bodyPr/>
          <a:lstStyle/>
          <a:p>
            <a:pPr>
              <a:defRPr/>
            </a:pPr>
            <a:r>
              <a:rPr lang="en-US" smtClean="0"/>
              <a:t>AQS Webinar January 28 and February 3, 2016</a:t>
            </a:r>
            <a:endParaRPr lang="en-US" dirty="0"/>
          </a:p>
        </p:txBody>
      </p:sp>
      <p:sp>
        <p:nvSpPr>
          <p:cNvPr id="6" name="Slide Number Placeholder 5"/>
          <p:cNvSpPr>
            <a:spLocks noGrp="1"/>
          </p:cNvSpPr>
          <p:nvPr>
            <p:ph type="sldNum" sz="quarter" idx="12"/>
          </p:nvPr>
        </p:nvSpPr>
        <p:spPr/>
        <p:txBody>
          <a:bodyPr/>
          <a:lstStyle/>
          <a:p>
            <a:pPr>
              <a:defRPr/>
            </a:pPr>
            <a:fld id="{A59A409D-13B5-4BFA-BEF2-B333FB868C3F}" type="slidenum">
              <a:rPr lang="en-US" smtClean="0"/>
              <a:pPr>
                <a:defRPr/>
              </a:pPr>
              <a:t>31</a:t>
            </a:fld>
            <a:endParaRPr lang="en-US" dirty="0"/>
          </a:p>
        </p:txBody>
      </p:sp>
    </p:spTree>
    <p:extLst>
      <p:ext uri="{BB962C8B-B14F-4D97-AF65-F5344CB8AC3E}">
        <p14:creationId xmlns:p14="http://schemas.microsoft.com/office/powerpoint/2010/main" val="427428655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7350" y="1726012"/>
            <a:ext cx="5715000" cy="388538"/>
          </a:xfrm>
        </p:spPr>
        <p:txBody>
          <a:bodyPr>
            <a:normAutofit fontScale="90000"/>
          </a:bodyPr>
          <a:lstStyle/>
          <a:p>
            <a:r>
              <a:rPr lang="en-US" dirty="0" smtClean="0"/>
              <a:t>Monitor Method</a:t>
            </a:r>
            <a:endParaRPr lang="en-US" dirty="0"/>
          </a:p>
        </p:txBody>
      </p:sp>
      <p:sp>
        <p:nvSpPr>
          <p:cNvPr id="3" name="Content Placeholder 2"/>
          <p:cNvSpPr>
            <a:spLocks noGrp="1"/>
          </p:cNvSpPr>
          <p:nvPr>
            <p:ph idx="1"/>
          </p:nvPr>
        </p:nvSpPr>
        <p:spPr>
          <a:xfrm>
            <a:off x="1657350" y="2228850"/>
            <a:ext cx="5829300" cy="3143250"/>
          </a:xfrm>
        </p:spPr>
        <p:txBody>
          <a:bodyPr/>
          <a:lstStyle/>
          <a:p>
            <a:r>
              <a:rPr lang="en-US" sz="2000" dirty="0" smtClean="0"/>
              <a:t>The Monitor Method is the method of collection and analysis implemented by an AQS monitor for a period of time. </a:t>
            </a:r>
          </a:p>
          <a:p>
            <a:r>
              <a:rPr lang="en-US" sz="2000" dirty="0" smtClean="0"/>
              <a:t>Makes the link between AQS monitors and samplers in the real-world stronger.</a:t>
            </a:r>
          </a:p>
          <a:p>
            <a:r>
              <a:rPr lang="en-US" sz="2000" dirty="0" smtClean="0"/>
              <a:t>Utilized for validation of Raw and QA data.</a:t>
            </a:r>
          </a:p>
          <a:p>
            <a:r>
              <a:rPr lang="en-US" sz="2000" dirty="0" smtClean="0"/>
              <a:t>New:  Non FRM/FEM methods will not be allowed for regulatory monitors.</a:t>
            </a:r>
          </a:p>
          <a:p>
            <a:r>
              <a:rPr lang="en-US" sz="2000" dirty="0" smtClean="0"/>
              <a:t>Encoded in AQS a batch MM transaction. </a:t>
            </a:r>
            <a:endParaRPr lang="en-US" sz="2000" dirty="0"/>
          </a:p>
        </p:txBody>
      </p:sp>
      <p:sp>
        <p:nvSpPr>
          <p:cNvPr id="6" name="Slide Number Placeholder 5"/>
          <p:cNvSpPr>
            <a:spLocks noGrp="1"/>
          </p:cNvSpPr>
          <p:nvPr>
            <p:ph type="sldNum" sz="quarter" idx="12"/>
          </p:nvPr>
        </p:nvSpPr>
        <p:spPr/>
        <p:txBody>
          <a:bodyPr/>
          <a:lstStyle/>
          <a:p>
            <a:pPr>
              <a:defRPr/>
            </a:pPr>
            <a:fld id="{A59A409D-13B5-4BFA-BEF2-B333FB868C3F}" type="slidenum">
              <a:rPr lang="en-US" smtClean="0"/>
              <a:pPr>
                <a:defRPr/>
              </a:pPr>
              <a:t>32</a:t>
            </a:fld>
            <a:endParaRPr lang="en-US" dirty="0"/>
          </a:p>
        </p:txBody>
      </p:sp>
      <p:sp>
        <p:nvSpPr>
          <p:cNvPr id="7" name="Footer Placeholder 6"/>
          <p:cNvSpPr>
            <a:spLocks noGrp="1"/>
          </p:cNvSpPr>
          <p:nvPr>
            <p:ph type="ftr" sz="quarter" idx="11"/>
          </p:nvPr>
        </p:nvSpPr>
        <p:spPr/>
        <p:txBody>
          <a:bodyPr/>
          <a:lstStyle/>
          <a:p>
            <a:r>
              <a:rPr lang="en-US" smtClean="0"/>
              <a:t>AQS Webinar January 28 and February 3, 2016</a:t>
            </a:r>
            <a:endParaRPr lang="en-US"/>
          </a:p>
        </p:txBody>
      </p:sp>
    </p:spTree>
    <p:extLst>
      <p:ext uri="{BB962C8B-B14F-4D97-AF65-F5344CB8AC3E}">
        <p14:creationId xmlns:p14="http://schemas.microsoft.com/office/powerpoint/2010/main" val="182465315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5900" y="1063228"/>
            <a:ext cx="6172200" cy="594122"/>
          </a:xfrm>
        </p:spPr>
        <p:txBody>
          <a:bodyPr/>
          <a:lstStyle/>
          <a:p>
            <a:r>
              <a:rPr lang="en-US" dirty="0" smtClean="0"/>
              <a:t>New Batch Transactions</a:t>
            </a:r>
            <a:endParaRPr lang="en-US" dirty="0"/>
          </a:p>
        </p:txBody>
      </p:sp>
      <p:sp>
        <p:nvSpPr>
          <p:cNvPr id="3" name="Content Placeholder 2"/>
          <p:cNvSpPr>
            <a:spLocks noGrp="1"/>
          </p:cNvSpPr>
          <p:nvPr>
            <p:ph idx="1"/>
          </p:nvPr>
        </p:nvSpPr>
        <p:spPr>
          <a:xfrm>
            <a:off x="1485900" y="1657351"/>
            <a:ext cx="6172200" cy="3794522"/>
          </a:xfrm>
        </p:spPr>
        <p:txBody>
          <a:bodyPr/>
          <a:lstStyle/>
          <a:p>
            <a:r>
              <a:rPr lang="en-US" sz="2400" dirty="0" smtClean="0"/>
              <a:t>MM – Monitor Method</a:t>
            </a:r>
          </a:p>
          <a:p>
            <a:r>
              <a:rPr lang="en-US" sz="2400" dirty="0" smtClean="0"/>
              <a:t>MJ   - Monitor Collocation Period</a:t>
            </a:r>
          </a:p>
          <a:p>
            <a:r>
              <a:rPr lang="en-US" sz="2400" dirty="0" smtClean="0"/>
              <a:t>MN – Monitor Network Affiliation</a:t>
            </a:r>
          </a:p>
          <a:p>
            <a:r>
              <a:rPr lang="en-US" sz="2400" dirty="0" smtClean="0"/>
              <a:t>MO – Primary Monitor Period</a:t>
            </a:r>
          </a:p>
          <a:p>
            <a:r>
              <a:rPr lang="en-US" sz="2400" dirty="0" smtClean="0"/>
              <a:t>MX – Monitor NAAQS Exclusion</a:t>
            </a:r>
          </a:p>
          <a:p>
            <a:pPr>
              <a:buNone/>
            </a:pPr>
            <a:r>
              <a:rPr lang="en-US" sz="2400" dirty="0" smtClean="0"/>
              <a:t>See </a:t>
            </a:r>
            <a:r>
              <a:rPr lang="en-US" sz="2400" u="sng" dirty="0" smtClean="0">
                <a:hlinkClick r:id="rId3"/>
              </a:rPr>
              <a:t>https://aqs.epa.gov/aqsweb/documents/TransactionFormats.html</a:t>
            </a:r>
            <a:endParaRPr lang="en-US" sz="2400" u="sng" dirty="0" smtClean="0"/>
          </a:p>
          <a:p>
            <a:pPr>
              <a:buNone/>
            </a:pPr>
            <a:r>
              <a:rPr lang="en-US" sz="2400" dirty="0" smtClean="0"/>
              <a:t>Note:  Each transaction has a corresponding Maintain Form Tab</a:t>
            </a:r>
            <a:r>
              <a:rPr lang="en-US" dirty="0" smtClean="0"/>
              <a:t>.</a:t>
            </a:r>
            <a:endParaRPr lang="en-US" dirty="0"/>
          </a:p>
        </p:txBody>
      </p:sp>
      <p:sp>
        <p:nvSpPr>
          <p:cNvPr id="5" name="Slide Number Placeholder 4"/>
          <p:cNvSpPr>
            <a:spLocks noGrp="1"/>
          </p:cNvSpPr>
          <p:nvPr>
            <p:ph type="sldNum" sz="quarter" idx="12"/>
          </p:nvPr>
        </p:nvSpPr>
        <p:spPr/>
        <p:txBody>
          <a:bodyPr/>
          <a:lstStyle/>
          <a:p>
            <a:fld id="{64D83458-1A0E-438D-8EC5-46E5C250031E}" type="slidenum">
              <a:rPr lang="en-US" smtClean="0"/>
              <a:pPr/>
              <a:t>33</a:t>
            </a:fld>
            <a:endParaRPr lang="en-US"/>
          </a:p>
        </p:txBody>
      </p:sp>
      <p:sp>
        <p:nvSpPr>
          <p:cNvPr id="6" name="Footer Placeholder 5"/>
          <p:cNvSpPr>
            <a:spLocks noGrp="1"/>
          </p:cNvSpPr>
          <p:nvPr>
            <p:ph type="ftr" sz="quarter" idx="11"/>
          </p:nvPr>
        </p:nvSpPr>
        <p:spPr/>
        <p:txBody>
          <a:bodyPr/>
          <a:lstStyle/>
          <a:p>
            <a:r>
              <a:rPr lang="en-US" smtClean="0"/>
              <a:t>AQS Webinar January 28 and February 3, 2016</a:t>
            </a:r>
            <a:endParaRPr lang="en-US"/>
          </a:p>
        </p:txBody>
      </p:sp>
    </p:spTree>
    <p:extLst>
      <p:ext uri="{BB962C8B-B14F-4D97-AF65-F5344CB8AC3E}">
        <p14:creationId xmlns:p14="http://schemas.microsoft.com/office/powerpoint/2010/main" val="29570219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678781" y="1234009"/>
            <a:ext cx="5827441" cy="4345400"/>
          </a:xfrm>
          <a:prstGeom prst="rect">
            <a:avLst/>
          </a:prstGeom>
        </p:spPr>
      </p:pic>
      <p:sp>
        <p:nvSpPr>
          <p:cNvPr id="3" name="Oval 2"/>
          <p:cNvSpPr/>
          <p:nvPr/>
        </p:nvSpPr>
        <p:spPr>
          <a:xfrm>
            <a:off x="3109587" y="2116116"/>
            <a:ext cx="2508337" cy="50730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Footer Placeholder 3"/>
          <p:cNvSpPr>
            <a:spLocks noGrp="1"/>
          </p:cNvSpPr>
          <p:nvPr>
            <p:ph type="ftr" sz="quarter" idx="11"/>
          </p:nvPr>
        </p:nvSpPr>
        <p:spPr/>
        <p:txBody>
          <a:bodyPr/>
          <a:lstStyle/>
          <a:p>
            <a:r>
              <a:rPr lang="en-US" smtClean="0"/>
              <a:t>AQS Webinar January 28 and February 3, 2016</a:t>
            </a:r>
            <a:endParaRPr lang="en-US"/>
          </a:p>
        </p:txBody>
      </p:sp>
      <p:sp>
        <p:nvSpPr>
          <p:cNvPr id="5" name="Slide Number Placeholder 4"/>
          <p:cNvSpPr>
            <a:spLocks noGrp="1"/>
          </p:cNvSpPr>
          <p:nvPr>
            <p:ph type="sldNum" sz="quarter" idx="12"/>
          </p:nvPr>
        </p:nvSpPr>
        <p:spPr/>
        <p:txBody>
          <a:bodyPr/>
          <a:lstStyle/>
          <a:p>
            <a:fld id="{54184F46-92DE-49B2-A903-747FE3D11661}" type="slidenum">
              <a:rPr lang="en-US" smtClean="0"/>
              <a:t>34</a:t>
            </a:fld>
            <a:endParaRPr lang="en-US"/>
          </a:p>
        </p:txBody>
      </p:sp>
    </p:spTree>
    <p:extLst>
      <p:ext uri="{BB962C8B-B14F-4D97-AF65-F5344CB8AC3E}">
        <p14:creationId xmlns:p14="http://schemas.microsoft.com/office/powerpoint/2010/main" val="21564085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123428" y="1159147"/>
            <a:ext cx="6972300" cy="3243263"/>
          </a:xfrm>
          <a:prstGeom prst="rect">
            <a:avLst/>
          </a:prstGeom>
        </p:spPr>
      </p:pic>
      <p:sp>
        <p:nvSpPr>
          <p:cNvPr id="3" name="TextBox 2"/>
          <p:cNvSpPr txBox="1"/>
          <p:nvPr/>
        </p:nvSpPr>
        <p:spPr>
          <a:xfrm>
            <a:off x="381000" y="4737122"/>
            <a:ext cx="8382000" cy="1384995"/>
          </a:xfrm>
          <a:prstGeom prst="rect">
            <a:avLst/>
          </a:prstGeom>
          <a:noFill/>
        </p:spPr>
        <p:txBody>
          <a:bodyPr wrap="square" rtlCol="0">
            <a:spAutoFit/>
          </a:bodyPr>
          <a:lstStyle/>
          <a:p>
            <a:r>
              <a:rPr lang="en-US" sz="1600" dirty="0"/>
              <a:t>You can also change either your AQS or EN password using the Admin Security form</a:t>
            </a:r>
          </a:p>
          <a:p>
            <a:endParaRPr lang="en-US" sz="1600" dirty="0"/>
          </a:p>
          <a:p>
            <a:r>
              <a:rPr lang="en-US" sz="1600" dirty="0"/>
              <a:t>EN Password change requires old password, AQS Password DOES not.</a:t>
            </a:r>
          </a:p>
          <a:p>
            <a:endParaRPr lang="en-US" sz="1800" dirty="0"/>
          </a:p>
          <a:p>
            <a:endParaRPr lang="en-US" sz="1800" dirty="0"/>
          </a:p>
        </p:txBody>
      </p:sp>
      <p:sp>
        <p:nvSpPr>
          <p:cNvPr id="4" name="Oval 3"/>
          <p:cNvSpPr/>
          <p:nvPr/>
        </p:nvSpPr>
        <p:spPr>
          <a:xfrm>
            <a:off x="1249472" y="3111936"/>
            <a:ext cx="6735871" cy="82671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 name="Footer Placeholder 4"/>
          <p:cNvSpPr>
            <a:spLocks noGrp="1"/>
          </p:cNvSpPr>
          <p:nvPr>
            <p:ph type="ftr" sz="quarter" idx="11"/>
          </p:nvPr>
        </p:nvSpPr>
        <p:spPr/>
        <p:txBody>
          <a:bodyPr/>
          <a:lstStyle/>
          <a:p>
            <a:r>
              <a:rPr lang="en-US" smtClean="0"/>
              <a:t>AQS Webinar January 28 and February 3, 2016</a:t>
            </a:r>
            <a:endParaRPr lang="en-US"/>
          </a:p>
        </p:txBody>
      </p:sp>
      <p:sp>
        <p:nvSpPr>
          <p:cNvPr id="6" name="Slide Number Placeholder 5"/>
          <p:cNvSpPr>
            <a:spLocks noGrp="1"/>
          </p:cNvSpPr>
          <p:nvPr>
            <p:ph type="sldNum" sz="quarter" idx="12"/>
          </p:nvPr>
        </p:nvSpPr>
        <p:spPr/>
        <p:txBody>
          <a:bodyPr/>
          <a:lstStyle/>
          <a:p>
            <a:fld id="{54184F46-92DE-49B2-A903-747FE3D11661}" type="slidenum">
              <a:rPr lang="en-US" smtClean="0"/>
              <a:t>35</a:t>
            </a:fld>
            <a:endParaRPr lang="en-US"/>
          </a:p>
        </p:txBody>
      </p:sp>
    </p:spTree>
    <p:extLst>
      <p:ext uri="{BB962C8B-B14F-4D97-AF65-F5344CB8AC3E}">
        <p14:creationId xmlns:p14="http://schemas.microsoft.com/office/powerpoint/2010/main" val="322967893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Authentication Notes</a:t>
            </a:r>
            <a:endParaRPr lang="en-US" dirty="0"/>
          </a:p>
        </p:txBody>
      </p:sp>
      <p:sp>
        <p:nvSpPr>
          <p:cNvPr id="3" name="Content Placeholder 2"/>
          <p:cNvSpPr>
            <a:spLocks noGrp="1"/>
          </p:cNvSpPr>
          <p:nvPr>
            <p:ph idx="1"/>
          </p:nvPr>
        </p:nvSpPr>
        <p:spPr>
          <a:xfrm>
            <a:off x="685800" y="2867151"/>
            <a:ext cx="8127044" cy="2454351"/>
          </a:xfrm>
        </p:spPr>
        <p:txBody>
          <a:bodyPr/>
          <a:lstStyle/>
          <a:p>
            <a:r>
              <a:rPr lang="en-US" sz="2400" dirty="0" smtClean="0"/>
              <a:t>Use your ENSC (Exchange Network Services Center ID).</a:t>
            </a:r>
          </a:p>
          <a:p>
            <a:pPr lvl="1"/>
            <a:r>
              <a:rPr lang="en-US" sz="2000" dirty="0" smtClean="0"/>
              <a:t>https://enservices.epa.gov/login.aspx</a:t>
            </a:r>
          </a:p>
          <a:p>
            <a:r>
              <a:rPr lang="en-US" sz="2400" dirty="0" smtClean="0"/>
              <a:t>Same ID used when data submitted for load to AQS.</a:t>
            </a:r>
          </a:p>
          <a:p>
            <a:r>
              <a:rPr lang="en-US" sz="2400" dirty="0" smtClean="0"/>
              <a:t>Can still use your AQS ID.</a:t>
            </a:r>
          </a:p>
          <a:p>
            <a:r>
              <a:rPr lang="en-US" sz="2400" dirty="0" smtClean="0"/>
              <a:t>Can change either ENSC or AQS password.  ENSC password change required old EN password.</a:t>
            </a:r>
          </a:p>
          <a:p>
            <a:endParaRPr lang="en-US" sz="2400" dirty="0" smtClean="0"/>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39836" y="1628180"/>
            <a:ext cx="1183709" cy="1216853"/>
          </a:xfrm>
          <a:prstGeom prst="rect">
            <a:avLst/>
          </a:prstGeom>
        </p:spPr>
      </p:pic>
      <p:sp>
        <p:nvSpPr>
          <p:cNvPr id="5" name="Footer Placeholder 4"/>
          <p:cNvSpPr>
            <a:spLocks noGrp="1"/>
          </p:cNvSpPr>
          <p:nvPr>
            <p:ph type="ftr" sz="quarter" idx="11"/>
          </p:nvPr>
        </p:nvSpPr>
        <p:spPr/>
        <p:txBody>
          <a:bodyPr/>
          <a:lstStyle/>
          <a:p>
            <a:r>
              <a:rPr lang="en-US" smtClean="0"/>
              <a:t>AQS Webinar January 28 and February 3, 2016</a:t>
            </a:r>
            <a:endParaRPr lang="en-US"/>
          </a:p>
        </p:txBody>
      </p:sp>
      <p:sp>
        <p:nvSpPr>
          <p:cNvPr id="6" name="Slide Number Placeholder 5"/>
          <p:cNvSpPr>
            <a:spLocks noGrp="1"/>
          </p:cNvSpPr>
          <p:nvPr>
            <p:ph type="sldNum" sz="quarter" idx="12"/>
          </p:nvPr>
        </p:nvSpPr>
        <p:spPr/>
        <p:txBody>
          <a:bodyPr/>
          <a:lstStyle/>
          <a:p>
            <a:fld id="{54184F46-92DE-49B2-A903-747FE3D11661}" type="slidenum">
              <a:rPr lang="en-US" smtClean="0"/>
              <a:t>36</a:t>
            </a:fld>
            <a:endParaRPr lang="en-US"/>
          </a:p>
        </p:txBody>
      </p:sp>
    </p:spTree>
    <p:extLst>
      <p:ext uri="{BB962C8B-B14F-4D97-AF65-F5344CB8AC3E}">
        <p14:creationId xmlns:p14="http://schemas.microsoft.com/office/powerpoint/2010/main" val="151707228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1592026"/>
            <a:ext cx="7886700" cy="2174818"/>
          </a:xfrm>
        </p:spPr>
        <p:txBody>
          <a:bodyPr>
            <a:normAutofit fontScale="90000"/>
          </a:bodyPr>
          <a:lstStyle/>
          <a:p>
            <a:r>
              <a:rPr lang="en-US" sz="3000" b="1" u="sng" dirty="0"/>
              <a:t>Blanks for Criteria Pollutants: (RB Transactions) </a:t>
            </a:r>
            <a:r>
              <a:rPr lang="en-US" sz="2400" b="1" u="sng" dirty="0"/>
              <a:t/>
            </a:r>
            <a:br>
              <a:rPr lang="en-US" sz="2400" b="1" u="sng" dirty="0"/>
            </a:br>
            <a:r>
              <a:rPr lang="en-US" sz="2400" dirty="0"/>
              <a:t/>
            </a:r>
            <a:br>
              <a:rPr lang="en-US" sz="2400" dirty="0"/>
            </a:br>
            <a:r>
              <a:rPr lang="en-US" sz="2400" b="1" dirty="0"/>
              <a:t>What is a blank: </a:t>
            </a:r>
            <a:r>
              <a:rPr lang="en-US" sz="2400" dirty="0"/>
              <a:t>It is a filter that has not been used to collect a sample. Its value is the mass of the pollutant on the filter.</a:t>
            </a:r>
            <a:br>
              <a:rPr lang="en-US" sz="2400" dirty="0"/>
            </a:br>
            <a:r>
              <a:rPr lang="en-US" sz="2400" dirty="0"/>
              <a:t/>
            </a:r>
            <a:br>
              <a:rPr lang="en-US" sz="2400" dirty="0"/>
            </a:br>
            <a:r>
              <a:rPr lang="en-US" sz="2400" b="1" dirty="0"/>
              <a:t>Issue: </a:t>
            </a:r>
            <a:r>
              <a:rPr lang="en-US" sz="2400" dirty="0"/>
              <a:t>Units need to be in mass units, not concentration units.</a:t>
            </a: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057400" y="4430203"/>
            <a:ext cx="1170376" cy="1154839"/>
          </a:xfrm>
        </p:spPr>
      </p:pic>
      <p:pic>
        <p:nvPicPr>
          <p:cNvPr id="8" name="Content Placeholder 7"/>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453268" y="4454529"/>
            <a:ext cx="1808923" cy="1198412"/>
          </a:xfrm>
        </p:spPr>
      </p:pic>
      <p:sp>
        <p:nvSpPr>
          <p:cNvPr id="10" name="TextBox 9"/>
          <p:cNvSpPr txBox="1"/>
          <p:nvPr/>
        </p:nvSpPr>
        <p:spPr>
          <a:xfrm>
            <a:off x="5585153" y="3766844"/>
            <a:ext cx="1938132" cy="2573782"/>
          </a:xfrm>
          <a:prstGeom prst="rect">
            <a:avLst/>
          </a:prstGeom>
          <a:noFill/>
        </p:spPr>
        <p:txBody>
          <a:bodyPr wrap="square" rtlCol="0">
            <a:spAutoFit/>
          </a:bodyPr>
          <a:lstStyle/>
          <a:p>
            <a:r>
              <a:rPr lang="en-US" sz="16125" dirty="0">
                <a:solidFill>
                  <a:srgbClr val="FF0000"/>
                </a:solidFill>
              </a:rPr>
              <a:t>X</a:t>
            </a:r>
          </a:p>
        </p:txBody>
      </p:sp>
      <p:sp>
        <p:nvSpPr>
          <p:cNvPr id="11" name="Footer Placeholder 10"/>
          <p:cNvSpPr>
            <a:spLocks noGrp="1"/>
          </p:cNvSpPr>
          <p:nvPr>
            <p:ph type="ftr" sz="quarter" idx="11"/>
          </p:nvPr>
        </p:nvSpPr>
        <p:spPr/>
        <p:txBody>
          <a:bodyPr/>
          <a:lstStyle/>
          <a:p>
            <a:r>
              <a:rPr lang="en-US" smtClean="0"/>
              <a:t>AQS Webinar January 28 and February 3, 2016</a:t>
            </a:r>
            <a:endParaRPr lang="en-US"/>
          </a:p>
        </p:txBody>
      </p:sp>
      <p:sp>
        <p:nvSpPr>
          <p:cNvPr id="12" name="Slide Number Placeholder 11"/>
          <p:cNvSpPr>
            <a:spLocks noGrp="1"/>
          </p:cNvSpPr>
          <p:nvPr>
            <p:ph type="sldNum" sz="quarter" idx="12"/>
          </p:nvPr>
        </p:nvSpPr>
        <p:spPr/>
        <p:txBody>
          <a:bodyPr/>
          <a:lstStyle/>
          <a:p>
            <a:fld id="{54184F46-92DE-49B2-A903-747FE3D11661}" type="slidenum">
              <a:rPr lang="en-US" smtClean="0"/>
              <a:t>37</a:t>
            </a:fld>
            <a:endParaRPr lang="en-US"/>
          </a:p>
        </p:txBody>
      </p:sp>
    </p:spTree>
    <p:extLst>
      <p:ext uri="{BB962C8B-B14F-4D97-AF65-F5344CB8AC3E}">
        <p14:creationId xmlns:p14="http://schemas.microsoft.com/office/powerpoint/2010/main" val="156849200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018180" y="1959086"/>
            <a:ext cx="7260040" cy="3835106"/>
          </a:xfrm>
          <a:prstGeom prst="rect">
            <a:avLst/>
          </a:prstGeom>
        </p:spPr>
      </p:pic>
      <p:sp>
        <p:nvSpPr>
          <p:cNvPr id="3" name="TextBox 2"/>
          <p:cNvSpPr txBox="1"/>
          <p:nvPr/>
        </p:nvSpPr>
        <p:spPr>
          <a:xfrm>
            <a:off x="311115" y="1362650"/>
            <a:ext cx="8674169" cy="369332"/>
          </a:xfrm>
          <a:prstGeom prst="rect">
            <a:avLst/>
          </a:prstGeom>
          <a:noFill/>
        </p:spPr>
        <p:txBody>
          <a:bodyPr wrap="none" rtlCol="0">
            <a:spAutoFit/>
          </a:bodyPr>
          <a:lstStyle/>
          <a:p>
            <a:r>
              <a:rPr lang="en-US" sz="1800" dirty="0"/>
              <a:t>Qualifiers can now be directly applied to Raw Data Records via Maintain Raw form.</a:t>
            </a:r>
          </a:p>
        </p:txBody>
      </p:sp>
      <p:sp>
        <p:nvSpPr>
          <p:cNvPr id="4" name="Oval 3"/>
          <p:cNvSpPr/>
          <p:nvPr/>
        </p:nvSpPr>
        <p:spPr>
          <a:xfrm>
            <a:off x="997328" y="4137164"/>
            <a:ext cx="3276498" cy="71561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 name="Footer Placeholder 4"/>
          <p:cNvSpPr>
            <a:spLocks noGrp="1"/>
          </p:cNvSpPr>
          <p:nvPr>
            <p:ph type="ftr" sz="quarter" idx="11"/>
          </p:nvPr>
        </p:nvSpPr>
        <p:spPr/>
        <p:txBody>
          <a:bodyPr/>
          <a:lstStyle/>
          <a:p>
            <a:r>
              <a:rPr lang="en-US" smtClean="0"/>
              <a:t>AQS Webinar January 28 and February 3, 2016</a:t>
            </a:r>
            <a:endParaRPr lang="en-US"/>
          </a:p>
        </p:txBody>
      </p:sp>
      <p:sp>
        <p:nvSpPr>
          <p:cNvPr id="6" name="Slide Number Placeholder 5"/>
          <p:cNvSpPr>
            <a:spLocks noGrp="1"/>
          </p:cNvSpPr>
          <p:nvPr>
            <p:ph type="sldNum" sz="quarter" idx="12"/>
          </p:nvPr>
        </p:nvSpPr>
        <p:spPr/>
        <p:txBody>
          <a:bodyPr/>
          <a:lstStyle/>
          <a:p>
            <a:fld id="{54184F46-92DE-49B2-A903-747FE3D11661}" type="slidenum">
              <a:rPr lang="en-US" smtClean="0"/>
              <a:t>38</a:t>
            </a:fld>
            <a:endParaRPr lang="en-US"/>
          </a:p>
        </p:txBody>
      </p:sp>
    </p:spTree>
    <p:extLst>
      <p:ext uri="{BB962C8B-B14F-4D97-AF65-F5344CB8AC3E}">
        <p14:creationId xmlns:p14="http://schemas.microsoft.com/office/powerpoint/2010/main" val="106076915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1138032"/>
            <a:ext cx="4052170" cy="3039128"/>
          </a:xfrm>
          <a:prstGeom prst="rect">
            <a:avLst/>
          </a:prstGeom>
        </p:spPr>
      </p:pic>
      <p:sp>
        <p:nvSpPr>
          <p:cNvPr id="3" name="TextBox 2"/>
          <p:cNvSpPr txBox="1"/>
          <p:nvPr/>
        </p:nvSpPr>
        <p:spPr>
          <a:xfrm>
            <a:off x="4988490" y="1186058"/>
            <a:ext cx="4049038" cy="2031325"/>
          </a:xfrm>
          <a:prstGeom prst="rect">
            <a:avLst/>
          </a:prstGeom>
          <a:noFill/>
        </p:spPr>
        <p:txBody>
          <a:bodyPr wrap="square" rtlCol="0">
            <a:spAutoFit/>
          </a:bodyPr>
          <a:lstStyle/>
          <a:p>
            <a:r>
              <a:rPr lang="en-US" sz="1800" dirty="0"/>
              <a:t>When it comes to data completeness, one of these things </a:t>
            </a:r>
          </a:p>
          <a:p>
            <a:r>
              <a:rPr lang="en-US" sz="1800" dirty="0"/>
              <a:t>(AMP430,  Data Completeness Report) </a:t>
            </a:r>
          </a:p>
          <a:p>
            <a:r>
              <a:rPr lang="en-US" sz="1800" dirty="0"/>
              <a:t>is not like the others</a:t>
            </a:r>
          </a:p>
          <a:p>
            <a:r>
              <a:rPr lang="en-US" sz="1800" dirty="0"/>
              <a:t>(AMP450, Quick look Report and            AMP480, Design Value Report)</a:t>
            </a:r>
          </a:p>
        </p:txBody>
      </p:sp>
      <p:sp>
        <p:nvSpPr>
          <p:cNvPr id="4" name="TextBox 3"/>
          <p:cNvSpPr txBox="1"/>
          <p:nvPr/>
        </p:nvSpPr>
        <p:spPr>
          <a:xfrm>
            <a:off x="1026612" y="4304839"/>
            <a:ext cx="7243175" cy="1815882"/>
          </a:xfrm>
          <a:prstGeom prst="rect">
            <a:avLst/>
          </a:prstGeom>
          <a:noFill/>
        </p:spPr>
        <p:txBody>
          <a:bodyPr wrap="square" rtlCol="0">
            <a:spAutoFit/>
          </a:bodyPr>
          <a:lstStyle/>
          <a:p>
            <a:r>
              <a:rPr lang="en-US" sz="1600" dirty="0"/>
              <a:t>AMP430  calculates completeness on seasonal basis…i.e. length of time specified as monitor’s sample. period.  </a:t>
            </a:r>
          </a:p>
          <a:p>
            <a:r>
              <a:rPr lang="en-US" sz="1600" dirty="0"/>
              <a:t>Other reports calculate completeness on a regulatory basis…..a full calendar year.</a:t>
            </a:r>
          </a:p>
          <a:p>
            <a:r>
              <a:rPr lang="en-US" sz="1600" dirty="0"/>
              <a:t>Example:  If you have a six month sampling period and six months of observations, your completeness would be 100% on the AMP430 and 50% on the other reports.</a:t>
            </a:r>
          </a:p>
        </p:txBody>
      </p:sp>
      <p:sp>
        <p:nvSpPr>
          <p:cNvPr id="5" name="Footer Placeholder 4"/>
          <p:cNvSpPr>
            <a:spLocks noGrp="1"/>
          </p:cNvSpPr>
          <p:nvPr>
            <p:ph type="ftr" sz="quarter" idx="11"/>
          </p:nvPr>
        </p:nvSpPr>
        <p:spPr/>
        <p:txBody>
          <a:bodyPr/>
          <a:lstStyle/>
          <a:p>
            <a:r>
              <a:rPr lang="en-US" smtClean="0"/>
              <a:t>AQS Webinar January 28 and February 3, 2016</a:t>
            </a:r>
            <a:endParaRPr lang="en-US"/>
          </a:p>
        </p:txBody>
      </p:sp>
      <p:sp>
        <p:nvSpPr>
          <p:cNvPr id="6" name="Slide Number Placeholder 5"/>
          <p:cNvSpPr>
            <a:spLocks noGrp="1"/>
          </p:cNvSpPr>
          <p:nvPr>
            <p:ph type="sldNum" sz="quarter" idx="12"/>
          </p:nvPr>
        </p:nvSpPr>
        <p:spPr/>
        <p:txBody>
          <a:bodyPr/>
          <a:lstStyle/>
          <a:p>
            <a:fld id="{54184F46-92DE-49B2-A903-747FE3D11661}" type="slidenum">
              <a:rPr lang="en-US" smtClean="0"/>
              <a:t>39</a:t>
            </a:fld>
            <a:endParaRPr lang="en-US"/>
          </a:p>
        </p:txBody>
      </p:sp>
    </p:spTree>
    <p:extLst>
      <p:ext uri="{BB962C8B-B14F-4D97-AF65-F5344CB8AC3E}">
        <p14:creationId xmlns:p14="http://schemas.microsoft.com/office/powerpoint/2010/main" val="24912888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6492" y="1143000"/>
            <a:ext cx="7620000" cy="457200"/>
          </a:xfrm>
        </p:spPr>
        <p:txBody>
          <a:bodyPr/>
          <a:lstStyle/>
          <a:p>
            <a:r>
              <a:rPr lang="en-US" dirty="0" smtClean="0"/>
              <a:t>Planned changes for 2016 (1)</a:t>
            </a:r>
            <a:endParaRPr lang="en-US" dirty="0"/>
          </a:p>
        </p:txBody>
      </p:sp>
      <p:sp>
        <p:nvSpPr>
          <p:cNvPr id="3" name="Content Placeholder 2"/>
          <p:cNvSpPr>
            <a:spLocks noGrp="1"/>
          </p:cNvSpPr>
          <p:nvPr>
            <p:ph idx="1"/>
          </p:nvPr>
        </p:nvSpPr>
        <p:spPr>
          <a:xfrm>
            <a:off x="685800" y="1752600"/>
            <a:ext cx="7772400" cy="4343400"/>
          </a:xfrm>
        </p:spPr>
        <p:txBody>
          <a:bodyPr/>
          <a:lstStyle/>
          <a:p>
            <a:r>
              <a:rPr lang="en-US" dirty="0" smtClean="0"/>
              <a:t>Regulatory Updates</a:t>
            </a:r>
          </a:p>
          <a:p>
            <a:pPr lvl="1"/>
            <a:r>
              <a:rPr lang="en-US" dirty="0" smtClean="0"/>
              <a:t>New Ozone Standard</a:t>
            </a:r>
          </a:p>
          <a:p>
            <a:pPr lvl="1"/>
            <a:r>
              <a:rPr lang="en-US" dirty="0" smtClean="0"/>
              <a:t>Updates to 40 CFR Part 58 </a:t>
            </a:r>
          </a:p>
          <a:p>
            <a:pPr lvl="1"/>
            <a:r>
              <a:rPr lang="en-US" dirty="0" smtClean="0"/>
              <a:t>Certification Report (5-minute SO2 Completeness)</a:t>
            </a:r>
          </a:p>
          <a:p>
            <a:pPr lvl="1"/>
            <a:r>
              <a:rPr lang="en-US" dirty="0" smtClean="0"/>
              <a:t>National QA programs -- NPAP and PEP</a:t>
            </a:r>
          </a:p>
          <a:p>
            <a:r>
              <a:rPr lang="en-US" dirty="0" smtClean="0"/>
              <a:t>Technology Updates</a:t>
            </a:r>
          </a:p>
          <a:p>
            <a:pPr lvl="1"/>
            <a:r>
              <a:rPr lang="en-US" dirty="0" smtClean="0"/>
              <a:t>Discoverer</a:t>
            </a:r>
          </a:p>
          <a:p>
            <a:pPr lvl="1"/>
            <a:r>
              <a:rPr lang="en-US" dirty="0" smtClean="0"/>
              <a:t>Oracle Forms and Reports – Java sunset</a:t>
            </a:r>
            <a:endParaRPr lang="en-US" dirty="0"/>
          </a:p>
        </p:txBody>
      </p:sp>
      <p:sp>
        <p:nvSpPr>
          <p:cNvPr id="5" name="Footer Placeholder 4"/>
          <p:cNvSpPr>
            <a:spLocks noGrp="1"/>
          </p:cNvSpPr>
          <p:nvPr>
            <p:ph type="ftr" sz="quarter" idx="11"/>
          </p:nvPr>
        </p:nvSpPr>
        <p:spPr/>
        <p:txBody>
          <a:bodyPr/>
          <a:lstStyle/>
          <a:p>
            <a:r>
              <a:rPr lang="en-US" dirty="0"/>
              <a:t>AQS Webinar January 28 and February 3, 2016</a:t>
            </a:r>
          </a:p>
        </p:txBody>
      </p:sp>
      <p:sp>
        <p:nvSpPr>
          <p:cNvPr id="6" name="Slide Number Placeholder 5"/>
          <p:cNvSpPr>
            <a:spLocks noGrp="1"/>
          </p:cNvSpPr>
          <p:nvPr>
            <p:ph type="sldNum" sz="quarter" idx="12"/>
          </p:nvPr>
        </p:nvSpPr>
        <p:spPr/>
        <p:txBody>
          <a:bodyPr/>
          <a:lstStyle/>
          <a:p>
            <a:pPr>
              <a:defRPr/>
            </a:pPr>
            <a:fld id="{A59A409D-13B5-4BFA-BEF2-B333FB868C3F}" type="slidenum">
              <a:rPr lang="en-US" smtClean="0"/>
              <a:pPr>
                <a:defRPr/>
              </a:pPr>
              <a:t>4</a:t>
            </a:fld>
            <a:endParaRPr lang="en-US" dirty="0"/>
          </a:p>
        </p:txBody>
      </p:sp>
    </p:spTree>
    <p:extLst>
      <p:ext uri="{BB962C8B-B14F-4D97-AF65-F5344CB8AC3E}">
        <p14:creationId xmlns:p14="http://schemas.microsoft.com/office/powerpoint/2010/main" val="153977991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Resources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69851472"/>
              </p:ext>
            </p:extLst>
          </p:nvPr>
        </p:nvGraphicFramePr>
        <p:xfrm>
          <a:off x="581025" y="2590800"/>
          <a:ext cx="8134349" cy="3185160"/>
        </p:xfrm>
        <a:graphic>
          <a:graphicData uri="http://schemas.openxmlformats.org/drawingml/2006/table">
            <a:tbl>
              <a:tblPr firstRow="1" bandRow="1">
                <a:tableStyleId>{5C22544A-7EE6-4342-B048-85BDC9FD1C3A}</a:tableStyleId>
              </a:tblPr>
              <a:tblGrid>
                <a:gridCol w="1647885"/>
                <a:gridCol w="2419289"/>
                <a:gridCol w="4067175"/>
              </a:tblGrid>
              <a:tr h="274320">
                <a:tc>
                  <a:txBody>
                    <a:bodyPr/>
                    <a:lstStyle/>
                    <a:p>
                      <a:r>
                        <a:rPr lang="en-US" sz="1400" dirty="0" smtClean="0"/>
                        <a:t>TOPIC</a:t>
                      </a:r>
                      <a:endParaRPr lang="en-US" sz="1400" dirty="0"/>
                    </a:p>
                  </a:txBody>
                  <a:tcPr marL="68580" marR="68580" marT="34290" marB="34290"/>
                </a:tc>
                <a:tc>
                  <a:txBody>
                    <a:bodyPr/>
                    <a:lstStyle/>
                    <a:p>
                      <a:r>
                        <a:rPr lang="en-US" sz="1400" dirty="0" smtClean="0"/>
                        <a:t>RESOURCE</a:t>
                      </a:r>
                      <a:endParaRPr lang="en-US" sz="1400" dirty="0"/>
                    </a:p>
                  </a:txBody>
                  <a:tcPr marL="68580" marR="68580" marT="34290" marB="34290"/>
                </a:tc>
                <a:tc>
                  <a:txBody>
                    <a:bodyPr/>
                    <a:lstStyle/>
                    <a:p>
                      <a:r>
                        <a:rPr lang="en-US" sz="1400" dirty="0" smtClean="0"/>
                        <a:t>URL</a:t>
                      </a:r>
                      <a:endParaRPr lang="en-US" sz="1400" dirty="0"/>
                    </a:p>
                  </a:txBody>
                  <a:tcPr marL="68580" marR="68580" marT="34290" marB="34290"/>
                </a:tc>
              </a:tr>
              <a:tr h="480060">
                <a:tc>
                  <a:txBody>
                    <a:bodyPr/>
                    <a:lstStyle/>
                    <a:p>
                      <a:r>
                        <a:rPr lang="en-US" sz="1400" dirty="0" smtClean="0"/>
                        <a:t>Creating Sites</a:t>
                      </a:r>
                      <a:endParaRPr lang="en-US" sz="1400" dirty="0"/>
                    </a:p>
                  </a:txBody>
                  <a:tcPr marL="68580" marR="68580" marT="34290" marB="34290"/>
                </a:tc>
                <a:tc>
                  <a:txBody>
                    <a:bodyPr/>
                    <a:lstStyle/>
                    <a:p>
                      <a:r>
                        <a:rPr lang="en-US" sz="1400" dirty="0" smtClean="0"/>
                        <a:t>AQS Users Guide Pages 61-66</a:t>
                      </a:r>
                      <a:endParaRPr lang="en-US" sz="1400" dirty="0"/>
                    </a:p>
                  </a:txBody>
                  <a:tcPr marL="68580" marR="68580" marT="34290" marB="34290"/>
                </a:tc>
                <a:tc>
                  <a:txBody>
                    <a:bodyPr/>
                    <a:lstStyle/>
                    <a:p>
                      <a:r>
                        <a:rPr lang="en-US" sz="1400" dirty="0" smtClean="0"/>
                        <a:t>http://www.epa.gov/sites/production/files/2015-10/documents/aqs_user_guide_2015.pdf</a:t>
                      </a:r>
                      <a:endParaRPr lang="en-US" sz="1400" dirty="0"/>
                    </a:p>
                  </a:txBody>
                  <a:tcPr marL="68580" marR="68580" marT="34290" marB="34290"/>
                </a:tc>
              </a:tr>
              <a:tr h="480060">
                <a:tc>
                  <a:txBody>
                    <a:bodyPr/>
                    <a:lstStyle/>
                    <a:p>
                      <a:r>
                        <a:rPr lang="en-US" sz="1400" dirty="0" smtClean="0"/>
                        <a:t>Creating Monitors</a:t>
                      </a:r>
                      <a:endParaRPr lang="en-US" sz="1400" dirty="0"/>
                    </a:p>
                  </a:txBody>
                  <a:tcPr marL="68580" marR="68580" marT="34290" marB="34290"/>
                </a:tc>
                <a:tc>
                  <a:txBody>
                    <a:bodyPr/>
                    <a:lstStyle/>
                    <a:p>
                      <a:r>
                        <a:rPr lang="en-US" sz="1400" dirty="0" smtClean="0"/>
                        <a:t>AQS</a:t>
                      </a:r>
                      <a:r>
                        <a:rPr lang="en-US" sz="1400" baseline="0" dirty="0" smtClean="0"/>
                        <a:t> Users Guide Pages 67-70</a:t>
                      </a:r>
                      <a:endParaRPr lang="en-US" sz="1400" dirty="0"/>
                    </a:p>
                  </a:txBody>
                  <a:tcPr marL="68580" marR="68580" marT="34290" marB="34290"/>
                </a:tc>
                <a:tc>
                  <a:txBody>
                    <a:bodyPr/>
                    <a:lstStyle/>
                    <a:p>
                      <a:r>
                        <a:rPr lang="en-US" sz="1400" dirty="0" smtClean="0"/>
                        <a:t>See URL under Creating Sites</a:t>
                      </a:r>
                      <a:endParaRPr lang="en-US" sz="1400" dirty="0"/>
                    </a:p>
                  </a:txBody>
                  <a:tcPr marL="68580" marR="68580" marT="34290" marB="34290"/>
                </a:tc>
              </a:tr>
              <a:tr h="685800">
                <a:tc>
                  <a:txBody>
                    <a:bodyPr/>
                    <a:lstStyle/>
                    <a:p>
                      <a:r>
                        <a:rPr lang="en-US" sz="1400" dirty="0" smtClean="0"/>
                        <a:t>QA Collocation, New Monitor Metadata</a:t>
                      </a:r>
                      <a:endParaRPr lang="en-US" sz="1400" dirty="0"/>
                    </a:p>
                  </a:txBody>
                  <a:tcPr marL="68580" marR="68580" marT="34290" marB="34290"/>
                </a:tc>
                <a:tc>
                  <a:txBody>
                    <a:bodyPr/>
                    <a:lstStyle/>
                    <a:p>
                      <a:r>
                        <a:rPr lang="en-US" sz="1400" dirty="0" smtClean="0"/>
                        <a:t>AQS</a:t>
                      </a:r>
                      <a:r>
                        <a:rPr lang="en-US" sz="1400" baseline="0" dirty="0" smtClean="0"/>
                        <a:t> Transaction Formats</a:t>
                      </a:r>
                      <a:endParaRPr lang="en-US" sz="1400" dirty="0"/>
                    </a:p>
                  </a:txBody>
                  <a:tcPr marL="68580" marR="68580" marT="34290" marB="34290"/>
                </a:tc>
                <a:tc>
                  <a:txBody>
                    <a:bodyPr/>
                    <a:lstStyle/>
                    <a:p>
                      <a:r>
                        <a:rPr lang="en-US" sz="1400" dirty="0" smtClean="0"/>
                        <a:t>https://aqs.epa.gov/aqsweb/documents/TransactionFormats.html</a:t>
                      </a:r>
                      <a:endParaRPr lang="en-US" sz="1400" dirty="0"/>
                    </a:p>
                  </a:txBody>
                  <a:tcPr marL="68580" marR="68580" marT="34290" marB="34290"/>
                </a:tc>
              </a:tr>
              <a:tr h="685800">
                <a:tc>
                  <a:txBody>
                    <a:bodyPr/>
                    <a:lstStyle/>
                    <a:p>
                      <a:r>
                        <a:rPr lang="en-US" sz="1400" dirty="0" smtClean="0"/>
                        <a:t>Qualifiers </a:t>
                      </a:r>
                      <a:endParaRPr lang="en-US" sz="1400" dirty="0"/>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AQS</a:t>
                      </a:r>
                      <a:r>
                        <a:rPr lang="en-US" sz="1400" baseline="0" dirty="0" smtClean="0"/>
                        <a:t> Users Guide Pages 72-78</a:t>
                      </a:r>
                      <a:endParaRPr lang="en-US" sz="1400" dirty="0" smtClean="0"/>
                    </a:p>
                    <a:p>
                      <a:endParaRPr lang="en-US" sz="1400" dirty="0"/>
                    </a:p>
                  </a:txBody>
                  <a:tcPr marL="68580" marR="68580" marT="34290" marB="34290"/>
                </a:tc>
                <a:tc>
                  <a:txBody>
                    <a:bodyPr/>
                    <a:lstStyle/>
                    <a:p>
                      <a:r>
                        <a:rPr lang="en-US" sz="1400" dirty="0" smtClean="0"/>
                        <a:t>See URL under Creating Sites</a:t>
                      </a:r>
                      <a:endParaRPr lang="en-US" sz="1400" dirty="0"/>
                    </a:p>
                  </a:txBody>
                  <a:tcPr marL="68580" marR="68580" marT="34290" marB="34290"/>
                </a:tc>
              </a:tr>
              <a:tr h="480060">
                <a:tc>
                  <a:txBody>
                    <a:bodyPr/>
                    <a:lstStyle/>
                    <a:p>
                      <a:r>
                        <a:rPr lang="en-US" sz="1400" dirty="0" smtClean="0"/>
                        <a:t>RB Transactions</a:t>
                      </a:r>
                      <a:endParaRPr lang="en-US" sz="1400" dirty="0"/>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AQS</a:t>
                      </a:r>
                      <a:r>
                        <a:rPr lang="en-US" sz="1400" baseline="0" dirty="0" smtClean="0"/>
                        <a:t> Transaction Formats</a:t>
                      </a:r>
                      <a:endParaRPr lang="en-US" sz="1400" dirty="0" smtClean="0"/>
                    </a:p>
                    <a:p>
                      <a:endParaRPr lang="en-US" sz="1400" dirty="0"/>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See URL under</a:t>
                      </a:r>
                      <a:r>
                        <a:rPr lang="en-US" sz="1400" baseline="0" dirty="0" smtClean="0"/>
                        <a:t> QA Collocation</a:t>
                      </a:r>
                      <a:endParaRPr lang="en-US" sz="1400" dirty="0"/>
                    </a:p>
                  </a:txBody>
                  <a:tcPr marL="68580" marR="68580" marT="34290" marB="34290"/>
                </a:tc>
              </a:tr>
            </a:tbl>
          </a:graphicData>
        </a:graphic>
      </p:graphicFrame>
      <p:sp>
        <p:nvSpPr>
          <p:cNvPr id="5" name="Footer Placeholder 4"/>
          <p:cNvSpPr>
            <a:spLocks noGrp="1"/>
          </p:cNvSpPr>
          <p:nvPr>
            <p:ph type="ftr" sz="quarter" idx="11"/>
          </p:nvPr>
        </p:nvSpPr>
        <p:spPr/>
        <p:txBody>
          <a:bodyPr/>
          <a:lstStyle/>
          <a:p>
            <a:r>
              <a:rPr lang="en-US" smtClean="0"/>
              <a:t>AQS Webinar January 28 and February 3, 2016</a:t>
            </a:r>
            <a:endParaRPr lang="en-US"/>
          </a:p>
        </p:txBody>
      </p:sp>
      <p:sp>
        <p:nvSpPr>
          <p:cNvPr id="6" name="Slide Number Placeholder 5"/>
          <p:cNvSpPr>
            <a:spLocks noGrp="1"/>
          </p:cNvSpPr>
          <p:nvPr>
            <p:ph type="sldNum" sz="quarter" idx="12"/>
          </p:nvPr>
        </p:nvSpPr>
        <p:spPr/>
        <p:txBody>
          <a:bodyPr/>
          <a:lstStyle/>
          <a:p>
            <a:fld id="{54184F46-92DE-49B2-A903-747FE3D11661}" type="slidenum">
              <a:rPr lang="en-US" smtClean="0"/>
              <a:t>40</a:t>
            </a:fld>
            <a:endParaRPr lang="en-US"/>
          </a:p>
        </p:txBody>
      </p:sp>
    </p:spTree>
    <p:extLst>
      <p:ext uri="{BB962C8B-B14F-4D97-AF65-F5344CB8AC3E}">
        <p14:creationId xmlns:p14="http://schemas.microsoft.com/office/powerpoint/2010/main" val="45918092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6315" y="3124200"/>
            <a:ext cx="7620000" cy="990600"/>
          </a:xfrm>
        </p:spPr>
        <p:txBody>
          <a:bodyPr/>
          <a:lstStyle/>
          <a:p>
            <a:r>
              <a:rPr lang="en-US" sz="7200" dirty="0" smtClean="0"/>
              <a:t>Questions?</a:t>
            </a:r>
            <a:endParaRPr lang="en-US" sz="7200" dirty="0"/>
          </a:p>
        </p:txBody>
      </p:sp>
      <p:sp>
        <p:nvSpPr>
          <p:cNvPr id="4" name="Date Placeholder 3"/>
          <p:cNvSpPr>
            <a:spLocks noGrp="1"/>
          </p:cNvSpPr>
          <p:nvPr>
            <p:ph type="dt" sz="half" idx="10"/>
          </p:nvPr>
        </p:nvSpPr>
        <p:spPr/>
        <p:txBody>
          <a:bodyPr/>
          <a:lstStyle/>
          <a:p>
            <a:pPr>
              <a:defRPr/>
            </a:pPr>
            <a:fld id="{4E0D4794-C7FE-4E45-89C3-4F56311AEB38}" type="datetime1">
              <a:rPr lang="en-US" smtClean="0"/>
              <a:pPr>
                <a:defRPr/>
              </a:pPr>
              <a:t>2/18/2016</a:t>
            </a:fld>
            <a:endParaRPr lang="en-US"/>
          </a:p>
        </p:txBody>
      </p:sp>
      <p:sp>
        <p:nvSpPr>
          <p:cNvPr id="5" name="Footer Placeholder 4"/>
          <p:cNvSpPr>
            <a:spLocks noGrp="1"/>
          </p:cNvSpPr>
          <p:nvPr>
            <p:ph type="ftr" sz="quarter" idx="11"/>
          </p:nvPr>
        </p:nvSpPr>
        <p:spPr/>
        <p:txBody>
          <a:bodyPr/>
          <a:lstStyle/>
          <a:p>
            <a:pPr>
              <a:defRPr/>
            </a:pPr>
            <a:r>
              <a:rPr lang="en-US" smtClean="0"/>
              <a:t>AQS – Air Quality System</a:t>
            </a:r>
            <a:endParaRPr lang="en-US" dirty="0"/>
          </a:p>
        </p:txBody>
      </p:sp>
      <p:sp>
        <p:nvSpPr>
          <p:cNvPr id="6" name="Slide Number Placeholder 5"/>
          <p:cNvSpPr>
            <a:spLocks noGrp="1"/>
          </p:cNvSpPr>
          <p:nvPr>
            <p:ph type="sldNum" sz="quarter" idx="12"/>
          </p:nvPr>
        </p:nvSpPr>
        <p:spPr/>
        <p:txBody>
          <a:bodyPr/>
          <a:lstStyle/>
          <a:p>
            <a:pPr>
              <a:defRPr/>
            </a:pPr>
            <a:fld id="{A59A409D-13B5-4BFA-BEF2-B333FB868C3F}" type="slidenum">
              <a:rPr lang="en-US" smtClean="0"/>
              <a:pPr>
                <a:defRPr/>
              </a:pPr>
              <a:t>41</a:t>
            </a:fld>
            <a:endParaRPr lang="en-US" dirty="0"/>
          </a:p>
        </p:txBody>
      </p:sp>
    </p:spTree>
    <p:extLst>
      <p:ext uri="{BB962C8B-B14F-4D97-AF65-F5344CB8AC3E}">
        <p14:creationId xmlns:p14="http://schemas.microsoft.com/office/powerpoint/2010/main" val="3113828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104900"/>
            <a:ext cx="7620000" cy="495300"/>
          </a:xfrm>
        </p:spPr>
        <p:txBody>
          <a:bodyPr/>
          <a:lstStyle/>
          <a:p>
            <a:r>
              <a:rPr lang="en-US" dirty="0" smtClean="0"/>
              <a:t>2016 User / Ergonomic Changes</a:t>
            </a:r>
            <a:endParaRPr lang="en-US" dirty="0"/>
          </a:p>
        </p:txBody>
      </p:sp>
      <p:sp>
        <p:nvSpPr>
          <p:cNvPr id="3" name="Content Placeholder 2"/>
          <p:cNvSpPr>
            <a:spLocks noGrp="1"/>
          </p:cNvSpPr>
          <p:nvPr>
            <p:ph idx="1"/>
          </p:nvPr>
        </p:nvSpPr>
        <p:spPr>
          <a:xfrm>
            <a:off x="685800" y="1600200"/>
            <a:ext cx="7772400" cy="4648200"/>
          </a:xfrm>
        </p:spPr>
        <p:txBody>
          <a:bodyPr/>
          <a:lstStyle/>
          <a:p>
            <a:r>
              <a:rPr lang="en-US" sz="2400" dirty="0" smtClean="0"/>
              <a:t>Quarterly Webinars &amp; Monitoring Conference</a:t>
            </a:r>
          </a:p>
          <a:p>
            <a:r>
              <a:rPr lang="en-US" sz="2400" dirty="0" smtClean="0"/>
              <a:t>Updating User Documentation and Training</a:t>
            </a:r>
          </a:p>
          <a:p>
            <a:r>
              <a:rPr lang="en-US" sz="2400" dirty="0" smtClean="0"/>
              <a:t>Self-service password reset</a:t>
            </a:r>
          </a:p>
          <a:p>
            <a:r>
              <a:rPr lang="en-US" sz="2400" dirty="0" smtClean="0"/>
              <a:t>Batch Load:  Multiple files per zip archive</a:t>
            </a:r>
          </a:p>
          <a:p>
            <a:r>
              <a:rPr lang="en-US" sz="2400" dirty="0" smtClean="0"/>
              <a:t>Store agency contacts in AQS and automatic notifications</a:t>
            </a:r>
          </a:p>
          <a:p>
            <a:r>
              <a:rPr lang="en-US" sz="2400" dirty="0" smtClean="0"/>
              <a:t>Link AQS Method codes to Sampler/Analyzer Make and model</a:t>
            </a:r>
          </a:p>
          <a:p>
            <a:r>
              <a:rPr lang="en-US" sz="2400" dirty="0" smtClean="0"/>
              <a:t>Simplify Protocol handling</a:t>
            </a:r>
          </a:p>
          <a:p>
            <a:r>
              <a:rPr lang="en-US" sz="2400" dirty="0" smtClean="0"/>
              <a:t>Full support for Agency access control (</a:t>
            </a:r>
            <a:r>
              <a:rPr lang="en-US" sz="1600" strike="sngStrike" dirty="0" smtClean="0"/>
              <a:t>Screening Groups</a:t>
            </a:r>
            <a:r>
              <a:rPr lang="en-US" sz="2400" dirty="0" smtClean="0"/>
              <a:t>)</a:t>
            </a:r>
          </a:p>
          <a:p>
            <a:r>
              <a:rPr lang="en-US" sz="2400" dirty="0" smtClean="0"/>
              <a:t>Web page of known bugs and status</a:t>
            </a:r>
            <a:endParaRPr lang="en-US" sz="2400" dirty="0"/>
          </a:p>
        </p:txBody>
      </p:sp>
      <p:sp>
        <p:nvSpPr>
          <p:cNvPr id="5" name="Footer Placeholder 4"/>
          <p:cNvSpPr>
            <a:spLocks noGrp="1"/>
          </p:cNvSpPr>
          <p:nvPr>
            <p:ph type="ftr" sz="quarter" idx="11"/>
          </p:nvPr>
        </p:nvSpPr>
        <p:spPr/>
        <p:txBody>
          <a:bodyPr/>
          <a:lstStyle/>
          <a:p>
            <a:r>
              <a:rPr lang="en-US" dirty="0"/>
              <a:t>AQS Webinar January 28 and February 3, 2016</a:t>
            </a:r>
          </a:p>
        </p:txBody>
      </p:sp>
      <p:sp>
        <p:nvSpPr>
          <p:cNvPr id="6" name="Slide Number Placeholder 5"/>
          <p:cNvSpPr>
            <a:spLocks noGrp="1"/>
          </p:cNvSpPr>
          <p:nvPr>
            <p:ph type="sldNum" sz="quarter" idx="12"/>
          </p:nvPr>
        </p:nvSpPr>
        <p:spPr/>
        <p:txBody>
          <a:bodyPr/>
          <a:lstStyle/>
          <a:p>
            <a:pPr>
              <a:defRPr/>
            </a:pPr>
            <a:fld id="{A59A409D-13B5-4BFA-BEF2-B333FB868C3F}" type="slidenum">
              <a:rPr lang="en-US" smtClean="0"/>
              <a:pPr>
                <a:defRPr/>
              </a:pPr>
              <a:t>5</a:t>
            </a:fld>
            <a:endParaRPr lang="en-US" dirty="0"/>
          </a:p>
        </p:txBody>
      </p:sp>
    </p:spTree>
    <p:extLst>
      <p:ext uri="{BB962C8B-B14F-4D97-AF65-F5344CB8AC3E}">
        <p14:creationId xmlns:p14="http://schemas.microsoft.com/office/powerpoint/2010/main" val="33074142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143000"/>
            <a:ext cx="7620000" cy="533400"/>
          </a:xfrm>
        </p:spPr>
        <p:txBody>
          <a:bodyPr/>
          <a:lstStyle/>
          <a:p>
            <a:r>
              <a:rPr lang="en-US" dirty="0" smtClean="0"/>
              <a:t>2016 Technology Updates</a:t>
            </a:r>
            <a:endParaRPr lang="en-US" dirty="0"/>
          </a:p>
        </p:txBody>
      </p:sp>
      <p:sp>
        <p:nvSpPr>
          <p:cNvPr id="3" name="Content Placeholder 2"/>
          <p:cNvSpPr>
            <a:spLocks noGrp="1"/>
          </p:cNvSpPr>
          <p:nvPr>
            <p:ph idx="1"/>
          </p:nvPr>
        </p:nvSpPr>
        <p:spPr>
          <a:xfrm>
            <a:off x="685800" y="1676400"/>
            <a:ext cx="7772400" cy="4495800"/>
          </a:xfrm>
        </p:spPr>
        <p:txBody>
          <a:bodyPr/>
          <a:lstStyle/>
          <a:p>
            <a:r>
              <a:rPr lang="en-US" dirty="0" smtClean="0"/>
              <a:t>Ad-Hoc Query Facility (Discoverer Replacement)</a:t>
            </a:r>
          </a:p>
          <a:p>
            <a:r>
              <a:rPr lang="en-US" dirty="0" smtClean="0"/>
              <a:t>Oracle Forms and Reports</a:t>
            </a:r>
            <a:endParaRPr lang="en-US" dirty="0"/>
          </a:p>
        </p:txBody>
      </p:sp>
      <p:sp>
        <p:nvSpPr>
          <p:cNvPr id="5" name="Footer Placeholder 4"/>
          <p:cNvSpPr>
            <a:spLocks noGrp="1"/>
          </p:cNvSpPr>
          <p:nvPr>
            <p:ph type="ftr" sz="quarter" idx="11"/>
          </p:nvPr>
        </p:nvSpPr>
        <p:spPr/>
        <p:txBody>
          <a:bodyPr/>
          <a:lstStyle/>
          <a:p>
            <a:pPr>
              <a:defRPr/>
            </a:pPr>
            <a:r>
              <a:rPr lang="en-US" dirty="0"/>
              <a:t>AQS Webinar January 28 and February 3, 2016</a:t>
            </a:r>
          </a:p>
          <a:p>
            <a:pPr>
              <a:defRPr/>
            </a:pPr>
            <a:endParaRPr lang="en-US" dirty="0"/>
          </a:p>
        </p:txBody>
      </p:sp>
      <p:sp>
        <p:nvSpPr>
          <p:cNvPr id="6" name="Slide Number Placeholder 5"/>
          <p:cNvSpPr>
            <a:spLocks noGrp="1"/>
          </p:cNvSpPr>
          <p:nvPr>
            <p:ph type="sldNum" sz="quarter" idx="12"/>
          </p:nvPr>
        </p:nvSpPr>
        <p:spPr/>
        <p:txBody>
          <a:bodyPr/>
          <a:lstStyle/>
          <a:p>
            <a:pPr>
              <a:defRPr/>
            </a:pPr>
            <a:fld id="{A59A409D-13B5-4BFA-BEF2-B333FB868C3F}" type="slidenum">
              <a:rPr lang="en-US" smtClean="0"/>
              <a:pPr>
                <a:defRPr/>
              </a:pPr>
              <a:t>6</a:t>
            </a:fld>
            <a:endParaRPr lang="en-US" dirty="0"/>
          </a:p>
        </p:txBody>
      </p:sp>
    </p:spTree>
    <p:extLst>
      <p:ext uri="{BB962C8B-B14F-4D97-AF65-F5344CB8AC3E}">
        <p14:creationId xmlns:p14="http://schemas.microsoft.com/office/powerpoint/2010/main" val="16826658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0454" y="1104900"/>
            <a:ext cx="7620000" cy="990600"/>
          </a:xfrm>
        </p:spPr>
        <p:txBody>
          <a:bodyPr/>
          <a:lstStyle/>
          <a:p>
            <a:r>
              <a:rPr lang="en-US" dirty="0" smtClean="0"/>
              <a:t>Miscellaneous Issues</a:t>
            </a:r>
            <a:endParaRPr lang="en-US" dirty="0"/>
          </a:p>
        </p:txBody>
      </p:sp>
      <p:sp>
        <p:nvSpPr>
          <p:cNvPr id="3" name="Content Placeholder 2"/>
          <p:cNvSpPr>
            <a:spLocks noGrp="1"/>
          </p:cNvSpPr>
          <p:nvPr>
            <p:ph idx="1"/>
          </p:nvPr>
        </p:nvSpPr>
        <p:spPr>
          <a:xfrm>
            <a:off x="624254" y="1905000"/>
            <a:ext cx="7772400" cy="4267200"/>
          </a:xfrm>
        </p:spPr>
        <p:txBody>
          <a:bodyPr/>
          <a:lstStyle/>
          <a:p>
            <a:r>
              <a:rPr lang="en-US" dirty="0" smtClean="0"/>
              <a:t>2016 Monitoring Conference:</a:t>
            </a:r>
          </a:p>
          <a:p>
            <a:pPr marL="400050" lvl="1" indent="0">
              <a:buNone/>
            </a:pPr>
            <a:r>
              <a:rPr lang="en-US" sz="2000" dirty="0">
                <a:hlinkClick r:id="rId2"/>
              </a:rPr>
              <a:t>https://</a:t>
            </a:r>
            <a:r>
              <a:rPr lang="en-US" sz="2000" dirty="0" smtClean="0">
                <a:hlinkClick r:id="rId2"/>
              </a:rPr>
              <a:t>aqs.epa.gov/aqsweb/2016_Conference.pdf</a:t>
            </a:r>
            <a:endParaRPr lang="en-US" sz="2000" dirty="0" smtClean="0"/>
          </a:p>
          <a:p>
            <a:r>
              <a:rPr lang="en-US" dirty="0" smtClean="0"/>
              <a:t>How to get support:</a:t>
            </a:r>
          </a:p>
          <a:p>
            <a:pPr lvl="1"/>
            <a:r>
              <a:rPr lang="en-US" dirty="0" smtClean="0"/>
              <a:t>How to use AQS or code &amp; format data – AQS Team</a:t>
            </a:r>
          </a:p>
          <a:p>
            <a:pPr lvl="1"/>
            <a:r>
              <a:rPr lang="en-US" dirty="0" smtClean="0"/>
              <a:t>Monitoring Issues – EPA Regional offices</a:t>
            </a:r>
          </a:p>
          <a:p>
            <a:pPr lvl="2"/>
            <a:r>
              <a:rPr lang="en-US" dirty="0" smtClean="0"/>
              <a:t>Example:  Request a new Method code</a:t>
            </a:r>
          </a:p>
          <a:p>
            <a:pPr lvl="1"/>
            <a:r>
              <a:rPr lang="en-US" dirty="0" smtClean="0"/>
              <a:t>PC Issues (Including browsers): Local IT staff</a:t>
            </a:r>
          </a:p>
          <a:p>
            <a:pPr lvl="2"/>
            <a:r>
              <a:rPr lang="en-US" dirty="0" smtClean="0"/>
              <a:t>Note:  Google Chrome not supported, and Firefox problematic</a:t>
            </a:r>
          </a:p>
          <a:p>
            <a:pPr lvl="1"/>
            <a:endParaRPr lang="en-US" dirty="0"/>
          </a:p>
        </p:txBody>
      </p:sp>
      <p:sp>
        <p:nvSpPr>
          <p:cNvPr id="5" name="Footer Placeholder 4"/>
          <p:cNvSpPr>
            <a:spLocks noGrp="1"/>
          </p:cNvSpPr>
          <p:nvPr>
            <p:ph type="ftr" sz="quarter" idx="11"/>
          </p:nvPr>
        </p:nvSpPr>
        <p:spPr/>
        <p:txBody>
          <a:bodyPr/>
          <a:lstStyle/>
          <a:p>
            <a:r>
              <a:rPr lang="en-US" dirty="0"/>
              <a:t>AQS Webinar January 28 and February 3, 2016</a:t>
            </a:r>
          </a:p>
        </p:txBody>
      </p:sp>
      <p:sp>
        <p:nvSpPr>
          <p:cNvPr id="6" name="Slide Number Placeholder 5"/>
          <p:cNvSpPr>
            <a:spLocks noGrp="1"/>
          </p:cNvSpPr>
          <p:nvPr>
            <p:ph type="sldNum" sz="quarter" idx="12"/>
          </p:nvPr>
        </p:nvSpPr>
        <p:spPr/>
        <p:txBody>
          <a:bodyPr/>
          <a:lstStyle/>
          <a:p>
            <a:pPr>
              <a:defRPr/>
            </a:pPr>
            <a:fld id="{A59A409D-13B5-4BFA-BEF2-B333FB868C3F}" type="slidenum">
              <a:rPr lang="en-US" smtClean="0"/>
              <a:pPr>
                <a:defRPr/>
              </a:pPr>
              <a:t>7</a:t>
            </a:fld>
            <a:endParaRPr lang="en-US" dirty="0"/>
          </a:p>
        </p:txBody>
      </p:sp>
    </p:spTree>
    <p:extLst>
      <p:ext uri="{BB962C8B-B14F-4D97-AF65-F5344CB8AC3E}">
        <p14:creationId xmlns:p14="http://schemas.microsoft.com/office/powerpoint/2010/main" val="17586243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Tutorials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Site and Monitor Issues</a:t>
            </a:r>
          </a:p>
          <a:p>
            <a:pPr lvl="1"/>
            <a:r>
              <a:rPr lang="en-US" dirty="0" smtClean="0"/>
              <a:t>Creating Sites and Monitors</a:t>
            </a:r>
          </a:p>
          <a:p>
            <a:pPr lvl="1"/>
            <a:r>
              <a:rPr lang="en-US" dirty="0" smtClean="0"/>
              <a:t>QA Collocation and Composite Primary Monitor Period</a:t>
            </a:r>
          </a:p>
          <a:p>
            <a:pPr lvl="1"/>
            <a:r>
              <a:rPr lang="en-US" dirty="0" smtClean="0"/>
              <a:t>Monitor Metadata.</a:t>
            </a:r>
          </a:p>
          <a:p>
            <a:r>
              <a:rPr lang="en-US" dirty="0" smtClean="0"/>
              <a:t>Authentication Project: Logging on with your ENSC ID</a:t>
            </a:r>
          </a:p>
          <a:p>
            <a:r>
              <a:rPr lang="en-US" dirty="0" smtClean="0"/>
              <a:t>One off issues: </a:t>
            </a:r>
          </a:p>
          <a:p>
            <a:pPr lvl="1"/>
            <a:r>
              <a:rPr lang="en-US" dirty="0" smtClean="0"/>
              <a:t>RB Blanks Data Submissions,</a:t>
            </a:r>
          </a:p>
          <a:p>
            <a:pPr lvl="1"/>
            <a:r>
              <a:rPr lang="en-US" dirty="0" smtClean="0"/>
              <a:t>Qualifiers / Maintain Raw Data Form</a:t>
            </a:r>
          </a:p>
          <a:p>
            <a:pPr lvl="1"/>
            <a:r>
              <a:rPr lang="en-US" dirty="0" smtClean="0"/>
              <a:t>Data Completeness</a:t>
            </a:r>
          </a:p>
          <a:p>
            <a:pPr lvl="1"/>
            <a:r>
              <a:rPr lang="en-US" dirty="0" smtClean="0"/>
              <a:t>Additional Resources / Web Links </a:t>
            </a:r>
            <a:endParaRPr lang="en-US" dirty="0"/>
          </a:p>
        </p:txBody>
      </p:sp>
      <p:sp>
        <p:nvSpPr>
          <p:cNvPr id="4" name="Footer Placeholder 3"/>
          <p:cNvSpPr>
            <a:spLocks noGrp="1"/>
          </p:cNvSpPr>
          <p:nvPr>
            <p:ph type="ftr" sz="quarter" idx="11"/>
          </p:nvPr>
        </p:nvSpPr>
        <p:spPr/>
        <p:txBody>
          <a:bodyPr/>
          <a:lstStyle/>
          <a:p>
            <a:r>
              <a:rPr lang="en-US" dirty="0" smtClean="0"/>
              <a:t>AQS Webinar January 28 and February 3, 2016</a:t>
            </a:r>
            <a:endParaRPr lang="en-US" dirty="0"/>
          </a:p>
        </p:txBody>
      </p:sp>
      <p:sp>
        <p:nvSpPr>
          <p:cNvPr id="5" name="Slide Number Placeholder 4"/>
          <p:cNvSpPr>
            <a:spLocks noGrp="1"/>
          </p:cNvSpPr>
          <p:nvPr>
            <p:ph type="sldNum" sz="quarter" idx="12"/>
          </p:nvPr>
        </p:nvSpPr>
        <p:spPr/>
        <p:txBody>
          <a:bodyPr/>
          <a:lstStyle/>
          <a:p>
            <a:fld id="{54184F46-92DE-49B2-A903-747FE3D11661}" type="slidenum">
              <a:rPr lang="en-US" smtClean="0"/>
              <a:t>8</a:t>
            </a:fld>
            <a:endParaRPr lang="en-US"/>
          </a:p>
        </p:txBody>
      </p:sp>
    </p:spTree>
    <p:extLst>
      <p:ext uri="{BB962C8B-B14F-4D97-AF65-F5344CB8AC3E}">
        <p14:creationId xmlns:p14="http://schemas.microsoft.com/office/powerpoint/2010/main" val="20241682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7350" y="1726012"/>
            <a:ext cx="5715000" cy="445688"/>
          </a:xfrm>
        </p:spPr>
        <p:txBody>
          <a:bodyPr>
            <a:normAutofit fontScale="90000"/>
          </a:bodyPr>
          <a:lstStyle/>
          <a:p>
            <a:r>
              <a:rPr lang="en-US" dirty="0" smtClean="0"/>
              <a:t>Data Entry and Maintenance</a:t>
            </a:r>
            <a:endParaRPr lang="en-US" dirty="0"/>
          </a:p>
        </p:txBody>
      </p:sp>
      <p:sp>
        <p:nvSpPr>
          <p:cNvPr id="3" name="Content Placeholder 2"/>
          <p:cNvSpPr>
            <a:spLocks noGrp="1"/>
          </p:cNvSpPr>
          <p:nvPr>
            <p:ph idx="1"/>
          </p:nvPr>
        </p:nvSpPr>
        <p:spPr>
          <a:xfrm>
            <a:off x="1657350" y="2171700"/>
            <a:ext cx="5829300" cy="3371850"/>
          </a:xfrm>
        </p:spPr>
        <p:txBody>
          <a:bodyPr/>
          <a:lstStyle/>
          <a:p>
            <a:pPr>
              <a:spcBef>
                <a:spcPts val="150"/>
              </a:spcBef>
            </a:pPr>
            <a:r>
              <a:rPr lang="en-US" sz="1800" dirty="0"/>
              <a:t>On-line maintain:</a:t>
            </a:r>
          </a:p>
          <a:p>
            <a:pPr lvl="1">
              <a:spcBef>
                <a:spcPts val="150"/>
              </a:spcBef>
            </a:pPr>
            <a:r>
              <a:rPr lang="en-US" sz="1500" dirty="0"/>
              <a:t>Designed for editing one record at the time.</a:t>
            </a:r>
          </a:p>
          <a:p>
            <a:pPr lvl="1">
              <a:spcBef>
                <a:spcPts val="150"/>
              </a:spcBef>
            </a:pPr>
            <a:r>
              <a:rPr lang="en-US" sz="1500" dirty="0"/>
              <a:t>Provides validation of each field as it is entered, and “pick list” of valid codes (e.g. Method Code)</a:t>
            </a:r>
          </a:p>
          <a:p>
            <a:pPr lvl="1">
              <a:spcBef>
                <a:spcPts val="150"/>
              </a:spcBef>
            </a:pPr>
            <a:r>
              <a:rPr lang="en-US" sz="1500" dirty="0"/>
              <a:t>Validates all changes together on “Save”</a:t>
            </a:r>
          </a:p>
          <a:p>
            <a:pPr>
              <a:spcBef>
                <a:spcPts val="150"/>
              </a:spcBef>
            </a:pPr>
            <a:r>
              <a:rPr lang="en-US" sz="1800" dirty="0"/>
              <a:t>Batch Load</a:t>
            </a:r>
          </a:p>
          <a:p>
            <a:pPr lvl="1">
              <a:spcBef>
                <a:spcPts val="150"/>
              </a:spcBef>
            </a:pPr>
            <a:r>
              <a:rPr lang="en-US" sz="1500" dirty="0"/>
              <a:t>Processes files of records (possibly thousands)</a:t>
            </a:r>
          </a:p>
          <a:p>
            <a:pPr lvl="1">
              <a:spcBef>
                <a:spcPts val="150"/>
              </a:spcBef>
            </a:pPr>
            <a:r>
              <a:rPr lang="en-US" sz="1500" dirty="0"/>
              <a:t>Validation is iterative cycle – Submit-Correct-Resubmit</a:t>
            </a:r>
          </a:p>
          <a:p>
            <a:pPr>
              <a:spcBef>
                <a:spcPts val="150"/>
              </a:spcBef>
            </a:pPr>
            <a:r>
              <a:rPr lang="en-US" sz="1500" b="1" dirty="0"/>
              <a:t>Tip:</a:t>
            </a:r>
            <a:r>
              <a:rPr lang="en-US" sz="1800" dirty="0"/>
              <a:t>  </a:t>
            </a:r>
            <a:r>
              <a:rPr lang="en-US" sz="1500" dirty="0"/>
              <a:t>To create a new site or monitor, find one similar to the one you want to create, and 1) export it with  AMP500, 2) use an external text editor to change the appropriate fields, and 3) submit via batch.  </a:t>
            </a:r>
          </a:p>
        </p:txBody>
      </p:sp>
      <p:sp>
        <p:nvSpPr>
          <p:cNvPr id="6" name="Slide Number Placeholder 5"/>
          <p:cNvSpPr>
            <a:spLocks noGrp="1"/>
          </p:cNvSpPr>
          <p:nvPr>
            <p:ph type="sldNum" sz="quarter" idx="12"/>
          </p:nvPr>
        </p:nvSpPr>
        <p:spPr/>
        <p:txBody>
          <a:bodyPr/>
          <a:lstStyle/>
          <a:p>
            <a:pPr>
              <a:defRPr/>
            </a:pPr>
            <a:fld id="{A59A409D-13B5-4BFA-BEF2-B333FB868C3F}" type="slidenum">
              <a:rPr lang="en-US" smtClean="0"/>
              <a:pPr>
                <a:defRPr/>
              </a:pPr>
              <a:t>9</a:t>
            </a:fld>
            <a:endParaRPr lang="en-US" dirty="0"/>
          </a:p>
        </p:txBody>
      </p:sp>
      <p:sp>
        <p:nvSpPr>
          <p:cNvPr id="7" name="Footer Placeholder 6"/>
          <p:cNvSpPr>
            <a:spLocks noGrp="1"/>
          </p:cNvSpPr>
          <p:nvPr>
            <p:ph type="ftr" sz="quarter" idx="11"/>
          </p:nvPr>
        </p:nvSpPr>
        <p:spPr/>
        <p:txBody>
          <a:bodyPr/>
          <a:lstStyle/>
          <a:p>
            <a:r>
              <a:rPr lang="en-US" smtClean="0"/>
              <a:t>AQS Webinar January 28 and February 3, 2016</a:t>
            </a:r>
            <a:endParaRPr lang="en-US"/>
          </a:p>
        </p:txBody>
      </p:sp>
    </p:spTree>
    <p:extLst>
      <p:ext uri="{BB962C8B-B14F-4D97-AF65-F5344CB8AC3E}">
        <p14:creationId xmlns:p14="http://schemas.microsoft.com/office/powerpoint/2010/main" val="1748352045"/>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8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8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EsriMapsInfo xmlns="ESRI.ArcGIS.Mapping.OfficeIntegration.PowerPointInfo">
  <Version>Version1</Version>
  <RequiresSignIn>False</RequiresSignIn>
</EsriMapsInfo>
</file>

<file path=customXml/item10.xml><?xml version="1.0" encoding="utf-8"?>
<ct:contentTypeSchema xmlns:ct="http://schemas.microsoft.com/office/2006/metadata/contentType" xmlns:ma="http://schemas.microsoft.com/office/2006/metadata/properties/metaAttributes" ct:_="" ma:_="" ma:contentTypeName="Document" ma:contentTypeID="0x0101001BEA5E78172BB044AA0324902ADB0C3A" ma:contentTypeVersion="9" ma:contentTypeDescription="Create a new document." ma:contentTypeScope="" ma:versionID="a8fe4578454917079b119b259b247ff8">
  <xsd:schema xmlns:xsd="http://www.w3.org/2001/XMLSchema" xmlns:xs="http://www.w3.org/2001/XMLSchema" xmlns:p="http://schemas.microsoft.com/office/2006/metadata/properties" xmlns:ns2="4ffa91fb-a0ff-4ac5-b2db-65c790d184a4" xmlns:ns3="172e61c9-acb5-4d63-99ab-f9cfcccfe30e" xmlns:ns4="5703602f-bacc-454a-8307-39502ebff989" targetNamespace="http://schemas.microsoft.com/office/2006/metadata/properties" ma:root="true" ma:fieldsID="f3a457728d4b5501555faa4da04aca9a" ns2:_="" ns3:_="" ns4:_="">
    <xsd:import namespace="4ffa91fb-a0ff-4ac5-b2db-65c790d184a4"/>
    <xsd:import namespace="172e61c9-acb5-4d63-99ab-f9cfcccfe30e"/>
    <xsd:import namespace="5703602f-bacc-454a-8307-39502ebff989"/>
    <xsd:element name="properties">
      <xsd:complexType>
        <xsd:sequence>
          <xsd:element name="documentManagement">
            <xsd:complexType>
              <xsd:all>
                <xsd:element ref="ns2:TaxCatchAllLabel" minOccurs="0"/>
                <xsd:element ref="ns2:TaxCatchAll" minOccurs="0"/>
                <xsd:element ref="ns3:SharedWithUsers" minOccurs="0"/>
                <xsd:element ref="ns3:SharingHintHash" minOccurs="0"/>
                <xsd:element ref="ns3:SharedWithDetails" minOccurs="0"/>
                <xsd:element ref="ns4:Document_x0020_Type"/>
                <xsd:element ref="ns4:System_x0020_Lifecycle_x0020_Type"/>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ffa91fb-a0ff-4ac5-b2db-65c790d184a4" elementFormDefault="qualified">
    <xsd:import namespace="http://schemas.microsoft.com/office/2006/documentManagement/types"/>
    <xsd:import namespace="http://schemas.microsoft.com/office/infopath/2007/PartnerControls"/>
    <xsd:element name="TaxCatchAllLabel" ma:index="5" nillable="true" ma:displayName="Taxonomy Catch All Column1" ma:description="" ma:hidden="true" ma:list="{aec54597-794d-48fd-aaaa-4eaa50f4ff1d}" ma:internalName="TaxCatchAllLabel" ma:readOnly="true" ma:showField="CatchAllDataLabel" ma:web="7d8dd676-26ca-4e08-b90f-b4e0026a58ac">
      <xsd:complexType>
        <xsd:complexContent>
          <xsd:extension base="dms:MultiChoiceLookup">
            <xsd:sequence>
              <xsd:element name="Value" type="dms:Lookup" maxOccurs="unbounded" minOccurs="0" nillable="true"/>
            </xsd:sequence>
          </xsd:extension>
        </xsd:complexContent>
      </xsd:complexType>
    </xsd:element>
    <xsd:element name="TaxCatchAll" ma:index="6" nillable="true" ma:displayName="Taxonomy Catch All Column" ma:description="" ma:hidden="true" ma:list="{aec54597-794d-48fd-aaaa-4eaa50f4ff1d}" ma:internalName="TaxCatchAll" ma:showField="CatchAllData" ma:web="7d8dd676-26ca-4e08-b90f-b4e0026a58a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72e61c9-acb5-4d63-99ab-f9cfcccfe30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11" nillable="true" ma:displayName="Sharing Hint Hash" ma:internalName="SharingHintHash" ma:readOnly="true">
      <xsd:simpleType>
        <xsd:restriction base="dms:Text"/>
      </xsd:simple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703602f-bacc-454a-8307-39502ebff989" elementFormDefault="qualified">
    <xsd:import namespace="http://schemas.microsoft.com/office/2006/documentManagement/types"/>
    <xsd:import namespace="http://schemas.microsoft.com/office/infopath/2007/PartnerControls"/>
    <xsd:element name="Document_x0020_Type" ma:index="13" ma:displayName="Document Type" ma:default="Documentation" ma:format="Dropdown" ma:internalName="Document_x0020_Type">
      <xsd:simpleType>
        <xsd:restriction base="dms:Choice">
          <xsd:enumeration value="Documentation"/>
          <xsd:enumeration value="User"/>
          <xsd:enumeration value="Operations"/>
          <xsd:enumeration value="Management Plans"/>
          <xsd:enumeration value="System Lifecycle"/>
        </xsd:restriction>
      </xsd:simpleType>
    </xsd:element>
    <xsd:element name="System_x0020_Lifecycle_x0020_Type" ma:index="14" ma:displayName="System Lifecycle Type" ma:default="N/A" ma:format="Dropdown" ma:internalName="System_x0020_Lifecycle_x0020_Type">
      <xsd:simpleType>
        <xsd:restriction base="dms:Choice">
          <xsd:enumeration value="N/A"/>
          <xsd:enumeration value="Architecture"/>
          <xsd:enumeration value="Design"/>
          <xsd:enumeration value="Requirements"/>
          <xsd:enumeration value="Test"/>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7"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11.xml><?xml version="1.0" encoding="utf-8"?>
<p:properties xmlns:p="http://schemas.microsoft.com/office/2006/metadata/properties" xmlns:xsi="http://www.w3.org/2001/XMLSchema-instance" xmlns:pc="http://schemas.microsoft.com/office/infopath/2007/PartnerControls">
  <documentManagement>
    <System_x0020_Lifecycle_x0020_Type xmlns="5703602f-bacc-454a-8307-39502ebff989">N/A</System_x0020_Lifecycle_x0020_Type>
    <Document_x0020_Type xmlns="5703602f-bacc-454a-8307-39502ebff989">User</Document_x0020_Type>
    <TaxCatchAll xmlns="4ffa91fb-a0ff-4ac5-b2db-65c790d184a4"/>
  </documentManagement>
</p:properties>
</file>

<file path=customXml/item12.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3.xml><?xml version="1.0" encoding="utf-8"?>
<?mso-contentType ?>
<SharedContentType xmlns="Microsoft.SharePoint.Taxonomy.ContentTypeSync" SourceId="29f62856-1543-49d4-a736-4569d363f533" ContentTypeId="0x0101" PreviousValue="false"/>
</file>

<file path=customXml/item4.xml><?xml version="1.0" encoding="utf-8"?>
<EsriMapsInfo xmlns="ESRI.ArcGIS.Mapping.OfficeIntegration.PowerPointInfo">
  <Version>Version1</Version>
  <RequiresSignIn>False</RequiresSignIn>
</EsriMapsInfo>
</file>

<file path=customXml/item5.xml><?xml version="1.0" encoding="utf-8"?>
<EsriMapsInfo xmlns="ESRI.ArcGIS.Mapping.OfficeIntegration.PowerPointInfo">
  <Version>Version1</Version>
  <RequiresSignIn>False</RequiresSignIn>
</EsriMapsInfo>
</file>

<file path=customXml/item6.xml><?xml version="1.0" encoding="utf-8"?>
<EsriMapsInfo xmlns="ESRI.ArcGIS.Mapping.OfficeIntegration.PowerPointInfo">
  <Version>Version1</Version>
  <RequiresSignIn>False</RequiresSignIn>
</EsriMapsInfo>
</file>

<file path=customXml/item7.xml><?xml version="1.0" encoding="utf-8"?>
<EsriMapsInfo xmlns="ESRI.ArcGIS.Mapping.OfficeIntegration.PowerPointInfo">
  <Version>Version1</Version>
  <RequiresSignIn>False</RequiresSignIn>
</EsriMapsInfo>
</file>

<file path=customXml/item8.xml><?xml version="1.0" encoding="utf-8"?>
<?mso-contentType ?>
<FormTemplates xmlns="http://schemas.microsoft.com/sharepoint/v3/contenttype/forms">
  <Display>DocumentLibraryForm</Display>
  <Edit>DocumentLibraryForm</Edit>
  <New>DocumentLibraryForm</New>
</FormTemplates>
</file>

<file path=customXml/item9.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DFCE7490-B862-4DB3-B218-F9878F6B9671}">
  <ds:schemaRefs>
    <ds:schemaRef ds:uri="ESRI.ArcGIS.Mapping.OfficeIntegration.PowerPointInfo"/>
  </ds:schemaRefs>
</ds:datastoreItem>
</file>

<file path=customXml/itemProps10.xml><?xml version="1.0" encoding="utf-8"?>
<ds:datastoreItem xmlns:ds="http://schemas.openxmlformats.org/officeDocument/2006/customXml" ds:itemID="{F94E3CF7-4EC7-4BB3-AE53-F25E5E2882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ffa91fb-a0ff-4ac5-b2db-65c790d184a4"/>
    <ds:schemaRef ds:uri="172e61c9-acb5-4d63-99ab-f9cfcccfe30e"/>
    <ds:schemaRef ds:uri="5703602f-bacc-454a-8307-39502ebff98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11.xml><?xml version="1.0" encoding="utf-8"?>
<ds:datastoreItem xmlns:ds="http://schemas.openxmlformats.org/officeDocument/2006/customXml" ds:itemID="{EFF3F434-83E1-4CF3-B08A-7085F4684F18}">
  <ds:schemaRefs>
    <ds:schemaRef ds:uri="http://schemas.microsoft.com/office/infopath/2007/PartnerControls"/>
    <ds:schemaRef ds:uri="http://schemas.openxmlformats.org/package/2006/metadata/core-properties"/>
    <ds:schemaRef ds:uri="172e61c9-acb5-4d63-99ab-f9cfcccfe30e"/>
    <ds:schemaRef ds:uri="http://schemas.microsoft.com/office/2006/documentManagement/types"/>
    <ds:schemaRef ds:uri="http://purl.org/dc/dcmitype/"/>
    <ds:schemaRef ds:uri="http://purl.org/dc/terms/"/>
    <ds:schemaRef ds:uri="http://www.w3.org/XML/1998/namespace"/>
    <ds:schemaRef ds:uri="http://purl.org/dc/elements/1.1/"/>
    <ds:schemaRef ds:uri="http://schemas.microsoft.com/office/2006/metadata/properties"/>
    <ds:schemaRef ds:uri="5703602f-bacc-454a-8307-39502ebff989"/>
    <ds:schemaRef ds:uri="4ffa91fb-a0ff-4ac5-b2db-65c790d184a4"/>
  </ds:schemaRefs>
</ds:datastoreItem>
</file>

<file path=customXml/itemProps12.xml><?xml version="1.0" encoding="utf-8"?>
<ds:datastoreItem xmlns:ds="http://schemas.openxmlformats.org/officeDocument/2006/customXml" ds:itemID="{C4ECD4F4-99D9-487D-93BB-15A60C723F93}">
  <ds:schemaRefs>
    <ds:schemaRef ds:uri="ESRI.ArcGIS.Mapping.OfficeIntegration.PowerPointInfo"/>
  </ds:schemaRefs>
</ds:datastoreItem>
</file>

<file path=customXml/itemProps2.xml><?xml version="1.0" encoding="utf-8"?>
<ds:datastoreItem xmlns:ds="http://schemas.openxmlformats.org/officeDocument/2006/customXml" ds:itemID="{451AF0AC-2CAB-42FA-B256-9C487AF08B5D}">
  <ds:schemaRefs>
    <ds:schemaRef ds:uri="ESRI.ArcGIS.Mapping.OfficeIntegration.PowerPointInfo"/>
  </ds:schemaRefs>
</ds:datastoreItem>
</file>

<file path=customXml/itemProps3.xml><?xml version="1.0" encoding="utf-8"?>
<ds:datastoreItem xmlns:ds="http://schemas.openxmlformats.org/officeDocument/2006/customXml" ds:itemID="{6388A64D-E518-4515-BA3D-2FBAFE6DEB4F}">
  <ds:schemaRefs>
    <ds:schemaRef ds:uri="Microsoft.SharePoint.Taxonomy.ContentTypeSync"/>
  </ds:schemaRefs>
</ds:datastoreItem>
</file>

<file path=customXml/itemProps4.xml><?xml version="1.0" encoding="utf-8"?>
<ds:datastoreItem xmlns:ds="http://schemas.openxmlformats.org/officeDocument/2006/customXml" ds:itemID="{92841F6F-9964-4443-97FA-5F4CD35507A8}">
  <ds:schemaRefs>
    <ds:schemaRef ds:uri="ESRI.ArcGIS.Mapping.OfficeIntegration.PowerPointInfo"/>
  </ds:schemaRefs>
</ds:datastoreItem>
</file>

<file path=customXml/itemProps5.xml><?xml version="1.0" encoding="utf-8"?>
<ds:datastoreItem xmlns:ds="http://schemas.openxmlformats.org/officeDocument/2006/customXml" ds:itemID="{9D874F23-8BA6-4CB9-81D5-366FBF8BEC1B}">
  <ds:schemaRefs>
    <ds:schemaRef ds:uri="ESRI.ArcGIS.Mapping.OfficeIntegration.PowerPointInfo"/>
  </ds:schemaRefs>
</ds:datastoreItem>
</file>

<file path=customXml/itemProps6.xml><?xml version="1.0" encoding="utf-8"?>
<ds:datastoreItem xmlns:ds="http://schemas.openxmlformats.org/officeDocument/2006/customXml" ds:itemID="{3AF89C3B-7166-4884-983E-428321889032}">
  <ds:schemaRefs>
    <ds:schemaRef ds:uri="ESRI.ArcGIS.Mapping.OfficeIntegration.PowerPointInfo"/>
  </ds:schemaRefs>
</ds:datastoreItem>
</file>

<file path=customXml/itemProps7.xml><?xml version="1.0" encoding="utf-8"?>
<ds:datastoreItem xmlns:ds="http://schemas.openxmlformats.org/officeDocument/2006/customXml" ds:itemID="{1AEFCAA8-A83C-4DD4-8C04-C9960AEDB2D5}">
  <ds:schemaRefs>
    <ds:schemaRef ds:uri="ESRI.ArcGIS.Mapping.OfficeIntegration.PowerPointInfo"/>
  </ds:schemaRefs>
</ds:datastoreItem>
</file>

<file path=customXml/itemProps8.xml><?xml version="1.0" encoding="utf-8"?>
<ds:datastoreItem xmlns:ds="http://schemas.openxmlformats.org/officeDocument/2006/customXml" ds:itemID="{04DCF8FF-E35A-4918-A747-0CD62382E3DE}">
  <ds:schemaRefs>
    <ds:schemaRef ds:uri="http://schemas.microsoft.com/sharepoint/v3/contenttype/forms"/>
  </ds:schemaRefs>
</ds:datastoreItem>
</file>

<file path=customXml/itemProps9.xml><?xml version="1.0" encoding="utf-8"?>
<ds:datastoreItem xmlns:ds="http://schemas.openxmlformats.org/officeDocument/2006/customXml" ds:itemID="{33607422-919E-4285-ADF2-23F9E4B6F15A}">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
  <TotalTime>1830</TotalTime>
  <Words>2745</Words>
  <Application>Microsoft Office PowerPoint</Application>
  <PresentationFormat>On-screen Show (4:3)</PresentationFormat>
  <Paragraphs>350</Paragraphs>
  <Slides>41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41</vt:i4>
      </vt:variant>
    </vt:vector>
  </HeadingPairs>
  <TitlesOfParts>
    <vt:vector size="45" baseType="lpstr">
      <vt:lpstr>ＭＳ Ｐゴシック</vt:lpstr>
      <vt:lpstr>Arial</vt:lpstr>
      <vt:lpstr>Calibri</vt:lpstr>
      <vt:lpstr>Blank Presentation</vt:lpstr>
      <vt:lpstr>AQS Webinar Q1 2016</vt:lpstr>
      <vt:lpstr>Agenda</vt:lpstr>
      <vt:lpstr>Changes in 2015</vt:lpstr>
      <vt:lpstr>Planned changes for 2016 (1)</vt:lpstr>
      <vt:lpstr>2016 User / Ergonomic Changes</vt:lpstr>
      <vt:lpstr>2016 Technology Updates</vt:lpstr>
      <vt:lpstr>Miscellaneous Issues</vt:lpstr>
      <vt:lpstr>Tutorials</vt:lpstr>
      <vt:lpstr>Data Entry and Maintenance</vt:lpstr>
      <vt:lpstr>PowerPoint Presentation</vt:lpstr>
      <vt:lpstr>Site Creation Notes</vt:lpstr>
      <vt:lpstr>PowerPoint Presentation</vt:lpstr>
      <vt:lpstr>Monitor Creation Notes</vt:lpstr>
      <vt:lpstr>PowerPoint Presentation</vt:lpstr>
      <vt:lpstr>PowerPoint Presentation</vt:lpstr>
      <vt:lpstr>PowerPoint Presentation</vt:lpstr>
      <vt:lpstr>Demo: Setting Up New QA Collocation: Assumptions</vt:lpstr>
      <vt:lpstr>Demo: Setting Up New QA Collocation: Steps (PART 1)</vt:lpstr>
      <vt:lpstr>Demo: Setting Up New QA Collocation: Steps (PART 2)</vt:lpstr>
      <vt:lpstr>Demo: Setting Up Composite Primary: Assumptions</vt:lpstr>
      <vt:lpstr>Demo: Setting Up Composite Primary: Steps</vt:lpstr>
      <vt:lpstr>Demo: Setting Up Composite Primary: Impact on Design Value Calculations</vt:lpstr>
      <vt:lpstr>Site and Monitor Metadata</vt:lpstr>
      <vt:lpstr>PowerPoint Presentation</vt:lpstr>
      <vt:lpstr>PowerPoint Presentation</vt:lpstr>
      <vt:lpstr>Metadata Changes/New Metadata</vt:lpstr>
      <vt:lpstr>2014 Changes:  Monitor Types (1)</vt:lpstr>
      <vt:lpstr>Monitor Types (2)</vt:lpstr>
      <vt:lpstr>Monitor Network Affiliation (New 2014)</vt:lpstr>
      <vt:lpstr>NAAQS Exclusion (New 2014)</vt:lpstr>
      <vt:lpstr>QA Collocation Setup</vt:lpstr>
      <vt:lpstr>Monitor Method</vt:lpstr>
      <vt:lpstr>New Batch Transactions</vt:lpstr>
      <vt:lpstr>PowerPoint Presentation</vt:lpstr>
      <vt:lpstr>PowerPoint Presentation</vt:lpstr>
      <vt:lpstr>Authentication Notes</vt:lpstr>
      <vt:lpstr>Blanks for Criteria Pollutants: (RB Transactions)   What is a blank: It is a filter that has not been used to collect a sample. Its value is the mass of the pollutant on the filter.  Issue: Units need to be in mass units, not concentration units.</vt:lpstr>
      <vt:lpstr>PowerPoint Presentation</vt:lpstr>
      <vt:lpstr>PowerPoint Presentation</vt:lpstr>
      <vt:lpstr>Additional Resources</vt:lpstr>
      <vt:lpstr>Questions?</vt:lpstr>
    </vt:vector>
  </TitlesOfParts>
  <Company>Office 2004 Test Drive User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Office 2004 Test Drive User</dc:creator>
  <cp:lastModifiedBy>Coats, Robert</cp:lastModifiedBy>
  <cp:revision>207</cp:revision>
  <cp:lastPrinted>2016-02-18T19:11:55Z</cp:lastPrinted>
  <dcterms:created xsi:type="dcterms:W3CDTF">2011-02-09T16:00:48Z</dcterms:created>
  <dcterms:modified xsi:type="dcterms:W3CDTF">2016-02-18T19:29:19Z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0x0101001BEA5E78172BB044AA0324902ADB0C3A</vt:lpwstr>
  </property>
</Properties>
</file>