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23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omments/comment5.xml" ContentType="application/vnd.openxmlformats-officedocument.presentationml.comment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omments/comment6.xml" ContentType="application/vnd.openxmlformats-officedocument.presentationml.comment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omments/comment7.xml" ContentType="application/vnd.openxmlformats-officedocument.presentationml.comments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omments/comment8.xml" ContentType="application/vnd.openxmlformats-officedocument.presentationml.comments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omments/comment9.xml" ContentType="application/vnd.openxmlformats-officedocument.presentationml.comments+xml"/>
  <Override PartName="/ppt/notesSlides/notesSlide41.xml" ContentType="application/vnd.openxmlformats-officedocument.presentationml.notesSlide+xml"/>
  <Override PartName="/ppt/comments/comment10.xml" ContentType="application/vnd.openxmlformats-officedocument.presentationml.comments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3"/>
  </p:sldMasterIdLst>
  <p:notesMasterIdLst>
    <p:notesMasterId r:id="rId48"/>
  </p:notesMasterIdLst>
  <p:handoutMasterIdLst>
    <p:handoutMasterId r:id="rId49"/>
  </p:handoutMasterIdLst>
  <p:sldIdLst>
    <p:sldId id="256" r:id="rId4"/>
    <p:sldId id="261" r:id="rId5"/>
    <p:sldId id="344" r:id="rId6"/>
    <p:sldId id="346" r:id="rId7"/>
    <p:sldId id="345" r:id="rId8"/>
    <p:sldId id="347" r:id="rId9"/>
    <p:sldId id="274" r:id="rId10"/>
    <p:sldId id="276" r:id="rId11"/>
    <p:sldId id="278" r:id="rId12"/>
    <p:sldId id="283" r:id="rId13"/>
    <p:sldId id="330" r:id="rId14"/>
    <p:sldId id="341" r:id="rId15"/>
    <p:sldId id="342" r:id="rId16"/>
    <p:sldId id="343" r:id="rId17"/>
    <p:sldId id="329" r:id="rId18"/>
    <p:sldId id="351" r:id="rId19"/>
    <p:sldId id="352" r:id="rId20"/>
    <p:sldId id="353" r:id="rId21"/>
    <p:sldId id="354" r:id="rId22"/>
    <p:sldId id="355" r:id="rId23"/>
    <p:sldId id="356" r:id="rId24"/>
    <p:sldId id="286" r:id="rId25"/>
    <p:sldId id="287" r:id="rId26"/>
    <p:sldId id="358" r:id="rId27"/>
    <p:sldId id="360" r:id="rId28"/>
    <p:sldId id="328" r:id="rId29"/>
    <p:sldId id="290" r:id="rId30"/>
    <p:sldId id="339" r:id="rId31"/>
    <p:sldId id="323" r:id="rId32"/>
    <p:sldId id="292" r:id="rId33"/>
    <p:sldId id="295" r:id="rId34"/>
    <p:sldId id="296" r:id="rId35"/>
    <p:sldId id="297" r:id="rId36"/>
    <p:sldId id="359" r:id="rId37"/>
    <p:sldId id="308" r:id="rId38"/>
    <p:sldId id="310" r:id="rId39"/>
    <p:sldId id="311" r:id="rId40"/>
    <p:sldId id="298" r:id="rId41"/>
    <p:sldId id="337" r:id="rId42"/>
    <p:sldId id="336" r:id="rId43"/>
    <p:sldId id="335" r:id="rId44"/>
    <p:sldId id="357" r:id="rId45"/>
    <p:sldId id="338" r:id="rId46"/>
    <p:sldId id="361" r:id="rId47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hmidt, Grechen" initials="SG" lastIdx="17" clrIdx="0">
    <p:extLst/>
  </p:cmAuthor>
  <p:cmAuthor id="2" name="Kudla, Courtney" initials="KC" lastIdx="23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99"/>
    <a:srgbClr val="000000"/>
    <a:srgbClr val="006600"/>
    <a:srgbClr val="FF3300"/>
    <a:srgbClr val="FF6600"/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330" autoAdjust="0"/>
    <p:restoredTop sz="89915" autoAdjust="0"/>
  </p:normalViewPr>
  <p:slideViewPr>
    <p:cSldViewPr>
      <p:cViewPr varScale="1">
        <p:scale>
          <a:sx n="77" d="100"/>
          <a:sy n="77" d="100"/>
        </p:scale>
        <p:origin x="2030" y="58"/>
      </p:cViewPr>
      <p:guideLst>
        <p:guide orient="horz" pos="2160"/>
        <p:guide pos="288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3110" y="72"/>
      </p:cViewPr>
      <p:guideLst/>
    </p:cSldViewPr>
  </p:notesViewPr>
  <p:gridSpacing cx="57607" cy="57607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commentAuthors" Target="commentAuthor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4-04-30T08:29:51.885" idx="13">
    <p:pos x="10" y="10"/>
    <p:text>talking pt: usually need survery to confirm site boundaries</p:text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4-04-30T08:16:54.933" idx="1">
    <p:pos x="3527" y="2809"/>
    <p:text>delete information?</p:text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4-04-30T08:31:17.511" idx="15">
    <p:pos x="10" y="10"/>
    <p:text>explain, if this information was not obtained via internet</p:text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4-04-30T08:31:48.492" idx="16">
    <p:pos x="10" y="10"/>
    <p:text>property card, is there another name?   how would you get parcel id number?</p:text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4-04-30T08:35:14.459" idx="17">
    <p:pos x="10" y="10"/>
    <p:text>better image?</p:text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4-04-30T08:41:29.047" idx="22">
    <p:pos x="3030" y="906"/>
    <p:text>wouldn't this happen when we do the initial tax assessor search?</p:text>
    <p:extLst mod="1">
      <p:ext uri="{C676402C-5697-4E1C-873F-D02D1690AC5C}">
        <p15:threadingInfo xmlns:p15="http://schemas.microsoft.com/office/powerpoint/2012/main" timeZoneBias="30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4-04-30T08:37:38.448" idx="18">
    <p:pos x="10" y="10"/>
    <p:text>this may be electronic and county may be able to look up for you</p:text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4-04-30T08:39:05.293" idx="19">
    <p:pos x="10" y="10"/>
    <p:text>highlight grantor/grantee</p:text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4-04-22T13:30:48.046" idx="12">
    <p:pos x="5323" y="527"/>
    <p:text>This page provides the chain of title with document #, date, Grantor/Grantee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1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4-04-22T13:26:39.802" idx="10">
    <p:pos x="4586" y="491"/>
    <p:text>Think we should show what a title company does</p:text>
    <p:extLst>
      <p:ext uri="{C676402C-5697-4E1C-873F-D02D1690AC5C}">
        <p15:threadingInfo xmlns:p15="http://schemas.microsoft.com/office/powerpoint/2012/main" timeZoneBias="420"/>
      </p:ext>
    </p:extLst>
  </p:cm>
  <p:cm authorId="1" dt="2014-04-22T13:29:17.597" idx="11">
    <p:pos x="10" y="10"/>
    <p:text>Shows address, cost paid, starts with easement/encumberances, tax liens</p:text>
    <p:extLst>
      <p:ext uri="{C676402C-5697-4E1C-873F-D02D1690AC5C}">
        <p15:threadingInfo xmlns:p15="http://schemas.microsoft.com/office/powerpoint/2012/main" timeZoneBias="420"/>
      </p:ext>
    </p:extLst>
  </p:cm>
  <p:cm authorId="2" dt="2014-04-30T08:39:49.020" idx="20">
    <p:pos x="10" y="119"/>
    <p:text>i like this</p:text>
    <p:extLst>
      <p:ext uri="{C676402C-5697-4E1C-873F-D02D1690AC5C}">
        <p15:threadingInfo xmlns:p15="http://schemas.microsoft.com/office/powerpoint/2012/main" timeZoneBias="300">
          <p15:parentCm authorId="1" idx="11"/>
        </p15:threadingInfo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9694" y="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58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9694" y="883158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30357C0-A7E4-4D6E-944E-BFF9BDE43C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2162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9694" y="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6613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5790"/>
            <a:ext cx="5046663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9694" y="883158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57ACC9B-60D8-4AFB-92EB-57DBBF631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9184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fld id="{6121431A-9C30-4095-B683-97017267CB43}" type="slidenum">
              <a:rPr lang="en-US" sz="1200"/>
              <a:pPr/>
              <a:t>1</a:t>
            </a:fld>
            <a:endParaRPr lang="en-US" sz="1200" dirty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46010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fld id="{01C6182E-42C9-46B3-AECC-ABB1FF67194E}" type="slidenum">
              <a:rPr lang="en-US" sz="1200"/>
              <a:pPr/>
              <a:t>2</a:t>
            </a:fld>
            <a:endParaRPr lang="en-US" sz="1200" dirty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33926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7ACC9B-60D8-4AFB-92EB-57DBBF631C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203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7ACC9B-60D8-4AFB-92EB-57DBBF631C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694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7ACC9B-60D8-4AFB-92EB-57DBBF631C5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325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7ACC9B-60D8-4AFB-92EB-57DBBF631C5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569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fld id="{01C6182E-42C9-46B3-AECC-ABB1FF67194E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70039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fld id="{01C6182E-42C9-46B3-AECC-ABB1FF67194E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10950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fld id="{01C6182E-42C9-46B3-AECC-ABB1FF67194E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47338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fld id="{01C6182E-42C9-46B3-AECC-ABB1FF67194E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468346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7ACC9B-60D8-4AFB-92EB-57DBBF631C5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406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7ACC9B-60D8-4AFB-92EB-57DBBF631C5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4937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7ACC9B-60D8-4AFB-92EB-57DBBF631C5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0495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7ACC9B-60D8-4AFB-92EB-57DBBF631C5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1518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7ACC9B-60D8-4AFB-92EB-57DBBF631C5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691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E8DDA-4F65-4DFA-A3EB-531DBB955AE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4309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E8DDA-4F65-4DFA-A3EB-531DBB955AE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2043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fld id="{01C6182E-42C9-46B3-AECC-ABB1FF67194E}" type="slidenum">
              <a:rPr lang="en-US" sz="1200"/>
              <a:pPr/>
              <a:t>18</a:t>
            </a:fld>
            <a:endParaRPr lang="en-US" sz="1200" dirty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6002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fld id="{01C6182E-42C9-46B3-AECC-ABB1FF67194E}" type="slidenum">
              <a:rPr lang="en-US" sz="1200"/>
              <a:pPr/>
              <a:t>19</a:t>
            </a:fld>
            <a:endParaRPr lang="en-US" sz="1200" dirty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494898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fld id="{01C6182E-42C9-46B3-AECC-ABB1FF67194E}" type="slidenum">
              <a:rPr lang="en-US" sz="1200"/>
              <a:pPr/>
              <a:t>20</a:t>
            </a:fld>
            <a:endParaRPr lang="en-US" sz="1200" dirty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194806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fld id="{01C6182E-42C9-46B3-AECC-ABB1FF67194E}" type="slidenum">
              <a:rPr lang="en-US" sz="1200"/>
              <a:pPr/>
              <a:t>21</a:t>
            </a:fld>
            <a:endParaRPr lang="en-US" sz="1200" dirty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016011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fld id="{01C6182E-42C9-46B3-AECC-ABB1FF67194E}" type="slidenum">
              <a:rPr lang="en-US" sz="1200"/>
              <a:pPr/>
              <a:t>22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775134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fld id="{01C6182E-42C9-46B3-AECC-ABB1FF67194E}" type="slidenum">
              <a:rPr lang="en-US" sz="1200"/>
              <a:pPr/>
              <a:t>23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00224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7ACC9B-60D8-4AFB-92EB-57DBBF631C59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59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7ACC9B-60D8-4AFB-92EB-57DBBF631C59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5733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fld id="{01C6182E-42C9-46B3-AECC-ABB1FF67194E}" type="slidenum">
              <a:rPr lang="en-US" sz="1200"/>
              <a:pPr/>
              <a:t>26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708410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fld id="{01C6182E-42C9-46B3-AECC-ABB1FF67194E}" type="slidenum">
              <a:rPr lang="en-US" sz="1200"/>
              <a:pPr/>
              <a:t>27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201815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7ACC9B-60D8-4AFB-92EB-57DBBF631C59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100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7ACC9B-60D8-4AFB-92EB-57DBBF631C59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0892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fld id="{01C6182E-42C9-46B3-AECC-ABB1FF67194E}" type="slidenum">
              <a:rPr lang="en-US" sz="1200"/>
              <a:pPr/>
              <a:t>30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935726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fld id="{01C6182E-42C9-46B3-AECC-ABB1FF67194E}" type="slidenum">
              <a:rPr lang="en-US" sz="1200"/>
              <a:pPr/>
              <a:t>31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730113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fld id="{01C6182E-42C9-46B3-AECC-ABB1FF67194E}" type="slidenum">
              <a:rPr lang="en-US" sz="1200"/>
              <a:pPr/>
              <a:t>32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617309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fld id="{01C6182E-42C9-46B3-AECC-ABB1FF67194E}" type="slidenum">
              <a:rPr lang="en-US" sz="1200"/>
              <a:pPr/>
              <a:t>33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104357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7ACC9B-60D8-4AFB-92EB-57DBBF631C59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2667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7ACC9B-60D8-4AFB-92EB-57DBBF631C59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187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7ACC9B-60D8-4AFB-92EB-57DBBF631C59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4493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7ACC9B-60D8-4AFB-92EB-57DBBF631C59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3980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fld id="{01C6182E-42C9-46B3-AECC-ABB1FF67194E}" type="slidenum">
              <a:rPr lang="en-US" sz="1200"/>
              <a:pPr/>
              <a:t>38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15805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7ACC9B-60D8-4AFB-92EB-57DBBF631C59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24519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7ACC9B-60D8-4AFB-92EB-57DBBF631C59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49702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7ACC9B-60D8-4AFB-92EB-57DBBF631C59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07150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7ACC9B-60D8-4AFB-92EB-57DBBF631C59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5312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7ACC9B-60D8-4AFB-92EB-57DBBF631C59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81284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7ACC9B-60D8-4AFB-92EB-57DBBF631C59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89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6" b="303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8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676400"/>
            <a:ext cx="4876800" cy="448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36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fld id="{5F60148B-4170-4943-A998-440ABDE89C1D}" type="datetime1">
              <a:rPr lang="en-US" smtClean="0"/>
              <a:pPr>
                <a:defRPr/>
              </a:pPr>
              <a:t>3/17/2016</a:t>
            </a:fld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6248400"/>
            <a:ext cx="3810000" cy="457200"/>
          </a:xfrm>
        </p:spPr>
        <p:txBody>
          <a:bodyPr/>
          <a:lstStyle>
            <a:lvl1pPr>
              <a:defRPr sz="1400"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U.S. Environmental Protection Agency</a:t>
            </a:r>
            <a:endParaRPr lang="en-US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fld id="{B6491938-BE6C-413A-BCA3-9B06F3B99B5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2165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 i="0"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fld id="{B56894C0-8C8C-49BC-BFB0-D92E2F6E79DF}" type="datetime1">
              <a:rPr lang="en-US" smtClean="0"/>
              <a:pPr>
                <a:defRPr/>
              </a:pPr>
              <a:t>3/17/2016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U.S. Environmental Protection Agency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fld id="{D1DBE383-7CE7-469D-9093-361D6EEF111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02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olorchange_epa_seal pantone trim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76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fld id="{812541CD-AC97-41FF-833B-8381B2ED6161}" type="datetime1">
              <a:rPr lang="en-US" smtClean="0"/>
              <a:pPr>
                <a:defRPr/>
              </a:pPr>
              <a:t>3/17/2016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U.S. Environmental Protection Agency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fld id="{2D57E2F0-18A8-440E-AE3A-E85D76FBD43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756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olorchange_epa_seal pantone trim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76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667000"/>
            <a:ext cx="3810000" cy="3429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667000"/>
            <a:ext cx="3810000" cy="3429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fld id="{14ED753D-E1D7-4258-9428-A4CAD46204E7}" type="datetime1">
              <a:rPr lang="en-US" smtClean="0"/>
              <a:pPr>
                <a:defRPr/>
              </a:pPr>
              <a:t>3/17/2016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U.S. Environmental Protection Agency</a:t>
            </a:r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fld id="{9BE483B3-4F6E-460F-A26A-CDCD9398077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898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olorchange_epa_seal pantone trim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76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FA090-16CA-429D-A5D4-4D4D28F49C7A}" type="datetime1">
              <a:rPr lang="en-US"/>
              <a:pPr>
                <a:defRPr/>
              </a:pPr>
              <a:t>3/17/2016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CE596-B42D-42E1-95DD-F1E475FBD1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260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olorchange_epa_seal pantone trim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76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9E406-CB1F-498D-A820-3BDD637F48AE}" type="datetime1">
              <a:rPr lang="en-US"/>
              <a:pPr>
                <a:defRPr/>
              </a:pPr>
              <a:t>3/17/2016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39DD9D-C75A-4209-B333-28595BE8F8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142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olorchange_epa_seal pantone trim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76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FE4C0-9968-4454-AFD3-7670B3221A2D}" type="datetime1">
              <a:rPr lang="en-US"/>
              <a:pPr>
                <a:defRPr/>
              </a:pPr>
              <a:t>3/17/2016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FAE47-3AE8-4A31-B575-D793A56D26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500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olorchange_epa_seal pantone trim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76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E1C52-491E-4EEC-8CE0-1566B9FAB49C}" type="datetime1">
              <a:rPr lang="en-US"/>
              <a:pPr>
                <a:defRPr/>
              </a:pPr>
              <a:t>3/17/2016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47DE1-820F-4CC0-9B9A-F4568B283A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008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olorchange_epa_seal pantone trim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76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EC6A8-7116-412D-B13B-E0B3551952B3}" type="datetime1">
              <a:rPr lang="en-US"/>
              <a:pPr>
                <a:defRPr/>
              </a:pPr>
              <a:t>3/17/2016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4CAD8-57CA-4E31-8D4F-A1FAA216A0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375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olorchange_epa_seal pantone trim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76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</a:t>
            </a:r>
            <a:r>
              <a:rPr lang="en-US" dirty="0" err="1" smtClean="0"/>
              <a:t>lev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DD1AE-16C9-4309-B945-8C3A25628D0B}" type="datetime1">
              <a:rPr lang="en-US"/>
              <a:pPr>
                <a:defRPr/>
              </a:pPr>
              <a:t>3/17/2016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0B53B-EFD8-483E-BB30-C458F8D001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032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olorchange_epa_seal pantone trim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76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600200"/>
            <a:ext cx="1943100" cy="4495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600200"/>
            <a:ext cx="5676900" cy="4495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89F09-70DC-4E1E-BC25-953C7A706958}" type="datetime1">
              <a:rPr lang="en-US"/>
              <a:pPr>
                <a:defRPr/>
              </a:pPr>
              <a:t>3/17/2016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4D6D3-1E8D-416E-9A8E-1000042E05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905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olorchange_epa_seal pantone trim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76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600200"/>
            <a:ext cx="76200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2667000"/>
            <a:ext cx="3810000" cy="34290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2667000"/>
            <a:ext cx="3810000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3109A-3CFF-40C2-A6E0-D081C33CD25B}" type="datetime1">
              <a:rPr lang="en-US"/>
              <a:pPr>
                <a:defRPr/>
              </a:pPr>
              <a:t>3/17/2016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46B58-F74C-4EC9-A6D2-1C0A0AFD63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580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olorchange_epa_seal pantone trim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76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600200"/>
            <a:ext cx="76200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2667000"/>
            <a:ext cx="7772400" cy="34290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E3CD4-D2CA-4BCE-9432-87DE761F42BE}" type="datetime1">
              <a:rPr lang="en-US"/>
              <a:pPr>
                <a:defRPr/>
              </a:pPr>
              <a:t>3/17/2016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49E58-1544-4CB2-A99C-EC54C5756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6682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olorchange_epa_seal pantone trim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76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600200"/>
            <a:ext cx="76200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667000"/>
            <a:ext cx="3810000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667000"/>
            <a:ext cx="3810000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94956-EB3F-409E-9881-5AB40FDA498D}" type="datetime1">
              <a:rPr lang="en-US"/>
              <a:pPr>
                <a:defRPr/>
              </a:pPr>
              <a:t>3/17/2016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F4447-5EC6-4D34-94A6-F91079B5E3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555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olorchange_epa_seal pantone trim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76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EB170-E594-4492-B026-D70C41D45FC6}" type="datetime1">
              <a:rPr lang="en-US"/>
              <a:pPr>
                <a:defRPr/>
              </a:pPr>
              <a:t>3/17/2016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702EA-B15F-43BB-9758-9BE363069A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150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1600200"/>
            <a:ext cx="7620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667000"/>
            <a:ext cx="7772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4AF99B4F-7147-4081-B27F-4B78A5B9302B}" type="datetime1">
              <a:rPr lang="en-US"/>
              <a:pPr>
                <a:defRPr/>
              </a:pPr>
              <a:t>3/17/2016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05000" y="6248400"/>
            <a:ext cx="548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/>
              <a:t>U.S. Environmental Protection Agency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C97AF6F-37A5-4863-8BDA-42C220D7EA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pitchFamily="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pitchFamily="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pitchFamily="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pitchFamily="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pitchFamily="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pitchFamily="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pitchFamily="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7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9.emf"/><Relationship Id="rId4" Type="http://schemas.openxmlformats.org/officeDocument/2006/relationships/oleObject" Target="../embeddings/oleObject3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3.emf"/><Relationship Id="rId4" Type="http://schemas.openxmlformats.org/officeDocument/2006/relationships/oleObject" Target="../embeddings/oleObject4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pa.gov/enforcement/report-prp-search-manual-2009-edition-2011-addendum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1014" y="1812116"/>
            <a:ext cx="6147837" cy="19082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Aft>
                <a:spcPts val="1200"/>
              </a:spcAft>
            </a:pP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PERFORMING</a:t>
            </a:r>
          </a:p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TITLE SEARCHES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098116"/>
            <a:ext cx="9144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de-DE" sz="2800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Session 5</a:t>
            </a:r>
          </a:p>
          <a:p>
            <a:pPr algn="ctr">
              <a:spcAft>
                <a:spcPts val="1200"/>
              </a:spcAft>
            </a:pPr>
            <a:r>
              <a:rPr lang="de-DE" sz="2800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Courtney Kudla</a:t>
            </a:r>
          </a:p>
          <a:p>
            <a:pPr algn="ctr">
              <a:spcAft>
                <a:spcPts val="1200"/>
              </a:spcAft>
            </a:pPr>
            <a:r>
              <a:rPr lang="de-DE" sz="2800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U.S. </a:t>
            </a:r>
            <a:r>
              <a:rPr lang="de-DE" sz="2800" cap="small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EPA </a:t>
            </a:r>
            <a:r>
              <a:rPr lang="de-DE" sz="2800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Region </a:t>
            </a:r>
            <a:r>
              <a:rPr lang="de-DE" sz="2800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6</a:t>
            </a:r>
            <a:endParaRPr lang="de-DE" sz="2800" cap="small" dirty="0">
              <a:solidFill>
                <a:srgbClr val="0066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 bwMode="auto"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Why Conduct a Title Search?</a:t>
            </a:r>
            <a:endParaRPr kumimoji="0" lang="en-US" b="1" i="0" u="none" strike="noStrike" kern="0" cap="small" spc="0" normalizeH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 bwMode="auto">
          <a:xfrm>
            <a:off x="535194" y="1931218"/>
            <a:ext cx="60960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spcAft>
                <a:spcPct val="20000"/>
              </a:spcAft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Identify </a:t>
            </a:r>
            <a:r>
              <a:rPr lang="en-US" sz="2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current and past owners/operators</a:t>
            </a:r>
            <a:endParaRPr lang="en-US" sz="24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0" lvl="0" indent="0">
              <a:spcBef>
                <a:spcPts val="0"/>
              </a:spcBef>
              <a:spcAft>
                <a:spcPct val="20000"/>
              </a:spcAft>
              <a:buNone/>
              <a:defRPr/>
            </a:pPr>
            <a:endParaRPr lang="en-US" sz="24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lvl="0">
              <a:spcBef>
                <a:spcPts val="0"/>
              </a:spcBef>
              <a:spcAft>
                <a:spcPct val="20000"/>
              </a:spcAft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Identify </a:t>
            </a:r>
            <a:r>
              <a:rPr lang="en-US" sz="2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adjacent property owners</a:t>
            </a:r>
            <a:endParaRPr lang="en-US" sz="24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strike="noStrike" kern="0" spc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638" y="2046432"/>
            <a:ext cx="2477101" cy="2477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736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63864"/>
            <a:ext cx="7620000" cy="990600"/>
          </a:xfrm>
        </p:spPr>
        <p:txBody>
          <a:bodyPr/>
          <a:lstStyle/>
          <a:p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What Is the Definition of a Title Search?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46432"/>
            <a:ext cx="7772400" cy="1612996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An </a:t>
            </a:r>
            <a:r>
              <a:rPr lang="en-US" dirty="0" smtClean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examination </a:t>
            </a:r>
            <a:r>
              <a:rPr lang="en-US" dirty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of </a:t>
            </a:r>
            <a:r>
              <a:rPr lang="en-US" dirty="0" smtClean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public records </a:t>
            </a:r>
            <a:r>
              <a:rPr lang="en-US" dirty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to </a:t>
            </a:r>
            <a:r>
              <a:rPr lang="en-US" dirty="0" smtClean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determine and confirm a property's </a:t>
            </a:r>
            <a:r>
              <a:rPr lang="en-US" dirty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legal </a:t>
            </a:r>
            <a:r>
              <a:rPr lang="en-US" dirty="0" smtClean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ownership</a:t>
            </a:r>
            <a:r>
              <a:rPr lang="en-US" dirty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, </a:t>
            </a:r>
            <a:r>
              <a:rPr lang="en-US" dirty="0" smtClean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and identify what claims </a:t>
            </a:r>
            <a:r>
              <a:rPr lang="en-US" dirty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are </a:t>
            </a:r>
            <a:r>
              <a:rPr lang="en-US" dirty="0" smtClean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on the </a:t>
            </a:r>
            <a:r>
              <a:rPr lang="en-US" dirty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property.  </a:t>
            </a:r>
          </a:p>
        </p:txBody>
      </p:sp>
    </p:spTree>
    <p:extLst>
      <p:ext uri="{BB962C8B-B14F-4D97-AF65-F5344CB8AC3E}">
        <p14:creationId xmlns:p14="http://schemas.microsoft.com/office/powerpoint/2010/main" val="301923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21471"/>
            <a:ext cx="7620000" cy="990600"/>
          </a:xfrm>
        </p:spPr>
        <p:txBody>
          <a:bodyPr/>
          <a:lstStyle/>
          <a:p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Parts of a Title Deed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254" y="1816004"/>
            <a:ext cx="7772400" cy="3876747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Document # (</a:t>
            </a:r>
            <a:r>
              <a:rPr lang="en-US" sz="2400" dirty="0" smtClean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Book and Page</a:t>
            </a:r>
            <a:r>
              <a:rPr lang="en-US" sz="2400" dirty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, </a:t>
            </a:r>
            <a:r>
              <a:rPr lang="en-US" sz="2400" dirty="0" smtClean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Reception #)</a:t>
            </a:r>
            <a:endParaRPr lang="en-US" sz="2400" dirty="0">
              <a:latin typeface="Calibri" panose="020F0502020204030204" pitchFamily="34" charset="0"/>
              <a:ea typeface="Meiryo" pitchFamily="34" charset="-128"/>
              <a:cs typeface="Meiryo" pitchFamily="34" charset="-128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Type </a:t>
            </a:r>
            <a:r>
              <a:rPr lang="en-US" sz="2400" dirty="0" smtClean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of </a:t>
            </a:r>
            <a:r>
              <a:rPr lang="en-US" sz="2400" dirty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document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Parties to transaction</a:t>
            </a:r>
            <a:endParaRPr lang="en-US" sz="2400" dirty="0">
              <a:latin typeface="Calibri" panose="020F0502020204030204" pitchFamily="34" charset="0"/>
              <a:ea typeface="Meiryo" pitchFamily="34" charset="-128"/>
              <a:cs typeface="Meiryo" pitchFamily="34" charset="-128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Dates (</a:t>
            </a:r>
            <a:r>
              <a:rPr lang="en-US" sz="2400" dirty="0" smtClean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execution, recording</a:t>
            </a:r>
            <a:r>
              <a:rPr lang="en-US" sz="2400" dirty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, notarized)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Habendum clause</a:t>
            </a:r>
            <a:endParaRPr lang="en-US" sz="2400" dirty="0">
              <a:latin typeface="Calibri" panose="020F0502020204030204" pitchFamily="34" charset="0"/>
              <a:ea typeface="Meiryo" pitchFamily="34" charset="-128"/>
              <a:cs typeface="Meiryo" pitchFamily="34" charset="-128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Legal </a:t>
            </a:r>
            <a:r>
              <a:rPr lang="en-US" sz="2400" dirty="0" smtClean="0"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description</a:t>
            </a:r>
            <a:endParaRPr lang="en-US" sz="2400" dirty="0">
              <a:latin typeface="Calibri" panose="020F0502020204030204" pitchFamily="34" charset="0"/>
              <a:ea typeface="Meiryo" pitchFamily="34" charset="-128"/>
              <a:cs typeface="Meiryo" pitchFamily="34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516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673" y="260615"/>
            <a:ext cx="6508333" cy="621792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 bwMode="auto">
          <a:xfrm rot="16200000" flipV="1">
            <a:off x="1494535" y="4570879"/>
            <a:ext cx="895817" cy="155945"/>
          </a:xfrm>
          <a:prstGeom prst="rect">
            <a:avLst/>
          </a:prstGeom>
          <a:solidFill>
            <a:srgbClr val="FFFF00">
              <a:alpha val="4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solidFill>
                <a:srgbClr val="FFFF00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413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2" t="5000" r="16928" b="62264"/>
          <a:stretch/>
        </p:blipFill>
        <p:spPr>
          <a:xfrm>
            <a:off x="600404" y="491043"/>
            <a:ext cx="8292121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Types of Title Documents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4114800" cy="4953000"/>
          </a:xfrm>
        </p:spPr>
        <p:txBody>
          <a:bodyPr/>
          <a:lstStyle/>
          <a:p>
            <a:pPr marL="0" indent="0">
              <a:buNone/>
            </a:pPr>
            <a:endParaRPr lang="en-US" sz="800" dirty="0" smtClean="0"/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100" dirty="0">
                <a:latin typeface="Calibri" pitchFamily="34" charset="0"/>
                <a:cs typeface="Calibri" pitchFamily="34" charset="0"/>
              </a:rPr>
              <a:t>Warranty </a:t>
            </a:r>
            <a:r>
              <a:rPr lang="en-US" sz="2100" dirty="0" smtClean="0">
                <a:latin typeface="Calibri" pitchFamily="34" charset="0"/>
                <a:cs typeface="Calibri" pitchFamily="34" charset="0"/>
              </a:rPr>
              <a:t>Deeds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100" dirty="0" smtClean="0">
                <a:latin typeface="Calibri" pitchFamily="34" charset="0"/>
                <a:cs typeface="Calibri" pitchFamily="34" charset="0"/>
              </a:rPr>
              <a:t>Quitclaim </a:t>
            </a:r>
            <a:r>
              <a:rPr lang="en-US" sz="2100" dirty="0">
                <a:latin typeface="Calibri" pitchFamily="34" charset="0"/>
                <a:cs typeface="Calibri" pitchFamily="34" charset="0"/>
              </a:rPr>
              <a:t>Deeds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100" dirty="0">
                <a:latin typeface="Calibri" pitchFamily="34" charset="0"/>
                <a:cs typeface="Calibri" pitchFamily="34" charset="0"/>
              </a:rPr>
              <a:t>Tax Deeds/Sheriff Deeds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100" dirty="0" smtClean="0">
                <a:latin typeface="Calibri" pitchFamily="34" charset="0"/>
                <a:cs typeface="Calibri" pitchFamily="34" charset="0"/>
              </a:rPr>
              <a:t>Mortgages/Deeds </a:t>
            </a:r>
            <a:r>
              <a:rPr lang="en-US" sz="2100" dirty="0">
                <a:latin typeface="Calibri" pitchFamily="34" charset="0"/>
                <a:cs typeface="Calibri" pitchFamily="34" charset="0"/>
              </a:rPr>
              <a:t>of Trust	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100" dirty="0" smtClean="0">
                <a:latin typeface="Calibri" pitchFamily="34" charset="0"/>
                <a:cs typeface="Calibri" pitchFamily="34" charset="0"/>
              </a:rPr>
              <a:t>Leases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Property Plats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100" dirty="0" smtClean="0">
                <a:latin typeface="Calibri" pitchFamily="34" charset="0"/>
                <a:cs typeface="Calibri" pitchFamily="34" charset="0"/>
              </a:rPr>
              <a:t>Administrator’s/Executor’s/  Trustee’s Deeds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100" dirty="0" smtClean="0">
                <a:latin typeface="Calibri" pitchFamily="34" charset="0"/>
                <a:cs typeface="Calibri" pitchFamily="34" charset="0"/>
              </a:rPr>
              <a:t>Patents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100" dirty="0" smtClean="0">
                <a:latin typeface="Calibri" pitchFamily="34" charset="0"/>
                <a:cs typeface="Calibri" pitchFamily="34" charset="0"/>
              </a:rPr>
              <a:t>Deeds of </a:t>
            </a:r>
            <a:r>
              <a:rPr lang="en-US" sz="2100" dirty="0" err="1" smtClean="0">
                <a:latin typeface="Calibri" pitchFamily="34" charset="0"/>
                <a:cs typeface="Calibri" pitchFamily="34" charset="0"/>
              </a:rPr>
              <a:t>Reconveyance</a:t>
            </a:r>
            <a:endParaRPr lang="en-US" sz="2100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953000" y="1143000"/>
            <a:ext cx="3886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endParaRPr lang="en-US" sz="800" dirty="0" smtClean="0"/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100" dirty="0">
                <a:latin typeface="Calibri" pitchFamily="34" charset="0"/>
                <a:cs typeface="Calibri" pitchFamily="34" charset="0"/>
              </a:rPr>
              <a:t>Financing Statements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100" dirty="0">
                <a:latin typeface="Calibri" pitchFamily="34" charset="0"/>
                <a:cs typeface="Calibri" pitchFamily="34" charset="0"/>
              </a:rPr>
              <a:t>Judgments and </a:t>
            </a:r>
            <a:r>
              <a:rPr lang="en-US" sz="2100" dirty="0" err="1">
                <a:latin typeface="Calibri" pitchFamily="34" charset="0"/>
                <a:cs typeface="Calibri" pitchFamily="34" charset="0"/>
              </a:rPr>
              <a:t>Lis</a:t>
            </a:r>
            <a:r>
              <a:rPr lang="en-US" sz="21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100" dirty="0" err="1">
                <a:latin typeface="Calibri" pitchFamily="34" charset="0"/>
                <a:cs typeface="Calibri" pitchFamily="34" charset="0"/>
              </a:rPr>
              <a:t>Pendens</a:t>
            </a:r>
            <a:endParaRPr lang="en-US" sz="2100" dirty="0"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100" dirty="0">
                <a:latin typeface="Calibri" pitchFamily="34" charset="0"/>
                <a:cs typeface="Calibri" pitchFamily="34" charset="0"/>
              </a:rPr>
              <a:t>Real Estate Contracts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100" dirty="0">
                <a:latin typeface="Calibri" pitchFamily="34" charset="0"/>
                <a:cs typeface="Calibri" pitchFamily="34" charset="0"/>
              </a:rPr>
              <a:t>Agreements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100" dirty="0">
                <a:latin typeface="Calibri" pitchFamily="34" charset="0"/>
                <a:cs typeface="Calibri" pitchFamily="34" charset="0"/>
              </a:rPr>
              <a:t>Mineral Leases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100" dirty="0" smtClean="0">
                <a:latin typeface="Calibri" pitchFamily="34" charset="0"/>
                <a:cs typeface="Calibri" pitchFamily="34" charset="0"/>
              </a:rPr>
              <a:t>Oil and Gas Leases</a:t>
            </a:r>
            <a:endParaRPr lang="en-US" sz="2100" dirty="0"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100" dirty="0">
                <a:latin typeface="Calibri" pitchFamily="34" charset="0"/>
                <a:cs typeface="Calibri" pitchFamily="34" charset="0"/>
              </a:rPr>
              <a:t>Plat </a:t>
            </a:r>
            <a:r>
              <a:rPr lang="en-US" sz="2100" dirty="0" smtClean="0">
                <a:latin typeface="Calibri" pitchFamily="34" charset="0"/>
                <a:cs typeface="Calibri" pitchFamily="34" charset="0"/>
              </a:rPr>
              <a:t>Maps </a:t>
            </a:r>
            <a:r>
              <a:rPr lang="en-US" sz="2100" dirty="0">
                <a:latin typeface="Calibri" pitchFamily="34" charset="0"/>
                <a:cs typeface="Calibri" pitchFamily="34" charset="0"/>
              </a:rPr>
              <a:t>of </a:t>
            </a:r>
            <a:r>
              <a:rPr lang="en-US" sz="2100" dirty="0" smtClean="0">
                <a:latin typeface="Calibri" pitchFamily="34" charset="0"/>
                <a:cs typeface="Calibri" pitchFamily="34" charset="0"/>
              </a:rPr>
              <a:t>Subdivisions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100" dirty="0" smtClean="0">
                <a:latin typeface="Calibri" pitchFamily="34" charset="0"/>
                <a:cs typeface="Calibri" pitchFamily="34" charset="0"/>
              </a:rPr>
              <a:t>Easements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100" dirty="0" smtClean="0">
                <a:latin typeface="Calibri" pitchFamily="34" charset="0"/>
                <a:cs typeface="Calibri" pitchFamily="34" charset="0"/>
              </a:rPr>
              <a:t>Mining Claims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5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0960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fld id="{BA16F08A-8861-45E5-9EFD-0D486A352D63}" type="slidenum">
              <a:rPr lang="en-US" sz="1400" smtClean="0">
                <a:latin typeface="Calibri" pitchFamily="34" charset="0"/>
              </a:rPr>
              <a:pPr/>
              <a:t>8</a:t>
            </a:fld>
            <a:endParaRPr lang="en-US" sz="1400" dirty="0" smtClean="0">
              <a:latin typeface="Calibri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97117" y="260615"/>
            <a:ext cx="2232362" cy="1143000"/>
          </a:xfrm>
        </p:spPr>
        <p:txBody>
          <a:bodyPr>
            <a:normAutofit/>
          </a:bodyPr>
          <a:lstStyle/>
          <a:p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Warranty Deed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91309" y="1700790"/>
            <a:ext cx="2448478" cy="2189066"/>
          </a:xfrm>
        </p:spPr>
        <p:txBody>
          <a:bodyPr>
            <a:norm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dirty="0">
                <a:latin typeface="Calibri" pitchFamily="34" charset="0"/>
                <a:ea typeface="Calibri"/>
                <a:cs typeface="Calibri" pitchFamily="34" charset="0"/>
              </a:rPr>
              <a:t>Seller warrants that </a:t>
            </a:r>
            <a:r>
              <a:rPr lang="en-US" dirty="0" smtClean="0">
                <a:latin typeface="Calibri" pitchFamily="34" charset="0"/>
                <a:ea typeface="Calibri"/>
                <a:cs typeface="Calibri" pitchFamily="34" charset="0"/>
              </a:rPr>
              <a:t>he/she has clear title to the property.</a:t>
            </a:r>
            <a:endParaRPr lang="en-US" dirty="0">
              <a:latin typeface="Calibri" pitchFamily="34" charset="0"/>
              <a:ea typeface="Calibri"/>
              <a:cs typeface="Calibri" pitchFamily="34" charset="0"/>
            </a:endParaRPr>
          </a:p>
          <a:p>
            <a:pPr marL="457200" lvl="1" indent="0">
              <a:buNone/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9958374"/>
              </p:ext>
            </p:extLst>
          </p:nvPr>
        </p:nvGraphicFramePr>
        <p:xfrm>
          <a:off x="3304646" y="407988"/>
          <a:ext cx="5264679" cy="607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2" name="Acrobat Document" r:id="rId4" imgW="4663409" imgH="6034916" progId="Acrobat.Document.11">
                  <p:embed/>
                </p:oleObj>
              </mc:Choice>
              <mc:Fallback>
                <p:oleObj name="Acrobat Document" r:id="rId4" imgW="4663409" imgH="6034916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04646" y="407988"/>
                        <a:ext cx="5264679" cy="60706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295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9082" y="21718"/>
            <a:ext cx="3791857" cy="1143000"/>
          </a:xfrm>
        </p:spPr>
        <p:txBody>
          <a:bodyPr>
            <a:normAutofit/>
          </a:bodyPr>
          <a:lstStyle/>
          <a:p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Quitclaim Deed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32162" y="1164718"/>
            <a:ext cx="2983081" cy="3490686"/>
          </a:xfrm>
        </p:spPr>
        <p:txBody>
          <a:bodyPr>
            <a:normAutofit lnSpcReduction="10000"/>
          </a:bodyPr>
          <a:lstStyle/>
          <a:p>
            <a:pPr>
              <a:spcAft>
                <a:spcPts val="1800"/>
              </a:spcAft>
              <a:buFont typeface="Arial" pitchFamily="34" charset="0"/>
              <a:buChar char="•"/>
            </a:pPr>
            <a:r>
              <a:rPr lang="en-US" dirty="0">
                <a:latin typeface="Calibri" pitchFamily="34" charset="0"/>
                <a:ea typeface="Calibri"/>
                <a:cs typeface="Calibri" pitchFamily="34" charset="0"/>
              </a:rPr>
              <a:t>Seller </a:t>
            </a:r>
            <a:r>
              <a:rPr lang="en-US" dirty="0" smtClean="0">
                <a:latin typeface="Calibri" pitchFamily="34" charset="0"/>
                <a:ea typeface="Calibri"/>
                <a:cs typeface="Calibri" pitchFamily="34" charset="0"/>
              </a:rPr>
              <a:t>conveys whatever </a:t>
            </a:r>
            <a:r>
              <a:rPr lang="en-US" dirty="0">
                <a:latin typeface="Calibri" pitchFamily="34" charset="0"/>
                <a:ea typeface="Calibri"/>
                <a:cs typeface="Calibri" pitchFamily="34" charset="0"/>
              </a:rPr>
              <a:t>interest </a:t>
            </a:r>
            <a:r>
              <a:rPr lang="en-US" dirty="0" smtClean="0">
                <a:latin typeface="Calibri" pitchFamily="34" charset="0"/>
                <a:ea typeface="Calibri"/>
                <a:cs typeface="Calibri" pitchFamily="34" charset="0"/>
              </a:rPr>
              <a:t>he/she has. </a:t>
            </a:r>
            <a:endParaRPr lang="en-US" dirty="0">
              <a:latin typeface="Calibri" pitchFamily="34" charset="0"/>
              <a:ea typeface="Calibri"/>
              <a:cs typeface="Calibri" pitchFamily="34" charset="0"/>
            </a:endParaRPr>
          </a:p>
          <a:p>
            <a:pPr>
              <a:spcAft>
                <a:spcPts val="1800"/>
              </a:spcAft>
              <a:buFont typeface="Arial" pitchFamily="34" charset="0"/>
              <a:buChar char="•"/>
            </a:pPr>
            <a:r>
              <a:rPr lang="en-US" dirty="0">
                <a:latin typeface="Calibri" pitchFamily="34" charset="0"/>
                <a:ea typeface="Calibri"/>
                <a:cs typeface="Calibri" pitchFamily="34" charset="0"/>
              </a:rPr>
              <a:t>There may be other interest holders.</a:t>
            </a:r>
          </a:p>
          <a:p>
            <a:pPr marL="457200" lvl="1" indent="0">
              <a:buNone/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4328633"/>
              </p:ext>
            </p:extLst>
          </p:nvPr>
        </p:nvGraphicFramePr>
        <p:xfrm>
          <a:off x="3938323" y="488416"/>
          <a:ext cx="4435740" cy="57466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1" name="Acrobat Document" r:id="rId4" imgW="16946685" imgH="21983504" progId="Acrobat.Document.11">
                  <p:embed/>
                </p:oleObj>
              </mc:Choice>
              <mc:Fallback>
                <p:oleObj name="Acrobat Document" r:id="rId4" imgW="16946685" imgH="21983504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38323" y="488416"/>
                        <a:ext cx="4435740" cy="5746677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959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1475" y="356690"/>
            <a:ext cx="8621486" cy="838200"/>
          </a:xfrm>
        </p:spPr>
        <p:txBody>
          <a:bodyPr>
            <a:normAutofit/>
          </a:bodyPr>
          <a:lstStyle/>
          <a:p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Legal Description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654724" y="1230316"/>
            <a:ext cx="7834552" cy="4534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ts val="31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Describes what is being conveyed (sold).</a:t>
            </a:r>
          </a:p>
          <a:p>
            <a:pPr>
              <a:lnSpc>
                <a:spcPts val="31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Legal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descriptions can be:</a:t>
            </a:r>
          </a:p>
          <a:p>
            <a:pPr indent="3175">
              <a:lnSpc>
                <a:spcPts val="31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65138" algn="l"/>
                <a:tab pos="798513" algn="l"/>
              </a:tabLst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	Metes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and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bounds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indent="3175">
              <a:lnSpc>
                <a:spcPts val="31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65138" algn="l"/>
                <a:tab pos="798513" algn="l"/>
              </a:tabLst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	Reference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to certain lot or lots in recorded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plat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indent="3175">
              <a:lnSpc>
                <a:spcPts val="31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65138" algn="l"/>
                <a:tab pos="798513" algn="l"/>
              </a:tabLst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	Fractions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of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sections (Public Land Survey System, PLSS)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indent="3175">
              <a:lnSpc>
                <a:spcPts val="31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65138" algn="l"/>
                <a:tab pos="798513" algn="l"/>
              </a:tabLst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	Parcel number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indent="3175">
              <a:lnSpc>
                <a:spcPts val="31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65138" algn="l"/>
                <a:tab pos="798513" algn="l"/>
              </a:tabLst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	Deed reference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indent="3175">
              <a:lnSpc>
                <a:spcPts val="31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65138" algn="l"/>
                <a:tab pos="798513" algn="l"/>
              </a:tabLst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	Can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be combination of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above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3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40486" cy="838200"/>
          </a:xfrm>
          <a:noFill/>
        </p:spPr>
        <p:txBody>
          <a:bodyPr>
            <a:normAutofit/>
          </a:bodyPr>
          <a:lstStyle/>
          <a:p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Example – Metes </a:t>
            </a:r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and </a:t>
            </a:r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Bounds </a:t>
            </a:r>
          </a:p>
        </p:txBody>
      </p:sp>
      <p:pic>
        <p:nvPicPr>
          <p:cNvPr id="9" name="Picture 9" descr="10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47812"/>
            <a:ext cx="8458200" cy="3481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6262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903" y="433436"/>
            <a:ext cx="7900097" cy="1267354"/>
          </a:xfrm>
        </p:spPr>
        <p:txBody>
          <a:bodyPr/>
          <a:lstStyle/>
          <a:p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Public Land Survey System (PLSS):  </a:t>
            </a:r>
            <a:b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</a:br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Range and Township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25327" y="1816004"/>
            <a:ext cx="4343461" cy="380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747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6257"/>
            <a:ext cx="7620000" cy="990600"/>
          </a:xfrm>
        </p:spPr>
        <p:txBody>
          <a:bodyPr/>
          <a:lstStyle/>
          <a:p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Public Land Survey System (PLSS):  </a:t>
            </a:r>
            <a:b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</a:br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Quarter 1 and Quarter 2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806" t="4308" r="10942"/>
          <a:stretch/>
        </p:blipFill>
        <p:spPr>
          <a:xfrm>
            <a:off x="1518829" y="2276860"/>
            <a:ext cx="6451984" cy="3446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222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06257"/>
            <a:ext cx="7620000" cy="990600"/>
          </a:xfrm>
        </p:spPr>
        <p:txBody>
          <a:bodyPr/>
          <a:lstStyle/>
          <a:p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Public Land Survey System (PLSS): </a:t>
            </a:r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</a:br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Quarter </a:t>
            </a:r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3</a:t>
            </a:r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and Quarter </a:t>
            </a:r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4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2000" y="2334467"/>
            <a:ext cx="76962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7962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837714" cy="838200"/>
          </a:xfrm>
          <a:noFill/>
        </p:spPr>
        <p:txBody>
          <a:bodyPr>
            <a:normAutofit fontScale="90000"/>
          </a:bodyPr>
          <a:lstStyle/>
          <a:p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Example - Fractions of Sections </a:t>
            </a:r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</a:br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(Townships contain 36 Sections)</a:t>
            </a:r>
            <a:endParaRPr lang="en-US" b="1" cap="small" dirty="0">
              <a:solidFill>
                <a:srgbClr val="0066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10" descr="1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938" y="1412755"/>
            <a:ext cx="7771884" cy="46750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8006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685800" y="4795060"/>
            <a:ext cx="7772400" cy="1470660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sz="2500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The links of chain are transactions by which a parcel of land is conveyed from owner to owner.</a:t>
            </a:r>
          </a:p>
          <a:p>
            <a:pPr algn="l"/>
            <a:endParaRPr lang="en-US" sz="3000" dirty="0" smtClean="0">
              <a:solidFill>
                <a:schemeClr val="tx2">
                  <a:lumMod val="50000"/>
                </a:schemeClr>
              </a:solidFill>
              <a:latin typeface="Meiryo" pitchFamily="34" charset="-128"/>
              <a:ea typeface="Meiryo" pitchFamily="34" charset="-128"/>
              <a:cs typeface="Meiryo" pitchFamily="34" charset="-128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860390" y="1371600"/>
            <a:ext cx="5133184" cy="3188970"/>
            <a:chOff x="1860390" y="1371600"/>
            <a:chExt cx="5133184" cy="318897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8595" y="1725930"/>
              <a:ext cx="5044979" cy="2834640"/>
            </a:xfrm>
            <a:prstGeom prst="rect">
              <a:avLst/>
            </a:prstGeom>
          </p:spPr>
        </p:pic>
        <p:sp>
          <p:nvSpPr>
            <p:cNvPr id="13" name="Subtitle 2"/>
            <p:cNvSpPr txBox="1">
              <a:spLocks/>
            </p:cNvSpPr>
            <p:nvPr/>
          </p:nvSpPr>
          <p:spPr>
            <a:xfrm>
              <a:off x="1860390" y="2286000"/>
              <a:ext cx="1524000" cy="4953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000" b="1" dirty="0" smtClean="0">
                  <a:solidFill>
                    <a:srgbClr val="FF0000"/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A </a:t>
              </a:r>
              <a:r>
                <a:rPr lang="en-US" sz="3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-</a:t>
              </a:r>
              <a:r>
                <a:rPr lang="en-US" sz="3000" b="1" dirty="0" smtClean="0">
                  <a:solidFill>
                    <a:srgbClr val="FF0000"/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 </a:t>
              </a:r>
              <a:r>
                <a:rPr lang="en-US" sz="3000" b="1" dirty="0" smtClean="0">
                  <a:solidFill>
                    <a:srgbClr val="0099FF"/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B</a:t>
              </a:r>
              <a:endParaRPr lang="en-US" sz="3000" b="1" dirty="0">
                <a:solidFill>
                  <a:srgbClr val="0099FF"/>
                </a:solidFill>
                <a:latin typeface="Meiryo" pitchFamily="34" charset="-128"/>
                <a:ea typeface="Meiryo" pitchFamily="34" charset="-128"/>
                <a:cs typeface="Meiryo" pitchFamily="34" charset="-128"/>
              </a:endParaRPr>
            </a:p>
          </p:txBody>
        </p:sp>
        <p:sp>
          <p:nvSpPr>
            <p:cNvPr id="14" name="Subtitle 2"/>
            <p:cNvSpPr txBox="1">
              <a:spLocks/>
            </p:cNvSpPr>
            <p:nvPr/>
          </p:nvSpPr>
          <p:spPr>
            <a:xfrm>
              <a:off x="3278659" y="1725930"/>
              <a:ext cx="1328408" cy="4953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000" b="1" dirty="0" smtClean="0">
                  <a:solidFill>
                    <a:srgbClr val="0099FF"/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B</a:t>
              </a:r>
              <a:r>
                <a:rPr lang="en-US" sz="3000" b="1" dirty="0" smtClean="0">
                  <a:solidFill>
                    <a:srgbClr val="FF0000"/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 </a:t>
              </a:r>
              <a:r>
                <a:rPr lang="en-US" sz="3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-</a:t>
              </a:r>
              <a:r>
                <a:rPr lang="en-US" sz="3000" b="1" dirty="0" smtClean="0">
                  <a:solidFill>
                    <a:srgbClr val="FF0000"/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 </a:t>
              </a:r>
              <a:r>
                <a:rPr lang="en-US" sz="3000" b="1" dirty="0" smtClean="0">
                  <a:solidFill>
                    <a:srgbClr val="7030A0"/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C</a:t>
              </a:r>
              <a:endParaRPr lang="en-US" sz="3000" b="1" dirty="0">
                <a:solidFill>
                  <a:srgbClr val="7030A0"/>
                </a:solidFill>
                <a:latin typeface="Meiryo" pitchFamily="34" charset="-128"/>
                <a:ea typeface="Meiryo" pitchFamily="34" charset="-128"/>
                <a:cs typeface="Meiryo" pitchFamily="34" charset="-128"/>
              </a:endParaRPr>
            </a:p>
          </p:txBody>
        </p:sp>
        <p:sp>
          <p:nvSpPr>
            <p:cNvPr id="15" name="Subtitle 2"/>
            <p:cNvSpPr txBox="1">
              <a:spLocks/>
            </p:cNvSpPr>
            <p:nvPr/>
          </p:nvSpPr>
          <p:spPr>
            <a:xfrm>
              <a:off x="4800600" y="1371600"/>
              <a:ext cx="1328408" cy="4953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000" b="1" dirty="0" smtClean="0">
                  <a:solidFill>
                    <a:srgbClr val="7030A0"/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C</a:t>
              </a:r>
              <a:r>
                <a:rPr lang="en-US" sz="3000" b="1" dirty="0" smtClean="0">
                  <a:solidFill>
                    <a:srgbClr val="FF0000"/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 </a:t>
              </a:r>
              <a:r>
                <a:rPr lang="en-US" sz="3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-</a:t>
              </a:r>
              <a:r>
                <a:rPr lang="en-US" sz="3000" b="1" dirty="0" smtClean="0">
                  <a:solidFill>
                    <a:srgbClr val="FF0000"/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 </a:t>
              </a:r>
              <a:r>
                <a:rPr lang="en-US" sz="3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D</a:t>
              </a:r>
              <a:endPara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" pitchFamily="34" charset="-128"/>
                <a:ea typeface="Meiryo" pitchFamily="34" charset="-128"/>
                <a:cs typeface="Meiryo" pitchFamily="34" charset="-128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60701" y="478065"/>
            <a:ext cx="8822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Chain of Title</a:t>
            </a:r>
            <a:endParaRPr lang="en-US" sz="3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78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317204" y="3774642"/>
            <a:ext cx="6682412" cy="2457707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Break in chain of assignment (wild deed)</a:t>
            </a:r>
          </a:p>
          <a:p>
            <a:pPr marL="690563" lvl="0" indent="-346075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600" kern="1200" dirty="0">
                <a:solidFill>
                  <a:srgbClr val="000000">
                    <a:lumMod val="50000"/>
                  </a:srgbClr>
                </a:solidFill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Irregularity </a:t>
            </a:r>
            <a:r>
              <a:rPr lang="en-US" sz="2600" kern="1200" dirty="0" smtClean="0">
                <a:solidFill>
                  <a:srgbClr val="000000">
                    <a:lumMod val="50000"/>
                  </a:srgbClr>
                </a:solidFill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in legal description</a:t>
            </a:r>
            <a:endParaRPr lang="en-US" sz="2600" kern="1200" dirty="0">
              <a:solidFill>
                <a:srgbClr val="000000">
                  <a:lumMod val="50000"/>
                </a:srgbClr>
              </a:solidFill>
              <a:latin typeface="Calibri" panose="020F0502020204030204" pitchFamily="34" charset="0"/>
              <a:ea typeface="Meiryo" pitchFamily="34" charset="-128"/>
              <a:cs typeface="Meiryo" pitchFamily="34" charset="-128"/>
            </a:endParaRPr>
          </a:p>
          <a:p>
            <a:pPr marL="690563" lvl="0" indent="-346075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600" kern="1200" dirty="0">
                <a:solidFill>
                  <a:srgbClr val="000000">
                    <a:lumMod val="50000"/>
                  </a:srgbClr>
                </a:solidFill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Failure </a:t>
            </a:r>
            <a:r>
              <a:rPr lang="en-US" sz="2600" kern="1200" dirty="0" smtClean="0">
                <a:solidFill>
                  <a:srgbClr val="000000">
                    <a:lumMod val="50000"/>
                  </a:srgbClr>
                </a:solidFill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to transfer property rights</a:t>
            </a:r>
            <a:endParaRPr lang="en-US" sz="2600" kern="1200" dirty="0">
              <a:solidFill>
                <a:srgbClr val="000000">
                  <a:lumMod val="50000"/>
                </a:srgbClr>
              </a:solidFill>
              <a:latin typeface="Calibri" panose="020F0502020204030204" pitchFamily="34" charset="0"/>
              <a:ea typeface="Meiryo" pitchFamily="34" charset="-128"/>
              <a:cs typeface="Meiryo" pitchFamily="34" charset="-128"/>
            </a:endParaRPr>
          </a:p>
          <a:p>
            <a:pPr marL="690563" lvl="0" indent="-346075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600" kern="1200" dirty="0">
                <a:solidFill>
                  <a:srgbClr val="000000">
                    <a:lumMod val="50000"/>
                  </a:srgbClr>
                </a:solidFill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Unrecorded inheritance-related </a:t>
            </a:r>
            <a:r>
              <a:rPr lang="en-US" sz="2600" kern="1200" dirty="0" smtClean="0">
                <a:solidFill>
                  <a:srgbClr val="000000">
                    <a:lumMod val="50000"/>
                  </a:srgbClr>
                </a:solidFill>
                <a:latin typeface="Calibri" panose="020F0502020204030204" pitchFamily="34" charset="0"/>
                <a:ea typeface="Meiryo" pitchFamily="34" charset="-128"/>
                <a:cs typeface="Meiryo" pitchFamily="34" charset="-128"/>
              </a:rPr>
              <a:t>docs</a:t>
            </a:r>
            <a:endParaRPr lang="en-US" sz="2600" kern="1200" dirty="0">
              <a:solidFill>
                <a:srgbClr val="000000">
                  <a:lumMod val="50000"/>
                </a:srgbClr>
              </a:solidFill>
              <a:latin typeface="Calibri" panose="020F0502020204030204" pitchFamily="34" charset="0"/>
              <a:ea typeface="Meiryo" pitchFamily="34" charset="-128"/>
              <a:cs typeface="Meiryo" pitchFamily="34" charset="-128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828800" y="990600"/>
            <a:ext cx="5152030" cy="2552700"/>
            <a:chOff x="1828800" y="990600"/>
            <a:chExt cx="5152030" cy="2552700"/>
          </a:xfrm>
        </p:grpSpPr>
        <p:sp>
          <p:nvSpPr>
            <p:cNvPr id="13" name="Subtitle 2"/>
            <p:cNvSpPr txBox="1">
              <a:spLocks/>
            </p:cNvSpPr>
            <p:nvPr/>
          </p:nvSpPr>
          <p:spPr>
            <a:xfrm>
              <a:off x="2438400" y="2711369"/>
              <a:ext cx="1524000" cy="4953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000" b="1" dirty="0" smtClean="0">
                  <a:solidFill>
                    <a:srgbClr val="FF0000"/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A </a:t>
              </a:r>
              <a:r>
                <a:rPr lang="en-US" sz="3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-</a:t>
              </a:r>
              <a:r>
                <a:rPr lang="en-US" sz="3000" b="1" dirty="0" smtClean="0">
                  <a:solidFill>
                    <a:srgbClr val="FF0000"/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 </a:t>
              </a:r>
              <a:r>
                <a:rPr lang="en-US" sz="3000" b="1" dirty="0" smtClean="0">
                  <a:solidFill>
                    <a:srgbClr val="0099FF"/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B</a:t>
              </a:r>
              <a:endParaRPr lang="en-US" sz="3000" b="1" dirty="0">
                <a:solidFill>
                  <a:srgbClr val="0099FF"/>
                </a:solidFill>
                <a:latin typeface="Meiryo" pitchFamily="34" charset="-128"/>
                <a:ea typeface="Meiryo" pitchFamily="34" charset="-128"/>
                <a:cs typeface="Meiryo" pitchFamily="34" charset="-128"/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90" t="7396" r="-970" b="28376"/>
            <a:stretch/>
          </p:blipFill>
          <p:spPr>
            <a:xfrm>
              <a:off x="1828800" y="990600"/>
              <a:ext cx="5152030" cy="2527124"/>
            </a:xfrm>
            <a:prstGeom prst="rect">
              <a:avLst/>
            </a:prstGeom>
          </p:spPr>
        </p:pic>
        <p:sp>
          <p:nvSpPr>
            <p:cNvPr id="16" name="Subtitle 2"/>
            <p:cNvSpPr txBox="1">
              <a:spLocks/>
            </p:cNvSpPr>
            <p:nvPr/>
          </p:nvSpPr>
          <p:spPr>
            <a:xfrm>
              <a:off x="2628568" y="3048000"/>
              <a:ext cx="1524000" cy="4953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000" b="1" dirty="0" smtClean="0">
                  <a:solidFill>
                    <a:srgbClr val="FF0000"/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A </a:t>
              </a:r>
              <a:r>
                <a:rPr lang="en-US" sz="3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-</a:t>
              </a:r>
              <a:r>
                <a:rPr lang="en-US" sz="3000" b="1" dirty="0" smtClean="0">
                  <a:solidFill>
                    <a:srgbClr val="FF0000"/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 </a:t>
              </a:r>
              <a:r>
                <a:rPr lang="en-US" sz="3000" b="1" dirty="0" smtClean="0">
                  <a:solidFill>
                    <a:srgbClr val="0099FF"/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B</a:t>
              </a:r>
              <a:endParaRPr lang="en-US" sz="3000" b="1" dirty="0">
                <a:solidFill>
                  <a:srgbClr val="0099FF"/>
                </a:solidFill>
                <a:latin typeface="Meiryo" pitchFamily="34" charset="-128"/>
                <a:ea typeface="Meiryo" pitchFamily="34" charset="-128"/>
                <a:cs typeface="Meiryo" pitchFamily="34" charset="-128"/>
              </a:endParaRPr>
            </a:p>
          </p:txBody>
        </p:sp>
        <p:sp>
          <p:nvSpPr>
            <p:cNvPr id="14" name="Subtitle 2"/>
            <p:cNvSpPr txBox="1">
              <a:spLocks/>
            </p:cNvSpPr>
            <p:nvPr/>
          </p:nvSpPr>
          <p:spPr>
            <a:xfrm>
              <a:off x="4615192" y="3048000"/>
              <a:ext cx="1328408" cy="4953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000" b="1" dirty="0" smtClean="0">
                  <a:solidFill>
                    <a:schemeClr val="accent6">
                      <a:lumMod val="75000"/>
                    </a:schemeClr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X</a:t>
              </a:r>
              <a:r>
                <a:rPr lang="en-US" sz="3000" b="1" dirty="0" smtClean="0">
                  <a:solidFill>
                    <a:srgbClr val="FF0000"/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 </a:t>
              </a:r>
              <a:r>
                <a:rPr lang="en-US" sz="3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-</a:t>
              </a:r>
              <a:r>
                <a:rPr lang="en-US" sz="3000" b="1" dirty="0" smtClean="0">
                  <a:solidFill>
                    <a:srgbClr val="FF0000"/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 </a:t>
              </a:r>
              <a:r>
                <a:rPr lang="en-US" sz="3000" b="1" dirty="0" smtClean="0">
                  <a:solidFill>
                    <a:srgbClr val="7030A0"/>
                  </a:solidFill>
                  <a:latin typeface="Meiryo" pitchFamily="34" charset="-128"/>
                  <a:ea typeface="Meiryo" pitchFamily="34" charset="-128"/>
                  <a:cs typeface="Meiryo" pitchFamily="34" charset="-128"/>
                </a:rPr>
                <a:t>C</a:t>
              </a:r>
              <a:endParaRPr lang="en-US" sz="3000" b="1" dirty="0">
                <a:solidFill>
                  <a:srgbClr val="7030A0"/>
                </a:solidFill>
                <a:latin typeface="Meiryo" pitchFamily="34" charset="-128"/>
                <a:ea typeface="Meiryo" pitchFamily="34" charset="-128"/>
                <a:cs typeface="Meiryo" pitchFamily="34" charset="-128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66689" y="375829"/>
            <a:ext cx="8583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Gaps in the Title chain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8266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 bwMode="auto">
          <a:xfrm>
            <a:off x="457200" y="296881"/>
            <a:ext cx="8229600" cy="918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How to Conduct a Title Search</a:t>
            </a:r>
            <a:endParaRPr kumimoji="0" lang="en-US" b="1" i="0" u="none" strike="noStrike" kern="0" cap="small" spc="0" normalizeH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 bwMode="auto">
          <a:xfrm>
            <a:off x="712331" y="1489855"/>
            <a:ext cx="7213600" cy="4704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ysClr val="windowText" lastClr="000000"/>
                </a:solidFill>
                <a:latin typeface="Calibri" panose="020F0502020204030204" pitchFamily="34" charset="0"/>
                <a:ea typeface="Calibri"/>
                <a:cs typeface="Calibri" pitchFamily="34" charset="0"/>
              </a:rPr>
              <a:t>Gather </a:t>
            </a:r>
            <a:r>
              <a:rPr lang="en-US" sz="2400" dirty="0">
                <a:solidFill>
                  <a:sysClr val="windowText" lastClr="000000"/>
                </a:solidFill>
                <a:latin typeface="Calibri" pitchFamily="34" charset="0"/>
                <a:ea typeface="Calibri"/>
                <a:cs typeface="Calibri" pitchFamily="34" charset="0"/>
              </a:rPr>
              <a:t>available </a:t>
            </a:r>
            <a:r>
              <a:rPr lang="en-US" sz="2400" dirty="0" smtClean="0">
                <a:solidFill>
                  <a:sysClr val="windowText" lastClr="000000"/>
                </a:solidFill>
                <a:latin typeface="Calibri" pitchFamily="34" charset="0"/>
                <a:ea typeface="Calibri"/>
                <a:cs typeface="Calibri" pitchFamily="34" charset="0"/>
              </a:rPr>
              <a:t>information from Site Assessment, OSC, and RPM:</a:t>
            </a: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2400" dirty="0">
              <a:solidFill>
                <a:sysClr val="windowText" lastClr="000000"/>
              </a:solidFill>
              <a:latin typeface="Calibri" pitchFamily="34" charset="0"/>
              <a:ea typeface="Calibri"/>
              <a:cs typeface="Calibri" pitchFamily="34" charset="0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/>
              <a:buChar char=""/>
              <a:tabLst>
                <a:tab pos="406400" algn="l"/>
                <a:tab pos="798830" algn="l"/>
                <a:tab pos="914400" algn="l"/>
              </a:tabLst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/>
              </a:rPr>
              <a:t>Location and county</a:t>
            </a: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  <a:tabLst>
                <a:tab pos="406400" algn="l"/>
                <a:tab pos="798830" algn="l"/>
                <a:tab pos="914400" algn="l"/>
              </a:tabLst>
            </a:pPr>
            <a:endParaRPr lang="en-US" dirty="0">
              <a:latin typeface="Calibri" panose="020F0502020204030204" pitchFamily="34" charset="0"/>
              <a:ea typeface="Times New Roman"/>
            </a:endParaRPr>
          </a:p>
          <a:p>
            <a:pPr lvl="1">
              <a:spcBef>
                <a:spcPts val="300"/>
              </a:spcBef>
              <a:spcAft>
                <a:spcPts val="0"/>
              </a:spcAft>
              <a:buFont typeface="Wingdings"/>
              <a:buChar char=""/>
              <a:tabLst>
                <a:tab pos="406400" algn="l"/>
                <a:tab pos="798830" algn="l"/>
                <a:tab pos="914400" algn="l"/>
              </a:tabLst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/>
              </a:rPr>
              <a:t>Address</a:t>
            </a:r>
          </a:p>
          <a:p>
            <a:pPr marL="457200" lvl="1" indent="0">
              <a:spcBef>
                <a:spcPts val="300"/>
              </a:spcBef>
              <a:spcAft>
                <a:spcPts val="0"/>
              </a:spcAft>
              <a:buNone/>
              <a:tabLst>
                <a:tab pos="406400" algn="l"/>
                <a:tab pos="798830" algn="l"/>
                <a:tab pos="914400" algn="l"/>
              </a:tabLst>
            </a:pPr>
            <a:endParaRPr lang="en-US" dirty="0">
              <a:latin typeface="Calibri" panose="020F0502020204030204" pitchFamily="34" charset="0"/>
              <a:ea typeface="Times New Roman"/>
            </a:endParaRPr>
          </a:p>
          <a:p>
            <a:pPr lvl="1">
              <a:spcBef>
                <a:spcPts val="300"/>
              </a:spcBef>
              <a:spcAft>
                <a:spcPts val="0"/>
              </a:spcAft>
              <a:buFont typeface="Wingdings"/>
              <a:buChar char=""/>
              <a:tabLst>
                <a:tab pos="406400" algn="l"/>
                <a:tab pos="798830" algn="l"/>
                <a:tab pos="914400" algn="l"/>
              </a:tabLst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/>
              </a:rPr>
              <a:t>Owners</a:t>
            </a:r>
            <a:endParaRPr lang="en-US" dirty="0">
              <a:latin typeface="Calibri" panose="020F0502020204030204" pitchFamily="34" charset="0"/>
              <a:ea typeface="Times New Roman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strike="noStrike" kern="0" spc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003" y="2766983"/>
            <a:ext cx="3657600" cy="244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893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351203"/>
            <a:ext cx="8229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marL="739775" marR="0" lvl="1" indent="-39211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>
                <a:tab pos="739775" algn="l"/>
              </a:tabLst>
              <a:defRPr/>
            </a:pPr>
            <a:r>
              <a:rPr lang="en-US" dirty="0" smtClean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Tax </a:t>
            </a:r>
            <a:r>
              <a:rPr lang="en-US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Assessor can provide a lot of information </a:t>
            </a:r>
            <a:r>
              <a:rPr lang="en-US" dirty="0" smtClean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such as:</a:t>
            </a:r>
          </a:p>
          <a:p>
            <a:pPr marL="1087438" marR="0" lvl="1" indent="-34607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739775" algn="l"/>
              </a:tabLst>
              <a:defRPr/>
            </a:pPr>
            <a:r>
              <a:rPr lang="en-US" dirty="0" smtClean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Owner name</a:t>
            </a:r>
          </a:p>
          <a:p>
            <a:pPr marL="1087438" marR="0" lvl="1" indent="-34607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739775" algn="l"/>
              </a:tabLst>
              <a:defRPr/>
            </a:pPr>
            <a:r>
              <a:rPr lang="en-US" dirty="0" smtClean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Owner address</a:t>
            </a:r>
          </a:p>
          <a:p>
            <a:pPr marL="1087438" marR="0" lvl="1" indent="-34607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739775" algn="l"/>
              </a:tabLst>
              <a:defRPr/>
            </a:pPr>
            <a:r>
              <a:rPr lang="en-US" dirty="0" smtClean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Property location/address</a:t>
            </a:r>
          </a:p>
          <a:p>
            <a:pPr marL="1087438" marR="0" lvl="1" indent="-34607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739775" algn="l"/>
              </a:tabLst>
              <a:defRPr/>
            </a:pPr>
            <a:r>
              <a:rPr lang="en-US" dirty="0" smtClean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Parcel </a:t>
            </a:r>
            <a:r>
              <a:rPr lang="en-US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ID </a:t>
            </a:r>
            <a:r>
              <a:rPr lang="en-US" dirty="0" smtClean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number</a:t>
            </a:r>
          </a:p>
          <a:p>
            <a:pPr marL="1087438" marR="0" lvl="1" indent="-34607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739775" algn="l"/>
              </a:tabLst>
              <a:defRPr/>
            </a:pPr>
            <a:r>
              <a:rPr lang="en-US" dirty="0" smtClean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Deed reference</a:t>
            </a:r>
            <a:endParaRPr lang="en-US" dirty="0">
              <a:solidFill>
                <a:sysClr val="windowText" lastClr="000000"/>
              </a:solidFill>
              <a:latin typeface="Calibri" pitchFamily="34" charset="0"/>
              <a:cs typeface="Calibri" pitchFamily="34" charset="0"/>
            </a:endParaRPr>
          </a:p>
          <a:p>
            <a:pPr marL="739775" lvl="1" indent="-392113" eaLnBrk="1" fontAlgn="auto" hangingPunct="1">
              <a:spcBef>
                <a:spcPts val="1800"/>
              </a:spcBef>
              <a:spcAft>
                <a:spcPts val="1200"/>
              </a:spcAft>
              <a:buFont typeface="Arial" pitchFamily="34" charset="0"/>
              <a:buChar char="•"/>
              <a:tabLst>
                <a:tab pos="739775" algn="l"/>
              </a:tabLst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Good </a:t>
            </a:r>
            <a:r>
              <a:rPr lang="en-US" dirty="0" smtClean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source for </a:t>
            </a:r>
            <a:r>
              <a:rPr lang="en-US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locating owner for initial </a:t>
            </a:r>
            <a:r>
              <a:rPr lang="en-US" dirty="0" smtClean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access </a:t>
            </a:r>
            <a:endParaRPr lang="en-US" dirty="0">
              <a:solidFill>
                <a:sysClr val="windowText" lastClr="000000"/>
              </a:solidFill>
              <a:latin typeface="Calibri" pitchFamily="34" charset="0"/>
              <a:cs typeface="Calibri" pitchFamily="34" charset="0"/>
            </a:endParaRPr>
          </a:p>
          <a:p>
            <a:pPr marL="739775" lvl="1" indent="-392113" eaLnBrk="1" fontAlgn="auto" hangingPunct="1">
              <a:spcBef>
                <a:spcPts val="1800"/>
              </a:spcBef>
              <a:spcAft>
                <a:spcPts val="1200"/>
              </a:spcAft>
              <a:buFont typeface="Arial" pitchFamily="34" charset="0"/>
              <a:buChar char="•"/>
              <a:tabLst>
                <a:tab pos="739775" algn="l"/>
              </a:tabLst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lang="en-US" dirty="0" smtClean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nformation </a:t>
            </a:r>
            <a:r>
              <a:rPr lang="en-US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may not </a:t>
            </a:r>
            <a:r>
              <a:rPr lang="en-US" dirty="0" smtClean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be updated as the title documents are filed.</a:t>
            </a:r>
            <a:endParaRPr lang="en-US" dirty="0">
              <a:solidFill>
                <a:sysClr val="windowText" lastClr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How Do </a:t>
            </a:r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Y</a:t>
            </a:r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ou </a:t>
            </a:r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B</a:t>
            </a:r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egin </a:t>
            </a:r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a</a:t>
            </a:r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T</a:t>
            </a:r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itle </a:t>
            </a:r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S</a:t>
            </a:r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earch?</a:t>
            </a:r>
            <a:endParaRPr kumimoji="0" lang="en-US" b="1" i="1" u="none" strike="noStrike" kern="0" cap="small" spc="0" normalizeH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33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Title Search</a:t>
            </a:r>
            <a:endParaRPr kumimoji="0" lang="en-US" b="1" u="none" strike="noStrike" kern="0" cap="small" spc="0" normalizeH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72000"/>
          </a:xfrm>
        </p:spPr>
        <p:txBody>
          <a:bodyPr>
            <a:normAutofit lnSpcReduction="10000"/>
          </a:bodyPr>
          <a:lstStyle/>
          <a:p>
            <a:pPr lvl="1">
              <a:spcAft>
                <a:spcPts val="1200"/>
              </a:spcAft>
              <a:buFont typeface="Arial" pitchFamily="34" charset="0"/>
              <a:buChar char="•"/>
              <a:tabLst>
                <a:tab pos="347663" algn="l"/>
              </a:tabLst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Before you travel, you should obtain the following information about the Deed Record Room and Tax Assessor:</a:t>
            </a:r>
          </a:p>
          <a:p>
            <a:pPr marL="1203325" lvl="1" indent="-461963">
              <a:spcAft>
                <a:spcPts val="1200"/>
              </a:spcAft>
              <a:buFont typeface="Wingdings" panose="05000000000000000000" pitchFamily="2" charset="2"/>
              <a:buChar char="§"/>
              <a:tabLst>
                <a:tab pos="855663" algn="l"/>
                <a:tab pos="1204913" algn="l"/>
              </a:tabLst>
            </a:pPr>
            <a:r>
              <a:rPr lang="en-US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Address</a:t>
            </a:r>
          </a:p>
          <a:p>
            <a:pPr marL="1203325" lvl="1" indent="-461963">
              <a:spcAft>
                <a:spcPts val="1200"/>
              </a:spcAft>
              <a:buFont typeface="Wingdings" panose="05000000000000000000" pitchFamily="2" charset="2"/>
              <a:buChar char="§"/>
              <a:tabLst>
                <a:tab pos="855663" algn="l"/>
                <a:tab pos="1204913" algn="l"/>
              </a:tabLst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Directions</a:t>
            </a:r>
          </a:p>
          <a:p>
            <a:pPr marL="1203325" lvl="1" indent="-461963">
              <a:spcAft>
                <a:spcPts val="1200"/>
              </a:spcAft>
              <a:buFont typeface="Wingdings" panose="05000000000000000000" pitchFamily="2" charset="2"/>
              <a:buChar char="§"/>
              <a:tabLst>
                <a:tab pos="855663" algn="l"/>
                <a:tab pos="1204913" algn="l"/>
              </a:tabLst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Hours</a:t>
            </a:r>
          </a:p>
          <a:p>
            <a:pPr marL="1203325" lvl="1" indent="-461963">
              <a:spcAft>
                <a:spcPts val="1200"/>
              </a:spcAft>
              <a:buFont typeface="Wingdings" panose="05000000000000000000" pitchFamily="2" charset="2"/>
              <a:buChar char="§"/>
              <a:tabLst>
                <a:tab pos="855663" algn="l"/>
                <a:tab pos="1204913" algn="l"/>
              </a:tabLst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Any </a:t>
            </a:r>
            <a:r>
              <a:rPr lang="en-US" dirty="0">
                <a:latin typeface="Calibri" pitchFamily="34" charset="0"/>
                <a:cs typeface="Calibri" pitchFamily="34" charset="0"/>
              </a:rPr>
              <a:t>special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rules</a:t>
            </a:r>
          </a:p>
          <a:p>
            <a:pPr marL="1203325" lvl="1" indent="-461963">
              <a:spcAft>
                <a:spcPts val="1200"/>
              </a:spcAft>
              <a:buFont typeface="Wingdings" panose="05000000000000000000" pitchFamily="2" charset="2"/>
              <a:buChar char="§"/>
              <a:tabLst>
                <a:tab pos="855663" algn="l"/>
                <a:tab pos="1204913" algn="l"/>
              </a:tabLst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How to pay for copies</a:t>
            </a:r>
          </a:p>
          <a:p>
            <a:pPr marL="1203325" lvl="1" indent="-461963">
              <a:spcAft>
                <a:spcPts val="1200"/>
              </a:spcAft>
              <a:buFont typeface="Wingdings" panose="05000000000000000000" pitchFamily="2" charset="2"/>
              <a:buChar char="§"/>
              <a:tabLst>
                <a:tab pos="855663" algn="l"/>
                <a:tab pos="1204913" algn="l"/>
              </a:tabLst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Make </a:t>
            </a:r>
            <a:r>
              <a:rPr lang="en-US" dirty="0">
                <a:latin typeface="Calibri" pitchFamily="34" charset="0"/>
                <a:cs typeface="Calibri" pitchFamily="34" charset="0"/>
              </a:rPr>
              <a:t>sure your site is in that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county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6364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43184"/>
            <a:ext cx="5486400" cy="3629240"/>
          </a:xfrm>
        </p:spPr>
        <p:txBody>
          <a:bodyPr>
            <a:noAutofit/>
          </a:bodyPr>
          <a:lstStyle/>
          <a:p>
            <a:pPr marL="347663" lvl="1" indent="-288925">
              <a:spcBef>
                <a:spcPts val="6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>
                <a:latin typeface="Calibri" pitchFamily="34" charset="0"/>
                <a:cs typeface="Calibri" pitchFamily="34" charset="0"/>
              </a:rPr>
              <a:t>Bring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cash </a:t>
            </a:r>
            <a:r>
              <a:rPr lang="en-US" dirty="0">
                <a:latin typeface="Calibri" pitchFamily="34" charset="0"/>
                <a:cs typeface="Calibri" pitchFamily="34" charset="0"/>
              </a:rPr>
              <a:t>-- at least $100, or more if you know from experience that you will need it.</a:t>
            </a:r>
          </a:p>
          <a:p>
            <a:pPr marL="798513" lvl="1" indent="-452438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739775" algn="l"/>
              </a:tabLst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Copies </a:t>
            </a:r>
            <a:r>
              <a:rPr lang="en-US" dirty="0">
                <a:latin typeface="Calibri" pitchFamily="34" charset="0"/>
                <a:cs typeface="Calibri" pitchFamily="34" charset="0"/>
              </a:rPr>
              <a:t>cost from $ 0.25 to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$5.00;</a:t>
            </a:r>
          </a:p>
          <a:p>
            <a:pPr marL="798513" lvl="1" indent="-452438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739775" algn="l"/>
              </a:tabLst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Certified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copies usually cost more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401638" lvl="1" indent="-344488">
              <a:spcBef>
                <a:spcPts val="1800"/>
              </a:spcBef>
              <a:buFont typeface="Arial" panose="020B0604020202020204" pitchFamily="34" charset="0"/>
              <a:buChar char="•"/>
              <a:tabLst>
                <a:tab pos="739775" algn="l"/>
              </a:tabLst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Purchase card checks, credit cards or travel voucher expense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 bwMode="auto">
          <a:xfrm>
            <a:off x="539510" y="26061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Purchasing Title Documents</a:t>
            </a:r>
            <a:endParaRPr kumimoji="0" lang="en-US" b="1" i="1" u="none" strike="noStrike" kern="0" cap="small" spc="0" normalizeH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725" y="1816004"/>
            <a:ext cx="2505075" cy="313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498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10457" y="228600"/>
            <a:ext cx="8621486" cy="838200"/>
          </a:xfrm>
        </p:spPr>
        <p:txBody>
          <a:bodyPr>
            <a:normAutofit/>
          </a:bodyPr>
          <a:lstStyle/>
          <a:p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F</a:t>
            </a:r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irst Stop: Tax </a:t>
            </a:r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Assessor’s Office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66689" y="1826079"/>
            <a:ext cx="4953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ts val="3100"/>
              </a:lnSpc>
              <a:spcAft>
                <a:spcPts val="1800"/>
              </a:spcAft>
              <a:buFont typeface="Arial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May be in a different building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from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the Deed Room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ts val="31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Other possible names:</a:t>
            </a:r>
          </a:p>
          <a:p>
            <a:pPr indent="3175">
              <a:lnSpc>
                <a:spcPts val="31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465138" algn="l"/>
                <a:tab pos="739775" algn="l"/>
              </a:tabLst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	Property Appraiser</a:t>
            </a:r>
          </a:p>
          <a:p>
            <a:pPr marL="741363" indent="-395288">
              <a:lnSpc>
                <a:spcPts val="31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465138" algn="l"/>
                <a:tab pos="739775" algn="l"/>
              </a:tabLst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Real Property</a:t>
            </a:r>
          </a:p>
          <a:p>
            <a:pPr marL="741363" indent="-395288">
              <a:lnSpc>
                <a:spcPts val="31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465138" algn="l"/>
                <a:tab pos="739775" algn="l"/>
              </a:tabLst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Appraiser</a:t>
            </a:r>
          </a:p>
          <a:p>
            <a:pPr marL="0" indent="0">
              <a:lnSpc>
                <a:spcPts val="3100"/>
              </a:lnSpc>
              <a:spcAft>
                <a:spcPts val="0"/>
              </a:spcAft>
              <a:buNone/>
              <a:tabLst>
                <a:tab pos="465138" algn="l"/>
                <a:tab pos="798513" algn="l"/>
              </a:tabLst>
            </a:pP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8" descr="ch1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1572" y="2622502"/>
            <a:ext cx="4191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2559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621486" cy="838200"/>
          </a:xfrm>
        </p:spPr>
        <p:txBody>
          <a:bodyPr>
            <a:normAutofit/>
          </a:bodyPr>
          <a:lstStyle/>
          <a:p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Current Deed Reference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97117" y="1315845"/>
            <a:ext cx="5875914" cy="4550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ts val="31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Obtain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current deed reference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starting with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one or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more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of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these:</a:t>
            </a:r>
          </a:p>
          <a:p>
            <a:pPr marL="800100" lvl="2">
              <a:lnSpc>
                <a:spcPts val="3100"/>
              </a:lnSpc>
              <a:spcBef>
                <a:spcPts val="300"/>
              </a:spcBef>
              <a:spcAft>
                <a:spcPts val="0"/>
              </a:spcAft>
              <a:buSzPct val="75000"/>
              <a:buFont typeface="Wingdings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Calibri"/>
                <a:ea typeface="MS PGothic"/>
                <a:cs typeface="Calibri"/>
              </a:rPr>
              <a:t>Owner </a:t>
            </a:r>
            <a:r>
              <a:rPr lang="en-US" sz="2400" dirty="0" smtClean="0">
                <a:solidFill>
                  <a:srgbClr val="000000"/>
                </a:solidFill>
                <a:latin typeface="Calibri"/>
                <a:ea typeface="MS PGothic"/>
                <a:cs typeface="Calibri"/>
              </a:rPr>
              <a:t>name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marL="800100" lvl="2">
              <a:lnSpc>
                <a:spcPts val="3100"/>
              </a:lnSpc>
              <a:spcBef>
                <a:spcPts val="300"/>
              </a:spcBef>
              <a:spcAft>
                <a:spcPts val="0"/>
              </a:spcAft>
              <a:buSzPct val="75000"/>
              <a:buFont typeface="Wingdings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Calibri"/>
                <a:ea typeface="MS PGothic"/>
                <a:cs typeface="Calibri"/>
              </a:rPr>
              <a:t>Property </a:t>
            </a:r>
            <a:r>
              <a:rPr lang="en-US" sz="2400" dirty="0" smtClean="0">
                <a:solidFill>
                  <a:srgbClr val="000000"/>
                </a:solidFill>
                <a:latin typeface="Calibri"/>
                <a:ea typeface="MS PGothic"/>
                <a:cs typeface="Calibri"/>
              </a:rPr>
              <a:t>address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marL="800100" lvl="2">
              <a:lnSpc>
                <a:spcPts val="3100"/>
              </a:lnSpc>
              <a:spcBef>
                <a:spcPts val="300"/>
              </a:spcBef>
              <a:spcAft>
                <a:spcPts val="0"/>
              </a:spcAft>
              <a:buSzPct val="75000"/>
              <a:buFont typeface="Wingdings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Calibri"/>
                <a:ea typeface="MS PGothic"/>
                <a:cs typeface="Calibri"/>
              </a:rPr>
              <a:t>Parcel ID </a:t>
            </a:r>
            <a:r>
              <a:rPr lang="en-US" sz="2400" dirty="0" smtClean="0">
                <a:solidFill>
                  <a:srgbClr val="000000"/>
                </a:solidFill>
                <a:latin typeface="Calibri"/>
                <a:ea typeface="MS PGothic"/>
                <a:cs typeface="Calibri"/>
              </a:rPr>
              <a:t>number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marL="800100" lvl="2">
              <a:lnSpc>
                <a:spcPts val="3100"/>
              </a:lnSpc>
              <a:spcBef>
                <a:spcPts val="300"/>
              </a:spcBef>
              <a:spcAft>
                <a:spcPts val="0"/>
              </a:spcAft>
              <a:buSzPct val="75000"/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000000"/>
                </a:solidFill>
                <a:latin typeface="Calibri"/>
                <a:ea typeface="MS PGothic"/>
                <a:cs typeface="Calibri"/>
              </a:rPr>
              <a:t>Location on 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MS PGothic"/>
                <a:cs typeface="Calibri"/>
              </a:rPr>
              <a:t>t</a:t>
            </a:r>
            <a:r>
              <a:rPr lang="en-US" sz="2400" dirty="0" smtClean="0">
                <a:solidFill>
                  <a:srgbClr val="000000"/>
                </a:solidFill>
                <a:latin typeface="Calibri"/>
                <a:ea typeface="MS PGothic"/>
                <a:cs typeface="Calibri"/>
              </a:rPr>
              <a:t>ax 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MS PGothic"/>
                <a:cs typeface="Calibri"/>
              </a:rPr>
              <a:t>m</a:t>
            </a:r>
            <a:r>
              <a:rPr lang="en-US" sz="2400" dirty="0" smtClean="0">
                <a:solidFill>
                  <a:srgbClr val="000000"/>
                </a:solidFill>
                <a:latin typeface="Calibri"/>
                <a:ea typeface="MS PGothic"/>
                <a:cs typeface="Calibri"/>
              </a:rPr>
              <a:t>ap</a:t>
            </a:r>
          </a:p>
          <a:p>
            <a:pPr lvl="0">
              <a:lnSpc>
                <a:spcPts val="31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tabLst>
                <a:tab pos="465138" algn="l"/>
                <a:tab pos="798513" algn="l"/>
              </a:tabLst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ＭＳ Ｐゴシック" pitchFamily="84" charset="-128"/>
                <a:cs typeface="Calibri" pitchFamily="34" charset="0"/>
              </a:rPr>
              <a:t>At the Tax Assessor’s O</a:t>
            </a:r>
            <a:r>
              <a:rPr lang="en-US" sz="2400" dirty="0" smtClean="0">
                <a:solidFill>
                  <a:srgbClr val="000000"/>
                </a:solidFill>
                <a:latin typeface="Calibri" pitchFamily="34" charset="0"/>
                <a:ea typeface="ＭＳ Ｐゴシック" pitchFamily="84" charset="-128"/>
                <a:cs typeface="Calibri" pitchFamily="34" charset="0"/>
              </a:rPr>
              <a:t>ffice</a:t>
            </a: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ＭＳ Ｐゴシック" pitchFamily="84" charset="-128"/>
                <a:cs typeface="Calibri" pitchFamily="34" charset="0"/>
              </a:rPr>
              <a:t>, </a:t>
            </a:r>
            <a:r>
              <a:rPr lang="en-US" sz="2400" dirty="0" smtClean="0">
                <a:solidFill>
                  <a:srgbClr val="000000"/>
                </a:solidFill>
                <a:latin typeface="Calibri" pitchFamily="34" charset="0"/>
                <a:ea typeface="ＭＳ Ｐゴシック" pitchFamily="84" charset="-128"/>
                <a:cs typeface="Calibri" pitchFamily="34" charset="0"/>
              </a:rPr>
              <a:t>you can get </a:t>
            </a: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ＭＳ Ｐゴシック" pitchFamily="84" charset="-128"/>
                <a:cs typeface="Calibri" pitchFamily="34" charset="0"/>
              </a:rPr>
              <a:t>copies of: </a:t>
            </a:r>
          </a:p>
          <a:p>
            <a:pPr lvl="1">
              <a:lnSpc>
                <a:spcPts val="3100"/>
              </a:lnSpc>
              <a:spcAft>
                <a:spcPts val="0"/>
              </a:spcAft>
              <a:buSzPct val="75000"/>
              <a:buFont typeface="Wingdings" pitchFamily="2" charset="2"/>
              <a:buChar char="§"/>
              <a:tabLst>
                <a:tab pos="465138" algn="l"/>
                <a:tab pos="798513" algn="l"/>
              </a:tabLst>
            </a:pPr>
            <a:r>
              <a:rPr lang="en-US" dirty="0">
                <a:latin typeface="Calibri" pitchFamily="34" charset="0"/>
                <a:cs typeface="Calibri" pitchFamily="34" charset="0"/>
              </a:rPr>
              <a:t>Tax m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ap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ts val="3100"/>
              </a:lnSpc>
              <a:spcAft>
                <a:spcPts val="0"/>
              </a:spcAft>
              <a:buSzPct val="75000"/>
              <a:buFont typeface="Wingdings" pitchFamily="2" charset="2"/>
              <a:buChar char="§"/>
              <a:tabLst>
                <a:tab pos="465138" algn="l"/>
                <a:tab pos="798513" algn="l"/>
              </a:tabLst>
            </a:pPr>
            <a:r>
              <a:rPr lang="en-US" dirty="0">
                <a:latin typeface="Calibri" pitchFamily="34" charset="0"/>
                <a:cs typeface="Calibri" pitchFamily="34" charset="0"/>
              </a:rPr>
              <a:t>Property c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ard, Assessor’s card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 marL="571500" lvl="2" indent="0">
              <a:lnSpc>
                <a:spcPts val="3100"/>
              </a:lnSpc>
              <a:spcBef>
                <a:spcPts val="300"/>
              </a:spcBef>
              <a:spcAft>
                <a:spcPts val="0"/>
              </a:spcAft>
              <a:buSzPct val="75000"/>
              <a:buNone/>
            </a:pPr>
            <a:endParaRPr lang="en-US" dirty="0">
              <a:latin typeface="Calibri"/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603" y="1527969"/>
            <a:ext cx="2367575" cy="3514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194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9" r="11365" b="47480"/>
          <a:stretch/>
        </p:blipFill>
        <p:spPr>
          <a:xfrm>
            <a:off x="1634042" y="649937"/>
            <a:ext cx="5993697" cy="6044353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614646" y="0"/>
            <a:ext cx="4032490" cy="649937"/>
          </a:xfrm>
          <a:noFill/>
        </p:spPr>
        <p:txBody>
          <a:bodyPr>
            <a:normAutofit/>
          </a:bodyPr>
          <a:lstStyle/>
          <a:p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Tax Map</a:t>
            </a:r>
            <a:endParaRPr lang="en-US" b="1" cap="small" dirty="0">
              <a:solidFill>
                <a:srgbClr val="0066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41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1757" y="498841"/>
            <a:ext cx="8240486" cy="838200"/>
          </a:xfrm>
          <a:noFill/>
        </p:spPr>
        <p:txBody>
          <a:bodyPr>
            <a:normAutofit/>
          </a:bodyPr>
          <a:lstStyle/>
          <a:p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Adjacent </a:t>
            </a:r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Property</a:t>
            </a:r>
          </a:p>
        </p:txBody>
      </p:sp>
      <p:sp>
        <p:nvSpPr>
          <p:cNvPr id="8" name="Rectangle 7"/>
          <p:cNvSpPr/>
          <p:nvPr/>
        </p:nvSpPr>
        <p:spPr>
          <a:xfrm>
            <a:off x="1066800" y="1700790"/>
            <a:ext cx="7010400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Font typeface="Arial" pitchFamily="34" charset="0"/>
              <a:buChar char="•"/>
            </a:pPr>
            <a:r>
              <a:rPr lang="en-US" dirty="0">
                <a:latin typeface="Calibri" pitchFamily="34" charset="0"/>
                <a:cs typeface="Calibri" pitchFamily="34" charset="0"/>
              </a:rPr>
              <a:t>Obtain tax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map and keep it for future reference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 marL="342900" indent="-342900">
              <a:spcBef>
                <a:spcPts val="1800"/>
              </a:spcBef>
              <a:spcAft>
                <a:spcPts val="1800"/>
              </a:spcAft>
              <a:buFont typeface="Arial" pitchFamily="34" charset="0"/>
              <a:buChar char="•"/>
            </a:pPr>
            <a:r>
              <a:rPr lang="en-US" dirty="0">
                <a:latin typeface="Calibri" pitchFamily="34" charset="0"/>
                <a:cs typeface="Calibri" pitchFamily="34" charset="0"/>
              </a:rPr>
              <a:t>Use lot numbers to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identify adjacent property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 marL="342900" indent="-342900">
              <a:spcBef>
                <a:spcPts val="18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Consider conducting a title </a:t>
            </a:r>
            <a:r>
              <a:rPr lang="en-US" dirty="0">
                <a:latin typeface="Calibri" pitchFamily="34" charset="0"/>
                <a:cs typeface="Calibri" pitchFamily="34" charset="0"/>
              </a:rPr>
              <a:t>search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on the adjacent property to:</a:t>
            </a:r>
          </a:p>
          <a:p>
            <a:pPr marL="798513" indent="-452438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Identify possible </a:t>
            </a:r>
            <a:r>
              <a:rPr lang="en-US" dirty="0">
                <a:latin typeface="Calibri" pitchFamily="34" charset="0"/>
                <a:cs typeface="Calibri" pitchFamily="34" charset="0"/>
              </a:rPr>
              <a:t>witnesses for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interviews</a:t>
            </a:r>
          </a:p>
          <a:p>
            <a:pPr marL="798513" indent="-452438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Determine if properties were once one parcel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5621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3868" y="203008"/>
            <a:ext cx="8621486" cy="838200"/>
          </a:xfrm>
        </p:spPr>
        <p:txBody>
          <a:bodyPr>
            <a:normAutofit/>
          </a:bodyPr>
          <a:lstStyle/>
          <a:p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Property Card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39510" y="1297541"/>
            <a:ext cx="3733800" cy="4661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ts val="31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Parcel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number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ts val="31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Owner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name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ts val="31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Mailing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address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ts val="31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Property location or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address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ts val="31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Acres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ts val="31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Valuation; improvements</a:t>
            </a:r>
          </a:p>
          <a:p>
            <a:pPr>
              <a:lnSpc>
                <a:spcPts val="31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Current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deed reference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– Book/Page/Date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4629607" y="1350279"/>
            <a:ext cx="4020457" cy="4608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Old photos, drawings of the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structures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Previous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deed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references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–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Book/Page/Date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ts val="31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Sales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history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ts val="31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Sales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prices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Truncated legal description</a:t>
            </a:r>
          </a:p>
          <a:p>
            <a:pPr marL="0" indent="0">
              <a:spcAft>
                <a:spcPts val="600"/>
              </a:spcAft>
              <a:buNone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20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21486" cy="838200"/>
          </a:xfrm>
        </p:spPr>
        <p:txBody>
          <a:bodyPr>
            <a:normAutofit/>
          </a:bodyPr>
          <a:lstStyle/>
          <a:p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Property </a:t>
            </a:r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Card</a:t>
            </a:r>
            <a:endParaRPr lang="en-US" b="1" cap="small" dirty="0">
              <a:solidFill>
                <a:srgbClr val="00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33400" y="798286"/>
            <a:ext cx="3733800" cy="3164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ts val="3100"/>
              </a:lnSpc>
              <a:spcAft>
                <a:spcPts val="600"/>
              </a:spcAft>
              <a:buFont typeface="Arial" pitchFamily="34" charset="0"/>
              <a:buChar char="•"/>
            </a:pP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38" y="721471"/>
            <a:ext cx="7753350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20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0615"/>
            <a:ext cx="7620000" cy="990600"/>
          </a:xfrm>
        </p:spPr>
        <p:txBody>
          <a:bodyPr/>
          <a:lstStyle/>
          <a:p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Historical Information </a:t>
            </a:r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Found </a:t>
            </a:r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on Property Record Cards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43183"/>
            <a:ext cx="3810000" cy="2543175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025751"/>
            <a:ext cx="3810000" cy="2857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42759" y="4454501"/>
            <a:ext cx="31683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Tax Assessor’s Photo</a:t>
            </a:r>
          </a:p>
          <a:p>
            <a:pPr algn="ctr"/>
            <a:r>
              <a:rPr lang="en-US" dirty="0" smtClean="0"/>
              <a:t>1952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205676" y="1643183"/>
            <a:ext cx="29379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Tax Assessor’s Photo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7283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837714" cy="838200"/>
          </a:xfrm>
          <a:noFill/>
        </p:spPr>
        <p:txBody>
          <a:bodyPr>
            <a:normAutofit/>
          </a:bodyPr>
          <a:lstStyle/>
          <a:p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Delinquent Taxes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idx="1"/>
          </p:nvPr>
        </p:nvSpPr>
        <p:spPr>
          <a:xfrm>
            <a:off x="366689" y="1527969"/>
            <a:ext cx="4876800" cy="4648200"/>
          </a:xfrm>
        </p:spPr>
        <p:txBody>
          <a:bodyPr/>
          <a:lstStyle/>
          <a:p>
            <a:pPr eaLnBrk="1" hangingPunct="1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Determine delinquent tax status and amounts from tax collector or Tax Assessor. </a:t>
            </a:r>
          </a:p>
          <a:p>
            <a:pPr eaLnBrk="1" hangingPunct="1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Property may be about to be sold for taxes.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Find out local tax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ale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p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rocedures.</a:t>
            </a:r>
          </a:p>
          <a:p>
            <a:pPr eaLnBrk="1" hangingPunct="1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If property is about to be sold, talk with team and possibly place a lien on the property ASAP.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498" y="1643183"/>
            <a:ext cx="3378200" cy="2441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432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21486" cy="838200"/>
          </a:xfrm>
        </p:spPr>
        <p:txBody>
          <a:bodyPr>
            <a:normAutofit/>
          </a:bodyPr>
          <a:lstStyle/>
          <a:p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Next Stop: Deed Record Room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33400" y="1712686"/>
            <a:ext cx="4269028" cy="3164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ts val="31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347663" algn="l"/>
                <a:tab pos="623888" algn="l"/>
              </a:tabLst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Other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possible names for Deed Record Room:</a:t>
            </a:r>
          </a:p>
          <a:p>
            <a:pPr marL="684213" indent="-338138">
              <a:lnSpc>
                <a:spcPts val="31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623888" algn="l"/>
                <a:tab pos="625475" algn="l"/>
              </a:tabLst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Register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of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Deeds</a:t>
            </a:r>
          </a:p>
          <a:p>
            <a:pPr marL="684213" indent="-338138">
              <a:lnSpc>
                <a:spcPts val="31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623888" algn="l"/>
                <a:tab pos="625475" algn="l"/>
              </a:tabLst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Chancery</a:t>
            </a:r>
          </a:p>
          <a:p>
            <a:pPr marL="684213" indent="-338138">
              <a:lnSpc>
                <a:spcPts val="31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623888" algn="l"/>
                <a:tab pos="625475" algn="l"/>
              </a:tabLst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Clerk’s Office</a:t>
            </a:r>
          </a:p>
          <a:p>
            <a:pPr marL="684213" indent="-338138">
              <a:lnSpc>
                <a:spcPts val="31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623888" algn="l"/>
                <a:tab pos="625475" algn="l"/>
              </a:tabLst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Recorder’s Office</a:t>
            </a:r>
          </a:p>
          <a:p>
            <a:pPr marL="0" indent="0">
              <a:lnSpc>
                <a:spcPts val="3100"/>
              </a:lnSpc>
              <a:spcAft>
                <a:spcPts val="600"/>
              </a:spcAft>
              <a:buNone/>
              <a:tabLst>
                <a:tab pos="347663" algn="l"/>
                <a:tab pos="623888" algn="l"/>
              </a:tabLst>
            </a:pP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Picture 9" descr="stacks1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5" y="1873611"/>
            <a:ext cx="43180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0887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21486" cy="838200"/>
          </a:xfrm>
          <a:noFill/>
        </p:spPr>
        <p:txBody>
          <a:bodyPr>
            <a:normAutofit/>
          </a:bodyPr>
          <a:lstStyle/>
          <a:p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Index </a:t>
            </a:r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Books</a:t>
            </a:r>
            <a:endParaRPr lang="en-US" b="1" cap="small" dirty="0">
              <a:solidFill>
                <a:srgbClr val="00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09082" y="1470362"/>
            <a:ext cx="3917276" cy="3164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ts val="31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347663" algn="l"/>
                <a:tab pos="623888" algn="l"/>
              </a:tabLst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Alphabetical</a:t>
            </a:r>
          </a:p>
          <a:p>
            <a:pPr>
              <a:lnSpc>
                <a:spcPts val="31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347663" algn="l"/>
                <a:tab pos="623888" algn="l"/>
              </a:tabLst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Chronological</a:t>
            </a:r>
          </a:p>
          <a:p>
            <a:pPr>
              <a:lnSpc>
                <a:spcPts val="31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347663" algn="l"/>
                <a:tab pos="623888" algn="l"/>
              </a:tabLst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Grantor and Grantee are usually indexed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separately.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ts val="31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347663" algn="l"/>
                <a:tab pos="623888" algn="l"/>
              </a:tabLst>
            </a:pP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10" descr="1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1572" y="1470362"/>
            <a:ext cx="4251317" cy="4150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170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3868" y="491043"/>
            <a:ext cx="8621486" cy="921712"/>
          </a:xfrm>
          <a:noFill/>
        </p:spPr>
        <p:txBody>
          <a:bodyPr>
            <a:noAutofit/>
          </a:bodyPr>
          <a:lstStyle/>
          <a:p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Search </a:t>
            </a:r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Forward</a:t>
            </a:r>
            <a:b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</a:br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Then Search backward</a:t>
            </a:r>
            <a:endParaRPr lang="en-US" b="1" cap="small" dirty="0">
              <a:solidFill>
                <a:srgbClr val="00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827545" y="1527969"/>
            <a:ext cx="7727276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ts val="31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347663" algn="l"/>
                <a:tab pos="623888" algn="l"/>
              </a:tabLst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>
              <a:lnSpc>
                <a:spcPts val="31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347663" algn="l"/>
                <a:tab pos="623888" algn="l"/>
              </a:tabLst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Starting with the Tax Assessor’s current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d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eed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r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eference, search forward in the Grantee Index Book for the grantee listed on the deed reference to see if property has been sold since the Tax Assessor last updated their records.</a:t>
            </a:r>
          </a:p>
          <a:p>
            <a:pPr>
              <a:lnSpc>
                <a:spcPts val="31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347663" algn="l"/>
                <a:tab pos="623888" algn="l"/>
              </a:tabLst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Then search backward, using the Grantee Index Book for the grantor listed on the deed reference.</a:t>
            </a:r>
          </a:p>
        </p:txBody>
      </p:sp>
    </p:spTree>
    <p:extLst>
      <p:ext uri="{BB962C8B-B14F-4D97-AF65-F5344CB8AC3E}">
        <p14:creationId xmlns:p14="http://schemas.microsoft.com/office/powerpoint/2010/main" val="72695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1475" y="417994"/>
            <a:ext cx="8621486" cy="838200"/>
          </a:xfrm>
          <a:noFill/>
        </p:spPr>
        <p:txBody>
          <a:bodyPr>
            <a:normAutofit/>
          </a:bodyPr>
          <a:lstStyle/>
          <a:p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Search back / Where </a:t>
            </a:r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to Stop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870857" y="1752600"/>
            <a:ext cx="5257800" cy="3174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ts val="31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347663" algn="l"/>
                <a:tab pos="623888" algn="l"/>
              </a:tabLst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How far back depends on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site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ts val="3100"/>
              </a:lnSpc>
              <a:spcAft>
                <a:spcPts val="1200"/>
              </a:spcAft>
              <a:buFont typeface="Wingdings" panose="05000000000000000000" pitchFamily="2" charset="2"/>
              <a:buChar char="§"/>
              <a:tabLst>
                <a:tab pos="347663" algn="l"/>
                <a:tab pos="623888" algn="l"/>
              </a:tabLst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First industrial use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ts val="3100"/>
              </a:lnSpc>
              <a:spcAft>
                <a:spcPts val="1200"/>
              </a:spcAft>
              <a:buFont typeface="Wingdings" panose="05000000000000000000" pitchFamily="2" charset="2"/>
              <a:buChar char="§"/>
              <a:tabLst>
                <a:tab pos="347663" algn="l"/>
                <a:tab pos="623888" algn="l"/>
              </a:tabLst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Date </a:t>
            </a:r>
            <a:r>
              <a:rPr lang="en-US" dirty="0">
                <a:latin typeface="Calibri" pitchFamily="34" charset="0"/>
                <a:cs typeface="Calibri" pitchFamily="34" charset="0"/>
              </a:rPr>
              <a:t>developer acquired property from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individuals</a:t>
            </a:r>
          </a:p>
          <a:p>
            <a:pPr lvl="1">
              <a:lnSpc>
                <a:spcPts val="3100"/>
              </a:lnSpc>
              <a:spcAft>
                <a:spcPts val="1200"/>
              </a:spcAft>
              <a:buFont typeface="Wingdings" panose="05000000000000000000" pitchFamily="2" charset="2"/>
              <a:buChar char="§"/>
              <a:tabLst>
                <a:tab pos="347663" algn="l"/>
                <a:tab pos="623888" algn="l"/>
              </a:tabLst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First known release</a:t>
            </a:r>
          </a:p>
          <a:p>
            <a:pPr>
              <a:lnSpc>
                <a:spcPts val="31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347663" algn="l"/>
                <a:tab pos="623888" algn="l"/>
              </a:tabLst>
            </a:pP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1931218"/>
            <a:ext cx="2532639" cy="1685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930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1" t="11359" r="13419" b="9656"/>
          <a:stretch/>
        </p:blipFill>
        <p:spPr>
          <a:xfrm>
            <a:off x="1173187" y="721471"/>
            <a:ext cx="6912840" cy="5760700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613362" y="117560"/>
            <a:ext cx="4032490" cy="649937"/>
          </a:xfrm>
          <a:noFill/>
        </p:spPr>
        <p:txBody>
          <a:bodyPr>
            <a:normAutofit/>
          </a:bodyPr>
          <a:lstStyle/>
          <a:p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Plat Map</a:t>
            </a:r>
            <a:endParaRPr lang="en-US" b="1" cap="small" dirty="0">
              <a:solidFill>
                <a:srgbClr val="0066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1190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85989" y="421825"/>
            <a:ext cx="6691223" cy="1048537"/>
          </a:xfrm>
          <a:noFill/>
        </p:spPr>
        <p:txBody>
          <a:bodyPr>
            <a:normAutofit fontScale="90000"/>
          </a:bodyPr>
          <a:lstStyle/>
          <a:p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3600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Other County </a:t>
            </a:r>
            <a:r>
              <a:rPr lang="en-US" sz="3600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R</a:t>
            </a:r>
            <a:r>
              <a:rPr lang="en-US" sz="3600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ecords </a:t>
            </a:r>
            <a:r>
              <a:rPr lang="en-US" sz="3600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U</a:t>
            </a:r>
            <a:r>
              <a:rPr lang="en-US" sz="3600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seful </a:t>
            </a:r>
            <a:r>
              <a:rPr lang="en-US" sz="3600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lang="en-US" sz="3600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n </a:t>
            </a:r>
            <a:br>
              <a:rPr lang="en-US" sz="3600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3600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Determining PRP </a:t>
            </a:r>
            <a:r>
              <a:rPr lang="en-US" sz="3600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V</a:t>
            </a:r>
            <a:r>
              <a:rPr lang="en-US" sz="3600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iability</a:t>
            </a:r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</a:br>
            <a:endParaRPr lang="en-US" b="1" cap="small" dirty="0">
              <a:solidFill>
                <a:srgbClr val="00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71612" y="1470362"/>
            <a:ext cx="670560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5138" indent="-465138">
              <a:buFont typeface="Arial" pitchFamily="34" charset="0"/>
              <a:buChar char="•"/>
            </a:pP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pPr marL="465138" indent="-465138">
              <a:buFont typeface="Arial" pitchFamily="34" charset="0"/>
              <a:buChar char="•"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Assets:  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Other </a:t>
            </a:r>
            <a:r>
              <a:rPr lang="en-US" dirty="0">
                <a:latin typeface="Calibri" pitchFamily="34" charset="0"/>
                <a:cs typeface="Calibri" pitchFamily="34" charset="0"/>
              </a:rPr>
              <a:t>real property owned by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PRP</a:t>
            </a:r>
          </a:p>
          <a:p>
            <a:pPr marL="465138" indent="-465138"/>
            <a:r>
              <a:rPr lang="en-US" sz="2600" dirty="0" smtClean="0">
                <a:latin typeface="Calibri" pitchFamily="34" charset="0"/>
                <a:cs typeface="Calibri" pitchFamily="34" charset="0"/>
              </a:rPr>
              <a:t>	 </a:t>
            </a:r>
          </a:p>
          <a:p>
            <a:pPr marL="465138" indent="-465138">
              <a:buFont typeface="Arial" pitchFamily="34" charset="0"/>
              <a:buChar char="•"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Liabilities: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Encumbrances such as mortgages, liens</a:t>
            </a:r>
          </a:p>
          <a:p>
            <a:pPr lvl="1"/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marL="465138" indent="-465138">
              <a:buFont typeface="Arial" pitchFamily="34" charset="0"/>
              <a:buChar char="•"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Other county </a:t>
            </a:r>
            <a:r>
              <a:rPr lang="en-US" sz="2600" dirty="0">
                <a:latin typeface="Calibri" pitchFamily="34" charset="0"/>
                <a:cs typeface="Calibri" pitchFamily="34" charset="0"/>
              </a:rPr>
              <a:t>d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epartments--building permits, violations</a:t>
            </a:r>
            <a:r>
              <a:rPr lang="en-US" sz="2600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2600" dirty="0">
                <a:latin typeface="Calibri" pitchFamily="34" charset="0"/>
                <a:cs typeface="Calibri" pitchFamily="34" charset="0"/>
              </a:rPr>
            </a:br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97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8621486" cy="838200"/>
          </a:xfrm>
          <a:noFill/>
        </p:spPr>
        <p:txBody>
          <a:bodyPr>
            <a:normAutofit/>
          </a:bodyPr>
          <a:lstStyle/>
          <a:p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Encumbrances</a:t>
            </a:r>
          </a:p>
        </p:txBody>
      </p:sp>
      <p:sp>
        <p:nvSpPr>
          <p:cNvPr id="8" name="Rectangle 7"/>
          <p:cNvSpPr/>
          <p:nvPr/>
        </p:nvSpPr>
        <p:spPr>
          <a:xfrm>
            <a:off x="1400629" y="1524000"/>
            <a:ext cx="6629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5138" indent="-465138">
              <a:buFont typeface="Arial" pitchFamily="34" charset="0"/>
              <a:buChar char="•"/>
            </a:pPr>
            <a:r>
              <a:rPr lang="en-US" dirty="0">
                <a:latin typeface="Calibri" pitchFamily="34" charset="0"/>
                <a:cs typeface="Calibri" pitchFamily="34" charset="0"/>
              </a:rPr>
              <a:t>Search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Index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 marL="465138" indent="-465138">
              <a:buFont typeface="Arial" pitchFamily="34" charset="0"/>
              <a:buChar char="•"/>
            </a:pPr>
            <a:endParaRPr lang="en-US" dirty="0">
              <a:latin typeface="Calibri" pitchFamily="34" charset="0"/>
              <a:cs typeface="Calibri" pitchFamily="34" charset="0"/>
            </a:endParaRPr>
          </a:p>
          <a:p>
            <a:pPr marL="465138" indent="-465138">
              <a:buFont typeface="Arial" pitchFamily="34" charset="0"/>
              <a:buChar char="•"/>
            </a:pPr>
            <a:r>
              <a:rPr lang="en-US" dirty="0">
                <a:latin typeface="Calibri" pitchFamily="34" charset="0"/>
                <a:cs typeface="Calibri" pitchFamily="34" charset="0"/>
              </a:rPr>
              <a:t>Grantor =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Owner/Buyer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 marL="465138" indent="-465138">
              <a:buFont typeface="Arial" pitchFamily="34" charset="0"/>
              <a:buChar char="•"/>
            </a:pPr>
            <a:endParaRPr lang="en-US" dirty="0">
              <a:latin typeface="Calibri" pitchFamily="34" charset="0"/>
              <a:cs typeface="Calibri" pitchFamily="34" charset="0"/>
            </a:endParaRPr>
          </a:p>
          <a:p>
            <a:pPr marL="465138" indent="-465138">
              <a:buFont typeface="Arial" pitchFamily="34" charset="0"/>
              <a:buChar char="•"/>
            </a:pPr>
            <a:r>
              <a:rPr lang="en-US" dirty="0">
                <a:latin typeface="Calibri" pitchFamily="34" charset="0"/>
                <a:cs typeface="Calibri" pitchFamily="34" charset="0"/>
              </a:rPr>
              <a:t>Grantee =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Lender/Creditor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 marL="465138" indent="-465138">
              <a:buFont typeface="Arial" pitchFamily="34" charset="0"/>
              <a:buChar char="•"/>
            </a:pPr>
            <a:endParaRPr lang="en-US" dirty="0">
              <a:latin typeface="Calibri" pitchFamily="34" charset="0"/>
              <a:cs typeface="Calibri" pitchFamily="34" charset="0"/>
            </a:endParaRPr>
          </a:p>
          <a:p>
            <a:pPr marL="465138" indent="-465138">
              <a:buFont typeface="Arial" pitchFamily="34" charset="0"/>
              <a:buChar char="•"/>
            </a:pPr>
            <a:r>
              <a:rPr lang="en-US" dirty="0">
                <a:latin typeface="Calibri" pitchFamily="34" charset="0"/>
                <a:cs typeface="Calibri" pitchFamily="34" charset="0"/>
              </a:rPr>
              <a:t>Have encumbrances been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satisfied?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 marL="465138" indent="-465138">
              <a:buFont typeface="Arial" pitchFamily="34" charset="0"/>
              <a:buChar char="•"/>
            </a:pPr>
            <a:endParaRPr lang="en-US" dirty="0">
              <a:latin typeface="Calibri" pitchFamily="34" charset="0"/>
              <a:cs typeface="Calibri" pitchFamily="34" charset="0"/>
            </a:endParaRPr>
          </a:p>
          <a:p>
            <a:pPr marL="465138" indent="-465138">
              <a:buFont typeface="Arial" pitchFamily="34" charset="0"/>
              <a:buChar char="•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Include outstanding mortgages/liens in title search report 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51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375829"/>
            <a:ext cx="3388950" cy="534314"/>
          </a:xfrm>
          <a:noFill/>
        </p:spPr>
        <p:txBody>
          <a:bodyPr>
            <a:noAutofit/>
          </a:bodyPr>
          <a:lstStyle/>
          <a:p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Example</a:t>
            </a:r>
            <a:endParaRPr lang="en-US" b="1" cap="small" dirty="0">
              <a:solidFill>
                <a:srgbClr val="00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042" y="1873611"/>
            <a:ext cx="33779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cap="small" dirty="0">
                <a:latin typeface="Calibri" pitchFamily="34" charset="0"/>
                <a:cs typeface="Calibri" pitchFamily="34" charset="0"/>
              </a:rPr>
              <a:t>“Satisfied”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53537" y="663864"/>
            <a:ext cx="3974883" cy="5584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7580083"/>
              </p:ext>
            </p:extLst>
          </p:nvPr>
        </p:nvGraphicFramePr>
        <p:xfrm>
          <a:off x="3592681" y="363670"/>
          <a:ext cx="4639470" cy="60167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3" name="Acrobat Document" r:id="rId4" imgW="8336152" imgH="10812595" progId="Acrobat.Document.11">
                  <p:embed/>
                </p:oleObj>
              </mc:Choice>
              <mc:Fallback>
                <p:oleObj name="Acrobat Document" r:id="rId4" imgW="8336152" imgH="10812595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92681" y="363670"/>
                        <a:ext cx="4639470" cy="6016739"/>
                      </a:xfrm>
                      <a:prstGeom prst="rect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89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6261" y="87794"/>
            <a:ext cx="8621486" cy="838200"/>
          </a:xfrm>
          <a:noFill/>
        </p:spPr>
        <p:txBody>
          <a:bodyPr>
            <a:normAutofit/>
          </a:bodyPr>
          <a:lstStyle/>
          <a:p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Copies</a:t>
            </a:r>
            <a:endParaRPr lang="en-US" b="1" cap="small" dirty="0">
              <a:solidFill>
                <a:srgbClr val="0066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11" descr="5a"/>
          <p:cNvPicPr>
            <a:picLocks noChangeAspect="1" noChangeArrowheads="1"/>
          </p:cNvPicPr>
          <p:nvPr/>
        </p:nvPicPr>
        <p:blipFill rotWithShape="1">
          <a:blip r:embed="rId3" cstate="print"/>
          <a:srcRect r="9064"/>
          <a:stretch/>
        </p:blipFill>
        <p:spPr bwMode="auto">
          <a:xfrm>
            <a:off x="2843790" y="1067113"/>
            <a:ext cx="5749599" cy="2590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24296" y="2622502"/>
            <a:ext cx="4579757" cy="3243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ts val="31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347663" algn="l"/>
                <a:tab pos="623888" algn="l"/>
              </a:tabLst>
            </a:pPr>
            <a:r>
              <a:rPr lang="en-US" sz="2200" dirty="0" smtClean="0">
                <a:latin typeface="Calibri" pitchFamily="34" charset="0"/>
                <a:cs typeface="Calibri" pitchFamily="34" charset="0"/>
              </a:rPr>
              <a:t>Ask </a:t>
            </a:r>
            <a:r>
              <a:rPr lang="en-US" sz="2200" dirty="0">
                <a:latin typeface="Calibri" pitchFamily="34" charset="0"/>
                <a:cs typeface="Calibri" pitchFamily="34" charset="0"/>
              </a:rPr>
              <a:t>staff about procedures </a:t>
            </a:r>
            <a:r>
              <a:rPr lang="en-US" sz="2200" dirty="0" smtClean="0">
                <a:latin typeface="Calibri" pitchFamily="34" charset="0"/>
                <a:cs typeface="Calibri" pitchFamily="34" charset="0"/>
              </a:rPr>
              <a:t>          and rules.</a:t>
            </a:r>
          </a:p>
          <a:p>
            <a:pPr>
              <a:lnSpc>
                <a:spcPts val="31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347663" algn="l"/>
                <a:tab pos="623888" algn="l"/>
              </a:tabLst>
            </a:pPr>
            <a:r>
              <a:rPr lang="en-US" sz="2200" dirty="0">
                <a:latin typeface="Calibri" pitchFamily="34" charset="0"/>
                <a:cs typeface="Calibri" pitchFamily="34" charset="0"/>
              </a:rPr>
              <a:t>Copy deeds of interest.</a:t>
            </a:r>
          </a:p>
          <a:p>
            <a:pPr>
              <a:lnSpc>
                <a:spcPts val="31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347663" algn="l"/>
                <a:tab pos="623888" algn="l"/>
              </a:tabLst>
            </a:pPr>
            <a:r>
              <a:rPr lang="en-US" sz="2200" dirty="0" smtClean="0">
                <a:latin typeface="Calibri" pitchFamily="34" charset="0"/>
                <a:cs typeface="Calibri" pitchFamily="34" charset="0"/>
              </a:rPr>
              <a:t>Be sure the </a:t>
            </a:r>
            <a:r>
              <a:rPr lang="en-US" sz="2200" dirty="0">
                <a:latin typeface="Calibri" pitchFamily="34" charset="0"/>
                <a:cs typeface="Calibri" pitchFamily="34" charset="0"/>
              </a:rPr>
              <a:t>book number </a:t>
            </a:r>
            <a:r>
              <a:rPr lang="en-US" sz="2200" dirty="0" smtClean="0">
                <a:latin typeface="Calibri" pitchFamily="34" charset="0"/>
                <a:cs typeface="Calibri" pitchFamily="34" charset="0"/>
              </a:rPr>
              <a:t>and page are </a:t>
            </a:r>
            <a:r>
              <a:rPr lang="en-US" sz="2200" dirty="0">
                <a:latin typeface="Calibri" pitchFamily="34" charset="0"/>
                <a:cs typeface="Calibri" pitchFamily="34" charset="0"/>
              </a:rPr>
              <a:t>on </a:t>
            </a:r>
            <a:r>
              <a:rPr lang="en-US" sz="2200" dirty="0" smtClean="0">
                <a:latin typeface="Calibri" pitchFamily="34" charset="0"/>
                <a:cs typeface="Calibri" pitchFamily="34" charset="0"/>
              </a:rPr>
              <a:t>the copy. </a:t>
            </a:r>
            <a:endParaRPr lang="en-US" sz="22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45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33436"/>
            <a:ext cx="7620000" cy="990600"/>
          </a:xfrm>
        </p:spPr>
        <p:txBody>
          <a:bodyPr/>
          <a:lstStyle/>
          <a:p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Chain of Title in PRP Report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6391267"/>
              </p:ext>
            </p:extLst>
          </p:nvPr>
        </p:nvGraphicFramePr>
        <p:xfrm>
          <a:off x="1173186" y="1470361"/>
          <a:ext cx="6682412" cy="43081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1239"/>
                <a:gridCol w="2429253"/>
                <a:gridCol w="1670960"/>
                <a:gridCol w="1670960"/>
              </a:tblGrid>
              <a:tr h="1132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Date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Grantor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Grantee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Document #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</a:tr>
              <a:tr h="6385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3/30/2000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Hopton Technologies Inc (n/k/a Molecular Technologies &amp; Trade Inc.)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Hopton Technologies Int LLC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1097/587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</a:tr>
              <a:tr h="31926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3/7/2001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Hopton</a:t>
                      </a:r>
                      <a:r>
                        <a:rPr lang="en-US" sz="900" dirty="0">
                          <a:effectLst/>
                        </a:rPr>
                        <a:t> Technologies </a:t>
                      </a:r>
                      <a:r>
                        <a:rPr lang="en-US" sz="900" dirty="0" err="1">
                          <a:effectLst/>
                        </a:rPr>
                        <a:t>Int</a:t>
                      </a:r>
                      <a:r>
                        <a:rPr lang="en-US" sz="900" dirty="0">
                          <a:effectLst/>
                        </a:rPr>
                        <a:t> LLC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EKA Chemicals Inc.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1160/128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</a:tr>
              <a:tr h="4788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9/7/2001</a:t>
                      </a:r>
                      <a:endParaRPr lang="en-US" sz="9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Wyman-Gordon Titanium Castings LLC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Pacific Cast Technologies Inc.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1214/246 (ATI property listed as exemption in property description)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</a:tr>
              <a:tr h="1596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2/7/2002</a:t>
                      </a:r>
                      <a:endParaRPr lang="en-US" sz="9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EKA Chemicals Inc.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EKA Chemicals Inc.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1262/930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</a:tr>
              <a:tr h="1596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6/28/2004</a:t>
                      </a:r>
                      <a:endParaRPr lang="en-US" sz="9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EKA Chemicals Inc.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Capital Acquisitions LLC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1596/896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</a:tr>
              <a:tr h="31926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7/26/2006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Capital Acquisitions LLC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Absorbent Technologies Inc.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2006-18191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</a:tr>
              <a:tr h="95779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7/26/2006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Absorbent Technologies Inc.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Farouk H. Al-</a:t>
                      </a:r>
                      <a:r>
                        <a:rPr lang="en-US" sz="900" dirty="0" err="1">
                          <a:effectLst/>
                        </a:rPr>
                        <a:t>Hadi</a:t>
                      </a:r>
                      <a:r>
                        <a:rPr lang="en-US" sz="900" dirty="0">
                          <a:effectLst/>
                        </a:rPr>
                        <a:t>, an undivided ½ interest &amp; David L. Ellis and Pamela L. Ellis, husband and wife, an undivided ½ interest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2006-18192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</a:tr>
              <a:tr h="11174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2/18/2014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Farouk H. Al-</a:t>
                      </a:r>
                      <a:r>
                        <a:rPr lang="en-US" sz="900" dirty="0" err="1">
                          <a:effectLst/>
                        </a:rPr>
                        <a:t>Hadi</a:t>
                      </a:r>
                      <a:r>
                        <a:rPr lang="en-US" sz="900" dirty="0">
                          <a:effectLst/>
                        </a:rPr>
                        <a:t>, an undivided ½ interest &amp; David L. Ellis and Pamela L. Ellis, husband and wife, an undivided ½ interest, all as tenants in common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Pacific Cast Technologies, Inc.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Warranty Deed- Statutory Form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2014-01760 (a portion paid to a facilitator pursuant to an IRC 1031 Tax Deferred Exchange)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86" marR="5678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20789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751" y="318222"/>
            <a:ext cx="7620000" cy="518463"/>
          </a:xfrm>
        </p:spPr>
        <p:txBody>
          <a:bodyPr/>
          <a:lstStyle/>
          <a:p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Chain of Title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8051"/>
          <a:stretch/>
        </p:blipFill>
        <p:spPr>
          <a:xfrm>
            <a:off x="1173187" y="1009506"/>
            <a:ext cx="7162350" cy="53964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0789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18222"/>
            <a:ext cx="7620000" cy="460856"/>
          </a:xfrm>
        </p:spPr>
        <p:txBody>
          <a:bodyPr/>
          <a:lstStyle/>
          <a:p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Title Search Report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4950"/>
          <a:stretch/>
        </p:blipFill>
        <p:spPr>
          <a:xfrm>
            <a:off x="1796653" y="951899"/>
            <a:ext cx="5703093" cy="55302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8858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613" y="491043"/>
            <a:ext cx="7620000" cy="990600"/>
          </a:xfrm>
        </p:spPr>
        <p:txBody>
          <a:bodyPr/>
          <a:lstStyle/>
          <a:p>
            <a:r>
              <a:rPr lang="en-US" b="1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Using a title company</a:t>
            </a:r>
            <a:endParaRPr lang="en-US" b="1" cap="small" dirty="0">
              <a:solidFill>
                <a:srgbClr val="00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3480"/>
            <a:ext cx="7772400" cy="412979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" panose="020F0502020204030204" pitchFamily="34" charset="0"/>
              </a:rPr>
              <a:t>Is using a title company more cost-effective?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>
                <a:latin typeface="Calibri" panose="020F0502020204030204" pitchFamily="34" charset="0"/>
              </a:rPr>
              <a:t>Does your region have a contractor for this work?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latin typeface="Calibri" panose="020F0502020204030204" pitchFamily="34" charset="0"/>
              </a:rPr>
              <a:t>Is there someone in your region who could pay for the title search (i.e. bankcard holder)?</a:t>
            </a:r>
          </a:p>
          <a:p>
            <a:pPr marL="400050"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" panose="020F0502020204030204" pitchFamily="34" charset="0"/>
              </a:rPr>
              <a:t>Many title </a:t>
            </a:r>
            <a:r>
              <a:rPr lang="en-US" sz="2400" dirty="0">
                <a:latin typeface="Calibri" panose="020F0502020204030204" pitchFamily="34" charset="0"/>
              </a:rPr>
              <a:t>c</a:t>
            </a:r>
            <a:r>
              <a:rPr lang="en-US" sz="2400" dirty="0" smtClean="0">
                <a:latin typeface="Calibri" panose="020F0502020204030204" pitchFamily="34" charset="0"/>
              </a:rPr>
              <a:t>ompanies are willing to give you an estimate before you commit to having them do the work.</a:t>
            </a:r>
          </a:p>
          <a:p>
            <a:pPr marL="4000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" panose="020F0502020204030204" pitchFamily="34" charset="0"/>
              </a:rPr>
              <a:t>Many title </a:t>
            </a:r>
            <a:r>
              <a:rPr lang="en-US" sz="2400" dirty="0">
                <a:latin typeface="Calibri" panose="020F0502020204030204" pitchFamily="34" charset="0"/>
              </a:rPr>
              <a:t>c</a:t>
            </a:r>
            <a:r>
              <a:rPr lang="en-US" sz="2400" dirty="0" smtClean="0">
                <a:latin typeface="Calibri" panose="020F0502020204030204" pitchFamily="34" charset="0"/>
              </a:rPr>
              <a:t>ompanies will give the current (vesting deed) without charge—just ask.</a:t>
            </a:r>
            <a:endParaRPr lang="en-US" sz="2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83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1902" y="242022"/>
            <a:ext cx="3456420" cy="403249"/>
          </a:xfrm>
        </p:spPr>
        <p:txBody>
          <a:bodyPr/>
          <a:lstStyle/>
          <a:p>
            <a:r>
              <a:rPr lang="en-US" b="1" cap="small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GIS Map</a:t>
            </a:r>
          </a:p>
        </p:txBody>
      </p:sp>
      <p:graphicFrame>
        <p:nvGraphicFramePr>
          <p:cNvPr id="7" name="Content Placeholder 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9049562"/>
              </p:ext>
            </p:extLst>
          </p:nvPr>
        </p:nvGraphicFramePr>
        <p:xfrm>
          <a:off x="1173187" y="721471"/>
          <a:ext cx="7143269" cy="52998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6" name="Acrobat Document" r:id="rId4" imgW="4663409" imgH="6034916" progId="Acrobat.Document.11">
                  <p:embed/>
                </p:oleObj>
              </mc:Choice>
              <mc:Fallback>
                <p:oleObj name="Acrobat Document" r:id="rId4" imgW="4663409" imgH="6034916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73187" y="721471"/>
                        <a:ext cx="7143269" cy="52998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06919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424296" y="433436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r>
              <a:rPr lang="en-US" b="1" kern="0" cap="small" dirty="0" smtClean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References</a:t>
            </a:r>
            <a:endParaRPr lang="en-US" b="1" kern="0" cap="small" dirty="0">
              <a:solidFill>
                <a:srgbClr val="0066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4796" y="1717950"/>
            <a:ext cx="79248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0000"/>
                </a:solidFill>
                <a:cs typeface="Calibri" pitchFamily="34" charset="0"/>
              </a:rPr>
              <a:t>PRP Search Manual, Section 3.5 (“Perform Title Search”)</a:t>
            </a:r>
          </a:p>
          <a:p>
            <a:r>
              <a:rPr lang="en-US" sz="2000" dirty="0" smtClean="0">
                <a:solidFill>
                  <a:srgbClr val="000000"/>
                </a:solidFill>
                <a:cs typeface="Calibri" pitchFamily="34" charset="0"/>
                <a:hlinkClick r:id="rId3"/>
              </a:rPr>
              <a:t>https://www.epa.gov/enforcement/report-prp-search-manual-2009-edition-2011-addendum</a:t>
            </a:r>
            <a:endParaRPr lang="en-US" sz="2000" dirty="0" smtClean="0">
              <a:solidFill>
                <a:srgbClr val="000000"/>
              </a:solidFill>
              <a:cs typeface="Calibri" pitchFamily="34" charset="0"/>
            </a:endParaRPr>
          </a:p>
          <a:p>
            <a:endParaRPr lang="en-US" sz="2000" dirty="0">
              <a:solidFill>
                <a:srgbClr val="000000"/>
              </a:solidFill>
              <a:cs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000000"/>
              </a:solidFill>
              <a:cs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0000"/>
                </a:solidFill>
                <a:cs typeface="Calibri" pitchFamily="34" charset="0"/>
              </a:rPr>
              <a:t>Potentially Responsible Party Internet Information Sources (“PRPIIS”) (PRP Search Manual, Appendix F)</a:t>
            </a:r>
          </a:p>
          <a:p>
            <a:r>
              <a:rPr lang="en-US" sz="2000" dirty="0" smtClean="0">
                <a:solidFill>
                  <a:srgbClr val="000000"/>
                </a:solidFill>
                <a:cs typeface="Calibri" pitchFamily="34" charset="0"/>
                <a:hlinkClick r:id="rId3"/>
              </a:rPr>
              <a:t>https://www.epa.gov/enforcement/report-prp-search-manual-2009-edition-2011-addendum</a:t>
            </a:r>
            <a:endParaRPr lang="en-US" sz="2000" dirty="0" smtClean="0">
              <a:solidFill>
                <a:srgbClr val="000000"/>
              </a:solidFill>
              <a:cs typeface="Calibri" pitchFamily="34" charset="0"/>
            </a:endParaRPr>
          </a:p>
          <a:p>
            <a:endParaRPr lang="en-US" sz="2400" dirty="0" smtClean="0">
              <a:solidFill>
                <a:srgbClr val="000000"/>
              </a:solidFill>
              <a:ea typeface="ＭＳ Ｐゴシック" pitchFamily="84" charset="-128"/>
              <a:cs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ea typeface="ＭＳ Ｐゴシック" pitchFamily="84" charset="-128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97079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E632411E-3C80-48B2-9FCF-800988A8707F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4281C5FB-E029-45F8-A250-694331C3FA14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5641</TotalTime>
  <Words>1155</Words>
  <Application>Microsoft Office PowerPoint</Application>
  <PresentationFormat>On-screen Show (4:3)</PresentationFormat>
  <Paragraphs>291</Paragraphs>
  <Slides>44</Slides>
  <Notes>44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Meiryo</vt:lpstr>
      <vt:lpstr>ＭＳ Ｐゴシック</vt:lpstr>
      <vt:lpstr>ＭＳ Ｐゴシック</vt:lpstr>
      <vt:lpstr>Arial</vt:lpstr>
      <vt:lpstr>Calibri</vt:lpstr>
      <vt:lpstr>Times New Roman</vt:lpstr>
      <vt:lpstr>Wingdings</vt:lpstr>
      <vt:lpstr>Blank Presentation</vt:lpstr>
      <vt:lpstr>Acrobat Document</vt:lpstr>
      <vt:lpstr>PowerPoint Presentation</vt:lpstr>
      <vt:lpstr>Why Conduct a Title Search?</vt:lpstr>
      <vt:lpstr>What Is the Definition of a Title Search?</vt:lpstr>
      <vt:lpstr>Parts of a Title Deed</vt:lpstr>
      <vt:lpstr>PowerPoint Presentation</vt:lpstr>
      <vt:lpstr>PowerPoint Presentation</vt:lpstr>
      <vt:lpstr>Types of Title Documents</vt:lpstr>
      <vt:lpstr>Warranty Deed</vt:lpstr>
      <vt:lpstr>Quitclaim Deed</vt:lpstr>
      <vt:lpstr>Legal Description</vt:lpstr>
      <vt:lpstr>Example – Metes and Bounds </vt:lpstr>
      <vt:lpstr>Public Land Survey System (PLSS):   Range and Township</vt:lpstr>
      <vt:lpstr>Public Land Survey System (PLSS):   Quarter 1 and Quarter 2</vt:lpstr>
      <vt:lpstr>Public Land Survey System (PLSS):  Quarter 3 and Quarter 4</vt:lpstr>
      <vt:lpstr>Example - Fractions of Sections  (Townships contain 36 Sections)</vt:lpstr>
      <vt:lpstr>PowerPoint Presentation</vt:lpstr>
      <vt:lpstr>PowerPoint Presentation</vt:lpstr>
      <vt:lpstr>How to Conduct a Title Search</vt:lpstr>
      <vt:lpstr>How Do You Begin a Title Search?</vt:lpstr>
      <vt:lpstr>Title Search</vt:lpstr>
      <vt:lpstr>Purchasing Title Documents</vt:lpstr>
      <vt:lpstr>First Stop: Tax Assessor’s Office</vt:lpstr>
      <vt:lpstr>Current Deed Reference</vt:lpstr>
      <vt:lpstr>Tax Map</vt:lpstr>
      <vt:lpstr>Adjacent Property</vt:lpstr>
      <vt:lpstr>Property Card </vt:lpstr>
      <vt:lpstr>Property Card</vt:lpstr>
      <vt:lpstr>Historical Information Found on Property Record Cards</vt:lpstr>
      <vt:lpstr>Delinquent Taxes</vt:lpstr>
      <vt:lpstr>Next Stop: Deed Record Room</vt:lpstr>
      <vt:lpstr>Index Books</vt:lpstr>
      <vt:lpstr>Search Forward Then Search backward</vt:lpstr>
      <vt:lpstr>Search back / Where to Stop</vt:lpstr>
      <vt:lpstr>Plat Map</vt:lpstr>
      <vt:lpstr> Other County Records Useful in  Determining PRP Viability </vt:lpstr>
      <vt:lpstr>Encumbrances</vt:lpstr>
      <vt:lpstr>Example</vt:lpstr>
      <vt:lpstr>Copies</vt:lpstr>
      <vt:lpstr>Chain of Title in PRP Report</vt:lpstr>
      <vt:lpstr>Chain of Title</vt:lpstr>
      <vt:lpstr>Title Search Report</vt:lpstr>
      <vt:lpstr>Using a title company</vt:lpstr>
      <vt:lpstr>GIS Map</vt:lpstr>
      <vt:lpstr>PowerPoint Presentation</vt:lpstr>
    </vt:vector>
  </TitlesOfParts>
  <Company>Office 2004 Test Drive 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Office 2004 Test Drive User</dc:creator>
  <cp:lastModifiedBy>McCullough, Mary</cp:lastModifiedBy>
  <cp:revision>311</cp:revision>
  <cp:lastPrinted>2015-03-27T18:10:10Z</cp:lastPrinted>
  <dcterms:created xsi:type="dcterms:W3CDTF">2011-02-09T16:00:48Z</dcterms:created>
  <dcterms:modified xsi:type="dcterms:W3CDTF">2016-03-17T16:34:36Z</dcterms:modified>
</cp:coreProperties>
</file>