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615" r:id="rId20"/>
  </p:sldMasterIdLst>
  <p:notesMasterIdLst>
    <p:notesMasterId r:id="rId38"/>
  </p:notesMasterIdLst>
  <p:sldIdLst>
    <p:sldId id="257" r:id="rId21"/>
    <p:sldId id="275" r:id="rId22"/>
    <p:sldId id="276" r:id="rId23"/>
    <p:sldId id="258" r:id="rId24"/>
    <p:sldId id="259" r:id="rId25"/>
    <p:sldId id="260" r:id="rId26"/>
    <p:sldId id="261" r:id="rId27"/>
    <p:sldId id="266" r:id="rId28"/>
    <p:sldId id="268" r:id="rId29"/>
    <p:sldId id="269" r:id="rId30"/>
    <p:sldId id="271" r:id="rId31"/>
    <p:sldId id="272" r:id="rId32"/>
    <p:sldId id="274" r:id="rId33"/>
    <p:sldId id="262" r:id="rId34"/>
    <p:sldId id="267" r:id="rId35"/>
    <p:sldId id="264" r:id="rId36"/>
    <p:sldId id="277" r:id="rId37"/>
  </p:sldIdLst>
  <p:sldSz cx="12192000" cy="6858000"/>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mbrowski, Sally" initials="DS" lastIdx="2" clrIdx="0">
    <p:extLst>
      <p:ext uri="{19B8F6BF-5375-455C-9EA6-DF929625EA0E}">
        <p15:presenceInfo xmlns:p15="http://schemas.microsoft.com/office/powerpoint/2012/main" userId="S-1-5-21-1339303556-449845944-1601390327-16469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2500" autoAdjust="0"/>
  </p:normalViewPr>
  <p:slideViewPr>
    <p:cSldViewPr snapToGrid="0">
      <p:cViewPr varScale="1">
        <p:scale>
          <a:sx n="61" d="100"/>
          <a:sy n="61" d="100"/>
        </p:scale>
        <p:origin x="87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slide" Target="slides/slide6.xml"/><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xml"/><Relationship Id="rId34" Type="http://schemas.openxmlformats.org/officeDocument/2006/relationships/slide" Target="slides/slide14.xml"/><Relationship Id="rId42" Type="http://schemas.openxmlformats.org/officeDocument/2006/relationships/theme" Target="theme/theme1.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slide" Target="slides/slide5.xml"/><Relationship Id="rId33" Type="http://schemas.openxmlformats.org/officeDocument/2006/relationships/slide" Target="slides/slide13.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customXml" Target="../customXml/item16.xml"/><Relationship Id="rId20" Type="http://schemas.openxmlformats.org/officeDocument/2006/relationships/slideMaster" Target="slideMasters/slideMaster1.xml"/><Relationship Id="rId29" Type="http://schemas.openxmlformats.org/officeDocument/2006/relationships/slide" Target="slides/slide9.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4.xml"/><Relationship Id="rId32" Type="http://schemas.openxmlformats.org/officeDocument/2006/relationships/slide" Target="slides/slide12.xml"/><Relationship Id="rId37" Type="http://schemas.openxmlformats.org/officeDocument/2006/relationships/slide" Target="slides/slide17.xml"/><Relationship Id="rId40"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slide" Target="slides/slide16.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slide" Target="slides/slide1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slide" Target="slides/slide2.xml"/><Relationship Id="rId27" Type="http://schemas.openxmlformats.org/officeDocument/2006/relationships/slide" Target="slides/slide7.xml"/><Relationship Id="rId30" Type="http://schemas.openxmlformats.org/officeDocument/2006/relationships/slide" Target="slides/slide10.xml"/><Relationship Id="rId35" Type="http://schemas.openxmlformats.org/officeDocument/2006/relationships/slide" Target="slides/slide15.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6912"/>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76333" y="0"/>
            <a:ext cx="3041968" cy="466912"/>
          </a:xfrm>
          <a:prstGeom prst="rect">
            <a:avLst/>
          </a:prstGeom>
        </p:spPr>
        <p:txBody>
          <a:bodyPr vert="horz" lIns="93287" tIns="46644" rIns="93287" bIns="46644" rtlCol="0"/>
          <a:lstStyle>
            <a:lvl1pPr algn="r">
              <a:defRPr sz="1200"/>
            </a:lvl1pPr>
          </a:lstStyle>
          <a:p>
            <a:fld id="{DD79E7BF-7B83-4D24-AAAB-A40B914F07A0}" type="datetimeFigureOut">
              <a:rPr lang="en-US" smtClean="0"/>
              <a:t>6/17/2016</a:t>
            </a:fld>
            <a:endParaRPr lang="en-US"/>
          </a:p>
        </p:txBody>
      </p:sp>
      <p:sp>
        <p:nvSpPr>
          <p:cNvPr id="4" name="Slide Image Placeholder 3"/>
          <p:cNvSpPr>
            <a:spLocks noGrp="1" noRot="1" noChangeAspect="1"/>
          </p:cNvSpPr>
          <p:nvPr>
            <p:ph type="sldImg" idx="2"/>
          </p:nvPr>
        </p:nvSpPr>
        <p:spPr>
          <a:xfrm>
            <a:off x="719138" y="1163638"/>
            <a:ext cx="5581650" cy="3140075"/>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1993" y="4478476"/>
            <a:ext cx="5615940" cy="3664208"/>
          </a:xfrm>
          <a:prstGeom prst="rect">
            <a:avLst/>
          </a:prstGeom>
        </p:spPr>
        <p:txBody>
          <a:bodyPr vert="horz" lIns="93287" tIns="46644" rIns="93287" bIns="4664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9014"/>
            <a:ext cx="3041968" cy="466911"/>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4"/>
            <a:ext cx="3041968" cy="466911"/>
          </a:xfrm>
          <a:prstGeom prst="rect">
            <a:avLst/>
          </a:prstGeom>
        </p:spPr>
        <p:txBody>
          <a:bodyPr vert="horz" lIns="93287" tIns="46644" rIns="93287" bIns="46644" rtlCol="0" anchor="b"/>
          <a:lstStyle>
            <a:lvl1pPr algn="r">
              <a:defRPr sz="1200"/>
            </a:lvl1pPr>
          </a:lstStyle>
          <a:p>
            <a:fld id="{623C3FF9-6505-48A8-9063-DBFDB7A2ACD9}" type="slidenum">
              <a:rPr lang="en-US" smtClean="0"/>
              <a:t>‹#›</a:t>
            </a:fld>
            <a:endParaRPr lang="en-US"/>
          </a:p>
        </p:txBody>
      </p:sp>
    </p:spTree>
    <p:extLst>
      <p:ext uri="{BB962C8B-B14F-4D97-AF65-F5344CB8AC3E}">
        <p14:creationId xmlns:p14="http://schemas.microsoft.com/office/powerpoint/2010/main" val="691621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3C3FF9-6505-48A8-9063-DBFDB7A2ACD9}" type="slidenum">
              <a:rPr lang="en-US" smtClean="0"/>
              <a:t>1</a:t>
            </a:fld>
            <a:endParaRPr lang="en-US"/>
          </a:p>
        </p:txBody>
      </p:sp>
    </p:spTree>
    <p:extLst>
      <p:ext uri="{BB962C8B-B14F-4D97-AF65-F5344CB8AC3E}">
        <p14:creationId xmlns:p14="http://schemas.microsoft.com/office/powerpoint/2010/main" val="3025434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3C3FF9-6505-48A8-9063-DBFDB7A2ACD9}" type="slidenum">
              <a:rPr lang="en-US" smtClean="0"/>
              <a:t>10</a:t>
            </a:fld>
            <a:endParaRPr lang="en-US"/>
          </a:p>
        </p:txBody>
      </p:sp>
    </p:spTree>
    <p:extLst>
      <p:ext uri="{BB962C8B-B14F-4D97-AF65-F5344CB8AC3E}">
        <p14:creationId xmlns:p14="http://schemas.microsoft.com/office/powerpoint/2010/main" val="39149526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3C3FF9-6505-48A8-9063-DBFDB7A2ACD9}" type="slidenum">
              <a:rPr lang="en-US" smtClean="0"/>
              <a:t>11</a:t>
            </a:fld>
            <a:endParaRPr lang="en-US"/>
          </a:p>
        </p:txBody>
      </p:sp>
    </p:spTree>
    <p:extLst>
      <p:ext uri="{BB962C8B-B14F-4D97-AF65-F5344CB8AC3E}">
        <p14:creationId xmlns:p14="http://schemas.microsoft.com/office/powerpoint/2010/main" val="1656127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3C3FF9-6505-48A8-9063-DBFDB7A2ACD9}" type="slidenum">
              <a:rPr lang="en-US" smtClean="0"/>
              <a:t>12</a:t>
            </a:fld>
            <a:endParaRPr lang="en-US"/>
          </a:p>
        </p:txBody>
      </p:sp>
    </p:spTree>
    <p:extLst>
      <p:ext uri="{BB962C8B-B14F-4D97-AF65-F5344CB8AC3E}">
        <p14:creationId xmlns:p14="http://schemas.microsoft.com/office/powerpoint/2010/main" val="26555578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3C3FF9-6505-48A8-9063-DBFDB7A2ACD9}" type="slidenum">
              <a:rPr lang="en-US" smtClean="0"/>
              <a:t>13</a:t>
            </a:fld>
            <a:endParaRPr lang="en-US"/>
          </a:p>
        </p:txBody>
      </p:sp>
    </p:spTree>
    <p:extLst>
      <p:ext uri="{BB962C8B-B14F-4D97-AF65-F5344CB8AC3E}">
        <p14:creationId xmlns:p14="http://schemas.microsoft.com/office/powerpoint/2010/main" val="199691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23C3FF9-6505-48A8-9063-DBFDB7A2ACD9}" type="slidenum">
              <a:rPr lang="en-US" smtClean="0"/>
              <a:t>14</a:t>
            </a:fld>
            <a:endParaRPr lang="en-US"/>
          </a:p>
        </p:txBody>
      </p:sp>
    </p:spTree>
    <p:extLst>
      <p:ext uri="{BB962C8B-B14F-4D97-AF65-F5344CB8AC3E}">
        <p14:creationId xmlns:p14="http://schemas.microsoft.com/office/powerpoint/2010/main" val="38336070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3C3FF9-6505-48A8-9063-DBFDB7A2ACD9}" type="slidenum">
              <a:rPr lang="en-US" smtClean="0"/>
              <a:t>15</a:t>
            </a:fld>
            <a:endParaRPr lang="en-US"/>
          </a:p>
        </p:txBody>
      </p:sp>
    </p:spTree>
    <p:extLst>
      <p:ext uri="{BB962C8B-B14F-4D97-AF65-F5344CB8AC3E}">
        <p14:creationId xmlns:p14="http://schemas.microsoft.com/office/powerpoint/2010/main" val="12832762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3C3FF9-6505-48A8-9063-DBFDB7A2ACD9}" type="slidenum">
              <a:rPr lang="en-US" smtClean="0"/>
              <a:t>16</a:t>
            </a:fld>
            <a:endParaRPr lang="en-US"/>
          </a:p>
        </p:txBody>
      </p:sp>
    </p:spTree>
    <p:extLst>
      <p:ext uri="{BB962C8B-B14F-4D97-AF65-F5344CB8AC3E}">
        <p14:creationId xmlns:p14="http://schemas.microsoft.com/office/powerpoint/2010/main" val="4768400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CA380FC-2F1A-4A9F-B70D-891782A4F93B}" type="slidenum">
              <a:rPr lang="en-US" smtClean="0"/>
              <a:t>17</a:t>
            </a:fld>
            <a:endParaRPr lang="en-US"/>
          </a:p>
        </p:txBody>
      </p:sp>
    </p:spTree>
    <p:extLst>
      <p:ext uri="{BB962C8B-B14F-4D97-AF65-F5344CB8AC3E}">
        <p14:creationId xmlns:p14="http://schemas.microsoft.com/office/powerpoint/2010/main" val="3052379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3C3FF9-6505-48A8-9063-DBFDB7A2ACD9}" type="slidenum">
              <a:rPr lang="en-US" smtClean="0"/>
              <a:t>2</a:t>
            </a:fld>
            <a:endParaRPr lang="en-US"/>
          </a:p>
        </p:txBody>
      </p:sp>
    </p:spTree>
    <p:extLst>
      <p:ext uri="{BB962C8B-B14F-4D97-AF65-F5344CB8AC3E}">
        <p14:creationId xmlns:p14="http://schemas.microsoft.com/office/powerpoint/2010/main" val="2785706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A380FC-2F1A-4A9F-B70D-891782A4F93B}" type="slidenum">
              <a:rPr lang="en-US" smtClean="0"/>
              <a:t>3</a:t>
            </a:fld>
            <a:endParaRPr lang="en-US"/>
          </a:p>
        </p:txBody>
      </p:sp>
    </p:spTree>
    <p:extLst>
      <p:ext uri="{BB962C8B-B14F-4D97-AF65-F5344CB8AC3E}">
        <p14:creationId xmlns:p14="http://schemas.microsoft.com/office/powerpoint/2010/main" val="831038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3C3FF9-6505-48A8-9063-DBFDB7A2ACD9}" type="slidenum">
              <a:rPr lang="en-US" smtClean="0"/>
              <a:t>4</a:t>
            </a:fld>
            <a:endParaRPr lang="en-US"/>
          </a:p>
        </p:txBody>
      </p:sp>
    </p:spTree>
    <p:extLst>
      <p:ext uri="{BB962C8B-B14F-4D97-AF65-F5344CB8AC3E}">
        <p14:creationId xmlns:p14="http://schemas.microsoft.com/office/powerpoint/2010/main" val="937727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623C3FF9-6505-48A8-9063-DBFDB7A2ACD9}" type="slidenum">
              <a:rPr lang="en-US" smtClean="0"/>
              <a:t>5</a:t>
            </a:fld>
            <a:endParaRPr lang="en-US"/>
          </a:p>
        </p:txBody>
      </p:sp>
    </p:spTree>
    <p:extLst>
      <p:ext uri="{BB962C8B-B14F-4D97-AF65-F5344CB8AC3E}">
        <p14:creationId xmlns:p14="http://schemas.microsoft.com/office/powerpoint/2010/main" val="3255724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23C3FF9-6505-48A8-9063-DBFDB7A2ACD9}" type="slidenum">
              <a:rPr lang="en-US" smtClean="0"/>
              <a:t>6</a:t>
            </a:fld>
            <a:endParaRPr lang="en-US"/>
          </a:p>
        </p:txBody>
      </p:sp>
    </p:spTree>
    <p:extLst>
      <p:ext uri="{BB962C8B-B14F-4D97-AF65-F5344CB8AC3E}">
        <p14:creationId xmlns:p14="http://schemas.microsoft.com/office/powerpoint/2010/main" val="2006730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3C3FF9-6505-48A8-9063-DBFDB7A2ACD9}" type="slidenum">
              <a:rPr lang="en-US" smtClean="0"/>
              <a:t>7</a:t>
            </a:fld>
            <a:endParaRPr lang="en-US"/>
          </a:p>
        </p:txBody>
      </p:sp>
    </p:spTree>
    <p:extLst>
      <p:ext uri="{BB962C8B-B14F-4D97-AF65-F5344CB8AC3E}">
        <p14:creationId xmlns:p14="http://schemas.microsoft.com/office/powerpoint/2010/main" val="19948789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3C3FF9-6505-48A8-9063-DBFDB7A2ACD9}" type="slidenum">
              <a:rPr lang="en-US" smtClean="0"/>
              <a:t>8</a:t>
            </a:fld>
            <a:endParaRPr lang="en-US"/>
          </a:p>
        </p:txBody>
      </p:sp>
    </p:spTree>
    <p:extLst>
      <p:ext uri="{BB962C8B-B14F-4D97-AF65-F5344CB8AC3E}">
        <p14:creationId xmlns:p14="http://schemas.microsoft.com/office/powerpoint/2010/main" val="39706320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3C3FF9-6505-48A8-9063-DBFDB7A2ACD9}" type="slidenum">
              <a:rPr lang="en-US" smtClean="0"/>
              <a:t>9</a:t>
            </a:fld>
            <a:endParaRPr lang="en-US"/>
          </a:p>
        </p:txBody>
      </p:sp>
    </p:spTree>
    <p:extLst>
      <p:ext uri="{BB962C8B-B14F-4D97-AF65-F5344CB8AC3E}">
        <p14:creationId xmlns:p14="http://schemas.microsoft.com/office/powerpoint/2010/main" val="33394991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spc="3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7" name="Rectangle 6"/>
          <p:cNvSpPr/>
          <p:nvPr/>
        </p:nvSpPr>
        <p:spPr>
          <a:xfrm>
            <a:off x="0" y="0"/>
            <a:ext cx="457200" cy="685800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p>
            <a:fld id="{6A4FC840-351D-48E0-B402-4F362A39EA83}" type="datetime1">
              <a:rPr lang="en-US" smtClean="0"/>
              <a:t>6/17/2016</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C0785046-B224-45CB-AB0E-3AE07AA8F83D}" type="slidenum">
              <a:rPr lang="en-US" smtClean="0"/>
              <a:t>‹#›</a:t>
            </a:fld>
            <a:endParaRPr lang="en-US"/>
          </a:p>
        </p:txBody>
      </p:sp>
    </p:spTree>
    <p:extLst>
      <p:ext uri="{BB962C8B-B14F-4D97-AF65-F5344CB8AC3E}">
        <p14:creationId xmlns:p14="http://schemas.microsoft.com/office/powerpoint/2010/main" val="2840885247"/>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5FD55D-51C2-48A2-A0FE-72341E2C6A0D}" type="datetime1">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85046-B224-45CB-AB0E-3AE07AA8F83D}" type="slidenum">
              <a:rPr lang="en-US" smtClean="0"/>
              <a:t>‹#›</a:t>
            </a:fld>
            <a:endParaRPr lang="en-US"/>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42281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B4E4A2-10BB-4B34-A9CB-F122C5E93377}" type="datetime1">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85046-B224-45CB-AB0E-3AE07AA8F83D}" type="slidenum">
              <a:rPr lang="en-US" smtClean="0"/>
              <a:t>‹#›</a:t>
            </a:fld>
            <a:endParaRPr lang="en-US"/>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91153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CB2B00-E1B5-424F-ABA5-AC4AFD368DC6}" type="datetime1">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85046-B224-45CB-AB0E-3AE07AA8F83D}" type="slidenum">
              <a:rPr lang="en-US" smtClean="0"/>
              <a:t>‹#›</a:t>
            </a:fld>
            <a:endParaRPr lang="en-US"/>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00598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1"/>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spc="30" baseline="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D35020-56D1-4056-9A86-967DC0C093B7}" type="datetime1">
              <a:rPr lang="en-US" smtClean="0"/>
              <a:t>6/17/2016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85046-B224-45CB-AB0E-3AE07AA8F83D}" type="slidenum">
              <a:rPr lang="en-US" smtClean="0"/>
              <a:t>‹#›</a:t>
            </a:fld>
            <a:endParaRPr lang="en-US"/>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4393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A7A161-844C-4CC9-A7BB-CA91FCFE9636}" type="datetime1">
              <a:rPr lang="en-US" smtClean="0"/>
              <a:t>6/17/2016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85046-B224-45CB-AB0E-3AE07AA8F83D}" type="slidenum">
              <a:rPr lang="en-US" smtClean="0"/>
              <a:t>‹#›</a:t>
            </a:fld>
            <a:endParaRPr lang="en-US"/>
          </a:p>
        </p:txBody>
      </p:sp>
      <p:sp>
        <p:nvSpPr>
          <p:cNvPr id="8" name="Rectangle 7"/>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1444817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BEC839-ABFB-4855-ADFA-EB7D07E74C62}" type="datetime1">
              <a:rPr lang="en-US" smtClean="0"/>
              <a:t>6/17/2016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785046-B224-45CB-AB0E-3AE07AA8F83D}" type="slidenum">
              <a:rPr lang="en-US" smtClean="0"/>
              <a:t>‹#›</a:t>
            </a:fld>
            <a:endParaRPr lang="en-US"/>
          </a:p>
        </p:txBody>
      </p:sp>
      <p:sp>
        <p:nvSpPr>
          <p:cNvPr id="11" name="Rectangle 10"/>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9205279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412C257-6611-44F9-B148-3E4F4F04A512}" type="datetime1">
              <a:rPr lang="en-US" smtClean="0"/>
              <a:t>6/17/2016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785046-B224-45CB-AB0E-3AE07AA8F83D}" type="slidenum">
              <a:rPr lang="en-US" smtClean="0"/>
              <a:t>‹#›</a:t>
            </a:fld>
            <a:endParaRPr lang="en-US"/>
          </a:p>
        </p:txBody>
      </p:sp>
      <p:sp>
        <p:nvSpPr>
          <p:cNvPr id="7" name="Rectangle 6"/>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228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D30B1C-1F20-4289-8DD7-523F2112CA53}" type="datetime1">
              <a:rPr lang="en-US" smtClean="0"/>
              <a:t>6/17/2016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785046-B224-45CB-AB0E-3AE07AA8F83D}" type="slidenum">
              <a:rPr lang="en-US" smtClean="0"/>
              <a:t>‹#›</a:t>
            </a:fld>
            <a:endParaRPr lang="en-US"/>
          </a:p>
        </p:txBody>
      </p:sp>
      <p:sp>
        <p:nvSpPr>
          <p:cNvPr id="5" name="Rectangle 4"/>
          <p:cNvSpPr/>
          <p:nvPr/>
        </p:nvSpPr>
        <p:spPr>
          <a:xfrm>
            <a:off x="0" y="0"/>
            <a:ext cx="4572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6218427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2800" b="1"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7C1FFB-CA16-4833-B1FF-3C6DBD34B280}" type="datetime1">
              <a:rPr lang="en-US" smtClean="0"/>
              <a:t>6/17/2016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85046-B224-45CB-AB0E-3AE07AA8F83D}" type="slidenum">
              <a:rPr lang="en-US" smtClean="0"/>
              <a:t>‹#›</a:t>
            </a:fld>
            <a:endParaRPr lang="en-US"/>
          </a:p>
        </p:txBody>
      </p:sp>
    </p:spTree>
    <p:extLst>
      <p:ext uri="{BB962C8B-B14F-4D97-AF65-F5344CB8AC3E}">
        <p14:creationId xmlns:p14="http://schemas.microsoft.com/office/powerpoint/2010/main" val="89484382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1">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400"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13622C-927C-4F02-A38B-0258F954A4F5}" type="datetime1">
              <a:rPr lang="en-US" smtClean="0"/>
              <a:t>6/17/2016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0785046-B224-45CB-AB0E-3AE07AA8F83D}" type="slidenum">
              <a:rPr lang="en-US" smtClean="0"/>
              <a:t>‹#›</a:t>
            </a:fld>
            <a:endParaRPr lang="en-US"/>
          </a:p>
        </p:txBody>
      </p:sp>
    </p:spTree>
    <p:extLst>
      <p:ext uri="{BB962C8B-B14F-4D97-AF65-F5344CB8AC3E}">
        <p14:creationId xmlns:p14="http://schemas.microsoft.com/office/powerpoint/2010/main" val="4020130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294198"/>
            <a:ext cx="9692640" cy="1397124"/>
          </a:xfrm>
          <a:prstGeom prst="rect">
            <a:avLst/>
          </a:prstGeom>
        </p:spPr>
        <p:txBody>
          <a:bodyPr vert="horz" lIns="91440" tIns="27432"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accent1">
                    <a:lumMod val="40000"/>
                    <a:lumOff val="60000"/>
                  </a:schemeClr>
                </a:solidFill>
              </a:defRPr>
            </a:lvl1pPr>
          </a:lstStyle>
          <a:p>
            <a:fld id="{51143E9E-ACFF-4ECF-AD8A-317932C814A1}" type="datetime1">
              <a:rPr lang="en-US" smtClean="0"/>
              <a:t>6/17/2016</a:t>
            </a:fld>
            <a:endParaRPr lang="en-US"/>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accent1">
                    <a:lumMod val="40000"/>
                    <a:lumOff val="60000"/>
                  </a:schemeClr>
                </a:solidFill>
              </a:defRPr>
            </a:lvl1pPr>
          </a:lstStyle>
          <a:p>
            <a:endParaRPr lang="en-US"/>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accent1">
                    <a:lumMod val="60000"/>
                    <a:lumOff val="40000"/>
                  </a:schemeClr>
                </a:solidFill>
                <a:latin typeface="+mj-lt"/>
              </a:defRPr>
            </a:lvl1pPr>
          </a:lstStyle>
          <a:p>
            <a:fld id="{C0785046-B224-45CB-AB0E-3AE07AA8F83D}" type="slidenum">
              <a:rPr lang="en-US" smtClean="0"/>
              <a:t>‹#›</a:t>
            </a:fld>
            <a:endParaRPr lang="en-US"/>
          </a:p>
        </p:txBody>
      </p:sp>
    </p:spTree>
    <p:extLst>
      <p:ext uri="{BB962C8B-B14F-4D97-AF65-F5344CB8AC3E}">
        <p14:creationId xmlns:p14="http://schemas.microsoft.com/office/powerpoint/2010/main" val="3249168495"/>
      </p:ext>
    </p:extLst>
  </p:cSld>
  <p:clrMap bg1="lt1" tx1="dk1" bg2="lt2" tx2="dk2" accent1="accent1" accent2="accent2" accent3="accent3" accent4="accent4" accent5="accent5" accent6="accent6" hlink="hlink" folHlink="folHlink"/>
  <p:sldLayoutIdLst>
    <p:sldLayoutId id="2147484616" r:id="rId1"/>
    <p:sldLayoutId id="2147484617" r:id="rId2"/>
    <p:sldLayoutId id="2147484618" r:id="rId3"/>
    <p:sldLayoutId id="2147484619" r:id="rId4"/>
    <p:sldLayoutId id="2147484620" r:id="rId5"/>
    <p:sldLayoutId id="2147484621" r:id="rId6"/>
    <p:sldLayoutId id="2147484622" r:id="rId7"/>
    <p:sldLayoutId id="2147484623" r:id="rId8"/>
    <p:sldLayoutId id="2147484624" r:id="rId9"/>
    <p:sldLayoutId id="2147484625" r:id="rId10"/>
    <p:sldLayoutId id="2147484626" r:id="rId11"/>
  </p:sldLayoutIdLst>
  <p:hf hdr="0" ftr="0" dt="0"/>
  <p:txStyles>
    <p:titleStyle>
      <a:lvl1pPr algn="l" defTabSz="914400" rtl="0" eaLnBrk="1" latinLnBrk="0" hangingPunct="1">
        <a:lnSpc>
          <a:spcPct val="90000"/>
        </a:lnSpc>
        <a:spcBef>
          <a:spcPct val="0"/>
        </a:spcBef>
        <a:buNone/>
        <a:defRPr sz="4400" b="1" kern="1200" spc="-50" baseline="0">
          <a:solidFill>
            <a:schemeClr val="accent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dombrowski.sally@epa.gov"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mailto:snyder.Jennifer@epa.gov" TargetMode="External"/><Relationship Id="rId3" Type="http://schemas.openxmlformats.org/officeDocument/2006/relationships/hyperlink" Target="mailto:ryan.ron@epa.gov" TargetMode="External"/><Relationship Id="rId7" Type="http://schemas.openxmlformats.org/officeDocument/2006/relationships/hyperlink" Target="mailto:Dombrowski.sally@epa.gov"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hyperlink" Target="mailto:strum.madeleine@epa.gov" TargetMode="External"/><Relationship Id="rId11" Type="http://schemas.openxmlformats.org/officeDocument/2006/relationships/hyperlink" Target="mailto:tooly.lee@epa.gov" TargetMode="External"/><Relationship Id="rId5" Type="http://schemas.openxmlformats.org/officeDocument/2006/relationships/hyperlink" Target="mailto:rao.venkatesh@epa.gov" TargetMode="External"/><Relationship Id="rId10" Type="http://schemas.openxmlformats.org/officeDocument/2006/relationships/hyperlink" Target="mailto:thompson.rhonda@epa.gov" TargetMode="External"/><Relationship Id="rId4" Type="http://schemas.openxmlformats.org/officeDocument/2006/relationships/hyperlink" Target="mailto:driver.laurel@epa.gov" TargetMode="External"/><Relationship Id="rId9" Type="http://schemas.openxmlformats.org/officeDocument/2006/relationships/hyperlink" Target="mailto:mason.rich@epa.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epa.gov/air-emissions-inventories/2014-national-emissions-inventory-nei-informatio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epa.gov/air-emissions-inventories/pm-augmentation"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199" y="1098388"/>
            <a:ext cx="10177741" cy="3981612"/>
          </a:xfrm>
          <a:noFill/>
        </p:spPr>
        <p:txBody>
          <a:bodyPr>
            <a:normAutofit/>
          </a:bodyPr>
          <a:lstStyle/>
          <a:p>
            <a:r>
              <a:rPr lang="en-US" sz="4400" b="1" dirty="0" smtClean="0">
                <a:latin typeface="+mn-lt"/>
                <a:ea typeface="Verdana" panose="020B0604030504040204" pitchFamily="34" charset="0"/>
                <a:cs typeface="Verdana" panose="020B0604030504040204" pitchFamily="34" charset="0"/>
              </a:rPr>
              <a:t>NEI Review Module 3:</a:t>
            </a:r>
            <a:br>
              <a:rPr lang="en-US" sz="4400" b="1" dirty="0" smtClean="0">
                <a:latin typeface="+mn-lt"/>
                <a:ea typeface="Verdana" panose="020B0604030504040204" pitchFamily="34" charset="0"/>
                <a:cs typeface="Verdana" panose="020B0604030504040204" pitchFamily="34" charset="0"/>
              </a:rPr>
            </a:br>
            <a:r>
              <a:rPr lang="en-US" sz="4400" b="1" dirty="0" smtClean="0">
                <a:latin typeface="+mn-lt"/>
                <a:ea typeface="Verdana" panose="020B0604030504040204" pitchFamily="34" charset="0"/>
                <a:cs typeface="Verdana" panose="020B0604030504040204" pitchFamily="34" charset="0"/>
              </a:rPr>
              <a:t>PM Augmentation and TRI Data</a:t>
            </a:r>
            <a:r>
              <a:rPr lang="en-US" sz="4400" dirty="0" smtClean="0">
                <a:latin typeface="+mn-lt"/>
                <a:ea typeface="Verdana" panose="020B0604030504040204" pitchFamily="34" charset="0"/>
                <a:cs typeface="Verdana" panose="020B0604030504040204" pitchFamily="34" charset="0"/>
              </a:rPr>
              <a:t/>
            </a:r>
            <a:br>
              <a:rPr lang="en-US" sz="4400" dirty="0" smtClean="0">
                <a:latin typeface="+mn-lt"/>
                <a:ea typeface="Verdana" panose="020B0604030504040204" pitchFamily="34" charset="0"/>
                <a:cs typeface="Verdana" panose="020B0604030504040204" pitchFamily="34" charset="0"/>
              </a:rPr>
            </a:br>
            <a:r>
              <a:rPr lang="en-US" sz="4400" dirty="0" smtClean="0">
                <a:latin typeface="+mn-lt"/>
                <a:ea typeface="Verdana" panose="020B0604030504040204" pitchFamily="34" charset="0"/>
                <a:cs typeface="Verdana" panose="020B0604030504040204" pitchFamily="34" charset="0"/>
              </a:rPr>
              <a:t/>
            </a:r>
            <a:br>
              <a:rPr lang="en-US" sz="4400" dirty="0" smtClean="0">
                <a:latin typeface="+mn-lt"/>
                <a:ea typeface="Verdana" panose="020B0604030504040204" pitchFamily="34" charset="0"/>
                <a:cs typeface="Verdana" panose="020B0604030504040204" pitchFamily="34" charset="0"/>
              </a:rPr>
            </a:br>
            <a:r>
              <a:rPr lang="en-US" sz="4400" dirty="0">
                <a:latin typeface="+mn-lt"/>
                <a:ea typeface="Verdana" panose="020B0604030504040204" pitchFamily="34" charset="0"/>
                <a:cs typeface="Verdana" panose="020B0604030504040204" pitchFamily="34" charset="0"/>
              </a:rPr>
              <a:t/>
            </a:r>
            <a:br>
              <a:rPr lang="en-US" sz="4400" dirty="0">
                <a:latin typeface="+mn-lt"/>
                <a:ea typeface="Verdana" panose="020B0604030504040204" pitchFamily="34" charset="0"/>
                <a:cs typeface="Verdana" panose="020B0604030504040204" pitchFamily="34" charset="0"/>
              </a:rPr>
            </a:br>
            <a:r>
              <a:rPr lang="en-US" sz="4400" dirty="0" smtClean="0">
                <a:latin typeface="+mn-lt"/>
                <a:ea typeface="Verdana" panose="020B0604030504040204" pitchFamily="34" charset="0"/>
                <a:cs typeface="Verdana" panose="020B0604030504040204" pitchFamily="34" charset="0"/>
              </a:rPr>
              <a:t/>
            </a:r>
            <a:br>
              <a:rPr lang="en-US" sz="4400" dirty="0" smtClean="0">
                <a:latin typeface="+mn-lt"/>
                <a:ea typeface="Verdana" panose="020B0604030504040204" pitchFamily="34" charset="0"/>
                <a:cs typeface="Verdana" panose="020B0604030504040204" pitchFamily="34" charset="0"/>
              </a:rPr>
            </a:br>
            <a:r>
              <a:rPr lang="en-US" sz="3600" dirty="0" smtClean="0">
                <a:latin typeface="+mn-lt"/>
                <a:ea typeface="Verdana" panose="020B0604030504040204" pitchFamily="34" charset="0"/>
                <a:cs typeface="Verdana" panose="020B0604030504040204" pitchFamily="34" charset="0"/>
              </a:rPr>
              <a:t/>
            </a:r>
            <a:br>
              <a:rPr lang="en-US" sz="3600" dirty="0" smtClean="0">
                <a:latin typeface="+mn-lt"/>
                <a:ea typeface="Verdana" panose="020B0604030504040204" pitchFamily="34" charset="0"/>
                <a:cs typeface="Verdana" panose="020B0604030504040204" pitchFamily="34" charset="0"/>
              </a:rPr>
            </a:br>
            <a:r>
              <a:rPr lang="en-US" sz="4000" dirty="0" smtClean="0">
                <a:latin typeface="+mn-lt"/>
                <a:ea typeface="Verdana" panose="020B0604030504040204" pitchFamily="34" charset="0"/>
                <a:cs typeface="Verdana" panose="020B0604030504040204" pitchFamily="34" charset="0"/>
              </a:rPr>
              <a:t>Broadcast will begin shortly</a:t>
            </a:r>
            <a:endParaRPr lang="en-US" sz="4000" dirty="0">
              <a:latin typeface="+mn-lt"/>
              <a:ea typeface="Verdana" panose="020B0604030504040204" pitchFamily="34" charset="0"/>
              <a:cs typeface="Verdana" panose="020B0604030504040204" pitchFamily="34" charset="0"/>
            </a:endParaRPr>
          </a:p>
        </p:txBody>
      </p:sp>
      <p:sp>
        <p:nvSpPr>
          <p:cNvPr id="4" name="Subtitle 3"/>
          <p:cNvSpPr>
            <a:spLocks noGrp="1"/>
          </p:cNvSpPr>
          <p:nvPr>
            <p:ph type="subTitle" idx="1"/>
          </p:nvPr>
        </p:nvSpPr>
        <p:spPr>
          <a:xfrm>
            <a:off x="863600" y="5191796"/>
            <a:ext cx="10363199" cy="742279"/>
          </a:xfrm>
        </p:spPr>
        <p:txBody>
          <a:bodyPr>
            <a:noAutofit/>
          </a:bodyPr>
          <a:lstStyle/>
          <a:p>
            <a:r>
              <a:rPr lang="en-US" sz="2400" dirty="0"/>
              <a:t>If you are having difficulties, please email Sally Dombrowski at </a:t>
            </a:r>
            <a:r>
              <a:rPr lang="en-US" sz="2400" dirty="0">
                <a:hlinkClick r:id="rId3"/>
              </a:rPr>
              <a:t>dombrowski.sally@epa.gov</a:t>
            </a:r>
            <a:r>
              <a:rPr lang="en-US" sz="2400" dirty="0"/>
              <a:t> </a:t>
            </a:r>
          </a:p>
        </p:txBody>
      </p:sp>
    </p:spTree>
    <p:extLst>
      <p:ext uri="{BB962C8B-B14F-4D97-AF65-F5344CB8AC3E}">
        <p14:creationId xmlns:p14="http://schemas.microsoft.com/office/powerpoint/2010/main" val="6247630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PM Aug tool: Screenshot demo, Nonpoint</a:t>
            </a:r>
            <a:endParaRPr lang="en-US" dirty="0"/>
          </a:p>
        </p:txBody>
      </p:sp>
      <p:pic>
        <p:nvPicPr>
          <p:cNvPr id="4" name="Content Placeholder 3"/>
          <p:cNvPicPr>
            <a:picLocks noGrp="1" noChangeAspect="1"/>
          </p:cNvPicPr>
          <p:nvPr>
            <p:ph idx="1"/>
          </p:nvPr>
        </p:nvPicPr>
        <p:blipFill rotWithShape="1">
          <a:blip r:embed="rId3"/>
          <a:srcRect t="19623" r="57292" b="11581"/>
          <a:stretch/>
        </p:blipFill>
        <p:spPr>
          <a:xfrm>
            <a:off x="2485556" y="3271234"/>
            <a:ext cx="5799135" cy="3313738"/>
          </a:xfrm>
          <a:prstGeom prst="rect">
            <a:avLst/>
          </a:prstGeom>
        </p:spPr>
      </p:pic>
      <p:sp>
        <p:nvSpPr>
          <p:cNvPr id="3" name="Slide Number Placeholder 2"/>
          <p:cNvSpPr>
            <a:spLocks noGrp="1"/>
          </p:cNvSpPr>
          <p:nvPr>
            <p:ph type="sldNum" sz="quarter" idx="12"/>
          </p:nvPr>
        </p:nvSpPr>
        <p:spPr/>
        <p:txBody>
          <a:bodyPr>
            <a:normAutofit lnSpcReduction="10000"/>
          </a:bodyPr>
          <a:lstStyle/>
          <a:p>
            <a:fld id="{C0785046-B224-45CB-AB0E-3AE07AA8F83D}" type="slidenum">
              <a:rPr lang="en-US" smtClean="0"/>
              <a:t>10</a:t>
            </a:fld>
            <a:endParaRPr lang="en-US"/>
          </a:p>
        </p:txBody>
      </p:sp>
      <p:sp>
        <p:nvSpPr>
          <p:cNvPr id="6" name="Content Placeholder 2"/>
          <p:cNvSpPr txBox="1">
            <a:spLocks/>
          </p:cNvSpPr>
          <p:nvPr/>
        </p:nvSpPr>
        <p:spPr>
          <a:xfrm>
            <a:off x="1261872" y="1820863"/>
            <a:ext cx="8595360" cy="4351337"/>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285750" indent="-285750">
              <a:spcBef>
                <a:spcPts val="0"/>
              </a:spcBef>
            </a:pPr>
            <a:r>
              <a:rPr lang="en-US" sz="1600" dirty="0"/>
              <a:t>Download tool, extract all files to common directory, open README (Word) and Instructions (PDF)</a:t>
            </a:r>
          </a:p>
          <a:p>
            <a:pPr marL="285750" indent="-285750">
              <a:spcBef>
                <a:spcPts val="0"/>
              </a:spcBef>
            </a:pPr>
            <a:r>
              <a:rPr lang="en-US" sz="1600" dirty="0"/>
              <a:t>Open “PM Aug Control File”</a:t>
            </a:r>
          </a:p>
          <a:p>
            <a:pPr marL="285750" indent="-285750">
              <a:spcBef>
                <a:spcPts val="0"/>
              </a:spcBef>
            </a:pPr>
            <a:r>
              <a:rPr lang="en-US" sz="1600" dirty="0"/>
              <a:t>Continue following PDF Instructions steps 5 through 7, with care taken to load (or append) only PM data and sources that you wish to augment.</a:t>
            </a:r>
          </a:p>
        </p:txBody>
      </p:sp>
    </p:spTree>
    <p:extLst>
      <p:ext uri="{BB962C8B-B14F-4D97-AF65-F5344CB8AC3E}">
        <p14:creationId xmlns:p14="http://schemas.microsoft.com/office/powerpoint/2010/main" val="3103187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294198"/>
            <a:ext cx="9692640" cy="886902"/>
          </a:xfrm>
        </p:spPr>
        <p:txBody>
          <a:bodyPr>
            <a:normAutofit/>
          </a:bodyPr>
          <a:lstStyle/>
          <a:p>
            <a:r>
              <a:rPr lang="en-US" dirty="0"/>
              <a:t>PM Aug </a:t>
            </a:r>
            <a:r>
              <a:rPr lang="en-US" dirty="0" smtClean="0"/>
              <a:t>tool screenshot, cont.</a:t>
            </a:r>
            <a:endParaRPr lang="en-US" dirty="0"/>
          </a:p>
        </p:txBody>
      </p:sp>
      <p:pic>
        <p:nvPicPr>
          <p:cNvPr id="4" name="Picture 3"/>
          <p:cNvPicPr>
            <a:picLocks noChangeAspect="1"/>
          </p:cNvPicPr>
          <p:nvPr/>
        </p:nvPicPr>
        <p:blipFill rotWithShape="1">
          <a:blip r:embed="rId3"/>
          <a:srcRect l="43514" r="20854" b="50595"/>
          <a:stretch/>
        </p:blipFill>
        <p:spPr>
          <a:xfrm>
            <a:off x="1686882" y="2697736"/>
            <a:ext cx="7667615" cy="3771326"/>
          </a:xfrm>
          <a:prstGeom prst="rect">
            <a:avLst/>
          </a:prstGeom>
        </p:spPr>
      </p:pic>
      <p:sp>
        <p:nvSpPr>
          <p:cNvPr id="7" name="Oval 6"/>
          <p:cNvSpPr/>
          <p:nvPr/>
        </p:nvSpPr>
        <p:spPr>
          <a:xfrm>
            <a:off x="4510092" y="5524500"/>
            <a:ext cx="3133725" cy="581026"/>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normAutofit lnSpcReduction="10000"/>
          </a:bodyPr>
          <a:lstStyle/>
          <a:p>
            <a:fld id="{C0785046-B224-45CB-AB0E-3AE07AA8F83D}" type="slidenum">
              <a:rPr lang="en-US" smtClean="0"/>
              <a:t>11</a:t>
            </a:fld>
            <a:endParaRPr lang="en-US"/>
          </a:p>
        </p:txBody>
      </p:sp>
      <p:sp>
        <p:nvSpPr>
          <p:cNvPr id="9" name="Content Placeholder 2"/>
          <p:cNvSpPr txBox="1">
            <a:spLocks/>
          </p:cNvSpPr>
          <p:nvPr/>
        </p:nvSpPr>
        <p:spPr>
          <a:xfrm>
            <a:off x="1223010" y="1552673"/>
            <a:ext cx="8595360" cy="1145063"/>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spcBef>
                <a:spcPts val="0"/>
              </a:spcBef>
            </a:pPr>
            <a:r>
              <a:rPr lang="en-US" sz="1600" dirty="0"/>
              <a:t>Example of PM Aug Overwrite data we decided NOT to use:</a:t>
            </a:r>
          </a:p>
          <a:p>
            <a:pPr>
              <a:spcBef>
                <a:spcPts val="0"/>
              </a:spcBef>
            </a:pPr>
            <a:r>
              <a:rPr lang="en-US" sz="1600" dirty="0"/>
              <a:t>Only PM-CON missing, computed as PM10-PRI – PM10-FIL (0.0009) –see Trivial Update step 3.</a:t>
            </a:r>
          </a:p>
          <a:p>
            <a:pPr>
              <a:spcBef>
                <a:spcPts val="0"/>
              </a:spcBef>
            </a:pPr>
            <a:r>
              <a:rPr lang="en-US" sz="1600" dirty="0"/>
              <a:t>However, PM25-PRI – PM25-FIL = 0.0008…</a:t>
            </a:r>
          </a:p>
        </p:txBody>
      </p:sp>
      <p:sp>
        <p:nvSpPr>
          <p:cNvPr id="10" name="Oval 9"/>
          <p:cNvSpPr/>
          <p:nvPr/>
        </p:nvSpPr>
        <p:spPr>
          <a:xfrm>
            <a:off x="6067425" y="5524500"/>
            <a:ext cx="2722729" cy="171450"/>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28557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294198"/>
            <a:ext cx="9692640" cy="850177"/>
          </a:xfrm>
        </p:spPr>
        <p:txBody>
          <a:bodyPr>
            <a:normAutofit/>
          </a:bodyPr>
          <a:lstStyle/>
          <a:p>
            <a:r>
              <a:rPr lang="en-US" dirty="0"/>
              <a:t>PM Aug </a:t>
            </a:r>
            <a:r>
              <a:rPr lang="en-US" dirty="0" smtClean="0"/>
              <a:t>tool screenshots, cont.</a:t>
            </a:r>
            <a:endParaRPr lang="en-US" dirty="0"/>
          </a:p>
        </p:txBody>
      </p:sp>
      <p:pic>
        <p:nvPicPr>
          <p:cNvPr id="4" name="Picture 3"/>
          <p:cNvPicPr>
            <a:picLocks noChangeAspect="1"/>
          </p:cNvPicPr>
          <p:nvPr/>
        </p:nvPicPr>
        <p:blipFill rotWithShape="1">
          <a:blip r:embed="rId3"/>
          <a:srcRect l="52920" t="11867" r="14325" b="76602"/>
          <a:stretch/>
        </p:blipFill>
        <p:spPr>
          <a:xfrm>
            <a:off x="1697505" y="1952625"/>
            <a:ext cx="7777812" cy="971258"/>
          </a:xfrm>
          <a:prstGeom prst="rect">
            <a:avLst/>
          </a:prstGeom>
        </p:spPr>
      </p:pic>
      <p:pic>
        <p:nvPicPr>
          <p:cNvPr id="6" name="Picture 5"/>
          <p:cNvPicPr>
            <a:picLocks noChangeAspect="1"/>
          </p:cNvPicPr>
          <p:nvPr/>
        </p:nvPicPr>
        <p:blipFill rotWithShape="1">
          <a:blip r:embed="rId4"/>
          <a:srcRect l="53176" t="13905" r="3987" b="53524"/>
          <a:stretch/>
        </p:blipFill>
        <p:spPr>
          <a:xfrm>
            <a:off x="1552575" y="4204202"/>
            <a:ext cx="8477250" cy="2286451"/>
          </a:xfrm>
          <a:prstGeom prst="rect">
            <a:avLst/>
          </a:prstGeom>
        </p:spPr>
      </p:pic>
      <p:sp>
        <p:nvSpPr>
          <p:cNvPr id="7" name="Oval 6"/>
          <p:cNvSpPr/>
          <p:nvPr/>
        </p:nvSpPr>
        <p:spPr>
          <a:xfrm>
            <a:off x="4481517" y="4124325"/>
            <a:ext cx="6015033" cy="895351"/>
          </a:xfrm>
          <a:prstGeom prst="ellipse">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normAutofit lnSpcReduction="10000"/>
          </a:bodyPr>
          <a:lstStyle/>
          <a:p>
            <a:fld id="{C0785046-B224-45CB-AB0E-3AE07AA8F83D}" type="slidenum">
              <a:rPr lang="en-US" smtClean="0"/>
              <a:t>12</a:t>
            </a:fld>
            <a:endParaRPr lang="en-US"/>
          </a:p>
        </p:txBody>
      </p:sp>
      <p:sp>
        <p:nvSpPr>
          <p:cNvPr id="9" name="Content Placeholder 2"/>
          <p:cNvSpPr txBox="1">
            <a:spLocks/>
          </p:cNvSpPr>
          <p:nvPr/>
        </p:nvSpPr>
        <p:spPr>
          <a:xfrm>
            <a:off x="914398" y="1409117"/>
            <a:ext cx="9344025" cy="599203"/>
          </a:xfrm>
          <a:prstGeom prst="rect">
            <a:avLst/>
          </a:prstGeom>
        </p:spPr>
        <p:txBody>
          <a:bodyPr vert="horz" lIns="91440" tIns="45720" rIns="91440" bIns="45720" rtlCol="0">
            <a:norm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en-US" sz="1600" dirty="0"/>
              <a:t>Only PM-CON missing, computed (Additions output table) as PM10-PRI – PM10-FIL (0.0009)</a:t>
            </a:r>
          </a:p>
        </p:txBody>
      </p:sp>
      <p:sp>
        <p:nvSpPr>
          <p:cNvPr id="10" name="Content Placeholder 2"/>
          <p:cNvSpPr txBox="1">
            <a:spLocks/>
          </p:cNvSpPr>
          <p:nvPr/>
        </p:nvSpPr>
        <p:spPr>
          <a:xfrm>
            <a:off x="838200" y="3287503"/>
            <a:ext cx="9296400" cy="599203"/>
          </a:xfrm>
          <a:prstGeom prst="rect">
            <a:avLst/>
          </a:prstGeom>
        </p:spPr>
        <p:txBody>
          <a:bodyPr vert="horz" lIns="91440" tIns="45720" rIns="91440" bIns="45720" rtlCol="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lnSpc>
                <a:spcPct val="120000"/>
              </a:lnSpc>
              <a:spcBef>
                <a:spcPts val="0"/>
              </a:spcBef>
            </a:pPr>
            <a:r>
              <a:rPr lang="en-US" sz="1400" dirty="0"/>
              <a:t>However, PM25-PRI – PM25-FIL = 0.0008, but PM25-FIL+PM-CON now does not equal PM25-PRI, so, PM Aug Tool generates an OVERWRITE! HOWEVER, we deemed PM25-PRI difference of 0.0001 insignificant.</a:t>
            </a:r>
          </a:p>
        </p:txBody>
      </p:sp>
    </p:spTree>
    <p:extLst>
      <p:ext uri="{BB962C8B-B14F-4D97-AF65-F5344CB8AC3E}">
        <p14:creationId xmlns:p14="http://schemas.microsoft.com/office/powerpoint/2010/main" val="26734545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400" dirty="0" smtClean="0"/>
              <a:t>TRI Augmentation</a:t>
            </a:r>
            <a:br>
              <a:rPr lang="en-US" sz="4400" dirty="0" smtClean="0"/>
            </a:br>
            <a:r>
              <a:rPr lang="en-US" sz="4400" dirty="0" smtClean="0"/>
              <a:t>and other EPA datasets</a:t>
            </a:r>
            <a:endParaRPr lang="en-US" sz="4400" dirty="0"/>
          </a:p>
        </p:txBody>
      </p:sp>
      <p:sp>
        <p:nvSpPr>
          <p:cNvPr id="5" name="Subtitle 4"/>
          <p:cNvSpPr>
            <a:spLocks noGrp="1"/>
          </p:cNvSpPr>
          <p:nvPr>
            <p:ph type="subTitle" idx="1"/>
          </p:nvPr>
        </p:nvSpPr>
        <p:spPr/>
        <p:txBody>
          <a:bodyPr/>
          <a:lstStyle/>
          <a:p>
            <a:endParaRPr lang="en-US" dirty="0"/>
          </a:p>
        </p:txBody>
      </p:sp>
      <p:sp>
        <p:nvSpPr>
          <p:cNvPr id="2" name="Slide Number Placeholder 1"/>
          <p:cNvSpPr>
            <a:spLocks noGrp="1"/>
          </p:cNvSpPr>
          <p:nvPr>
            <p:ph type="sldNum" sz="quarter" idx="12"/>
          </p:nvPr>
        </p:nvSpPr>
        <p:spPr/>
        <p:txBody>
          <a:bodyPr>
            <a:normAutofit lnSpcReduction="10000"/>
          </a:bodyPr>
          <a:lstStyle/>
          <a:p>
            <a:fld id="{C0785046-B224-45CB-AB0E-3AE07AA8F83D}" type="slidenum">
              <a:rPr lang="en-US" smtClean="0"/>
              <a:t>13</a:t>
            </a:fld>
            <a:endParaRPr lang="en-US"/>
          </a:p>
        </p:txBody>
      </p:sp>
    </p:spTree>
    <p:extLst>
      <p:ext uri="{BB962C8B-B14F-4D97-AF65-F5344CB8AC3E}">
        <p14:creationId xmlns:p14="http://schemas.microsoft.com/office/powerpoint/2010/main" val="4098637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 dataset</a:t>
            </a:r>
            <a:endParaRPr lang="en-US" dirty="0"/>
          </a:p>
        </p:txBody>
      </p:sp>
      <p:sp>
        <p:nvSpPr>
          <p:cNvPr id="3" name="Content Placeholder 2"/>
          <p:cNvSpPr>
            <a:spLocks noGrp="1"/>
          </p:cNvSpPr>
          <p:nvPr>
            <p:ph idx="1"/>
          </p:nvPr>
        </p:nvSpPr>
        <p:spPr/>
        <p:txBody>
          <a:bodyPr>
            <a:normAutofit/>
          </a:bodyPr>
          <a:lstStyle/>
          <a:p>
            <a:r>
              <a:rPr lang="en-US" dirty="0" smtClean="0"/>
              <a:t>Why do we add Toxics Release Inventory (TRI) data to the NEI?</a:t>
            </a:r>
          </a:p>
          <a:p>
            <a:pPr lvl="1"/>
            <a:r>
              <a:rPr lang="en-US" dirty="0" smtClean="0"/>
              <a:t>To have a more complete inventory for HAPs, where SLT data not available</a:t>
            </a:r>
          </a:p>
          <a:p>
            <a:pPr lvl="1"/>
            <a:r>
              <a:rPr lang="en-US" dirty="0" smtClean="0"/>
              <a:t>Needed for presumably more-accurate risk modeling (e.g., NATA)</a:t>
            </a:r>
          </a:p>
          <a:p>
            <a:r>
              <a:rPr lang="en-US" dirty="0" smtClean="0"/>
              <a:t>How do we add the data?</a:t>
            </a:r>
          </a:p>
          <a:p>
            <a:pPr lvl="1"/>
            <a:r>
              <a:rPr lang="en-US" dirty="0" smtClean="0"/>
              <a:t>TRI reports for Air emissions are a single total per facility for Stack emissions, and a single total per facility for Fugitive emissions, per pollutant</a:t>
            </a:r>
          </a:p>
          <a:p>
            <a:pPr lvl="1"/>
            <a:r>
              <a:rPr lang="en-US" dirty="0" smtClean="0"/>
              <a:t>EIS contains two Emission Processes for each EIS facility that has been matched to a TRI facility, one for Stack, one for Fugitive</a:t>
            </a:r>
          </a:p>
          <a:p>
            <a:pPr lvl="1"/>
            <a:r>
              <a:rPr lang="en-US" dirty="0" smtClean="0"/>
              <a:t>TRI data is Tagged and not used in the NEI if the SLT has reported that HAP (or one of its related HAPs) anywhere within the EIS Facility</a:t>
            </a:r>
            <a:endParaRPr lang="en-US" dirty="0"/>
          </a:p>
          <a:p>
            <a:pPr lvl="1"/>
            <a:endParaRPr lang="en-US" dirty="0" smtClean="0"/>
          </a:p>
          <a:p>
            <a:endParaRPr lang="en-US" dirty="0"/>
          </a:p>
        </p:txBody>
      </p:sp>
      <p:sp>
        <p:nvSpPr>
          <p:cNvPr id="4" name="Slide Number Placeholder 3"/>
          <p:cNvSpPr>
            <a:spLocks noGrp="1"/>
          </p:cNvSpPr>
          <p:nvPr>
            <p:ph type="sldNum" sz="quarter" idx="12"/>
          </p:nvPr>
        </p:nvSpPr>
        <p:spPr/>
        <p:txBody>
          <a:bodyPr>
            <a:normAutofit lnSpcReduction="10000"/>
          </a:bodyPr>
          <a:lstStyle/>
          <a:p>
            <a:fld id="{C0785046-B224-45CB-AB0E-3AE07AA8F83D}" type="slidenum">
              <a:rPr lang="en-US" smtClean="0"/>
              <a:t>14</a:t>
            </a:fld>
            <a:endParaRPr lang="en-US"/>
          </a:p>
        </p:txBody>
      </p:sp>
    </p:spTree>
    <p:extLst>
      <p:ext uri="{BB962C8B-B14F-4D97-AF65-F5344CB8AC3E}">
        <p14:creationId xmlns:p14="http://schemas.microsoft.com/office/powerpoint/2010/main" val="4723857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 dataset (cont.)</a:t>
            </a:r>
            <a:endParaRPr lang="en-US" dirty="0"/>
          </a:p>
        </p:txBody>
      </p:sp>
      <p:sp>
        <p:nvSpPr>
          <p:cNvPr id="3" name="Content Placeholder 2"/>
          <p:cNvSpPr>
            <a:spLocks noGrp="1"/>
          </p:cNvSpPr>
          <p:nvPr>
            <p:ph idx="1"/>
          </p:nvPr>
        </p:nvSpPr>
        <p:spPr/>
        <p:txBody>
          <a:bodyPr>
            <a:normAutofit/>
          </a:bodyPr>
          <a:lstStyle/>
          <a:p>
            <a:r>
              <a:rPr lang="en-US" dirty="0" smtClean="0"/>
              <a:t>TRI data for 2014 Inventory Year were added to EIS March 15, 2016</a:t>
            </a:r>
          </a:p>
          <a:p>
            <a:r>
              <a:rPr lang="en-US" dirty="0" smtClean="0"/>
              <a:t>The TRI data proposed to be added to EIS for 2014 was posted on the 2014 NEI website in October 2015</a:t>
            </a:r>
          </a:p>
          <a:p>
            <a:r>
              <a:rPr lang="en-US" dirty="0" smtClean="0"/>
              <a:t>The TRI facility IDs that have been matched to EIS facilities are stored in EIS as an Alternate Facility ID, and are available at any time from EIS</a:t>
            </a:r>
          </a:p>
          <a:p>
            <a:r>
              <a:rPr lang="en-US" dirty="0" smtClean="0"/>
              <a:t>There is no adjustment done at EPA to nonpoint estimates (either SLTs or EPAs) due to use of TRI at a facility</a:t>
            </a:r>
          </a:p>
          <a:p>
            <a:r>
              <a:rPr lang="en-US" dirty="0" smtClean="0"/>
              <a:t>The EIS Operating Status of a facility does not impact the TRI use</a:t>
            </a:r>
            <a:endParaRPr lang="en-US" dirty="0"/>
          </a:p>
        </p:txBody>
      </p:sp>
      <p:sp>
        <p:nvSpPr>
          <p:cNvPr id="4" name="Slide Number Placeholder 3"/>
          <p:cNvSpPr>
            <a:spLocks noGrp="1"/>
          </p:cNvSpPr>
          <p:nvPr>
            <p:ph type="sldNum" sz="quarter" idx="12"/>
          </p:nvPr>
        </p:nvSpPr>
        <p:spPr/>
        <p:txBody>
          <a:bodyPr>
            <a:normAutofit lnSpcReduction="10000"/>
          </a:bodyPr>
          <a:lstStyle/>
          <a:p>
            <a:fld id="{C0785046-B224-45CB-AB0E-3AE07AA8F83D}" type="slidenum">
              <a:rPr lang="en-US" smtClean="0"/>
              <a:t>15</a:t>
            </a:fld>
            <a:endParaRPr lang="en-US"/>
          </a:p>
        </p:txBody>
      </p:sp>
    </p:spTree>
    <p:extLst>
      <p:ext uri="{BB962C8B-B14F-4D97-AF65-F5344CB8AC3E}">
        <p14:creationId xmlns:p14="http://schemas.microsoft.com/office/powerpoint/2010/main" val="19980584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EPA datasets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EPA EGU: Various sources, </a:t>
            </a:r>
          </a:p>
          <a:p>
            <a:pPr lvl="1"/>
            <a:r>
              <a:rPr lang="en-US" dirty="0" smtClean="0"/>
              <a:t>Heat input throughputs from CAMD CEM and EPA EFs, either AP-42 or some MATS updates not yet in AP-42. CEM data are used for NOX and SO2.</a:t>
            </a:r>
          </a:p>
          <a:p>
            <a:r>
              <a:rPr lang="en-US" dirty="0" smtClean="0"/>
              <a:t>Airports: CAPS &amp; HAPs for aircraft operations and ground support equipment</a:t>
            </a:r>
          </a:p>
          <a:p>
            <a:r>
              <a:rPr lang="en-US" dirty="0" smtClean="0"/>
              <a:t>Rail: carried forward from 2011v2 NEI</a:t>
            </a:r>
          </a:p>
          <a:p>
            <a:r>
              <a:rPr lang="en-US" dirty="0" smtClean="0"/>
              <a:t>Commercial Marine Vessels: Bottom-up</a:t>
            </a:r>
          </a:p>
          <a:p>
            <a:r>
              <a:rPr lang="en-US" dirty="0" smtClean="0"/>
              <a:t>Landfills: Via methane data from GHGRP, used only where no pollutants reported by SLTs</a:t>
            </a:r>
          </a:p>
          <a:p>
            <a:r>
              <a:rPr lang="en-US" dirty="0" smtClean="0"/>
              <a:t>BOEM (Offshore Platforms): Carried forward from 2011v2 NEI</a:t>
            </a:r>
          </a:p>
          <a:p>
            <a:r>
              <a:rPr lang="en-US" dirty="0" smtClean="0"/>
              <a:t>Nonpoint Mercury: Carried forward from 2011v2 NEI</a:t>
            </a:r>
          </a:p>
          <a:p>
            <a:r>
              <a:rPr lang="en-US" dirty="0" smtClean="0"/>
              <a:t>“Carry Forward”: Sources EPA did not estimate for 2014, also carried forward from 2011v2 NEI</a:t>
            </a:r>
          </a:p>
          <a:p>
            <a:endParaRPr lang="en-US" dirty="0" smtClean="0"/>
          </a:p>
          <a:p>
            <a:endParaRPr lang="en-US" dirty="0"/>
          </a:p>
        </p:txBody>
      </p:sp>
      <p:sp>
        <p:nvSpPr>
          <p:cNvPr id="4" name="Slide Number Placeholder 3"/>
          <p:cNvSpPr>
            <a:spLocks noGrp="1"/>
          </p:cNvSpPr>
          <p:nvPr>
            <p:ph type="sldNum" sz="quarter" idx="12"/>
          </p:nvPr>
        </p:nvSpPr>
        <p:spPr/>
        <p:txBody>
          <a:bodyPr>
            <a:normAutofit lnSpcReduction="10000"/>
          </a:bodyPr>
          <a:lstStyle/>
          <a:p>
            <a:fld id="{C0785046-B224-45CB-AB0E-3AE07AA8F83D}" type="slidenum">
              <a:rPr lang="en-US" smtClean="0"/>
              <a:t>16</a:t>
            </a:fld>
            <a:endParaRPr lang="en-US"/>
          </a:p>
        </p:txBody>
      </p:sp>
    </p:spTree>
    <p:extLst>
      <p:ext uri="{BB962C8B-B14F-4D97-AF65-F5344CB8AC3E}">
        <p14:creationId xmlns:p14="http://schemas.microsoft.com/office/powerpoint/2010/main" val="3373835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9985" y="305486"/>
            <a:ext cx="9692640" cy="698848"/>
          </a:xfrm>
        </p:spPr>
        <p:txBody>
          <a:bodyPr/>
          <a:lstStyle/>
          <a:p>
            <a:r>
              <a:rPr lang="en-US" dirty="0" smtClean="0"/>
              <a:t>Contact Information</a:t>
            </a:r>
            <a:endParaRPr lang="en-US" dirty="0"/>
          </a:p>
        </p:txBody>
      </p:sp>
      <p:sp>
        <p:nvSpPr>
          <p:cNvPr id="3" name="Content Placeholder 2"/>
          <p:cNvSpPr>
            <a:spLocks noGrp="1"/>
          </p:cNvSpPr>
          <p:nvPr>
            <p:ph sz="half" idx="2"/>
          </p:nvPr>
        </p:nvSpPr>
        <p:spPr>
          <a:xfrm>
            <a:off x="543796" y="1112109"/>
            <a:ext cx="5761470" cy="5653816"/>
          </a:xfrm>
        </p:spPr>
        <p:txBody>
          <a:bodyPr>
            <a:noAutofit/>
          </a:bodyPr>
          <a:lstStyle/>
          <a:p>
            <a:r>
              <a:rPr lang="en-US" sz="1600" dirty="0" smtClean="0"/>
              <a:t>Point </a:t>
            </a:r>
            <a:r>
              <a:rPr lang="en-US" sz="1400" dirty="0"/>
              <a:t>	</a:t>
            </a:r>
            <a:endParaRPr lang="en-US" sz="1400" dirty="0" smtClean="0"/>
          </a:p>
          <a:p>
            <a:pPr lvl="1"/>
            <a:r>
              <a:rPr lang="en-US" sz="1400" dirty="0" smtClean="0"/>
              <a:t>Ron Ryan, </a:t>
            </a:r>
            <a:r>
              <a:rPr lang="en-US" sz="1400" dirty="0" smtClean="0">
                <a:hlinkClick r:id="rId3"/>
              </a:rPr>
              <a:t>ryan.ron@epa.gov</a:t>
            </a:r>
            <a:r>
              <a:rPr lang="en-US" sz="1400" dirty="0" smtClean="0"/>
              <a:t>, (919) 541-4330</a:t>
            </a:r>
          </a:p>
          <a:p>
            <a:pPr lvl="1"/>
            <a:r>
              <a:rPr lang="en-US" sz="1400" dirty="0"/>
              <a:t>Laurel Driver, </a:t>
            </a:r>
            <a:r>
              <a:rPr lang="en-US" sz="1400" dirty="0">
                <a:hlinkClick r:id="rId4"/>
              </a:rPr>
              <a:t>driver.laurel@epa.gov</a:t>
            </a:r>
            <a:r>
              <a:rPr lang="en-US" sz="1400" dirty="0"/>
              <a:t>, (919) 541-2859</a:t>
            </a:r>
          </a:p>
          <a:p>
            <a:pPr lvl="2"/>
            <a:r>
              <a:rPr lang="en-US" dirty="0" smtClean="0"/>
              <a:t>Airports</a:t>
            </a:r>
            <a:endParaRPr lang="en-US" dirty="0"/>
          </a:p>
          <a:p>
            <a:r>
              <a:rPr lang="en-US" sz="1600" dirty="0" smtClean="0"/>
              <a:t>Mobile Sources</a:t>
            </a:r>
          </a:p>
          <a:p>
            <a:pPr lvl="1"/>
            <a:r>
              <a:rPr lang="en-US" sz="1400" dirty="0" smtClean="0"/>
              <a:t>Laurel </a:t>
            </a:r>
            <a:r>
              <a:rPr lang="en-US" sz="1400" dirty="0"/>
              <a:t>Driver, </a:t>
            </a:r>
            <a:r>
              <a:rPr lang="en-US" sz="1400" dirty="0">
                <a:hlinkClick r:id="rId4"/>
              </a:rPr>
              <a:t>driver.laurel@epa.gov</a:t>
            </a:r>
            <a:r>
              <a:rPr lang="en-US" sz="1400" dirty="0"/>
              <a:t>, (919) </a:t>
            </a:r>
            <a:r>
              <a:rPr lang="en-US" sz="1400" dirty="0" smtClean="0"/>
              <a:t>541-2859</a:t>
            </a:r>
          </a:p>
          <a:p>
            <a:pPr lvl="2"/>
            <a:r>
              <a:rPr lang="en-US" dirty="0" smtClean="0"/>
              <a:t>On-road</a:t>
            </a:r>
          </a:p>
          <a:p>
            <a:pPr lvl="2"/>
            <a:r>
              <a:rPr lang="en-US" dirty="0" smtClean="0"/>
              <a:t>Non-road</a:t>
            </a:r>
          </a:p>
          <a:p>
            <a:pPr lvl="2"/>
            <a:r>
              <a:rPr lang="en-US" dirty="0" smtClean="0"/>
              <a:t>CMV</a:t>
            </a:r>
          </a:p>
          <a:p>
            <a:pPr lvl="2"/>
            <a:r>
              <a:rPr lang="en-US" dirty="0" smtClean="0"/>
              <a:t>Rail</a:t>
            </a:r>
            <a:endParaRPr lang="en-US" dirty="0"/>
          </a:p>
          <a:p>
            <a:r>
              <a:rPr lang="en-US" sz="1600" dirty="0" smtClean="0"/>
              <a:t>Fires/Events</a:t>
            </a:r>
            <a:endParaRPr lang="en-US" sz="1600" dirty="0"/>
          </a:p>
          <a:p>
            <a:pPr lvl="1"/>
            <a:r>
              <a:rPr lang="en-US" sz="1400" dirty="0" err="1"/>
              <a:t>Tesh</a:t>
            </a:r>
            <a:r>
              <a:rPr lang="en-US" sz="1400" dirty="0"/>
              <a:t> Rao, </a:t>
            </a:r>
            <a:r>
              <a:rPr lang="en-US" sz="1400" dirty="0">
                <a:hlinkClick r:id="rId5"/>
              </a:rPr>
              <a:t>rao.venkatesh@epa.gov</a:t>
            </a:r>
            <a:r>
              <a:rPr lang="en-US" sz="1400" dirty="0"/>
              <a:t>, (919) </a:t>
            </a:r>
            <a:r>
              <a:rPr lang="en-US" sz="1400" dirty="0" smtClean="0"/>
              <a:t>541-1173</a:t>
            </a:r>
          </a:p>
          <a:p>
            <a:pPr lvl="2"/>
            <a:r>
              <a:rPr lang="en-US" dirty="0" smtClean="0"/>
              <a:t>Includes Ag fires</a:t>
            </a:r>
            <a:endParaRPr lang="en-US" sz="1400" dirty="0"/>
          </a:p>
          <a:p>
            <a:r>
              <a:rPr lang="en-US" sz="1600" dirty="0"/>
              <a:t>NATA and HAP Augmentation</a:t>
            </a:r>
          </a:p>
          <a:p>
            <a:pPr lvl="1"/>
            <a:r>
              <a:rPr lang="en-US" sz="1400" dirty="0"/>
              <a:t>Madeleine Strum, </a:t>
            </a:r>
            <a:r>
              <a:rPr lang="en-US" sz="1400" dirty="0">
                <a:hlinkClick r:id="rId6"/>
              </a:rPr>
              <a:t>strum.madeleine@epa.gov</a:t>
            </a:r>
            <a:r>
              <a:rPr lang="en-US" sz="1400" dirty="0"/>
              <a:t>, (919) </a:t>
            </a:r>
            <a:r>
              <a:rPr lang="en-US" sz="1400" dirty="0" smtClean="0"/>
              <a:t>541-2383</a:t>
            </a:r>
          </a:p>
          <a:p>
            <a:r>
              <a:rPr lang="en-US" sz="1600" dirty="0" smtClean="0"/>
              <a:t>EIS Support</a:t>
            </a:r>
          </a:p>
          <a:p>
            <a:pPr lvl="1"/>
            <a:r>
              <a:rPr lang="en-US" sz="1400" dirty="0" smtClean="0"/>
              <a:t>Sally Dombrowski, </a:t>
            </a:r>
            <a:r>
              <a:rPr lang="en-US" sz="1400" dirty="0" smtClean="0">
                <a:hlinkClick r:id="rId7"/>
              </a:rPr>
              <a:t>dombrowski.sally@epa.gov</a:t>
            </a:r>
            <a:r>
              <a:rPr lang="en-US" sz="1400" dirty="0" smtClean="0"/>
              <a:t>, (919) 541-3269</a:t>
            </a:r>
            <a:endParaRPr lang="en-US" sz="1400" dirty="0"/>
          </a:p>
          <a:p>
            <a:pPr lvl="2"/>
            <a:endParaRPr lang="en-US" dirty="0" smtClean="0"/>
          </a:p>
          <a:p>
            <a:pPr lvl="2"/>
            <a:endParaRPr lang="en-US" dirty="0" smtClean="0"/>
          </a:p>
        </p:txBody>
      </p:sp>
      <p:sp>
        <p:nvSpPr>
          <p:cNvPr id="6" name="Content Placeholder 5"/>
          <p:cNvSpPr>
            <a:spLocks noGrp="1"/>
          </p:cNvSpPr>
          <p:nvPr>
            <p:ph sz="quarter" idx="4"/>
          </p:nvPr>
        </p:nvSpPr>
        <p:spPr>
          <a:xfrm>
            <a:off x="5513696" y="1265438"/>
            <a:ext cx="5779144" cy="5196617"/>
          </a:xfrm>
        </p:spPr>
        <p:txBody>
          <a:bodyPr>
            <a:noAutofit/>
          </a:bodyPr>
          <a:lstStyle/>
          <a:p>
            <a:r>
              <a:rPr lang="en-US" sz="1600" dirty="0"/>
              <a:t>Nonpoint</a:t>
            </a:r>
          </a:p>
          <a:p>
            <a:pPr lvl="1"/>
            <a:r>
              <a:rPr lang="en-US" sz="1400" dirty="0"/>
              <a:t>Jennifer Snyder, </a:t>
            </a:r>
            <a:r>
              <a:rPr lang="en-US" sz="1400" dirty="0">
                <a:hlinkClick r:id="rId8"/>
              </a:rPr>
              <a:t>snyder.jennifer@epa.gov</a:t>
            </a:r>
            <a:r>
              <a:rPr lang="en-US" sz="1400" dirty="0"/>
              <a:t>, (919) 541-3003</a:t>
            </a:r>
          </a:p>
          <a:p>
            <a:pPr lvl="2"/>
            <a:r>
              <a:rPr lang="en-US" dirty="0"/>
              <a:t>Oil and Gas</a:t>
            </a:r>
          </a:p>
          <a:p>
            <a:pPr lvl="2"/>
            <a:r>
              <a:rPr lang="en-US" dirty="0"/>
              <a:t>Solvents</a:t>
            </a:r>
          </a:p>
          <a:p>
            <a:pPr lvl="1"/>
            <a:r>
              <a:rPr lang="en-US" sz="1400" dirty="0" smtClean="0"/>
              <a:t>Rich </a:t>
            </a:r>
            <a:r>
              <a:rPr lang="en-US" sz="1400" dirty="0"/>
              <a:t>Mason, </a:t>
            </a:r>
            <a:r>
              <a:rPr lang="en-US" sz="1400" dirty="0">
                <a:hlinkClick r:id="rId9"/>
              </a:rPr>
              <a:t>mason.rich@epa.gov</a:t>
            </a:r>
            <a:r>
              <a:rPr lang="en-US" sz="1400" dirty="0"/>
              <a:t>, (919) 541-3405</a:t>
            </a:r>
          </a:p>
          <a:p>
            <a:pPr lvl="2"/>
            <a:r>
              <a:rPr lang="en-US" dirty="0"/>
              <a:t>Residential Wood Combustion</a:t>
            </a:r>
          </a:p>
          <a:p>
            <a:pPr lvl="2"/>
            <a:r>
              <a:rPr lang="en-US" dirty="0"/>
              <a:t>ICI Fuel Combustion</a:t>
            </a:r>
          </a:p>
          <a:p>
            <a:pPr lvl="2"/>
            <a:r>
              <a:rPr lang="en-US" dirty="0"/>
              <a:t>Mercury</a:t>
            </a:r>
          </a:p>
          <a:p>
            <a:pPr lvl="1"/>
            <a:r>
              <a:rPr lang="en-US" sz="1400" dirty="0" smtClean="0"/>
              <a:t>Rhonda </a:t>
            </a:r>
            <a:r>
              <a:rPr lang="en-US" sz="1400" dirty="0"/>
              <a:t>Thompson, </a:t>
            </a:r>
            <a:r>
              <a:rPr lang="en-US" sz="1400" dirty="0" smtClean="0">
                <a:hlinkClick r:id="rId10"/>
              </a:rPr>
              <a:t>thompson.rhonda@epa.gov</a:t>
            </a:r>
            <a:r>
              <a:rPr lang="en-US" sz="1400" dirty="0"/>
              <a:t>, (919) 541-5538</a:t>
            </a:r>
          </a:p>
          <a:p>
            <a:pPr lvl="2"/>
            <a:r>
              <a:rPr lang="en-US" dirty="0"/>
              <a:t>Ag </a:t>
            </a:r>
            <a:r>
              <a:rPr lang="en-US" dirty="0" smtClean="0"/>
              <a:t>Livestock/Fertilizer/Pesticides/Tilling</a:t>
            </a:r>
            <a:endParaRPr lang="en-US" dirty="0"/>
          </a:p>
          <a:p>
            <a:pPr lvl="2"/>
            <a:r>
              <a:rPr lang="en-US" dirty="0"/>
              <a:t>All dust categories</a:t>
            </a:r>
          </a:p>
          <a:p>
            <a:pPr lvl="1"/>
            <a:r>
              <a:rPr lang="en-US" sz="1400" dirty="0" smtClean="0"/>
              <a:t>Lee Tooly, </a:t>
            </a:r>
            <a:r>
              <a:rPr lang="en-US" sz="1400" dirty="0" smtClean="0">
                <a:hlinkClick r:id="rId11"/>
              </a:rPr>
              <a:t>tooly.lee@epa.gov</a:t>
            </a:r>
            <a:r>
              <a:rPr lang="en-US" sz="1400" dirty="0" smtClean="0"/>
              <a:t>, (919) 541-5292</a:t>
            </a:r>
            <a:endParaRPr lang="en-US" sz="1400" dirty="0"/>
          </a:p>
          <a:p>
            <a:pPr lvl="2"/>
            <a:r>
              <a:rPr lang="en-US" dirty="0"/>
              <a:t>Asphalt </a:t>
            </a:r>
            <a:r>
              <a:rPr lang="en-US" dirty="0" smtClean="0"/>
              <a:t>Paving</a:t>
            </a:r>
          </a:p>
          <a:p>
            <a:pPr lvl="1"/>
            <a:endParaRPr lang="en-US" sz="1400" dirty="0"/>
          </a:p>
          <a:p>
            <a:endParaRPr lang="en-US" sz="1400" dirty="0"/>
          </a:p>
        </p:txBody>
      </p:sp>
      <p:sp>
        <p:nvSpPr>
          <p:cNvPr id="4" name="Slide Number Placeholder 3"/>
          <p:cNvSpPr>
            <a:spLocks noGrp="1"/>
          </p:cNvSpPr>
          <p:nvPr>
            <p:ph type="sldNum" sz="quarter" idx="12"/>
          </p:nvPr>
        </p:nvSpPr>
        <p:spPr/>
        <p:txBody>
          <a:bodyPr>
            <a:normAutofit lnSpcReduction="10000"/>
          </a:bodyPr>
          <a:lstStyle/>
          <a:p>
            <a:fld id="{C1B118F6-DD5D-4D95-B255-336766851B75}" type="slidenum">
              <a:rPr lang="en-US" smtClean="0"/>
              <a:t>17</a:t>
            </a:fld>
            <a:endParaRPr lang="en-US"/>
          </a:p>
        </p:txBody>
      </p:sp>
    </p:spTree>
    <p:extLst>
      <p:ext uri="{BB962C8B-B14F-4D97-AF65-F5344CB8AC3E}">
        <p14:creationId xmlns:p14="http://schemas.microsoft.com/office/powerpoint/2010/main" val="1719664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normAutofit lnSpcReduction="10000"/>
          </a:bodyPr>
          <a:lstStyle/>
          <a:p>
            <a:fld id="{C1B118F6-DD5D-4D95-B255-336766851B75}" type="slidenum">
              <a:rPr lang="en-US" smtClean="0"/>
              <a:t>2</a:t>
            </a:fld>
            <a:endParaRPr lang="en-US"/>
          </a:p>
        </p:txBody>
      </p:sp>
      <p:pic>
        <p:nvPicPr>
          <p:cNvPr id="3" name="Picture 2"/>
          <p:cNvPicPr>
            <a:picLocks noChangeAspect="1"/>
          </p:cNvPicPr>
          <p:nvPr/>
        </p:nvPicPr>
        <p:blipFill>
          <a:blip r:embed="rId3"/>
          <a:stretch>
            <a:fillRect/>
          </a:stretch>
        </p:blipFill>
        <p:spPr>
          <a:xfrm>
            <a:off x="477535" y="518984"/>
            <a:ext cx="10790188" cy="6144773"/>
          </a:xfrm>
          <a:prstGeom prst="rect">
            <a:avLst/>
          </a:prstGeom>
        </p:spPr>
      </p:pic>
      <p:sp>
        <p:nvSpPr>
          <p:cNvPr id="4" name="TextBox 3"/>
          <p:cNvSpPr txBox="1"/>
          <p:nvPr/>
        </p:nvSpPr>
        <p:spPr>
          <a:xfrm>
            <a:off x="2730842" y="3369215"/>
            <a:ext cx="1868029" cy="672007"/>
          </a:xfrm>
          <a:prstGeom prst="rect">
            <a:avLst/>
          </a:prstGeom>
          <a:noFill/>
        </p:spPr>
        <p:txBody>
          <a:bodyPr wrap="square" rtlCol="0">
            <a:spAutoFit/>
          </a:bodyPr>
          <a:lstStyle/>
          <a:p>
            <a:r>
              <a:rPr lang="en-US" dirty="0" smtClean="0"/>
              <a:t>Audio information</a:t>
            </a:r>
            <a:endParaRPr lang="en-US" dirty="0"/>
          </a:p>
        </p:txBody>
      </p:sp>
      <p:sp>
        <p:nvSpPr>
          <p:cNvPr id="5" name="TextBox 4"/>
          <p:cNvSpPr txBox="1"/>
          <p:nvPr/>
        </p:nvSpPr>
        <p:spPr>
          <a:xfrm>
            <a:off x="2582559" y="5927062"/>
            <a:ext cx="5758251" cy="369332"/>
          </a:xfrm>
          <a:prstGeom prst="rect">
            <a:avLst/>
          </a:prstGeom>
          <a:noFill/>
        </p:spPr>
        <p:txBody>
          <a:bodyPr wrap="square" rtlCol="0">
            <a:spAutoFit/>
          </a:bodyPr>
          <a:lstStyle/>
          <a:p>
            <a:r>
              <a:rPr lang="en-US" dirty="0" smtClean="0"/>
              <a:t>Type questions in the Q&amp;A pod of the dashboard</a:t>
            </a:r>
            <a:endParaRPr lang="en-US" dirty="0"/>
          </a:p>
        </p:txBody>
      </p:sp>
    </p:spTree>
    <p:extLst>
      <p:ext uri="{BB962C8B-B14F-4D97-AF65-F5344CB8AC3E}">
        <p14:creationId xmlns:p14="http://schemas.microsoft.com/office/powerpoint/2010/main" val="1013557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294198"/>
            <a:ext cx="9692640" cy="975044"/>
          </a:xfrm>
        </p:spPr>
        <p:txBody>
          <a:bodyPr/>
          <a:lstStyle/>
          <a:p>
            <a:r>
              <a:rPr lang="en-US" dirty="0" smtClean="0"/>
              <a:t>Agenda – Module 3 Overview</a:t>
            </a:r>
            <a:endParaRPr lang="en-US" dirty="0"/>
          </a:p>
        </p:txBody>
      </p:sp>
      <p:sp>
        <p:nvSpPr>
          <p:cNvPr id="3" name="Content Placeholder 2"/>
          <p:cNvSpPr>
            <a:spLocks noGrp="1"/>
          </p:cNvSpPr>
          <p:nvPr>
            <p:ph idx="1"/>
          </p:nvPr>
        </p:nvSpPr>
        <p:spPr/>
        <p:txBody>
          <a:bodyPr>
            <a:normAutofit/>
          </a:bodyPr>
          <a:lstStyle/>
          <a:p>
            <a:r>
              <a:rPr lang="en-US" dirty="0" smtClean="0"/>
              <a:t>Why do we include additional datasets?</a:t>
            </a:r>
          </a:p>
          <a:p>
            <a:r>
              <a:rPr lang="en-US" dirty="0" smtClean="0"/>
              <a:t>PM species in the NEI</a:t>
            </a:r>
          </a:p>
          <a:p>
            <a:r>
              <a:rPr lang="en-US" dirty="0" smtClean="0"/>
              <a:t>How does the PM Augmentation tool work?</a:t>
            </a:r>
          </a:p>
          <a:p>
            <a:r>
              <a:rPr lang="en-US" dirty="0" smtClean="0"/>
              <a:t>PM Aug tool results and caveats</a:t>
            </a:r>
          </a:p>
          <a:p>
            <a:r>
              <a:rPr lang="en-US" dirty="0" smtClean="0"/>
              <a:t>PM Aug tool demo screenshots</a:t>
            </a:r>
          </a:p>
          <a:p>
            <a:r>
              <a:rPr lang="en-US" dirty="0" smtClean="0"/>
              <a:t>Toxics Release Inventory (TRI) and other EPA datasets</a:t>
            </a:r>
          </a:p>
          <a:p>
            <a:endParaRPr lang="en-US" dirty="0"/>
          </a:p>
          <a:p>
            <a:pPr marL="0" indent="0">
              <a:lnSpc>
                <a:spcPct val="100000"/>
              </a:lnSpc>
              <a:spcBef>
                <a:spcPts val="0"/>
              </a:spcBef>
              <a:spcAft>
                <a:spcPts val="0"/>
              </a:spcAft>
              <a:buNone/>
            </a:pPr>
            <a:r>
              <a:rPr lang="en-US" sz="1400" dirty="0" smtClean="0">
                <a:solidFill>
                  <a:srgbClr val="FF0000"/>
                </a:solidFill>
              </a:rPr>
              <a:t>2014 NEI Website:</a:t>
            </a:r>
          </a:p>
          <a:p>
            <a:pPr marL="0" indent="0">
              <a:spcBef>
                <a:spcPts val="0"/>
              </a:spcBef>
              <a:buNone/>
            </a:pPr>
            <a:r>
              <a:rPr lang="en-US" sz="1400" dirty="0">
                <a:hlinkClick r:id="rId3"/>
              </a:rPr>
              <a:t>https://</a:t>
            </a:r>
            <a:r>
              <a:rPr lang="en-US" sz="1400" dirty="0" smtClean="0">
                <a:hlinkClick r:id="rId3"/>
              </a:rPr>
              <a:t>www.epa.gov/air-emissions-inventories/2014-national-emissions-inventory-nei-information</a:t>
            </a:r>
            <a:r>
              <a:rPr lang="en-US" sz="1400" dirty="0" smtClean="0"/>
              <a:t> </a:t>
            </a:r>
            <a:endParaRPr lang="en-US" sz="1400" dirty="0"/>
          </a:p>
          <a:p>
            <a:endParaRPr lang="en-US" dirty="0" smtClean="0"/>
          </a:p>
          <a:p>
            <a:endParaRPr lang="en-US" dirty="0"/>
          </a:p>
        </p:txBody>
      </p:sp>
      <p:sp>
        <p:nvSpPr>
          <p:cNvPr id="4" name="Slide Number Placeholder 3"/>
          <p:cNvSpPr>
            <a:spLocks noGrp="1"/>
          </p:cNvSpPr>
          <p:nvPr>
            <p:ph type="sldNum" sz="quarter" idx="12"/>
          </p:nvPr>
        </p:nvSpPr>
        <p:spPr/>
        <p:txBody>
          <a:bodyPr>
            <a:normAutofit lnSpcReduction="10000"/>
          </a:bodyPr>
          <a:lstStyle/>
          <a:p>
            <a:fld id="{C1B118F6-DD5D-4D95-B255-336766851B75}" type="slidenum">
              <a:rPr lang="en-US" smtClean="0"/>
              <a:t>3</a:t>
            </a:fld>
            <a:endParaRPr lang="en-US"/>
          </a:p>
        </p:txBody>
      </p:sp>
    </p:spTree>
    <p:extLst>
      <p:ext uri="{BB962C8B-B14F-4D97-AF65-F5344CB8AC3E}">
        <p14:creationId xmlns:p14="http://schemas.microsoft.com/office/powerpoint/2010/main" val="4739658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do we include additional data sets?</a:t>
            </a:r>
            <a:endParaRPr lang="en-US" dirty="0"/>
          </a:p>
        </p:txBody>
      </p:sp>
      <p:sp>
        <p:nvSpPr>
          <p:cNvPr id="3" name="Content Placeholder 2"/>
          <p:cNvSpPr>
            <a:spLocks noGrp="1"/>
          </p:cNvSpPr>
          <p:nvPr>
            <p:ph idx="1"/>
          </p:nvPr>
        </p:nvSpPr>
        <p:spPr>
          <a:xfrm>
            <a:off x="850392" y="1691322"/>
            <a:ext cx="10515600" cy="4644377"/>
          </a:xfrm>
        </p:spPr>
        <p:txBody>
          <a:bodyPr>
            <a:normAutofit fontScale="92500" lnSpcReduction="10000"/>
          </a:bodyPr>
          <a:lstStyle/>
          <a:p>
            <a:r>
              <a:rPr lang="en-US" dirty="0" smtClean="0"/>
              <a:t>EPA adds additional data to State/Local/Tribe (SLT)-reported data in order to have the most </a:t>
            </a:r>
            <a:r>
              <a:rPr lang="en-US" u="sng" dirty="0" smtClean="0"/>
              <a:t>complete</a:t>
            </a:r>
            <a:r>
              <a:rPr lang="en-US" dirty="0" smtClean="0"/>
              <a:t> inventory for end users.</a:t>
            </a:r>
          </a:p>
          <a:p>
            <a:pPr lvl="1"/>
            <a:r>
              <a:rPr lang="en-US" dirty="0" smtClean="0"/>
              <a:t>National Scale Air Toxics Assessment (NATA)</a:t>
            </a:r>
          </a:p>
          <a:p>
            <a:pPr lvl="1"/>
            <a:r>
              <a:rPr lang="en-US" dirty="0" smtClean="0"/>
              <a:t>Air quality modeling</a:t>
            </a:r>
          </a:p>
          <a:p>
            <a:pPr lvl="1"/>
            <a:r>
              <a:rPr lang="en-US" dirty="0" smtClean="0"/>
              <a:t>Criteria Modeling Platform – National Rule Assessments</a:t>
            </a:r>
          </a:p>
          <a:p>
            <a:pPr lvl="1"/>
            <a:r>
              <a:rPr lang="en-US" dirty="0" smtClean="0"/>
              <a:t>EPA Public Affairs</a:t>
            </a:r>
          </a:p>
          <a:p>
            <a:pPr lvl="1"/>
            <a:r>
              <a:rPr lang="en-US" dirty="0" smtClean="0"/>
              <a:t>International reporting</a:t>
            </a:r>
          </a:p>
          <a:p>
            <a:pPr lvl="1"/>
            <a:r>
              <a:rPr lang="en-US" dirty="0" smtClean="0"/>
              <a:t>EPA’s “Report on the Environment”</a:t>
            </a:r>
          </a:p>
          <a:p>
            <a:r>
              <a:rPr lang="en-US" dirty="0" smtClean="0"/>
              <a:t>Some additional data sets are derived from SLT-reported data</a:t>
            </a:r>
          </a:p>
          <a:p>
            <a:pPr lvl="1"/>
            <a:r>
              <a:rPr lang="en-US" dirty="0" smtClean="0"/>
              <a:t>Chromium speciation</a:t>
            </a:r>
          </a:p>
          <a:p>
            <a:pPr lvl="1"/>
            <a:r>
              <a:rPr lang="en-US" dirty="0" smtClean="0"/>
              <a:t>HAP Augmentation</a:t>
            </a:r>
          </a:p>
          <a:p>
            <a:pPr lvl="1"/>
            <a:r>
              <a:rPr lang="en-US" dirty="0" smtClean="0"/>
              <a:t>PM Augmentation</a:t>
            </a:r>
          </a:p>
          <a:p>
            <a:r>
              <a:rPr lang="en-US" dirty="0" smtClean="0"/>
              <a:t>Other added data sets are from independent sources</a:t>
            </a:r>
          </a:p>
          <a:p>
            <a:pPr lvl="1"/>
            <a:r>
              <a:rPr lang="en-US" dirty="0" smtClean="0"/>
              <a:t>TRI data</a:t>
            </a:r>
          </a:p>
          <a:p>
            <a:pPr lvl="1"/>
            <a:r>
              <a:rPr lang="en-US" dirty="0" smtClean="0"/>
              <a:t>EPA EGU estimates</a:t>
            </a:r>
          </a:p>
          <a:p>
            <a:pPr marL="457200" lvl="1" indent="0">
              <a:buNone/>
            </a:pPr>
            <a:endParaRPr lang="en-US" dirty="0" smtClean="0"/>
          </a:p>
          <a:p>
            <a:endParaRPr lang="en-US" dirty="0" smtClean="0"/>
          </a:p>
          <a:p>
            <a:pPr lvl="1"/>
            <a:endParaRPr lang="en-US" dirty="0"/>
          </a:p>
        </p:txBody>
      </p:sp>
      <p:sp>
        <p:nvSpPr>
          <p:cNvPr id="4" name="Slide Number Placeholder 3"/>
          <p:cNvSpPr>
            <a:spLocks noGrp="1"/>
          </p:cNvSpPr>
          <p:nvPr>
            <p:ph type="sldNum" sz="quarter" idx="12"/>
          </p:nvPr>
        </p:nvSpPr>
        <p:spPr/>
        <p:txBody>
          <a:bodyPr>
            <a:normAutofit lnSpcReduction="10000"/>
          </a:bodyPr>
          <a:lstStyle/>
          <a:p>
            <a:fld id="{D5FB3F85-E34D-4472-BE8C-56CF461E06E0}" type="slidenum">
              <a:rPr lang="en-US" smtClean="0"/>
              <a:t>4</a:t>
            </a:fld>
            <a:endParaRPr lang="en-US" dirty="0"/>
          </a:p>
        </p:txBody>
      </p:sp>
    </p:spTree>
    <p:extLst>
      <p:ext uri="{BB962C8B-B14F-4D97-AF65-F5344CB8AC3E}">
        <p14:creationId xmlns:p14="http://schemas.microsoft.com/office/powerpoint/2010/main" val="24900892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294198"/>
            <a:ext cx="9692640" cy="1005535"/>
          </a:xfrm>
        </p:spPr>
        <p:txBody>
          <a:bodyPr/>
          <a:lstStyle/>
          <a:p>
            <a:r>
              <a:rPr lang="en-US" dirty="0" smtClean="0"/>
              <a:t>PM Augmentation</a:t>
            </a:r>
            <a:endParaRPr lang="en-US" dirty="0"/>
          </a:p>
        </p:txBody>
      </p:sp>
      <p:sp>
        <p:nvSpPr>
          <p:cNvPr id="3" name="Content Placeholder 2"/>
          <p:cNvSpPr>
            <a:spLocks noGrp="1"/>
          </p:cNvSpPr>
          <p:nvPr>
            <p:ph idx="1"/>
          </p:nvPr>
        </p:nvSpPr>
        <p:spPr>
          <a:xfrm>
            <a:off x="850392" y="1691322"/>
            <a:ext cx="10515600" cy="4683014"/>
          </a:xfrm>
        </p:spPr>
        <p:txBody>
          <a:bodyPr>
            <a:normAutofit fontScale="77500" lnSpcReduction="20000"/>
          </a:bodyPr>
          <a:lstStyle/>
          <a:p>
            <a:r>
              <a:rPr lang="en-US" dirty="0" smtClean="0"/>
              <a:t>What PM pollutants are needed in the NEI?</a:t>
            </a:r>
          </a:p>
          <a:p>
            <a:pPr lvl="1"/>
            <a:r>
              <a:rPr lang="en-US" dirty="0" smtClean="0"/>
              <a:t>Air quality models use primary PM10 and PM2.5 (PM10-PRI and PM25-PRI)</a:t>
            </a:r>
          </a:p>
          <a:p>
            <a:pPr lvl="2"/>
            <a:r>
              <a:rPr lang="en-US" dirty="0" smtClean="0"/>
              <a:t>Derive PM-coarse by subtraction</a:t>
            </a:r>
          </a:p>
          <a:p>
            <a:pPr lvl="2"/>
            <a:r>
              <a:rPr lang="en-US" dirty="0" smtClean="0"/>
              <a:t>Black Carbon (EC) and Organic Carbon derived from PM25-PRI</a:t>
            </a:r>
          </a:p>
          <a:p>
            <a:pPr lvl="1"/>
            <a:r>
              <a:rPr lang="en-US" dirty="0" smtClean="0"/>
              <a:t>HAP Augmentation currently uses only PM10-FIL as an input (SLT-reported) pollutant to derive HAPs by ratio</a:t>
            </a:r>
          </a:p>
          <a:p>
            <a:r>
              <a:rPr lang="en-US" dirty="0" smtClean="0"/>
              <a:t>The AERR / What PM pollutants are allowed to be reported to the Emissions Inventory System(EIS)?</a:t>
            </a:r>
          </a:p>
          <a:p>
            <a:pPr lvl="1"/>
            <a:r>
              <a:rPr lang="en-US" dirty="0" smtClean="0"/>
              <a:t>Any combination of PM10-PRI; PM25-PRI; PM-CON; PM10-FIL; PM25-FIL</a:t>
            </a:r>
          </a:p>
          <a:p>
            <a:pPr lvl="1"/>
            <a:r>
              <a:rPr lang="en-US" dirty="0" smtClean="0"/>
              <a:t>Filterable PM components (PM10-FIL, PM25-FIL) refer to particulate matter that may be physically captured on a filter during sampling</a:t>
            </a:r>
          </a:p>
          <a:p>
            <a:pPr lvl="1"/>
            <a:r>
              <a:rPr lang="en-US" dirty="0" smtClean="0"/>
              <a:t>Condensable PM (PM-CON) is gas-phase at stack conditions but condenses to sub-micron liquids or particles after exiting the stack and cooling to ambient conditions</a:t>
            </a:r>
          </a:p>
          <a:p>
            <a:pPr lvl="1"/>
            <a:r>
              <a:rPr lang="en-US" dirty="0" smtClean="0"/>
              <a:t>A few consistency QA checks in the EIS will reject all emissions:</a:t>
            </a:r>
          </a:p>
          <a:p>
            <a:pPr lvl="2"/>
            <a:r>
              <a:rPr lang="en-US" dirty="0" smtClean="0"/>
              <a:t>PM10-PRI must be &gt;= each of these individual components: PM10-FIL, PM25-PRI and PM-CON</a:t>
            </a:r>
          </a:p>
          <a:p>
            <a:pPr lvl="2"/>
            <a:r>
              <a:rPr lang="en-US" dirty="0" smtClean="0"/>
              <a:t>PM25-PRI must be &gt;= </a:t>
            </a:r>
            <a:r>
              <a:rPr lang="en-US" dirty="0"/>
              <a:t>each of these individual components: PM25-FIL </a:t>
            </a:r>
            <a:r>
              <a:rPr lang="en-US" dirty="0" smtClean="0"/>
              <a:t>and PM-CON</a:t>
            </a:r>
          </a:p>
          <a:p>
            <a:pPr lvl="2"/>
            <a:r>
              <a:rPr lang="en-US" dirty="0" smtClean="0"/>
              <a:t>PM10-FIL </a:t>
            </a:r>
            <a:r>
              <a:rPr lang="en-US" dirty="0"/>
              <a:t>must be &gt;= </a:t>
            </a:r>
            <a:r>
              <a:rPr lang="en-US" dirty="0" smtClean="0"/>
              <a:t>PM25-FIL</a:t>
            </a:r>
          </a:p>
          <a:p>
            <a:r>
              <a:rPr lang="en-US" dirty="0" smtClean="0"/>
              <a:t>Current PM Aug process goal is to create all five PM pollutants, consistent with each other</a:t>
            </a:r>
          </a:p>
          <a:p>
            <a:pPr lvl="1"/>
            <a:r>
              <a:rPr lang="en-US" dirty="0" smtClean="0"/>
              <a:t>Another goal is to also preserve SLT PM-PRI estimates, and add missing PM-CON and PM-FIL components only</a:t>
            </a:r>
          </a:p>
          <a:p>
            <a:pPr lvl="1"/>
            <a:r>
              <a:rPr lang="en-US" dirty="0" smtClean="0"/>
              <a:t>Short-term: Clean up the (posted) tool, make more user-friendly</a:t>
            </a:r>
          </a:p>
          <a:p>
            <a:pPr lvl="1"/>
            <a:r>
              <a:rPr lang="en-US" dirty="0" smtClean="0"/>
              <a:t>Longer-term (2017 NEI): Update ratios (emission factors), incorporate into the EIS that also generates specific “Emissions Method Code”</a:t>
            </a:r>
            <a:endParaRPr lang="en-US" dirty="0"/>
          </a:p>
          <a:p>
            <a:pPr lvl="2"/>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normAutofit lnSpcReduction="10000"/>
          </a:bodyPr>
          <a:lstStyle/>
          <a:p>
            <a:fld id="{C0785046-B224-45CB-AB0E-3AE07AA8F83D}" type="slidenum">
              <a:rPr lang="en-US" smtClean="0"/>
              <a:t>5</a:t>
            </a:fld>
            <a:endParaRPr lang="en-US"/>
          </a:p>
        </p:txBody>
      </p:sp>
    </p:spTree>
    <p:extLst>
      <p:ext uri="{BB962C8B-B14F-4D97-AF65-F5344CB8AC3E}">
        <p14:creationId xmlns:p14="http://schemas.microsoft.com/office/powerpoint/2010/main" val="41521898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does the PM Augmentation </a:t>
            </a:r>
            <a:r>
              <a:rPr lang="en-US" dirty="0"/>
              <a:t>t</a:t>
            </a:r>
            <a:r>
              <a:rPr lang="en-US" dirty="0" smtClean="0"/>
              <a:t>ool do?</a:t>
            </a:r>
            <a:endParaRPr lang="en-US" dirty="0"/>
          </a:p>
        </p:txBody>
      </p:sp>
      <p:sp>
        <p:nvSpPr>
          <p:cNvPr id="3" name="Content Placeholder 2"/>
          <p:cNvSpPr>
            <a:spLocks noGrp="1"/>
          </p:cNvSpPr>
          <p:nvPr>
            <p:ph idx="1"/>
          </p:nvPr>
        </p:nvSpPr>
        <p:spPr/>
        <p:txBody>
          <a:bodyPr>
            <a:normAutofit/>
          </a:bodyPr>
          <a:lstStyle/>
          <a:p>
            <a:r>
              <a:rPr lang="en-US" dirty="0" smtClean="0"/>
              <a:t>Uses SLT-reported PM values and control devices for SCCs</a:t>
            </a:r>
          </a:p>
          <a:p>
            <a:r>
              <a:rPr lang="en-US" dirty="0" smtClean="0"/>
              <a:t>Uses large set of look-up tables of ratios of PM species by SCC and up to 2 control devices</a:t>
            </a:r>
          </a:p>
          <a:p>
            <a:r>
              <a:rPr lang="en-US" dirty="0" smtClean="0"/>
              <a:t>Ratios are largely based on AP-42 EFs and size distribution graphs, with some mapping to similar SCCs and controls</a:t>
            </a:r>
          </a:p>
          <a:p>
            <a:r>
              <a:rPr lang="en-US" dirty="0" smtClean="0"/>
              <a:t>Sequence of math steps and ratios to be used depends upon which PM species have been reported by SLT</a:t>
            </a:r>
          </a:p>
          <a:p>
            <a:pPr lvl="1"/>
            <a:r>
              <a:rPr lang="en-US" dirty="0" smtClean="0"/>
              <a:t>31 possible permutations.  Common ones are both PM-PRIs reported; both PM-FILs reported; All 5 reported; Only PM10-PRI reported</a:t>
            </a:r>
          </a:p>
          <a:p>
            <a:pPr lvl="1"/>
            <a:r>
              <a:rPr lang="en-US" dirty="0" smtClean="0"/>
              <a:t>See link to 2013 CMAS paper within PM Aug “Tool Description” for all conditional logic steps</a:t>
            </a:r>
          </a:p>
          <a:p>
            <a:endParaRPr lang="en-US" dirty="0" smtClean="0"/>
          </a:p>
          <a:p>
            <a:endParaRPr lang="en-US" dirty="0" smtClean="0"/>
          </a:p>
          <a:p>
            <a:pPr marL="457200" lvl="1" indent="0">
              <a:buNone/>
            </a:pPr>
            <a:endParaRPr lang="en-US" dirty="0"/>
          </a:p>
        </p:txBody>
      </p:sp>
      <p:sp>
        <p:nvSpPr>
          <p:cNvPr id="4" name="Slide Number Placeholder 3"/>
          <p:cNvSpPr>
            <a:spLocks noGrp="1"/>
          </p:cNvSpPr>
          <p:nvPr>
            <p:ph type="sldNum" sz="quarter" idx="12"/>
          </p:nvPr>
        </p:nvSpPr>
        <p:spPr/>
        <p:txBody>
          <a:bodyPr>
            <a:normAutofit lnSpcReduction="10000"/>
          </a:bodyPr>
          <a:lstStyle/>
          <a:p>
            <a:fld id="{C0785046-B224-45CB-AB0E-3AE07AA8F83D}" type="slidenum">
              <a:rPr lang="en-US" smtClean="0"/>
              <a:t>6</a:t>
            </a:fld>
            <a:endParaRPr lang="en-US"/>
          </a:p>
        </p:txBody>
      </p:sp>
    </p:spTree>
    <p:extLst>
      <p:ext uri="{BB962C8B-B14F-4D97-AF65-F5344CB8AC3E}">
        <p14:creationId xmlns:p14="http://schemas.microsoft.com/office/powerpoint/2010/main" val="7028530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PM Aug tool: How were the emissions calculated?</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61929811"/>
              </p:ext>
            </p:extLst>
          </p:nvPr>
        </p:nvGraphicFramePr>
        <p:xfrm>
          <a:off x="1015998" y="5196884"/>
          <a:ext cx="10160004" cy="1524000"/>
        </p:xfrm>
        <a:graphic>
          <a:graphicData uri="http://schemas.openxmlformats.org/drawingml/2006/table">
            <a:tbl>
              <a:tblPr/>
              <a:tblGrid>
                <a:gridCol w="609410"/>
                <a:gridCol w="609410"/>
                <a:gridCol w="495145"/>
                <a:gridCol w="609410"/>
                <a:gridCol w="482449"/>
                <a:gridCol w="609410"/>
                <a:gridCol w="609410"/>
                <a:gridCol w="609410"/>
                <a:gridCol w="1514002"/>
                <a:gridCol w="609410"/>
                <a:gridCol w="2183718"/>
                <a:gridCol w="609410"/>
                <a:gridCol w="609410"/>
              </a:tblGrid>
              <a:tr h="571500">
                <a:tc>
                  <a:txBody>
                    <a:bodyPr/>
                    <a:lstStyle/>
                    <a:p>
                      <a:pPr algn="l" fontAlgn="b"/>
                      <a:r>
                        <a:rPr lang="en-US" sz="1100" b="0" i="0" u="none" strike="noStrike" dirty="0">
                          <a:solidFill>
                            <a:srgbClr val="000000"/>
                          </a:solidFill>
                          <a:effectLst/>
                          <a:latin typeface="Calibri" panose="020F0502020204030204" pitchFamily="34" charset="0"/>
                        </a:rPr>
                        <a:t>EIS Facility ID</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PSC</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State Facility ID</a:t>
                      </a:r>
                    </a:p>
                  </a:txBody>
                  <a:tcPr marL="9525" marR="9525" marT="9525" marB="0" anchor="b">
                    <a:lnL>
                      <a:noFill/>
                    </a:lnL>
                    <a:lnR>
                      <a:noFill/>
                    </a:lnR>
                    <a:lnT>
                      <a:noFill/>
                    </a:lnT>
                    <a:lnB>
                      <a:noFill/>
                    </a:lnB>
                  </a:tcPr>
                </a:tc>
                <a:tc>
                  <a:txBody>
                    <a:bodyPr/>
                    <a:lstStyle/>
                    <a:p>
                      <a:pPr algn="l" fontAlgn="b"/>
                      <a:r>
                        <a:rPr lang="en-US" sz="1100" b="0" i="0" u="none" strike="noStrike" dirty="0">
                          <a:solidFill>
                            <a:srgbClr val="000000"/>
                          </a:solidFill>
                          <a:effectLst/>
                          <a:latin typeface="Calibri" panose="020F0502020204030204" pitchFamily="34" charset="0"/>
                        </a:rPr>
                        <a:t>EIS Unit ID</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State Unit ID</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EIS Process ID</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State Process ID</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SCC</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data_set_short_name</a:t>
                      </a:r>
                    </a:p>
                  </a:txBody>
                  <a:tcPr marL="9525" marR="9525" marT="9525" marB="0" anchor="b">
                    <a:lnL>
                      <a:noFill/>
                    </a:lnL>
                    <a:lnR>
                      <a:noFill/>
                    </a:lnR>
                    <a:lnT>
                      <a:noFill/>
                    </a:lnT>
                    <a:lnB>
                      <a:noFill/>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Pollutant Code</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Description</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Total Emissions</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UOM</a:t>
                      </a:r>
                    </a:p>
                  </a:txBody>
                  <a:tcPr marL="9525" marR="9525" marT="9525" marB="0" anchor="b">
                    <a:lnL>
                      <a:noFill/>
                    </a:lnL>
                    <a:lnR>
                      <a:noFill/>
                    </a:lnR>
                    <a:lnT>
                      <a:noFill/>
                    </a:lnT>
                    <a:lnB>
                      <a:noFill/>
                    </a:lnB>
                  </a:tcPr>
                </a:tc>
              </a:tr>
              <a:tr h="190500">
                <a:tc>
                  <a:txBody>
                    <a:bodyPr/>
                    <a:lstStyle/>
                    <a:p>
                      <a:pPr algn="r" fontAlgn="b"/>
                      <a:r>
                        <a:rPr lang="en-US" sz="1100" b="0" i="0" u="none" strike="noStrike">
                          <a:solidFill>
                            <a:srgbClr val="000000"/>
                          </a:solidFill>
                          <a:effectLst/>
                          <a:latin typeface="Calibri" panose="020F0502020204030204" pitchFamily="34" charset="0"/>
                        </a:rPr>
                        <a:t>1013311</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AZDEQ</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492</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48095013</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61072414</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20300203</a:t>
                      </a:r>
                    </a:p>
                  </a:txBody>
                  <a:tcPr marL="9525" marR="9525" marT="9525" marB="0" anchor="b">
                    <a:lnL>
                      <a:noFill/>
                    </a:lnL>
                    <a:lnR>
                      <a:noFill/>
                    </a:lnR>
                    <a:lnT>
                      <a:noFill/>
                    </a:lnT>
                    <a:lnB>
                      <a:noFill/>
                    </a:lnB>
                    <a:solidFill>
                      <a:srgbClr val="E2EFDA"/>
                    </a:solidFill>
                  </a:tcPr>
                </a:tc>
                <a:tc>
                  <a:txBody>
                    <a:bodyPr/>
                    <a:lstStyle/>
                    <a:p>
                      <a:pPr algn="l" fontAlgn="b"/>
                      <a:r>
                        <a:rPr lang="en-US" sz="1100" b="0" i="0" u="none" strike="noStrike">
                          <a:solidFill>
                            <a:srgbClr val="000000"/>
                          </a:solidFill>
                          <a:effectLst/>
                          <a:latin typeface="Calibri" panose="020F0502020204030204" pitchFamily="34" charset="0"/>
                        </a:rPr>
                        <a:t>2011AZDEQ</a:t>
                      </a:r>
                    </a:p>
                  </a:txBody>
                  <a:tcPr marL="9525" marR="9525" marT="9525" marB="0" anchor="b">
                    <a:lnL>
                      <a:noFill/>
                    </a:lnL>
                    <a:lnR>
                      <a:noFill/>
                    </a:lnR>
                    <a:lnT>
                      <a:noFill/>
                    </a:lnT>
                    <a:lnB>
                      <a:noFill/>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PM10-PRI</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PM10 Primary (Filt + Cond)</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2.74543</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TON</a:t>
                      </a:r>
                    </a:p>
                  </a:txBody>
                  <a:tcPr marL="9525" marR="9525" marT="9525" marB="0" anchor="b">
                    <a:lnL>
                      <a:noFill/>
                    </a:lnL>
                    <a:lnR>
                      <a:noFill/>
                    </a:lnR>
                    <a:lnT>
                      <a:noFill/>
                    </a:lnT>
                    <a:lnB>
                      <a:noFill/>
                    </a:lnB>
                  </a:tcPr>
                </a:tc>
              </a:tr>
              <a:tr h="190500">
                <a:tc>
                  <a:txBody>
                    <a:bodyPr/>
                    <a:lstStyle/>
                    <a:p>
                      <a:pPr algn="r" fontAlgn="b"/>
                      <a:r>
                        <a:rPr lang="en-US" sz="1100" b="0" i="0" u="none" strike="noStrike">
                          <a:solidFill>
                            <a:srgbClr val="000000"/>
                          </a:solidFill>
                          <a:effectLst/>
                          <a:latin typeface="Calibri" panose="020F0502020204030204" pitchFamily="34" charset="0"/>
                        </a:rPr>
                        <a:t>1013311</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AZDEQ</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492</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48095013</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61072414</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en-US" sz="1100" b="0" i="0" u="none" strike="noStrike" dirty="0">
                          <a:solidFill>
                            <a:srgbClr val="000000"/>
                          </a:solidFill>
                          <a:effectLst/>
                          <a:latin typeface="Calibri" panose="020F0502020204030204" pitchFamily="34" charset="0"/>
                        </a:rPr>
                        <a:t>20300203</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2011AZDEQ</a:t>
                      </a:r>
                    </a:p>
                  </a:txBody>
                  <a:tcPr marL="9525" marR="9525" marT="9525" marB="0" anchor="b">
                    <a:lnL>
                      <a:noFill/>
                    </a:lnL>
                    <a:lnR>
                      <a:noFill/>
                    </a:lnR>
                    <a:lnT>
                      <a:noFill/>
                    </a:lnT>
                    <a:lnB>
                      <a:noFill/>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PM25-PRI</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PM2.5 Primary (Filt + Cond)</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2.74543</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TON</a:t>
                      </a:r>
                    </a:p>
                  </a:txBody>
                  <a:tcPr marL="9525" marR="9525" marT="9525" marB="0" anchor="b">
                    <a:lnL>
                      <a:noFill/>
                    </a:lnL>
                    <a:lnR>
                      <a:noFill/>
                    </a:lnR>
                    <a:lnT>
                      <a:noFill/>
                    </a:lnT>
                    <a:lnB>
                      <a:noFill/>
                    </a:lnB>
                  </a:tcPr>
                </a:tc>
              </a:tr>
              <a:tr h="190500">
                <a:tc>
                  <a:txBody>
                    <a:bodyPr/>
                    <a:lstStyle/>
                    <a:p>
                      <a:pPr algn="r" fontAlgn="b"/>
                      <a:r>
                        <a:rPr lang="en-US" sz="1100" b="0" i="0" u="none" strike="noStrike">
                          <a:solidFill>
                            <a:srgbClr val="000000"/>
                          </a:solidFill>
                          <a:effectLst/>
                          <a:latin typeface="Calibri" panose="020F0502020204030204" pitchFamily="34" charset="0"/>
                        </a:rPr>
                        <a:t>1013311</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AZDEQ</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492</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48095013</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61072414</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20300203</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2011EPA_PM-Aug</a:t>
                      </a:r>
                    </a:p>
                  </a:txBody>
                  <a:tcPr marL="9525" marR="9525" marT="9525" marB="0" anchor="b">
                    <a:lnL>
                      <a:noFill/>
                    </a:lnL>
                    <a:lnR>
                      <a:noFill/>
                    </a:lnR>
                    <a:lnT>
                      <a:noFill/>
                    </a:lnT>
                    <a:lnB>
                      <a:noFill/>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PM-CON</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PM Condensible</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1.23544</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TON</a:t>
                      </a:r>
                    </a:p>
                  </a:txBody>
                  <a:tcPr marL="9525" marR="9525" marT="9525" marB="0" anchor="b">
                    <a:lnL>
                      <a:noFill/>
                    </a:lnL>
                    <a:lnR>
                      <a:noFill/>
                    </a:lnR>
                    <a:lnT>
                      <a:noFill/>
                    </a:lnT>
                    <a:lnB>
                      <a:noFill/>
                    </a:lnB>
                  </a:tcPr>
                </a:tc>
              </a:tr>
              <a:tr h="190500">
                <a:tc>
                  <a:txBody>
                    <a:bodyPr/>
                    <a:lstStyle/>
                    <a:p>
                      <a:pPr algn="r" fontAlgn="b"/>
                      <a:r>
                        <a:rPr lang="en-US" sz="1100" b="0" i="0" u="none" strike="noStrike">
                          <a:solidFill>
                            <a:srgbClr val="000000"/>
                          </a:solidFill>
                          <a:effectLst/>
                          <a:latin typeface="Calibri" panose="020F0502020204030204" pitchFamily="34" charset="0"/>
                        </a:rPr>
                        <a:t>1013311</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AZDEQ</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492</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48095013</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61072414</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20300203</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2011EPA_PM-Aug</a:t>
                      </a:r>
                    </a:p>
                  </a:txBody>
                  <a:tcPr marL="9525" marR="9525" marT="9525" marB="0" anchor="b">
                    <a:lnL>
                      <a:noFill/>
                    </a:lnL>
                    <a:lnR>
                      <a:noFill/>
                    </a:lnR>
                    <a:lnT>
                      <a:noFill/>
                    </a:lnT>
                    <a:lnB>
                      <a:noFill/>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PM10-FIL</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PM10 Filterable</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1.50999</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TON</a:t>
                      </a:r>
                    </a:p>
                  </a:txBody>
                  <a:tcPr marL="9525" marR="9525" marT="9525" marB="0" anchor="b">
                    <a:lnL>
                      <a:noFill/>
                    </a:lnL>
                    <a:lnR>
                      <a:noFill/>
                    </a:lnR>
                    <a:lnT>
                      <a:noFill/>
                    </a:lnT>
                    <a:lnB>
                      <a:noFill/>
                    </a:lnB>
                  </a:tcPr>
                </a:tc>
              </a:tr>
              <a:tr h="190500">
                <a:tc>
                  <a:txBody>
                    <a:bodyPr/>
                    <a:lstStyle/>
                    <a:p>
                      <a:pPr algn="r" fontAlgn="b"/>
                      <a:r>
                        <a:rPr lang="en-US" sz="1100" b="0" i="0" u="none" strike="noStrike">
                          <a:solidFill>
                            <a:srgbClr val="000000"/>
                          </a:solidFill>
                          <a:effectLst/>
                          <a:latin typeface="Calibri" panose="020F0502020204030204" pitchFamily="34" charset="0"/>
                        </a:rPr>
                        <a:t>1013311</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AZDEQ</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492</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48095013</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61072414</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20300203</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2011EPA_PM-Aug</a:t>
                      </a:r>
                    </a:p>
                  </a:txBody>
                  <a:tcPr marL="9525" marR="9525" marT="9525" marB="0" anchor="b">
                    <a:lnL>
                      <a:noFill/>
                    </a:lnL>
                    <a:lnR>
                      <a:noFill/>
                    </a:lnR>
                    <a:lnT>
                      <a:noFill/>
                    </a:lnT>
                    <a:lnB>
                      <a:noFill/>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PM25-FIL</a:t>
                      </a:r>
                    </a:p>
                  </a:txBody>
                  <a:tcPr marL="9525" marR="9525" marT="9525"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PM2.5 Filterable</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1.50999</a:t>
                      </a:r>
                    </a:p>
                  </a:txBody>
                  <a:tcPr marL="9525" marR="9525" marT="9525" marB="0" anchor="b">
                    <a:lnL>
                      <a:noFill/>
                    </a:lnL>
                    <a:lnR>
                      <a:noFill/>
                    </a:lnR>
                    <a:lnT>
                      <a:noFill/>
                    </a:lnT>
                    <a:lnB>
                      <a:noFill/>
                    </a:lnB>
                  </a:tcPr>
                </a:tc>
                <a:tc>
                  <a:txBody>
                    <a:bodyPr/>
                    <a:lstStyle/>
                    <a:p>
                      <a:pPr algn="l" fontAlgn="b"/>
                      <a:r>
                        <a:rPr lang="en-US" sz="1100" b="0" i="0" u="none" strike="noStrike" dirty="0">
                          <a:solidFill>
                            <a:srgbClr val="000000"/>
                          </a:solidFill>
                          <a:effectLst/>
                          <a:latin typeface="Calibri" panose="020F0502020204030204" pitchFamily="34" charset="0"/>
                        </a:rPr>
                        <a:t>TON</a:t>
                      </a:r>
                    </a:p>
                  </a:txBody>
                  <a:tcPr marL="9525" marR="9525" marT="9525" marB="0" anchor="b">
                    <a:lnL>
                      <a:noFill/>
                    </a:lnL>
                    <a:lnR>
                      <a:noFill/>
                    </a:lnR>
                    <a:lnT>
                      <a:noFill/>
                    </a:lnT>
                    <a:lnB>
                      <a:noFill/>
                    </a:lnB>
                  </a:tcPr>
                </a:tc>
              </a:tr>
            </a:tbl>
          </a:graphicData>
        </a:graphic>
      </p:graphicFrame>
      <p:sp>
        <p:nvSpPr>
          <p:cNvPr id="3" name="Slide Number Placeholder 2"/>
          <p:cNvSpPr>
            <a:spLocks noGrp="1"/>
          </p:cNvSpPr>
          <p:nvPr>
            <p:ph type="sldNum" sz="quarter" idx="12"/>
          </p:nvPr>
        </p:nvSpPr>
        <p:spPr/>
        <p:txBody>
          <a:bodyPr>
            <a:normAutofit lnSpcReduction="10000"/>
          </a:bodyPr>
          <a:lstStyle/>
          <a:p>
            <a:fld id="{C0785046-B224-45CB-AB0E-3AE07AA8F83D}" type="slidenum">
              <a:rPr lang="en-US" smtClean="0"/>
              <a:t>7</a:t>
            </a:fld>
            <a:endParaRPr lang="en-US"/>
          </a:p>
        </p:txBody>
      </p:sp>
      <p:sp>
        <p:nvSpPr>
          <p:cNvPr id="8" name="Content Placeholder 2"/>
          <p:cNvSpPr txBox="1">
            <a:spLocks/>
          </p:cNvSpPr>
          <p:nvPr/>
        </p:nvSpPr>
        <p:spPr>
          <a:xfrm>
            <a:off x="1145034" y="1691323"/>
            <a:ext cx="8595360" cy="3505562"/>
          </a:xfrm>
          <a:prstGeom prst="rect">
            <a:avLst/>
          </a:prstGeom>
        </p:spPr>
        <p:txBody>
          <a:bodyPr vert="horz" lIns="91440" tIns="45720" rIns="91440" bIns="45720" rtlCol="0">
            <a:normAutofit lnSpcReduction="10000"/>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2000" kern="1200" spc="10" baseline="0">
                <a:solidFill>
                  <a:schemeClr val="tx1">
                    <a:lumMod val="65000"/>
                    <a:lumOff val="35000"/>
                  </a:schemeClr>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285750" indent="-285750"/>
            <a:r>
              <a:rPr lang="en-US" dirty="0"/>
              <a:t>PM Augmentation </a:t>
            </a:r>
            <a:r>
              <a:rPr lang="en-US" dirty="0" smtClean="0"/>
              <a:t>Tool, updated version 1.2 posted at:</a:t>
            </a:r>
            <a:endParaRPr lang="en-US" dirty="0"/>
          </a:p>
          <a:p>
            <a:pPr marL="742950" lvl="1" indent="-285750">
              <a:buFont typeface="Arial" panose="020B0604020202020204" pitchFamily="34" charset="0"/>
              <a:buChar char="•"/>
            </a:pPr>
            <a:r>
              <a:rPr lang="en-US" dirty="0">
                <a:hlinkClick r:id="rId3"/>
              </a:rPr>
              <a:t>https://www.epa.gov/air-emissions-inventories/pm-augmentation</a:t>
            </a:r>
            <a:r>
              <a:rPr lang="en-US" dirty="0"/>
              <a:t> </a:t>
            </a:r>
          </a:p>
          <a:p>
            <a:pPr marL="285750" indent="-285750"/>
            <a:r>
              <a:rPr lang="en-US" dirty="0"/>
              <a:t>How to look at the calculation?</a:t>
            </a:r>
          </a:p>
          <a:p>
            <a:pPr marL="742950" lvl="1" indent="-285750">
              <a:buFont typeface="Arial" panose="020B0604020202020204" pitchFamily="34" charset="0"/>
              <a:buChar char="•"/>
            </a:pPr>
            <a:r>
              <a:rPr lang="en-US" dirty="0"/>
              <a:t>Generate EIS process level </a:t>
            </a:r>
            <a:r>
              <a:rPr lang="en-US" dirty="0" smtClean="0"/>
              <a:t>report</a:t>
            </a:r>
          </a:p>
          <a:p>
            <a:pPr marL="742950" lvl="1" indent="-285750">
              <a:buFont typeface="Arial" panose="020B0604020202020204" pitchFamily="34" charset="0"/>
              <a:buChar char="•"/>
            </a:pPr>
            <a:r>
              <a:rPr lang="en-US" dirty="0"/>
              <a:t>See Module 1 “Overview” webinar for more details on this report</a:t>
            </a:r>
          </a:p>
          <a:p>
            <a:pPr marL="742950" lvl="1" indent="-285750">
              <a:buFont typeface="Arial" panose="020B0604020202020204" pitchFamily="34" charset="0"/>
              <a:buChar char="•"/>
            </a:pPr>
            <a:r>
              <a:rPr lang="en-US" dirty="0"/>
              <a:t>Provides </a:t>
            </a:r>
            <a:r>
              <a:rPr lang="en-US" dirty="0" smtClean="0"/>
              <a:t>dataset </a:t>
            </a:r>
            <a:r>
              <a:rPr lang="en-US" dirty="0"/>
              <a:t>name for each process (county/SCC for nonpoint sources)</a:t>
            </a:r>
          </a:p>
          <a:p>
            <a:pPr marL="742950" lvl="1" indent="-285750">
              <a:buFont typeface="Arial" panose="020B0604020202020204" pitchFamily="34" charset="0"/>
              <a:buChar char="•"/>
            </a:pPr>
            <a:r>
              <a:rPr lang="en-US" dirty="0"/>
              <a:t>PM Aug Tool-generated data reflected as “2014EPA_NonPt_PM-Aug</a:t>
            </a:r>
            <a:r>
              <a:rPr lang="en-US" dirty="0" smtClean="0"/>
              <a:t>” for nonpoint sources</a:t>
            </a:r>
            <a:endParaRPr lang="en-US" dirty="0"/>
          </a:p>
          <a:p>
            <a:pPr marL="742950" lvl="1" indent="-285750">
              <a:buFont typeface="Arial" panose="020B0604020202020204" pitchFamily="34" charset="0"/>
              <a:buChar char="•"/>
            </a:pPr>
            <a:r>
              <a:rPr lang="en-US" dirty="0" smtClean="0"/>
              <a:t>In </a:t>
            </a:r>
            <a:r>
              <a:rPr lang="en-US" dirty="0"/>
              <a:t>this example, PM-CON, PM10-FIL and PM25-FIL are </a:t>
            </a:r>
            <a:r>
              <a:rPr lang="en-US" dirty="0" smtClean="0"/>
              <a:t>output from </a:t>
            </a:r>
            <a:r>
              <a:rPr lang="en-US" dirty="0"/>
              <a:t>PM Augmentation via state-provided (AZ) PM10-PRI and PM25-PRI data.</a:t>
            </a:r>
          </a:p>
          <a:p>
            <a:endParaRPr lang="en-US" dirty="0" smtClean="0"/>
          </a:p>
          <a:p>
            <a:endParaRPr lang="en-US" dirty="0" smtClean="0"/>
          </a:p>
          <a:p>
            <a:pPr lvl="1" indent="0">
              <a:buFont typeface="Wingdings 2" pitchFamily="18" charset="2"/>
              <a:buNone/>
            </a:pPr>
            <a:endParaRPr lang="en-US" dirty="0"/>
          </a:p>
        </p:txBody>
      </p:sp>
    </p:spTree>
    <p:extLst>
      <p:ext uri="{BB962C8B-B14F-4D97-AF65-F5344CB8AC3E}">
        <p14:creationId xmlns:p14="http://schemas.microsoft.com/office/powerpoint/2010/main" val="1326774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294198"/>
            <a:ext cx="9692640" cy="824918"/>
          </a:xfrm>
        </p:spPr>
        <p:txBody>
          <a:bodyPr/>
          <a:lstStyle/>
          <a:p>
            <a:r>
              <a:rPr lang="en-US" dirty="0" smtClean="0"/>
              <a:t>PM Augmentation tool results</a:t>
            </a:r>
            <a:endParaRPr lang="en-US" dirty="0"/>
          </a:p>
        </p:txBody>
      </p:sp>
      <p:sp>
        <p:nvSpPr>
          <p:cNvPr id="3" name="Content Placeholder 2"/>
          <p:cNvSpPr>
            <a:spLocks noGrp="1"/>
          </p:cNvSpPr>
          <p:nvPr>
            <p:ph idx="1"/>
          </p:nvPr>
        </p:nvSpPr>
        <p:spPr/>
        <p:txBody>
          <a:bodyPr>
            <a:normAutofit/>
          </a:bodyPr>
          <a:lstStyle/>
          <a:p>
            <a:r>
              <a:rPr lang="en-US" dirty="0" smtClean="0"/>
              <a:t>Two Output tables : Adds and Overwrites</a:t>
            </a:r>
          </a:p>
          <a:p>
            <a:r>
              <a:rPr lang="en-US" dirty="0" smtClean="0"/>
              <a:t>Adds are new PM species that didn’t appear in the SLT-reported set, which gap-fill where one or more of the five PM pollutants were not reported</a:t>
            </a:r>
          </a:p>
          <a:p>
            <a:r>
              <a:rPr lang="en-US" dirty="0" smtClean="0"/>
              <a:t>Overwrites are for PM species that are in the SLT dataset, but where the logic sequence of the PM Augmentation routines found inconsistencies that are corrected by supplying a value that will be used preferentially over the SLT value</a:t>
            </a:r>
          </a:p>
          <a:p>
            <a:r>
              <a:rPr lang="en-US" dirty="0" smtClean="0"/>
              <a:t>The Overwrites are why EPA PM Aug dataset is above SLT data in the selection hierarchy</a:t>
            </a:r>
            <a:endParaRPr lang="en-US" dirty="0"/>
          </a:p>
        </p:txBody>
      </p:sp>
      <p:sp>
        <p:nvSpPr>
          <p:cNvPr id="4" name="Slide Number Placeholder 3"/>
          <p:cNvSpPr>
            <a:spLocks noGrp="1"/>
          </p:cNvSpPr>
          <p:nvPr>
            <p:ph type="sldNum" sz="quarter" idx="12"/>
          </p:nvPr>
        </p:nvSpPr>
        <p:spPr/>
        <p:txBody>
          <a:bodyPr>
            <a:normAutofit lnSpcReduction="10000"/>
          </a:bodyPr>
          <a:lstStyle/>
          <a:p>
            <a:fld id="{C0785046-B224-45CB-AB0E-3AE07AA8F83D}" type="slidenum">
              <a:rPr lang="en-US" smtClean="0"/>
              <a:t>8</a:t>
            </a:fld>
            <a:endParaRPr lang="en-US"/>
          </a:p>
        </p:txBody>
      </p:sp>
    </p:spTree>
    <p:extLst>
      <p:ext uri="{BB962C8B-B14F-4D97-AF65-F5344CB8AC3E}">
        <p14:creationId xmlns:p14="http://schemas.microsoft.com/office/powerpoint/2010/main" val="24909962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294198"/>
            <a:ext cx="9692640" cy="783975"/>
          </a:xfrm>
        </p:spPr>
        <p:txBody>
          <a:bodyPr/>
          <a:lstStyle/>
          <a:p>
            <a:r>
              <a:rPr lang="en-US" dirty="0" smtClean="0"/>
              <a:t>PM Aug tool: 2014 NEI caveats</a:t>
            </a:r>
            <a:endParaRPr lang="en-US" dirty="0"/>
          </a:p>
        </p:txBody>
      </p:sp>
      <p:sp>
        <p:nvSpPr>
          <p:cNvPr id="3" name="Content Placeholder 2"/>
          <p:cNvSpPr>
            <a:spLocks noGrp="1"/>
          </p:cNvSpPr>
          <p:nvPr>
            <p:ph idx="1"/>
          </p:nvPr>
        </p:nvSpPr>
        <p:spPr/>
        <p:txBody>
          <a:bodyPr>
            <a:normAutofit lnSpcReduction="10000"/>
          </a:bodyPr>
          <a:lstStyle/>
          <a:p>
            <a:r>
              <a:rPr lang="en-US" dirty="0" smtClean="0"/>
              <a:t>While EPA provides the PM Augmentation Tool, we discourage using it as-is for several reasons, as documented in the README Word file in the zip package:</a:t>
            </a:r>
          </a:p>
          <a:p>
            <a:pPr lvl="1"/>
            <a:r>
              <a:rPr lang="en-US" sz="2000" dirty="0" smtClean="0"/>
              <a:t>For technical reasons, no augmentation was performed on several sectors such as railways, commercial marine vessels and agricultural field burning</a:t>
            </a:r>
          </a:p>
          <a:p>
            <a:pPr lvl="1"/>
            <a:r>
              <a:rPr lang="en-US" sz="2000" dirty="0" smtClean="0"/>
              <a:t>Overall, do not want to replace (Overwrite) SLT PM estimates with those from the PM Aug tool unless these overrides were “significant” (e.g., 0.01 ton) –particularly when primary PM species were reported and sensible.</a:t>
            </a:r>
          </a:p>
          <a:p>
            <a:pPr lvl="1"/>
            <a:r>
              <a:rPr lang="en-US" sz="2000" dirty="0" smtClean="0"/>
              <a:t>Do not include zero-emissions “adds”</a:t>
            </a:r>
          </a:p>
          <a:p>
            <a:r>
              <a:rPr lang="en-US" dirty="0" smtClean="0"/>
              <a:t>NOTE: Because of these caveats, we stripped out the “Input PM Data – Nonpoint” in the PM Aug Control File –this is contrary to Step 4 in the “PM Augmentation Tool Instructions” PDF </a:t>
            </a:r>
          </a:p>
          <a:p>
            <a:pPr lvl="1"/>
            <a:endParaRPr lang="en-US" dirty="0"/>
          </a:p>
        </p:txBody>
      </p:sp>
      <p:sp>
        <p:nvSpPr>
          <p:cNvPr id="4" name="Slide Number Placeholder 3"/>
          <p:cNvSpPr>
            <a:spLocks noGrp="1"/>
          </p:cNvSpPr>
          <p:nvPr>
            <p:ph type="sldNum" sz="quarter" idx="12"/>
          </p:nvPr>
        </p:nvSpPr>
        <p:spPr/>
        <p:txBody>
          <a:bodyPr>
            <a:normAutofit lnSpcReduction="10000"/>
          </a:bodyPr>
          <a:lstStyle/>
          <a:p>
            <a:fld id="{C0785046-B224-45CB-AB0E-3AE07AA8F83D}" type="slidenum">
              <a:rPr lang="en-US" smtClean="0"/>
              <a:t>9</a:t>
            </a:fld>
            <a:endParaRPr lang="en-US"/>
          </a:p>
        </p:txBody>
      </p:sp>
    </p:spTree>
    <p:extLst>
      <p:ext uri="{BB962C8B-B14F-4D97-AF65-F5344CB8AC3E}">
        <p14:creationId xmlns:p14="http://schemas.microsoft.com/office/powerpoint/2010/main" val="107611454"/>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View">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7B713C7F-58B7-4AE9-B361-B13EB9EC4C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9C4A4BCB-D5CE-4B2B-8EC0-D5D28A003395}">
  <ds:schemaRefs>
    <ds:schemaRef ds:uri="ESRI.ArcGIS.Mapping.OfficeIntegration.PowerPointInfo"/>
  </ds:schemaRefs>
</ds:datastoreItem>
</file>

<file path=customXml/itemProps10.xml><?xml version="1.0" encoding="utf-8"?>
<ds:datastoreItem xmlns:ds="http://schemas.openxmlformats.org/officeDocument/2006/customXml" ds:itemID="{2F6530E6-52D0-46A8-87A7-72A7470F88F1}">
  <ds:schemaRefs>
    <ds:schemaRef ds:uri="ESRI.ArcGIS.Mapping.OfficeIntegration.PowerPointInfo"/>
  </ds:schemaRefs>
</ds:datastoreItem>
</file>

<file path=customXml/itemProps11.xml><?xml version="1.0" encoding="utf-8"?>
<ds:datastoreItem xmlns:ds="http://schemas.openxmlformats.org/officeDocument/2006/customXml" ds:itemID="{C118638F-CB52-41F4-B424-857E9362EDB7}">
  <ds:schemaRefs>
    <ds:schemaRef ds:uri="ESRI.ArcGIS.Mapping.OfficeIntegration.PowerPointInfo"/>
  </ds:schemaRefs>
</ds:datastoreItem>
</file>

<file path=customXml/itemProps12.xml><?xml version="1.0" encoding="utf-8"?>
<ds:datastoreItem xmlns:ds="http://schemas.openxmlformats.org/officeDocument/2006/customXml" ds:itemID="{38E2BF32-27E0-4B5E-BF9D-6F56AF7E12A4}">
  <ds:schemaRefs>
    <ds:schemaRef ds:uri="ESRI.ArcGIS.Mapping.OfficeIntegration.PowerPointInfo"/>
  </ds:schemaRefs>
</ds:datastoreItem>
</file>

<file path=customXml/itemProps13.xml><?xml version="1.0" encoding="utf-8"?>
<ds:datastoreItem xmlns:ds="http://schemas.openxmlformats.org/officeDocument/2006/customXml" ds:itemID="{2078238E-394A-48AF-98AA-F47DD3141321}">
  <ds:schemaRefs>
    <ds:schemaRef ds:uri="ESRI.ArcGIS.Mapping.OfficeIntegration.PowerPointInfo"/>
  </ds:schemaRefs>
</ds:datastoreItem>
</file>

<file path=customXml/itemProps14.xml><?xml version="1.0" encoding="utf-8"?>
<ds:datastoreItem xmlns:ds="http://schemas.openxmlformats.org/officeDocument/2006/customXml" ds:itemID="{FDFEE731-F44D-47D2-A869-19B6EBD7E730}">
  <ds:schemaRefs>
    <ds:schemaRef ds:uri="ESRI.ArcGIS.Mapping.OfficeIntegration.PowerPointInfo"/>
  </ds:schemaRefs>
</ds:datastoreItem>
</file>

<file path=customXml/itemProps15.xml><?xml version="1.0" encoding="utf-8"?>
<ds:datastoreItem xmlns:ds="http://schemas.openxmlformats.org/officeDocument/2006/customXml" ds:itemID="{C7D1B519-F3FF-4033-BCBA-6085E7DE3BAA}">
  <ds:schemaRefs>
    <ds:schemaRef ds:uri="ESRI.ArcGIS.Mapping.OfficeIntegration.PowerPointInfo"/>
  </ds:schemaRefs>
</ds:datastoreItem>
</file>

<file path=customXml/itemProps16.xml><?xml version="1.0" encoding="utf-8"?>
<ds:datastoreItem xmlns:ds="http://schemas.openxmlformats.org/officeDocument/2006/customXml" ds:itemID="{229C4CF8-330C-48C9-988E-FB4E95F1A46A}">
  <ds:schemaRefs>
    <ds:schemaRef ds:uri="ESRI.ArcGIS.Mapping.OfficeIntegration.PowerPointInfo"/>
  </ds:schemaRefs>
</ds:datastoreItem>
</file>

<file path=customXml/itemProps17.xml><?xml version="1.0" encoding="utf-8"?>
<ds:datastoreItem xmlns:ds="http://schemas.openxmlformats.org/officeDocument/2006/customXml" ds:itemID="{0484CE43-0E68-4D2A-96F8-FCB83839DBD4}">
  <ds:schemaRefs>
    <ds:schemaRef ds:uri="ESRI.ArcGIS.Mapping.OfficeIntegration.PowerPointInfo"/>
  </ds:schemaRefs>
</ds:datastoreItem>
</file>

<file path=customXml/itemProps18.xml><?xml version="1.0" encoding="utf-8"?>
<ds:datastoreItem xmlns:ds="http://schemas.openxmlformats.org/officeDocument/2006/customXml" ds:itemID="{3BC90992-C246-4F92-B687-AC1918E130B1}">
  <ds:schemaRefs>
    <ds:schemaRef ds:uri="ESRI.ArcGIS.Mapping.OfficeIntegration.PowerPointInfo"/>
  </ds:schemaRefs>
</ds:datastoreItem>
</file>

<file path=customXml/itemProps19.xml><?xml version="1.0" encoding="utf-8"?>
<ds:datastoreItem xmlns:ds="http://schemas.openxmlformats.org/officeDocument/2006/customXml" ds:itemID="{09BFCF8A-5F48-4E4D-BE4F-1C741FA61CDB}">
  <ds:schemaRefs>
    <ds:schemaRef ds:uri="ESRI.ArcGIS.Mapping.OfficeIntegration.PowerPointInfo"/>
  </ds:schemaRefs>
</ds:datastoreItem>
</file>

<file path=customXml/itemProps2.xml><?xml version="1.0" encoding="utf-8"?>
<ds:datastoreItem xmlns:ds="http://schemas.openxmlformats.org/officeDocument/2006/customXml" ds:itemID="{6F154A05-50A1-4F2C-ADEC-38F740B2335B}">
  <ds:schemaRefs>
    <ds:schemaRef ds:uri="ESRI.ArcGIS.Mapping.OfficeIntegration.PowerPointInfo"/>
  </ds:schemaRefs>
</ds:datastoreItem>
</file>

<file path=customXml/itemProps3.xml><?xml version="1.0" encoding="utf-8"?>
<ds:datastoreItem xmlns:ds="http://schemas.openxmlformats.org/officeDocument/2006/customXml" ds:itemID="{BC4D54C8-07B7-4903-B197-EC01A209F143}">
  <ds:schemaRefs>
    <ds:schemaRef ds:uri="ESRI.ArcGIS.Mapping.OfficeIntegration.PowerPointInfo"/>
  </ds:schemaRefs>
</ds:datastoreItem>
</file>

<file path=customXml/itemProps4.xml><?xml version="1.0" encoding="utf-8"?>
<ds:datastoreItem xmlns:ds="http://schemas.openxmlformats.org/officeDocument/2006/customXml" ds:itemID="{1EC145B7-DDD7-47DC-ABB8-76248F6C6B2A}">
  <ds:schemaRefs>
    <ds:schemaRef ds:uri="ESRI.ArcGIS.Mapping.OfficeIntegration.PowerPointInfo"/>
  </ds:schemaRefs>
</ds:datastoreItem>
</file>

<file path=customXml/itemProps5.xml><?xml version="1.0" encoding="utf-8"?>
<ds:datastoreItem xmlns:ds="http://schemas.openxmlformats.org/officeDocument/2006/customXml" ds:itemID="{E758DAEE-4430-4E2B-9EB2-E363D1A27DB6}">
  <ds:schemaRefs>
    <ds:schemaRef ds:uri="ESRI.ArcGIS.Mapping.OfficeIntegration.PowerPointInfo"/>
  </ds:schemaRefs>
</ds:datastoreItem>
</file>

<file path=customXml/itemProps6.xml><?xml version="1.0" encoding="utf-8"?>
<ds:datastoreItem xmlns:ds="http://schemas.openxmlformats.org/officeDocument/2006/customXml" ds:itemID="{8586ED8D-24CC-4E31-B2C9-BA5A2A69C74E}">
  <ds:schemaRefs>
    <ds:schemaRef ds:uri="ESRI.ArcGIS.Mapping.OfficeIntegration.PowerPointInfo"/>
  </ds:schemaRefs>
</ds:datastoreItem>
</file>

<file path=customXml/itemProps7.xml><?xml version="1.0" encoding="utf-8"?>
<ds:datastoreItem xmlns:ds="http://schemas.openxmlformats.org/officeDocument/2006/customXml" ds:itemID="{67DB320C-9088-4524-9A5E-EF2C9F29494A}">
  <ds:schemaRefs>
    <ds:schemaRef ds:uri="ESRI.ArcGIS.Mapping.OfficeIntegration.PowerPointInfo"/>
  </ds:schemaRefs>
</ds:datastoreItem>
</file>

<file path=customXml/itemProps8.xml><?xml version="1.0" encoding="utf-8"?>
<ds:datastoreItem xmlns:ds="http://schemas.openxmlformats.org/officeDocument/2006/customXml" ds:itemID="{53EE0587-598F-409A-B04B-DA04CEC382BF}">
  <ds:schemaRefs>
    <ds:schemaRef ds:uri="ESRI.ArcGIS.Mapping.OfficeIntegration.PowerPointInfo"/>
  </ds:schemaRefs>
</ds:datastoreItem>
</file>

<file path=customXml/itemProps9.xml><?xml version="1.0" encoding="utf-8"?>
<ds:datastoreItem xmlns:ds="http://schemas.openxmlformats.org/officeDocument/2006/customXml" ds:itemID="{23C56FA3-62C3-4302-8824-A440B574611A}">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Module 1 Overview 6 3 16 with overview</Template>
  <TotalTime>7067</TotalTime>
  <Words>1597</Words>
  <Application>Microsoft Office PowerPoint</Application>
  <PresentationFormat>Widescreen</PresentationFormat>
  <Paragraphs>256</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Century Schoolbook</vt:lpstr>
      <vt:lpstr>Verdana</vt:lpstr>
      <vt:lpstr>Wingdings 2</vt:lpstr>
      <vt:lpstr>View</vt:lpstr>
      <vt:lpstr>NEI Review Module 3: PM Augmentation and TRI Data     Broadcast will begin shortly</vt:lpstr>
      <vt:lpstr>PowerPoint Presentation</vt:lpstr>
      <vt:lpstr>Agenda – Module 3 Overview</vt:lpstr>
      <vt:lpstr>Why do we include additional data sets?</vt:lpstr>
      <vt:lpstr>PM Augmentation</vt:lpstr>
      <vt:lpstr>What does the PM Augmentation tool do?</vt:lpstr>
      <vt:lpstr>PM Aug tool: How were the emissions calculated?</vt:lpstr>
      <vt:lpstr>PM Augmentation tool results</vt:lpstr>
      <vt:lpstr>PM Aug tool: 2014 NEI caveats</vt:lpstr>
      <vt:lpstr>PM Aug tool: Screenshot demo, Nonpoint</vt:lpstr>
      <vt:lpstr>PM Aug tool screenshot, cont.</vt:lpstr>
      <vt:lpstr>PM Aug tool screenshots, cont.</vt:lpstr>
      <vt:lpstr>TRI Augmentation and other EPA datasets</vt:lpstr>
      <vt:lpstr>TRI dataset</vt:lpstr>
      <vt:lpstr>TRI dataset (cont.)</vt:lpstr>
      <vt:lpstr>Other EPA datasets</vt:lpstr>
      <vt:lpstr>Contact Information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Dombrowski, Sally</dc:creator>
  <cp:lastModifiedBy>Mason, Rich</cp:lastModifiedBy>
  <cp:revision>68</cp:revision>
  <cp:lastPrinted>2016-06-08T20:37:06Z</cp:lastPrinted>
  <dcterms:created xsi:type="dcterms:W3CDTF">2016-05-17T17:29:30Z</dcterms:created>
  <dcterms:modified xsi:type="dcterms:W3CDTF">2016-06-17T20:51:32Z</dcterms:modified>
</cp:coreProperties>
</file>