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customXml/itemProps6.xml" ContentType="application/vnd.openxmlformats-officedocument.customXmlProperties+xml"/>
  <Override PartName="/customXml/itemProps7.xml" ContentType="application/vnd.openxmlformats-officedocument.customXmlProperties+xml"/>
  <Override PartName="/customXml/itemProps8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9"/>
  </p:sldMasterIdLst>
  <p:notesMasterIdLst>
    <p:notesMasterId r:id="rId16"/>
  </p:notesMasterIdLst>
  <p:handoutMasterIdLst>
    <p:handoutMasterId r:id="rId17"/>
  </p:handoutMasterIdLst>
  <p:sldIdLst>
    <p:sldId id="256" r:id="rId10"/>
    <p:sldId id="257" r:id="rId11"/>
    <p:sldId id="258" r:id="rId12"/>
    <p:sldId id="259" r:id="rId13"/>
    <p:sldId id="260" r:id="rId14"/>
    <p:sldId id="261" r:id="rId15"/>
  </p:sldIdLst>
  <p:sldSz cx="9144000" cy="6858000" type="screen4x3"/>
  <p:notesSz cx="7010400" cy="92964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 userDrawn="1">
          <p15:clr>
            <a:srgbClr val="A4A3A4"/>
          </p15:clr>
        </p15:guide>
        <p15:guide id="2" pos="2208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FFCC"/>
    <a:srgbClr val="FFFFDD"/>
    <a:srgbClr val="F4F4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4330" autoAdjust="0"/>
    <p:restoredTop sz="89915" autoAdjust="0"/>
  </p:normalViewPr>
  <p:slideViewPr>
    <p:cSldViewPr>
      <p:cViewPr varScale="1">
        <p:scale>
          <a:sx n="109" d="100"/>
          <a:sy n="109" d="100"/>
        </p:scale>
        <p:origin x="132" y="924"/>
      </p:cViewPr>
      <p:guideLst>
        <p:guide orient="horz" pos="2160"/>
        <p:guide pos="2880"/>
      </p:guideLst>
    </p:cSldViewPr>
  </p:slideViewPr>
  <p:outlineViewPr>
    <p:cViewPr>
      <p:scale>
        <a:sx n="100" d="100"/>
        <a:sy n="100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0" d="100"/>
          <a:sy n="80" d="100"/>
        </p:scale>
        <p:origin x="-1974" y="-78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8.xml"/><Relationship Id="rId13" Type="http://schemas.openxmlformats.org/officeDocument/2006/relationships/slide" Target="slides/slide4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customXml" Target="../customXml/item7.xml"/><Relationship Id="rId12" Type="http://schemas.openxmlformats.org/officeDocument/2006/relationships/slide" Target="slides/slide3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customXml" Target="../customXml/item6.xml"/><Relationship Id="rId11" Type="http://schemas.openxmlformats.org/officeDocument/2006/relationships/slide" Target="slides/slide2.xml"/><Relationship Id="rId5" Type="http://schemas.openxmlformats.org/officeDocument/2006/relationships/customXml" Target="../customXml/item5.xml"/><Relationship Id="rId15" Type="http://schemas.openxmlformats.org/officeDocument/2006/relationships/slide" Target="slides/slide6.xml"/><Relationship Id="rId10" Type="http://schemas.openxmlformats.org/officeDocument/2006/relationships/slide" Target="slides/slide1.xml"/><Relationship Id="rId19" Type="http://schemas.openxmlformats.org/officeDocument/2006/relationships/viewProps" Target="viewProps.xml"/><Relationship Id="rId4" Type="http://schemas.openxmlformats.org/officeDocument/2006/relationships/customXml" Target="../customXml/item4.xml"/><Relationship Id="rId9" Type="http://schemas.openxmlformats.org/officeDocument/2006/relationships/slideMaster" Target="slideMasters/slideMaster1.xml"/><Relationship Id="rId14" Type="http://schemas.openxmlformats.org/officeDocument/2006/relationships/slide" Target="slides/slide5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2561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2561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FB20113B-14B8-408F-B7CC-4A95DA7BB3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14313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2561" y="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97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81100" y="698500"/>
            <a:ext cx="4648200" cy="34861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34721" y="4415791"/>
            <a:ext cx="5140960" cy="4183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>
              <a:defRPr sz="12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2561" y="8831581"/>
            <a:ext cx="3037840" cy="4648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3172" tIns="46586" rIns="93172" bIns="46586" numCol="1" anchor="b" anchorCtr="0" compatLnSpc="1">
            <a:prstTxWarp prst="textNoShape">
              <a:avLst/>
            </a:prstTxWarp>
          </a:bodyPr>
          <a:lstStyle>
            <a:lvl1pPr algn="r">
              <a:defRPr sz="1200" smtClean="0"/>
            </a:lvl1pPr>
          </a:lstStyle>
          <a:p>
            <a:pPr>
              <a:defRPr/>
            </a:pPr>
            <a:fld id="{4C892575-76B2-44B4-A0D4-5723D177CF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1368150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84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7"/>
          <p:cNvPicPr>
            <a:picLocks noChangeAspect="1" noChangeArrowheads="1"/>
          </p:cNvPicPr>
          <p:nvPr userDrawn="1"/>
        </p:nvPicPr>
        <p:blipFill>
          <a:blip r:embed="rId2" cstate="print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18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133600" y="1676400"/>
            <a:ext cx="4876800" cy="4481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 sz="3600" b="1">
                <a:solidFill>
                  <a:srgbClr val="000000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536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6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AQS Plans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ftr" sz="quarter" idx="11"/>
          </p:nvPr>
        </p:nvSpPr>
        <p:spPr>
          <a:xfrm>
            <a:off x="2667000" y="6248400"/>
            <a:ext cx="4724400" cy="457200"/>
          </a:xfrm>
        </p:spPr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dirty="0" smtClean="0"/>
              <a:t>National Ambient Air Monitoring Conference August 2016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8" name="Rectangle 7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467600" y="6248400"/>
            <a:ext cx="990600" cy="4572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CE80E008-ACCA-40DB-9014-A9A803CADA3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158350"/>
            <a:ext cx="7620000" cy="89905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057400"/>
            <a:ext cx="7772400" cy="419100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AQS Plans</a:t>
            </a:r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90800" y="6324600"/>
            <a:ext cx="4800600" cy="381000"/>
          </a:xfrm>
        </p:spPr>
        <p:txBody>
          <a:bodyPr/>
          <a:lstStyle>
            <a:lvl1pPr>
              <a:defRPr dirty="0" smtClean="0"/>
            </a:lvl1pPr>
          </a:lstStyle>
          <a:p>
            <a:pPr>
              <a:defRPr/>
            </a:pPr>
            <a:r>
              <a:rPr lang="en-US" dirty="0" smtClean="0"/>
              <a:t>National Ambient Air Monitoring Conference 2016</a:t>
            </a:r>
            <a:endParaRPr lang="en-US" dirty="0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391400" y="6324600"/>
            <a:ext cx="10668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A59A409D-13B5-4BFA-BEF2-B333FB868C3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43000"/>
            <a:ext cx="7620000" cy="762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2672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AQS Plans</a:t>
            </a:r>
          </a:p>
        </p:txBody>
      </p:sp>
      <p:sp>
        <p:nvSpPr>
          <p:cNvPr id="7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90800" y="6324600"/>
            <a:ext cx="4800600" cy="381000"/>
          </a:xfrm>
        </p:spPr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dirty="0" smtClean="0"/>
              <a:t>National Ambient Air Monitoring Conference 2016</a:t>
            </a:r>
            <a:endParaRPr lang="en-US" dirty="0"/>
          </a:p>
        </p:txBody>
      </p:sp>
      <p:sp>
        <p:nvSpPr>
          <p:cNvPr id="8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391400" y="6324600"/>
            <a:ext cx="10668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EEC55162-156E-4051-B1F3-5E18511A027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colorchange_epa_seal pantone trim"/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53200" y="76200"/>
            <a:ext cx="9906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mtClean="0"/>
            </a:lvl1pPr>
          </a:lstStyle>
          <a:p>
            <a:pPr>
              <a:defRPr/>
            </a:pPr>
            <a:r>
              <a:rPr lang="en-US" dirty="0"/>
              <a:t>AQS Plans</a:t>
            </a:r>
          </a:p>
        </p:txBody>
      </p:sp>
      <p:sp>
        <p:nvSpPr>
          <p:cNvPr id="4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90800" y="6324600"/>
            <a:ext cx="4800600" cy="381000"/>
          </a:xfrm>
        </p:spPr>
        <p:txBody>
          <a:bodyPr/>
          <a:lstStyle>
            <a:lvl1pPr>
              <a:defRPr sz="1400" dirty="0" smtClean="0"/>
            </a:lvl1pPr>
          </a:lstStyle>
          <a:p>
            <a:pPr>
              <a:defRPr/>
            </a:pPr>
            <a:r>
              <a:rPr lang="en-US" dirty="0" smtClean="0"/>
              <a:t>National Ambient Air Monitoring Conference 2016</a:t>
            </a:r>
            <a:endParaRPr lang="en-US" dirty="0"/>
          </a:p>
        </p:txBody>
      </p:sp>
      <p:sp>
        <p:nvSpPr>
          <p:cNvPr id="5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391400" y="6324600"/>
            <a:ext cx="1066800" cy="381000"/>
          </a:xfrm>
        </p:spPr>
        <p:txBody>
          <a:bodyPr/>
          <a:lstStyle>
            <a:lvl1pPr>
              <a:defRPr smtClean="0"/>
            </a:lvl1pPr>
          </a:lstStyle>
          <a:p>
            <a:pPr>
              <a:defRPr/>
            </a:pPr>
            <a:fld id="{F6CEE91D-A776-4927-9F55-A284040309EA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pn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7"/>
          <p:cNvPicPr>
            <a:picLocks noChangeAspect="1" noChangeArrowheads="1"/>
          </p:cNvPicPr>
          <p:nvPr userDrawn="1"/>
        </p:nvPicPr>
        <p:blipFill>
          <a:blip r:embed="rId6" cstate="print"/>
          <a:srcRect t="4126" b="3030"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7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78673" y="1219200"/>
            <a:ext cx="7620000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title style</a:t>
            </a:r>
          </a:p>
        </p:txBody>
      </p:sp>
      <p:sp>
        <p:nvSpPr>
          <p:cNvPr id="1028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2209800"/>
            <a:ext cx="7772400" cy="403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324600"/>
            <a:ext cx="19050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r>
              <a:rPr lang="en-US" dirty="0"/>
              <a:t>AQS Plans</a:t>
            </a: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90800" y="6324600"/>
            <a:ext cx="48006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dirty="0" smtClean="0"/>
            </a:lvl1pPr>
          </a:lstStyle>
          <a:p>
            <a:pPr>
              <a:defRPr/>
            </a:pPr>
            <a:r>
              <a:rPr lang="en-US" dirty="0" smtClean="0"/>
              <a:t>National Ambient Air Monitoring Conference 2016</a:t>
            </a:r>
            <a:endParaRPr lang="en-US" dirty="0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324600"/>
            <a:ext cx="1066800" cy="38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032B910A-57A9-4E29-B51D-402F84F24CC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2" r:id="rId3"/>
    <p:sldLayoutId id="2147483685" r:id="rId4"/>
  </p:sldLayoutIdLst>
  <p:hf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Arial" charset="0"/>
          <a:ea typeface="ＭＳ Ｐゴシック" pitchFamily="84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4800" dirty="0"/>
              <a:t>AQS </a:t>
            </a:r>
            <a:r>
              <a:rPr lang="en-US" sz="4800" dirty="0" smtClean="0"/>
              <a:t>Status and </a:t>
            </a:r>
            <a:r>
              <a:rPr lang="en-US" sz="4800" dirty="0"/>
              <a:t>Plans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AQS Plans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dirty="0"/>
              <a:t>National Ambient Air Monitoring Conference August </a:t>
            </a:r>
            <a:r>
              <a:rPr lang="en-US" dirty="0" smtClean="0"/>
              <a:t>2016</a:t>
            </a:r>
          </a:p>
          <a:p>
            <a:pPr>
              <a:defRPr/>
            </a:pPr>
            <a:endParaRPr lang="en-US" dirty="0"/>
          </a:p>
          <a:p>
            <a:pPr>
              <a:defRPr/>
            </a:pP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E80E008-ACCA-40DB-9014-A9A803CADA3D}" type="slidenum">
              <a:rPr lang="en-US" smtClean="0"/>
              <a:pPr>
                <a:defRPr/>
              </a:pPr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562174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0" y="228600"/>
            <a:ext cx="7620000" cy="51805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Status – Recent Changes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029200"/>
          </a:xfrm>
        </p:spPr>
        <p:txBody>
          <a:bodyPr/>
          <a:lstStyle/>
          <a:p>
            <a:r>
              <a:rPr lang="en-US" sz="2400" dirty="0" smtClean="0"/>
              <a:t>Removal </a:t>
            </a:r>
            <a:r>
              <a:rPr lang="en-US" sz="2400" dirty="0"/>
              <a:t>of ½ MDL Substitution</a:t>
            </a:r>
          </a:p>
          <a:p>
            <a:r>
              <a:rPr lang="en-US" sz="2400" dirty="0" smtClean="0"/>
              <a:t>2015 </a:t>
            </a:r>
            <a:r>
              <a:rPr lang="en-US" sz="2400" dirty="0"/>
              <a:t>Ozone NAAQS Changes</a:t>
            </a:r>
          </a:p>
          <a:p>
            <a:r>
              <a:rPr lang="en-US" sz="2400" dirty="0" smtClean="0"/>
              <a:t>Support </a:t>
            </a:r>
            <a:r>
              <a:rPr lang="en-US" sz="2400" dirty="0"/>
              <a:t>for Composite Primary Monitors</a:t>
            </a:r>
          </a:p>
          <a:p>
            <a:r>
              <a:rPr lang="en-US" sz="2400" dirty="0" smtClean="0"/>
              <a:t>Agency </a:t>
            </a:r>
            <a:r>
              <a:rPr lang="en-US" sz="2400" dirty="0"/>
              <a:t>Based Access Control for all Batch </a:t>
            </a:r>
            <a:r>
              <a:rPr lang="en-US" sz="2400" dirty="0" smtClean="0"/>
              <a:t>Operations</a:t>
            </a:r>
          </a:p>
          <a:p>
            <a:r>
              <a:rPr lang="en-US" sz="2400" dirty="0" smtClean="0"/>
              <a:t>Integration </a:t>
            </a:r>
            <a:r>
              <a:rPr lang="en-US" sz="2400" dirty="0"/>
              <a:t>of Exchange Network User-IDs and AQS IDs</a:t>
            </a:r>
          </a:p>
          <a:p>
            <a:r>
              <a:rPr lang="en-US" sz="2400" dirty="0" smtClean="0"/>
              <a:t>Allow </a:t>
            </a:r>
            <a:r>
              <a:rPr lang="en-US" sz="2400" dirty="0"/>
              <a:t>NAAQS Exclusion for all Criteria Pollutants</a:t>
            </a:r>
          </a:p>
          <a:p>
            <a:r>
              <a:rPr lang="en-US" sz="2400" dirty="0" smtClean="0"/>
              <a:t>Allow </a:t>
            </a:r>
            <a:r>
              <a:rPr lang="en-US" sz="2400" dirty="0"/>
              <a:t>Primary Monitors to be designated for all parameters</a:t>
            </a:r>
          </a:p>
          <a:p>
            <a:r>
              <a:rPr lang="en-US" sz="2400" dirty="0" smtClean="0"/>
              <a:t>Support </a:t>
            </a:r>
            <a:r>
              <a:rPr lang="en-US" sz="2400" dirty="0"/>
              <a:t>for QA transactions in XML </a:t>
            </a:r>
            <a:r>
              <a:rPr lang="en-US" sz="2400" dirty="0" smtClean="0"/>
              <a:t>Schema</a:t>
            </a:r>
            <a:endParaRPr lang="en-US" sz="2400" dirty="0"/>
          </a:p>
          <a:p>
            <a:r>
              <a:rPr lang="en-US" sz="2400" dirty="0" smtClean="0"/>
              <a:t>Re-engineered </a:t>
            </a:r>
            <a:r>
              <a:rPr lang="en-US" sz="2400" dirty="0"/>
              <a:t>National Performance Audit Program</a:t>
            </a:r>
          </a:p>
          <a:p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Plans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National Ambient Air Monitoring Conference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982091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33400" y="228600"/>
            <a:ext cx="7010400" cy="518050"/>
          </a:xfrm>
        </p:spPr>
        <p:txBody>
          <a:bodyPr/>
          <a:lstStyle/>
          <a:p>
            <a:r>
              <a:rPr lang="en-US" sz="2800" dirty="0" smtClean="0">
                <a:solidFill>
                  <a:schemeClr val="bg1"/>
                </a:solidFill>
              </a:rPr>
              <a:t>Active and Planned Changes (1)</a:t>
            </a:r>
            <a:endParaRPr lang="en-US" sz="2800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5105400"/>
          </a:xfrm>
        </p:spPr>
        <p:txBody>
          <a:bodyPr/>
          <a:lstStyle/>
          <a:p>
            <a:pPr lvl="0"/>
            <a:r>
              <a:rPr lang="en-US" sz="2000" dirty="0"/>
              <a:t>Re-engineered Performance Evaluation Program (for PM 2.5 and Lead)</a:t>
            </a:r>
          </a:p>
          <a:p>
            <a:pPr lvl="0"/>
            <a:r>
              <a:rPr lang="en-US" sz="2000" dirty="0"/>
              <a:t>Updates to 40 CFR Part 58 (Monitoring Regulations)</a:t>
            </a:r>
          </a:p>
          <a:p>
            <a:pPr lvl="0"/>
            <a:r>
              <a:rPr lang="en-US" sz="2000" dirty="0"/>
              <a:t>Updates to Exceptional Event Rule</a:t>
            </a:r>
          </a:p>
          <a:p>
            <a:pPr lvl="0"/>
            <a:r>
              <a:rPr lang="en-US" sz="2000" dirty="0"/>
              <a:t>Support for “Linked-Sites” for Design Value calculation and QA</a:t>
            </a:r>
          </a:p>
          <a:p>
            <a:pPr lvl="0"/>
            <a:r>
              <a:rPr lang="en-US" sz="2000" dirty="0"/>
              <a:t>Re-definition of Exceptional Data Types (EDT IDs)</a:t>
            </a:r>
          </a:p>
          <a:p>
            <a:pPr lvl="0"/>
            <a:r>
              <a:rPr lang="en-US" sz="2000" dirty="0"/>
              <a:t>Mapping AQS Method Codes to Sampler/Analyzer make and model in </a:t>
            </a:r>
            <a:r>
              <a:rPr lang="en-US" sz="2000" dirty="0" smtClean="0"/>
              <a:t>AQS</a:t>
            </a:r>
          </a:p>
          <a:p>
            <a:pPr lvl="0"/>
            <a:r>
              <a:rPr lang="en-US" sz="2000" dirty="0"/>
              <a:t>User Interface (Oracle Forms) update to new technology </a:t>
            </a:r>
            <a:r>
              <a:rPr lang="en-US" sz="2000" dirty="0" smtClean="0"/>
              <a:t>(No </a:t>
            </a:r>
            <a:r>
              <a:rPr lang="en-US" sz="2000" dirty="0"/>
              <a:t>more Java in your </a:t>
            </a:r>
            <a:r>
              <a:rPr lang="en-US" sz="2000" dirty="0" smtClean="0"/>
              <a:t>browser)</a:t>
            </a:r>
          </a:p>
          <a:p>
            <a:pPr lvl="0"/>
            <a:r>
              <a:rPr lang="en-US" sz="2000" dirty="0"/>
              <a:t>Updates to Raw Data Screening &amp; Integration with Certification</a:t>
            </a:r>
          </a:p>
          <a:p>
            <a:pPr lvl="0"/>
            <a:r>
              <a:rPr lang="en-US" sz="2000" dirty="0"/>
              <a:t>Support for seasonal PAMS monitors in AMP430 and AMP600</a:t>
            </a:r>
          </a:p>
          <a:p>
            <a:r>
              <a:rPr lang="en-US" sz="2000" dirty="0"/>
              <a:t>Improvements to creation and maintenance of Speciation monitor creation and maintenance.</a:t>
            </a:r>
          </a:p>
          <a:p>
            <a:pPr lvl="0"/>
            <a:endParaRPr lang="en-US" sz="2000" dirty="0"/>
          </a:p>
          <a:p>
            <a:endParaRPr lang="en-US" sz="20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Plans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National Ambient Air Monitoring Conference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40390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533400" y="152400"/>
            <a:ext cx="7620000" cy="609600"/>
          </a:xfrm>
        </p:spPr>
        <p:txBody>
          <a:bodyPr/>
          <a:lstStyle/>
          <a:p>
            <a:r>
              <a:rPr lang="en-US" sz="2800" dirty="0">
                <a:solidFill>
                  <a:schemeClr val="bg1"/>
                </a:solidFill>
              </a:rPr>
              <a:t>Active and Planned Changes </a:t>
            </a:r>
            <a:r>
              <a:rPr lang="en-US" sz="2800" dirty="0" smtClean="0">
                <a:solidFill>
                  <a:schemeClr val="bg1"/>
                </a:solidFill>
              </a:rPr>
              <a:t>(2)</a:t>
            </a:r>
            <a:endParaRPr lang="en-US" sz="28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143000"/>
            <a:ext cx="7772400" cy="5105400"/>
          </a:xfrm>
        </p:spPr>
        <p:txBody>
          <a:bodyPr/>
          <a:lstStyle/>
          <a:p>
            <a:pPr lvl="0"/>
            <a:r>
              <a:rPr lang="en-US" sz="2000" dirty="0"/>
              <a:t>Improvements to AQS Exchange Network Node</a:t>
            </a:r>
          </a:p>
          <a:p>
            <a:pPr lvl="1"/>
            <a:r>
              <a:rPr lang="en-US" sz="2000" dirty="0"/>
              <a:t>Allow multiple files to be submitted in ZIP archive</a:t>
            </a:r>
          </a:p>
          <a:p>
            <a:pPr lvl="0"/>
            <a:r>
              <a:rPr lang="en-US" sz="2000" dirty="0"/>
              <a:t>Automatic notification (to Regional Contact or Monitoring Agency Contact) of data quality issues in AQS.</a:t>
            </a:r>
          </a:p>
          <a:p>
            <a:pPr lvl="1"/>
            <a:r>
              <a:rPr lang="en-US" sz="2000" dirty="0" smtClean="0"/>
              <a:t>Register primary AQS contact for all agencies</a:t>
            </a:r>
          </a:p>
          <a:p>
            <a:pPr lvl="1"/>
            <a:r>
              <a:rPr lang="en-US" sz="2000" dirty="0" smtClean="0"/>
              <a:t>Convert </a:t>
            </a:r>
            <a:r>
              <a:rPr lang="en-US" sz="2000" dirty="0"/>
              <a:t>“errors” with historical data to </a:t>
            </a:r>
            <a:r>
              <a:rPr lang="en-US" sz="2000" dirty="0" smtClean="0"/>
              <a:t>notifications</a:t>
            </a:r>
          </a:p>
          <a:p>
            <a:r>
              <a:rPr lang="en-US" sz="2000" dirty="0" smtClean="0"/>
              <a:t>Updates to AQS XML schema </a:t>
            </a:r>
          </a:p>
          <a:p>
            <a:pPr lvl="1"/>
            <a:r>
              <a:rPr lang="en-US" sz="2000" dirty="0" smtClean="0"/>
              <a:t>Monitor Method Equipment (Make and Model)</a:t>
            </a:r>
          </a:p>
          <a:p>
            <a:pPr lvl="1"/>
            <a:r>
              <a:rPr lang="en-US" sz="2000" dirty="0" smtClean="0"/>
              <a:t>Stylesheets for easier access</a:t>
            </a:r>
          </a:p>
          <a:p>
            <a:pPr lvl="0"/>
            <a:r>
              <a:rPr lang="en-US" sz="2000" dirty="0"/>
              <a:t>Re-Engineering of AQS Reports</a:t>
            </a:r>
          </a:p>
          <a:p>
            <a:pPr lvl="1"/>
            <a:r>
              <a:rPr lang="en-US" sz="2000" dirty="0"/>
              <a:t>New tool for formatted reports</a:t>
            </a:r>
          </a:p>
          <a:p>
            <a:pPr lvl="1"/>
            <a:r>
              <a:rPr lang="en-US" sz="2000" dirty="0"/>
              <a:t>Workfiles for all reports</a:t>
            </a:r>
          </a:p>
          <a:p>
            <a:pPr lvl="1"/>
            <a:r>
              <a:rPr lang="en-US" sz="2000" dirty="0"/>
              <a:t>Integration with analytical tools (e.g. R)</a:t>
            </a:r>
          </a:p>
          <a:p>
            <a:pPr lvl="0"/>
            <a:r>
              <a:rPr lang="en-US" sz="2000" dirty="0"/>
              <a:t>Improvements to AQS processing speed</a:t>
            </a:r>
          </a:p>
          <a:p>
            <a:endParaRPr lang="en-US" sz="2000" dirty="0"/>
          </a:p>
          <a:p>
            <a:endParaRPr lang="en-US" sz="24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Plans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National Ambient Air Monitoring Conference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417426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0" y="152400"/>
            <a:ext cx="7620000" cy="89905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Changes (3)</a:t>
            </a:r>
            <a:endParaRPr lang="en-US" dirty="0">
              <a:solidFill>
                <a:schemeClr val="bg1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50292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/>
              <a:t>Ad-Hoc Queries / Discoverer Replacement</a:t>
            </a:r>
          </a:p>
          <a:p>
            <a:r>
              <a:rPr lang="en-US" dirty="0" smtClean="0"/>
              <a:t>Two Track Approach: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smtClean="0"/>
              <a:t>Implement COTS web-based Query Tool at EPA</a:t>
            </a:r>
          </a:p>
          <a:p>
            <a:pPr marL="914400" lvl="1" indent="-457200">
              <a:buFont typeface="+mj-lt"/>
              <a:buAutoNum type="arabicPeriod"/>
            </a:pPr>
            <a:r>
              <a:rPr lang="en-US" dirty="0" err="1" smtClean="0"/>
              <a:t>Rehost</a:t>
            </a:r>
            <a:r>
              <a:rPr lang="en-US" dirty="0" smtClean="0"/>
              <a:t> copy of AQS Data Mart to Cloud to allow direct SQL access </a:t>
            </a:r>
          </a:p>
          <a:p>
            <a:pPr marL="1314450" lvl="2" indent="-457200">
              <a:buFont typeface="+mj-lt"/>
              <a:buAutoNum type="alphaLcParenR"/>
            </a:pPr>
            <a:r>
              <a:rPr lang="en-US" dirty="0" smtClean="0"/>
              <a:t>Support for Microsoft Excel Query Builder</a:t>
            </a:r>
          </a:p>
          <a:p>
            <a:pPr marL="1314450" lvl="2" indent="-457200">
              <a:buFont typeface="+mj-lt"/>
              <a:buAutoNum type="alphaLcParenR"/>
            </a:pPr>
            <a:r>
              <a:rPr lang="en-US" dirty="0" smtClean="0"/>
              <a:t>Allow access by COTS and Open Source SQL tools</a:t>
            </a:r>
          </a:p>
          <a:p>
            <a:pPr marL="1314450" lvl="2" indent="-457200">
              <a:buFont typeface="+mj-lt"/>
              <a:buAutoNum type="alphaLcParenR"/>
            </a:pPr>
            <a:r>
              <a:rPr lang="en-US" dirty="0" smtClean="0"/>
              <a:t>Allow access by analytical tools (e.g. R)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Plans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National Ambient Air Monitoring Conference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677221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76200" y="1981200"/>
            <a:ext cx="7620000" cy="899050"/>
          </a:xfrm>
        </p:spPr>
        <p:txBody>
          <a:bodyPr/>
          <a:lstStyle/>
          <a:p>
            <a:r>
              <a:rPr lang="en-US" dirty="0" smtClean="0"/>
              <a:t>Questions and/or Comments?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AQS Plans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National Ambient Air Monitoring Conference 2016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59A409D-13B5-4BFA-BEF2-B333FB868C3F}" type="slidenum">
              <a:rPr lang="en-US" smtClean="0"/>
              <a:pPr>
                <a:defRPr/>
              </a:pPr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8548234"/>
      </p:ext>
    </p:extLst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Blank Presentation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pitchFamily="84" charset="-128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_rels/item6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6.xml"/></Relationships>
</file>

<file path=customXml/_rels/item7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7.xml"/></Relationships>
</file>

<file path=customXml/_rels/item8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8.xml"/></Relationships>
</file>

<file path=customXml/item1.xml><?xml version="1.0" encoding="utf-8"?>
<?mso-contentType ?>
<SharedContentType xmlns="Microsoft.SharePoint.Taxonomy.ContentTypeSync" SourceId="29f62856-1543-49d4-a736-4569d363f533" ContentTypeId="0x0101" PreviousValue="false"/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E1D34D33B964B4F9EEC817C5601A1B1" ma:contentTypeVersion="6" ma:contentTypeDescription="Create a new document." ma:contentTypeScope="" ma:versionID="0fa9b658c8e2fe72ed73d78e2b1a3f6c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7d8dd676-26ca-4e08-b90f-b4e0026a58ac" targetNamespace="http://schemas.microsoft.com/office/2006/metadata/properties" ma:root="true" ma:fieldsID="17e72b3cbc60fc38cf6756f9a8f20cbe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7d8dd676-26ca-4e08-b90f-b4e0026a58ac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2:e3f09c3df709400db2417a7161762d62" minOccurs="0"/>
                <xsd:element ref="ns5:SharedWithUsers" minOccurs="0"/>
                <xsd:element ref="ns5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description="" ma:hidden="true" ma:list="{aec54597-794d-48fd-aaaa-4eaa50f4ff1d}" ma:internalName="TaxCatchAllLabel" ma:readOnly="true" ma:showField="CatchAllDataLabel" ma:web="7d8dd676-26ca-4e08-b90f-b4e0026a58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description="" ma:hidden="true" ma:list="{aec54597-794d-48fd-aaaa-4eaa50f4ff1d}" ma:internalName="TaxCatchAll" ma:showField="CatchAllData" ma:web="7d8dd676-26ca-4e08-b90f-b4e0026a58a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e3f09c3df709400db2417a7161762d62" ma:index="28" nillable="true" ma:taxonomy="true" ma:internalName="e3f09c3df709400db2417a7161762d62" ma:taxonomyFieldName="EPA_x0020_Subject" ma:displayName="EPA Subject" ma:readOnly="false" ma:default="" ma:fieldId="{e3f09c3d-f709-400d-b241-7a7161762d62}" ma:taxonomyMulti="true" ma:sspId="29f62856-1543-49d4-a736-4569d363f533" ma:termSetId="7a3d4ae0-7e62-45a2-a406-c6a8a6a8eee3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d8dd676-26ca-4e08-b90f-b4e0026a58ac" elementFormDefault="qualified">
    <xsd:import namespace="http://schemas.microsoft.com/office/2006/documentManagement/types"/>
    <xsd:import namespace="http://schemas.microsoft.com/office/infopath/2007/PartnerControls"/>
    <xsd:element name="SharedWithUsers" ma:index="29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30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e3f09c3df709400db2417a7161762d62 xmlns="4ffa91fb-a0ff-4ac5-b2db-65c790d184a4">
      <Terms xmlns="http://schemas.microsoft.com/office/infopath/2007/PartnerControls"/>
    </e3f09c3df709400db2417a7161762d62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2016-07-07T04:00:00+00:00</Document_x0020_Creation_x0020_Date>
    <EPA_x0020_Office xmlns="4ffa91fb-a0ff-4ac5-b2db-65c790d184a4">OAR-OAQPS-OID-NADG</EPA_x0020_Office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>Brooks, MichaelS</DisplayName>
        <AccountId>13</AccountId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/>
  </documentManagement>
</p:properties>
</file>

<file path=customXml/item4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5.xml><?xml version="1.0" encoding="utf-8"?>
<EsriMapsInfo xmlns="ESRI.ArcGIS.Mapping.OfficeIntegration.PowerPointInfo">
  <Version>Version1</Version>
  <RequiresSignIn>False</RequiresSignIn>
</EsriMapsInfo>
</file>

<file path=customXml/item6.xml><?xml version="1.0" encoding="utf-8"?>
<EsriMapsInfo xmlns="ESRI.ArcGIS.Mapping.OfficeIntegration.PowerPointInfo">
  <Version>Version1</Version>
  <RequiresSignIn>False</RequiresSignIn>
</EsriMapsInfo>
</file>

<file path=customXml/item7.xml><?xml version="1.0" encoding="utf-8"?>
<EsriMapsInfo xmlns="ESRI.ArcGIS.Mapping.OfficeIntegration.PowerPointInfo">
  <Version>Version1</Version>
  <RequiresSignIn>False</RequiresSignIn>
</EsriMapsInfo>
</file>

<file path=customXml/item8.xml><?xml version="1.0" encoding="utf-8"?>
<EsriMapsInfo xmlns="ESRI.ArcGIS.Mapping.OfficeIntegration.PowerPointInfo">
  <Version>Version1</Version>
  <RequiresSignIn>False</RequiresSignIn>
</EsriMapsInfo>
</file>

<file path=customXml/itemProps1.xml><?xml version="1.0" encoding="utf-8"?>
<ds:datastoreItem xmlns:ds="http://schemas.openxmlformats.org/officeDocument/2006/customXml" ds:itemID="{E9FCD0E0-9955-4627-AE5E-83070E068B15}">
  <ds:schemaRefs>
    <ds:schemaRef ds:uri="Microsoft.SharePoint.Taxonomy.ContentTypeSync"/>
  </ds:schemaRefs>
</ds:datastoreItem>
</file>

<file path=customXml/itemProps2.xml><?xml version="1.0" encoding="utf-8"?>
<ds:datastoreItem xmlns:ds="http://schemas.openxmlformats.org/officeDocument/2006/customXml" ds:itemID="{E94AFD05-E78F-4F4D-9F8E-48DDCBB3A2D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ffa91fb-a0ff-4ac5-b2db-65c790d184a4"/>
    <ds:schemaRef ds:uri="http://schemas.microsoft.com/sharepoint.v3"/>
    <ds:schemaRef ds:uri="http://schemas.microsoft.com/sharepoint/v3/fields"/>
    <ds:schemaRef ds:uri="7d8dd676-26ca-4e08-b90f-b4e0026a58a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6F0B128-A155-453F-80EA-395DD366E5AF}">
  <ds:schemaRefs>
    <ds:schemaRef ds:uri="http://purl.org/dc/elements/1.1/"/>
    <ds:schemaRef ds:uri="http://purl.org/dc/dcmitype/"/>
    <ds:schemaRef ds:uri="http://schemas.microsoft.com/office/2006/documentManagement/types"/>
    <ds:schemaRef ds:uri="4ffa91fb-a0ff-4ac5-b2db-65c790d184a4"/>
    <ds:schemaRef ds:uri="http://purl.org/dc/terms/"/>
    <ds:schemaRef ds:uri="http://schemas.microsoft.com/sharepoint.v3"/>
    <ds:schemaRef ds:uri="http://www.w3.org/XML/1998/namespace"/>
    <ds:schemaRef ds:uri="http://schemas.microsoft.com/sharepoint/v3/field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7d8dd676-26ca-4e08-b90f-b4e0026a58ac"/>
    <ds:schemaRef ds:uri="http://schemas.microsoft.com/sharepoint/v3"/>
  </ds:schemaRefs>
</ds:datastoreItem>
</file>

<file path=customXml/itemProps4.xml><?xml version="1.0" encoding="utf-8"?>
<ds:datastoreItem xmlns:ds="http://schemas.openxmlformats.org/officeDocument/2006/customXml" ds:itemID="{47762ABA-DD78-46C3-9FC7-B9F1FAE9F15E}">
  <ds:schemaRefs>
    <ds:schemaRef ds:uri="http://schemas.microsoft.com/sharepoint/v3/contenttype/forms"/>
  </ds:schemaRefs>
</ds:datastoreItem>
</file>

<file path=customXml/itemProps5.xml><?xml version="1.0" encoding="utf-8"?>
<ds:datastoreItem xmlns:ds="http://schemas.openxmlformats.org/officeDocument/2006/customXml" ds:itemID="{0975EEDD-DB6C-4EA3-99AE-4ECADFAB6C58}">
  <ds:schemaRefs>
    <ds:schemaRef ds:uri="ESRI.ArcGIS.Mapping.OfficeIntegration.PowerPointInfo"/>
  </ds:schemaRefs>
</ds:datastoreItem>
</file>

<file path=customXml/itemProps6.xml><?xml version="1.0" encoding="utf-8"?>
<ds:datastoreItem xmlns:ds="http://schemas.openxmlformats.org/officeDocument/2006/customXml" ds:itemID="{52DABAC6-AB31-443F-904E-AD0D336C5A16}">
  <ds:schemaRefs>
    <ds:schemaRef ds:uri="ESRI.ArcGIS.Mapping.OfficeIntegration.PowerPointInfo"/>
  </ds:schemaRefs>
</ds:datastoreItem>
</file>

<file path=customXml/itemProps7.xml><?xml version="1.0" encoding="utf-8"?>
<ds:datastoreItem xmlns:ds="http://schemas.openxmlformats.org/officeDocument/2006/customXml" ds:itemID="{3439FA1E-93E0-47F4-869F-C27E3E0B1AA2}">
  <ds:schemaRefs>
    <ds:schemaRef ds:uri="ESRI.ArcGIS.Mapping.OfficeIntegration.PowerPointInfo"/>
  </ds:schemaRefs>
</ds:datastoreItem>
</file>

<file path=customXml/itemProps8.xml><?xml version="1.0" encoding="utf-8"?>
<ds:datastoreItem xmlns:ds="http://schemas.openxmlformats.org/officeDocument/2006/customXml" ds:itemID="{4E31009A-1FD3-48BB-AC9B-4A9CDC2C7350}">
  <ds:schemaRefs>
    <ds:schemaRef ds:uri="ESRI.ArcGIS.Mapping.OfficeIntegration.PowerPointInfo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1772</TotalTime>
  <Words>395</Words>
  <Application>Microsoft Office PowerPoint</Application>
  <PresentationFormat>On-screen Show (4:3)</PresentationFormat>
  <Paragraphs>63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ＭＳ Ｐゴシック</vt:lpstr>
      <vt:lpstr>Arial</vt:lpstr>
      <vt:lpstr>Blank Presentation</vt:lpstr>
      <vt:lpstr>AQS Status and Plans</vt:lpstr>
      <vt:lpstr>Status – Recent Changes</vt:lpstr>
      <vt:lpstr>Active and Planned Changes (1)</vt:lpstr>
      <vt:lpstr>Active and Planned Changes (2)</vt:lpstr>
      <vt:lpstr>Changes (3)</vt:lpstr>
      <vt:lpstr>Questions and/or Comments?</vt:lpstr>
    </vt:vector>
  </TitlesOfParts>
  <Company>Office 2004 Test Drive User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Office 2004 Test Drive User</dc:creator>
  <cp:keywords/>
  <cp:lastModifiedBy>Coats, Robert</cp:lastModifiedBy>
  <cp:revision>209</cp:revision>
  <cp:lastPrinted>2016-08-04T15:31:59Z</cp:lastPrinted>
  <dcterms:created xsi:type="dcterms:W3CDTF">2011-02-09T16:00:48Z</dcterms:created>
  <dcterms:modified xsi:type="dcterms:W3CDTF">2016-08-04T17:35:36Z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0x010100AE1D34D33B964B4F9EEC817C5601A1B1</vt:lpwstr>
  </property>
  <property fmtid="{D5CDD505-2E9C-101B-9397-08002B2CF9AE}" pid="3" name="TaxKeyword">
    <vt:lpwstr/>
  </property>
  <property fmtid="{D5CDD505-2E9C-101B-9397-08002B2CF9AE}" pid="4" name="Document Type">
    <vt:lpwstr/>
  </property>
  <property fmtid="{D5CDD505-2E9C-101B-9397-08002B2CF9AE}" pid="5" name="EPA Subject">
    <vt:lpwstr/>
  </property>
</Properties>
</file>