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7"/>
  </p:sldMasterIdLst>
  <p:notesMasterIdLst>
    <p:notesMasterId r:id="rId33"/>
  </p:notesMasterIdLst>
  <p:handoutMasterIdLst>
    <p:handoutMasterId r:id="rId34"/>
  </p:handoutMasterIdLst>
  <p:sldIdLst>
    <p:sldId id="271" r:id="rId18"/>
    <p:sldId id="273" r:id="rId19"/>
    <p:sldId id="256" r:id="rId20"/>
    <p:sldId id="276" r:id="rId21"/>
    <p:sldId id="279" r:id="rId22"/>
    <p:sldId id="274" r:id="rId23"/>
    <p:sldId id="277" r:id="rId24"/>
    <p:sldId id="287" r:id="rId25"/>
    <p:sldId id="278" r:id="rId26"/>
    <p:sldId id="281" r:id="rId27"/>
    <p:sldId id="288" r:id="rId28"/>
    <p:sldId id="280" r:id="rId29"/>
    <p:sldId id="282" r:id="rId30"/>
    <p:sldId id="284" r:id="rId31"/>
    <p:sldId id="285" r:id="rId3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  <a:srgbClr val="FFFFDD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30" autoAdjust="0"/>
    <p:restoredTop sz="89890" autoAdjust="0"/>
  </p:normalViewPr>
  <p:slideViewPr>
    <p:cSldViewPr>
      <p:cViewPr varScale="1">
        <p:scale>
          <a:sx n="80" d="100"/>
          <a:sy n="80" d="100"/>
        </p:scale>
        <p:origin x="2040" y="58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slide" Target="slides/slide4.xml"/><Relationship Id="rId34" Type="http://schemas.openxmlformats.org/officeDocument/2006/relationships/handoutMaster" Target="handoutMasters/handoutMaster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Master" Target="slideMasters/slideMaster1.xml"/><Relationship Id="rId25" Type="http://schemas.openxmlformats.org/officeDocument/2006/relationships/slide" Target="slides/slide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viewProps" Target="view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B20113B-14B8-408F-B7CC-4A95DA7BB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43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C892575-76B2-44B4-A0D4-5723D177C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68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616CCF-E006-4C67-BDDD-8EA1C0C9FC99}" type="slidenum">
              <a:rPr lang="en-US"/>
              <a:pPr/>
              <a:t>3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49680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676400"/>
            <a:ext cx="4876800" cy="448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36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D6A066-39CE-4391-8030-DA37DB22BDB6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80E008-ACCA-40DB-9014-A9A803CAD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</a:t>
            </a:r>
            <a:r>
              <a:rPr lang="en-US" dirty="0" err="1" smtClean="0"/>
              <a:t>lev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EF2D33-A634-4964-846A-30001FAEE0B2}" type="datetime1">
              <a:rPr lang="en-US" smtClean="0"/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37C3E9-CAB7-4F6A-B426-4D2B7FA6C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015F91-C7AE-438F-B5B2-0874FE716590}" type="datetime1">
              <a:rPr lang="en-US" smtClean="0"/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02E5F6-1B1E-4862-91DF-C571C2112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01A83FD-B20E-4A5F-85CC-6E451BB5D8E3}" type="datetime1">
              <a:rPr lang="en-US" smtClean="0"/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84AE80-C3E8-4D04-B240-03B24D2E8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89340D-A6DD-4BBE-962D-09674B6A962D}" type="datetime1">
              <a:rPr lang="en-US" smtClean="0"/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A38057-6A1F-4DEA-8C1D-8A825A413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5641B3-DB7F-46E3-A7F3-99A4570674A7}" type="datetime1">
              <a:rPr lang="en-US" smtClean="0"/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783607-C43C-45E2-9E55-D9D4ABF9E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C8FD50-E5C9-4247-8658-E6E535BC8FB5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F990BF-1AC5-4A88-9C23-E88DB6AED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A409D-13B5-4BFA-BEF2-B333FB868C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B6DCE1-56C2-472D-BE69-B34E2193C52B}" type="datetime1">
              <a:rPr lang="en-US" smtClean="0"/>
              <a:t>8/11/2016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A5571E-9320-4765-A720-51F228C41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E50ED1-5811-457B-BFE8-089A266E782C}" type="datetime1">
              <a:rPr lang="en-US" smtClean="0"/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C55162-156E-4051-B1F3-5E18511A0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63EE63-1CE5-40AA-BFE8-0D6F57375E02}" type="datetime1">
              <a:rPr lang="en-US" smtClean="0"/>
              <a:t>8/11/2016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921297-F0ED-4C1F-BF57-9948847A5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7D6AA32-1BFD-4937-A5A9-FDBD297F87CF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78A7CB-A65C-4BD2-AD64-57AD2EE3B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BEE2050-0502-4A8A-A0CF-F54E8E1068E4}" type="datetime1">
              <a:rPr lang="en-US" smtClean="0"/>
              <a:t>8/11/2016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CEE91D-A776-4927-9F55-A28404030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E8DB79-0368-413E-8C7A-2EE84874FC5B}" type="datetime1">
              <a:rPr lang="en-US" smtClean="0"/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084572-B0FF-41C4-9F43-7AA9EDDEE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B6ACE5-153A-444F-B604-63D756DEAF25}" type="datetime1">
              <a:rPr lang="en-US" smtClean="0"/>
              <a:t>8/11/2016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1993D8-F9E3-4863-A603-4D0481FE8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 userDrawn="1"/>
        </p:nvPicPr>
        <p:blipFill>
          <a:blip r:embed="rId17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60020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667000"/>
            <a:ext cx="777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D7AC7D8D-9F7E-4774-B82D-2D02067041E1}" type="datetime1">
              <a:rPr lang="en-US" smtClean="0"/>
              <a:t>8/11/2016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 smtClean="0"/>
            </a:lvl1pPr>
          </a:lstStyle>
          <a:p>
            <a:pPr>
              <a:defRPr/>
            </a:pPr>
            <a:r>
              <a:rPr lang="en-US"/>
              <a:t>U.S. Environmental Protection Agency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32B910A-57A9-4E29-B51D-402F84F24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Access Control and User Authentication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Chris Chapman, US EPA</a:t>
            </a:r>
          </a:p>
          <a:p>
            <a:r>
              <a:rPr lang="en-US" sz="2400" dirty="0"/>
              <a:t>National Ambient Air Monitoring Conference</a:t>
            </a:r>
          </a:p>
          <a:p>
            <a:pPr eaLnBrk="1" hangingPunct="1"/>
            <a:r>
              <a:rPr lang="en-US" sz="2400" dirty="0" smtClean="0"/>
              <a:t>August 10, 2016 – St. Louis, Missouri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BD272D-8790-4C5F-96DD-CE93C6946A48}" type="datetime1">
              <a:rPr lang="en-US" smtClean="0"/>
              <a:t>8/11/2016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80E008-ACCA-40DB-9014-A9A803CADA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2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0"/>
            <a:ext cx="7620000" cy="990600"/>
          </a:xfrm>
        </p:spPr>
        <p:txBody>
          <a:bodyPr/>
          <a:lstStyle/>
          <a:p>
            <a:r>
              <a:rPr lang="en-US" dirty="0" smtClean="0"/>
              <a:t>User Profile with Agency Assignment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61322"/>
            <a:ext cx="8272463" cy="2373318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 bwMode="auto">
          <a:xfrm>
            <a:off x="6172200" y="3200400"/>
            <a:ext cx="990600" cy="304800"/>
          </a:xfrm>
          <a:prstGeom prst="ellipse">
            <a:avLst/>
          </a:prstGeom>
          <a:solidFill>
            <a:srgbClr val="7030A0">
              <a:alpha val="16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83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50" y="2743200"/>
            <a:ext cx="7410450" cy="21669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7620000" cy="990600"/>
          </a:xfrm>
        </p:spPr>
        <p:txBody>
          <a:bodyPr/>
          <a:lstStyle/>
          <a:p>
            <a:r>
              <a:rPr lang="en-US" dirty="0" smtClean="0"/>
              <a:t>Maintain Monitor Form: Owning Agency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" name="Oval 9"/>
          <p:cNvSpPr/>
          <p:nvPr/>
        </p:nvSpPr>
        <p:spPr bwMode="auto">
          <a:xfrm>
            <a:off x="4419600" y="4267200"/>
            <a:ext cx="990600" cy="304800"/>
          </a:xfrm>
          <a:prstGeom prst="ellipse">
            <a:avLst/>
          </a:prstGeom>
          <a:solidFill>
            <a:srgbClr val="7030A0">
              <a:alpha val="15000"/>
            </a:srgbClr>
          </a:solidFill>
          <a:ln w="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40539" y="5177135"/>
            <a:ext cx="7441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Screening Group not on Maintain Monitor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2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7620000" cy="990600"/>
          </a:xfrm>
        </p:spPr>
        <p:txBody>
          <a:bodyPr/>
          <a:lstStyle/>
          <a:p>
            <a:r>
              <a:rPr lang="en-US" dirty="0" smtClean="0"/>
              <a:t>Maintain Monitor Form: Agency Roles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0" name="Oval 9"/>
          <p:cNvSpPr/>
          <p:nvPr/>
        </p:nvSpPr>
        <p:spPr bwMode="auto">
          <a:xfrm>
            <a:off x="4419600" y="4267200"/>
            <a:ext cx="990600" cy="304800"/>
          </a:xfrm>
          <a:prstGeom prst="ellipse">
            <a:avLst/>
          </a:prstGeom>
          <a:solidFill>
            <a:srgbClr val="7030A0">
              <a:alpha val="15000"/>
            </a:srgbClr>
          </a:solidFill>
          <a:ln w="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40539" y="5177135"/>
            <a:ext cx="7441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Screening Group not on Maintain Monitor Form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687" y="2057400"/>
            <a:ext cx="8048625" cy="40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34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620000" cy="990600"/>
          </a:xfrm>
        </p:spPr>
        <p:txBody>
          <a:bodyPr/>
          <a:lstStyle/>
          <a:p>
            <a:r>
              <a:rPr lang="en-US" dirty="0" smtClean="0"/>
              <a:t>ADMIN AGENCY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87" y="2133600"/>
            <a:ext cx="8263025" cy="2319337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 bwMode="auto">
          <a:xfrm>
            <a:off x="838200" y="3700463"/>
            <a:ext cx="7391400" cy="566737"/>
          </a:xfrm>
          <a:prstGeom prst="ellipse">
            <a:avLst/>
          </a:prstGeom>
          <a:solidFill>
            <a:srgbClr val="7030A0">
              <a:alpha val="14000"/>
            </a:srgbClr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026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0"/>
            <a:ext cx="7620000" cy="533400"/>
          </a:xfrm>
        </p:spPr>
        <p:txBody>
          <a:bodyPr/>
          <a:lstStyle/>
          <a:p>
            <a:r>
              <a:rPr lang="en-US" dirty="0" smtClean="0"/>
              <a:t>Agency Roles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426786"/>
              </p:ext>
            </p:extLst>
          </p:nvPr>
        </p:nvGraphicFramePr>
        <p:xfrm>
          <a:off x="457200" y="1600200"/>
          <a:ext cx="8382000" cy="46381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83437"/>
                <a:gridCol w="6998563"/>
              </a:tblGrid>
              <a:tr h="34088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Role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Definition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79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Owning (Monitoring)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Monitoring agency responsible for operating a monitoring site for which the quality assurance regulations apply. (58)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352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PQAO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monitoring organization, a group of monitoring organizations or other organization that is responsible for a set of stations that monitor the same pollutant and for which data quality assessments can be pooled. Each criteria pollutant sampler/monitor at a monitoring station must be associated with only one PQAO</a:t>
                      </a: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600" baseline="0" dirty="0" smtClean="0"/>
                        <a:t>(58)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7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Reporting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</a:t>
                      </a:r>
                      <a:r>
                        <a:rPr lang="en-US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entity, such as a state, local, or tribal monitoring agency, that reports air quality data to the EPA. (58)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95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Certifying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Agency authorized to</a:t>
                      </a:r>
                      <a:r>
                        <a:rPr lang="en-US" sz="1600" baseline="0" dirty="0" smtClean="0"/>
                        <a:t> certify the data for a monitor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7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Analyzing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Agency responsible for analyzing</a:t>
                      </a:r>
                      <a:r>
                        <a:rPr lang="en-US" sz="1600" baseline="0" dirty="0" smtClean="0"/>
                        <a:t> lab filters for a monitor.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Collecting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Agency</a:t>
                      </a:r>
                      <a:r>
                        <a:rPr lang="en-US" sz="1600" baseline="0" dirty="0" smtClean="0"/>
                        <a:t> responsible for collecting samples for a monitor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79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Auditing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Agency authorized to conduct independent QA audits (NPAP &amp; PEP). Usually an EPA Region,</a:t>
                      </a:r>
                      <a:r>
                        <a:rPr lang="en-US" sz="1600" baseline="0" dirty="0" smtClean="0"/>
                        <a:t> unless self-implementing </a:t>
                      </a:r>
                      <a:r>
                        <a:rPr lang="en-US" sz="1600" baseline="0" dirty="0" smtClean="0"/>
                        <a:t>state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49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7620000" cy="533400"/>
          </a:xfrm>
        </p:spPr>
        <p:txBody>
          <a:bodyPr/>
          <a:lstStyle/>
          <a:p>
            <a:r>
              <a:rPr lang="en-US" dirty="0" smtClean="0"/>
              <a:t>Agency Permissions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083895"/>
              </p:ext>
            </p:extLst>
          </p:nvPr>
        </p:nvGraphicFramePr>
        <p:xfrm>
          <a:off x="457200" y="1752601"/>
          <a:ext cx="8382000" cy="390953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28800"/>
                <a:gridCol w="6553200"/>
              </a:tblGrid>
              <a:tr h="29381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Data Type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Permitted to Update, including user roles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16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Site Metadata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Owning, PQAO (must have</a:t>
                      </a:r>
                      <a:r>
                        <a:rPr lang="en-US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Raw Data or PA  role as well)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8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Monitor Metadata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Owning, PQAO (must have Raw Data</a:t>
                      </a:r>
                      <a:r>
                        <a:rPr lang="en-US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PA role as well)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16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Raw Data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Owning,</a:t>
                      </a:r>
                      <a:r>
                        <a:rPr lang="en-US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Reporting (must have Raw Data role)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89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Routine QA</a:t>
                      </a:r>
                      <a:r>
                        <a:rPr lang="en-US" sz="1600" baseline="0" dirty="0" smtClean="0"/>
                        <a:t> /QC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Owning, PQAO, Reporting,</a:t>
                      </a:r>
                      <a:r>
                        <a:rPr lang="en-US" sz="1600" baseline="0" dirty="0" smtClean="0"/>
                        <a:t> Analyzing, Collecting (must have PA role)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17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Independent</a:t>
                      </a:r>
                      <a:r>
                        <a:rPr lang="en-US" sz="1600" baseline="0" dirty="0" smtClean="0"/>
                        <a:t> QA/QC (PEP,NPAP)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Auditing (must have Audit Coordinator Role as well).  This is for approving the audits. Data is submitted</a:t>
                      </a:r>
                      <a:r>
                        <a:rPr lang="en-US" sz="1600" baseline="0" dirty="0" smtClean="0"/>
                        <a:t> automatically via PEAT. 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8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Lab</a:t>
                      </a:r>
                      <a:r>
                        <a:rPr lang="en-US" sz="1600" baseline="0" dirty="0" smtClean="0"/>
                        <a:t> Assessments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Owning (must have PA role)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1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Certification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Certifying (privileges</a:t>
                      </a:r>
                      <a:r>
                        <a:rPr lang="en-US" sz="1600" baseline="0" dirty="0" smtClean="0"/>
                        <a:t> to form also role based)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1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Exceptional Events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N/A (not applicable to form yet)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22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want you to get </a:t>
            </a:r>
            <a:r>
              <a:rPr lang="en-US" smtClean="0"/>
              <a:t>(elevator pitch)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ways to logon to AQS.</a:t>
            </a:r>
          </a:p>
          <a:p>
            <a:r>
              <a:rPr lang="en-US" dirty="0" smtClean="0"/>
              <a:t>Two security models currently in force.</a:t>
            </a:r>
          </a:p>
          <a:p>
            <a:pPr lvl="1"/>
            <a:r>
              <a:rPr lang="en-US" dirty="0" smtClean="0"/>
              <a:t>Screening Groups vs. Agency Based</a:t>
            </a:r>
          </a:p>
          <a:p>
            <a:r>
              <a:rPr lang="en-US" dirty="0" smtClean="0"/>
              <a:t>Agency Based was developed when QA system was redesigned.  </a:t>
            </a:r>
          </a:p>
          <a:p>
            <a:r>
              <a:rPr lang="en-US" dirty="0" smtClean="0"/>
              <a:t>Agency Based will completely replace screening groups eventually.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6A553E-E35F-44C6-878E-7BA56E5A31B6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62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dirty="0" smtClean="0"/>
              <a:t>Two ways to logon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981200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               AQS ID		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81000" y="2763346"/>
            <a:ext cx="4040188" cy="269800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949825" y="2027238"/>
            <a:ext cx="3736975" cy="639762"/>
          </a:xfrm>
        </p:spPr>
        <p:txBody>
          <a:bodyPr/>
          <a:lstStyle/>
          <a:p>
            <a:pPr algn="ctr"/>
            <a:r>
              <a:rPr lang="en-US" dirty="0" smtClean="0"/>
              <a:t>ENSC ID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949825" y="2763345"/>
            <a:ext cx="3813175" cy="2698511"/>
          </a:xfrm>
          <a:prstGeom prst="rect">
            <a:avLst/>
          </a:prstGeom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D367DC-1E92-4FAB-BCA7-73C004F6C7A0}" type="datetime1">
              <a:rPr lang="en-US" smtClean="0"/>
              <a:t>8/11/2016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8A7CB-A65C-4BD2-AD64-57AD2EE3B34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143000"/>
            <a:ext cx="7620000" cy="990600"/>
          </a:xfrm>
        </p:spPr>
        <p:txBody>
          <a:bodyPr/>
          <a:lstStyle/>
          <a:p>
            <a:r>
              <a:rPr lang="en-US" dirty="0" smtClean="0"/>
              <a:t>Screening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r>
              <a:rPr lang="en-US" sz="2400" dirty="0" smtClean="0"/>
              <a:t>Monitors owned by a screening group (one and only)</a:t>
            </a:r>
          </a:p>
          <a:p>
            <a:r>
              <a:rPr lang="en-US" sz="2400" dirty="0" smtClean="0"/>
              <a:t>Members of screening groups can modify data for monitors owned by that screening group (with proper role)</a:t>
            </a:r>
          </a:p>
          <a:p>
            <a:r>
              <a:rPr lang="en-US" sz="2400" dirty="0" smtClean="0"/>
              <a:t>Monitors can only belong to one screening group</a:t>
            </a:r>
          </a:p>
          <a:p>
            <a:r>
              <a:rPr lang="en-US" sz="2400" dirty="0" smtClean="0"/>
              <a:t>Users can belong to multiple screening groups and have multiple roles within a screening </a:t>
            </a:r>
            <a:r>
              <a:rPr lang="en-US" sz="2400" dirty="0" smtClean="0"/>
              <a:t>group</a:t>
            </a:r>
            <a:endParaRPr lang="en-US" sz="2400" dirty="0" smtClean="0"/>
          </a:p>
          <a:p>
            <a:r>
              <a:rPr lang="en-US" sz="2400" dirty="0" smtClean="0"/>
              <a:t>Screening group security still in force for sites, monitors, Raw Data (Sampling measurements) on forms and in batch.   Not for </a:t>
            </a:r>
            <a:r>
              <a:rPr lang="en-US" sz="2400" dirty="0" smtClean="0"/>
              <a:t>QA 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923673-9BCA-4BA3-9A91-74DEB04D5AA4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55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620000" cy="990600"/>
          </a:xfrm>
        </p:spPr>
        <p:txBody>
          <a:bodyPr/>
          <a:lstStyle/>
          <a:p>
            <a:r>
              <a:rPr lang="en-US" dirty="0" smtClean="0"/>
              <a:t>Screening Groups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752600"/>
            <a:ext cx="6766718" cy="4191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14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620000" cy="838200"/>
          </a:xfrm>
        </p:spPr>
        <p:txBody>
          <a:bodyPr/>
          <a:lstStyle/>
          <a:p>
            <a:r>
              <a:rPr lang="en-US" dirty="0" smtClean="0"/>
              <a:t>Groups and Roles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923673-9BCA-4BA3-9A91-74DEB04D5AA4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67" y="1736035"/>
            <a:ext cx="7311266" cy="423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17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90600"/>
            <a:ext cx="7620000" cy="838200"/>
          </a:xfrm>
        </p:spPr>
        <p:txBody>
          <a:bodyPr/>
          <a:lstStyle/>
          <a:p>
            <a:r>
              <a:rPr lang="en-US" dirty="0" smtClean="0"/>
              <a:t>User Roles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923673-9BCA-4BA3-9A91-74DEB04D5AA4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8056186"/>
              </p:ext>
            </p:extLst>
          </p:nvPr>
        </p:nvGraphicFramePr>
        <p:xfrm>
          <a:off x="990600" y="1676401"/>
          <a:ext cx="7772400" cy="34184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14594"/>
                <a:gridCol w="5257806"/>
              </a:tblGrid>
              <a:tr h="58314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Security Roles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Definition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45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Raw Data Update User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Can update raw data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PA Data Update User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Can</a:t>
                      </a:r>
                      <a:r>
                        <a:rPr lang="en-US" sz="1600" baseline="0" dirty="0" smtClean="0"/>
                        <a:t> update QA data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Read Only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Read</a:t>
                      </a:r>
                      <a:r>
                        <a:rPr lang="en-US" sz="1600" baseline="0" dirty="0" smtClean="0"/>
                        <a:t> only user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FRM Auditor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Maintain Independent Assessments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Regional</a:t>
                      </a:r>
                      <a:r>
                        <a:rPr lang="en-US" sz="1600" baseline="0" dirty="0" smtClean="0"/>
                        <a:t> Admin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Concur with Exceptional Events and Certification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Audit Coordinator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Schedule</a:t>
                      </a:r>
                      <a:r>
                        <a:rPr lang="en-US" sz="1600" baseline="0" dirty="0" smtClean="0"/>
                        <a:t> and review Independent Audits (NPAP/PEP)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EPA_HQ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Concur with Certification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6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Data Admin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Used only by NADG can</a:t>
                      </a:r>
                      <a:r>
                        <a:rPr lang="en-US" sz="1600" baseline="0" dirty="0" smtClean="0"/>
                        <a:t> access any data in AQS.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94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7620000" cy="533400"/>
          </a:xfrm>
        </p:spPr>
        <p:txBody>
          <a:bodyPr/>
          <a:lstStyle/>
          <a:p>
            <a:r>
              <a:rPr lang="en-US" dirty="0" smtClean="0"/>
              <a:t>Role Permissions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431370"/>
              </p:ext>
            </p:extLst>
          </p:nvPr>
        </p:nvGraphicFramePr>
        <p:xfrm>
          <a:off x="457200" y="1752601"/>
          <a:ext cx="8382000" cy="40324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28800"/>
                <a:gridCol w="6553200"/>
              </a:tblGrid>
              <a:tr h="29381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Data Type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Permitted to Update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16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Site Metadata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Raw Data, PA Data,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8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Monitor Metadata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Raw Data, PA Data,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16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Raw Data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Raw Data,</a:t>
                      </a:r>
                      <a:r>
                        <a:rPr lang="en-US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89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Routine QA</a:t>
                      </a:r>
                      <a:r>
                        <a:rPr lang="en-US" sz="1600" baseline="0" dirty="0" smtClean="0"/>
                        <a:t> /QC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Handled</a:t>
                      </a:r>
                      <a:r>
                        <a:rPr lang="en-US" sz="1600" baseline="0" dirty="0" smtClean="0"/>
                        <a:t> by Agency Based Security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17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Independent</a:t>
                      </a:r>
                      <a:r>
                        <a:rPr lang="en-US" sz="1600" baseline="0" dirty="0" smtClean="0"/>
                        <a:t> QA/QC (PEP,NPAP)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Handled by</a:t>
                      </a:r>
                      <a:r>
                        <a:rPr lang="en-US" sz="1600" baseline="0" dirty="0" smtClean="0"/>
                        <a:t> Agency Based Security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81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Lab</a:t>
                      </a:r>
                      <a:r>
                        <a:rPr lang="en-US" sz="1600" baseline="0" dirty="0" smtClean="0"/>
                        <a:t> Assessments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Handled by Agency</a:t>
                      </a:r>
                      <a:r>
                        <a:rPr lang="en-US" sz="1600" baseline="0" dirty="0" smtClean="0"/>
                        <a:t> Based Security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1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Certification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Data Admin,</a:t>
                      </a:r>
                      <a:r>
                        <a:rPr lang="en-US" sz="1600" baseline="0" dirty="0" smtClean="0"/>
                        <a:t> EPA HQ, Regional Admin, Regional HQ (not all roles the same authority)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1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Exceptional Events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Entered by Screening Group, Concurred by Regional Admin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263057-F6C9-4026-A50A-A59C9B499E68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30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7620000" cy="990600"/>
          </a:xfrm>
        </p:spPr>
        <p:txBody>
          <a:bodyPr/>
          <a:lstStyle/>
          <a:p>
            <a:r>
              <a:rPr lang="en-US" dirty="0" smtClean="0"/>
              <a:t>Agency Based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2400" dirty="0" smtClean="0"/>
              <a:t>User belongs on one </a:t>
            </a:r>
            <a:r>
              <a:rPr lang="en-US" sz="2400" dirty="0" smtClean="0"/>
              <a:t>agency</a:t>
            </a:r>
            <a:endParaRPr lang="en-US" sz="2400" dirty="0" smtClean="0"/>
          </a:p>
          <a:p>
            <a:r>
              <a:rPr lang="en-US" sz="2400" dirty="0" smtClean="0"/>
              <a:t>Monitors are assigned to agency roles.  A monitor may have different agencies for different </a:t>
            </a:r>
            <a:r>
              <a:rPr lang="en-US" sz="2400" dirty="0" smtClean="0"/>
              <a:t>roles</a:t>
            </a:r>
            <a:endParaRPr lang="en-US" sz="2400" dirty="0" smtClean="0"/>
          </a:p>
          <a:p>
            <a:r>
              <a:rPr lang="en-US" sz="2400" dirty="0" smtClean="0"/>
              <a:t>One agency in a role for a monitor at a time, but you can change the monitor having that </a:t>
            </a:r>
            <a:r>
              <a:rPr lang="en-US" sz="2400" dirty="0" smtClean="0"/>
              <a:t>role</a:t>
            </a:r>
            <a:endParaRPr lang="en-US" sz="2400" dirty="0" smtClean="0"/>
          </a:p>
          <a:p>
            <a:r>
              <a:rPr lang="en-US" sz="2400" dirty="0" smtClean="0"/>
              <a:t>To handle users who need access to more than one agency’s set of monitors, there are parent and child </a:t>
            </a:r>
            <a:r>
              <a:rPr lang="en-US" sz="2400" dirty="0" smtClean="0"/>
              <a:t>agencies</a:t>
            </a:r>
            <a:endParaRPr lang="en-US" sz="2400" dirty="0" smtClean="0"/>
          </a:p>
          <a:p>
            <a:r>
              <a:rPr lang="en-US" sz="2400" dirty="0" smtClean="0"/>
              <a:t>Agency Based Security does not apply to raw data and site/monitor metadata forms (DOES apply to batch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923673-9BCA-4BA3-9A91-74DEB04D5AA4}" type="datetime1">
              <a:rPr lang="en-US" smtClean="0"/>
              <a:t>8/11/2016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U.S. Environmental Protection Agency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64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AAMC Template For Pres" id="{56955F6F-F676-43C5-B7F2-8BAEAA334E4F}" vid="{71D172D7-F03F-4A4F-9EC5-A1AD482839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?mso-contentType ?>
<SharedContentType xmlns="Microsoft.SharePoint.Taxonomy.ContentTypeSync" SourceId="29f62856-1543-49d4-a736-4569d363f533" ContentTypeId="0x0101" PreviousValue="false"/>
</file>

<file path=customXml/item1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2016-07-07T04:00:00+00:00</Document_x0020_Creation_x0020_Date>
    <EPA_x0020_Office xmlns="4ffa91fb-a0ff-4ac5-b2db-65c790d184a4">OAR-OAQPS-OID-NADG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Brooks, MichaelS</DisplayName>
        <AccountId>13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16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1D34D33B964B4F9EEC817C5601A1B1" ma:contentTypeVersion="6" ma:contentTypeDescription="Create a new document." ma:contentTypeScope="" ma:versionID="0fa9b658c8e2fe72ed73d78e2b1a3f6c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7d8dd676-26ca-4e08-b90f-b4e0026a58ac" targetNamespace="http://schemas.microsoft.com/office/2006/metadata/properties" ma:root="true" ma:fieldsID="17e72b3cbc60fc38cf6756f9a8f20cbe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7d8dd676-26ca-4e08-b90f-b4e0026a58ac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aec54597-794d-48fd-aaaa-4eaa50f4ff1d}" ma:internalName="TaxCatchAllLabel" ma:readOnly="true" ma:showField="CatchAllDataLabel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aec54597-794d-48fd-aaaa-4eaa50f4ff1d}" ma:internalName="TaxCatchAll" ma:showField="CatchAllData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dd676-26ca-4e08-b90f-b4e0026a58ac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62BF7704-7F9D-4CD5-976D-489DB80DD827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4FC1DC54-49C7-4904-B05A-F4C05AF31129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A7BDCCC8-40BC-40C7-A817-ED8AF076683C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68E62342-5913-494B-B381-5F33AA407DE4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09B2ABFE-F671-4199-8492-AFF8E2A0FCE1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CADE8817-63E1-4A83-B7DA-7E43C4C955F3}">
  <ds:schemaRefs>
    <ds:schemaRef ds:uri="Microsoft.SharePoint.Taxonomy.ContentTypeSync"/>
  </ds:schemaRefs>
</ds:datastoreItem>
</file>

<file path=customXml/itemProps15.xml><?xml version="1.0" encoding="utf-8"?>
<ds:datastoreItem xmlns:ds="http://schemas.openxmlformats.org/officeDocument/2006/customXml" ds:itemID="{5880DF19-F4BF-4ECB-84AE-77294185C013}">
  <ds:schemaRefs>
    <ds:schemaRef ds:uri="http://schemas.microsoft.com/office/2006/documentManagement/types"/>
    <ds:schemaRef ds:uri="http://schemas.microsoft.com/sharepoint/v3"/>
    <ds:schemaRef ds:uri="http://purl.org/dc/elements/1.1/"/>
    <ds:schemaRef ds:uri="4ffa91fb-a0ff-4ac5-b2db-65c790d184a4"/>
    <ds:schemaRef ds:uri="http://schemas.microsoft.com/office/infopath/2007/PartnerControls"/>
    <ds:schemaRef ds:uri="http://schemas.microsoft.com/sharepoint.v3"/>
    <ds:schemaRef ds:uri="http://schemas.microsoft.com/sharepoint/v3/field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7d8dd676-26ca-4e08-b90f-b4e0026a58ac"/>
    <ds:schemaRef ds:uri="http://purl.org/dc/dcmitype/"/>
    <ds:schemaRef ds:uri="http://purl.org/dc/terms/"/>
  </ds:schemaRefs>
</ds:datastoreItem>
</file>

<file path=customXml/itemProps16.xml><?xml version="1.0" encoding="utf-8"?>
<ds:datastoreItem xmlns:ds="http://schemas.openxmlformats.org/officeDocument/2006/customXml" ds:itemID="{54D976C3-642E-4BA6-800B-35840C80A7F8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FF2025DD-DCB3-446B-B11B-22C50B8E66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7d8dd676-26ca-4e08-b90f-b4e0026a58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894F86-55B5-42CC-A790-B597A8D248E6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4F252CA2-C40D-46FF-9FA2-C35EEEC01577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C6C6C335-5E54-4F1E-8224-AEC26360ED94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BADE5CB2-5178-4E9B-8881-EFC95765D16F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7225ABC2-2AEC-4CEC-9522-B5A1E66BA3F8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DF550356-2FF3-495E-A68C-FC9C02EA65F0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9B5E855C-D43E-4524-BD8A-258CE6AA24B5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4711</TotalTime>
  <Words>840</Words>
  <Application>Microsoft Office PowerPoint</Application>
  <PresentationFormat>On-screen Show (4:3)</PresentationFormat>
  <Paragraphs>153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ＭＳ Ｐゴシック</vt:lpstr>
      <vt:lpstr>Arial</vt:lpstr>
      <vt:lpstr>Blank Presentation</vt:lpstr>
      <vt:lpstr>Access Control and User Authentication</vt:lpstr>
      <vt:lpstr>What I want you to get (elevator pitch)</vt:lpstr>
      <vt:lpstr>Two ways to logon</vt:lpstr>
      <vt:lpstr>Screening Groups</vt:lpstr>
      <vt:lpstr>Screening Groups</vt:lpstr>
      <vt:lpstr>Groups and Roles</vt:lpstr>
      <vt:lpstr>User Roles</vt:lpstr>
      <vt:lpstr>Role Permissions</vt:lpstr>
      <vt:lpstr>Agency Based Security</vt:lpstr>
      <vt:lpstr>User Profile with Agency Assignment</vt:lpstr>
      <vt:lpstr>Maintain Monitor Form: Owning Agency</vt:lpstr>
      <vt:lpstr>Maintain Monitor Form: Agency Roles</vt:lpstr>
      <vt:lpstr>ADMIN AGENCY</vt:lpstr>
      <vt:lpstr>Agency Roles</vt:lpstr>
      <vt:lpstr>Agency Permissions</vt:lpstr>
    </vt:vector>
  </TitlesOfParts>
  <Company>Office 2004 Test Drive 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keywords/>
  <cp:lastModifiedBy>Chapman, Chris</cp:lastModifiedBy>
  <cp:revision>252</cp:revision>
  <cp:lastPrinted>2014-07-10T17:59:12Z</cp:lastPrinted>
  <dcterms:created xsi:type="dcterms:W3CDTF">2011-02-09T16:00:48Z</dcterms:created>
  <dcterms:modified xsi:type="dcterms:W3CDTF">2016-08-11T19:17:13Z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0x010100AE1D34D33B964B4F9EEC817C5601A1B1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