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9"/>
  </p:sldMasterIdLst>
  <p:notesMasterIdLst>
    <p:notesMasterId r:id="rId27"/>
  </p:notesMasterIdLst>
  <p:handoutMasterIdLst>
    <p:handoutMasterId r:id="rId28"/>
  </p:handoutMasterIdLst>
  <p:sldIdLst>
    <p:sldId id="271" r:id="rId10"/>
    <p:sldId id="273" r:id="rId11"/>
    <p:sldId id="256" r:id="rId12"/>
    <p:sldId id="274" r:id="rId13"/>
    <p:sldId id="258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59" r:id="rId25"/>
    <p:sldId id="275" r:id="rId2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CC"/>
    <a:srgbClr val="FFFFDD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30" autoAdjust="0"/>
    <p:restoredTop sz="89890" autoAdjust="0"/>
  </p:normalViewPr>
  <p:slideViewPr>
    <p:cSldViewPr>
      <p:cViewPr varScale="1">
        <p:scale>
          <a:sx n="80" d="100"/>
          <a:sy n="80" d="100"/>
        </p:scale>
        <p:origin x="2040" y="58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B20113B-14B8-408F-B7CC-4A95DA7BB3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3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C892575-76B2-44B4-A0D4-5723D177CF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368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616CCF-E006-4C67-BDDD-8EA1C0C9FC99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9680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892575-76B2-44B4-A0D4-5723D177CFE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579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676400"/>
            <a:ext cx="4876800" cy="448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36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CD6A066-39CE-4391-8030-DA37DB22BDB6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8400"/>
            <a:ext cx="3810000" cy="45720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80E008-ACCA-40DB-9014-A9A803CADA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</a:t>
            </a:r>
            <a:r>
              <a:rPr lang="en-US" dirty="0" err="1" smtClean="0"/>
              <a:t>lev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EF2D33-A634-4964-846A-30001FAEE0B2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37C3E9-CAB7-4F6A-B426-4D2B7FA6C2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449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449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015F91-C7AE-438F-B5B2-0874FE716590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02E5F6-1B1E-4862-91DF-C571C21124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01A83FD-B20E-4A5F-85CC-6E451BB5D8E3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84AE80-C3E8-4D04-B240-03B24D2E80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89340D-A6DD-4BBE-962D-09674B6A962D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A38057-6A1F-4DEA-8C1D-8A825A4139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5641B3-DB7F-46E3-A7F3-99A4570674A7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783607-C43C-45E2-9E55-D9D4ABF9E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C8FD50-E5C9-4247-8658-E6E535BC8FB5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F990BF-1AC5-4A88-9C23-E88DB6AED6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263057-F6C9-4026-A50A-A59C9B499E68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A409D-13B5-4BFA-BEF2-B333FB868C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B6DCE1-56C2-472D-BE69-B34E2193C52B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A5571E-9320-4765-A720-51F228C417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E50ED1-5811-457B-BFE8-089A266E782C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C55162-156E-4051-B1F3-5E18511A02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63EE63-1CE5-40AA-BFE8-0D6F57375E02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921297-F0ED-4C1F-BF57-9948847A5B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7D6AA32-1BFD-4937-A5A9-FDBD297F87CF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78A7CB-A65C-4BD2-AD64-57AD2EE3B3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BEE2050-0502-4A8A-A0CF-F54E8E1068E4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CEE91D-A776-4927-9F55-A284040309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E8DB79-0368-413E-8C7A-2EE84874FC5B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084572-B0FF-41C4-9F43-7AA9EDDEE6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B6ACE5-153A-444F-B604-63D756DEAF25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1993D8-F9E3-4863-A603-4D0481FE8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 noChangeArrowheads="1"/>
          </p:cNvPicPr>
          <p:nvPr userDrawn="1"/>
        </p:nvPicPr>
        <p:blipFill>
          <a:blip r:embed="rId17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60020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667000"/>
            <a:ext cx="777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D7AC7D8D-9F7E-4774-B82D-2D02067041E1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0" y="6248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 smtClean="0"/>
            </a:lvl1pPr>
          </a:lstStyle>
          <a:p>
            <a:pPr>
              <a:defRPr/>
            </a:pPr>
            <a:r>
              <a:rPr lang="en-US" dirty="0"/>
              <a:t>U.S. Environmental Protection Agency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32B910A-57A9-4E29-B51D-402F84F24C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star.org/exceptionalevents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Exceptional Events in AQS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Chris Chapman, US EPA</a:t>
            </a:r>
          </a:p>
          <a:p>
            <a:r>
              <a:rPr lang="en-US" sz="2400" dirty="0"/>
              <a:t>National Ambient Air Monitoring Conference</a:t>
            </a:r>
          </a:p>
          <a:p>
            <a:pPr eaLnBrk="1" hangingPunct="1"/>
            <a:r>
              <a:rPr lang="en-US" sz="2400" dirty="0" smtClean="0"/>
              <a:t>August 10, 2016 – St. Louis, Missouri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BD272D-8790-4C5F-96DD-CE93C6946A48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80E008-ACCA-40DB-9014-A9A803CADA3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2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1219200"/>
            <a:ext cx="8686800" cy="990600"/>
          </a:xfrm>
        </p:spPr>
        <p:txBody>
          <a:bodyPr/>
          <a:lstStyle/>
          <a:p>
            <a:r>
              <a:rPr lang="en-US" dirty="0" smtClean="0"/>
              <a:t>Associate Event with Flagged Measurements</a:t>
            </a:r>
            <a:endParaRPr lang="en-US" dirty="0"/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2209800"/>
            <a:ext cx="7772400" cy="3429000"/>
          </a:xfrm>
        </p:spPr>
        <p:txBody>
          <a:bodyPr/>
          <a:lstStyle/>
          <a:p>
            <a:r>
              <a:rPr lang="en-US" dirty="0" smtClean="0"/>
              <a:t>Maintain Event</a:t>
            </a:r>
          </a:p>
          <a:p>
            <a:pPr lvl="1"/>
            <a:r>
              <a:rPr lang="en-US" dirty="0" smtClean="0"/>
              <a:t>Query (or create) event (first tab)</a:t>
            </a:r>
          </a:p>
          <a:p>
            <a:pPr lvl="1"/>
            <a:r>
              <a:rPr lang="en-US" dirty="0" smtClean="0"/>
              <a:t>Query affected monitors (second tab)</a:t>
            </a:r>
          </a:p>
          <a:p>
            <a:pPr lvl="2"/>
            <a:r>
              <a:rPr lang="en-US" dirty="0" smtClean="0"/>
              <a:t>Can select by monitor key fields</a:t>
            </a:r>
          </a:p>
          <a:p>
            <a:pPr lvl="1"/>
            <a:r>
              <a:rPr lang="en-US" dirty="0" smtClean="0"/>
              <a:t>Can subset measurements affected by date range</a:t>
            </a:r>
          </a:p>
          <a:p>
            <a:pPr lvl="1"/>
            <a:r>
              <a:rPr lang="en-US" dirty="0" smtClean="0"/>
              <a:t>Can Associate/Disassociate by Monitor or all retrieved data</a:t>
            </a:r>
          </a:p>
          <a:p>
            <a:pPr lvl="1"/>
            <a:r>
              <a:rPr lang="en-US" dirty="0" smtClean="0"/>
              <a:t>Counts will be updated when action is saved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0A2427-C79B-4B1C-A29E-FB23B53AE1B5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79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1062037"/>
            <a:ext cx="8510588" cy="919163"/>
          </a:xfrm>
        </p:spPr>
        <p:txBody>
          <a:bodyPr/>
          <a:lstStyle/>
          <a:p>
            <a:r>
              <a:rPr lang="en-US" sz="3100" dirty="0" smtClean="0"/>
              <a:t>Maintain Event Form, Associate Raw Data Tab</a:t>
            </a:r>
            <a:endParaRPr lang="en-US" sz="31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117" y="1828800"/>
            <a:ext cx="6311106" cy="4292379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11101C-D1B2-4904-A39A-44E9D741A3E2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19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1066800"/>
            <a:ext cx="7620000" cy="990600"/>
          </a:xfrm>
        </p:spPr>
        <p:txBody>
          <a:bodyPr/>
          <a:lstStyle/>
          <a:p>
            <a:r>
              <a:rPr lang="en-US" dirty="0" smtClean="0"/>
              <a:t>Associate Via Maintain Raw</a:t>
            </a:r>
            <a:endParaRPr lang="en-US" dirty="0"/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1981200"/>
            <a:ext cx="7772400" cy="3429000"/>
          </a:xfrm>
        </p:spPr>
        <p:txBody>
          <a:bodyPr/>
          <a:lstStyle/>
          <a:p>
            <a:r>
              <a:rPr lang="en-US" dirty="0" smtClean="0"/>
              <a:t>Query Monitor and date range</a:t>
            </a:r>
          </a:p>
          <a:p>
            <a:r>
              <a:rPr lang="en-US" dirty="0" smtClean="0"/>
              <a:t>Select flagged measurement</a:t>
            </a:r>
          </a:p>
          <a:p>
            <a:r>
              <a:rPr lang="en-US" dirty="0" smtClean="0"/>
              <a:t>In Event Description Block, click on LOV to select existing event, or create new event</a:t>
            </a:r>
          </a:p>
          <a:p>
            <a:r>
              <a:rPr lang="en-US" dirty="0" smtClean="0"/>
              <a:t>Can remove existing association by selecting “No Event”</a:t>
            </a:r>
          </a:p>
          <a:p>
            <a:r>
              <a:rPr lang="en-US" dirty="0" smtClean="0"/>
              <a:t>Click save (Stat/CR and Post </a:t>
            </a:r>
            <a:r>
              <a:rPr lang="en-US" u="sng" dirty="0" smtClean="0"/>
              <a:t>not</a:t>
            </a:r>
            <a:r>
              <a:rPr lang="en-US" dirty="0" smtClean="0"/>
              <a:t> required)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BDFD68-E8CF-4B09-9BA5-41265EBCB4B5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27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990600"/>
            <a:ext cx="7620000" cy="990600"/>
          </a:xfrm>
        </p:spPr>
        <p:txBody>
          <a:bodyPr/>
          <a:lstStyle/>
          <a:p>
            <a:r>
              <a:rPr lang="en-US" dirty="0" smtClean="0"/>
              <a:t>Maintain Raw Event Association</a:t>
            </a:r>
            <a:endParaRPr lang="en-US" dirty="0"/>
          </a:p>
        </p:txBody>
      </p:sp>
      <p:sp>
        <p:nvSpPr>
          <p:cNvPr id="14340" name="Rectangle 4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752600"/>
            <a:ext cx="8153400" cy="4310640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F9C41B-47CF-463D-A742-C9141DF28BD8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0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990600"/>
            <a:ext cx="7620000" cy="990600"/>
          </a:xfrm>
        </p:spPr>
        <p:txBody>
          <a:bodyPr/>
          <a:lstStyle/>
          <a:p>
            <a:r>
              <a:rPr lang="en-US" dirty="0" smtClean="0"/>
              <a:t>Review Flagged Data Status</a:t>
            </a:r>
            <a:endParaRPr lang="en-US" dirty="0"/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1828800"/>
            <a:ext cx="7772400" cy="3886200"/>
          </a:xfrm>
        </p:spPr>
        <p:txBody>
          <a:bodyPr/>
          <a:lstStyle/>
          <a:p>
            <a:r>
              <a:rPr lang="en-US" dirty="0" smtClean="0"/>
              <a:t>AQS report, AMP360 – Raw Data Qualifier Report added</a:t>
            </a:r>
          </a:p>
          <a:p>
            <a:pPr lvl="1"/>
            <a:r>
              <a:rPr lang="en-US" dirty="0" smtClean="0"/>
              <a:t>Report options to select specific qualifier types (Request Exclusion, Informational, Null Data Codes, QA Qualifiers, Comment Qualifiers, or all)</a:t>
            </a:r>
          </a:p>
          <a:p>
            <a:pPr lvl="1"/>
            <a:r>
              <a:rPr lang="en-US" dirty="0" smtClean="0"/>
              <a:t>Report option to select specific qualifier code</a:t>
            </a:r>
          </a:p>
          <a:p>
            <a:pPr lvl="1"/>
            <a:r>
              <a:rPr lang="en-US" dirty="0" smtClean="0"/>
              <a:t>Report option to select specific Exceptional Event Concurrence state (Concurred, Non-concurred, null – not yet reviewed)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DEA7C5-B127-4299-B824-DE6413CCDC5F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38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1143000"/>
            <a:ext cx="7620000" cy="990600"/>
          </a:xfrm>
        </p:spPr>
        <p:txBody>
          <a:bodyPr/>
          <a:lstStyle/>
          <a:p>
            <a:r>
              <a:rPr lang="en-US" dirty="0" smtClean="0"/>
              <a:t>Review Flagged Data Example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6280" y="2057400"/>
            <a:ext cx="7589520" cy="3810000"/>
          </a:xfrm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02EF7C-1076-4913-8B1B-17E3755CCA40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9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914400"/>
            <a:ext cx="7620000" cy="914400"/>
          </a:xfrm>
        </p:spPr>
        <p:txBody>
          <a:bodyPr/>
          <a:lstStyle/>
          <a:p>
            <a:r>
              <a:rPr lang="en-US" dirty="0" smtClean="0"/>
              <a:t>EER Process Critical Dates</a:t>
            </a:r>
            <a:endParaRPr lang="en-US" dirty="0"/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676400"/>
            <a:ext cx="8229600" cy="4800600"/>
          </a:xfrm>
        </p:spPr>
        <p:txBody>
          <a:bodyPr/>
          <a:lstStyle/>
          <a:p>
            <a:r>
              <a:rPr lang="en-US" sz="2600" dirty="0" smtClean="0"/>
              <a:t>The EER regulations establish critical dates for the validity of an exclusion request.  These are tracked by AQS:</a:t>
            </a:r>
          </a:p>
          <a:p>
            <a:pPr lvl="1"/>
            <a:r>
              <a:rPr lang="en-US" sz="2200" dirty="0" smtClean="0"/>
              <a:t>Date that an Exceptional Event Qualifier is associated with the sample </a:t>
            </a:r>
            <a:r>
              <a:rPr lang="en-US" sz="2200" dirty="0" smtClean="0"/>
              <a:t>measurement</a:t>
            </a:r>
            <a:endParaRPr lang="en-US" sz="2200" dirty="0" smtClean="0"/>
          </a:p>
          <a:p>
            <a:pPr lvl="1"/>
            <a:r>
              <a:rPr lang="en-US" sz="2200" dirty="0" smtClean="0"/>
              <a:t>Date that an Event is associated with the sample </a:t>
            </a:r>
            <a:r>
              <a:rPr lang="en-US" sz="2200" dirty="0" smtClean="0"/>
              <a:t>measurement</a:t>
            </a:r>
            <a:endParaRPr lang="en-US" sz="2200" dirty="0" smtClean="0"/>
          </a:p>
          <a:p>
            <a:r>
              <a:rPr lang="en-US" sz="2600" dirty="0" smtClean="0"/>
              <a:t>If a sample measurement is updated without changing the value or Exceptional Event Qualifier Code, then the above dates are </a:t>
            </a:r>
            <a:r>
              <a:rPr lang="en-US" sz="2600" dirty="0" smtClean="0"/>
              <a:t>preserved</a:t>
            </a:r>
            <a:endParaRPr lang="en-US" sz="2600" dirty="0" smtClean="0"/>
          </a:p>
          <a:p>
            <a:pPr lvl="1"/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092CF1-4463-492B-A783-A831CF385C30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27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990600"/>
            <a:ext cx="7620000" cy="990600"/>
          </a:xfrm>
        </p:spPr>
        <p:txBody>
          <a:bodyPr/>
          <a:lstStyle/>
          <a:p>
            <a:r>
              <a:rPr lang="en-US" dirty="0" smtClean="0"/>
              <a:t>EE Data and AQS Reports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DEA7C5-B127-4299-B824-DE6413CCDC5F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981200"/>
            <a:ext cx="8382000" cy="311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6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Elevator Pitch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an exceptional event rule</a:t>
            </a:r>
          </a:p>
          <a:p>
            <a:r>
              <a:rPr lang="en-US" dirty="0" smtClean="0"/>
              <a:t>That rule is under review</a:t>
            </a:r>
          </a:p>
          <a:p>
            <a:r>
              <a:rPr lang="en-US" dirty="0" smtClean="0"/>
              <a:t>How to process events in AQS now</a:t>
            </a:r>
          </a:p>
          <a:p>
            <a:r>
              <a:rPr lang="en-US" dirty="0" smtClean="0"/>
              <a:t>How Exceptional Event Data shows up in AQS Data when </a:t>
            </a:r>
            <a:r>
              <a:rPr lang="en-US" dirty="0" smtClean="0"/>
              <a:t>retrieved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6A553E-E35F-44C6-878E-7BA56E5A31B6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62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r>
              <a:rPr lang="en-US" dirty="0" smtClean="0"/>
              <a:t>Promulgated in March 2007, text can be found in 40 CFR 50.14 (2007)</a:t>
            </a:r>
          </a:p>
          <a:p>
            <a:r>
              <a:rPr lang="en-US" dirty="0" smtClean="0"/>
              <a:t>Two excellent EER resources</a:t>
            </a:r>
          </a:p>
          <a:p>
            <a:pPr lvl="1"/>
            <a:r>
              <a:rPr lang="en-US" sz="2000" dirty="0" smtClean="0">
                <a:hlinkClick r:id="rId3"/>
              </a:rPr>
              <a:t>EPA: https://www.epa.gov/air-quality-analysis/treatment-data-influenced-exceptional-events</a:t>
            </a:r>
          </a:p>
          <a:p>
            <a:pPr lvl="1"/>
            <a:r>
              <a:rPr lang="en-US" sz="2000" dirty="0" smtClean="0">
                <a:hlinkClick r:id="rId3"/>
              </a:rPr>
              <a:t>Westar: http://www.westar.org/exceptionalevents.html</a:t>
            </a:r>
            <a:r>
              <a:rPr lang="en-US" sz="2000" dirty="0" smtClean="0"/>
              <a:t> </a:t>
            </a:r>
          </a:p>
          <a:p>
            <a:r>
              <a:rPr lang="en-US" dirty="0" smtClean="0"/>
              <a:t>Currently undergoing revision (come back this afternoon for more details</a:t>
            </a:r>
            <a:r>
              <a:rPr lang="en-US" dirty="0" smtClean="0"/>
              <a:t>)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D367DC-1E92-4FAB-BCA7-73C004F6C7A0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78A7CB-A65C-4BD2-AD64-57AD2EE3B34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219200"/>
            <a:ext cx="7620000" cy="990600"/>
          </a:xfrm>
        </p:spPr>
        <p:txBody>
          <a:bodyPr/>
          <a:lstStyle/>
          <a:p>
            <a:r>
              <a:rPr lang="en-US" dirty="0" smtClean="0"/>
              <a:t>Overview of Exceptional Event Rule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620000" cy="990600"/>
          </a:xfrm>
        </p:spPr>
        <p:txBody>
          <a:bodyPr/>
          <a:lstStyle/>
          <a:p>
            <a:r>
              <a:rPr lang="en-US" dirty="0" smtClean="0"/>
              <a:t>What does exceptional event rule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r>
              <a:rPr lang="en-US" sz="2400" dirty="0" smtClean="0"/>
              <a:t>Allows users to identify events (fireworks, prescribed fires as examples) that have a one-time impact on Air Quality</a:t>
            </a:r>
          </a:p>
          <a:p>
            <a:r>
              <a:rPr lang="en-US" sz="2400" dirty="0" smtClean="0"/>
              <a:t>Submit data to AQS with flag indicating measurement affected by </a:t>
            </a:r>
            <a:r>
              <a:rPr lang="en-US" sz="2400" dirty="0" smtClean="0"/>
              <a:t>event</a:t>
            </a:r>
            <a:endParaRPr lang="en-US" sz="2400" dirty="0" smtClean="0"/>
          </a:p>
          <a:p>
            <a:r>
              <a:rPr lang="en-US" sz="2400" dirty="0" smtClean="0"/>
              <a:t>Separately, prepare package and submit to EPA explaining why event is exceptional</a:t>
            </a:r>
          </a:p>
          <a:p>
            <a:r>
              <a:rPr lang="en-US" sz="2400" dirty="0" smtClean="0"/>
              <a:t>Have those measurements excluded from NAAQS attainment and design value calculations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923673-9BCA-4BA3-9A91-74DEB04D5AA4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17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 bwMode="auto">
          <a:xfrm>
            <a:off x="3810000" y="2743200"/>
            <a:ext cx="3733800" cy="20574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4" charset="-128"/>
            </a:endParaRPr>
          </a:p>
        </p:txBody>
      </p:sp>
      <p:sp>
        <p:nvSpPr>
          <p:cNvPr id="3076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01625" y="966607"/>
            <a:ext cx="8385175" cy="633593"/>
          </a:xfrm>
        </p:spPr>
        <p:txBody>
          <a:bodyPr/>
          <a:lstStyle/>
          <a:p>
            <a:r>
              <a:rPr lang="en-US" dirty="0" smtClean="0"/>
              <a:t>EER Process</a:t>
            </a:r>
            <a:endParaRPr lang="en-US" dirty="0"/>
          </a:p>
        </p:txBody>
      </p:sp>
      <p:graphicFrame>
        <p:nvGraphicFramePr>
          <p:cNvPr id="3077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2696468"/>
              </p:ext>
            </p:extLst>
          </p:nvPr>
        </p:nvGraphicFramePr>
        <p:xfrm>
          <a:off x="2044699" y="1600200"/>
          <a:ext cx="5270501" cy="4593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Visio" r:id="rId3" imgW="6766723" imgH="6930908" progId="Visio.Drawing.11">
                  <p:embed/>
                </p:oleObj>
              </mc:Choice>
              <mc:Fallback>
                <p:oleObj name="Visio" r:id="rId3" imgW="6766723" imgH="6930908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699" y="1600200"/>
                        <a:ext cx="5270501" cy="459364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CE2AF8-6A28-4CCA-B9C6-2E340F3B8605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8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1219200"/>
            <a:ext cx="7620000" cy="914400"/>
          </a:xfrm>
        </p:spPr>
        <p:txBody>
          <a:bodyPr/>
          <a:lstStyle/>
          <a:p>
            <a:r>
              <a:rPr lang="en-US" dirty="0" smtClean="0"/>
              <a:t>AQS-EER Business Processes</a:t>
            </a:r>
            <a:endParaRPr lang="en-US" dirty="0"/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2209800"/>
            <a:ext cx="7772400" cy="3429000"/>
          </a:xfrm>
        </p:spPr>
        <p:txBody>
          <a:bodyPr/>
          <a:lstStyle/>
          <a:p>
            <a:r>
              <a:rPr lang="en-US" dirty="0" smtClean="0"/>
              <a:t>Flag sample measurements</a:t>
            </a:r>
          </a:p>
          <a:p>
            <a:r>
              <a:rPr lang="en-US" dirty="0" smtClean="0"/>
              <a:t>Define Event</a:t>
            </a:r>
          </a:p>
          <a:p>
            <a:r>
              <a:rPr lang="en-US" dirty="0" smtClean="0"/>
              <a:t>Associate Event with flagged measurements</a:t>
            </a:r>
          </a:p>
          <a:p>
            <a:r>
              <a:rPr lang="en-US" dirty="0" smtClean="0"/>
              <a:t>Off-line:  Submit justification to EPA</a:t>
            </a:r>
          </a:p>
          <a:p>
            <a:r>
              <a:rPr lang="en-US" dirty="0" smtClean="0"/>
              <a:t>EPA:  Concur/Non-concur with exceptional event </a:t>
            </a:r>
            <a:r>
              <a:rPr lang="en-US" dirty="0" smtClean="0"/>
              <a:t>exclusion</a:t>
            </a:r>
            <a:endParaRPr lang="en-US" dirty="0" smtClean="0"/>
          </a:p>
          <a:p>
            <a:r>
              <a:rPr lang="en-US" dirty="0" smtClean="0"/>
              <a:t>Review flagged data status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FD9555-FFDE-4407-8E10-8314021AC1D5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18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1219200"/>
            <a:ext cx="7620000" cy="990600"/>
          </a:xfrm>
        </p:spPr>
        <p:txBody>
          <a:bodyPr/>
          <a:lstStyle/>
          <a:p>
            <a:r>
              <a:rPr lang="en-US" dirty="0" smtClean="0"/>
              <a:t>Flag Sample Measurements</a:t>
            </a:r>
            <a:endParaRPr lang="en-US" dirty="0"/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2057400"/>
            <a:ext cx="8229600" cy="4830763"/>
          </a:xfrm>
        </p:spPr>
        <p:txBody>
          <a:bodyPr/>
          <a:lstStyle/>
          <a:p>
            <a:r>
              <a:rPr lang="en-US" dirty="0" smtClean="0"/>
              <a:t>No Change to prior processes</a:t>
            </a:r>
          </a:p>
          <a:p>
            <a:r>
              <a:rPr lang="en-US" dirty="0" smtClean="0"/>
              <a:t>Batch Mode:</a:t>
            </a:r>
          </a:p>
          <a:p>
            <a:pPr lvl="1"/>
            <a:r>
              <a:rPr lang="en-US" dirty="0" smtClean="0"/>
              <a:t>Submit flags with data on Insert transactions</a:t>
            </a:r>
          </a:p>
          <a:p>
            <a:pPr lvl="1"/>
            <a:r>
              <a:rPr lang="en-US" dirty="0" smtClean="0"/>
              <a:t>Submit flags on Update transactions</a:t>
            </a:r>
          </a:p>
          <a:p>
            <a:pPr lvl="2"/>
            <a:r>
              <a:rPr lang="en-US" dirty="0" smtClean="0"/>
              <a:t>Warning:  All qualifier codes replaced</a:t>
            </a:r>
          </a:p>
          <a:p>
            <a:r>
              <a:rPr lang="en-US" dirty="0" smtClean="0"/>
              <a:t>Interactive – Maintain Raw Data</a:t>
            </a:r>
          </a:p>
          <a:p>
            <a:pPr lvl="1"/>
            <a:r>
              <a:rPr lang="en-US" dirty="0" smtClean="0"/>
              <a:t>Add Exceptional Event Qualifier Code and Save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2172CF-797F-485E-8BAA-7265ED383C69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3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990600"/>
            <a:ext cx="7620000" cy="990600"/>
          </a:xfrm>
        </p:spPr>
        <p:txBody>
          <a:bodyPr/>
          <a:lstStyle/>
          <a:p>
            <a:r>
              <a:rPr lang="en-US" dirty="0" smtClean="0"/>
              <a:t>Define Event</a:t>
            </a:r>
            <a:endParaRPr lang="en-US" dirty="0"/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1828800"/>
            <a:ext cx="7772400" cy="3429000"/>
          </a:xfrm>
        </p:spPr>
        <p:txBody>
          <a:bodyPr/>
          <a:lstStyle/>
          <a:p>
            <a:r>
              <a:rPr lang="en-US" sz="2800" dirty="0" smtClean="0"/>
              <a:t>Maintain Event </a:t>
            </a:r>
            <a:r>
              <a:rPr lang="en-US" sz="2800" dirty="0" smtClean="0"/>
              <a:t>Form (Enter </a:t>
            </a:r>
            <a:r>
              <a:rPr lang="en-US" sz="2800" dirty="0" smtClean="0"/>
              <a:t>the </a:t>
            </a:r>
            <a:r>
              <a:rPr lang="en-US" sz="2800" dirty="0" smtClean="0"/>
              <a:t>following):</a:t>
            </a:r>
            <a:endParaRPr lang="en-US" sz="2800" dirty="0" smtClean="0"/>
          </a:p>
          <a:p>
            <a:pPr lvl="1"/>
            <a:r>
              <a:rPr lang="en-US" sz="2400" dirty="0" smtClean="0"/>
              <a:t>Qualifier Code (required)</a:t>
            </a:r>
          </a:p>
          <a:p>
            <a:pPr lvl="1"/>
            <a:r>
              <a:rPr lang="en-US" sz="2400" dirty="0" smtClean="0"/>
              <a:t>Begin Date (optional but recommended)</a:t>
            </a:r>
          </a:p>
          <a:p>
            <a:pPr lvl="1"/>
            <a:r>
              <a:rPr lang="en-US" sz="2400" dirty="0" smtClean="0"/>
              <a:t>End Date (optional but recommended)</a:t>
            </a:r>
          </a:p>
          <a:p>
            <a:pPr lvl="1"/>
            <a:r>
              <a:rPr lang="en-US" sz="2400" dirty="0" smtClean="0"/>
              <a:t>Event Description (required)</a:t>
            </a:r>
          </a:p>
          <a:p>
            <a:pPr lvl="1"/>
            <a:r>
              <a:rPr lang="en-US" sz="2400" dirty="0" smtClean="0"/>
              <a:t>Text comments (optional)</a:t>
            </a:r>
          </a:p>
          <a:p>
            <a:pPr lvl="1"/>
            <a:r>
              <a:rPr lang="en-US" sz="2400" dirty="0" smtClean="0"/>
              <a:t>URL of web page documenting event (optional)</a:t>
            </a:r>
          </a:p>
          <a:p>
            <a:r>
              <a:rPr lang="en-US" sz="2800" dirty="0" smtClean="0"/>
              <a:t>Event must be unique by Screening Group, Qualifier Code, and Event Description</a:t>
            </a:r>
          </a:p>
          <a:p>
            <a:pPr lvl="1"/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74EB6B-6EF1-4D3A-903E-D63D8F9C834D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00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1066800"/>
            <a:ext cx="7620000" cy="990600"/>
          </a:xfrm>
        </p:spPr>
        <p:txBody>
          <a:bodyPr/>
          <a:lstStyle/>
          <a:p>
            <a:r>
              <a:rPr lang="en-US" dirty="0" smtClean="0"/>
              <a:t>Maintain Event Form, Define Event Tab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2057399"/>
            <a:ext cx="6781800" cy="4191001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D4D09-3EA1-4D7A-9DB3-F95E248A9D93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Environmental Protection Agency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78A7CB-A65C-4BD2-AD64-57AD2EE3B34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45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AAMC Template For Pres" id="{56955F6F-F676-43C5-B7F2-8BAEAA334E4F}" vid="{71D172D7-F03F-4A4F-9EC5-A1AD482839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2016-07-07T04:00:00+00:00</Document_x0020_Creation_x0020_Date>
    <EPA_x0020_Office xmlns="4ffa91fb-a0ff-4ac5-b2db-65c790d184a4">OAR-OAQPS-OID-NADG</EPA_x0020_Office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>Brooks, MichaelS</DisplayName>
        <AccountId>13</AccountId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?mso-contentType ?>
<SharedContentType xmlns="Microsoft.SharePoint.Taxonomy.ContentTypeSync" SourceId="29f62856-1543-49d4-a736-4569d363f533" ContentTypeId="0x0101" PreviousValue="false"/>
</file>

<file path=customXml/item7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1D34D33B964B4F9EEC817C5601A1B1" ma:contentTypeVersion="6" ma:contentTypeDescription="Create a new document." ma:contentTypeScope="" ma:versionID="0fa9b658c8e2fe72ed73d78e2b1a3f6c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7d8dd676-26ca-4e08-b90f-b4e0026a58ac" targetNamespace="http://schemas.microsoft.com/office/2006/metadata/properties" ma:root="true" ma:fieldsID="17e72b3cbc60fc38cf6756f9a8f20cbe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7d8dd676-26ca-4e08-b90f-b4e0026a58ac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aec54597-794d-48fd-aaaa-4eaa50f4ff1d}" ma:internalName="TaxCatchAllLabel" ma:readOnly="true" ma:showField="CatchAllDataLabel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aec54597-794d-48fd-aaaa-4eaa50f4ff1d}" ma:internalName="TaxCatchAll" ma:showField="CatchAllData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dd676-26ca-4e08-b90f-b4e0026a58ac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8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C6C6C335-5E54-4F1E-8224-AEC26360ED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A6A2CC-1979-439D-9A83-E0D9B6A4E70D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5880DF19-F4BF-4ECB-84AE-77294185C013}">
  <ds:schemaRefs>
    <ds:schemaRef ds:uri="http://purl.org/dc/elements/1.1/"/>
    <ds:schemaRef ds:uri="http://schemas.microsoft.com/sharepoint/v3"/>
    <ds:schemaRef ds:uri="http://schemas.microsoft.com/office/infopath/2007/PartnerControls"/>
    <ds:schemaRef ds:uri="4ffa91fb-a0ff-4ac5-b2db-65c790d184a4"/>
    <ds:schemaRef ds:uri="http://schemas.microsoft.com/sharepoint.v3"/>
    <ds:schemaRef ds:uri="http://schemas.microsoft.com/sharepoint/v3/field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7d8dd676-26ca-4e08-b90f-b4e0026a58ac"/>
    <ds:schemaRef ds:uri="http://purl.org/dc/dcmitype/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8BB458ED-D3E7-467A-A9BA-151084EC9D6D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25426333-A44B-4E7B-A646-88223AD4DDA9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CADE8817-63E1-4A83-B7DA-7E43C4C955F3}">
  <ds:schemaRefs>
    <ds:schemaRef ds:uri="Microsoft.SharePoint.Taxonomy.ContentTypeSync"/>
  </ds:schemaRefs>
</ds:datastoreItem>
</file>

<file path=customXml/itemProps7.xml><?xml version="1.0" encoding="utf-8"?>
<ds:datastoreItem xmlns:ds="http://schemas.openxmlformats.org/officeDocument/2006/customXml" ds:itemID="{FF2025DD-DCB3-446B-B11B-22C50B8E66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7d8dd676-26ca-4e08-b90f-b4e0026a58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8.xml><?xml version="1.0" encoding="utf-8"?>
<ds:datastoreItem xmlns:ds="http://schemas.openxmlformats.org/officeDocument/2006/customXml" ds:itemID="{85AA6A9E-327E-46B8-9E02-227B7166AE53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4652</TotalTime>
  <Words>685</Words>
  <Application>Microsoft Office PowerPoint</Application>
  <PresentationFormat>On-screen Show (4:3)</PresentationFormat>
  <Paragraphs>127</Paragraphs>
  <Slides>17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ＭＳ Ｐゴシック</vt:lpstr>
      <vt:lpstr>Arial</vt:lpstr>
      <vt:lpstr>Blank Presentation</vt:lpstr>
      <vt:lpstr>Visio</vt:lpstr>
      <vt:lpstr>Exceptional Events in AQS</vt:lpstr>
      <vt:lpstr>Elevator Pitch</vt:lpstr>
      <vt:lpstr>Overview of Exceptional Event Rule</vt:lpstr>
      <vt:lpstr>What does exceptional event rule do?</vt:lpstr>
      <vt:lpstr>EER Process</vt:lpstr>
      <vt:lpstr>AQS-EER Business Processes</vt:lpstr>
      <vt:lpstr>Flag Sample Measurements</vt:lpstr>
      <vt:lpstr>Define Event</vt:lpstr>
      <vt:lpstr>Maintain Event Form, Define Event Tab</vt:lpstr>
      <vt:lpstr>Associate Event with Flagged Measurements</vt:lpstr>
      <vt:lpstr>Maintain Event Form, Associate Raw Data Tab</vt:lpstr>
      <vt:lpstr>Associate Via Maintain Raw</vt:lpstr>
      <vt:lpstr>Maintain Raw Event Association</vt:lpstr>
      <vt:lpstr>Review Flagged Data Status</vt:lpstr>
      <vt:lpstr>Review Flagged Data Example</vt:lpstr>
      <vt:lpstr>EER Process Critical Dates</vt:lpstr>
      <vt:lpstr>EE Data and AQS Reports</vt:lpstr>
    </vt:vector>
  </TitlesOfParts>
  <Company>Office 2004 Test Drive 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keywords/>
  <cp:lastModifiedBy>Chapman, Chris</cp:lastModifiedBy>
  <cp:revision>217</cp:revision>
  <cp:lastPrinted>2014-07-10T17:59:12Z</cp:lastPrinted>
  <dcterms:created xsi:type="dcterms:W3CDTF">2011-02-09T16:00:48Z</dcterms:created>
  <dcterms:modified xsi:type="dcterms:W3CDTF">2016-08-11T19:19:10Z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0x010100AE1D34D33B964B4F9EEC817C5601A1B1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