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customXml/itemProps6.xml" ContentType="application/vnd.openxmlformats-officedocument.customXmlProperties+xml"/>
  <Override PartName="/customXml/itemProps7.xml" ContentType="application/vnd.openxmlformats-officedocument.customXmlProperties+xml"/>
  <Override PartName="/customXml/itemProps8.xml" ContentType="application/vnd.openxmlformats-officedocument.customXmlProperties+xml"/>
  <Override PartName="/customXml/itemProps9.xml" ContentType="application/vnd.openxmlformats-officedocument.customXmlProperties+xml"/>
  <Override PartName="/customXml/itemProps10.xml" ContentType="application/vnd.openxmlformats-officedocument.customXmlProperties+xml"/>
  <Override PartName="/customXml/itemProps11.xml" ContentType="application/vnd.openxmlformats-officedocument.customXmlProperties+xml"/>
  <Override PartName="/customXml/itemProps12.xml" ContentType="application/vnd.openxmlformats-officedocument.customXmlProperties+xml"/>
  <Override PartName="/customXml/itemProps1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648" r:id="rId14"/>
  </p:sldMasterIdLst>
  <p:notesMasterIdLst>
    <p:notesMasterId r:id="rId59"/>
  </p:notesMasterIdLst>
  <p:handoutMasterIdLst>
    <p:handoutMasterId r:id="rId60"/>
  </p:handoutMasterIdLst>
  <p:sldIdLst>
    <p:sldId id="271" r:id="rId15"/>
    <p:sldId id="272" r:id="rId16"/>
    <p:sldId id="356" r:id="rId17"/>
    <p:sldId id="274" r:id="rId18"/>
    <p:sldId id="275" r:id="rId19"/>
    <p:sldId id="276" r:id="rId20"/>
    <p:sldId id="357" r:id="rId21"/>
    <p:sldId id="277" r:id="rId22"/>
    <p:sldId id="278" r:id="rId23"/>
    <p:sldId id="279" r:id="rId24"/>
    <p:sldId id="361" r:id="rId25"/>
    <p:sldId id="362" r:id="rId26"/>
    <p:sldId id="365" r:id="rId27"/>
    <p:sldId id="280" r:id="rId28"/>
    <p:sldId id="281" r:id="rId29"/>
    <p:sldId id="282" r:id="rId30"/>
    <p:sldId id="283" r:id="rId31"/>
    <p:sldId id="284" r:id="rId32"/>
    <p:sldId id="285" r:id="rId33"/>
    <p:sldId id="286" r:id="rId34"/>
    <p:sldId id="287" r:id="rId35"/>
    <p:sldId id="358" r:id="rId36"/>
    <p:sldId id="359" r:id="rId37"/>
    <p:sldId id="300" r:id="rId38"/>
    <p:sldId id="301" r:id="rId39"/>
    <p:sldId id="302" r:id="rId40"/>
    <p:sldId id="303" r:id="rId41"/>
    <p:sldId id="304" r:id="rId42"/>
    <p:sldId id="339" r:id="rId43"/>
    <p:sldId id="340" r:id="rId44"/>
    <p:sldId id="341" r:id="rId45"/>
    <p:sldId id="342" r:id="rId46"/>
    <p:sldId id="343" r:id="rId47"/>
    <p:sldId id="344" r:id="rId48"/>
    <p:sldId id="345" r:id="rId49"/>
    <p:sldId id="346" r:id="rId50"/>
    <p:sldId id="347" r:id="rId51"/>
    <p:sldId id="348" r:id="rId52"/>
    <p:sldId id="349" r:id="rId53"/>
    <p:sldId id="350" r:id="rId54"/>
    <p:sldId id="351" r:id="rId55"/>
    <p:sldId id="352" r:id="rId56"/>
    <p:sldId id="353" r:id="rId57"/>
    <p:sldId id="354" r:id="rId58"/>
  </p:sldIdLst>
  <p:sldSz cx="9144000" cy="6858000" type="screen4x3"/>
  <p:notesSz cx="7010400" cy="9296400"/>
  <p:defaultTextStyle>
    <a:defPPr>
      <a:defRPr lang="en-US"/>
    </a:defPPr>
    <a:lvl1pPr algn="l" rtl="0" eaLnBrk="0" fontAlgn="base" hangingPunct="0">
      <a:spcBef>
        <a:spcPct val="0"/>
      </a:spcBef>
      <a:spcAft>
        <a:spcPct val="0"/>
      </a:spcAft>
      <a:defRPr sz="2400" kern="1200">
        <a:solidFill>
          <a:schemeClr val="tx1"/>
        </a:solidFill>
        <a:latin typeface="Arial" charset="0"/>
        <a:ea typeface="ＭＳ Ｐゴシック" pitchFamily="84" charset="-128"/>
        <a:cs typeface="+mn-cs"/>
      </a:defRPr>
    </a:lvl1pPr>
    <a:lvl2pPr marL="457200" algn="l" rtl="0" eaLnBrk="0" fontAlgn="base" hangingPunct="0">
      <a:spcBef>
        <a:spcPct val="0"/>
      </a:spcBef>
      <a:spcAft>
        <a:spcPct val="0"/>
      </a:spcAft>
      <a:defRPr sz="2400" kern="1200">
        <a:solidFill>
          <a:schemeClr val="tx1"/>
        </a:solidFill>
        <a:latin typeface="Arial" charset="0"/>
        <a:ea typeface="ＭＳ Ｐゴシック" pitchFamily="84" charset="-128"/>
        <a:cs typeface="+mn-cs"/>
      </a:defRPr>
    </a:lvl2pPr>
    <a:lvl3pPr marL="914400" algn="l" rtl="0" eaLnBrk="0" fontAlgn="base" hangingPunct="0">
      <a:spcBef>
        <a:spcPct val="0"/>
      </a:spcBef>
      <a:spcAft>
        <a:spcPct val="0"/>
      </a:spcAft>
      <a:defRPr sz="2400" kern="1200">
        <a:solidFill>
          <a:schemeClr val="tx1"/>
        </a:solidFill>
        <a:latin typeface="Arial" charset="0"/>
        <a:ea typeface="ＭＳ Ｐゴシック" pitchFamily="84" charset="-128"/>
        <a:cs typeface="+mn-cs"/>
      </a:defRPr>
    </a:lvl3pPr>
    <a:lvl4pPr marL="1371600" algn="l" rtl="0" eaLnBrk="0" fontAlgn="base" hangingPunct="0">
      <a:spcBef>
        <a:spcPct val="0"/>
      </a:spcBef>
      <a:spcAft>
        <a:spcPct val="0"/>
      </a:spcAft>
      <a:defRPr sz="2400" kern="1200">
        <a:solidFill>
          <a:schemeClr val="tx1"/>
        </a:solidFill>
        <a:latin typeface="Arial" charset="0"/>
        <a:ea typeface="ＭＳ Ｐゴシック" pitchFamily="84" charset="-128"/>
        <a:cs typeface="+mn-cs"/>
      </a:defRPr>
    </a:lvl4pPr>
    <a:lvl5pPr marL="1828800" algn="l" rtl="0" eaLnBrk="0" fontAlgn="base" hangingPunct="0">
      <a:spcBef>
        <a:spcPct val="0"/>
      </a:spcBef>
      <a:spcAft>
        <a:spcPct val="0"/>
      </a:spcAft>
      <a:defRPr sz="2400" kern="1200">
        <a:solidFill>
          <a:schemeClr val="tx1"/>
        </a:solidFill>
        <a:latin typeface="Arial" charset="0"/>
        <a:ea typeface="ＭＳ Ｐゴシック" pitchFamily="84" charset="-128"/>
        <a:cs typeface="+mn-cs"/>
      </a:defRPr>
    </a:lvl5pPr>
    <a:lvl6pPr marL="2286000" algn="l" defTabSz="914400" rtl="0" eaLnBrk="1" latinLnBrk="0" hangingPunct="1">
      <a:defRPr sz="2400" kern="1200">
        <a:solidFill>
          <a:schemeClr val="tx1"/>
        </a:solidFill>
        <a:latin typeface="Arial" charset="0"/>
        <a:ea typeface="ＭＳ Ｐゴシック" pitchFamily="84" charset="-128"/>
        <a:cs typeface="+mn-cs"/>
      </a:defRPr>
    </a:lvl6pPr>
    <a:lvl7pPr marL="2743200" algn="l" defTabSz="914400" rtl="0" eaLnBrk="1" latinLnBrk="0" hangingPunct="1">
      <a:defRPr sz="2400" kern="1200">
        <a:solidFill>
          <a:schemeClr val="tx1"/>
        </a:solidFill>
        <a:latin typeface="Arial" charset="0"/>
        <a:ea typeface="ＭＳ Ｐゴシック" pitchFamily="84" charset="-128"/>
        <a:cs typeface="+mn-cs"/>
      </a:defRPr>
    </a:lvl7pPr>
    <a:lvl8pPr marL="3200400" algn="l" defTabSz="914400" rtl="0" eaLnBrk="1" latinLnBrk="0" hangingPunct="1">
      <a:defRPr sz="2400" kern="1200">
        <a:solidFill>
          <a:schemeClr val="tx1"/>
        </a:solidFill>
        <a:latin typeface="Arial" charset="0"/>
        <a:ea typeface="ＭＳ Ｐゴシック" pitchFamily="84" charset="-128"/>
        <a:cs typeface="+mn-cs"/>
      </a:defRPr>
    </a:lvl8pPr>
    <a:lvl9pPr marL="3657600" algn="l" defTabSz="914400" rtl="0" eaLnBrk="1" latinLnBrk="0" hangingPunct="1">
      <a:defRPr sz="2400" kern="1200">
        <a:solidFill>
          <a:schemeClr val="tx1"/>
        </a:solidFill>
        <a:latin typeface="Arial" charset="0"/>
        <a:ea typeface="ＭＳ Ｐゴシック" pitchFamily="84"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8" userDrawn="1">
          <p15:clr>
            <a:srgbClr val="A4A3A4"/>
          </p15:clr>
        </p15:guide>
        <p15:guide id="2" pos="2208"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C000"/>
    <a:srgbClr val="00CC00"/>
    <a:srgbClr val="000000"/>
    <a:srgbClr val="FFFFCC"/>
    <a:srgbClr val="FFFFDD"/>
    <a:srgbClr val="F4F4F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4330" autoAdjust="0"/>
    <p:restoredTop sz="89890" autoAdjust="0"/>
  </p:normalViewPr>
  <p:slideViewPr>
    <p:cSldViewPr>
      <p:cViewPr varScale="1">
        <p:scale>
          <a:sx n="80" d="100"/>
          <a:sy n="80" d="100"/>
        </p:scale>
        <p:origin x="2011" y="58"/>
      </p:cViewPr>
      <p:guideLst>
        <p:guide orient="horz" pos="2160"/>
        <p:guide pos="2880"/>
      </p:guideLst>
    </p:cSldViewPr>
  </p:slideViewPr>
  <p:outlineViewPr>
    <p:cViewPr>
      <p:scale>
        <a:sx n="100" d="100"/>
        <a:sy n="100" d="100"/>
      </p:scale>
      <p:origin x="0" y="0"/>
    </p:cViewPr>
  </p:outlineViewPr>
  <p:notesTextViewPr>
    <p:cViewPr>
      <p:scale>
        <a:sx n="100" d="100"/>
        <a:sy n="100" d="100"/>
      </p:scale>
      <p:origin x="0" y="0"/>
    </p:cViewPr>
  </p:notesTextViewPr>
  <p:sorterViewPr>
    <p:cViewPr>
      <p:scale>
        <a:sx n="66" d="100"/>
        <a:sy n="66" d="100"/>
      </p:scale>
      <p:origin x="0" y="-3005"/>
    </p:cViewPr>
  </p:sorterViewPr>
  <p:notesViewPr>
    <p:cSldViewPr>
      <p:cViewPr varScale="1">
        <p:scale>
          <a:sx n="80" d="100"/>
          <a:sy n="80" d="100"/>
        </p:scale>
        <p:origin x="-1974" y="-78"/>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customXml" Target="../customXml/item13.xml"/><Relationship Id="rId18" Type="http://schemas.openxmlformats.org/officeDocument/2006/relationships/slide" Target="slides/slide4.xml"/><Relationship Id="rId26" Type="http://schemas.openxmlformats.org/officeDocument/2006/relationships/slide" Target="slides/slide12.xml"/><Relationship Id="rId39" Type="http://schemas.openxmlformats.org/officeDocument/2006/relationships/slide" Target="slides/slide25.xml"/><Relationship Id="rId21" Type="http://schemas.openxmlformats.org/officeDocument/2006/relationships/slide" Target="slides/slide7.xml"/><Relationship Id="rId34" Type="http://schemas.openxmlformats.org/officeDocument/2006/relationships/slide" Target="slides/slide20.xml"/><Relationship Id="rId42" Type="http://schemas.openxmlformats.org/officeDocument/2006/relationships/slide" Target="slides/slide28.xml"/><Relationship Id="rId47" Type="http://schemas.openxmlformats.org/officeDocument/2006/relationships/slide" Target="slides/slide33.xml"/><Relationship Id="rId50" Type="http://schemas.openxmlformats.org/officeDocument/2006/relationships/slide" Target="slides/slide36.xml"/><Relationship Id="rId55" Type="http://schemas.openxmlformats.org/officeDocument/2006/relationships/slide" Target="slides/slide41.xml"/><Relationship Id="rId63" Type="http://schemas.openxmlformats.org/officeDocument/2006/relationships/theme" Target="theme/theme1.xml"/><Relationship Id="rId7" Type="http://schemas.openxmlformats.org/officeDocument/2006/relationships/customXml" Target="../customXml/item7.xml"/><Relationship Id="rId2" Type="http://schemas.openxmlformats.org/officeDocument/2006/relationships/customXml" Target="../customXml/item2.xml"/><Relationship Id="rId16" Type="http://schemas.openxmlformats.org/officeDocument/2006/relationships/slide" Target="slides/slide2.xml"/><Relationship Id="rId20" Type="http://schemas.openxmlformats.org/officeDocument/2006/relationships/slide" Target="slides/slide6.xml"/><Relationship Id="rId29" Type="http://schemas.openxmlformats.org/officeDocument/2006/relationships/slide" Target="slides/slide15.xml"/><Relationship Id="rId41" Type="http://schemas.openxmlformats.org/officeDocument/2006/relationships/slide" Target="slides/slide27.xml"/><Relationship Id="rId54" Type="http://schemas.openxmlformats.org/officeDocument/2006/relationships/slide" Target="slides/slide40.xml"/><Relationship Id="rId62"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customXml" Target="../customXml/item6.xml"/><Relationship Id="rId11" Type="http://schemas.openxmlformats.org/officeDocument/2006/relationships/customXml" Target="../customXml/item11.xml"/><Relationship Id="rId24" Type="http://schemas.openxmlformats.org/officeDocument/2006/relationships/slide" Target="slides/slide10.xml"/><Relationship Id="rId32" Type="http://schemas.openxmlformats.org/officeDocument/2006/relationships/slide" Target="slides/slide18.xml"/><Relationship Id="rId37" Type="http://schemas.openxmlformats.org/officeDocument/2006/relationships/slide" Target="slides/slide23.xml"/><Relationship Id="rId40" Type="http://schemas.openxmlformats.org/officeDocument/2006/relationships/slide" Target="slides/slide26.xml"/><Relationship Id="rId45" Type="http://schemas.openxmlformats.org/officeDocument/2006/relationships/slide" Target="slides/slide31.xml"/><Relationship Id="rId53" Type="http://schemas.openxmlformats.org/officeDocument/2006/relationships/slide" Target="slides/slide39.xml"/><Relationship Id="rId58" Type="http://schemas.openxmlformats.org/officeDocument/2006/relationships/slide" Target="slides/slide44.xml"/><Relationship Id="rId5" Type="http://schemas.openxmlformats.org/officeDocument/2006/relationships/customXml" Target="../customXml/item5.xml"/><Relationship Id="rId15" Type="http://schemas.openxmlformats.org/officeDocument/2006/relationships/slide" Target="slides/slide1.xml"/><Relationship Id="rId23" Type="http://schemas.openxmlformats.org/officeDocument/2006/relationships/slide" Target="slides/slide9.xml"/><Relationship Id="rId28" Type="http://schemas.openxmlformats.org/officeDocument/2006/relationships/slide" Target="slides/slide14.xml"/><Relationship Id="rId36" Type="http://schemas.openxmlformats.org/officeDocument/2006/relationships/slide" Target="slides/slide22.xml"/><Relationship Id="rId49" Type="http://schemas.openxmlformats.org/officeDocument/2006/relationships/slide" Target="slides/slide35.xml"/><Relationship Id="rId57" Type="http://schemas.openxmlformats.org/officeDocument/2006/relationships/slide" Target="slides/slide43.xml"/><Relationship Id="rId61" Type="http://schemas.openxmlformats.org/officeDocument/2006/relationships/presProps" Target="presProps.xml"/><Relationship Id="rId10" Type="http://schemas.openxmlformats.org/officeDocument/2006/relationships/customXml" Target="../customXml/item10.xml"/><Relationship Id="rId19" Type="http://schemas.openxmlformats.org/officeDocument/2006/relationships/slide" Target="slides/slide5.xml"/><Relationship Id="rId31" Type="http://schemas.openxmlformats.org/officeDocument/2006/relationships/slide" Target="slides/slide17.xml"/><Relationship Id="rId44" Type="http://schemas.openxmlformats.org/officeDocument/2006/relationships/slide" Target="slides/slide30.xml"/><Relationship Id="rId52" Type="http://schemas.openxmlformats.org/officeDocument/2006/relationships/slide" Target="slides/slide38.xml"/><Relationship Id="rId60" Type="http://schemas.openxmlformats.org/officeDocument/2006/relationships/handoutMaster" Target="handoutMasters/handoutMaster1.xml"/><Relationship Id="rId4" Type="http://schemas.openxmlformats.org/officeDocument/2006/relationships/customXml" Target="../customXml/item4.xml"/><Relationship Id="rId9" Type="http://schemas.openxmlformats.org/officeDocument/2006/relationships/customXml" Target="../customXml/item9.xml"/><Relationship Id="rId14" Type="http://schemas.openxmlformats.org/officeDocument/2006/relationships/slideMaster" Target="slideMasters/slideMaster1.xml"/><Relationship Id="rId22" Type="http://schemas.openxmlformats.org/officeDocument/2006/relationships/slide" Target="slides/slide8.xml"/><Relationship Id="rId27" Type="http://schemas.openxmlformats.org/officeDocument/2006/relationships/slide" Target="slides/slide13.xml"/><Relationship Id="rId30" Type="http://schemas.openxmlformats.org/officeDocument/2006/relationships/slide" Target="slides/slide16.xml"/><Relationship Id="rId35" Type="http://schemas.openxmlformats.org/officeDocument/2006/relationships/slide" Target="slides/slide21.xml"/><Relationship Id="rId43" Type="http://schemas.openxmlformats.org/officeDocument/2006/relationships/slide" Target="slides/slide29.xml"/><Relationship Id="rId48" Type="http://schemas.openxmlformats.org/officeDocument/2006/relationships/slide" Target="slides/slide34.xml"/><Relationship Id="rId56" Type="http://schemas.openxmlformats.org/officeDocument/2006/relationships/slide" Target="slides/slide42.xml"/><Relationship Id="rId64" Type="http://schemas.openxmlformats.org/officeDocument/2006/relationships/tableStyles" Target="tableStyles.xml"/><Relationship Id="rId8" Type="http://schemas.openxmlformats.org/officeDocument/2006/relationships/customXml" Target="../customXml/item8.xml"/><Relationship Id="rId51" Type="http://schemas.openxmlformats.org/officeDocument/2006/relationships/slide" Target="slides/slide37.xml"/><Relationship Id="rId3" Type="http://schemas.openxmlformats.org/officeDocument/2006/relationships/customXml" Target="../customXml/item3.xml"/><Relationship Id="rId12" Type="http://schemas.openxmlformats.org/officeDocument/2006/relationships/customXml" Target="../customXml/item12.xml"/><Relationship Id="rId17" Type="http://schemas.openxmlformats.org/officeDocument/2006/relationships/slide" Target="slides/slide3.xml"/><Relationship Id="rId25" Type="http://schemas.openxmlformats.org/officeDocument/2006/relationships/slide" Target="slides/slide11.xml"/><Relationship Id="rId33" Type="http://schemas.openxmlformats.org/officeDocument/2006/relationships/slide" Target="slides/slide19.xml"/><Relationship Id="rId38" Type="http://schemas.openxmlformats.org/officeDocument/2006/relationships/slide" Target="slides/slide24.xml"/><Relationship Id="rId46" Type="http://schemas.openxmlformats.org/officeDocument/2006/relationships/slide" Target="slides/slide32.xml"/><Relationship Id="rId59"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2" name="Rectangle 2"/>
          <p:cNvSpPr>
            <a:spLocks noGrp="1" noChangeArrowheads="1"/>
          </p:cNvSpPr>
          <p:nvPr>
            <p:ph type="hdr" sz="quarter"/>
          </p:nvPr>
        </p:nvSpPr>
        <p:spPr bwMode="auto">
          <a:xfrm>
            <a:off x="0" y="1"/>
            <a:ext cx="3037840" cy="464820"/>
          </a:xfrm>
          <a:prstGeom prst="rect">
            <a:avLst/>
          </a:prstGeom>
          <a:noFill/>
          <a:ln w="9525">
            <a:noFill/>
            <a:miter lim="800000"/>
            <a:headEnd/>
            <a:tailEnd/>
          </a:ln>
        </p:spPr>
        <p:txBody>
          <a:bodyPr vert="horz" wrap="square" lIns="93172" tIns="46586" rIns="93172" bIns="46586" numCol="1" anchor="t" anchorCtr="0" compatLnSpc="1">
            <a:prstTxWarp prst="textNoShape">
              <a:avLst/>
            </a:prstTxWarp>
          </a:bodyPr>
          <a:lstStyle>
            <a:lvl1pPr>
              <a:defRPr sz="1200" smtClean="0"/>
            </a:lvl1pPr>
          </a:lstStyle>
          <a:p>
            <a:pPr>
              <a:defRPr/>
            </a:pPr>
            <a:endParaRPr lang="en-US"/>
          </a:p>
        </p:txBody>
      </p:sp>
      <p:sp>
        <p:nvSpPr>
          <p:cNvPr id="10243" name="Rectangle 3"/>
          <p:cNvSpPr>
            <a:spLocks noGrp="1" noChangeArrowheads="1"/>
          </p:cNvSpPr>
          <p:nvPr>
            <p:ph type="dt" sz="quarter" idx="1"/>
          </p:nvPr>
        </p:nvSpPr>
        <p:spPr bwMode="auto">
          <a:xfrm>
            <a:off x="3972561" y="1"/>
            <a:ext cx="3037840" cy="464820"/>
          </a:xfrm>
          <a:prstGeom prst="rect">
            <a:avLst/>
          </a:prstGeom>
          <a:noFill/>
          <a:ln w="9525">
            <a:noFill/>
            <a:miter lim="800000"/>
            <a:headEnd/>
            <a:tailEnd/>
          </a:ln>
        </p:spPr>
        <p:txBody>
          <a:bodyPr vert="horz" wrap="square" lIns="93172" tIns="46586" rIns="93172" bIns="46586" numCol="1" anchor="t" anchorCtr="0" compatLnSpc="1">
            <a:prstTxWarp prst="textNoShape">
              <a:avLst/>
            </a:prstTxWarp>
          </a:bodyPr>
          <a:lstStyle>
            <a:lvl1pPr algn="r">
              <a:defRPr sz="1200" smtClean="0"/>
            </a:lvl1pPr>
          </a:lstStyle>
          <a:p>
            <a:pPr>
              <a:defRPr/>
            </a:pPr>
            <a:endParaRPr lang="en-US"/>
          </a:p>
        </p:txBody>
      </p:sp>
      <p:sp>
        <p:nvSpPr>
          <p:cNvPr id="10244" name="Rectangle 4"/>
          <p:cNvSpPr>
            <a:spLocks noGrp="1" noChangeArrowheads="1"/>
          </p:cNvSpPr>
          <p:nvPr>
            <p:ph type="ftr" sz="quarter" idx="2"/>
          </p:nvPr>
        </p:nvSpPr>
        <p:spPr bwMode="auto">
          <a:xfrm>
            <a:off x="0" y="8831581"/>
            <a:ext cx="3037840" cy="464820"/>
          </a:xfrm>
          <a:prstGeom prst="rect">
            <a:avLst/>
          </a:prstGeom>
          <a:noFill/>
          <a:ln w="9525">
            <a:noFill/>
            <a:miter lim="800000"/>
            <a:headEnd/>
            <a:tailEnd/>
          </a:ln>
        </p:spPr>
        <p:txBody>
          <a:bodyPr vert="horz" wrap="square" lIns="93172" tIns="46586" rIns="93172" bIns="46586" numCol="1" anchor="b" anchorCtr="0" compatLnSpc="1">
            <a:prstTxWarp prst="textNoShape">
              <a:avLst/>
            </a:prstTxWarp>
          </a:bodyPr>
          <a:lstStyle>
            <a:lvl1pPr>
              <a:defRPr sz="1200" smtClean="0"/>
            </a:lvl1pPr>
          </a:lstStyle>
          <a:p>
            <a:pPr>
              <a:defRPr/>
            </a:pPr>
            <a:endParaRPr lang="en-US"/>
          </a:p>
        </p:txBody>
      </p:sp>
      <p:sp>
        <p:nvSpPr>
          <p:cNvPr id="10245" name="Rectangle 5"/>
          <p:cNvSpPr>
            <a:spLocks noGrp="1" noChangeArrowheads="1"/>
          </p:cNvSpPr>
          <p:nvPr>
            <p:ph type="sldNum" sz="quarter" idx="3"/>
          </p:nvPr>
        </p:nvSpPr>
        <p:spPr bwMode="auto">
          <a:xfrm>
            <a:off x="3972561" y="8831581"/>
            <a:ext cx="3037840" cy="464820"/>
          </a:xfrm>
          <a:prstGeom prst="rect">
            <a:avLst/>
          </a:prstGeom>
          <a:noFill/>
          <a:ln w="9525">
            <a:noFill/>
            <a:miter lim="800000"/>
            <a:headEnd/>
            <a:tailEnd/>
          </a:ln>
        </p:spPr>
        <p:txBody>
          <a:bodyPr vert="horz" wrap="square" lIns="93172" tIns="46586" rIns="93172" bIns="46586" numCol="1" anchor="b" anchorCtr="0" compatLnSpc="1">
            <a:prstTxWarp prst="textNoShape">
              <a:avLst/>
            </a:prstTxWarp>
          </a:bodyPr>
          <a:lstStyle>
            <a:lvl1pPr algn="r">
              <a:defRPr sz="1200" smtClean="0"/>
            </a:lvl1pPr>
          </a:lstStyle>
          <a:p>
            <a:pPr>
              <a:defRPr/>
            </a:pPr>
            <a:fld id="{FB20113B-14B8-408F-B7CC-4A95DA7BB382}" type="slidenum">
              <a:rPr lang="en-US"/>
              <a:pPr>
                <a:defRPr/>
              </a:pPr>
              <a:t>‹#›</a:t>
            </a:fld>
            <a:endParaRPr lang="en-US"/>
          </a:p>
        </p:txBody>
      </p:sp>
    </p:spTree>
    <p:extLst>
      <p:ext uri="{BB962C8B-B14F-4D97-AF65-F5344CB8AC3E}">
        <p14:creationId xmlns:p14="http://schemas.microsoft.com/office/powerpoint/2010/main" val="351114313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1"/>
            <a:ext cx="3037840" cy="464820"/>
          </a:xfrm>
          <a:prstGeom prst="rect">
            <a:avLst/>
          </a:prstGeom>
          <a:noFill/>
          <a:ln w="9525">
            <a:noFill/>
            <a:miter lim="800000"/>
            <a:headEnd/>
            <a:tailEnd/>
          </a:ln>
        </p:spPr>
        <p:txBody>
          <a:bodyPr vert="horz" wrap="square" lIns="93172" tIns="46586" rIns="93172" bIns="46586" numCol="1" anchor="t" anchorCtr="0" compatLnSpc="1">
            <a:prstTxWarp prst="textNoShape">
              <a:avLst/>
            </a:prstTxWarp>
          </a:bodyPr>
          <a:lstStyle>
            <a:lvl1pPr>
              <a:defRPr sz="1200" smtClean="0"/>
            </a:lvl1pPr>
          </a:lstStyle>
          <a:p>
            <a:pPr>
              <a:defRPr/>
            </a:pPr>
            <a:endParaRPr lang="en-US"/>
          </a:p>
        </p:txBody>
      </p:sp>
      <p:sp>
        <p:nvSpPr>
          <p:cNvPr id="3075" name="Rectangle 3"/>
          <p:cNvSpPr>
            <a:spLocks noGrp="1" noChangeArrowheads="1"/>
          </p:cNvSpPr>
          <p:nvPr>
            <p:ph type="dt" idx="1"/>
          </p:nvPr>
        </p:nvSpPr>
        <p:spPr bwMode="auto">
          <a:xfrm>
            <a:off x="3972561" y="1"/>
            <a:ext cx="3037840" cy="464820"/>
          </a:xfrm>
          <a:prstGeom prst="rect">
            <a:avLst/>
          </a:prstGeom>
          <a:noFill/>
          <a:ln w="9525">
            <a:noFill/>
            <a:miter lim="800000"/>
            <a:headEnd/>
            <a:tailEnd/>
          </a:ln>
        </p:spPr>
        <p:txBody>
          <a:bodyPr vert="horz" wrap="square" lIns="93172" tIns="46586" rIns="93172" bIns="46586" numCol="1" anchor="t" anchorCtr="0" compatLnSpc="1">
            <a:prstTxWarp prst="textNoShape">
              <a:avLst/>
            </a:prstTxWarp>
          </a:bodyPr>
          <a:lstStyle>
            <a:lvl1pPr algn="r">
              <a:defRPr sz="1200" smtClean="0"/>
            </a:lvl1pPr>
          </a:lstStyle>
          <a:p>
            <a:pPr>
              <a:defRPr/>
            </a:pPr>
            <a:endParaRPr lang="en-US"/>
          </a:p>
        </p:txBody>
      </p:sp>
      <p:sp>
        <p:nvSpPr>
          <p:cNvPr id="29700" name="Rectangle 4"/>
          <p:cNvSpPr>
            <a:spLocks noGrp="1" noRot="1" noChangeAspect="1" noChangeArrowheads="1" noTextEdit="1"/>
          </p:cNvSpPr>
          <p:nvPr>
            <p:ph type="sldImg" idx="2"/>
          </p:nvPr>
        </p:nvSpPr>
        <p:spPr bwMode="auto">
          <a:xfrm>
            <a:off x="1181100" y="698500"/>
            <a:ext cx="4648200" cy="3486150"/>
          </a:xfrm>
          <a:prstGeom prst="rect">
            <a:avLst/>
          </a:prstGeom>
          <a:noFill/>
          <a:ln w="9525">
            <a:solidFill>
              <a:srgbClr val="000000"/>
            </a:solidFill>
            <a:miter lim="800000"/>
            <a:headEnd/>
            <a:tailEnd/>
          </a:ln>
        </p:spPr>
      </p:sp>
      <p:sp>
        <p:nvSpPr>
          <p:cNvPr id="3077" name="Rectangle 5"/>
          <p:cNvSpPr>
            <a:spLocks noGrp="1" noChangeArrowheads="1"/>
          </p:cNvSpPr>
          <p:nvPr>
            <p:ph type="body" sz="quarter" idx="3"/>
          </p:nvPr>
        </p:nvSpPr>
        <p:spPr bwMode="auto">
          <a:xfrm>
            <a:off x="934721" y="4415791"/>
            <a:ext cx="5140960" cy="4183380"/>
          </a:xfrm>
          <a:prstGeom prst="rect">
            <a:avLst/>
          </a:prstGeom>
          <a:noFill/>
          <a:ln w="9525">
            <a:noFill/>
            <a:miter lim="800000"/>
            <a:headEnd/>
            <a:tailEnd/>
          </a:ln>
        </p:spPr>
        <p:txBody>
          <a:bodyPr vert="horz" wrap="square" lIns="93172" tIns="46586" rIns="93172" bIns="46586"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3078" name="Rectangle 6"/>
          <p:cNvSpPr>
            <a:spLocks noGrp="1" noChangeArrowheads="1"/>
          </p:cNvSpPr>
          <p:nvPr>
            <p:ph type="ftr" sz="quarter" idx="4"/>
          </p:nvPr>
        </p:nvSpPr>
        <p:spPr bwMode="auto">
          <a:xfrm>
            <a:off x="0" y="8831581"/>
            <a:ext cx="3037840" cy="464820"/>
          </a:xfrm>
          <a:prstGeom prst="rect">
            <a:avLst/>
          </a:prstGeom>
          <a:noFill/>
          <a:ln w="9525">
            <a:noFill/>
            <a:miter lim="800000"/>
            <a:headEnd/>
            <a:tailEnd/>
          </a:ln>
        </p:spPr>
        <p:txBody>
          <a:bodyPr vert="horz" wrap="square" lIns="93172" tIns="46586" rIns="93172" bIns="46586" numCol="1" anchor="b" anchorCtr="0" compatLnSpc="1">
            <a:prstTxWarp prst="textNoShape">
              <a:avLst/>
            </a:prstTxWarp>
          </a:bodyPr>
          <a:lstStyle>
            <a:lvl1pPr>
              <a:defRPr sz="1200" smtClean="0"/>
            </a:lvl1pPr>
          </a:lstStyle>
          <a:p>
            <a:pPr>
              <a:defRPr/>
            </a:pPr>
            <a:endParaRPr lang="en-US"/>
          </a:p>
        </p:txBody>
      </p:sp>
      <p:sp>
        <p:nvSpPr>
          <p:cNvPr id="3079" name="Rectangle 7"/>
          <p:cNvSpPr>
            <a:spLocks noGrp="1" noChangeArrowheads="1"/>
          </p:cNvSpPr>
          <p:nvPr>
            <p:ph type="sldNum" sz="quarter" idx="5"/>
          </p:nvPr>
        </p:nvSpPr>
        <p:spPr bwMode="auto">
          <a:xfrm>
            <a:off x="3972561" y="8831581"/>
            <a:ext cx="3037840" cy="464820"/>
          </a:xfrm>
          <a:prstGeom prst="rect">
            <a:avLst/>
          </a:prstGeom>
          <a:noFill/>
          <a:ln w="9525">
            <a:noFill/>
            <a:miter lim="800000"/>
            <a:headEnd/>
            <a:tailEnd/>
          </a:ln>
        </p:spPr>
        <p:txBody>
          <a:bodyPr vert="horz" wrap="square" lIns="93172" tIns="46586" rIns="93172" bIns="46586" numCol="1" anchor="b" anchorCtr="0" compatLnSpc="1">
            <a:prstTxWarp prst="textNoShape">
              <a:avLst/>
            </a:prstTxWarp>
          </a:bodyPr>
          <a:lstStyle>
            <a:lvl1pPr algn="r">
              <a:defRPr sz="1200" smtClean="0"/>
            </a:lvl1pPr>
          </a:lstStyle>
          <a:p>
            <a:pPr>
              <a:defRPr/>
            </a:pPr>
            <a:fld id="{4C892575-76B2-44B4-A0D4-5723D177CFEF}" type="slidenum">
              <a:rPr lang="en-US"/>
              <a:pPr>
                <a:defRPr/>
              </a:pPr>
              <a:t>‹#›</a:t>
            </a:fld>
            <a:endParaRPr lang="en-US"/>
          </a:p>
        </p:txBody>
      </p:sp>
    </p:spTree>
    <p:extLst>
      <p:ext uri="{BB962C8B-B14F-4D97-AF65-F5344CB8AC3E}">
        <p14:creationId xmlns:p14="http://schemas.microsoft.com/office/powerpoint/2010/main" val="69136815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ＭＳ Ｐゴシック" pitchFamily="84" charset="-128"/>
        <a:cs typeface="+mn-cs"/>
      </a:defRPr>
    </a:lvl1pPr>
    <a:lvl2pPr marL="457200" algn="l" rtl="0" eaLnBrk="0" fontAlgn="base" hangingPunct="0">
      <a:spcBef>
        <a:spcPct val="30000"/>
      </a:spcBef>
      <a:spcAft>
        <a:spcPct val="0"/>
      </a:spcAft>
      <a:defRPr sz="1200" kern="1200">
        <a:solidFill>
          <a:schemeClr val="tx1"/>
        </a:solidFill>
        <a:latin typeface="Arial" charset="0"/>
        <a:ea typeface="ＭＳ Ｐゴシック" pitchFamily="84" charset="-128"/>
        <a:cs typeface="+mn-cs"/>
      </a:defRPr>
    </a:lvl2pPr>
    <a:lvl3pPr marL="914400" algn="l" rtl="0" eaLnBrk="0" fontAlgn="base" hangingPunct="0">
      <a:spcBef>
        <a:spcPct val="30000"/>
      </a:spcBef>
      <a:spcAft>
        <a:spcPct val="0"/>
      </a:spcAft>
      <a:defRPr sz="1200" kern="1200">
        <a:solidFill>
          <a:schemeClr val="tx1"/>
        </a:solidFill>
        <a:latin typeface="Arial" charset="0"/>
        <a:ea typeface="ＭＳ Ｐゴシック" pitchFamily="84" charset="-128"/>
        <a:cs typeface="+mn-cs"/>
      </a:defRPr>
    </a:lvl3pPr>
    <a:lvl4pPr marL="1371600" algn="l" rtl="0" eaLnBrk="0" fontAlgn="base" hangingPunct="0">
      <a:spcBef>
        <a:spcPct val="30000"/>
      </a:spcBef>
      <a:spcAft>
        <a:spcPct val="0"/>
      </a:spcAft>
      <a:defRPr sz="1200" kern="1200">
        <a:solidFill>
          <a:schemeClr val="tx1"/>
        </a:solidFill>
        <a:latin typeface="Arial" charset="0"/>
        <a:ea typeface="ＭＳ Ｐゴシック" pitchFamily="84" charset="-128"/>
        <a:cs typeface="+mn-cs"/>
      </a:defRPr>
    </a:lvl4pPr>
    <a:lvl5pPr marL="1828800" algn="l" rtl="0" eaLnBrk="0" fontAlgn="base" hangingPunct="0">
      <a:spcBef>
        <a:spcPct val="30000"/>
      </a:spcBef>
      <a:spcAft>
        <a:spcPct val="0"/>
      </a:spcAft>
      <a:defRPr sz="1200" kern="1200">
        <a:solidFill>
          <a:schemeClr val="tx1"/>
        </a:solidFill>
        <a:latin typeface="Arial" charset="0"/>
        <a:ea typeface="ＭＳ Ｐゴシック" pitchFamily="84"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4C892575-76B2-44B4-A0D4-5723D177CFEF}" type="slidenum">
              <a:rPr lang="en-US" smtClean="0"/>
              <a:pPr>
                <a:defRPr/>
              </a:pPr>
              <a:t>1</a:t>
            </a:fld>
            <a:endParaRPr lang="en-US"/>
          </a:p>
        </p:txBody>
      </p:sp>
    </p:spTree>
    <p:extLst>
      <p:ext uri="{BB962C8B-B14F-4D97-AF65-F5344CB8AC3E}">
        <p14:creationId xmlns:p14="http://schemas.microsoft.com/office/powerpoint/2010/main" val="132421087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4C892575-76B2-44B4-A0D4-5723D177CFEF}" type="slidenum">
              <a:rPr lang="en-US" smtClean="0"/>
              <a:pPr>
                <a:defRPr/>
              </a:pPr>
              <a:t>2</a:t>
            </a:fld>
            <a:endParaRPr lang="en-US"/>
          </a:p>
        </p:txBody>
      </p:sp>
    </p:spTree>
    <p:extLst>
      <p:ext uri="{BB962C8B-B14F-4D97-AF65-F5344CB8AC3E}">
        <p14:creationId xmlns:p14="http://schemas.microsoft.com/office/powerpoint/2010/main" val="195146439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4C892575-76B2-44B4-A0D4-5723D177CFEF}" type="slidenum">
              <a:rPr lang="en-US" smtClean="0"/>
              <a:pPr>
                <a:defRPr/>
              </a:pPr>
              <a:t>3</a:t>
            </a:fld>
            <a:endParaRPr lang="en-US"/>
          </a:p>
        </p:txBody>
      </p:sp>
    </p:spTree>
    <p:extLst>
      <p:ext uri="{BB962C8B-B14F-4D97-AF65-F5344CB8AC3E}">
        <p14:creationId xmlns:p14="http://schemas.microsoft.com/office/powerpoint/2010/main" val="147774511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p:cNvSpPr>
            <a:spLocks noGrp="1" noChangeArrowheads="1"/>
          </p:cNvSpPr>
          <p:nvPr>
            <p:ph type="sldNum" sz="quarter" idx="5"/>
          </p:nvPr>
        </p:nvSpPr>
        <p:spPr>
          <a:noFill/>
        </p:spPr>
        <p:txBody>
          <a:bodyPr/>
          <a:lstStyle/>
          <a:p>
            <a:fld id="{B6616CCF-E006-4C67-BDDD-8EA1C0C9FC99}" type="slidenum">
              <a:rPr lang="en-US"/>
              <a:pPr/>
              <a:t>25</a:t>
            </a:fld>
            <a:endParaRPr lang="en-US" dirty="0"/>
          </a:p>
        </p:txBody>
      </p:sp>
      <p:sp>
        <p:nvSpPr>
          <p:cNvPr id="30723" name="Rectangle 2"/>
          <p:cNvSpPr>
            <a:spLocks noGrp="1" noRot="1" noChangeAspect="1" noChangeArrowheads="1" noTextEdit="1"/>
          </p:cNvSpPr>
          <p:nvPr>
            <p:ph type="sldImg"/>
          </p:nvPr>
        </p:nvSpPr>
        <p:spPr>
          <a:ln/>
        </p:spPr>
      </p:sp>
      <p:sp>
        <p:nvSpPr>
          <p:cNvPr id="30724" name="Rectangle 3"/>
          <p:cNvSpPr>
            <a:spLocks noGrp="1" noChangeArrowheads="1"/>
          </p:cNvSpPr>
          <p:nvPr>
            <p:ph type="body" idx="1"/>
          </p:nvPr>
        </p:nvSpPr>
        <p:spPr>
          <a:noFill/>
          <a:ln/>
        </p:spPr>
        <p:txBody>
          <a:bodyPr/>
          <a:lstStyle/>
          <a:p>
            <a:pPr eaLnBrk="1" hangingPunct="1"/>
            <a:endParaRPr lang="en-US" dirty="0" smtClean="0"/>
          </a:p>
        </p:txBody>
      </p:sp>
    </p:spTree>
    <p:extLst>
      <p:ext uri="{BB962C8B-B14F-4D97-AF65-F5344CB8AC3E}">
        <p14:creationId xmlns:p14="http://schemas.microsoft.com/office/powerpoint/2010/main" val="328310945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17"/>
          <p:cNvPicPr>
            <a:picLocks noChangeAspect="1" noChangeArrowheads="1"/>
          </p:cNvPicPr>
          <p:nvPr userDrawn="1"/>
        </p:nvPicPr>
        <p:blipFill>
          <a:blip r:embed="rId2" cstate="print"/>
          <a:srcRect t="4126" b="3030"/>
          <a:stretch>
            <a:fillRect/>
          </a:stretch>
        </p:blipFill>
        <p:spPr bwMode="auto">
          <a:xfrm>
            <a:off x="0" y="0"/>
            <a:ext cx="9144000" cy="6858000"/>
          </a:xfrm>
          <a:prstGeom prst="rect">
            <a:avLst/>
          </a:prstGeom>
          <a:noFill/>
          <a:ln w="9525">
            <a:noFill/>
            <a:miter lim="800000"/>
            <a:headEnd/>
            <a:tailEnd/>
          </a:ln>
        </p:spPr>
      </p:pic>
      <p:pic>
        <p:nvPicPr>
          <p:cNvPr id="5" name="Picture 18"/>
          <p:cNvPicPr>
            <a:picLocks noChangeAspect="1" noChangeArrowheads="1"/>
          </p:cNvPicPr>
          <p:nvPr userDrawn="1"/>
        </p:nvPicPr>
        <p:blipFill>
          <a:blip r:embed="rId3" cstate="print"/>
          <a:srcRect/>
          <a:stretch>
            <a:fillRect/>
          </a:stretch>
        </p:blipFill>
        <p:spPr bwMode="auto">
          <a:xfrm>
            <a:off x="2133600" y="1676400"/>
            <a:ext cx="4876800" cy="4481513"/>
          </a:xfrm>
          <a:prstGeom prst="rect">
            <a:avLst/>
          </a:prstGeom>
          <a:noFill/>
          <a:ln w="9525">
            <a:noFill/>
            <a:miter lim="800000"/>
            <a:headEnd/>
            <a:tailEnd/>
          </a:ln>
        </p:spPr>
      </p:pic>
      <p:sp>
        <p:nvSpPr>
          <p:cNvPr id="15363" name="Rectangle 3"/>
          <p:cNvSpPr>
            <a:spLocks noGrp="1" noChangeArrowheads="1"/>
          </p:cNvSpPr>
          <p:nvPr>
            <p:ph type="ctrTitle"/>
          </p:nvPr>
        </p:nvSpPr>
        <p:spPr>
          <a:xfrm>
            <a:off x="685800" y="2286000"/>
            <a:ext cx="7772400" cy="1143000"/>
          </a:xfrm>
        </p:spPr>
        <p:txBody>
          <a:bodyPr/>
          <a:lstStyle>
            <a:lvl1pPr>
              <a:defRPr sz="3600" b="1">
                <a:solidFill>
                  <a:srgbClr val="000000"/>
                </a:solidFill>
              </a:defRPr>
            </a:lvl1pPr>
          </a:lstStyle>
          <a:p>
            <a:r>
              <a:rPr lang="en-US"/>
              <a:t>Click to edit Master title style</a:t>
            </a:r>
          </a:p>
        </p:txBody>
      </p:sp>
      <p:sp>
        <p:nvSpPr>
          <p:cNvPr id="15364" name="Rectangle 4"/>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en-US"/>
              <a:t>Click to edit Master subtitle style</a:t>
            </a:r>
          </a:p>
        </p:txBody>
      </p:sp>
      <p:sp>
        <p:nvSpPr>
          <p:cNvPr id="6" name="Rectangle 5"/>
          <p:cNvSpPr>
            <a:spLocks noGrp="1" noChangeArrowheads="1"/>
          </p:cNvSpPr>
          <p:nvPr>
            <p:ph type="dt" sz="half" idx="10"/>
          </p:nvPr>
        </p:nvSpPr>
        <p:spPr/>
        <p:txBody>
          <a:bodyPr/>
          <a:lstStyle>
            <a:lvl1pPr>
              <a:defRPr smtClean="0"/>
            </a:lvl1pPr>
          </a:lstStyle>
          <a:p>
            <a:pPr>
              <a:defRPr/>
            </a:pPr>
            <a:fld id="{34228657-782D-44AA-AC47-3AEFC4502B44}" type="datetime1">
              <a:rPr lang="en-US" smtClean="0"/>
              <a:t>8/11/2016</a:t>
            </a:fld>
            <a:endParaRPr lang="en-US" dirty="0"/>
          </a:p>
        </p:txBody>
      </p:sp>
      <p:sp>
        <p:nvSpPr>
          <p:cNvPr id="7" name="Rectangle 6"/>
          <p:cNvSpPr>
            <a:spLocks noGrp="1" noChangeArrowheads="1"/>
          </p:cNvSpPr>
          <p:nvPr>
            <p:ph type="ftr" sz="quarter" idx="11"/>
          </p:nvPr>
        </p:nvSpPr>
        <p:spPr>
          <a:xfrm>
            <a:off x="2667000" y="6248400"/>
            <a:ext cx="3810000" cy="457200"/>
          </a:xfrm>
        </p:spPr>
        <p:txBody>
          <a:bodyPr/>
          <a:lstStyle>
            <a:lvl1pPr>
              <a:defRPr sz="1400" dirty="0" smtClean="0"/>
            </a:lvl1pPr>
          </a:lstStyle>
          <a:p>
            <a:pPr>
              <a:defRPr/>
            </a:pPr>
            <a:r>
              <a:rPr lang="en-US"/>
              <a:t>U.S. Environmental Protection Agency</a:t>
            </a:r>
          </a:p>
        </p:txBody>
      </p:sp>
      <p:sp>
        <p:nvSpPr>
          <p:cNvPr id="8" name="Rectangle 7"/>
          <p:cNvSpPr>
            <a:spLocks noGrp="1" noChangeArrowheads="1"/>
          </p:cNvSpPr>
          <p:nvPr>
            <p:ph type="sldNum" sz="quarter" idx="12"/>
          </p:nvPr>
        </p:nvSpPr>
        <p:spPr/>
        <p:txBody>
          <a:bodyPr/>
          <a:lstStyle>
            <a:lvl1pPr>
              <a:defRPr smtClean="0"/>
            </a:lvl1pPr>
          </a:lstStyle>
          <a:p>
            <a:pPr>
              <a:defRPr/>
            </a:pPr>
            <a:fld id="{CE80E008-ACCA-40DB-9014-A9A803CADA3D}"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4" name="Picture 4" descr="colorchange_epa_seal pantone trim"/>
          <p:cNvPicPr>
            <a:picLocks noChangeAspect="1" noChangeArrowheads="1"/>
          </p:cNvPicPr>
          <p:nvPr userDrawn="1"/>
        </p:nvPicPr>
        <p:blipFill>
          <a:blip r:embed="rId2" cstate="print"/>
          <a:srcRect/>
          <a:stretch>
            <a:fillRect/>
          </a:stretch>
        </p:blipFill>
        <p:spPr bwMode="auto">
          <a:xfrm>
            <a:off x="6553200" y="76200"/>
            <a:ext cx="990600" cy="990600"/>
          </a:xfrm>
          <a:prstGeom prst="rect">
            <a:avLst/>
          </a:prstGeom>
          <a:noFill/>
          <a:ln w="9525">
            <a:noFill/>
            <a:miter lim="800000"/>
            <a:headEnd/>
            <a:tailEnd/>
          </a:ln>
        </p:spPr>
      </p:pic>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dirty="0" smtClean="0"/>
              <a:t>Click to edit Master text styles</a:t>
            </a:r>
          </a:p>
          <a:p>
            <a:pPr lvl="1"/>
            <a:r>
              <a:rPr lang="en-US" dirty="0" smtClean="0"/>
              <a:t>Second </a:t>
            </a:r>
            <a:r>
              <a:rPr lang="en-US" dirty="0" err="1" smtClean="0"/>
              <a:t>lev</a:t>
            </a:r>
            <a:endParaRPr lang="en-US" dirty="0" smtClean="0"/>
          </a:p>
          <a:p>
            <a:pPr lvl="2"/>
            <a:r>
              <a:rPr lang="en-US" dirty="0" smtClean="0"/>
              <a:t>Third level</a:t>
            </a:r>
          </a:p>
          <a:p>
            <a:pPr lvl="3"/>
            <a:r>
              <a:rPr lang="en-US" dirty="0" smtClean="0"/>
              <a:t>Fourth level</a:t>
            </a:r>
          </a:p>
          <a:p>
            <a:pPr lvl="4"/>
            <a:r>
              <a:rPr lang="en-US" dirty="0" smtClean="0"/>
              <a:t>Fifth level</a:t>
            </a:r>
            <a:endParaRPr lang="en-US" dirty="0"/>
          </a:p>
        </p:txBody>
      </p:sp>
      <p:sp>
        <p:nvSpPr>
          <p:cNvPr id="5" name="Date Placeholder 3"/>
          <p:cNvSpPr>
            <a:spLocks noGrp="1"/>
          </p:cNvSpPr>
          <p:nvPr>
            <p:ph type="dt" sz="half" idx="10"/>
          </p:nvPr>
        </p:nvSpPr>
        <p:spPr/>
        <p:txBody>
          <a:bodyPr/>
          <a:lstStyle>
            <a:lvl1pPr>
              <a:defRPr smtClean="0"/>
            </a:lvl1pPr>
          </a:lstStyle>
          <a:p>
            <a:pPr>
              <a:defRPr/>
            </a:pPr>
            <a:fld id="{5B1EED8C-ABAB-41F8-9D9B-D5B982751545}" type="datetime1">
              <a:rPr lang="en-US" smtClean="0"/>
              <a:t>8/11/2016</a:t>
            </a:fld>
            <a:endParaRPr lang="en-US"/>
          </a:p>
        </p:txBody>
      </p:sp>
      <p:sp>
        <p:nvSpPr>
          <p:cNvPr id="6" name="Footer Placeholder 4"/>
          <p:cNvSpPr>
            <a:spLocks noGrp="1"/>
          </p:cNvSpPr>
          <p:nvPr>
            <p:ph type="ftr" sz="quarter" idx="11"/>
          </p:nvPr>
        </p:nvSpPr>
        <p:spPr/>
        <p:txBody>
          <a:bodyPr/>
          <a:lstStyle>
            <a:lvl1pPr>
              <a:defRPr sz="1400" dirty="0" smtClean="0"/>
            </a:lvl1pPr>
          </a:lstStyle>
          <a:p>
            <a:pPr>
              <a:defRPr/>
            </a:pPr>
            <a:r>
              <a:rPr lang="en-US"/>
              <a:t>U.S. Environmental Protection Agency</a:t>
            </a:r>
          </a:p>
        </p:txBody>
      </p:sp>
      <p:sp>
        <p:nvSpPr>
          <p:cNvPr id="7" name="Slide Number Placeholder 5"/>
          <p:cNvSpPr>
            <a:spLocks noGrp="1"/>
          </p:cNvSpPr>
          <p:nvPr>
            <p:ph type="sldNum" sz="quarter" idx="12"/>
          </p:nvPr>
        </p:nvSpPr>
        <p:spPr/>
        <p:txBody>
          <a:bodyPr/>
          <a:lstStyle>
            <a:lvl1pPr>
              <a:defRPr smtClean="0"/>
            </a:lvl1pPr>
          </a:lstStyle>
          <a:p>
            <a:pPr>
              <a:defRPr/>
            </a:pPr>
            <a:fld id="{1137C3E9-CAB7-4F6A-B426-4D2B7FA6C29E}"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pic>
        <p:nvPicPr>
          <p:cNvPr id="4" name="Picture 4" descr="colorchange_epa_seal pantone trim"/>
          <p:cNvPicPr>
            <a:picLocks noChangeAspect="1" noChangeArrowheads="1"/>
          </p:cNvPicPr>
          <p:nvPr userDrawn="1"/>
        </p:nvPicPr>
        <p:blipFill>
          <a:blip r:embed="rId2" cstate="print"/>
          <a:srcRect/>
          <a:stretch>
            <a:fillRect/>
          </a:stretch>
        </p:blipFill>
        <p:spPr bwMode="auto">
          <a:xfrm>
            <a:off x="6553200" y="76200"/>
            <a:ext cx="990600" cy="990600"/>
          </a:xfrm>
          <a:prstGeom prst="rect">
            <a:avLst/>
          </a:prstGeom>
          <a:noFill/>
          <a:ln w="9525">
            <a:noFill/>
            <a:miter lim="800000"/>
            <a:headEnd/>
            <a:tailEnd/>
          </a:ln>
        </p:spPr>
      </p:pic>
      <p:sp>
        <p:nvSpPr>
          <p:cNvPr id="2" name="Vertical Title 1"/>
          <p:cNvSpPr>
            <a:spLocks noGrp="1"/>
          </p:cNvSpPr>
          <p:nvPr>
            <p:ph type="title" orient="vert"/>
          </p:nvPr>
        </p:nvSpPr>
        <p:spPr>
          <a:xfrm>
            <a:off x="6515100" y="1600200"/>
            <a:ext cx="1943100" cy="44958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1600200"/>
            <a:ext cx="5676900" cy="44958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smtClean="0"/>
            </a:lvl1pPr>
          </a:lstStyle>
          <a:p>
            <a:pPr>
              <a:defRPr/>
            </a:pPr>
            <a:fld id="{3A256122-6420-4E1D-B3CF-C218D45F0F42}" type="datetime1">
              <a:rPr lang="en-US" smtClean="0"/>
              <a:t>8/11/2016</a:t>
            </a:fld>
            <a:endParaRPr lang="en-US"/>
          </a:p>
        </p:txBody>
      </p:sp>
      <p:sp>
        <p:nvSpPr>
          <p:cNvPr id="6" name="Footer Placeholder 4"/>
          <p:cNvSpPr>
            <a:spLocks noGrp="1"/>
          </p:cNvSpPr>
          <p:nvPr>
            <p:ph type="ftr" sz="quarter" idx="11"/>
          </p:nvPr>
        </p:nvSpPr>
        <p:spPr/>
        <p:txBody>
          <a:bodyPr/>
          <a:lstStyle>
            <a:lvl1pPr>
              <a:defRPr sz="1400" dirty="0" smtClean="0"/>
            </a:lvl1pPr>
          </a:lstStyle>
          <a:p>
            <a:pPr>
              <a:defRPr/>
            </a:pPr>
            <a:r>
              <a:rPr lang="en-US"/>
              <a:t>U.S. Environmental Protection Agency</a:t>
            </a:r>
          </a:p>
        </p:txBody>
      </p:sp>
      <p:sp>
        <p:nvSpPr>
          <p:cNvPr id="7" name="Slide Number Placeholder 5"/>
          <p:cNvSpPr>
            <a:spLocks noGrp="1"/>
          </p:cNvSpPr>
          <p:nvPr>
            <p:ph type="sldNum" sz="quarter" idx="12"/>
          </p:nvPr>
        </p:nvSpPr>
        <p:spPr/>
        <p:txBody>
          <a:bodyPr/>
          <a:lstStyle>
            <a:lvl1pPr>
              <a:defRPr smtClean="0"/>
            </a:lvl1pPr>
          </a:lstStyle>
          <a:p>
            <a:pPr>
              <a:defRPr/>
            </a:pPr>
            <a:fld id="{4202E5F6-1B1E-4862-91DF-C571C2112423}"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clipArtAndTx" preserve="1">
  <p:cSld name="Title, Clip Art and Text">
    <p:spTree>
      <p:nvGrpSpPr>
        <p:cNvPr id="1" name=""/>
        <p:cNvGrpSpPr/>
        <p:nvPr/>
      </p:nvGrpSpPr>
      <p:grpSpPr>
        <a:xfrm>
          <a:off x="0" y="0"/>
          <a:ext cx="0" cy="0"/>
          <a:chOff x="0" y="0"/>
          <a:chExt cx="0" cy="0"/>
        </a:xfrm>
      </p:grpSpPr>
      <p:pic>
        <p:nvPicPr>
          <p:cNvPr id="5" name="Picture 4" descr="colorchange_epa_seal pantone trim"/>
          <p:cNvPicPr>
            <a:picLocks noChangeAspect="1" noChangeArrowheads="1"/>
          </p:cNvPicPr>
          <p:nvPr userDrawn="1"/>
        </p:nvPicPr>
        <p:blipFill>
          <a:blip r:embed="rId2" cstate="print"/>
          <a:srcRect/>
          <a:stretch>
            <a:fillRect/>
          </a:stretch>
        </p:blipFill>
        <p:spPr bwMode="auto">
          <a:xfrm>
            <a:off x="6553200" y="76200"/>
            <a:ext cx="990600" cy="990600"/>
          </a:xfrm>
          <a:prstGeom prst="rect">
            <a:avLst/>
          </a:prstGeom>
          <a:noFill/>
          <a:ln w="9525">
            <a:noFill/>
            <a:miter lim="800000"/>
            <a:headEnd/>
            <a:tailEnd/>
          </a:ln>
        </p:spPr>
      </p:pic>
      <p:sp>
        <p:nvSpPr>
          <p:cNvPr id="2" name="Title 1"/>
          <p:cNvSpPr>
            <a:spLocks noGrp="1"/>
          </p:cNvSpPr>
          <p:nvPr>
            <p:ph type="title"/>
          </p:nvPr>
        </p:nvSpPr>
        <p:spPr>
          <a:xfrm>
            <a:off x="762000" y="1600200"/>
            <a:ext cx="7620000" cy="990600"/>
          </a:xfrm>
        </p:spPr>
        <p:txBody>
          <a:bodyPr/>
          <a:lstStyle/>
          <a:p>
            <a:r>
              <a:rPr lang="en-US" smtClean="0"/>
              <a:t>Click to edit Master title style</a:t>
            </a:r>
            <a:endParaRPr lang="en-US"/>
          </a:p>
        </p:txBody>
      </p:sp>
      <p:sp>
        <p:nvSpPr>
          <p:cNvPr id="3" name="ClipArt Placeholder 2"/>
          <p:cNvSpPr>
            <a:spLocks noGrp="1"/>
          </p:cNvSpPr>
          <p:nvPr>
            <p:ph type="clipArt" sz="half" idx="1"/>
          </p:nvPr>
        </p:nvSpPr>
        <p:spPr>
          <a:xfrm>
            <a:off x="685800" y="2667000"/>
            <a:ext cx="3810000" cy="3429000"/>
          </a:xfrm>
        </p:spPr>
        <p:txBody>
          <a:bodyPr/>
          <a:lstStyle/>
          <a:p>
            <a:pPr lvl="0"/>
            <a:endParaRPr lang="en-US" noProof="0" smtClean="0"/>
          </a:p>
        </p:txBody>
      </p:sp>
      <p:sp>
        <p:nvSpPr>
          <p:cNvPr id="4" name="Text Placeholder 3"/>
          <p:cNvSpPr>
            <a:spLocks noGrp="1"/>
          </p:cNvSpPr>
          <p:nvPr>
            <p:ph type="body" sz="half" idx="2"/>
          </p:nvPr>
        </p:nvSpPr>
        <p:spPr>
          <a:xfrm>
            <a:off x="4648200" y="2667000"/>
            <a:ext cx="3810000" cy="3429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Date Placeholder 4"/>
          <p:cNvSpPr>
            <a:spLocks noGrp="1"/>
          </p:cNvSpPr>
          <p:nvPr>
            <p:ph type="dt" sz="half" idx="10"/>
          </p:nvPr>
        </p:nvSpPr>
        <p:spPr/>
        <p:txBody>
          <a:bodyPr/>
          <a:lstStyle>
            <a:lvl1pPr>
              <a:defRPr smtClean="0"/>
            </a:lvl1pPr>
          </a:lstStyle>
          <a:p>
            <a:pPr>
              <a:defRPr/>
            </a:pPr>
            <a:fld id="{BF0672BC-9D3B-441D-BD81-8FD10E96ADC9}" type="datetime1">
              <a:rPr lang="en-US" smtClean="0"/>
              <a:t>8/11/2016</a:t>
            </a:fld>
            <a:endParaRPr lang="en-US"/>
          </a:p>
        </p:txBody>
      </p:sp>
      <p:sp>
        <p:nvSpPr>
          <p:cNvPr id="7" name="Footer Placeholder 5"/>
          <p:cNvSpPr>
            <a:spLocks noGrp="1"/>
          </p:cNvSpPr>
          <p:nvPr>
            <p:ph type="ftr" sz="quarter" idx="11"/>
          </p:nvPr>
        </p:nvSpPr>
        <p:spPr/>
        <p:txBody>
          <a:bodyPr/>
          <a:lstStyle>
            <a:lvl1pPr>
              <a:defRPr dirty="0" smtClean="0"/>
            </a:lvl1pPr>
          </a:lstStyle>
          <a:p>
            <a:pPr>
              <a:defRPr/>
            </a:pPr>
            <a:r>
              <a:rPr lang="en-US"/>
              <a:t>U.S. Environmental Protection Agency</a:t>
            </a:r>
          </a:p>
        </p:txBody>
      </p:sp>
      <p:sp>
        <p:nvSpPr>
          <p:cNvPr id="8" name="Slide Number Placeholder 6"/>
          <p:cNvSpPr>
            <a:spLocks noGrp="1"/>
          </p:cNvSpPr>
          <p:nvPr>
            <p:ph type="sldNum" sz="quarter" idx="12"/>
          </p:nvPr>
        </p:nvSpPr>
        <p:spPr/>
        <p:txBody>
          <a:bodyPr/>
          <a:lstStyle>
            <a:lvl1pPr>
              <a:defRPr smtClean="0"/>
            </a:lvl1pPr>
          </a:lstStyle>
          <a:p>
            <a:pPr>
              <a:defRPr/>
            </a:pPr>
            <a:fld id="{6E84AE80-C3E8-4D04-B240-03B24D2E80F0}" type="slidenum">
              <a:rPr lang="en-US"/>
              <a:pPr>
                <a:defRPr/>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dgm" preserve="1">
  <p:cSld name="Title and Diagram or Organization Chart">
    <p:spTree>
      <p:nvGrpSpPr>
        <p:cNvPr id="1" name=""/>
        <p:cNvGrpSpPr/>
        <p:nvPr/>
      </p:nvGrpSpPr>
      <p:grpSpPr>
        <a:xfrm>
          <a:off x="0" y="0"/>
          <a:ext cx="0" cy="0"/>
          <a:chOff x="0" y="0"/>
          <a:chExt cx="0" cy="0"/>
        </a:xfrm>
      </p:grpSpPr>
      <p:pic>
        <p:nvPicPr>
          <p:cNvPr id="4" name="Picture 4" descr="colorchange_epa_seal pantone trim"/>
          <p:cNvPicPr>
            <a:picLocks noChangeAspect="1" noChangeArrowheads="1"/>
          </p:cNvPicPr>
          <p:nvPr userDrawn="1"/>
        </p:nvPicPr>
        <p:blipFill>
          <a:blip r:embed="rId2" cstate="print"/>
          <a:srcRect/>
          <a:stretch>
            <a:fillRect/>
          </a:stretch>
        </p:blipFill>
        <p:spPr bwMode="auto">
          <a:xfrm>
            <a:off x="6553200" y="76200"/>
            <a:ext cx="990600" cy="990600"/>
          </a:xfrm>
          <a:prstGeom prst="rect">
            <a:avLst/>
          </a:prstGeom>
          <a:noFill/>
          <a:ln w="9525">
            <a:noFill/>
            <a:miter lim="800000"/>
            <a:headEnd/>
            <a:tailEnd/>
          </a:ln>
        </p:spPr>
      </p:pic>
      <p:sp>
        <p:nvSpPr>
          <p:cNvPr id="2" name="Title 1"/>
          <p:cNvSpPr>
            <a:spLocks noGrp="1"/>
          </p:cNvSpPr>
          <p:nvPr>
            <p:ph type="title"/>
          </p:nvPr>
        </p:nvSpPr>
        <p:spPr>
          <a:xfrm>
            <a:off x="762000" y="1600200"/>
            <a:ext cx="7620000" cy="990600"/>
          </a:xfrm>
        </p:spPr>
        <p:txBody>
          <a:bodyPr/>
          <a:lstStyle/>
          <a:p>
            <a:r>
              <a:rPr lang="en-US" smtClean="0"/>
              <a:t>Click to edit Master title style</a:t>
            </a:r>
            <a:endParaRPr lang="en-US"/>
          </a:p>
        </p:txBody>
      </p:sp>
      <p:sp>
        <p:nvSpPr>
          <p:cNvPr id="3" name="SmartArt Placeholder 2"/>
          <p:cNvSpPr>
            <a:spLocks noGrp="1"/>
          </p:cNvSpPr>
          <p:nvPr>
            <p:ph type="dgm" idx="1"/>
          </p:nvPr>
        </p:nvSpPr>
        <p:spPr>
          <a:xfrm>
            <a:off x="685800" y="2667000"/>
            <a:ext cx="7772400" cy="3429000"/>
          </a:xfrm>
        </p:spPr>
        <p:txBody>
          <a:bodyPr/>
          <a:lstStyle/>
          <a:p>
            <a:pPr lvl="0"/>
            <a:endParaRPr lang="en-US" noProof="0" smtClean="0"/>
          </a:p>
        </p:txBody>
      </p:sp>
      <p:sp>
        <p:nvSpPr>
          <p:cNvPr id="5" name="Date Placeholder 3"/>
          <p:cNvSpPr>
            <a:spLocks noGrp="1"/>
          </p:cNvSpPr>
          <p:nvPr>
            <p:ph type="dt" sz="half" idx="10"/>
          </p:nvPr>
        </p:nvSpPr>
        <p:spPr/>
        <p:txBody>
          <a:bodyPr/>
          <a:lstStyle>
            <a:lvl1pPr>
              <a:defRPr smtClean="0"/>
            </a:lvl1pPr>
          </a:lstStyle>
          <a:p>
            <a:pPr>
              <a:defRPr/>
            </a:pPr>
            <a:fld id="{D4B55CA2-ABE7-483A-ACA3-C271B4CE98D9}" type="datetime1">
              <a:rPr lang="en-US" smtClean="0"/>
              <a:t>8/11/2016</a:t>
            </a:fld>
            <a:endParaRPr lang="en-US"/>
          </a:p>
        </p:txBody>
      </p:sp>
      <p:sp>
        <p:nvSpPr>
          <p:cNvPr id="6" name="Footer Placeholder 4"/>
          <p:cNvSpPr>
            <a:spLocks noGrp="1"/>
          </p:cNvSpPr>
          <p:nvPr>
            <p:ph type="ftr" sz="quarter" idx="11"/>
          </p:nvPr>
        </p:nvSpPr>
        <p:spPr/>
        <p:txBody>
          <a:bodyPr/>
          <a:lstStyle>
            <a:lvl1pPr>
              <a:defRPr dirty="0" smtClean="0"/>
            </a:lvl1pPr>
          </a:lstStyle>
          <a:p>
            <a:pPr>
              <a:defRPr/>
            </a:pPr>
            <a:r>
              <a:rPr lang="en-US"/>
              <a:t>U.S. Environmental Protection Agency</a:t>
            </a:r>
          </a:p>
        </p:txBody>
      </p:sp>
      <p:sp>
        <p:nvSpPr>
          <p:cNvPr id="7" name="Slide Number Placeholder 5"/>
          <p:cNvSpPr>
            <a:spLocks noGrp="1"/>
          </p:cNvSpPr>
          <p:nvPr>
            <p:ph type="sldNum" sz="quarter" idx="12"/>
          </p:nvPr>
        </p:nvSpPr>
        <p:spPr/>
        <p:txBody>
          <a:bodyPr/>
          <a:lstStyle>
            <a:lvl1pPr>
              <a:defRPr smtClean="0"/>
            </a:lvl1pPr>
          </a:lstStyle>
          <a:p>
            <a:pPr>
              <a:defRPr/>
            </a:pPr>
            <a:fld id="{91A38057-6A1F-4DEA-8C1D-8A825A4139A2}" type="slidenum">
              <a:rPr lang="en-US"/>
              <a:pPr>
                <a:defRPr/>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pic>
        <p:nvPicPr>
          <p:cNvPr id="5" name="Picture 4" descr="colorchange_epa_seal pantone trim"/>
          <p:cNvPicPr>
            <a:picLocks noChangeAspect="1" noChangeArrowheads="1"/>
          </p:cNvPicPr>
          <p:nvPr userDrawn="1"/>
        </p:nvPicPr>
        <p:blipFill>
          <a:blip r:embed="rId2" cstate="print"/>
          <a:srcRect/>
          <a:stretch>
            <a:fillRect/>
          </a:stretch>
        </p:blipFill>
        <p:spPr bwMode="auto">
          <a:xfrm>
            <a:off x="6553200" y="76200"/>
            <a:ext cx="990600" cy="990600"/>
          </a:xfrm>
          <a:prstGeom prst="rect">
            <a:avLst/>
          </a:prstGeom>
          <a:noFill/>
          <a:ln w="9525">
            <a:noFill/>
            <a:miter lim="800000"/>
            <a:headEnd/>
            <a:tailEnd/>
          </a:ln>
        </p:spPr>
      </p:pic>
      <p:sp>
        <p:nvSpPr>
          <p:cNvPr id="2" name="Title 1"/>
          <p:cNvSpPr>
            <a:spLocks noGrp="1"/>
          </p:cNvSpPr>
          <p:nvPr>
            <p:ph type="title"/>
          </p:nvPr>
        </p:nvSpPr>
        <p:spPr>
          <a:xfrm>
            <a:off x="762000" y="1600200"/>
            <a:ext cx="7620000" cy="9906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685800" y="2667000"/>
            <a:ext cx="3810000" cy="3429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2667000"/>
            <a:ext cx="3810000" cy="3429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Date Placeholder 4"/>
          <p:cNvSpPr>
            <a:spLocks noGrp="1"/>
          </p:cNvSpPr>
          <p:nvPr>
            <p:ph type="dt" sz="half" idx="10"/>
          </p:nvPr>
        </p:nvSpPr>
        <p:spPr/>
        <p:txBody>
          <a:bodyPr/>
          <a:lstStyle>
            <a:lvl1pPr>
              <a:defRPr smtClean="0"/>
            </a:lvl1pPr>
          </a:lstStyle>
          <a:p>
            <a:pPr>
              <a:defRPr/>
            </a:pPr>
            <a:fld id="{4CADFA00-7037-4801-AF0C-475F9FD2F610}" type="datetime1">
              <a:rPr lang="en-US" smtClean="0"/>
              <a:t>8/11/2016</a:t>
            </a:fld>
            <a:endParaRPr lang="en-US"/>
          </a:p>
        </p:txBody>
      </p:sp>
      <p:sp>
        <p:nvSpPr>
          <p:cNvPr id="7" name="Footer Placeholder 5"/>
          <p:cNvSpPr>
            <a:spLocks noGrp="1"/>
          </p:cNvSpPr>
          <p:nvPr>
            <p:ph type="ftr" sz="quarter" idx="11"/>
          </p:nvPr>
        </p:nvSpPr>
        <p:spPr/>
        <p:txBody>
          <a:bodyPr/>
          <a:lstStyle>
            <a:lvl1pPr>
              <a:defRPr dirty="0" smtClean="0"/>
            </a:lvl1pPr>
          </a:lstStyle>
          <a:p>
            <a:pPr>
              <a:defRPr/>
            </a:pPr>
            <a:r>
              <a:rPr lang="en-US"/>
              <a:t>U.S. Environmental Protection Agency</a:t>
            </a:r>
          </a:p>
        </p:txBody>
      </p:sp>
      <p:sp>
        <p:nvSpPr>
          <p:cNvPr id="8" name="Slide Number Placeholder 6"/>
          <p:cNvSpPr>
            <a:spLocks noGrp="1"/>
          </p:cNvSpPr>
          <p:nvPr>
            <p:ph type="sldNum" sz="quarter" idx="12"/>
          </p:nvPr>
        </p:nvSpPr>
        <p:spPr/>
        <p:txBody>
          <a:bodyPr/>
          <a:lstStyle>
            <a:lvl1pPr>
              <a:defRPr smtClean="0"/>
            </a:lvl1pPr>
          </a:lstStyle>
          <a:p>
            <a:pPr>
              <a:defRPr/>
            </a:pPr>
            <a:fld id="{59783607-C43C-45E2-9E55-D9D4ABF9E456}" type="slidenum">
              <a:rPr lang="en-US"/>
              <a:pPr>
                <a:defRPr/>
              </a:pPr>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pic>
        <p:nvPicPr>
          <p:cNvPr id="3" name="Picture 4" descr="colorchange_epa_seal pantone trim"/>
          <p:cNvPicPr>
            <a:picLocks noChangeAspect="1" noChangeArrowheads="1"/>
          </p:cNvPicPr>
          <p:nvPr userDrawn="1"/>
        </p:nvPicPr>
        <p:blipFill>
          <a:blip r:embed="rId2" cstate="print"/>
          <a:srcRect/>
          <a:stretch>
            <a:fillRect/>
          </a:stretch>
        </p:blipFill>
        <p:spPr bwMode="auto">
          <a:xfrm>
            <a:off x="6553200" y="76200"/>
            <a:ext cx="990600" cy="990600"/>
          </a:xfrm>
          <a:prstGeom prst="rect">
            <a:avLst/>
          </a:prstGeom>
          <a:noFill/>
          <a:ln w="9525">
            <a:noFill/>
            <a:miter lim="800000"/>
            <a:headEnd/>
            <a:tailEnd/>
          </a:ln>
        </p:spPr>
      </p:pic>
      <p:sp>
        <p:nvSpPr>
          <p:cNvPr id="2" name="Content Placeholder 1"/>
          <p:cNvSpPr>
            <a:spLocks noGrp="1"/>
          </p:cNvSpPr>
          <p:nvPr>
            <p:ph/>
          </p:nvPr>
        </p:nvSpPr>
        <p:spPr>
          <a:xfrm>
            <a:off x="685800" y="1600200"/>
            <a:ext cx="7772400" cy="4495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2"/>
          <p:cNvSpPr>
            <a:spLocks noGrp="1"/>
          </p:cNvSpPr>
          <p:nvPr>
            <p:ph type="dt" sz="half" idx="10"/>
          </p:nvPr>
        </p:nvSpPr>
        <p:spPr/>
        <p:txBody>
          <a:bodyPr/>
          <a:lstStyle>
            <a:lvl1pPr>
              <a:defRPr smtClean="0"/>
            </a:lvl1pPr>
          </a:lstStyle>
          <a:p>
            <a:pPr>
              <a:defRPr/>
            </a:pPr>
            <a:fld id="{349129D2-A891-4108-8188-4CACAB5FA3C8}" type="datetime1">
              <a:rPr lang="en-US" smtClean="0"/>
              <a:t>8/11/2016</a:t>
            </a:fld>
            <a:endParaRPr lang="en-US"/>
          </a:p>
        </p:txBody>
      </p:sp>
      <p:sp>
        <p:nvSpPr>
          <p:cNvPr id="5" name="Footer Placeholder 3"/>
          <p:cNvSpPr>
            <a:spLocks noGrp="1"/>
          </p:cNvSpPr>
          <p:nvPr>
            <p:ph type="ftr" sz="quarter" idx="11"/>
          </p:nvPr>
        </p:nvSpPr>
        <p:spPr/>
        <p:txBody>
          <a:bodyPr/>
          <a:lstStyle>
            <a:lvl1pPr>
              <a:defRPr dirty="0" smtClean="0"/>
            </a:lvl1pPr>
          </a:lstStyle>
          <a:p>
            <a:pPr>
              <a:defRPr/>
            </a:pPr>
            <a:r>
              <a:rPr lang="en-US"/>
              <a:t>U.S. Environmental Protection Agency</a:t>
            </a:r>
          </a:p>
        </p:txBody>
      </p:sp>
      <p:sp>
        <p:nvSpPr>
          <p:cNvPr id="6" name="Slide Number Placeholder 4"/>
          <p:cNvSpPr>
            <a:spLocks noGrp="1"/>
          </p:cNvSpPr>
          <p:nvPr>
            <p:ph type="sldNum" sz="quarter" idx="12"/>
          </p:nvPr>
        </p:nvSpPr>
        <p:spPr/>
        <p:txBody>
          <a:bodyPr/>
          <a:lstStyle>
            <a:lvl1pPr>
              <a:defRPr smtClean="0"/>
            </a:lvl1pPr>
          </a:lstStyle>
          <a:p>
            <a:pPr>
              <a:defRPr/>
            </a:pPr>
            <a:fld id="{8BF990BF-1AC5-4A88-9C23-E88DB6AED64E}"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4" name="Picture 4" descr="colorchange_epa_seal pantone trim"/>
          <p:cNvPicPr>
            <a:picLocks noChangeAspect="1" noChangeArrowheads="1"/>
          </p:cNvPicPr>
          <p:nvPr userDrawn="1"/>
        </p:nvPicPr>
        <p:blipFill>
          <a:blip r:embed="rId2" cstate="print"/>
          <a:srcRect/>
          <a:stretch>
            <a:fillRect/>
          </a:stretch>
        </p:blipFill>
        <p:spPr bwMode="auto">
          <a:xfrm>
            <a:off x="6553200" y="76200"/>
            <a:ext cx="990600" cy="990600"/>
          </a:xfrm>
          <a:prstGeom prst="rect">
            <a:avLst/>
          </a:prstGeom>
          <a:noFill/>
          <a:ln w="9525">
            <a:noFill/>
            <a:miter lim="800000"/>
            <a:headEnd/>
            <a:tailEnd/>
          </a:ln>
        </p:spPr>
      </p:pic>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smtClean="0"/>
            </a:lvl1pPr>
          </a:lstStyle>
          <a:p>
            <a:pPr>
              <a:defRPr/>
            </a:pPr>
            <a:fld id="{6D7B2EE3-3E0B-4341-84EE-0DC51BB653ED}" type="datetime1">
              <a:rPr lang="en-US" smtClean="0"/>
              <a:t>8/11/2016</a:t>
            </a:fld>
            <a:endParaRPr lang="en-US"/>
          </a:p>
        </p:txBody>
      </p:sp>
      <p:sp>
        <p:nvSpPr>
          <p:cNvPr id="6" name="Footer Placeholder 4"/>
          <p:cNvSpPr>
            <a:spLocks noGrp="1"/>
          </p:cNvSpPr>
          <p:nvPr>
            <p:ph type="ftr" sz="quarter" idx="11"/>
          </p:nvPr>
        </p:nvSpPr>
        <p:spPr/>
        <p:txBody>
          <a:bodyPr/>
          <a:lstStyle>
            <a:lvl1pPr>
              <a:defRPr dirty="0" smtClean="0"/>
            </a:lvl1pPr>
          </a:lstStyle>
          <a:p>
            <a:pPr>
              <a:defRPr/>
            </a:pPr>
            <a:r>
              <a:rPr lang="en-US"/>
              <a:t>U.S. Environmental Protection Agency</a:t>
            </a:r>
          </a:p>
        </p:txBody>
      </p:sp>
      <p:sp>
        <p:nvSpPr>
          <p:cNvPr id="7" name="Slide Number Placeholder 5"/>
          <p:cNvSpPr>
            <a:spLocks noGrp="1"/>
          </p:cNvSpPr>
          <p:nvPr>
            <p:ph type="sldNum" sz="quarter" idx="12"/>
          </p:nvPr>
        </p:nvSpPr>
        <p:spPr/>
        <p:txBody>
          <a:bodyPr/>
          <a:lstStyle>
            <a:lvl1pPr>
              <a:defRPr smtClean="0"/>
            </a:lvl1pPr>
          </a:lstStyle>
          <a:p>
            <a:pPr>
              <a:defRPr/>
            </a:pPr>
            <a:fld id="{A59A409D-13B5-4BFA-BEF2-B333FB868C3F}" type="slidenum">
              <a:rPr lang="en-US"/>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4" name="Picture 4" descr="colorchange_epa_seal pantone trim"/>
          <p:cNvPicPr>
            <a:picLocks noChangeAspect="1" noChangeArrowheads="1"/>
          </p:cNvPicPr>
          <p:nvPr userDrawn="1"/>
        </p:nvPicPr>
        <p:blipFill>
          <a:blip r:embed="rId2" cstate="print"/>
          <a:srcRect/>
          <a:stretch>
            <a:fillRect/>
          </a:stretch>
        </p:blipFill>
        <p:spPr bwMode="auto">
          <a:xfrm>
            <a:off x="6553200" y="76200"/>
            <a:ext cx="990600" cy="990600"/>
          </a:xfrm>
          <a:prstGeom prst="rect">
            <a:avLst/>
          </a:prstGeom>
          <a:noFill/>
          <a:ln w="9525">
            <a:noFill/>
            <a:miter lim="800000"/>
            <a:headEnd/>
            <a:tailEnd/>
          </a:ln>
        </p:spPr>
      </p:pic>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smtClean="0"/>
            </a:lvl1pPr>
          </a:lstStyle>
          <a:p>
            <a:pPr>
              <a:defRPr/>
            </a:pPr>
            <a:fld id="{0CCA50A7-CDBA-4726-B6DE-372F1BA71AB1}" type="datetime1">
              <a:rPr lang="en-US" smtClean="0"/>
              <a:t>8/11/2016</a:t>
            </a:fld>
            <a:endParaRPr lang="en-US"/>
          </a:p>
        </p:txBody>
      </p:sp>
      <p:sp>
        <p:nvSpPr>
          <p:cNvPr id="6" name="Footer Placeholder 4"/>
          <p:cNvSpPr>
            <a:spLocks noGrp="1"/>
          </p:cNvSpPr>
          <p:nvPr>
            <p:ph type="ftr" sz="quarter" idx="11"/>
          </p:nvPr>
        </p:nvSpPr>
        <p:spPr/>
        <p:txBody>
          <a:bodyPr/>
          <a:lstStyle>
            <a:lvl1pPr>
              <a:defRPr dirty="0" smtClean="0"/>
            </a:lvl1pPr>
          </a:lstStyle>
          <a:p>
            <a:pPr>
              <a:defRPr/>
            </a:pPr>
            <a:r>
              <a:rPr lang="en-US"/>
              <a:t>U.S. Environmental Protection Agency</a:t>
            </a:r>
          </a:p>
        </p:txBody>
      </p:sp>
      <p:sp>
        <p:nvSpPr>
          <p:cNvPr id="7" name="Slide Number Placeholder 5"/>
          <p:cNvSpPr>
            <a:spLocks noGrp="1"/>
          </p:cNvSpPr>
          <p:nvPr>
            <p:ph type="sldNum" sz="quarter" idx="12"/>
          </p:nvPr>
        </p:nvSpPr>
        <p:spPr/>
        <p:txBody>
          <a:bodyPr/>
          <a:lstStyle>
            <a:lvl1pPr>
              <a:defRPr smtClean="0"/>
            </a:lvl1pPr>
          </a:lstStyle>
          <a:p>
            <a:pPr>
              <a:defRPr/>
            </a:pPr>
            <a:fld id="{CEA5571E-9320-4765-A720-51F228C41734}"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5" name="Picture 4" descr="colorchange_epa_seal pantone trim"/>
          <p:cNvPicPr>
            <a:picLocks noChangeAspect="1" noChangeArrowheads="1"/>
          </p:cNvPicPr>
          <p:nvPr userDrawn="1"/>
        </p:nvPicPr>
        <p:blipFill>
          <a:blip r:embed="rId2" cstate="print"/>
          <a:srcRect/>
          <a:stretch>
            <a:fillRect/>
          </a:stretch>
        </p:blipFill>
        <p:spPr bwMode="auto">
          <a:xfrm>
            <a:off x="6553200" y="76200"/>
            <a:ext cx="990600" cy="990600"/>
          </a:xfrm>
          <a:prstGeom prst="rect">
            <a:avLst/>
          </a:prstGeom>
          <a:noFill/>
          <a:ln w="9525">
            <a:noFill/>
            <a:miter lim="800000"/>
            <a:headEnd/>
            <a:tailEnd/>
          </a:ln>
        </p:spPr>
      </p:pic>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2667000"/>
            <a:ext cx="3810000" cy="3429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2667000"/>
            <a:ext cx="3810000" cy="3429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Date Placeholder 4"/>
          <p:cNvSpPr>
            <a:spLocks noGrp="1"/>
          </p:cNvSpPr>
          <p:nvPr>
            <p:ph type="dt" sz="half" idx="10"/>
          </p:nvPr>
        </p:nvSpPr>
        <p:spPr/>
        <p:txBody>
          <a:bodyPr/>
          <a:lstStyle>
            <a:lvl1pPr>
              <a:defRPr smtClean="0"/>
            </a:lvl1pPr>
          </a:lstStyle>
          <a:p>
            <a:pPr>
              <a:defRPr/>
            </a:pPr>
            <a:fld id="{BC791D43-4F10-4317-8ADA-3E2B5E368554}" type="datetime1">
              <a:rPr lang="en-US" smtClean="0"/>
              <a:t>8/11/2016</a:t>
            </a:fld>
            <a:endParaRPr lang="en-US"/>
          </a:p>
        </p:txBody>
      </p:sp>
      <p:sp>
        <p:nvSpPr>
          <p:cNvPr id="7" name="Footer Placeholder 5"/>
          <p:cNvSpPr>
            <a:spLocks noGrp="1"/>
          </p:cNvSpPr>
          <p:nvPr>
            <p:ph type="ftr" sz="quarter" idx="11"/>
          </p:nvPr>
        </p:nvSpPr>
        <p:spPr/>
        <p:txBody>
          <a:bodyPr/>
          <a:lstStyle>
            <a:lvl1pPr>
              <a:defRPr sz="1400" dirty="0" smtClean="0"/>
            </a:lvl1pPr>
          </a:lstStyle>
          <a:p>
            <a:pPr>
              <a:defRPr/>
            </a:pPr>
            <a:r>
              <a:rPr lang="en-US"/>
              <a:t>U.S. Environmental Protection Agency</a:t>
            </a:r>
          </a:p>
        </p:txBody>
      </p:sp>
      <p:sp>
        <p:nvSpPr>
          <p:cNvPr id="8" name="Slide Number Placeholder 6"/>
          <p:cNvSpPr>
            <a:spLocks noGrp="1"/>
          </p:cNvSpPr>
          <p:nvPr>
            <p:ph type="sldNum" sz="quarter" idx="12"/>
          </p:nvPr>
        </p:nvSpPr>
        <p:spPr/>
        <p:txBody>
          <a:bodyPr/>
          <a:lstStyle>
            <a:lvl1pPr>
              <a:defRPr smtClean="0"/>
            </a:lvl1pPr>
          </a:lstStyle>
          <a:p>
            <a:pPr>
              <a:defRPr/>
            </a:pPr>
            <a:fld id="{EEC55162-156E-4051-B1F3-5E18511A0275}"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7" name="Picture 4" descr="colorchange_epa_seal pantone trim"/>
          <p:cNvPicPr>
            <a:picLocks noChangeAspect="1" noChangeArrowheads="1"/>
          </p:cNvPicPr>
          <p:nvPr userDrawn="1"/>
        </p:nvPicPr>
        <p:blipFill>
          <a:blip r:embed="rId2" cstate="print"/>
          <a:srcRect/>
          <a:stretch>
            <a:fillRect/>
          </a:stretch>
        </p:blipFill>
        <p:spPr bwMode="auto">
          <a:xfrm>
            <a:off x="6553200" y="76200"/>
            <a:ext cx="990600" cy="990600"/>
          </a:xfrm>
          <a:prstGeom prst="rect">
            <a:avLst/>
          </a:prstGeom>
          <a:noFill/>
          <a:ln w="9525">
            <a:noFill/>
            <a:miter lim="800000"/>
            <a:headEnd/>
            <a:tailEnd/>
          </a:ln>
        </p:spPr>
      </p:pic>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Date Placeholder 6"/>
          <p:cNvSpPr>
            <a:spLocks noGrp="1"/>
          </p:cNvSpPr>
          <p:nvPr>
            <p:ph type="dt" sz="half" idx="10"/>
          </p:nvPr>
        </p:nvSpPr>
        <p:spPr/>
        <p:txBody>
          <a:bodyPr/>
          <a:lstStyle>
            <a:lvl1pPr>
              <a:defRPr smtClean="0"/>
            </a:lvl1pPr>
          </a:lstStyle>
          <a:p>
            <a:pPr>
              <a:defRPr/>
            </a:pPr>
            <a:fld id="{D28A6B37-49C3-4EAC-96AD-7E9E77BD0627}" type="datetime1">
              <a:rPr lang="en-US" smtClean="0"/>
              <a:t>8/11/2016</a:t>
            </a:fld>
            <a:endParaRPr lang="en-US"/>
          </a:p>
        </p:txBody>
      </p:sp>
      <p:sp>
        <p:nvSpPr>
          <p:cNvPr id="9" name="Footer Placeholder 7"/>
          <p:cNvSpPr>
            <a:spLocks noGrp="1"/>
          </p:cNvSpPr>
          <p:nvPr>
            <p:ph type="ftr" sz="quarter" idx="11"/>
          </p:nvPr>
        </p:nvSpPr>
        <p:spPr/>
        <p:txBody>
          <a:bodyPr/>
          <a:lstStyle>
            <a:lvl1pPr>
              <a:defRPr dirty="0" smtClean="0"/>
            </a:lvl1pPr>
          </a:lstStyle>
          <a:p>
            <a:pPr>
              <a:defRPr/>
            </a:pPr>
            <a:r>
              <a:rPr lang="en-US"/>
              <a:t>U.S. Environmental Protection Agency</a:t>
            </a:r>
          </a:p>
        </p:txBody>
      </p:sp>
      <p:sp>
        <p:nvSpPr>
          <p:cNvPr id="10" name="Slide Number Placeholder 8"/>
          <p:cNvSpPr>
            <a:spLocks noGrp="1"/>
          </p:cNvSpPr>
          <p:nvPr>
            <p:ph type="sldNum" sz="quarter" idx="12"/>
          </p:nvPr>
        </p:nvSpPr>
        <p:spPr/>
        <p:txBody>
          <a:bodyPr/>
          <a:lstStyle>
            <a:lvl1pPr>
              <a:defRPr smtClean="0"/>
            </a:lvl1pPr>
          </a:lstStyle>
          <a:p>
            <a:pPr>
              <a:defRPr/>
            </a:pPr>
            <a:fld id="{FB921297-F0ED-4C1F-BF57-9948847A5B7C}"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3" name="Picture 4" descr="colorchange_epa_seal pantone trim"/>
          <p:cNvPicPr>
            <a:picLocks noChangeAspect="1" noChangeArrowheads="1"/>
          </p:cNvPicPr>
          <p:nvPr userDrawn="1"/>
        </p:nvPicPr>
        <p:blipFill>
          <a:blip r:embed="rId2" cstate="print"/>
          <a:srcRect/>
          <a:stretch>
            <a:fillRect/>
          </a:stretch>
        </p:blipFill>
        <p:spPr bwMode="auto">
          <a:xfrm>
            <a:off x="6553200" y="76200"/>
            <a:ext cx="990600" cy="990600"/>
          </a:xfrm>
          <a:prstGeom prst="rect">
            <a:avLst/>
          </a:prstGeom>
          <a:noFill/>
          <a:ln w="9525">
            <a:noFill/>
            <a:miter lim="800000"/>
            <a:headEnd/>
            <a:tailEnd/>
          </a:ln>
        </p:spPr>
      </p:pic>
      <p:sp>
        <p:nvSpPr>
          <p:cNvPr id="2" name="Title 1"/>
          <p:cNvSpPr>
            <a:spLocks noGrp="1"/>
          </p:cNvSpPr>
          <p:nvPr>
            <p:ph type="title"/>
          </p:nvPr>
        </p:nvSpPr>
        <p:spPr/>
        <p:txBody>
          <a:bodyPr/>
          <a:lstStyle/>
          <a:p>
            <a:r>
              <a:rPr lang="en-US" smtClean="0"/>
              <a:t>Click to edit Master title style</a:t>
            </a:r>
            <a:endParaRPr lang="en-US"/>
          </a:p>
        </p:txBody>
      </p:sp>
      <p:sp>
        <p:nvSpPr>
          <p:cNvPr id="4" name="Date Placeholder 2"/>
          <p:cNvSpPr>
            <a:spLocks noGrp="1"/>
          </p:cNvSpPr>
          <p:nvPr>
            <p:ph type="dt" sz="half" idx="10"/>
          </p:nvPr>
        </p:nvSpPr>
        <p:spPr/>
        <p:txBody>
          <a:bodyPr/>
          <a:lstStyle>
            <a:lvl1pPr>
              <a:defRPr smtClean="0"/>
            </a:lvl1pPr>
          </a:lstStyle>
          <a:p>
            <a:pPr>
              <a:defRPr/>
            </a:pPr>
            <a:fld id="{D04F6FD4-7287-417B-B509-2AC415BCF70B}" type="datetime1">
              <a:rPr lang="en-US" smtClean="0"/>
              <a:t>8/11/2016</a:t>
            </a:fld>
            <a:endParaRPr lang="en-US"/>
          </a:p>
        </p:txBody>
      </p:sp>
      <p:sp>
        <p:nvSpPr>
          <p:cNvPr id="5" name="Footer Placeholder 3"/>
          <p:cNvSpPr>
            <a:spLocks noGrp="1"/>
          </p:cNvSpPr>
          <p:nvPr>
            <p:ph type="ftr" sz="quarter" idx="11"/>
          </p:nvPr>
        </p:nvSpPr>
        <p:spPr/>
        <p:txBody>
          <a:bodyPr/>
          <a:lstStyle>
            <a:lvl1pPr>
              <a:defRPr sz="1400" dirty="0" smtClean="0"/>
            </a:lvl1pPr>
          </a:lstStyle>
          <a:p>
            <a:pPr>
              <a:defRPr/>
            </a:pPr>
            <a:r>
              <a:rPr lang="en-US"/>
              <a:t>U.S. Environmental Protection Agency</a:t>
            </a:r>
          </a:p>
        </p:txBody>
      </p:sp>
      <p:sp>
        <p:nvSpPr>
          <p:cNvPr id="6" name="Slide Number Placeholder 4"/>
          <p:cNvSpPr>
            <a:spLocks noGrp="1"/>
          </p:cNvSpPr>
          <p:nvPr>
            <p:ph type="sldNum" sz="quarter" idx="12"/>
          </p:nvPr>
        </p:nvSpPr>
        <p:spPr/>
        <p:txBody>
          <a:bodyPr/>
          <a:lstStyle>
            <a:lvl1pPr>
              <a:defRPr smtClean="0"/>
            </a:lvl1pPr>
          </a:lstStyle>
          <a:p>
            <a:pPr>
              <a:defRPr/>
            </a:pPr>
            <a:fld id="{1C78A7CB-A65C-4BD2-AD64-57AD2EE3B344}"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2" name="Picture 7" descr="colorchange_epa_seal pantone trim"/>
          <p:cNvPicPr>
            <a:picLocks noChangeAspect="1" noChangeArrowheads="1"/>
          </p:cNvPicPr>
          <p:nvPr userDrawn="1"/>
        </p:nvPicPr>
        <p:blipFill>
          <a:blip r:embed="rId2" cstate="print"/>
          <a:srcRect/>
          <a:stretch>
            <a:fillRect/>
          </a:stretch>
        </p:blipFill>
        <p:spPr bwMode="auto">
          <a:xfrm>
            <a:off x="6553200" y="76200"/>
            <a:ext cx="990600" cy="990600"/>
          </a:xfrm>
          <a:prstGeom prst="rect">
            <a:avLst/>
          </a:prstGeom>
          <a:noFill/>
          <a:ln w="9525">
            <a:noFill/>
            <a:miter lim="800000"/>
            <a:headEnd/>
            <a:tailEnd/>
          </a:ln>
        </p:spPr>
      </p:pic>
      <p:sp>
        <p:nvSpPr>
          <p:cNvPr id="3" name="Date Placeholder 1"/>
          <p:cNvSpPr>
            <a:spLocks noGrp="1"/>
          </p:cNvSpPr>
          <p:nvPr>
            <p:ph type="dt" sz="half" idx="10"/>
          </p:nvPr>
        </p:nvSpPr>
        <p:spPr/>
        <p:txBody>
          <a:bodyPr/>
          <a:lstStyle>
            <a:lvl1pPr>
              <a:defRPr smtClean="0"/>
            </a:lvl1pPr>
          </a:lstStyle>
          <a:p>
            <a:pPr>
              <a:defRPr/>
            </a:pPr>
            <a:fld id="{064F60CD-6E70-4B00-A392-44BEC01A46F7}" type="datetime1">
              <a:rPr lang="en-US" smtClean="0"/>
              <a:t>8/11/2016</a:t>
            </a:fld>
            <a:endParaRPr lang="en-US"/>
          </a:p>
        </p:txBody>
      </p:sp>
      <p:sp>
        <p:nvSpPr>
          <p:cNvPr id="4" name="Footer Placeholder 2"/>
          <p:cNvSpPr>
            <a:spLocks noGrp="1"/>
          </p:cNvSpPr>
          <p:nvPr>
            <p:ph type="ftr" sz="quarter" idx="11"/>
          </p:nvPr>
        </p:nvSpPr>
        <p:spPr/>
        <p:txBody>
          <a:bodyPr/>
          <a:lstStyle>
            <a:lvl1pPr>
              <a:defRPr sz="1400" dirty="0" smtClean="0"/>
            </a:lvl1pPr>
          </a:lstStyle>
          <a:p>
            <a:pPr>
              <a:defRPr/>
            </a:pPr>
            <a:r>
              <a:rPr lang="en-US"/>
              <a:t>U.S. Environmental Protection Agency</a:t>
            </a:r>
          </a:p>
        </p:txBody>
      </p:sp>
      <p:sp>
        <p:nvSpPr>
          <p:cNvPr id="5" name="Slide Number Placeholder 3"/>
          <p:cNvSpPr>
            <a:spLocks noGrp="1"/>
          </p:cNvSpPr>
          <p:nvPr>
            <p:ph type="sldNum" sz="quarter" idx="12"/>
          </p:nvPr>
        </p:nvSpPr>
        <p:spPr/>
        <p:txBody>
          <a:bodyPr/>
          <a:lstStyle>
            <a:lvl1pPr>
              <a:defRPr smtClean="0"/>
            </a:lvl1pPr>
          </a:lstStyle>
          <a:p>
            <a:pPr>
              <a:defRPr/>
            </a:pPr>
            <a:fld id="{F6CEE91D-A776-4927-9F55-A284040309EA}"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5" name="Picture 4" descr="colorchange_epa_seal pantone trim"/>
          <p:cNvPicPr>
            <a:picLocks noChangeAspect="1" noChangeArrowheads="1"/>
          </p:cNvPicPr>
          <p:nvPr userDrawn="1"/>
        </p:nvPicPr>
        <p:blipFill>
          <a:blip r:embed="rId2" cstate="print"/>
          <a:srcRect/>
          <a:stretch>
            <a:fillRect/>
          </a:stretch>
        </p:blipFill>
        <p:spPr bwMode="auto">
          <a:xfrm>
            <a:off x="6553200" y="76200"/>
            <a:ext cx="990600" cy="990600"/>
          </a:xfrm>
          <a:prstGeom prst="rect">
            <a:avLst/>
          </a:prstGeom>
          <a:noFill/>
          <a:ln w="9525">
            <a:noFill/>
            <a:miter lim="800000"/>
            <a:headEnd/>
            <a:tailEnd/>
          </a:ln>
        </p:spPr>
      </p:pic>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6" name="Date Placeholder 4"/>
          <p:cNvSpPr>
            <a:spLocks noGrp="1"/>
          </p:cNvSpPr>
          <p:nvPr>
            <p:ph type="dt" sz="half" idx="10"/>
          </p:nvPr>
        </p:nvSpPr>
        <p:spPr/>
        <p:txBody>
          <a:bodyPr/>
          <a:lstStyle>
            <a:lvl1pPr>
              <a:defRPr smtClean="0"/>
            </a:lvl1pPr>
          </a:lstStyle>
          <a:p>
            <a:pPr>
              <a:defRPr/>
            </a:pPr>
            <a:fld id="{EBA2BADB-5BA7-4E44-9840-804FFB4D955A}" type="datetime1">
              <a:rPr lang="en-US" smtClean="0"/>
              <a:t>8/11/2016</a:t>
            </a:fld>
            <a:endParaRPr lang="en-US"/>
          </a:p>
        </p:txBody>
      </p:sp>
      <p:sp>
        <p:nvSpPr>
          <p:cNvPr id="7" name="Footer Placeholder 5"/>
          <p:cNvSpPr>
            <a:spLocks noGrp="1"/>
          </p:cNvSpPr>
          <p:nvPr>
            <p:ph type="ftr" sz="quarter" idx="11"/>
          </p:nvPr>
        </p:nvSpPr>
        <p:spPr/>
        <p:txBody>
          <a:bodyPr/>
          <a:lstStyle>
            <a:lvl1pPr>
              <a:defRPr sz="1400" dirty="0" smtClean="0"/>
            </a:lvl1pPr>
          </a:lstStyle>
          <a:p>
            <a:pPr>
              <a:defRPr/>
            </a:pPr>
            <a:r>
              <a:rPr lang="en-US"/>
              <a:t>U.S. Environmental Protection Agency</a:t>
            </a:r>
          </a:p>
        </p:txBody>
      </p:sp>
      <p:sp>
        <p:nvSpPr>
          <p:cNvPr id="8" name="Slide Number Placeholder 6"/>
          <p:cNvSpPr>
            <a:spLocks noGrp="1"/>
          </p:cNvSpPr>
          <p:nvPr>
            <p:ph type="sldNum" sz="quarter" idx="12"/>
          </p:nvPr>
        </p:nvSpPr>
        <p:spPr/>
        <p:txBody>
          <a:bodyPr/>
          <a:lstStyle>
            <a:lvl1pPr>
              <a:defRPr smtClean="0"/>
            </a:lvl1pPr>
          </a:lstStyle>
          <a:p>
            <a:pPr>
              <a:defRPr/>
            </a:pPr>
            <a:fld id="{C4084572-B0FF-41C4-9F43-7AA9EDDEE6F4}"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5" name="Picture 4" descr="colorchange_epa_seal pantone trim"/>
          <p:cNvPicPr>
            <a:picLocks noChangeAspect="1" noChangeArrowheads="1"/>
          </p:cNvPicPr>
          <p:nvPr userDrawn="1"/>
        </p:nvPicPr>
        <p:blipFill>
          <a:blip r:embed="rId2" cstate="print"/>
          <a:srcRect/>
          <a:stretch>
            <a:fillRect/>
          </a:stretch>
        </p:blipFill>
        <p:spPr bwMode="auto">
          <a:xfrm>
            <a:off x="6553200" y="76200"/>
            <a:ext cx="990600" cy="990600"/>
          </a:xfrm>
          <a:prstGeom prst="rect">
            <a:avLst/>
          </a:prstGeom>
          <a:noFill/>
          <a:ln w="9525">
            <a:noFill/>
            <a:miter lim="800000"/>
            <a:headEnd/>
            <a:tailEnd/>
          </a:ln>
        </p:spPr>
      </p:pic>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Click to edit Master text styles</a:t>
            </a:r>
          </a:p>
        </p:txBody>
      </p:sp>
      <p:sp>
        <p:nvSpPr>
          <p:cNvPr id="6" name="Date Placeholder 4"/>
          <p:cNvSpPr>
            <a:spLocks noGrp="1"/>
          </p:cNvSpPr>
          <p:nvPr>
            <p:ph type="dt" sz="half" idx="10"/>
          </p:nvPr>
        </p:nvSpPr>
        <p:spPr/>
        <p:txBody>
          <a:bodyPr/>
          <a:lstStyle>
            <a:lvl1pPr>
              <a:defRPr smtClean="0"/>
            </a:lvl1pPr>
          </a:lstStyle>
          <a:p>
            <a:pPr>
              <a:defRPr/>
            </a:pPr>
            <a:fld id="{7E6FF5BD-FB38-4786-AE15-328564EA56E1}" type="datetime1">
              <a:rPr lang="en-US" smtClean="0"/>
              <a:t>8/11/2016</a:t>
            </a:fld>
            <a:endParaRPr lang="en-US"/>
          </a:p>
        </p:txBody>
      </p:sp>
      <p:sp>
        <p:nvSpPr>
          <p:cNvPr id="7" name="Footer Placeholder 5"/>
          <p:cNvSpPr>
            <a:spLocks noGrp="1"/>
          </p:cNvSpPr>
          <p:nvPr>
            <p:ph type="ftr" sz="quarter" idx="11"/>
          </p:nvPr>
        </p:nvSpPr>
        <p:spPr/>
        <p:txBody>
          <a:bodyPr/>
          <a:lstStyle>
            <a:lvl1pPr>
              <a:defRPr sz="1400" dirty="0" smtClean="0"/>
            </a:lvl1pPr>
          </a:lstStyle>
          <a:p>
            <a:pPr>
              <a:defRPr/>
            </a:pPr>
            <a:r>
              <a:rPr lang="en-US"/>
              <a:t>U.S. Environmental Protection Agency</a:t>
            </a:r>
          </a:p>
        </p:txBody>
      </p:sp>
      <p:sp>
        <p:nvSpPr>
          <p:cNvPr id="8" name="Slide Number Placeholder 6"/>
          <p:cNvSpPr>
            <a:spLocks noGrp="1"/>
          </p:cNvSpPr>
          <p:nvPr>
            <p:ph type="sldNum" sz="quarter" idx="12"/>
          </p:nvPr>
        </p:nvSpPr>
        <p:spPr/>
        <p:txBody>
          <a:bodyPr/>
          <a:lstStyle>
            <a:lvl1pPr>
              <a:defRPr smtClean="0"/>
            </a:lvl1pPr>
          </a:lstStyle>
          <a:p>
            <a:pPr>
              <a:defRPr/>
            </a:pPr>
            <a:fld id="{011993D8-F9E3-4863-A603-4D0481FE890D}"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1.png"/><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17"/>
          <p:cNvPicPr>
            <a:picLocks noChangeAspect="1" noChangeArrowheads="1"/>
          </p:cNvPicPr>
          <p:nvPr userDrawn="1"/>
        </p:nvPicPr>
        <p:blipFill>
          <a:blip r:embed="rId17" cstate="print"/>
          <a:srcRect t="4126" b="3030"/>
          <a:stretch>
            <a:fillRect/>
          </a:stretch>
        </p:blipFill>
        <p:spPr bwMode="auto">
          <a:xfrm>
            <a:off x="0" y="0"/>
            <a:ext cx="9144000" cy="6858000"/>
          </a:xfrm>
          <a:prstGeom prst="rect">
            <a:avLst/>
          </a:prstGeom>
          <a:noFill/>
          <a:ln w="9525">
            <a:noFill/>
            <a:miter lim="800000"/>
            <a:headEnd/>
            <a:tailEnd/>
          </a:ln>
        </p:spPr>
      </p:pic>
      <p:sp>
        <p:nvSpPr>
          <p:cNvPr id="1027" name="Rectangle 2"/>
          <p:cNvSpPr>
            <a:spLocks noGrp="1" noChangeArrowheads="1"/>
          </p:cNvSpPr>
          <p:nvPr>
            <p:ph type="title"/>
          </p:nvPr>
        </p:nvSpPr>
        <p:spPr bwMode="auto">
          <a:xfrm>
            <a:off x="762000" y="1600200"/>
            <a:ext cx="7620000" cy="990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8" name="Rectangle 3"/>
          <p:cNvSpPr>
            <a:spLocks noGrp="1" noChangeArrowheads="1"/>
          </p:cNvSpPr>
          <p:nvPr>
            <p:ph type="body" idx="1"/>
          </p:nvPr>
        </p:nvSpPr>
        <p:spPr bwMode="auto">
          <a:xfrm>
            <a:off x="685800" y="2667000"/>
            <a:ext cx="7772400" cy="3429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defRPr sz="1400" smtClean="0"/>
            </a:lvl1pPr>
          </a:lstStyle>
          <a:p>
            <a:pPr>
              <a:defRPr/>
            </a:pPr>
            <a:fld id="{333C71F8-5E1E-4B2F-A3F6-557697DB9211}" type="datetime1">
              <a:rPr lang="en-US" smtClean="0"/>
              <a:t>8/11/2016</a:t>
            </a:fld>
            <a:endParaRPr lang="en-US"/>
          </a:p>
        </p:txBody>
      </p:sp>
      <p:sp>
        <p:nvSpPr>
          <p:cNvPr id="1029" name="Rectangle 5"/>
          <p:cNvSpPr>
            <a:spLocks noGrp="1" noChangeArrowheads="1"/>
          </p:cNvSpPr>
          <p:nvPr>
            <p:ph type="ftr" sz="quarter" idx="3"/>
          </p:nvPr>
        </p:nvSpPr>
        <p:spPr bwMode="auto">
          <a:xfrm>
            <a:off x="1905000" y="6248400"/>
            <a:ext cx="54864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ctr">
              <a:defRPr sz="1400" dirty="0" smtClean="0"/>
            </a:lvl1pPr>
          </a:lstStyle>
          <a:p>
            <a:pPr>
              <a:defRPr/>
            </a:pPr>
            <a:r>
              <a:rPr lang="en-US"/>
              <a:t>U.S. Environmental Protection Agency</a:t>
            </a:r>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r">
              <a:defRPr sz="1400" smtClean="0"/>
            </a:lvl1pPr>
          </a:lstStyle>
          <a:p>
            <a:pPr>
              <a:defRPr/>
            </a:pPr>
            <a:fld id="{032B910A-57A9-4E29-B51D-402F84F24CC9}"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 id="2147483691" r:id="rId13"/>
    <p:sldLayoutId id="2147483692" r:id="rId14"/>
    <p:sldLayoutId id="2147483693" r:id="rId15"/>
  </p:sldLayoutIdLst>
  <p:hf hdr="0"/>
  <p:txStyles>
    <p:titleStyle>
      <a:lvl1pPr algn="ctr" rtl="0" eaLnBrk="0" fontAlgn="base" hangingPunct="0">
        <a:spcBef>
          <a:spcPct val="0"/>
        </a:spcBef>
        <a:spcAft>
          <a:spcPct val="0"/>
        </a:spcAft>
        <a:defRPr sz="3200">
          <a:solidFill>
            <a:schemeClr val="tx1"/>
          </a:solidFill>
          <a:latin typeface="+mj-lt"/>
          <a:ea typeface="+mj-ea"/>
          <a:cs typeface="+mj-cs"/>
        </a:defRPr>
      </a:lvl1pPr>
      <a:lvl2pPr algn="ctr" rtl="0" eaLnBrk="0" fontAlgn="base" hangingPunct="0">
        <a:spcBef>
          <a:spcPct val="0"/>
        </a:spcBef>
        <a:spcAft>
          <a:spcPct val="0"/>
        </a:spcAft>
        <a:defRPr sz="3200">
          <a:solidFill>
            <a:schemeClr val="tx1"/>
          </a:solidFill>
          <a:latin typeface="Arial" charset="0"/>
          <a:ea typeface="ＭＳ Ｐゴシック" pitchFamily="84" charset="-128"/>
        </a:defRPr>
      </a:lvl2pPr>
      <a:lvl3pPr algn="ctr" rtl="0" eaLnBrk="0" fontAlgn="base" hangingPunct="0">
        <a:spcBef>
          <a:spcPct val="0"/>
        </a:spcBef>
        <a:spcAft>
          <a:spcPct val="0"/>
        </a:spcAft>
        <a:defRPr sz="3200">
          <a:solidFill>
            <a:schemeClr val="tx1"/>
          </a:solidFill>
          <a:latin typeface="Arial" charset="0"/>
          <a:ea typeface="ＭＳ Ｐゴシック" pitchFamily="84" charset="-128"/>
        </a:defRPr>
      </a:lvl3pPr>
      <a:lvl4pPr algn="ctr" rtl="0" eaLnBrk="0" fontAlgn="base" hangingPunct="0">
        <a:spcBef>
          <a:spcPct val="0"/>
        </a:spcBef>
        <a:spcAft>
          <a:spcPct val="0"/>
        </a:spcAft>
        <a:defRPr sz="3200">
          <a:solidFill>
            <a:schemeClr val="tx1"/>
          </a:solidFill>
          <a:latin typeface="Arial" charset="0"/>
          <a:ea typeface="ＭＳ Ｐゴシック" pitchFamily="84" charset="-128"/>
        </a:defRPr>
      </a:lvl4pPr>
      <a:lvl5pPr algn="ctr" rtl="0" eaLnBrk="0" fontAlgn="base" hangingPunct="0">
        <a:spcBef>
          <a:spcPct val="0"/>
        </a:spcBef>
        <a:spcAft>
          <a:spcPct val="0"/>
        </a:spcAft>
        <a:defRPr sz="3200">
          <a:solidFill>
            <a:schemeClr val="tx1"/>
          </a:solidFill>
          <a:latin typeface="Arial" charset="0"/>
          <a:ea typeface="ＭＳ Ｐゴシック" pitchFamily="84" charset="-128"/>
        </a:defRPr>
      </a:lvl5pPr>
      <a:lvl6pPr marL="457200" algn="ctr" rtl="0" fontAlgn="base">
        <a:spcBef>
          <a:spcPct val="0"/>
        </a:spcBef>
        <a:spcAft>
          <a:spcPct val="0"/>
        </a:spcAft>
        <a:defRPr sz="3200">
          <a:solidFill>
            <a:schemeClr val="tx1"/>
          </a:solidFill>
          <a:latin typeface="Arial" charset="0"/>
          <a:ea typeface="ＭＳ Ｐゴシック" pitchFamily="84" charset="-128"/>
        </a:defRPr>
      </a:lvl6pPr>
      <a:lvl7pPr marL="914400" algn="ctr" rtl="0" fontAlgn="base">
        <a:spcBef>
          <a:spcPct val="0"/>
        </a:spcBef>
        <a:spcAft>
          <a:spcPct val="0"/>
        </a:spcAft>
        <a:defRPr sz="3200">
          <a:solidFill>
            <a:schemeClr val="tx1"/>
          </a:solidFill>
          <a:latin typeface="Arial" charset="0"/>
          <a:ea typeface="ＭＳ Ｐゴシック" pitchFamily="84" charset="-128"/>
        </a:defRPr>
      </a:lvl7pPr>
      <a:lvl8pPr marL="1371600" algn="ctr" rtl="0" fontAlgn="base">
        <a:spcBef>
          <a:spcPct val="0"/>
        </a:spcBef>
        <a:spcAft>
          <a:spcPct val="0"/>
        </a:spcAft>
        <a:defRPr sz="3200">
          <a:solidFill>
            <a:schemeClr val="tx1"/>
          </a:solidFill>
          <a:latin typeface="Arial" charset="0"/>
          <a:ea typeface="ＭＳ Ｐゴシック" pitchFamily="84" charset="-128"/>
        </a:defRPr>
      </a:lvl8pPr>
      <a:lvl9pPr marL="1828800" algn="ctr" rtl="0" fontAlgn="base">
        <a:spcBef>
          <a:spcPct val="0"/>
        </a:spcBef>
        <a:spcAft>
          <a:spcPct val="0"/>
        </a:spcAft>
        <a:defRPr sz="3200">
          <a:solidFill>
            <a:schemeClr val="tx1"/>
          </a:solidFill>
          <a:latin typeface="Arial" charset="0"/>
          <a:ea typeface="ＭＳ Ｐゴシック" pitchFamily="84" charset="-128"/>
        </a:defRPr>
      </a:lvl9pPr>
    </p:titleStyle>
    <p:bodyStyle>
      <a:lvl1pPr marL="342900" indent="-342900" algn="l" rtl="0" eaLnBrk="0" fontAlgn="base" hangingPunct="0">
        <a:spcBef>
          <a:spcPct val="20000"/>
        </a:spcBef>
        <a:spcAft>
          <a:spcPct val="0"/>
        </a:spcAft>
        <a:buChar char="•"/>
        <a:defRPr sz="28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400">
          <a:solidFill>
            <a:schemeClr val="tx1"/>
          </a:solidFill>
          <a:latin typeface="+mn-lt"/>
          <a:ea typeface="+mn-ea"/>
        </a:defRPr>
      </a:lvl2pPr>
      <a:lvl3pPr marL="1143000" indent="-228600" algn="l" rtl="0" eaLnBrk="0" fontAlgn="base" hangingPunct="0">
        <a:spcBef>
          <a:spcPct val="20000"/>
        </a:spcBef>
        <a:spcAft>
          <a:spcPct val="0"/>
        </a:spcAft>
        <a:buChar char="•"/>
        <a:defRPr sz="2000">
          <a:solidFill>
            <a:schemeClr val="tx1"/>
          </a:solidFill>
          <a:latin typeface="+mn-lt"/>
          <a:ea typeface="+mn-ea"/>
        </a:defRPr>
      </a:lvl3pPr>
      <a:lvl4pPr marL="1600200" indent="-228600" algn="l" rtl="0" eaLnBrk="0" fontAlgn="base" hangingPunct="0">
        <a:spcBef>
          <a:spcPct val="20000"/>
        </a:spcBef>
        <a:spcAft>
          <a:spcPct val="0"/>
        </a:spcAft>
        <a:buChar char="–"/>
        <a:defRPr>
          <a:solidFill>
            <a:schemeClr val="tx1"/>
          </a:solidFill>
          <a:latin typeface="+mn-lt"/>
          <a:ea typeface="+mn-ea"/>
        </a:defRPr>
      </a:lvl4pPr>
      <a:lvl5pPr marL="2057400" indent="-228600" algn="l" rtl="0" eaLnBrk="0" fontAlgn="base" hangingPunct="0">
        <a:spcBef>
          <a:spcPct val="20000"/>
        </a:spcBef>
        <a:spcAft>
          <a:spcPct val="0"/>
        </a:spcAft>
        <a:buChar char="»"/>
        <a:defRPr sz="1600">
          <a:solidFill>
            <a:schemeClr val="tx1"/>
          </a:solidFill>
          <a:latin typeface="+mn-lt"/>
          <a:ea typeface="+mn-ea"/>
        </a:defRPr>
      </a:lvl5pPr>
      <a:lvl6pPr marL="2514600" indent="-228600" algn="l" rtl="0" fontAlgn="base">
        <a:spcBef>
          <a:spcPct val="20000"/>
        </a:spcBef>
        <a:spcAft>
          <a:spcPct val="0"/>
        </a:spcAft>
        <a:buChar char="»"/>
        <a:defRPr sz="1600">
          <a:solidFill>
            <a:schemeClr val="tx1"/>
          </a:solidFill>
          <a:latin typeface="+mn-lt"/>
          <a:ea typeface="+mn-ea"/>
        </a:defRPr>
      </a:lvl6pPr>
      <a:lvl7pPr marL="2971800" indent="-228600" algn="l" rtl="0" fontAlgn="base">
        <a:spcBef>
          <a:spcPct val="20000"/>
        </a:spcBef>
        <a:spcAft>
          <a:spcPct val="0"/>
        </a:spcAft>
        <a:buChar char="»"/>
        <a:defRPr sz="1600">
          <a:solidFill>
            <a:schemeClr val="tx1"/>
          </a:solidFill>
          <a:latin typeface="+mn-lt"/>
          <a:ea typeface="+mn-ea"/>
        </a:defRPr>
      </a:lvl7pPr>
      <a:lvl8pPr marL="3429000" indent="-228600" algn="l" rtl="0" fontAlgn="base">
        <a:spcBef>
          <a:spcPct val="20000"/>
        </a:spcBef>
        <a:spcAft>
          <a:spcPct val="0"/>
        </a:spcAft>
        <a:buChar char="»"/>
        <a:defRPr sz="1600">
          <a:solidFill>
            <a:schemeClr val="tx1"/>
          </a:solidFill>
          <a:latin typeface="+mn-lt"/>
          <a:ea typeface="+mn-ea"/>
        </a:defRPr>
      </a:lvl8pPr>
      <a:lvl9pPr marL="3886200" indent="-228600" algn="l" rtl="0" fontAlgn="base">
        <a:spcBef>
          <a:spcPct val="20000"/>
        </a:spcBef>
        <a:spcAft>
          <a:spcPct val="0"/>
        </a:spcAft>
        <a:buChar char="»"/>
        <a:defRPr sz="1600">
          <a:solidFill>
            <a:schemeClr val="tx1"/>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9.JPG"/><Relationship Id="rId2" Type="http://schemas.openxmlformats.org/officeDocument/2006/relationships/image" Target="../media/image8.JP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hyperlink" Target="https://www.epa.gov/aqs/aqs-transaction-generator" TargetMode="Externa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image" Target="../media/image19.png"/><Relationship Id="rId1" Type="http://schemas.openxmlformats.org/officeDocument/2006/relationships/slideLayout" Target="../slideLayouts/slideLayout1.xml"/><Relationship Id="rId5" Type="http://schemas.openxmlformats.org/officeDocument/2006/relationships/image" Target="../media/image22.png"/><Relationship Id="rId4" Type="http://schemas.openxmlformats.org/officeDocument/2006/relationships/image" Target="../media/image21.png"/></Relationships>
</file>

<file path=ppt/slides/_rels/slide39.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image" Target="../media/image23.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25.png"/><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2" Type="http://schemas.openxmlformats.org/officeDocument/2006/relationships/hyperlink" Target="mailto:EPACallCenter@epa.gov" TargetMode="External"/><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hyperlink" Target="https://aqs.epa.gov/aqsweb/documents/TransactionFormats.html"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Working with QA Data</a:t>
            </a:r>
            <a:endParaRPr lang="en-US" dirty="0"/>
          </a:p>
        </p:txBody>
      </p:sp>
      <p:sp>
        <p:nvSpPr>
          <p:cNvPr id="3" name="Subtitle 2"/>
          <p:cNvSpPr>
            <a:spLocks noGrp="1"/>
          </p:cNvSpPr>
          <p:nvPr>
            <p:ph type="subTitle" idx="1"/>
          </p:nvPr>
        </p:nvSpPr>
        <p:spPr/>
        <p:txBody>
          <a:bodyPr/>
          <a:lstStyle/>
          <a:p>
            <a:pPr eaLnBrk="1" hangingPunct="1"/>
            <a:r>
              <a:rPr lang="en-US" sz="2400" dirty="0"/>
              <a:t>Chris Chapman, US EPA</a:t>
            </a:r>
          </a:p>
          <a:p>
            <a:r>
              <a:rPr lang="en-US" sz="2400" dirty="0"/>
              <a:t>National Ambient Air Monitoring Conference</a:t>
            </a:r>
          </a:p>
          <a:p>
            <a:pPr eaLnBrk="1" hangingPunct="1"/>
            <a:r>
              <a:rPr lang="en-US" sz="2400" dirty="0" smtClean="0"/>
              <a:t>August 10, 2016 – St. Louis, Missouri</a:t>
            </a:r>
            <a:endParaRPr lang="en-US" sz="2400" dirty="0"/>
          </a:p>
        </p:txBody>
      </p:sp>
    </p:spTree>
    <p:extLst>
      <p:ext uri="{BB962C8B-B14F-4D97-AF65-F5344CB8AC3E}">
        <p14:creationId xmlns:p14="http://schemas.microsoft.com/office/powerpoint/2010/main" val="23794281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pPr>
              <a:defRPr/>
            </a:pPr>
            <a:fld id="{6119E420-09CA-4A93-915E-B70425E09CDE}" type="datetime1">
              <a:rPr lang="en-US" smtClean="0"/>
              <a:t>8/11/2016</a:t>
            </a:fld>
            <a:endParaRPr lang="en-US" dirty="0"/>
          </a:p>
        </p:txBody>
      </p:sp>
      <p:sp>
        <p:nvSpPr>
          <p:cNvPr id="5" name="Footer Placeholder 4"/>
          <p:cNvSpPr>
            <a:spLocks noGrp="1"/>
          </p:cNvSpPr>
          <p:nvPr>
            <p:ph type="ftr" sz="quarter" idx="11"/>
          </p:nvPr>
        </p:nvSpPr>
        <p:spPr/>
        <p:txBody>
          <a:bodyPr/>
          <a:lstStyle/>
          <a:p>
            <a:pPr>
              <a:defRPr/>
            </a:pPr>
            <a:r>
              <a:rPr lang="en-US" smtClean="0"/>
              <a:t>U.S. Environmental Protection Agency</a:t>
            </a:r>
            <a:endParaRPr lang="en-US" dirty="0"/>
          </a:p>
        </p:txBody>
      </p:sp>
      <p:sp>
        <p:nvSpPr>
          <p:cNvPr id="6" name="Slide Number Placeholder 5"/>
          <p:cNvSpPr>
            <a:spLocks noGrp="1"/>
          </p:cNvSpPr>
          <p:nvPr>
            <p:ph type="sldNum" sz="quarter" idx="12"/>
          </p:nvPr>
        </p:nvSpPr>
        <p:spPr/>
        <p:txBody>
          <a:bodyPr/>
          <a:lstStyle/>
          <a:p>
            <a:pPr>
              <a:defRPr/>
            </a:pPr>
            <a:fld id="{A59A409D-13B5-4BFA-BEF2-B333FB868C3F}" type="slidenum">
              <a:rPr lang="en-US" smtClean="0"/>
              <a:pPr>
                <a:defRPr/>
              </a:pPr>
              <a:t>10</a:t>
            </a:fld>
            <a:endParaRPr lang="en-US" dirty="0"/>
          </a:p>
        </p:txBody>
      </p:sp>
      <p:sp>
        <p:nvSpPr>
          <p:cNvPr id="2" name="Title 1"/>
          <p:cNvSpPr>
            <a:spLocks noGrp="1"/>
          </p:cNvSpPr>
          <p:nvPr>
            <p:ph type="title" idx="4294967295"/>
          </p:nvPr>
        </p:nvSpPr>
        <p:spPr>
          <a:xfrm>
            <a:off x="0" y="0"/>
            <a:ext cx="6553200" cy="898525"/>
          </a:xfrm>
        </p:spPr>
        <p:txBody>
          <a:bodyPr/>
          <a:lstStyle/>
          <a:p>
            <a:r>
              <a:rPr lang="en-US" dirty="0" smtClean="0">
                <a:solidFill>
                  <a:schemeClr val="bg1"/>
                </a:solidFill>
              </a:rPr>
              <a:t>Example QA Maintain UPDATE Form</a:t>
            </a:r>
            <a:endParaRPr lang="en-US" dirty="0">
              <a:solidFill>
                <a:schemeClr val="bg1"/>
              </a:solidFill>
            </a:endParaRPr>
          </a:p>
        </p:txBody>
      </p:sp>
      <p:pic>
        <p:nvPicPr>
          <p:cNvPr id="7" name="Picture 6"/>
          <p:cNvPicPr>
            <a:picLocks noChangeAspect="1"/>
          </p:cNvPicPr>
          <p:nvPr/>
        </p:nvPicPr>
        <p:blipFill>
          <a:blip r:embed="rId2"/>
          <a:stretch>
            <a:fillRect/>
          </a:stretch>
        </p:blipFill>
        <p:spPr>
          <a:xfrm>
            <a:off x="414131" y="914400"/>
            <a:ext cx="6407426" cy="5309555"/>
          </a:xfrm>
          <a:prstGeom prst="rect">
            <a:avLst/>
          </a:prstGeom>
        </p:spPr>
      </p:pic>
      <p:sp>
        <p:nvSpPr>
          <p:cNvPr id="9" name="Right Brace 8"/>
          <p:cNvSpPr/>
          <p:nvPr/>
        </p:nvSpPr>
        <p:spPr bwMode="auto">
          <a:xfrm>
            <a:off x="6858000" y="1752600"/>
            <a:ext cx="381000" cy="1219200"/>
          </a:xfrm>
          <a:prstGeom prst="rightBrace">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Arial" charset="0"/>
              <a:ea typeface="ＭＳ Ｐゴシック" pitchFamily="84" charset="-128"/>
            </a:endParaRPr>
          </a:p>
        </p:txBody>
      </p:sp>
      <p:sp>
        <p:nvSpPr>
          <p:cNvPr id="10" name="TextBox 9"/>
          <p:cNvSpPr txBox="1"/>
          <p:nvPr/>
        </p:nvSpPr>
        <p:spPr>
          <a:xfrm>
            <a:off x="7391400" y="1828800"/>
            <a:ext cx="1371600" cy="923330"/>
          </a:xfrm>
          <a:prstGeom prst="rect">
            <a:avLst/>
          </a:prstGeom>
          <a:noFill/>
        </p:spPr>
        <p:txBody>
          <a:bodyPr wrap="square" rtlCol="0">
            <a:spAutoFit/>
          </a:bodyPr>
          <a:lstStyle/>
          <a:p>
            <a:r>
              <a:rPr lang="en-US" sz="1800" dirty="0" smtClean="0"/>
              <a:t>Existing data can be queried</a:t>
            </a:r>
            <a:endParaRPr lang="en-US" sz="1800" dirty="0"/>
          </a:p>
        </p:txBody>
      </p:sp>
      <p:sp>
        <p:nvSpPr>
          <p:cNvPr id="11" name="Right Brace 10"/>
          <p:cNvSpPr/>
          <p:nvPr/>
        </p:nvSpPr>
        <p:spPr bwMode="auto">
          <a:xfrm>
            <a:off x="6858000" y="3352800"/>
            <a:ext cx="381000" cy="2743200"/>
          </a:xfrm>
          <a:prstGeom prst="rightBrace">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charset="0"/>
              <a:ea typeface="ＭＳ Ｐゴシック" pitchFamily="84" charset="-128"/>
            </a:endParaRPr>
          </a:p>
        </p:txBody>
      </p:sp>
      <p:sp>
        <p:nvSpPr>
          <p:cNvPr id="12" name="TextBox 11"/>
          <p:cNvSpPr txBox="1"/>
          <p:nvPr/>
        </p:nvSpPr>
        <p:spPr>
          <a:xfrm>
            <a:off x="7467600" y="3799701"/>
            <a:ext cx="1371600" cy="1477328"/>
          </a:xfrm>
          <a:prstGeom prst="rect">
            <a:avLst/>
          </a:prstGeom>
          <a:noFill/>
        </p:spPr>
        <p:txBody>
          <a:bodyPr wrap="square" rtlCol="0">
            <a:spAutoFit/>
          </a:bodyPr>
          <a:lstStyle/>
          <a:p>
            <a:r>
              <a:rPr lang="en-US" sz="1800" dirty="0" smtClean="0"/>
              <a:t>Queried data or newly created records.</a:t>
            </a:r>
            <a:endParaRPr lang="en-US" sz="1800" dirty="0"/>
          </a:p>
        </p:txBody>
      </p:sp>
      <p:sp>
        <p:nvSpPr>
          <p:cNvPr id="13" name="Oval Callout 12"/>
          <p:cNvSpPr/>
          <p:nvPr/>
        </p:nvSpPr>
        <p:spPr bwMode="auto">
          <a:xfrm>
            <a:off x="3962400" y="2893774"/>
            <a:ext cx="762000" cy="533400"/>
          </a:xfrm>
          <a:prstGeom prst="wedgeEllipseCallout">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charset="0"/>
                <a:ea typeface="ＭＳ Ｐゴシック" pitchFamily="84" charset="-128"/>
              </a:rPr>
              <a:t>Pick List</a:t>
            </a:r>
          </a:p>
        </p:txBody>
      </p:sp>
    </p:spTree>
    <p:extLst>
      <p:ext uri="{BB962C8B-B14F-4D97-AF65-F5344CB8AC3E}">
        <p14:creationId xmlns:p14="http://schemas.microsoft.com/office/powerpoint/2010/main" val="95873151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914400"/>
            <a:ext cx="7620000" cy="990600"/>
          </a:xfrm>
        </p:spPr>
        <p:txBody>
          <a:bodyPr/>
          <a:lstStyle/>
          <a:p>
            <a:r>
              <a:rPr lang="en-US" dirty="0" smtClean="0"/>
              <a:t>Batch Loading and Correct</a:t>
            </a:r>
            <a:endParaRPr lang="en-US" dirty="0"/>
          </a:p>
        </p:txBody>
      </p:sp>
      <p:sp>
        <p:nvSpPr>
          <p:cNvPr id="3" name="Content Placeholder 2"/>
          <p:cNvSpPr>
            <a:spLocks noGrp="1"/>
          </p:cNvSpPr>
          <p:nvPr>
            <p:ph idx="1"/>
          </p:nvPr>
        </p:nvSpPr>
        <p:spPr>
          <a:xfrm>
            <a:off x="685800" y="1676400"/>
            <a:ext cx="7772400" cy="3429000"/>
          </a:xfrm>
        </p:spPr>
        <p:txBody>
          <a:bodyPr/>
          <a:lstStyle/>
          <a:p>
            <a:r>
              <a:rPr lang="en-US" dirty="0" smtClean="0"/>
              <a:t>Batch Loading</a:t>
            </a:r>
            <a:endParaRPr lang="en-US" dirty="0"/>
          </a:p>
          <a:p>
            <a:pPr lvl="1"/>
            <a:r>
              <a:rPr lang="en-US" dirty="0" smtClean="0"/>
              <a:t>Load through ENSC or State Node</a:t>
            </a:r>
            <a:endParaRPr lang="en-US" dirty="0"/>
          </a:p>
          <a:p>
            <a:pPr lvl="1"/>
            <a:r>
              <a:rPr lang="en-US" dirty="0" smtClean="0"/>
              <a:t>Load Pipe Delimited or XML Format</a:t>
            </a:r>
          </a:p>
          <a:p>
            <a:pPr lvl="1"/>
            <a:r>
              <a:rPr lang="en-US" dirty="0" smtClean="0"/>
              <a:t>Transactions are staged and then verified using business rules</a:t>
            </a:r>
          </a:p>
          <a:p>
            <a:pPr lvl="1"/>
            <a:r>
              <a:rPr lang="en-US" dirty="0" smtClean="0"/>
              <a:t>Transactions that pass are loaded (production read)</a:t>
            </a:r>
            <a:endParaRPr lang="en-US" dirty="0"/>
          </a:p>
          <a:p>
            <a:pPr lvl="1"/>
            <a:r>
              <a:rPr lang="en-US" dirty="0" smtClean="0"/>
              <a:t>Transactions that fail show up in correct form</a:t>
            </a:r>
          </a:p>
          <a:p>
            <a:pPr lvl="1"/>
            <a:r>
              <a:rPr lang="en-US" dirty="0" smtClean="0"/>
              <a:t>Combination of BATCH form and Correct Form to correct QA Transactions.</a:t>
            </a:r>
            <a:endParaRPr lang="en-US" dirty="0"/>
          </a:p>
          <a:p>
            <a:endParaRPr lang="en-US" dirty="0"/>
          </a:p>
        </p:txBody>
      </p:sp>
      <p:sp>
        <p:nvSpPr>
          <p:cNvPr id="4" name="Date Placeholder 3"/>
          <p:cNvSpPr>
            <a:spLocks noGrp="1"/>
          </p:cNvSpPr>
          <p:nvPr>
            <p:ph type="dt" sz="half" idx="10"/>
          </p:nvPr>
        </p:nvSpPr>
        <p:spPr/>
        <p:txBody>
          <a:bodyPr/>
          <a:lstStyle/>
          <a:p>
            <a:pPr>
              <a:defRPr/>
            </a:pPr>
            <a:fld id="{6A5102D1-1FBF-4625-B0C1-EE2B4ED500A7}" type="datetime1">
              <a:rPr lang="en-US" smtClean="0"/>
              <a:t>8/11/2016</a:t>
            </a:fld>
            <a:endParaRPr lang="en-US" dirty="0"/>
          </a:p>
        </p:txBody>
      </p:sp>
      <p:sp>
        <p:nvSpPr>
          <p:cNvPr id="5" name="Footer Placeholder 4"/>
          <p:cNvSpPr>
            <a:spLocks noGrp="1"/>
          </p:cNvSpPr>
          <p:nvPr>
            <p:ph type="ftr" sz="quarter" idx="11"/>
          </p:nvPr>
        </p:nvSpPr>
        <p:spPr/>
        <p:txBody>
          <a:bodyPr/>
          <a:lstStyle/>
          <a:p>
            <a:pPr>
              <a:defRPr/>
            </a:pPr>
            <a:r>
              <a:rPr lang="en-US" dirty="0" smtClean="0"/>
              <a:t>U.S. Environmental Protection Agency</a:t>
            </a:r>
            <a:endParaRPr lang="en-US" dirty="0"/>
          </a:p>
        </p:txBody>
      </p:sp>
      <p:sp>
        <p:nvSpPr>
          <p:cNvPr id="6" name="Slide Number Placeholder 5"/>
          <p:cNvSpPr>
            <a:spLocks noGrp="1"/>
          </p:cNvSpPr>
          <p:nvPr>
            <p:ph type="sldNum" sz="quarter" idx="12"/>
          </p:nvPr>
        </p:nvSpPr>
        <p:spPr/>
        <p:txBody>
          <a:bodyPr/>
          <a:lstStyle/>
          <a:p>
            <a:pPr>
              <a:defRPr/>
            </a:pPr>
            <a:fld id="{A59A409D-13B5-4BFA-BEF2-B333FB868C3F}" type="slidenum">
              <a:rPr lang="en-US" smtClean="0"/>
              <a:pPr>
                <a:defRPr/>
              </a:pPr>
              <a:t>11</a:t>
            </a:fld>
            <a:endParaRPr lang="en-US" dirty="0"/>
          </a:p>
        </p:txBody>
      </p:sp>
    </p:spTree>
    <p:extLst>
      <p:ext uri="{BB962C8B-B14F-4D97-AF65-F5344CB8AC3E}">
        <p14:creationId xmlns:p14="http://schemas.microsoft.com/office/powerpoint/2010/main" val="363989187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pPr>
              <a:defRPr/>
            </a:pPr>
            <a:fld id="{6119E420-09CA-4A93-915E-B70425E09CDE}" type="datetime1">
              <a:rPr lang="en-US" smtClean="0"/>
              <a:t>8/11/2016</a:t>
            </a:fld>
            <a:endParaRPr lang="en-US" dirty="0"/>
          </a:p>
        </p:txBody>
      </p:sp>
      <p:sp>
        <p:nvSpPr>
          <p:cNvPr id="5" name="Footer Placeholder 4"/>
          <p:cNvSpPr>
            <a:spLocks noGrp="1"/>
          </p:cNvSpPr>
          <p:nvPr>
            <p:ph type="ftr" sz="quarter" idx="11"/>
          </p:nvPr>
        </p:nvSpPr>
        <p:spPr/>
        <p:txBody>
          <a:bodyPr/>
          <a:lstStyle/>
          <a:p>
            <a:pPr>
              <a:defRPr/>
            </a:pPr>
            <a:r>
              <a:rPr lang="en-US" smtClean="0"/>
              <a:t>U.S. Environmental Protection Agency</a:t>
            </a:r>
            <a:endParaRPr lang="en-US" dirty="0"/>
          </a:p>
        </p:txBody>
      </p:sp>
      <p:sp>
        <p:nvSpPr>
          <p:cNvPr id="6" name="Slide Number Placeholder 5"/>
          <p:cNvSpPr>
            <a:spLocks noGrp="1"/>
          </p:cNvSpPr>
          <p:nvPr>
            <p:ph type="sldNum" sz="quarter" idx="12"/>
          </p:nvPr>
        </p:nvSpPr>
        <p:spPr/>
        <p:txBody>
          <a:bodyPr/>
          <a:lstStyle/>
          <a:p>
            <a:pPr>
              <a:defRPr/>
            </a:pPr>
            <a:fld id="{A59A409D-13B5-4BFA-BEF2-B333FB868C3F}" type="slidenum">
              <a:rPr lang="en-US" smtClean="0"/>
              <a:pPr>
                <a:defRPr/>
              </a:pPr>
              <a:t>12</a:t>
            </a:fld>
            <a:endParaRPr lang="en-US" dirty="0"/>
          </a:p>
        </p:txBody>
      </p:sp>
      <p:sp>
        <p:nvSpPr>
          <p:cNvPr id="2" name="Title 1"/>
          <p:cNvSpPr>
            <a:spLocks noGrp="1"/>
          </p:cNvSpPr>
          <p:nvPr>
            <p:ph type="title" idx="4294967295"/>
          </p:nvPr>
        </p:nvSpPr>
        <p:spPr>
          <a:xfrm>
            <a:off x="0" y="0"/>
            <a:ext cx="6553200" cy="898525"/>
          </a:xfrm>
        </p:spPr>
        <p:txBody>
          <a:bodyPr/>
          <a:lstStyle/>
          <a:p>
            <a:r>
              <a:rPr lang="en-US" dirty="0" smtClean="0">
                <a:solidFill>
                  <a:schemeClr val="bg1"/>
                </a:solidFill>
              </a:rPr>
              <a:t>Example Batch Form</a:t>
            </a:r>
            <a:endParaRPr lang="en-US" dirty="0">
              <a:solidFill>
                <a:schemeClr val="bg1"/>
              </a:solidFill>
            </a:endParaRPr>
          </a:p>
        </p:txBody>
      </p:sp>
      <p:pic>
        <p:nvPicPr>
          <p:cNvPr id="3" name="Picture 2"/>
          <p:cNvPicPr>
            <a:picLocks noChangeAspect="1"/>
          </p:cNvPicPr>
          <p:nvPr/>
        </p:nvPicPr>
        <p:blipFill>
          <a:blip r:embed="rId2"/>
          <a:stretch>
            <a:fillRect/>
          </a:stretch>
        </p:blipFill>
        <p:spPr>
          <a:xfrm>
            <a:off x="304800" y="1447800"/>
            <a:ext cx="8263998" cy="4110037"/>
          </a:xfrm>
          <a:prstGeom prst="rect">
            <a:avLst/>
          </a:prstGeom>
        </p:spPr>
      </p:pic>
      <p:sp>
        <p:nvSpPr>
          <p:cNvPr id="14" name="Rectangle 13"/>
          <p:cNvSpPr/>
          <p:nvPr/>
        </p:nvSpPr>
        <p:spPr bwMode="auto">
          <a:xfrm>
            <a:off x="1295400" y="2057400"/>
            <a:ext cx="1447800" cy="304800"/>
          </a:xfrm>
          <a:prstGeom prst="rect">
            <a:avLst/>
          </a:prstGeom>
          <a:noFill/>
          <a:ln w="9525"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charset="0"/>
              <a:ea typeface="ＭＳ Ｐゴシック" pitchFamily="84" charset="-128"/>
            </a:endParaRPr>
          </a:p>
        </p:txBody>
      </p:sp>
    </p:spTree>
    <p:extLst>
      <p:ext uri="{BB962C8B-B14F-4D97-AF65-F5344CB8AC3E}">
        <p14:creationId xmlns:p14="http://schemas.microsoft.com/office/powerpoint/2010/main" val="375783540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pPr>
              <a:defRPr/>
            </a:pPr>
            <a:fld id="{6119E420-09CA-4A93-915E-B70425E09CDE}" type="datetime1">
              <a:rPr lang="en-US" smtClean="0"/>
              <a:t>8/11/2016</a:t>
            </a:fld>
            <a:endParaRPr lang="en-US" dirty="0"/>
          </a:p>
        </p:txBody>
      </p:sp>
      <p:sp>
        <p:nvSpPr>
          <p:cNvPr id="5" name="Footer Placeholder 4"/>
          <p:cNvSpPr>
            <a:spLocks noGrp="1"/>
          </p:cNvSpPr>
          <p:nvPr>
            <p:ph type="ftr" sz="quarter" idx="11"/>
          </p:nvPr>
        </p:nvSpPr>
        <p:spPr/>
        <p:txBody>
          <a:bodyPr/>
          <a:lstStyle/>
          <a:p>
            <a:pPr>
              <a:defRPr/>
            </a:pPr>
            <a:r>
              <a:rPr lang="en-US" smtClean="0"/>
              <a:t>U.S. Environmental Protection Agency</a:t>
            </a:r>
            <a:endParaRPr lang="en-US" dirty="0"/>
          </a:p>
        </p:txBody>
      </p:sp>
      <p:sp>
        <p:nvSpPr>
          <p:cNvPr id="6" name="Slide Number Placeholder 5"/>
          <p:cNvSpPr>
            <a:spLocks noGrp="1"/>
          </p:cNvSpPr>
          <p:nvPr>
            <p:ph type="sldNum" sz="quarter" idx="12"/>
          </p:nvPr>
        </p:nvSpPr>
        <p:spPr/>
        <p:txBody>
          <a:bodyPr/>
          <a:lstStyle/>
          <a:p>
            <a:pPr>
              <a:defRPr/>
            </a:pPr>
            <a:fld id="{A59A409D-13B5-4BFA-BEF2-B333FB868C3F}" type="slidenum">
              <a:rPr lang="en-US" smtClean="0"/>
              <a:pPr>
                <a:defRPr/>
              </a:pPr>
              <a:t>13</a:t>
            </a:fld>
            <a:endParaRPr lang="en-US" dirty="0"/>
          </a:p>
        </p:txBody>
      </p:sp>
      <p:sp>
        <p:nvSpPr>
          <p:cNvPr id="2" name="Title 1"/>
          <p:cNvSpPr>
            <a:spLocks noGrp="1"/>
          </p:cNvSpPr>
          <p:nvPr>
            <p:ph type="title" idx="4294967295"/>
          </p:nvPr>
        </p:nvSpPr>
        <p:spPr>
          <a:xfrm>
            <a:off x="0" y="0"/>
            <a:ext cx="6553200" cy="898525"/>
          </a:xfrm>
        </p:spPr>
        <p:txBody>
          <a:bodyPr/>
          <a:lstStyle/>
          <a:p>
            <a:r>
              <a:rPr lang="en-US" dirty="0" smtClean="0">
                <a:solidFill>
                  <a:schemeClr val="bg1"/>
                </a:solidFill>
              </a:rPr>
              <a:t>Example Correct Form</a:t>
            </a:r>
            <a:endParaRPr lang="en-US" dirty="0">
              <a:solidFill>
                <a:schemeClr val="bg1"/>
              </a:solidFill>
            </a:endParaRPr>
          </a:p>
        </p:txBody>
      </p:sp>
      <p:sp>
        <p:nvSpPr>
          <p:cNvPr id="10" name="TextBox 9"/>
          <p:cNvSpPr txBox="1"/>
          <p:nvPr/>
        </p:nvSpPr>
        <p:spPr>
          <a:xfrm>
            <a:off x="3581400" y="3821907"/>
            <a:ext cx="3276600" cy="369332"/>
          </a:xfrm>
          <a:prstGeom prst="rect">
            <a:avLst/>
          </a:prstGeom>
          <a:noFill/>
        </p:spPr>
        <p:txBody>
          <a:bodyPr wrap="square" rtlCol="0">
            <a:spAutoFit/>
          </a:bodyPr>
          <a:lstStyle/>
          <a:p>
            <a:endParaRPr lang="en-US" sz="1800" dirty="0"/>
          </a:p>
        </p:txBody>
      </p:sp>
      <p:pic>
        <p:nvPicPr>
          <p:cNvPr id="3" name="Picture 2"/>
          <p:cNvPicPr>
            <a:picLocks noChangeAspect="1"/>
          </p:cNvPicPr>
          <p:nvPr/>
        </p:nvPicPr>
        <p:blipFill>
          <a:blip r:embed="rId2"/>
          <a:stretch>
            <a:fillRect/>
          </a:stretch>
        </p:blipFill>
        <p:spPr>
          <a:xfrm>
            <a:off x="304800" y="2133600"/>
            <a:ext cx="8529868" cy="2352675"/>
          </a:xfrm>
          <a:prstGeom prst="rect">
            <a:avLst/>
          </a:prstGeom>
        </p:spPr>
      </p:pic>
    </p:spTree>
    <p:extLst>
      <p:ext uri="{BB962C8B-B14F-4D97-AF65-F5344CB8AC3E}">
        <p14:creationId xmlns:p14="http://schemas.microsoft.com/office/powerpoint/2010/main" val="223164420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0" y="0"/>
            <a:ext cx="5867400" cy="899050"/>
          </a:xfrm>
        </p:spPr>
        <p:txBody>
          <a:bodyPr/>
          <a:lstStyle/>
          <a:p>
            <a:r>
              <a:rPr lang="en-US" dirty="0" smtClean="0"/>
              <a:t>QA Transaction Generator (1)</a:t>
            </a:r>
            <a:endParaRPr lang="en-US" dirty="0"/>
          </a:p>
        </p:txBody>
      </p:sp>
      <p:sp>
        <p:nvSpPr>
          <p:cNvPr id="6" name="Content Placeholder 5"/>
          <p:cNvSpPr>
            <a:spLocks noGrp="1"/>
          </p:cNvSpPr>
          <p:nvPr>
            <p:ph idx="1"/>
          </p:nvPr>
        </p:nvSpPr>
        <p:spPr>
          <a:xfrm>
            <a:off x="762000" y="1371600"/>
            <a:ext cx="7772400" cy="4343400"/>
          </a:xfrm>
        </p:spPr>
        <p:txBody>
          <a:bodyPr/>
          <a:lstStyle/>
          <a:p>
            <a:r>
              <a:rPr lang="en-US" sz="2400" dirty="0"/>
              <a:t>Tool to allow </a:t>
            </a:r>
            <a:r>
              <a:rPr lang="en-US" sz="2400" b="1" u="sng" dirty="0"/>
              <a:t>off-line</a:t>
            </a:r>
            <a:r>
              <a:rPr lang="en-US" sz="2400" dirty="0"/>
              <a:t> creation of all QA transaction types.</a:t>
            </a:r>
          </a:p>
          <a:p>
            <a:r>
              <a:rPr lang="en-US" sz="2400" dirty="0"/>
              <a:t>All fields and records validated as soon as they are entered.</a:t>
            </a:r>
          </a:p>
          <a:p>
            <a:r>
              <a:rPr lang="en-US" sz="2400" dirty="0"/>
              <a:t>Has built-in capabilities to keep both software and AQS codes up-to-date</a:t>
            </a:r>
          </a:p>
          <a:p>
            <a:r>
              <a:rPr lang="en-US" sz="2400" dirty="0"/>
              <a:t>Creates files that are submitted via the normal AQS Batch process.</a:t>
            </a:r>
          </a:p>
          <a:p>
            <a:r>
              <a:rPr lang="en-US" sz="2400" dirty="0"/>
              <a:t>Can be downloaded </a:t>
            </a:r>
            <a:r>
              <a:rPr lang="en-US" sz="2400" dirty="0" smtClean="0"/>
              <a:t>from</a:t>
            </a:r>
            <a:r>
              <a:rPr lang="en-US" sz="2400" dirty="0"/>
              <a:t>:   </a:t>
            </a:r>
            <a:r>
              <a:rPr lang="en-US" sz="2400" dirty="0" smtClean="0"/>
              <a:t>                  https</a:t>
            </a:r>
            <a:r>
              <a:rPr lang="en-US" sz="2400" dirty="0"/>
              <a:t>://www.epa.gov/aqs/aqs-transaction-generator</a:t>
            </a:r>
          </a:p>
        </p:txBody>
      </p:sp>
      <p:sp>
        <p:nvSpPr>
          <p:cNvPr id="2" name="Date Placeholder 1"/>
          <p:cNvSpPr>
            <a:spLocks noGrp="1"/>
          </p:cNvSpPr>
          <p:nvPr>
            <p:ph type="dt" sz="half" idx="10"/>
          </p:nvPr>
        </p:nvSpPr>
        <p:spPr/>
        <p:txBody>
          <a:bodyPr/>
          <a:lstStyle/>
          <a:p>
            <a:pPr>
              <a:defRPr/>
            </a:pPr>
            <a:fld id="{73F4047A-5030-4546-89D5-850AE9F2BFD8}" type="datetime1">
              <a:rPr lang="en-US" smtClean="0"/>
              <a:t>8/11/2016</a:t>
            </a:fld>
            <a:endParaRPr lang="en-US" dirty="0"/>
          </a:p>
        </p:txBody>
      </p:sp>
      <p:sp>
        <p:nvSpPr>
          <p:cNvPr id="3" name="Footer Placeholder 2"/>
          <p:cNvSpPr>
            <a:spLocks noGrp="1"/>
          </p:cNvSpPr>
          <p:nvPr>
            <p:ph type="ftr" sz="quarter" idx="11"/>
          </p:nvPr>
        </p:nvSpPr>
        <p:spPr/>
        <p:txBody>
          <a:bodyPr/>
          <a:lstStyle/>
          <a:p>
            <a:pPr>
              <a:defRPr/>
            </a:pPr>
            <a:r>
              <a:rPr lang="en-US" smtClean="0"/>
              <a:t>U.S. Environmental Protection Agency</a:t>
            </a:r>
            <a:endParaRPr lang="en-US" dirty="0"/>
          </a:p>
        </p:txBody>
      </p:sp>
      <p:sp>
        <p:nvSpPr>
          <p:cNvPr id="4" name="Slide Number Placeholder 3"/>
          <p:cNvSpPr>
            <a:spLocks noGrp="1"/>
          </p:cNvSpPr>
          <p:nvPr>
            <p:ph type="sldNum" sz="quarter" idx="12"/>
          </p:nvPr>
        </p:nvSpPr>
        <p:spPr/>
        <p:txBody>
          <a:bodyPr/>
          <a:lstStyle/>
          <a:p>
            <a:pPr>
              <a:defRPr/>
            </a:pPr>
            <a:fld id="{F6CEE91D-A776-4927-9F55-A284040309EA}" type="slidenum">
              <a:rPr lang="en-US" smtClean="0"/>
              <a:pPr>
                <a:defRPr/>
              </a:pPr>
              <a:t>14</a:t>
            </a:fld>
            <a:endParaRPr lang="en-US" dirty="0"/>
          </a:p>
        </p:txBody>
      </p:sp>
    </p:spTree>
    <p:extLst>
      <p:ext uri="{BB962C8B-B14F-4D97-AF65-F5344CB8AC3E}">
        <p14:creationId xmlns:p14="http://schemas.microsoft.com/office/powerpoint/2010/main" val="52969633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pPr>
              <a:defRPr/>
            </a:pPr>
            <a:fld id="{08E160AF-C8FF-46A6-AE58-9AE3CB618DF7}" type="datetime1">
              <a:rPr lang="en-US" smtClean="0"/>
              <a:t>8/11/2016</a:t>
            </a:fld>
            <a:endParaRPr lang="en-US" dirty="0"/>
          </a:p>
        </p:txBody>
      </p:sp>
      <p:sp>
        <p:nvSpPr>
          <p:cNvPr id="5" name="Footer Placeholder 4"/>
          <p:cNvSpPr>
            <a:spLocks noGrp="1"/>
          </p:cNvSpPr>
          <p:nvPr>
            <p:ph type="ftr" sz="quarter" idx="11"/>
          </p:nvPr>
        </p:nvSpPr>
        <p:spPr/>
        <p:txBody>
          <a:bodyPr/>
          <a:lstStyle/>
          <a:p>
            <a:pPr>
              <a:defRPr/>
            </a:pPr>
            <a:r>
              <a:rPr lang="en-US" smtClean="0"/>
              <a:t>U.S. Environmental Protection Agency</a:t>
            </a:r>
            <a:endParaRPr lang="en-US" dirty="0"/>
          </a:p>
        </p:txBody>
      </p:sp>
      <p:sp>
        <p:nvSpPr>
          <p:cNvPr id="6" name="Slide Number Placeholder 5"/>
          <p:cNvSpPr>
            <a:spLocks noGrp="1"/>
          </p:cNvSpPr>
          <p:nvPr>
            <p:ph type="sldNum" sz="quarter" idx="12"/>
          </p:nvPr>
        </p:nvSpPr>
        <p:spPr/>
        <p:txBody>
          <a:bodyPr/>
          <a:lstStyle/>
          <a:p>
            <a:pPr>
              <a:defRPr/>
            </a:pPr>
            <a:fld id="{A59A409D-13B5-4BFA-BEF2-B333FB868C3F}" type="slidenum">
              <a:rPr lang="en-US" smtClean="0"/>
              <a:pPr>
                <a:defRPr/>
              </a:pPr>
              <a:t>15</a:t>
            </a:fld>
            <a:endParaRPr lang="en-US" dirty="0"/>
          </a:p>
        </p:txBody>
      </p:sp>
      <p:sp>
        <p:nvSpPr>
          <p:cNvPr id="2" name="Title 1"/>
          <p:cNvSpPr>
            <a:spLocks noGrp="1"/>
          </p:cNvSpPr>
          <p:nvPr>
            <p:ph type="title" idx="4294967295"/>
          </p:nvPr>
        </p:nvSpPr>
        <p:spPr>
          <a:xfrm>
            <a:off x="0" y="0"/>
            <a:ext cx="5791200" cy="898525"/>
          </a:xfrm>
        </p:spPr>
        <p:txBody>
          <a:bodyPr/>
          <a:lstStyle/>
          <a:p>
            <a:r>
              <a:rPr lang="en-US" dirty="0"/>
              <a:t>QA Transaction </a:t>
            </a:r>
            <a:r>
              <a:rPr lang="en-US" dirty="0" smtClean="0"/>
              <a:t>UPDATE Generator (2)</a:t>
            </a:r>
            <a:endParaRPr lang="en-US" dirty="0"/>
          </a:p>
        </p:txBody>
      </p:sp>
      <p:pic>
        <p:nvPicPr>
          <p:cNvPr id="3" name="Picture 2"/>
          <p:cNvPicPr>
            <a:picLocks noChangeAspect="1"/>
          </p:cNvPicPr>
          <p:nvPr/>
        </p:nvPicPr>
        <p:blipFill>
          <a:blip r:embed="rId2"/>
          <a:stretch>
            <a:fillRect/>
          </a:stretch>
        </p:blipFill>
        <p:spPr>
          <a:xfrm>
            <a:off x="1433512" y="1394450"/>
            <a:ext cx="5957888" cy="4358025"/>
          </a:xfrm>
          <a:prstGeom prst="rect">
            <a:avLst/>
          </a:prstGeom>
        </p:spPr>
      </p:pic>
    </p:spTree>
    <p:extLst>
      <p:ext uri="{BB962C8B-B14F-4D97-AF65-F5344CB8AC3E}">
        <p14:creationId xmlns:p14="http://schemas.microsoft.com/office/powerpoint/2010/main" val="410687223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pPr>
              <a:defRPr/>
            </a:pPr>
            <a:fld id="{7E09FD67-CADC-49CD-9414-9249ED3F4AA6}" type="datetime1">
              <a:rPr lang="en-US" smtClean="0"/>
              <a:t>8/11/2016</a:t>
            </a:fld>
            <a:endParaRPr lang="en-US" dirty="0"/>
          </a:p>
        </p:txBody>
      </p:sp>
      <p:sp>
        <p:nvSpPr>
          <p:cNvPr id="5" name="Footer Placeholder 4"/>
          <p:cNvSpPr>
            <a:spLocks noGrp="1"/>
          </p:cNvSpPr>
          <p:nvPr>
            <p:ph type="ftr" sz="quarter" idx="11"/>
          </p:nvPr>
        </p:nvSpPr>
        <p:spPr/>
        <p:txBody>
          <a:bodyPr/>
          <a:lstStyle/>
          <a:p>
            <a:pPr>
              <a:defRPr/>
            </a:pPr>
            <a:r>
              <a:rPr lang="en-US" smtClean="0"/>
              <a:t>U.S. Environmental Protection Agency</a:t>
            </a:r>
            <a:endParaRPr lang="en-US" dirty="0"/>
          </a:p>
        </p:txBody>
      </p:sp>
      <p:sp>
        <p:nvSpPr>
          <p:cNvPr id="6" name="Slide Number Placeholder 5"/>
          <p:cNvSpPr>
            <a:spLocks noGrp="1"/>
          </p:cNvSpPr>
          <p:nvPr>
            <p:ph type="sldNum" sz="quarter" idx="12"/>
          </p:nvPr>
        </p:nvSpPr>
        <p:spPr/>
        <p:txBody>
          <a:bodyPr/>
          <a:lstStyle/>
          <a:p>
            <a:pPr>
              <a:defRPr/>
            </a:pPr>
            <a:fld id="{A59A409D-13B5-4BFA-BEF2-B333FB868C3F}" type="slidenum">
              <a:rPr lang="en-US" smtClean="0"/>
              <a:pPr>
                <a:defRPr/>
              </a:pPr>
              <a:t>16</a:t>
            </a:fld>
            <a:endParaRPr lang="en-US" dirty="0"/>
          </a:p>
        </p:txBody>
      </p:sp>
      <p:sp>
        <p:nvSpPr>
          <p:cNvPr id="2" name="Title 1"/>
          <p:cNvSpPr>
            <a:spLocks noGrp="1"/>
          </p:cNvSpPr>
          <p:nvPr>
            <p:ph type="title" idx="4294967295"/>
          </p:nvPr>
        </p:nvSpPr>
        <p:spPr>
          <a:xfrm>
            <a:off x="0" y="0"/>
            <a:ext cx="5943600" cy="898525"/>
          </a:xfrm>
        </p:spPr>
        <p:txBody>
          <a:bodyPr/>
          <a:lstStyle/>
          <a:p>
            <a:r>
              <a:rPr lang="en-US" dirty="0">
                <a:solidFill>
                  <a:schemeClr val="bg1"/>
                </a:solidFill>
              </a:rPr>
              <a:t>QA </a:t>
            </a:r>
            <a:r>
              <a:rPr lang="en-US" dirty="0" smtClean="0">
                <a:solidFill>
                  <a:schemeClr val="bg1"/>
                </a:solidFill>
              </a:rPr>
              <a:t>UDPATE Transaction </a:t>
            </a:r>
            <a:r>
              <a:rPr lang="en-US" dirty="0">
                <a:solidFill>
                  <a:schemeClr val="bg1"/>
                </a:solidFill>
              </a:rPr>
              <a:t>Generator </a:t>
            </a:r>
            <a:r>
              <a:rPr lang="en-US" dirty="0" smtClean="0">
                <a:solidFill>
                  <a:schemeClr val="bg1"/>
                </a:solidFill>
              </a:rPr>
              <a:t>(3)</a:t>
            </a:r>
            <a:endParaRPr lang="en-US" dirty="0">
              <a:solidFill>
                <a:schemeClr val="bg1"/>
              </a:solidFill>
            </a:endParaRPr>
          </a:p>
        </p:txBody>
      </p:sp>
      <p:pic>
        <p:nvPicPr>
          <p:cNvPr id="7" name="Content Placeholder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66330" y="958049"/>
            <a:ext cx="3429000" cy="5068661"/>
          </a:xfrm>
          <a:prstGeom prst="rect">
            <a:avLst/>
          </a:prstGeom>
        </p:spPr>
      </p:pic>
      <p:pic>
        <p:nvPicPr>
          <p:cNvPr id="8" name="Picture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733800" y="1295400"/>
            <a:ext cx="4953000" cy="4262828"/>
          </a:xfrm>
          <a:prstGeom prst="rect">
            <a:avLst/>
          </a:prstGeom>
        </p:spPr>
      </p:pic>
    </p:spTree>
    <p:extLst>
      <p:ext uri="{BB962C8B-B14F-4D97-AF65-F5344CB8AC3E}">
        <p14:creationId xmlns:p14="http://schemas.microsoft.com/office/powerpoint/2010/main" val="305595838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0" y="0"/>
            <a:ext cx="5791200" cy="899050"/>
          </a:xfrm>
        </p:spPr>
        <p:txBody>
          <a:bodyPr/>
          <a:lstStyle/>
          <a:p>
            <a:r>
              <a:rPr lang="en-US" dirty="0"/>
              <a:t>Input:  QA Documents</a:t>
            </a:r>
          </a:p>
        </p:txBody>
      </p:sp>
      <p:sp>
        <p:nvSpPr>
          <p:cNvPr id="6" name="Content Placeholder 5"/>
          <p:cNvSpPr>
            <a:spLocks noGrp="1"/>
          </p:cNvSpPr>
          <p:nvPr>
            <p:ph idx="1"/>
          </p:nvPr>
        </p:nvSpPr>
        <p:spPr>
          <a:xfrm>
            <a:off x="685800" y="1219200"/>
            <a:ext cx="7772400" cy="3429000"/>
          </a:xfrm>
        </p:spPr>
        <p:txBody>
          <a:bodyPr/>
          <a:lstStyle/>
          <a:p>
            <a:r>
              <a:rPr lang="en-US" sz="2400" dirty="0"/>
              <a:t>A Maintain form exists for each of the following types of QA Documents</a:t>
            </a:r>
          </a:p>
          <a:p>
            <a:pPr lvl="1"/>
            <a:r>
              <a:rPr lang="en-US" sz="2000" dirty="0"/>
              <a:t>Quality Management Plans</a:t>
            </a:r>
          </a:p>
          <a:p>
            <a:pPr lvl="1"/>
            <a:r>
              <a:rPr lang="en-US" sz="2000" dirty="0"/>
              <a:t>Quality Assurance Project Plans</a:t>
            </a:r>
          </a:p>
          <a:p>
            <a:pPr lvl="1"/>
            <a:r>
              <a:rPr lang="en-US" sz="2000" dirty="0"/>
              <a:t>Technical System Audits</a:t>
            </a:r>
          </a:p>
          <a:p>
            <a:pPr lvl="1"/>
            <a:r>
              <a:rPr lang="en-US" sz="2000" dirty="0"/>
              <a:t>Audits of Data Quality</a:t>
            </a:r>
          </a:p>
          <a:p>
            <a:r>
              <a:rPr lang="en-US" sz="2400" dirty="0"/>
              <a:t>These can only be entered on-line and not via batch</a:t>
            </a:r>
          </a:p>
          <a:p>
            <a:r>
              <a:rPr lang="en-US" sz="2400" dirty="0"/>
              <a:t>These can only be entered by </a:t>
            </a:r>
            <a:r>
              <a:rPr lang="en-US" sz="2400" dirty="0" smtClean="0"/>
              <a:t>EPA staff or Independent Auditors, </a:t>
            </a:r>
            <a:r>
              <a:rPr lang="en-US" sz="2400" dirty="0"/>
              <a:t>but can be viewed by </a:t>
            </a:r>
            <a:r>
              <a:rPr lang="en-US" sz="2400" dirty="0" smtClean="0"/>
              <a:t>anyone</a:t>
            </a:r>
          </a:p>
          <a:p>
            <a:r>
              <a:rPr lang="en-US" sz="2400" dirty="0" smtClean="0"/>
              <a:t>Note:  These forms only record the existence and dates for the documents, but do not support uploading the documents themselves.</a:t>
            </a:r>
            <a:endParaRPr lang="en-US" sz="2400" dirty="0"/>
          </a:p>
          <a:p>
            <a:endParaRPr lang="en-US" dirty="0"/>
          </a:p>
        </p:txBody>
      </p:sp>
      <p:sp>
        <p:nvSpPr>
          <p:cNvPr id="2" name="Date Placeholder 1"/>
          <p:cNvSpPr>
            <a:spLocks noGrp="1"/>
          </p:cNvSpPr>
          <p:nvPr>
            <p:ph type="dt" sz="half" idx="10"/>
          </p:nvPr>
        </p:nvSpPr>
        <p:spPr/>
        <p:txBody>
          <a:bodyPr/>
          <a:lstStyle/>
          <a:p>
            <a:pPr>
              <a:defRPr/>
            </a:pPr>
            <a:fld id="{7B187AC6-4E54-41A5-8BF4-A17D85666468}" type="datetime1">
              <a:rPr lang="en-US" smtClean="0"/>
              <a:t>8/11/2016</a:t>
            </a:fld>
            <a:endParaRPr lang="en-US" dirty="0"/>
          </a:p>
        </p:txBody>
      </p:sp>
      <p:sp>
        <p:nvSpPr>
          <p:cNvPr id="3" name="Footer Placeholder 2"/>
          <p:cNvSpPr>
            <a:spLocks noGrp="1"/>
          </p:cNvSpPr>
          <p:nvPr>
            <p:ph type="ftr" sz="quarter" idx="11"/>
          </p:nvPr>
        </p:nvSpPr>
        <p:spPr/>
        <p:txBody>
          <a:bodyPr/>
          <a:lstStyle/>
          <a:p>
            <a:pPr>
              <a:defRPr/>
            </a:pPr>
            <a:r>
              <a:rPr lang="en-US" smtClean="0"/>
              <a:t>U.S. Environmental Protection Agency</a:t>
            </a:r>
            <a:endParaRPr lang="en-US" dirty="0"/>
          </a:p>
        </p:txBody>
      </p:sp>
      <p:sp>
        <p:nvSpPr>
          <p:cNvPr id="4" name="Slide Number Placeholder 3"/>
          <p:cNvSpPr>
            <a:spLocks noGrp="1"/>
          </p:cNvSpPr>
          <p:nvPr>
            <p:ph type="sldNum" sz="quarter" idx="12"/>
          </p:nvPr>
        </p:nvSpPr>
        <p:spPr/>
        <p:txBody>
          <a:bodyPr/>
          <a:lstStyle/>
          <a:p>
            <a:pPr>
              <a:defRPr/>
            </a:pPr>
            <a:fld id="{F6CEE91D-A776-4927-9F55-A284040309EA}" type="slidenum">
              <a:rPr lang="en-US" smtClean="0"/>
              <a:pPr>
                <a:defRPr/>
              </a:pPr>
              <a:t>17</a:t>
            </a:fld>
            <a:endParaRPr lang="en-US" dirty="0"/>
          </a:p>
        </p:txBody>
      </p:sp>
    </p:spTree>
    <p:extLst>
      <p:ext uri="{BB962C8B-B14F-4D97-AF65-F5344CB8AC3E}">
        <p14:creationId xmlns:p14="http://schemas.microsoft.com/office/powerpoint/2010/main" val="30844674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838200"/>
            <a:ext cx="7620000" cy="990600"/>
          </a:xfrm>
        </p:spPr>
        <p:txBody>
          <a:bodyPr/>
          <a:lstStyle/>
          <a:p>
            <a:r>
              <a:rPr lang="en-US" dirty="0" smtClean="0"/>
              <a:t>QA Collocation</a:t>
            </a:r>
            <a:endParaRPr lang="en-US" dirty="0"/>
          </a:p>
        </p:txBody>
      </p:sp>
      <p:sp>
        <p:nvSpPr>
          <p:cNvPr id="3" name="Content Placeholder 2"/>
          <p:cNvSpPr>
            <a:spLocks noGrp="1"/>
          </p:cNvSpPr>
          <p:nvPr>
            <p:ph idx="1"/>
          </p:nvPr>
        </p:nvSpPr>
        <p:spPr>
          <a:xfrm>
            <a:off x="685800" y="1752600"/>
            <a:ext cx="7772400" cy="3429000"/>
          </a:xfrm>
        </p:spPr>
        <p:txBody>
          <a:bodyPr/>
          <a:lstStyle/>
          <a:p>
            <a:pPr>
              <a:spcBef>
                <a:spcPts val="0"/>
              </a:spcBef>
            </a:pPr>
            <a:r>
              <a:rPr lang="en-US" sz="2200" dirty="0" smtClean="0"/>
              <a:t>QA Collocation is the explicit pairing of monitors at a site for the purpose of quality control.</a:t>
            </a:r>
          </a:p>
          <a:p>
            <a:pPr>
              <a:spcBef>
                <a:spcPts val="0"/>
              </a:spcBef>
            </a:pPr>
            <a:r>
              <a:rPr lang="en-US" sz="2200" dirty="0" smtClean="0"/>
              <a:t>It is required by Part 50 Appendix A for </a:t>
            </a:r>
            <a:r>
              <a:rPr lang="en-US" sz="2200" dirty="0" smtClean="0"/>
              <a:t>PM10, PM2.5 and Pb </a:t>
            </a:r>
            <a:r>
              <a:rPr lang="en-US" sz="2200" dirty="0" smtClean="0"/>
              <a:t>data.</a:t>
            </a:r>
          </a:p>
          <a:p>
            <a:pPr>
              <a:spcBef>
                <a:spcPts val="0"/>
              </a:spcBef>
            </a:pPr>
            <a:r>
              <a:rPr lang="en-US" sz="2200" dirty="0" smtClean="0"/>
              <a:t>Collocation checks are set up by defining the Monitor Collocation for the “Primary” at the site and </a:t>
            </a:r>
            <a:r>
              <a:rPr lang="en-US" sz="2200" b="1" u="sng" dirty="0" smtClean="0"/>
              <a:t>a</a:t>
            </a:r>
            <a:r>
              <a:rPr lang="en-US" sz="2200" dirty="0" smtClean="0"/>
              <a:t> QA Collocated Monitor (Maintain Monitor Form or Batch MJ Transaction) </a:t>
            </a:r>
          </a:p>
          <a:p>
            <a:pPr>
              <a:spcBef>
                <a:spcPts val="0"/>
              </a:spcBef>
            </a:pPr>
            <a:r>
              <a:rPr lang="en-US" sz="2200" dirty="0" smtClean="0"/>
              <a:t>Once set up, AQS will pair Daily Summaries from the QA Primary and Collocated monitors to calculate the Part 58 Appendix A statistics.</a:t>
            </a:r>
          </a:p>
          <a:p>
            <a:pPr>
              <a:spcBef>
                <a:spcPts val="0"/>
              </a:spcBef>
            </a:pPr>
            <a:r>
              <a:rPr lang="en-US" sz="2200" dirty="0" smtClean="0"/>
              <a:t>Note:  Previously, collocated assessments were submitted on RP transactions.  This is no longer supported</a:t>
            </a:r>
            <a:r>
              <a:rPr lang="en-US" sz="2400" dirty="0" smtClean="0"/>
              <a:t>.</a:t>
            </a:r>
            <a:endParaRPr lang="en-US" sz="2400" dirty="0"/>
          </a:p>
        </p:txBody>
      </p:sp>
      <p:sp>
        <p:nvSpPr>
          <p:cNvPr id="4" name="Date Placeholder 3"/>
          <p:cNvSpPr>
            <a:spLocks noGrp="1"/>
          </p:cNvSpPr>
          <p:nvPr>
            <p:ph type="dt" sz="half" idx="10"/>
          </p:nvPr>
        </p:nvSpPr>
        <p:spPr/>
        <p:txBody>
          <a:bodyPr/>
          <a:lstStyle/>
          <a:p>
            <a:pPr>
              <a:defRPr/>
            </a:pPr>
            <a:fld id="{93227A04-5A85-4006-BD4B-50CA6B37EB0A}" type="datetime1">
              <a:rPr lang="en-US" smtClean="0"/>
              <a:t>8/11/2016</a:t>
            </a:fld>
            <a:endParaRPr lang="en-US" dirty="0"/>
          </a:p>
        </p:txBody>
      </p:sp>
      <p:sp>
        <p:nvSpPr>
          <p:cNvPr id="5" name="Footer Placeholder 4"/>
          <p:cNvSpPr>
            <a:spLocks noGrp="1"/>
          </p:cNvSpPr>
          <p:nvPr>
            <p:ph type="ftr" sz="quarter" idx="11"/>
          </p:nvPr>
        </p:nvSpPr>
        <p:spPr/>
        <p:txBody>
          <a:bodyPr/>
          <a:lstStyle/>
          <a:p>
            <a:pPr>
              <a:defRPr/>
            </a:pPr>
            <a:r>
              <a:rPr lang="en-US" smtClean="0"/>
              <a:t>U.S. Environmental Protection Agency</a:t>
            </a:r>
            <a:endParaRPr lang="en-US" dirty="0"/>
          </a:p>
        </p:txBody>
      </p:sp>
      <p:sp>
        <p:nvSpPr>
          <p:cNvPr id="6" name="Slide Number Placeholder 5"/>
          <p:cNvSpPr>
            <a:spLocks noGrp="1"/>
          </p:cNvSpPr>
          <p:nvPr>
            <p:ph type="sldNum" sz="quarter" idx="12"/>
          </p:nvPr>
        </p:nvSpPr>
        <p:spPr/>
        <p:txBody>
          <a:bodyPr/>
          <a:lstStyle/>
          <a:p>
            <a:pPr>
              <a:defRPr/>
            </a:pPr>
            <a:fld id="{A59A409D-13B5-4BFA-BEF2-B333FB868C3F}" type="slidenum">
              <a:rPr lang="en-US" smtClean="0"/>
              <a:pPr>
                <a:defRPr/>
              </a:pPr>
              <a:t>18</a:t>
            </a:fld>
            <a:endParaRPr lang="en-US" dirty="0"/>
          </a:p>
        </p:txBody>
      </p:sp>
    </p:spTree>
    <p:extLst>
      <p:ext uri="{BB962C8B-B14F-4D97-AF65-F5344CB8AC3E}">
        <p14:creationId xmlns:p14="http://schemas.microsoft.com/office/powerpoint/2010/main" val="28252324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914400"/>
            <a:ext cx="7620000" cy="990600"/>
          </a:xfrm>
        </p:spPr>
        <p:txBody>
          <a:bodyPr/>
          <a:lstStyle/>
          <a:p>
            <a:r>
              <a:rPr lang="en-US" dirty="0"/>
              <a:t>Relationship to Legacy P&amp;A</a:t>
            </a:r>
          </a:p>
        </p:txBody>
      </p:sp>
      <p:sp>
        <p:nvSpPr>
          <p:cNvPr id="3" name="Content Placeholder 2"/>
          <p:cNvSpPr>
            <a:spLocks noGrp="1"/>
          </p:cNvSpPr>
          <p:nvPr>
            <p:ph idx="1"/>
          </p:nvPr>
        </p:nvSpPr>
        <p:spPr>
          <a:xfrm>
            <a:off x="685800" y="1905000"/>
            <a:ext cx="7772400" cy="3429000"/>
          </a:xfrm>
        </p:spPr>
        <p:txBody>
          <a:bodyPr/>
          <a:lstStyle/>
          <a:p>
            <a:pPr>
              <a:spcBef>
                <a:spcPts val="0"/>
              </a:spcBef>
            </a:pPr>
            <a:r>
              <a:rPr lang="en-US" sz="2200" dirty="0"/>
              <a:t>All valid legacy Precision and Accuracy data has been converted to the corresponding QA data</a:t>
            </a:r>
          </a:p>
          <a:p>
            <a:pPr>
              <a:spcBef>
                <a:spcPts val="0"/>
              </a:spcBef>
            </a:pPr>
            <a:r>
              <a:rPr lang="en-US" sz="2200" dirty="0"/>
              <a:t>Legacy Precision (RP) and Accuracy (RA) transactions </a:t>
            </a:r>
            <a:r>
              <a:rPr lang="en-US" sz="2200" dirty="0" smtClean="0"/>
              <a:t>are no longer accepted.</a:t>
            </a:r>
            <a:endParaRPr lang="en-US" sz="2200" dirty="0"/>
          </a:p>
          <a:p>
            <a:pPr>
              <a:spcBef>
                <a:spcPts val="0"/>
              </a:spcBef>
            </a:pPr>
            <a:r>
              <a:rPr lang="en-US" sz="2200" dirty="0"/>
              <a:t>Legacy RP and RA transactions converted to QA data as soon as loaded (Initially over night)</a:t>
            </a:r>
          </a:p>
          <a:p>
            <a:pPr>
              <a:spcBef>
                <a:spcPts val="0"/>
              </a:spcBef>
            </a:pPr>
            <a:r>
              <a:rPr lang="en-US" sz="2200" dirty="0"/>
              <a:t>Caveats:</a:t>
            </a:r>
          </a:p>
          <a:p>
            <a:pPr lvl="1">
              <a:spcBef>
                <a:spcPts val="0"/>
              </a:spcBef>
            </a:pPr>
            <a:r>
              <a:rPr lang="en-US" sz="2200" dirty="0"/>
              <a:t>Legacy NATTS Duplicate and Replicate assessments not separated from 1-Point-QC assessments</a:t>
            </a:r>
          </a:p>
          <a:p>
            <a:pPr lvl="1"/>
            <a:r>
              <a:rPr lang="en-US" sz="2200" dirty="0"/>
              <a:t>Any Legacy Field-PT assessments not separated from 1-Point-QC assessments</a:t>
            </a:r>
          </a:p>
          <a:p>
            <a:endParaRPr lang="en-US" dirty="0"/>
          </a:p>
        </p:txBody>
      </p:sp>
      <p:sp>
        <p:nvSpPr>
          <p:cNvPr id="4" name="Date Placeholder 3"/>
          <p:cNvSpPr>
            <a:spLocks noGrp="1"/>
          </p:cNvSpPr>
          <p:nvPr>
            <p:ph type="dt" sz="half" idx="10"/>
          </p:nvPr>
        </p:nvSpPr>
        <p:spPr/>
        <p:txBody>
          <a:bodyPr/>
          <a:lstStyle/>
          <a:p>
            <a:pPr>
              <a:defRPr/>
            </a:pPr>
            <a:fld id="{BABC80E1-1976-4BDE-9958-736B0B81FCF6}" type="datetime1">
              <a:rPr lang="en-US" smtClean="0"/>
              <a:t>8/11/2016</a:t>
            </a:fld>
            <a:endParaRPr lang="en-US" dirty="0"/>
          </a:p>
        </p:txBody>
      </p:sp>
      <p:sp>
        <p:nvSpPr>
          <p:cNvPr id="5" name="Footer Placeholder 4"/>
          <p:cNvSpPr>
            <a:spLocks noGrp="1"/>
          </p:cNvSpPr>
          <p:nvPr>
            <p:ph type="ftr" sz="quarter" idx="11"/>
          </p:nvPr>
        </p:nvSpPr>
        <p:spPr/>
        <p:txBody>
          <a:bodyPr/>
          <a:lstStyle/>
          <a:p>
            <a:pPr>
              <a:defRPr/>
            </a:pPr>
            <a:r>
              <a:rPr lang="en-US" dirty="0" smtClean="0"/>
              <a:t>U.S. Environmental Protection Agency</a:t>
            </a:r>
            <a:endParaRPr lang="en-US" dirty="0"/>
          </a:p>
        </p:txBody>
      </p:sp>
      <p:sp>
        <p:nvSpPr>
          <p:cNvPr id="6" name="Slide Number Placeholder 5"/>
          <p:cNvSpPr>
            <a:spLocks noGrp="1"/>
          </p:cNvSpPr>
          <p:nvPr>
            <p:ph type="sldNum" sz="quarter" idx="12"/>
          </p:nvPr>
        </p:nvSpPr>
        <p:spPr/>
        <p:txBody>
          <a:bodyPr/>
          <a:lstStyle/>
          <a:p>
            <a:pPr>
              <a:defRPr/>
            </a:pPr>
            <a:fld id="{A59A409D-13B5-4BFA-BEF2-B333FB868C3F}" type="slidenum">
              <a:rPr lang="en-US" smtClean="0"/>
              <a:pPr>
                <a:defRPr/>
              </a:pPr>
              <a:t>19</a:t>
            </a:fld>
            <a:endParaRPr lang="en-US" dirty="0"/>
          </a:p>
        </p:txBody>
      </p:sp>
    </p:spTree>
    <p:extLst>
      <p:ext uri="{BB962C8B-B14F-4D97-AF65-F5344CB8AC3E}">
        <p14:creationId xmlns:p14="http://schemas.microsoft.com/office/powerpoint/2010/main" val="161329232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990600"/>
            <a:ext cx="7620000" cy="990600"/>
          </a:xfrm>
        </p:spPr>
        <p:txBody>
          <a:bodyPr/>
          <a:lstStyle/>
          <a:p>
            <a:r>
              <a:rPr lang="en-US" dirty="0" smtClean="0"/>
              <a:t>Background</a:t>
            </a:r>
            <a:endParaRPr lang="en-US" dirty="0"/>
          </a:p>
        </p:txBody>
      </p:sp>
      <p:sp>
        <p:nvSpPr>
          <p:cNvPr id="3" name="Content Placeholder 2"/>
          <p:cNvSpPr>
            <a:spLocks noGrp="1"/>
          </p:cNvSpPr>
          <p:nvPr>
            <p:ph idx="1"/>
          </p:nvPr>
        </p:nvSpPr>
        <p:spPr>
          <a:xfrm>
            <a:off x="685800" y="1752600"/>
            <a:ext cx="7772400" cy="3429000"/>
          </a:xfrm>
        </p:spPr>
        <p:txBody>
          <a:bodyPr/>
          <a:lstStyle/>
          <a:p>
            <a:r>
              <a:rPr lang="en-US" sz="2400" dirty="0" smtClean="0"/>
              <a:t>The QA requirements for ambient air quality monitoring are specified in 40 CFR Part 58 Appendix </a:t>
            </a:r>
            <a:r>
              <a:rPr lang="en-US" sz="2400" dirty="0" smtClean="0"/>
              <a:t>A.</a:t>
            </a:r>
            <a:endParaRPr lang="en-US" sz="2400" dirty="0" smtClean="0"/>
          </a:p>
          <a:p>
            <a:r>
              <a:rPr lang="en-US" sz="2400" dirty="0" smtClean="0"/>
              <a:t>In 2012 the EPA initiated a project to develop transactions that more closely matched the Appendix A requirements.</a:t>
            </a:r>
          </a:p>
          <a:p>
            <a:r>
              <a:rPr lang="en-US" sz="2400" dirty="0" smtClean="0"/>
              <a:t>In 2013, AQS was enhanced to support loading these, and a new set of reports were developed to utilize this data.</a:t>
            </a:r>
          </a:p>
        </p:txBody>
      </p:sp>
      <p:sp>
        <p:nvSpPr>
          <p:cNvPr id="4" name="Date Placeholder 3"/>
          <p:cNvSpPr>
            <a:spLocks noGrp="1"/>
          </p:cNvSpPr>
          <p:nvPr>
            <p:ph type="dt" sz="half" idx="10"/>
          </p:nvPr>
        </p:nvSpPr>
        <p:spPr/>
        <p:txBody>
          <a:bodyPr/>
          <a:lstStyle/>
          <a:p>
            <a:pPr>
              <a:defRPr/>
            </a:pPr>
            <a:fld id="{68EC13EE-544E-483E-B6F4-4F8214AB5AC7}" type="datetime1">
              <a:rPr lang="en-US" smtClean="0"/>
              <a:t>8/11/2016</a:t>
            </a:fld>
            <a:endParaRPr lang="en-US" dirty="0"/>
          </a:p>
        </p:txBody>
      </p:sp>
      <p:sp>
        <p:nvSpPr>
          <p:cNvPr id="5" name="Footer Placeholder 4"/>
          <p:cNvSpPr>
            <a:spLocks noGrp="1"/>
          </p:cNvSpPr>
          <p:nvPr>
            <p:ph type="ftr" sz="quarter" idx="11"/>
          </p:nvPr>
        </p:nvSpPr>
        <p:spPr/>
        <p:txBody>
          <a:bodyPr/>
          <a:lstStyle/>
          <a:p>
            <a:pPr>
              <a:defRPr/>
            </a:pPr>
            <a:r>
              <a:rPr lang="en-US" smtClean="0"/>
              <a:t>U.S. Environmental Protection Agency</a:t>
            </a:r>
            <a:endParaRPr lang="en-US" dirty="0"/>
          </a:p>
        </p:txBody>
      </p:sp>
      <p:sp>
        <p:nvSpPr>
          <p:cNvPr id="6" name="Slide Number Placeholder 5"/>
          <p:cNvSpPr>
            <a:spLocks noGrp="1"/>
          </p:cNvSpPr>
          <p:nvPr>
            <p:ph type="sldNum" sz="quarter" idx="12"/>
          </p:nvPr>
        </p:nvSpPr>
        <p:spPr/>
        <p:txBody>
          <a:bodyPr/>
          <a:lstStyle/>
          <a:p>
            <a:pPr>
              <a:defRPr/>
            </a:pPr>
            <a:fld id="{A59A409D-13B5-4BFA-BEF2-B333FB868C3F}" type="slidenum">
              <a:rPr lang="en-US" smtClean="0"/>
              <a:pPr>
                <a:defRPr/>
              </a:pPr>
              <a:t>2</a:t>
            </a:fld>
            <a:endParaRPr lang="en-US" dirty="0"/>
          </a:p>
        </p:txBody>
      </p:sp>
    </p:spTree>
    <p:extLst>
      <p:ext uri="{BB962C8B-B14F-4D97-AF65-F5344CB8AC3E}">
        <p14:creationId xmlns:p14="http://schemas.microsoft.com/office/powerpoint/2010/main" val="355896140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838200"/>
            <a:ext cx="7620000" cy="990600"/>
          </a:xfrm>
        </p:spPr>
        <p:txBody>
          <a:bodyPr/>
          <a:lstStyle/>
          <a:p>
            <a:r>
              <a:rPr lang="en-US" dirty="0"/>
              <a:t>Outputs:  QA Reports </a:t>
            </a:r>
          </a:p>
        </p:txBody>
      </p:sp>
      <p:sp>
        <p:nvSpPr>
          <p:cNvPr id="3" name="Content Placeholder 2"/>
          <p:cNvSpPr>
            <a:spLocks noGrp="1"/>
          </p:cNvSpPr>
          <p:nvPr>
            <p:ph idx="1"/>
          </p:nvPr>
        </p:nvSpPr>
        <p:spPr>
          <a:xfrm>
            <a:off x="685800" y="1676400"/>
            <a:ext cx="7772400" cy="3429000"/>
          </a:xfrm>
        </p:spPr>
        <p:txBody>
          <a:bodyPr/>
          <a:lstStyle/>
          <a:p>
            <a:r>
              <a:rPr lang="en-US" sz="2200" dirty="0"/>
              <a:t>QA Raw Data Report (AMP251):</a:t>
            </a:r>
          </a:p>
          <a:p>
            <a:pPr lvl="1">
              <a:spcBef>
                <a:spcPts val="0"/>
              </a:spcBef>
            </a:pPr>
            <a:r>
              <a:rPr lang="en-US" sz="1800" dirty="0"/>
              <a:t>Produced formatted report of submitted transactions with Percent Difference for each value pair</a:t>
            </a:r>
          </a:p>
          <a:p>
            <a:pPr lvl="1">
              <a:spcBef>
                <a:spcPts val="0"/>
              </a:spcBef>
            </a:pPr>
            <a:r>
              <a:rPr lang="en-US" sz="1800" dirty="0" smtClean="0"/>
              <a:t>Replaced: </a:t>
            </a:r>
            <a:endParaRPr lang="en-US" sz="1800" dirty="0"/>
          </a:p>
          <a:p>
            <a:pPr lvl="2"/>
            <a:r>
              <a:rPr lang="en-US" sz="1800" dirty="0"/>
              <a:t>AMP250:  P&amp;A Raw Data Report</a:t>
            </a:r>
          </a:p>
          <a:p>
            <a:pPr lvl="2"/>
            <a:r>
              <a:rPr lang="en-US" sz="1800" dirty="0"/>
              <a:t>AMP246:  Precision Report</a:t>
            </a:r>
          </a:p>
          <a:p>
            <a:pPr lvl="2"/>
            <a:r>
              <a:rPr lang="en-US" sz="1800" dirty="0"/>
              <a:t>AMP247:  Accuracy Report</a:t>
            </a:r>
          </a:p>
          <a:p>
            <a:pPr>
              <a:spcBef>
                <a:spcPts val="0"/>
              </a:spcBef>
            </a:pPr>
            <a:r>
              <a:rPr lang="en-US" sz="2200" dirty="0"/>
              <a:t>QA Data Quality Indicator Report (AMP256):</a:t>
            </a:r>
          </a:p>
          <a:p>
            <a:pPr lvl="1">
              <a:spcBef>
                <a:spcPts val="0"/>
              </a:spcBef>
            </a:pPr>
            <a:r>
              <a:rPr lang="en-US" sz="1800" dirty="0"/>
              <a:t>Calculates Part 58 Appendix A statistics</a:t>
            </a:r>
          </a:p>
          <a:p>
            <a:pPr lvl="1">
              <a:spcBef>
                <a:spcPts val="0"/>
              </a:spcBef>
            </a:pPr>
            <a:r>
              <a:rPr lang="en-US" sz="1800" dirty="0" smtClean="0"/>
              <a:t>Replaced:  </a:t>
            </a:r>
            <a:r>
              <a:rPr lang="en-US" sz="1800" dirty="0"/>
              <a:t>AMP255 (with bug </a:t>
            </a:r>
            <a:r>
              <a:rPr lang="en-US" sz="1800" dirty="0" smtClean="0"/>
              <a:t>fixes)</a:t>
            </a:r>
          </a:p>
          <a:p>
            <a:pPr>
              <a:spcBef>
                <a:spcPts val="0"/>
              </a:spcBef>
            </a:pPr>
            <a:r>
              <a:rPr lang="en-US" sz="2600" dirty="0" smtClean="0"/>
              <a:t>Extr</a:t>
            </a:r>
            <a:r>
              <a:rPr lang="en-US" sz="2600" dirty="0" smtClean="0"/>
              <a:t>act </a:t>
            </a:r>
            <a:r>
              <a:rPr lang="en-US" sz="2600" dirty="0"/>
              <a:t>QA Data (AMP504)</a:t>
            </a:r>
          </a:p>
          <a:p>
            <a:pPr lvl="1"/>
            <a:r>
              <a:rPr lang="en-US" sz="1800" dirty="0"/>
              <a:t>Allows retrieval of QA transactions as submitted</a:t>
            </a:r>
          </a:p>
          <a:p>
            <a:pPr lvl="1">
              <a:spcBef>
                <a:spcPts val="0"/>
              </a:spcBef>
            </a:pPr>
            <a:r>
              <a:rPr lang="en-US" sz="1800" dirty="0" smtClean="0"/>
              <a:t>Replaced </a:t>
            </a:r>
            <a:r>
              <a:rPr lang="en-US" sz="1800" dirty="0"/>
              <a:t>AMP502 – Extract P&amp;A Data</a:t>
            </a:r>
          </a:p>
          <a:p>
            <a:endParaRPr lang="en-US" dirty="0"/>
          </a:p>
        </p:txBody>
      </p:sp>
      <p:sp>
        <p:nvSpPr>
          <p:cNvPr id="4" name="Date Placeholder 3"/>
          <p:cNvSpPr>
            <a:spLocks noGrp="1"/>
          </p:cNvSpPr>
          <p:nvPr>
            <p:ph type="dt" sz="half" idx="10"/>
          </p:nvPr>
        </p:nvSpPr>
        <p:spPr/>
        <p:txBody>
          <a:bodyPr/>
          <a:lstStyle/>
          <a:p>
            <a:pPr>
              <a:defRPr/>
            </a:pPr>
            <a:fld id="{A4182434-F031-4CC8-AF7C-3A0C609A7E94}" type="datetime1">
              <a:rPr lang="en-US" smtClean="0"/>
              <a:t>8/11/2016</a:t>
            </a:fld>
            <a:endParaRPr lang="en-US" dirty="0"/>
          </a:p>
        </p:txBody>
      </p:sp>
      <p:sp>
        <p:nvSpPr>
          <p:cNvPr id="5" name="Footer Placeholder 4"/>
          <p:cNvSpPr>
            <a:spLocks noGrp="1"/>
          </p:cNvSpPr>
          <p:nvPr>
            <p:ph type="ftr" sz="quarter" idx="11"/>
          </p:nvPr>
        </p:nvSpPr>
        <p:spPr/>
        <p:txBody>
          <a:bodyPr/>
          <a:lstStyle/>
          <a:p>
            <a:pPr>
              <a:defRPr/>
            </a:pPr>
            <a:r>
              <a:rPr lang="en-US" smtClean="0"/>
              <a:t>U.S. Environmental Protection Agency</a:t>
            </a:r>
            <a:endParaRPr lang="en-US" dirty="0"/>
          </a:p>
        </p:txBody>
      </p:sp>
      <p:sp>
        <p:nvSpPr>
          <p:cNvPr id="6" name="Slide Number Placeholder 5"/>
          <p:cNvSpPr>
            <a:spLocks noGrp="1"/>
          </p:cNvSpPr>
          <p:nvPr>
            <p:ph type="sldNum" sz="quarter" idx="12"/>
          </p:nvPr>
        </p:nvSpPr>
        <p:spPr/>
        <p:txBody>
          <a:bodyPr/>
          <a:lstStyle/>
          <a:p>
            <a:pPr>
              <a:defRPr/>
            </a:pPr>
            <a:fld id="{A59A409D-13B5-4BFA-BEF2-B333FB868C3F}" type="slidenum">
              <a:rPr lang="en-US" smtClean="0"/>
              <a:pPr>
                <a:defRPr/>
              </a:pPr>
              <a:t>20</a:t>
            </a:fld>
            <a:endParaRPr lang="en-US" dirty="0"/>
          </a:p>
        </p:txBody>
      </p:sp>
    </p:spTree>
    <p:extLst>
      <p:ext uri="{BB962C8B-B14F-4D97-AF65-F5344CB8AC3E}">
        <p14:creationId xmlns:p14="http://schemas.microsoft.com/office/powerpoint/2010/main" val="118693838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990600"/>
            <a:ext cx="7620000" cy="762000"/>
          </a:xfrm>
        </p:spPr>
        <p:txBody>
          <a:bodyPr/>
          <a:lstStyle/>
          <a:p>
            <a:r>
              <a:rPr lang="en-US" dirty="0"/>
              <a:t>Access Control</a:t>
            </a:r>
          </a:p>
        </p:txBody>
      </p:sp>
      <p:sp>
        <p:nvSpPr>
          <p:cNvPr id="3" name="Content Placeholder 2"/>
          <p:cNvSpPr>
            <a:spLocks noGrp="1"/>
          </p:cNvSpPr>
          <p:nvPr>
            <p:ph idx="1"/>
          </p:nvPr>
        </p:nvSpPr>
        <p:spPr>
          <a:xfrm>
            <a:off x="685800" y="1752600"/>
            <a:ext cx="7772400" cy="4114800"/>
          </a:xfrm>
        </p:spPr>
        <p:txBody>
          <a:bodyPr/>
          <a:lstStyle/>
          <a:p>
            <a:pPr marL="0" indent="0">
              <a:buNone/>
            </a:pPr>
            <a:r>
              <a:rPr lang="en-US" sz="1800" dirty="0"/>
              <a:t>Access is controlled by Agencies assigned to the monitor rather than by Screening Group</a:t>
            </a:r>
          </a:p>
          <a:p>
            <a:pPr marL="0" indent="0">
              <a:buNone/>
            </a:pPr>
            <a:endParaRPr lang="en-US" dirty="0"/>
          </a:p>
        </p:txBody>
      </p:sp>
      <p:sp>
        <p:nvSpPr>
          <p:cNvPr id="4" name="Date Placeholder 3"/>
          <p:cNvSpPr>
            <a:spLocks noGrp="1"/>
          </p:cNvSpPr>
          <p:nvPr>
            <p:ph type="dt" sz="half" idx="10"/>
          </p:nvPr>
        </p:nvSpPr>
        <p:spPr/>
        <p:txBody>
          <a:bodyPr/>
          <a:lstStyle/>
          <a:p>
            <a:pPr>
              <a:defRPr/>
            </a:pPr>
            <a:fld id="{195C4C2F-3552-4934-973F-FC8281950D93}" type="datetime1">
              <a:rPr lang="en-US" smtClean="0"/>
              <a:t>8/11/2016</a:t>
            </a:fld>
            <a:endParaRPr lang="en-US" dirty="0"/>
          </a:p>
        </p:txBody>
      </p:sp>
      <p:sp>
        <p:nvSpPr>
          <p:cNvPr id="5" name="Footer Placeholder 4"/>
          <p:cNvSpPr>
            <a:spLocks noGrp="1"/>
          </p:cNvSpPr>
          <p:nvPr>
            <p:ph type="ftr" sz="quarter" idx="11"/>
          </p:nvPr>
        </p:nvSpPr>
        <p:spPr/>
        <p:txBody>
          <a:bodyPr/>
          <a:lstStyle/>
          <a:p>
            <a:pPr>
              <a:defRPr/>
            </a:pPr>
            <a:r>
              <a:rPr lang="en-US" smtClean="0"/>
              <a:t>U.S. Environmental Protection Agency</a:t>
            </a:r>
            <a:endParaRPr lang="en-US" dirty="0"/>
          </a:p>
        </p:txBody>
      </p:sp>
      <p:sp>
        <p:nvSpPr>
          <p:cNvPr id="6" name="Slide Number Placeholder 5"/>
          <p:cNvSpPr>
            <a:spLocks noGrp="1"/>
          </p:cNvSpPr>
          <p:nvPr>
            <p:ph type="sldNum" sz="quarter" idx="12"/>
          </p:nvPr>
        </p:nvSpPr>
        <p:spPr/>
        <p:txBody>
          <a:bodyPr/>
          <a:lstStyle/>
          <a:p>
            <a:pPr>
              <a:defRPr/>
            </a:pPr>
            <a:fld id="{A59A409D-13B5-4BFA-BEF2-B333FB868C3F}" type="slidenum">
              <a:rPr lang="en-US" smtClean="0"/>
              <a:pPr>
                <a:defRPr/>
              </a:pPr>
              <a:t>21</a:t>
            </a:fld>
            <a:endParaRPr lang="en-US" dirty="0"/>
          </a:p>
        </p:txBody>
      </p:sp>
      <p:graphicFrame>
        <p:nvGraphicFramePr>
          <p:cNvPr id="7" name="Table 6"/>
          <p:cNvGraphicFramePr>
            <a:graphicFrameLocks noGrp="1"/>
          </p:cNvGraphicFramePr>
          <p:nvPr>
            <p:extLst>
              <p:ext uri="{D42A27DB-BD31-4B8C-83A1-F6EECF244321}">
                <p14:modId xmlns:p14="http://schemas.microsoft.com/office/powerpoint/2010/main" val="425830474"/>
              </p:ext>
            </p:extLst>
          </p:nvPr>
        </p:nvGraphicFramePr>
        <p:xfrm>
          <a:off x="838200" y="2362199"/>
          <a:ext cx="7239000" cy="3322320"/>
        </p:xfrm>
        <a:graphic>
          <a:graphicData uri="http://schemas.openxmlformats.org/drawingml/2006/table">
            <a:tbl>
              <a:tblPr firstRow="1" bandRow="1">
                <a:tableStyleId>{5C22544A-7EE6-4342-B048-85BDC9FD1C3A}</a:tableStyleId>
              </a:tblPr>
              <a:tblGrid>
                <a:gridCol w="3276600"/>
                <a:gridCol w="3962400"/>
              </a:tblGrid>
              <a:tr h="478173">
                <a:tc>
                  <a:txBody>
                    <a:bodyPr/>
                    <a:lstStyle/>
                    <a:p>
                      <a:r>
                        <a:rPr lang="en-US" sz="1600" b="0" dirty="0" smtClean="0">
                          <a:solidFill>
                            <a:schemeClr val="tx1"/>
                          </a:solidFill>
                        </a:rPr>
                        <a:t>Monitoring Organization</a:t>
                      </a:r>
                    </a:p>
                    <a:p>
                      <a:r>
                        <a:rPr lang="en-US" sz="1600" b="0" dirty="0" smtClean="0">
                          <a:solidFill>
                            <a:schemeClr val="tx1"/>
                          </a:solidFill>
                        </a:rPr>
                        <a:t>(monitor owner)</a:t>
                      </a:r>
                      <a:endParaRPr lang="en-US" sz="1600" b="0" dirty="0">
                        <a:solidFill>
                          <a:schemeClr val="tx1"/>
                        </a:solidFill>
                      </a:endParaRPr>
                    </a:p>
                  </a:txBody>
                  <a:tcPr/>
                </a:tc>
                <a:tc>
                  <a:txBody>
                    <a:bodyPr/>
                    <a:lstStyle/>
                    <a:p>
                      <a:r>
                        <a:rPr lang="en-US" sz="1600" b="0" dirty="0" smtClean="0">
                          <a:solidFill>
                            <a:schemeClr val="tx1"/>
                          </a:solidFill>
                        </a:rPr>
                        <a:t>Full access to routine QA data &amp; Monitor</a:t>
                      </a:r>
                      <a:r>
                        <a:rPr lang="en-US" sz="1600" b="0" baseline="0" dirty="0" smtClean="0">
                          <a:solidFill>
                            <a:schemeClr val="tx1"/>
                          </a:solidFill>
                        </a:rPr>
                        <a:t> Metadata</a:t>
                      </a:r>
                      <a:endParaRPr lang="en-US" sz="1600" b="0" dirty="0">
                        <a:solidFill>
                          <a:schemeClr val="tx1"/>
                        </a:solidFill>
                      </a:endParaRPr>
                    </a:p>
                  </a:txBody>
                  <a:tcPr/>
                </a:tc>
              </a:tr>
              <a:tr h="478173">
                <a:tc>
                  <a:txBody>
                    <a:bodyPr/>
                    <a:lstStyle/>
                    <a:p>
                      <a:pPr marL="0" algn="l" rtl="0" eaLnBrk="1" fontAlgn="t" latinLnBrk="0" hangingPunct="1">
                        <a:spcBef>
                          <a:spcPts val="0"/>
                        </a:spcBef>
                        <a:spcAft>
                          <a:spcPts val="0"/>
                        </a:spcAft>
                      </a:pPr>
                      <a:r>
                        <a:rPr lang="en-US" sz="1600" b="0" i="0" u="none" strike="noStrike" kern="1200" dirty="0">
                          <a:solidFill>
                            <a:srgbClr val="000000"/>
                          </a:solidFill>
                          <a:effectLst/>
                          <a:latin typeface="Arial" panose="020B0604020202020204" pitchFamily="34" charset="0"/>
                          <a:ea typeface="ＭＳ Ｐゴシック" panose="020B0600070205080204" pitchFamily="34" charset="-128"/>
                        </a:rPr>
                        <a:t>PQAO</a:t>
                      </a:r>
                      <a:endParaRPr lang="en-US" sz="1600" b="0" i="0" u="none" strike="noStrike" dirty="0">
                        <a:effectLst/>
                        <a:latin typeface="Arial" panose="020B0604020202020204" pitchFamily="34" charset="0"/>
                      </a:endParaRPr>
                    </a:p>
                    <a:p>
                      <a:pPr marL="0" algn="l" rtl="0" eaLnBrk="1" fontAlgn="t" latinLnBrk="0" hangingPunct="1">
                        <a:spcBef>
                          <a:spcPts val="0"/>
                        </a:spcBef>
                        <a:spcAft>
                          <a:spcPts val="0"/>
                        </a:spcAft>
                      </a:pPr>
                      <a:r>
                        <a:rPr lang="en-US" sz="1600" b="0" i="0" u="none" strike="noStrike" kern="1200" dirty="0">
                          <a:solidFill>
                            <a:srgbClr val="000000"/>
                          </a:solidFill>
                          <a:effectLst/>
                          <a:latin typeface="Arial" panose="020B0604020202020204" pitchFamily="34" charset="0"/>
                          <a:ea typeface="ＭＳ Ｐゴシック" panose="020B0600070205080204" pitchFamily="34" charset="-128"/>
                        </a:rPr>
                        <a:t>(Pooled QA across monitors)</a:t>
                      </a:r>
                      <a:endParaRPr lang="en-US" sz="1600" b="0" i="0" u="none" strike="noStrike" dirty="0">
                        <a:effectLst/>
                        <a:latin typeface="Arial" panose="020B0604020202020204" pitchFamily="34" charset="0"/>
                      </a:endParaRPr>
                    </a:p>
                  </a:txBody>
                  <a:tcPr/>
                </a:tc>
                <a:tc>
                  <a:txBody>
                    <a:bodyPr/>
                    <a:lstStyle/>
                    <a:p>
                      <a:pPr marL="0" algn="l" rtl="0" eaLnBrk="1" fontAlgn="t" latinLnBrk="0" hangingPunct="1">
                        <a:spcBef>
                          <a:spcPts val="0"/>
                        </a:spcBef>
                        <a:spcAft>
                          <a:spcPts val="0"/>
                        </a:spcAft>
                      </a:pPr>
                      <a:r>
                        <a:rPr lang="en-US" sz="1600" b="0" i="0" u="none" strike="noStrike" kern="1200" dirty="0">
                          <a:solidFill>
                            <a:srgbClr val="000000"/>
                          </a:solidFill>
                          <a:effectLst/>
                          <a:latin typeface="Arial" panose="020B0604020202020204" pitchFamily="34" charset="0"/>
                          <a:ea typeface="ＭＳ Ｐゴシック" panose="020B0600070205080204" pitchFamily="34" charset="-128"/>
                        </a:rPr>
                        <a:t>Full access to routine QA </a:t>
                      </a:r>
                      <a:r>
                        <a:rPr lang="en-US" sz="1600" b="0" i="0" u="none" strike="noStrike" kern="1200" dirty="0" smtClean="0">
                          <a:solidFill>
                            <a:srgbClr val="000000"/>
                          </a:solidFill>
                          <a:effectLst/>
                          <a:latin typeface="Arial" panose="020B0604020202020204" pitchFamily="34" charset="0"/>
                          <a:ea typeface="ＭＳ Ｐゴシック" panose="020B0600070205080204" pitchFamily="34" charset="-128"/>
                        </a:rPr>
                        <a:t>data &amp; Monitor Metadata</a:t>
                      </a:r>
                      <a:endParaRPr lang="en-US" sz="1600" b="0" i="0" u="none" strike="noStrike" dirty="0">
                        <a:effectLst/>
                        <a:latin typeface="Arial" panose="020B0604020202020204" pitchFamily="34" charset="0"/>
                      </a:endParaRPr>
                    </a:p>
                  </a:txBody>
                  <a:tcPr/>
                </a:tc>
              </a:tr>
              <a:tr h="276837">
                <a:tc>
                  <a:txBody>
                    <a:bodyPr/>
                    <a:lstStyle/>
                    <a:p>
                      <a:pPr marL="0" algn="l" rtl="0" eaLnBrk="1" fontAlgn="t" latinLnBrk="0" hangingPunct="1">
                        <a:spcBef>
                          <a:spcPts val="0"/>
                        </a:spcBef>
                        <a:spcAft>
                          <a:spcPts val="0"/>
                        </a:spcAft>
                      </a:pPr>
                      <a:r>
                        <a:rPr lang="en-US" sz="1600" b="0" i="0" u="none" strike="noStrike" kern="1200" dirty="0">
                          <a:solidFill>
                            <a:srgbClr val="000000"/>
                          </a:solidFill>
                          <a:effectLst/>
                          <a:latin typeface="Arial" panose="020B0604020202020204" pitchFamily="34" charset="0"/>
                          <a:ea typeface="ＭＳ Ｐゴシック" panose="020B0600070205080204" pitchFamily="34" charset="-128"/>
                        </a:rPr>
                        <a:t>Reporting Organization</a:t>
                      </a:r>
                      <a:endParaRPr lang="en-US" sz="1600" b="0" i="0" u="none" strike="noStrike" dirty="0">
                        <a:effectLst/>
                        <a:latin typeface="Arial" panose="020B0604020202020204" pitchFamily="34" charset="0"/>
                      </a:endParaRPr>
                    </a:p>
                  </a:txBody>
                  <a:tcPr/>
                </a:tc>
                <a:tc>
                  <a:txBody>
                    <a:bodyPr/>
                    <a:lstStyle/>
                    <a:p>
                      <a:pPr marL="0" marR="0" indent="0" algn="l" rtl="0" eaLnBrk="1" fontAlgn="auto" latinLnBrk="0" hangingPunct="1">
                        <a:spcBef>
                          <a:spcPts val="0"/>
                        </a:spcBef>
                        <a:spcAft>
                          <a:spcPts val="0"/>
                        </a:spcAft>
                      </a:pPr>
                      <a:r>
                        <a:rPr lang="en-US" sz="1600" b="0" i="0" u="none" strike="noStrike" kern="1200" dirty="0">
                          <a:solidFill>
                            <a:srgbClr val="000000"/>
                          </a:solidFill>
                          <a:effectLst/>
                          <a:latin typeface="Arial" panose="020B0604020202020204" pitchFamily="34" charset="0"/>
                          <a:ea typeface="ＭＳ Ｐゴシック" panose="020B0600070205080204" pitchFamily="34" charset="-128"/>
                        </a:rPr>
                        <a:t>Full access to routine QA data</a:t>
                      </a:r>
                      <a:endParaRPr lang="en-US" sz="1600" b="0" i="0" u="none" strike="noStrike" dirty="0">
                        <a:effectLst/>
                        <a:latin typeface="Arial" panose="020B0604020202020204" pitchFamily="34" charset="0"/>
                      </a:endParaRPr>
                    </a:p>
                  </a:txBody>
                  <a:tcPr/>
                </a:tc>
              </a:tr>
              <a:tr h="276837">
                <a:tc>
                  <a:txBody>
                    <a:bodyPr/>
                    <a:lstStyle/>
                    <a:p>
                      <a:pPr marL="0" algn="l" rtl="0" eaLnBrk="1" fontAlgn="t" latinLnBrk="0" hangingPunct="1">
                        <a:spcBef>
                          <a:spcPts val="0"/>
                        </a:spcBef>
                        <a:spcAft>
                          <a:spcPts val="0"/>
                        </a:spcAft>
                      </a:pPr>
                      <a:r>
                        <a:rPr lang="en-US" sz="1600" b="0" i="0" u="none" strike="noStrike" kern="1200">
                          <a:solidFill>
                            <a:srgbClr val="000000"/>
                          </a:solidFill>
                          <a:effectLst/>
                          <a:latin typeface="Arial" panose="020B0604020202020204" pitchFamily="34" charset="0"/>
                          <a:ea typeface="ＭＳ Ｐゴシック" panose="020B0600070205080204" pitchFamily="34" charset="-128"/>
                        </a:rPr>
                        <a:t>Collecting Agency</a:t>
                      </a:r>
                      <a:endParaRPr lang="en-US" sz="1600" b="0" i="0" u="none" strike="noStrike">
                        <a:effectLst/>
                        <a:latin typeface="Arial" panose="020B0604020202020204" pitchFamily="34" charset="0"/>
                      </a:endParaRPr>
                    </a:p>
                  </a:txBody>
                  <a:tcPr/>
                </a:tc>
                <a:tc>
                  <a:txBody>
                    <a:bodyPr/>
                    <a:lstStyle/>
                    <a:p>
                      <a:pPr marL="0" marR="0" indent="0" algn="l" defTabSz="914400" rtl="0" eaLnBrk="1" fontAlgn="t" latinLnBrk="0" hangingPunct="1">
                        <a:lnSpc>
                          <a:spcPct val="100000"/>
                        </a:lnSpc>
                        <a:spcBef>
                          <a:spcPts val="0"/>
                        </a:spcBef>
                        <a:spcAft>
                          <a:spcPts val="0"/>
                        </a:spcAft>
                        <a:buClrTx/>
                        <a:buSzTx/>
                        <a:buFontTx/>
                        <a:buNone/>
                        <a:tabLst/>
                        <a:defRPr/>
                      </a:pPr>
                      <a:r>
                        <a:rPr lang="en-US" sz="1600" b="0" i="0" u="none" strike="noStrike" kern="1200" dirty="0" smtClean="0">
                          <a:solidFill>
                            <a:srgbClr val="000000"/>
                          </a:solidFill>
                          <a:effectLst/>
                          <a:latin typeface="Arial" panose="020B0604020202020204" pitchFamily="34" charset="0"/>
                          <a:ea typeface="ＭＳ Ｐゴシック" panose="020B0600070205080204" pitchFamily="34" charset="-128"/>
                        </a:rPr>
                        <a:t>Full access to routine QA data </a:t>
                      </a:r>
                      <a:endParaRPr lang="en-US" sz="1600" b="0" i="0" u="none" strike="noStrike" dirty="0" smtClean="0">
                        <a:effectLst/>
                        <a:latin typeface="Arial" panose="020B0604020202020204" pitchFamily="34" charset="0"/>
                      </a:endParaRPr>
                    </a:p>
                  </a:txBody>
                  <a:tcPr/>
                </a:tc>
              </a:tr>
              <a:tr h="276837">
                <a:tc>
                  <a:txBody>
                    <a:bodyPr/>
                    <a:lstStyle/>
                    <a:p>
                      <a:pPr marL="0" algn="l" rtl="0" eaLnBrk="1" fontAlgn="t" latinLnBrk="0" hangingPunct="1">
                        <a:spcBef>
                          <a:spcPts val="0"/>
                        </a:spcBef>
                        <a:spcAft>
                          <a:spcPts val="0"/>
                        </a:spcAft>
                      </a:pPr>
                      <a:r>
                        <a:rPr lang="en-US" sz="1600" b="0" i="0" u="none" strike="noStrike" kern="1200" dirty="0">
                          <a:solidFill>
                            <a:srgbClr val="000000"/>
                          </a:solidFill>
                          <a:effectLst/>
                          <a:latin typeface="Arial" panose="020B0604020202020204" pitchFamily="34" charset="0"/>
                          <a:ea typeface="ＭＳ Ｐゴシック" panose="020B0600070205080204" pitchFamily="34" charset="-128"/>
                        </a:rPr>
                        <a:t>Analyzing Agency</a:t>
                      </a:r>
                      <a:endParaRPr lang="en-US" sz="1600" b="0" i="0" u="none" strike="noStrike" dirty="0">
                        <a:effectLst/>
                        <a:latin typeface="Arial" panose="020B0604020202020204" pitchFamily="34" charset="0"/>
                      </a:endParaRPr>
                    </a:p>
                  </a:txBody>
                  <a:tcPr/>
                </a:tc>
                <a:tc>
                  <a:txBody>
                    <a:bodyPr/>
                    <a:lstStyle/>
                    <a:p>
                      <a:pPr marL="0" algn="l" rtl="0" eaLnBrk="1" fontAlgn="t" latinLnBrk="0" hangingPunct="1">
                        <a:spcBef>
                          <a:spcPts val="0"/>
                        </a:spcBef>
                        <a:spcAft>
                          <a:spcPts val="0"/>
                        </a:spcAft>
                      </a:pPr>
                      <a:r>
                        <a:rPr lang="en-US" sz="1600" b="0" i="0" u="none" strike="noStrike" kern="1200" dirty="0" smtClean="0">
                          <a:solidFill>
                            <a:srgbClr val="000000"/>
                          </a:solidFill>
                          <a:effectLst/>
                          <a:latin typeface="Arial" panose="020B0604020202020204" pitchFamily="34" charset="0"/>
                          <a:ea typeface="ＭＳ Ｐゴシック" panose="020B0600070205080204" pitchFamily="34" charset="-128"/>
                        </a:rPr>
                        <a:t>Full </a:t>
                      </a:r>
                      <a:r>
                        <a:rPr lang="en-US" sz="1600" b="0" i="0" u="none" strike="noStrike" kern="1200" dirty="0">
                          <a:solidFill>
                            <a:srgbClr val="000000"/>
                          </a:solidFill>
                          <a:effectLst/>
                          <a:latin typeface="Arial" panose="020B0604020202020204" pitchFamily="34" charset="0"/>
                          <a:ea typeface="ＭＳ Ｐゴシック" panose="020B0600070205080204" pitchFamily="34" charset="-128"/>
                        </a:rPr>
                        <a:t>access to </a:t>
                      </a:r>
                      <a:r>
                        <a:rPr lang="en-US" sz="1600" b="0" i="0" u="none" strike="noStrike" kern="1200" dirty="0" smtClean="0">
                          <a:solidFill>
                            <a:srgbClr val="000000"/>
                          </a:solidFill>
                          <a:effectLst/>
                          <a:latin typeface="Arial" panose="020B0604020202020204" pitchFamily="34" charset="0"/>
                          <a:ea typeface="ＭＳ Ｐゴシック" panose="020B0600070205080204" pitchFamily="34" charset="-128"/>
                        </a:rPr>
                        <a:t>routine</a:t>
                      </a:r>
                      <a:r>
                        <a:rPr lang="en-US" sz="1600" b="0" i="0" u="none" strike="noStrike" kern="1200" baseline="0" dirty="0" smtClean="0">
                          <a:solidFill>
                            <a:srgbClr val="000000"/>
                          </a:solidFill>
                          <a:effectLst/>
                          <a:latin typeface="Arial" panose="020B0604020202020204" pitchFamily="34" charset="0"/>
                          <a:ea typeface="ＭＳ Ｐゴシック" panose="020B0600070205080204" pitchFamily="34" charset="-128"/>
                        </a:rPr>
                        <a:t> </a:t>
                      </a:r>
                      <a:r>
                        <a:rPr lang="en-US" sz="1600" b="0" i="0" u="none" strike="noStrike" kern="1200" dirty="0" smtClean="0">
                          <a:solidFill>
                            <a:srgbClr val="000000"/>
                          </a:solidFill>
                          <a:effectLst/>
                          <a:latin typeface="Arial" panose="020B0604020202020204" pitchFamily="34" charset="0"/>
                          <a:ea typeface="ＭＳ Ｐゴシック" panose="020B0600070205080204" pitchFamily="34" charset="-128"/>
                        </a:rPr>
                        <a:t>QA </a:t>
                      </a:r>
                      <a:r>
                        <a:rPr lang="en-US" sz="1600" b="0" i="0" u="none" strike="noStrike" kern="1200" dirty="0">
                          <a:solidFill>
                            <a:srgbClr val="000000"/>
                          </a:solidFill>
                          <a:effectLst/>
                          <a:latin typeface="Arial" panose="020B0604020202020204" pitchFamily="34" charset="0"/>
                          <a:ea typeface="ＭＳ Ｐゴシック" panose="020B0600070205080204" pitchFamily="34" charset="-128"/>
                        </a:rPr>
                        <a:t>data </a:t>
                      </a:r>
                      <a:endParaRPr lang="en-US" sz="1600" b="0" i="0" u="none" strike="noStrike" dirty="0">
                        <a:effectLst/>
                        <a:latin typeface="Arial" panose="020B0604020202020204" pitchFamily="34" charset="0"/>
                      </a:endParaRPr>
                    </a:p>
                  </a:txBody>
                  <a:tcPr/>
                </a:tc>
              </a:tr>
              <a:tr h="478173">
                <a:tc>
                  <a:txBody>
                    <a:bodyPr/>
                    <a:lstStyle/>
                    <a:p>
                      <a:pPr marL="0" algn="l" rtl="0" eaLnBrk="1" fontAlgn="t" latinLnBrk="0" hangingPunct="1">
                        <a:spcBef>
                          <a:spcPts val="0"/>
                        </a:spcBef>
                        <a:spcAft>
                          <a:spcPts val="0"/>
                        </a:spcAft>
                      </a:pPr>
                      <a:r>
                        <a:rPr lang="en-US" sz="1600" b="0" i="0" u="none" strike="noStrike" kern="1200" dirty="0">
                          <a:solidFill>
                            <a:srgbClr val="000000"/>
                          </a:solidFill>
                          <a:effectLst/>
                          <a:latin typeface="Arial" panose="020B0604020202020204" pitchFamily="34" charset="0"/>
                          <a:ea typeface="ＭＳ Ｐゴシック" panose="020B0600070205080204" pitchFamily="34" charset="-128"/>
                        </a:rPr>
                        <a:t>Audit Agency</a:t>
                      </a:r>
                      <a:endParaRPr lang="en-US" sz="1600" b="0" i="0" u="none" strike="noStrike" dirty="0">
                        <a:effectLst/>
                        <a:latin typeface="Arial" panose="020B0604020202020204" pitchFamily="34" charset="0"/>
                      </a:endParaRPr>
                    </a:p>
                  </a:txBody>
                  <a:tcPr/>
                </a:tc>
                <a:tc>
                  <a:txBody>
                    <a:bodyPr/>
                    <a:lstStyle/>
                    <a:p>
                      <a:pPr marL="0" algn="l" rtl="0" eaLnBrk="1" fontAlgn="t" latinLnBrk="0" hangingPunct="1">
                        <a:spcBef>
                          <a:spcPts val="0"/>
                        </a:spcBef>
                        <a:spcAft>
                          <a:spcPts val="0"/>
                        </a:spcAft>
                      </a:pPr>
                      <a:r>
                        <a:rPr lang="en-US" sz="1600" b="0" i="0" u="none" strike="noStrike" kern="1200" dirty="0">
                          <a:solidFill>
                            <a:srgbClr val="000000"/>
                          </a:solidFill>
                          <a:effectLst/>
                          <a:latin typeface="Arial" panose="020B0604020202020204" pitchFamily="34" charset="0"/>
                          <a:ea typeface="ＭＳ Ｐゴシック" panose="020B0600070205080204" pitchFamily="34" charset="-128"/>
                        </a:rPr>
                        <a:t>Full</a:t>
                      </a:r>
                      <a:r>
                        <a:rPr lang="en-US" sz="1600" b="0" i="0" u="none" strike="noStrike" kern="1200" baseline="0" dirty="0">
                          <a:solidFill>
                            <a:srgbClr val="000000"/>
                          </a:solidFill>
                          <a:effectLst/>
                          <a:latin typeface="Arial" panose="020B0604020202020204" pitchFamily="34" charset="0"/>
                          <a:ea typeface="ＭＳ Ｐゴシック" panose="020B0600070205080204" pitchFamily="34" charset="-128"/>
                        </a:rPr>
                        <a:t> access to </a:t>
                      </a:r>
                      <a:r>
                        <a:rPr lang="en-US" sz="1600" b="1" i="1" u="sng" strike="noStrike" kern="1200" baseline="0" dirty="0">
                          <a:solidFill>
                            <a:srgbClr val="000000"/>
                          </a:solidFill>
                          <a:effectLst/>
                          <a:latin typeface="Arial" panose="020B0604020202020204" pitchFamily="34" charset="0"/>
                          <a:ea typeface="ＭＳ Ｐゴシック" panose="020B0600070205080204" pitchFamily="34" charset="-128"/>
                        </a:rPr>
                        <a:t>Independent</a:t>
                      </a:r>
                      <a:r>
                        <a:rPr lang="en-US" sz="1600" b="0" i="0" u="none" strike="noStrike" kern="1200" baseline="0" dirty="0">
                          <a:solidFill>
                            <a:srgbClr val="000000"/>
                          </a:solidFill>
                          <a:effectLst/>
                          <a:latin typeface="Arial" panose="020B0604020202020204" pitchFamily="34" charset="0"/>
                          <a:ea typeface="ＭＳ Ｐゴシック" panose="020B0600070205080204" pitchFamily="34" charset="-128"/>
                        </a:rPr>
                        <a:t> QA data (i.e. PEP &amp; NPAP)</a:t>
                      </a:r>
                      <a:endParaRPr lang="en-US" sz="1600" b="0" i="0" u="none" strike="noStrike" dirty="0">
                        <a:effectLst/>
                        <a:latin typeface="Arial" panose="020B0604020202020204" pitchFamily="34" charset="0"/>
                      </a:endParaRPr>
                    </a:p>
                  </a:txBody>
                  <a:tcPr/>
                </a:tc>
              </a:tr>
              <a:tr h="478173">
                <a:tc>
                  <a:txBody>
                    <a:bodyPr/>
                    <a:lstStyle/>
                    <a:p>
                      <a:pPr marL="0" algn="l" rtl="0" eaLnBrk="1" fontAlgn="t" latinLnBrk="0" hangingPunct="1">
                        <a:spcBef>
                          <a:spcPts val="0"/>
                        </a:spcBef>
                        <a:spcAft>
                          <a:spcPts val="0"/>
                        </a:spcAft>
                      </a:pPr>
                      <a:r>
                        <a:rPr lang="en-US" sz="1600" b="0" i="0" u="none" strike="noStrike" kern="1200" dirty="0">
                          <a:solidFill>
                            <a:srgbClr val="000000"/>
                          </a:solidFill>
                          <a:effectLst/>
                          <a:latin typeface="Arial" panose="020B0604020202020204" pitchFamily="34" charset="0"/>
                          <a:ea typeface="ＭＳ Ｐゴシック" panose="020B0600070205080204" pitchFamily="34" charset="-128"/>
                        </a:rPr>
                        <a:t>EPA </a:t>
                      </a:r>
                      <a:r>
                        <a:rPr lang="en-US" sz="1600" b="0" i="0" u="none" strike="noStrike" kern="1200" dirty="0" smtClean="0">
                          <a:solidFill>
                            <a:srgbClr val="000000"/>
                          </a:solidFill>
                          <a:effectLst/>
                          <a:latin typeface="Arial" panose="020B0604020202020204" pitchFamily="34" charset="0"/>
                          <a:ea typeface="ＭＳ Ｐゴシック" panose="020B0600070205080204" pitchFamily="34" charset="-128"/>
                        </a:rPr>
                        <a:t> </a:t>
                      </a:r>
                      <a:r>
                        <a:rPr lang="en-US" sz="1600" b="0" i="0" u="none" strike="noStrike" kern="1200" dirty="0">
                          <a:solidFill>
                            <a:srgbClr val="000000"/>
                          </a:solidFill>
                          <a:effectLst/>
                          <a:latin typeface="Arial" panose="020B0604020202020204" pitchFamily="34" charset="0"/>
                          <a:ea typeface="ＭＳ Ｐゴシック" panose="020B0600070205080204" pitchFamily="34" charset="-128"/>
                        </a:rPr>
                        <a:t>Staff </a:t>
                      </a:r>
                      <a:endParaRPr lang="en-US" sz="1600" b="0" i="0" u="none" strike="noStrike" dirty="0">
                        <a:effectLst/>
                        <a:latin typeface="Arial" panose="020B0604020202020204" pitchFamily="34" charset="0"/>
                      </a:endParaRPr>
                    </a:p>
                  </a:txBody>
                  <a:tcPr/>
                </a:tc>
                <a:tc>
                  <a:txBody>
                    <a:bodyPr/>
                    <a:lstStyle/>
                    <a:p>
                      <a:pPr marL="285750" indent="-285750" algn="l" rtl="0" eaLnBrk="1" fontAlgn="t" latinLnBrk="0" hangingPunct="1">
                        <a:spcBef>
                          <a:spcPts val="0"/>
                        </a:spcBef>
                        <a:spcAft>
                          <a:spcPts val="0"/>
                        </a:spcAft>
                        <a:buFont typeface="Arial" panose="020B0604020202020204" pitchFamily="34" charset="0"/>
                        <a:buChar char="•"/>
                      </a:pPr>
                      <a:r>
                        <a:rPr lang="en-US" sz="1600" b="0" i="0" u="none" strike="noStrike" kern="1200" dirty="0">
                          <a:solidFill>
                            <a:srgbClr val="000000"/>
                          </a:solidFill>
                          <a:effectLst/>
                          <a:latin typeface="Arial" panose="020B0604020202020204" pitchFamily="34" charset="0"/>
                          <a:ea typeface="ＭＳ Ｐゴシック" panose="020B0600070205080204" pitchFamily="34" charset="-128"/>
                        </a:rPr>
                        <a:t>Read access to </a:t>
                      </a:r>
                      <a:r>
                        <a:rPr lang="en-US" sz="1600" b="0" i="0" u="none" strike="noStrike" kern="1200" dirty="0" smtClean="0">
                          <a:solidFill>
                            <a:srgbClr val="000000"/>
                          </a:solidFill>
                          <a:effectLst/>
                          <a:latin typeface="Arial" panose="020B0604020202020204" pitchFamily="34" charset="0"/>
                          <a:ea typeface="ＭＳ Ｐゴシック" panose="020B0600070205080204" pitchFamily="34" charset="-128"/>
                        </a:rPr>
                        <a:t>data </a:t>
                      </a:r>
                      <a:r>
                        <a:rPr lang="en-US" sz="1600" b="0" i="0" u="none" strike="noStrike" kern="1200" dirty="0">
                          <a:solidFill>
                            <a:srgbClr val="000000"/>
                          </a:solidFill>
                          <a:effectLst/>
                          <a:latin typeface="Arial" panose="020B0604020202020204" pitchFamily="34" charset="0"/>
                          <a:ea typeface="ＭＳ Ｐゴシック" panose="020B0600070205080204" pitchFamily="34" charset="-128"/>
                        </a:rPr>
                        <a:t>for </a:t>
                      </a:r>
                      <a:r>
                        <a:rPr lang="en-US" sz="1600" b="0" i="0" u="none" strike="noStrike" kern="1200" dirty="0" smtClean="0">
                          <a:solidFill>
                            <a:srgbClr val="000000"/>
                          </a:solidFill>
                          <a:effectLst/>
                          <a:latin typeface="Arial" panose="020B0604020202020204" pitchFamily="34" charset="0"/>
                          <a:ea typeface="ＭＳ Ｐゴシック" panose="020B0600070205080204" pitchFamily="34" charset="-128"/>
                        </a:rPr>
                        <a:t>review</a:t>
                      </a:r>
                    </a:p>
                    <a:p>
                      <a:pPr marL="285750" indent="-285750" algn="l" rtl="0" eaLnBrk="1" fontAlgn="t" latinLnBrk="0" hangingPunct="1">
                        <a:spcBef>
                          <a:spcPts val="0"/>
                        </a:spcBef>
                        <a:spcAft>
                          <a:spcPts val="0"/>
                        </a:spcAft>
                        <a:buFont typeface="Arial" panose="020B0604020202020204" pitchFamily="34" charset="0"/>
                        <a:buChar char="•"/>
                      </a:pPr>
                      <a:r>
                        <a:rPr lang="en-US" sz="1600" b="0" i="0" u="none" strike="noStrike" kern="1200" dirty="0" smtClean="0">
                          <a:solidFill>
                            <a:srgbClr val="000000"/>
                          </a:solidFill>
                          <a:effectLst/>
                          <a:latin typeface="Arial" panose="020B0604020202020204" pitchFamily="34" charset="0"/>
                          <a:ea typeface="ＭＳ Ｐゴシック" panose="020B0600070205080204" pitchFamily="34" charset="-128"/>
                        </a:rPr>
                        <a:t>Full</a:t>
                      </a:r>
                      <a:r>
                        <a:rPr lang="en-US" sz="1600" b="0" i="0" u="none" strike="noStrike" kern="1200" baseline="0" dirty="0" smtClean="0">
                          <a:solidFill>
                            <a:srgbClr val="000000"/>
                          </a:solidFill>
                          <a:effectLst/>
                          <a:latin typeface="Arial" panose="020B0604020202020204" pitchFamily="34" charset="0"/>
                          <a:ea typeface="ＭＳ Ｐゴシック" panose="020B0600070205080204" pitchFamily="34" charset="-128"/>
                        </a:rPr>
                        <a:t> access to </a:t>
                      </a:r>
                      <a:r>
                        <a:rPr lang="en-US" sz="1600" b="1" i="1" u="sng" strike="noStrike" kern="1200" baseline="0" dirty="0" smtClean="0">
                          <a:solidFill>
                            <a:srgbClr val="000000"/>
                          </a:solidFill>
                          <a:effectLst/>
                          <a:latin typeface="Arial" panose="020B0604020202020204" pitchFamily="34" charset="0"/>
                          <a:ea typeface="ＭＳ Ｐゴシック" panose="020B0600070205080204" pitchFamily="34" charset="-128"/>
                        </a:rPr>
                        <a:t>Independent</a:t>
                      </a:r>
                      <a:r>
                        <a:rPr lang="en-US" sz="1600" b="0" i="0" u="none" strike="noStrike" kern="1200" baseline="0" dirty="0" smtClean="0">
                          <a:solidFill>
                            <a:srgbClr val="000000"/>
                          </a:solidFill>
                          <a:effectLst/>
                          <a:latin typeface="Arial" panose="020B0604020202020204" pitchFamily="34" charset="0"/>
                          <a:ea typeface="ＭＳ Ｐゴシック" panose="020B0600070205080204" pitchFamily="34" charset="-128"/>
                        </a:rPr>
                        <a:t> QA data</a:t>
                      </a:r>
                      <a:endParaRPr lang="en-US" sz="1600" b="0" i="0" u="none" strike="noStrike" dirty="0">
                        <a:effectLst/>
                        <a:latin typeface="Arial" panose="020B0604020202020204" pitchFamily="34" charset="0"/>
                      </a:endParaRPr>
                    </a:p>
                  </a:txBody>
                  <a:tcPr/>
                </a:tc>
              </a:tr>
            </a:tbl>
          </a:graphicData>
        </a:graphic>
      </p:graphicFrame>
    </p:spTree>
    <p:extLst>
      <p:ext uri="{BB962C8B-B14F-4D97-AF65-F5344CB8AC3E}">
        <p14:creationId xmlns:p14="http://schemas.microsoft.com/office/powerpoint/2010/main" val="671912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914400"/>
            <a:ext cx="7620000" cy="990600"/>
          </a:xfrm>
        </p:spPr>
        <p:txBody>
          <a:bodyPr/>
          <a:lstStyle/>
          <a:p>
            <a:r>
              <a:rPr lang="en-US" dirty="0" smtClean="0"/>
              <a:t>AMP251 Example</a:t>
            </a:r>
            <a:endParaRPr lang="en-US" dirty="0"/>
          </a:p>
        </p:txBody>
      </p:sp>
      <p:pic>
        <p:nvPicPr>
          <p:cNvPr id="7" name="Content Placeholder 6"/>
          <p:cNvPicPr>
            <a:picLocks noGrp="1" noChangeAspect="1"/>
          </p:cNvPicPr>
          <p:nvPr>
            <p:ph idx="1"/>
          </p:nvPr>
        </p:nvPicPr>
        <p:blipFill>
          <a:blip r:embed="rId2"/>
          <a:stretch>
            <a:fillRect/>
          </a:stretch>
        </p:blipFill>
        <p:spPr>
          <a:xfrm>
            <a:off x="685800" y="2362200"/>
            <a:ext cx="7772400" cy="1861368"/>
          </a:xfrm>
          <a:prstGeom prst="rect">
            <a:avLst/>
          </a:prstGeom>
        </p:spPr>
      </p:pic>
      <p:sp>
        <p:nvSpPr>
          <p:cNvPr id="4" name="Date Placeholder 3"/>
          <p:cNvSpPr>
            <a:spLocks noGrp="1"/>
          </p:cNvSpPr>
          <p:nvPr>
            <p:ph type="dt" sz="half" idx="10"/>
          </p:nvPr>
        </p:nvSpPr>
        <p:spPr/>
        <p:txBody>
          <a:bodyPr/>
          <a:lstStyle/>
          <a:p>
            <a:pPr>
              <a:defRPr/>
            </a:pPr>
            <a:fld id="{6D7B2EE3-3E0B-4341-84EE-0DC51BB653ED}" type="datetime1">
              <a:rPr lang="en-US" smtClean="0"/>
              <a:t>8/11/2016</a:t>
            </a:fld>
            <a:endParaRPr lang="en-US"/>
          </a:p>
        </p:txBody>
      </p:sp>
      <p:sp>
        <p:nvSpPr>
          <p:cNvPr id="5" name="Footer Placeholder 4"/>
          <p:cNvSpPr>
            <a:spLocks noGrp="1"/>
          </p:cNvSpPr>
          <p:nvPr>
            <p:ph type="ftr" sz="quarter" idx="11"/>
          </p:nvPr>
        </p:nvSpPr>
        <p:spPr/>
        <p:txBody>
          <a:bodyPr/>
          <a:lstStyle/>
          <a:p>
            <a:pPr>
              <a:defRPr/>
            </a:pPr>
            <a:r>
              <a:rPr lang="en-US" smtClean="0"/>
              <a:t>U.S. Environmental Protection Agency</a:t>
            </a:r>
            <a:endParaRPr lang="en-US"/>
          </a:p>
        </p:txBody>
      </p:sp>
      <p:sp>
        <p:nvSpPr>
          <p:cNvPr id="6" name="Slide Number Placeholder 5"/>
          <p:cNvSpPr>
            <a:spLocks noGrp="1"/>
          </p:cNvSpPr>
          <p:nvPr>
            <p:ph type="sldNum" sz="quarter" idx="12"/>
          </p:nvPr>
        </p:nvSpPr>
        <p:spPr/>
        <p:txBody>
          <a:bodyPr/>
          <a:lstStyle/>
          <a:p>
            <a:pPr>
              <a:defRPr/>
            </a:pPr>
            <a:fld id="{A59A409D-13B5-4BFA-BEF2-B333FB868C3F}" type="slidenum">
              <a:rPr lang="en-US" smtClean="0"/>
              <a:pPr>
                <a:defRPr/>
              </a:pPr>
              <a:t>22</a:t>
            </a:fld>
            <a:endParaRPr lang="en-US" dirty="0"/>
          </a:p>
        </p:txBody>
      </p:sp>
    </p:spTree>
    <p:extLst>
      <p:ext uri="{BB962C8B-B14F-4D97-AF65-F5344CB8AC3E}">
        <p14:creationId xmlns:p14="http://schemas.microsoft.com/office/powerpoint/2010/main" val="318683395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914400"/>
            <a:ext cx="7620000" cy="990600"/>
          </a:xfrm>
        </p:spPr>
        <p:txBody>
          <a:bodyPr/>
          <a:lstStyle/>
          <a:p>
            <a:r>
              <a:rPr lang="en-US" dirty="0" smtClean="0"/>
              <a:t>AMP256 example</a:t>
            </a:r>
            <a:endParaRPr lang="en-US" dirty="0"/>
          </a:p>
        </p:txBody>
      </p:sp>
      <p:pic>
        <p:nvPicPr>
          <p:cNvPr id="7" name="Content Placeholder 6"/>
          <p:cNvPicPr>
            <a:picLocks noGrp="1" noChangeAspect="1"/>
          </p:cNvPicPr>
          <p:nvPr>
            <p:ph idx="1"/>
          </p:nvPr>
        </p:nvPicPr>
        <p:blipFill>
          <a:blip r:embed="rId2"/>
          <a:stretch>
            <a:fillRect/>
          </a:stretch>
        </p:blipFill>
        <p:spPr>
          <a:xfrm>
            <a:off x="685800" y="2508263"/>
            <a:ext cx="7772400" cy="1758937"/>
          </a:xfrm>
          <a:prstGeom prst="rect">
            <a:avLst/>
          </a:prstGeom>
        </p:spPr>
      </p:pic>
      <p:sp>
        <p:nvSpPr>
          <p:cNvPr id="4" name="Date Placeholder 3"/>
          <p:cNvSpPr>
            <a:spLocks noGrp="1"/>
          </p:cNvSpPr>
          <p:nvPr>
            <p:ph type="dt" sz="half" idx="10"/>
          </p:nvPr>
        </p:nvSpPr>
        <p:spPr/>
        <p:txBody>
          <a:bodyPr/>
          <a:lstStyle/>
          <a:p>
            <a:pPr>
              <a:defRPr/>
            </a:pPr>
            <a:fld id="{6D7B2EE3-3E0B-4341-84EE-0DC51BB653ED}" type="datetime1">
              <a:rPr lang="en-US" smtClean="0"/>
              <a:t>8/11/2016</a:t>
            </a:fld>
            <a:endParaRPr lang="en-US"/>
          </a:p>
        </p:txBody>
      </p:sp>
      <p:sp>
        <p:nvSpPr>
          <p:cNvPr id="5" name="Footer Placeholder 4"/>
          <p:cNvSpPr>
            <a:spLocks noGrp="1"/>
          </p:cNvSpPr>
          <p:nvPr>
            <p:ph type="ftr" sz="quarter" idx="11"/>
          </p:nvPr>
        </p:nvSpPr>
        <p:spPr/>
        <p:txBody>
          <a:bodyPr/>
          <a:lstStyle/>
          <a:p>
            <a:pPr>
              <a:defRPr/>
            </a:pPr>
            <a:r>
              <a:rPr lang="en-US" smtClean="0"/>
              <a:t>U.S. Environmental Protection Agency</a:t>
            </a:r>
            <a:endParaRPr lang="en-US"/>
          </a:p>
        </p:txBody>
      </p:sp>
      <p:sp>
        <p:nvSpPr>
          <p:cNvPr id="6" name="Slide Number Placeholder 5"/>
          <p:cNvSpPr>
            <a:spLocks noGrp="1"/>
          </p:cNvSpPr>
          <p:nvPr>
            <p:ph type="sldNum" sz="quarter" idx="12"/>
          </p:nvPr>
        </p:nvSpPr>
        <p:spPr/>
        <p:txBody>
          <a:bodyPr/>
          <a:lstStyle/>
          <a:p>
            <a:pPr>
              <a:defRPr/>
            </a:pPr>
            <a:fld id="{A59A409D-13B5-4BFA-BEF2-B333FB868C3F}" type="slidenum">
              <a:rPr lang="en-US" smtClean="0"/>
              <a:pPr>
                <a:defRPr/>
              </a:pPr>
              <a:t>23</a:t>
            </a:fld>
            <a:endParaRPr lang="en-US" dirty="0"/>
          </a:p>
        </p:txBody>
      </p:sp>
    </p:spTree>
    <p:extLst>
      <p:ext uri="{BB962C8B-B14F-4D97-AF65-F5344CB8AC3E}">
        <p14:creationId xmlns:p14="http://schemas.microsoft.com/office/powerpoint/2010/main" val="359108500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Questions?</a:t>
            </a:r>
            <a:endParaRPr lang="en-US" dirty="0"/>
          </a:p>
        </p:txBody>
      </p:sp>
      <p:sp>
        <p:nvSpPr>
          <p:cNvPr id="3" name="Content Placeholder 2"/>
          <p:cNvSpPr>
            <a:spLocks noGrp="1"/>
          </p:cNvSpPr>
          <p:nvPr>
            <p:ph idx="1"/>
          </p:nvPr>
        </p:nvSpPr>
        <p:spPr/>
        <p:txBody>
          <a:bodyPr/>
          <a:lstStyle/>
          <a:p>
            <a:pPr marL="0" indent="0">
              <a:buNone/>
            </a:pPr>
            <a:r>
              <a:rPr lang="en-US" sz="2400" dirty="0" smtClean="0"/>
              <a:t>Next is QA Transaction Generator Example.</a:t>
            </a:r>
            <a:endParaRPr lang="en-US" sz="2400" dirty="0"/>
          </a:p>
        </p:txBody>
      </p:sp>
      <p:sp>
        <p:nvSpPr>
          <p:cNvPr id="4" name="Date Placeholder 3"/>
          <p:cNvSpPr>
            <a:spLocks noGrp="1"/>
          </p:cNvSpPr>
          <p:nvPr>
            <p:ph type="dt" sz="half" idx="10"/>
          </p:nvPr>
        </p:nvSpPr>
        <p:spPr/>
        <p:txBody>
          <a:bodyPr/>
          <a:lstStyle/>
          <a:p>
            <a:pPr>
              <a:defRPr/>
            </a:pPr>
            <a:fld id="{932CA96C-DDB0-48A0-A323-D303A283283B}" type="datetime1">
              <a:rPr lang="en-US" smtClean="0"/>
              <a:t>8/11/2016</a:t>
            </a:fld>
            <a:endParaRPr lang="en-US" dirty="0"/>
          </a:p>
        </p:txBody>
      </p:sp>
      <p:sp>
        <p:nvSpPr>
          <p:cNvPr id="5" name="Footer Placeholder 4"/>
          <p:cNvSpPr>
            <a:spLocks noGrp="1"/>
          </p:cNvSpPr>
          <p:nvPr>
            <p:ph type="ftr" sz="quarter" idx="11"/>
          </p:nvPr>
        </p:nvSpPr>
        <p:spPr/>
        <p:txBody>
          <a:bodyPr/>
          <a:lstStyle/>
          <a:p>
            <a:pPr>
              <a:defRPr/>
            </a:pPr>
            <a:r>
              <a:rPr lang="en-US" smtClean="0"/>
              <a:t>U.S. Environmental Protection Agency</a:t>
            </a:r>
            <a:endParaRPr lang="en-US" dirty="0"/>
          </a:p>
        </p:txBody>
      </p:sp>
      <p:sp>
        <p:nvSpPr>
          <p:cNvPr id="6" name="Slide Number Placeholder 5"/>
          <p:cNvSpPr>
            <a:spLocks noGrp="1"/>
          </p:cNvSpPr>
          <p:nvPr>
            <p:ph type="sldNum" sz="quarter" idx="12"/>
          </p:nvPr>
        </p:nvSpPr>
        <p:spPr/>
        <p:txBody>
          <a:bodyPr/>
          <a:lstStyle/>
          <a:p>
            <a:pPr>
              <a:defRPr/>
            </a:pPr>
            <a:fld id="{A59A409D-13B5-4BFA-BEF2-B333FB868C3F}" type="slidenum">
              <a:rPr lang="en-US" smtClean="0"/>
              <a:pPr>
                <a:defRPr/>
              </a:pPr>
              <a:t>24</a:t>
            </a:fld>
            <a:endParaRPr lang="en-US" dirty="0"/>
          </a:p>
        </p:txBody>
      </p:sp>
    </p:spTree>
    <p:extLst>
      <p:ext uri="{BB962C8B-B14F-4D97-AF65-F5344CB8AC3E}">
        <p14:creationId xmlns:p14="http://schemas.microsoft.com/office/powerpoint/2010/main" val="1488855285"/>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16924" y="838200"/>
            <a:ext cx="7620000" cy="990600"/>
          </a:xfrm>
        </p:spPr>
        <p:txBody>
          <a:bodyPr/>
          <a:lstStyle/>
          <a:p>
            <a:r>
              <a:rPr lang="en-US" dirty="0" smtClean="0"/>
              <a:t>AQS QA Transaction Generator</a:t>
            </a:r>
            <a:endParaRPr lang="en-US" dirty="0"/>
          </a:p>
        </p:txBody>
      </p:sp>
      <p:sp>
        <p:nvSpPr>
          <p:cNvPr id="3" name="Content Placeholder 2"/>
          <p:cNvSpPr>
            <a:spLocks noGrp="1"/>
          </p:cNvSpPr>
          <p:nvPr>
            <p:ph idx="1"/>
          </p:nvPr>
        </p:nvSpPr>
        <p:spPr>
          <a:xfrm>
            <a:off x="716924" y="1905000"/>
            <a:ext cx="7772400" cy="3657600"/>
          </a:xfrm>
        </p:spPr>
        <p:txBody>
          <a:bodyPr/>
          <a:lstStyle/>
          <a:p>
            <a:r>
              <a:rPr lang="en-US" dirty="0" smtClean="0"/>
              <a:t>Welcome to the mini-training for the AQS QA Transaction Generator</a:t>
            </a:r>
          </a:p>
          <a:p>
            <a:r>
              <a:rPr lang="en-US" sz="2400" dirty="0" smtClean="0"/>
              <a:t>In this presentation you’ll learn the following:</a:t>
            </a:r>
          </a:p>
          <a:p>
            <a:pPr lvl="1"/>
            <a:r>
              <a:rPr lang="en-US" sz="1600" dirty="0" smtClean="0"/>
              <a:t>What is the AQS QA Transaction Generator</a:t>
            </a:r>
          </a:p>
          <a:p>
            <a:pPr lvl="1"/>
            <a:r>
              <a:rPr lang="en-US" sz="1600" dirty="0" smtClean="0"/>
              <a:t>AQS QA Transaction Generator features</a:t>
            </a:r>
          </a:p>
          <a:p>
            <a:pPr lvl="1"/>
            <a:r>
              <a:rPr lang="en-US" sz="1600" dirty="0" smtClean="0"/>
              <a:t>How to download and install the AQS QA Transaction Generator</a:t>
            </a:r>
          </a:p>
          <a:p>
            <a:pPr lvl="1"/>
            <a:r>
              <a:rPr lang="en-US" sz="1600" dirty="0" smtClean="0"/>
              <a:t>Getting </a:t>
            </a:r>
            <a:r>
              <a:rPr lang="en-US" sz="1600" dirty="0" smtClean="0"/>
              <a:t>started – An example from start to finish</a:t>
            </a:r>
          </a:p>
          <a:p>
            <a:pPr lvl="1"/>
            <a:r>
              <a:rPr lang="en-US" sz="1600" dirty="0" smtClean="0"/>
              <a:t>How to turn on Tribal Mode</a:t>
            </a:r>
          </a:p>
          <a:p>
            <a:pPr lvl="1"/>
            <a:r>
              <a:rPr lang="en-US" sz="1600" dirty="0" smtClean="0"/>
              <a:t>How to get support and/or make enhancement suggestions</a:t>
            </a:r>
            <a:endParaRPr lang="en-US" sz="1600" dirty="0"/>
          </a:p>
        </p:txBody>
      </p:sp>
      <p:sp>
        <p:nvSpPr>
          <p:cNvPr id="4" name="Footer Placeholder 3"/>
          <p:cNvSpPr>
            <a:spLocks noGrp="1"/>
          </p:cNvSpPr>
          <p:nvPr>
            <p:ph type="ftr" sz="quarter" idx="11"/>
          </p:nvPr>
        </p:nvSpPr>
        <p:spPr/>
        <p:txBody>
          <a:bodyPr/>
          <a:lstStyle/>
          <a:p>
            <a:pPr>
              <a:defRPr/>
            </a:pPr>
            <a:r>
              <a:rPr lang="en-US" smtClean="0"/>
              <a:t>U.S. Environmental Protection Agency</a:t>
            </a:r>
            <a:endParaRPr lang="en-US" dirty="0"/>
          </a:p>
        </p:txBody>
      </p:sp>
      <p:sp>
        <p:nvSpPr>
          <p:cNvPr id="5" name="Date Placeholder 4"/>
          <p:cNvSpPr>
            <a:spLocks noGrp="1"/>
          </p:cNvSpPr>
          <p:nvPr>
            <p:ph type="dt" sz="half" idx="10"/>
          </p:nvPr>
        </p:nvSpPr>
        <p:spPr/>
        <p:txBody>
          <a:bodyPr/>
          <a:lstStyle/>
          <a:p>
            <a:pPr>
              <a:defRPr/>
            </a:pPr>
            <a:fld id="{00AE1648-74F1-47CD-B45E-FD16FCBCBF75}" type="datetime1">
              <a:rPr lang="en-US" smtClean="0"/>
              <a:t>8/11/2016</a:t>
            </a:fld>
            <a:endParaRPr lang="en-US"/>
          </a:p>
        </p:txBody>
      </p:sp>
      <p:sp>
        <p:nvSpPr>
          <p:cNvPr id="6" name="Slide Number Placeholder 5"/>
          <p:cNvSpPr>
            <a:spLocks noGrp="1"/>
          </p:cNvSpPr>
          <p:nvPr>
            <p:ph type="sldNum" sz="quarter" idx="12"/>
          </p:nvPr>
        </p:nvSpPr>
        <p:spPr/>
        <p:txBody>
          <a:bodyPr/>
          <a:lstStyle/>
          <a:p>
            <a:pPr>
              <a:defRPr/>
            </a:pPr>
            <a:fld id="{A59A409D-13B5-4BFA-BEF2-B333FB868C3F}" type="slidenum">
              <a:rPr lang="en-US" smtClean="0"/>
              <a:pPr>
                <a:defRPr/>
              </a:pPr>
              <a:t>25</a:t>
            </a:fld>
            <a:endParaRPr lang="en-US" dirty="0"/>
          </a:p>
        </p:txBody>
      </p:sp>
    </p:spTree>
    <p:extLst>
      <p:ext uri="{BB962C8B-B14F-4D97-AF65-F5344CB8AC3E}">
        <p14:creationId xmlns:p14="http://schemas.microsoft.com/office/powerpoint/2010/main" val="3304365408"/>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990600"/>
            <a:ext cx="7772400" cy="1143000"/>
          </a:xfrm>
        </p:spPr>
        <p:txBody>
          <a:bodyPr/>
          <a:lstStyle/>
          <a:p>
            <a:r>
              <a:rPr lang="en-US" sz="3200" dirty="0" smtClean="0">
                <a:solidFill>
                  <a:srgbClr val="0070C0"/>
                </a:solidFill>
              </a:rPr>
              <a:t>What is the AQS QA Transaction Generator</a:t>
            </a:r>
            <a:endParaRPr lang="en-US" sz="3200" dirty="0">
              <a:solidFill>
                <a:srgbClr val="0070C0"/>
              </a:solidFill>
            </a:endParaRPr>
          </a:p>
        </p:txBody>
      </p:sp>
      <p:sp>
        <p:nvSpPr>
          <p:cNvPr id="3" name="Subtitle 2"/>
          <p:cNvSpPr>
            <a:spLocks noGrp="1"/>
          </p:cNvSpPr>
          <p:nvPr>
            <p:ph type="subTitle" idx="1"/>
          </p:nvPr>
        </p:nvSpPr>
        <p:spPr>
          <a:xfrm>
            <a:off x="990600" y="2209800"/>
            <a:ext cx="7086600" cy="1752600"/>
          </a:xfrm>
        </p:spPr>
        <p:txBody>
          <a:bodyPr/>
          <a:lstStyle/>
          <a:p>
            <a:r>
              <a:rPr lang="en-US" dirty="0" smtClean="0"/>
              <a:t>The AQS QA Transaction Generator is a tool developed by the AQS Team to simplify the creation and generation of AQS QA Transaction files </a:t>
            </a:r>
            <a:endParaRPr lang="en-US" dirty="0"/>
          </a:p>
        </p:txBody>
      </p:sp>
    </p:spTree>
    <p:extLst>
      <p:ext uri="{BB962C8B-B14F-4D97-AF65-F5344CB8AC3E}">
        <p14:creationId xmlns:p14="http://schemas.microsoft.com/office/powerpoint/2010/main" val="23064193"/>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990600"/>
            <a:ext cx="7772400" cy="1143000"/>
          </a:xfrm>
        </p:spPr>
        <p:txBody>
          <a:bodyPr/>
          <a:lstStyle/>
          <a:p>
            <a:r>
              <a:rPr lang="en-US" sz="3200" dirty="0" smtClean="0">
                <a:solidFill>
                  <a:srgbClr val="0070C0"/>
                </a:solidFill>
              </a:rPr>
              <a:t>AQS QA Transaction Generator features</a:t>
            </a:r>
            <a:endParaRPr lang="en-US" sz="3200" dirty="0">
              <a:solidFill>
                <a:srgbClr val="0070C0"/>
              </a:solidFill>
            </a:endParaRPr>
          </a:p>
        </p:txBody>
      </p:sp>
      <p:sp>
        <p:nvSpPr>
          <p:cNvPr id="3" name="Subtitle 2"/>
          <p:cNvSpPr>
            <a:spLocks noGrp="1"/>
          </p:cNvSpPr>
          <p:nvPr>
            <p:ph type="subTitle" idx="1"/>
          </p:nvPr>
        </p:nvSpPr>
        <p:spPr>
          <a:xfrm>
            <a:off x="990600" y="2057400"/>
            <a:ext cx="7086600" cy="4191000"/>
          </a:xfrm>
        </p:spPr>
        <p:txBody>
          <a:bodyPr/>
          <a:lstStyle/>
          <a:p>
            <a:pPr algn="l">
              <a:buFont typeface="Arial" pitchFamily="34" charset="0"/>
              <a:buChar char="•"/>
            </a:pPr>
            <a:r>
              <a:rPr lang="en-US" sz="1600" dirty="0" smtClean="0"/>
              <a:t> </a:t>
            </a:r>
            <a:r>
              <a:rPr lang="en-US" sz="1800" dirty="0" smtClean="0"/>
              <a:t>Facilitates the creation and validation of ALL AQS QA Transactions</a:t>
            </a:r>
          </a:p>
          <a:p>
            <a:pPr algn="l">
              <a:buFont typeface="Arial" pitchFamily="34" charset="0"/>
              <a:buChar char="•"/>
            </a:pPr>
            <a:r>
              <a:rPr lang="en-US" sz="1800" dirty="0" smtClean="0"/>
              <a:t> Supports customization in the form of setting preferences for commonly used reference data such as:</a:t>
            </a:r>
          </a:p>
          <a:p>
            <a:pPr lvl="1">
              <a:buFont typeface="Arial" pitchFamily="34" charset="0"/>
              <a:buChar char="•"/>
            </a:pPr>
            <a:r>
              <a:rPr lang="en-US" sz="1600" dirty="0" smtClean="0"/>
              <a:t>State</a:t>
            </a:r>
          </a:p>
          <a:p>
            <a:pPr lvl="1">
              <a:buFont typeface="Arial" pitchFamily="34" charset="0"/>
              <a:buChar char="•"/>
            </a:pPr>
            <a:r>
              <a:rPr lang="en-US" sz="1600" dirty="0" smtClean="0"/>
              <a:t>Counties</a:t>
            </a:r>
          </a:p>
          <a:p>
            <a:pPr lvl="1">
              <a:buFont typeface="Arial" pitchFamily="34" charset="0"/>
              <a:buChar char="•"/>
            </a:pPr>
            <a:r>
              <a:rPr lang="en-US" sz="1600" dirty="0" smtClean="0"/>
              <a:t>Performing Agencies</a:t>
            </a:r>
          </a:p>
          <a:p>
            <a:pPr lvl="1">
              <a:buFont typeface="Arial" pitchFamily="34" charset="0"/>
              <a:buChar char="•"/>
            </a:pPr>
            <a:r>
              <a:rPr lang="en-US" sz="1600" dirty="0" smtClean="0"/>
              <a:t>Parameter Codes</a:t>
            </a:r>
          </a:p>
          <a:p>
            <a:pPr lvl="1">
              <a:buFont typeface="Arial" pitchFamily="34" charset="0"/>
              <a:buChar char="•"/>
            </a:pPr>
            <a:r>
              <a:rPr lang="en-US" sz="1600" dirty="0" smtClean="0"/>
              <a:t>Monitor Method Codes</a:t>
            </a:r>
          </a:p>
          <a:p>
            <a:pPr lvl="1">
              <a:buFont typeface="Arial" pitchFamily="34" charset="0"/>
              <a:buChar char="•"/>
            </a:pPr>
            <a:r>
              <a:rPr lang="en-US" sz="1600" dirty="0" smtClean="0"/>
              <a:t>Reported Units</a:t>
            </a:r>
          </a:p>
          <a:p>
            <a:pPr lvl="1">
              <a:buFont typeface="Arial" pitchFamily="34" charset="0"/>
              <a:buChar char="•"/>
            </a:pPr>
            <a:r>
              <a:rPr lang="en-US" sz="1600" dirty="0" smtClean="0"/>
              <a:t>PQAOAs</a:t>
            </a:r>
          </a:p>
          <a:p>
            <a:pPr lvl="1">
              <a:buFont typeface="Arial" pitchFamily="34" charset="0"/>
              <a:buChar char="•"/>
            </a:pPr>
            <a:r>
              <a:rPr lang="en-US" sz="1600" dirty="0" smtClean="0"/>
              <a:t>Enabling Tribal Mode</a:t>
            </a:r>
          </a:p>
          <a:p>
            <a:pPr lvl="1">
              <a:buFont typeface="Arial" pitchFamily="34" charset="0"/>
              <a:buChar char="•"/>
            </a:pPr>
            <a:r>
              <a:rPr lang="en-US" sz="1600" dirty="0" smtClean="0"/>
              <a:t>Tribal Areas</a:t>
            </a:r>
          </a:p>
          <a:p>
            <a:pPr algn="l">
              <a:buFont typeface="Arial" pitchFamily="34" charset="0"/>
              <a:buChar char="•"/>
            </a:pPr>
            <a:r>
              <a:rPr lang="en-US" sz="1600" dirty="0" smtClean="0"/>
              <a:t> </a:t>
            </a:r>
            <a:r>
              <a:rPr lang="en-US" sz="1800" dirty="0" smtClean="0"/>
              <a:t>Supports automated updating of the application and reference data</a:t>
            </a:r>
          </a:p>
          <a:p>
            <a:pPr lvl="1">
              <a:buFont typeface="Arial" pitchFamily="34" charset="0"/>
              <a:buChar char="•"/>
            </a:pPr>
            <a:endParaRPr lang="en-US" sz="1400" dirty="0" smtClean="0"/>
          </a:p>
        </p:txBody>
      </p:sp>
    </p:spTree>
    <p:extLst>
      <p:ext uri="{BB962C8B-B14F-4D97-AF65-F5344CB8AC3E}">
        <p14:creationId xmlns:p14="http://schemas.microsoft.com/office/powerpoint/2010/main" val="353363109"/>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990600"/>
            <a:ext cx="7772400" cy="1143000"/>
          </a:xfrm>
        </p:spPr>
        <p:txBody>
          <a:bodyPr/>
          <a:lstStyle/>
          <a:p>
            <a:r>
              <a:rPr lang="en-US" sz="3200" dirty="0" smtClean="0">
                <a:solidFill>
                  <a:srgbClr val="0070C0"/>
                </a:solidFill>
              </a:rPr>
              <a:t>How to download and install the AQS QA Transaction Generator</a:t>
            </a:r>
            <a:endParaRPr lang="en-US" sz="3200" dirty="0">
              <a:solidFill>
                <a:srgbClr val="0070C0"/>
              </a:solidFill>
            </a:endParaRPr>
          </a:p>
        </p:txBody>
      </p:sp>
      <p:sp>
        <p:nvSpPr>
          <p:cNvPr id="3" name="Subtitle 2"/>
          <p:cNvSpPr>
            <a:spLocks noGrp="1"/>
          </p:cNvSpPr>
          <p:nvPr>
            <p:ph type="subTitle" idx="1"/>
          </p:nvPr>
        </p:nvSpPr>
        <p:spPr>
          <a:xfrm>
            <a:off x="990600" y="2133600"/>
            <a:ext cx="7086600" cy="2971800"/>
          </a:xfrm>
        </p:spPr>
        <p:txBody>
          <a:bodyPr/>
          <a:lstStyle/>
          <a:p>
            <a:pPr algn="l">
              <a:buFont typeface="Arial" pitchFamily="34" charset="0"/>
              <a:buChar char="•"/>
            </a:pPr>
            <a:r>
              <a:rPr lang="en-US" sz="2000" dirty="0" smtClean="0"/>
              <a:t> Use your internet browser to navigate to:</a:t>
            </a:r>
          </a:p>
          <a:p>
            <a:pPr lvl="1">
              <a:buFont typeface="Arial" pitchFamily="34" charset="0"/>
              <a:buChar char="•"/>
            </a:pPr>
            <a:r>
              <a:rPr lang="en-US" sz="2000" dirty="0" smtClean="0">
                <a:hlinkClick r:id="rId2"/>
              </a:rPr>
              <a:t>https://www.epa.gov/aqs/aqs-transaction-generator</a:t>
            </a:r>
            <a:endParaRPr lang="en-US" sz="2000" dirty="0" smtClean="0"/>
          </a:p>
          <a:p>
            <a:pPr algn="l">
              <a:buFont typeface="Arial" pitchFamily="34" charset="0"/>
              <a:buChar char="•"/>
            </a:pPr>
            <a:r>
              <a:rPr lang="en-US" sz="2000" dirty="0" smtClean="0"/>
              <a:t> Click on the link for: Download the </a:t>
            </a:r>
            <a:r>
              <a:rPr lang="en-US" sz="2000" dirty="0" smtClean="0">
                <a:hlinkClick r:id="rId2"/>
              </a:rPr>
              <a:t>AQS QA Transaction Generator Zip File</a:t>
            </a:r>
            <a:r>
              <a:rPr lang="en-US" sz="2000" dirty="0" smtClean="0"/>
              <a:t> </a:t>
            </a:r>
          </a:p>
          <a:p>
            <a:pPr algn="l">
              <a:buFont typeface="Arial" pitchFamily="34" charset="0"/>
              <a:buChar char="•"/>
            </a:pPr>
            <a:r>
              <a:rPr lang="en-US" sz="2000" dirty="0" smtClean="0"/>
              <a:t> Save the zip file to a location you can remember</a:t>
            </a:r>
          </a:p>
          <a:p>
            <a:pPr algn="l">
              <a:buFont typeface="Arial" pitchFamily="34" charset="0"/>
              <a:buChar char="•"/>
            </a:pPr>
            <a:r>
              <a:rPr lang="en-US" sz="2000" dirty="0" smtClean="0"/>
              <a:t> Right click on the zip file and select ‘Extract to here’</a:t>
            </a:r>
          </a:p>
          <a:p>
            <a:pPr algn="l">
              <a:buFont typeface="Arial" pitchFamily="34" charset="0"/>
              <a:buChar char="•"/>
            </a:pPr>
            <a:r>
              <a:rPr lang="en-US" sz="2000" dirty="0" smtClean="0"/>
              <a:t> Double click on ‘setup.exe’</a:t>
            </a:r>
          </a:p>
          <a:p>
            <a:pPr lvl="1">
              <a:buFont typeface="Arial" pitchFamily="34" charset="0"/>
              <a:buChar char="•"/>
            </a:pPr>
            <a:r>
              <a:rPr lang="en-US" sz="2000" b="1" i="1" dirty="0" smtClean="0"/>
              <a:t>*** Please Note you will need Administrative rights to install the AQS QA Transaction Generator</a:t>
            </a:r>
          </a:p>
          <a:p>
            <a:pPr algn="l">
              <a:buFont typeface="Arial" pitchFamily="34" charset="0"/>
              <a:buChar char="•"/>
            </a:pPr>
            <a:r>
              <a:rPr lang="en-US" sz="2000" dirty="0" smtClean="0"/>
              <a:t> The application will start once the installation completes</a:t>
            </a:r>
            <a:endParaRPr lang="en-US" sz="2000" dirty="0"/>
          </a:p>
        </p:txBody>
      </p:sp>
    </p:spTree>
    <p:extLst>
      <p:ext uri="{BB962C8B-B14F-4D97-AF65-F5344CB8AC3E}">
        <p14:creationId xmlns:p14="http://schemas.microsoft.com/office/powerpoint/2010/main" val="2818996236"/>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43000"/>
            <a:ext cx="7772400" cy="1143000"/>
          </a:xfrm>
        </p:spPr>
        <p:txBody>
          <a:bodyPr/>
          <a:lstStyle/>
          <a:p>
            <a:r>
              <a:rPr lang="en-US" sz="3200" dirty="0" smtClean="0">
                <a:solidFill>
                  <a:srgbClr val="0070C0"/>
                </a:solidFill>
              </a:rPr>
              <a:t>Getting started – An example from start to finish</a:t>
            </a:r>
            <a:endParaRPr lang="en-US" sz="3200" dirty="0">
              <a:solidFill>
                <a:srgbClr val="0070C0"/>
              </a:solidFill>
            </a:endParaRPr>
          </a:p>
        </p:txBody>
      </p:sp>
      <p:sp>
        <p:nvSpPr>
          <p:cNvPr id="3" name="Subtitle 2"/>
          <p:cNvSpPr>
            <a:spLocks noGrp="1"/>
          </p:cNvSpPr>
          <p:nvPr>
            <p:ph type="subTitle" idx="1"/>
          </p:nvPr>
        </p:nvSpPr>
        <p:spPr>
          <a:xfrm>
            <a:off x="990600" y="2286000"/>
            <a:ext cx="7086600" cy="3962400"/>
          </a:xfrm>
        </p:spPr>
        <p:txBody>
          <a:bodyPr/>
          <a:lstStyle/>
          <a:p>
            <a:pPr marL="342900" lvl="1" indent="-342900">
              <a:buFont typeface="Arial" panose="020B0604020202020204" pitchFamily="34" charset="0"/>
              <a:buChar char="•"/>
            </a:pPr>
            <a:r>
              <a:rPr lang="en-US" sz="2000" dirty="0" smtClean="0"/>
              <a:t>Let’s do the following:</a:t>
            </a:r>
          </a:p>
          <a:p>
            <a:pPr marL="742950" lvl="2" indent="-342900">
              <a:buFont typeface="Arial" panose="020B0604020202020204" pitchFamily="34" charset="0"/>
              <a:buChar char="•"/>
            </a:pPr>
            <a:r>
              <a:rPr lang="en-US" sz="1800" dirty="0" smtClean="0"/>
              <a:t>Launch the AQS QA Transaction Generator</a:t>
            </a:r>
          </a:p>
          <a:p>
            <a:pPr marL="742950" lvl="2" indent="-342900">
              <a:buFont typeface="Arial" panose="020B0604020202020204" pitchFamily="34" charset="0"/>
              <a:buChar char="•"/>
            </a:pPr>
            <a:r>
              <a:rPr lang="en-US" sz="1800" dirty="0" smtClean="0"/>
              <a:t>Set our System Preferences for:</a:t>
            </a:r>
          </a:p>
          <a:p>
            <a:pPr marL="1200150" lvl="3" indent="-342900">
              <a:buFont typeface="Arial" panose="020B0604020202020204" pitchFamily="34" charset="0"/>
              <a:buChar char="•"/>
            </a:pPr>
            <a:r>
              <a:rPr lang="en-US" sz="1600" dirty="0" smtClean="0"/>
              <a:t>State</a:t>
            </a:r>
          </a:p>
          <a:p>
            <a:pPr marL="1200150" lvl="3" indent="-342900">
              <a:buFont typeface="Arial" panose="020B0604020202020204" pitchFamily="34" charset="0"/>
              <a:buChar char="•"/>
            </a:pPr>
            <a:r>
              <a:rPr lang="en-US" sz="1600" dirty="0" smtClean="0"/>
              <a:t>County</a:t>
            </a:r>
          </a:p>
          <a:p>
            <a:pPr marL="1200150" lvl="3" indent="-342900">
              <a:buFont typeface="Arial" panose="020B0604020202020204" pitchFamily="34" charset="0"/>
              <a:buChar char="•"/>
            </a:pPr>
            <a:r>
              <a:rPr lang="en-US" sz="1600" dirty="0" smtClean="0"/>
              <a:t>Site</a:t>
            </a:r>
          </a:p>
          <a:p>
            <a:pPr marL="1200150" lvl="3" indent="-342900">
              <a:buFont typeface="Arial" panose="020B0604020202020204" pitchFamily="34" charset="0"/>
              <a:buChar char="•"/>
            </a:pPr>
            <a:r>
              <a:rPr lang="en-US" sz="1600" dirty="0" smtClean="0"/>
              <a:t>Parameter</a:t>
            </a:r>
          </a:p>
          <a:p>
            <a:pPr marL="742950" lvl="2" indent="-342900">
              <a:buFont typeface="Arial" panose="020B0604020202020204" pitchFamily="34" charset="0"/>
              <a:buChar char="•"/>
            </a:pPr>
            <a:r>
              <a:rPr lang="en-US" sz="1800" dirty="0" smtClean="0"/>
              <a:t>Create a 1 Point Quality Control (QC) Transaction</a:t>
            </a:r>
          </a:p>
          <a:p>
            <a:pPr marL="742950" lvl="2" indent="-342900">
              <a:buFont typeface="Arial" panose="020B0604020202020204" pitchFamily="34" charset="0"/>
              <a:buChar char="•"/>
            </a:pPr>
            <a:r>
              <a:rPr lang="en-US" sz="1800" dirty="0" smtClean="0"/>
              <a:t>Generate the transaction so it can be submitted to AQS</a:t>
            </a:r>
            <a:endParaRPr lang="en-US" sz="1800" dirty="0"/>
          </a:p>
        </p:txBody>
      </p:sp>
    </p:spTree>
    <p:extLst>
      <p:ext uri="{BB962C8B-B14F-4D97-AF65-F5344CB8AC3E}">
        <p14:creationId xmlns:p14="http://schemas.microsoft.com/office/powerpoint/2010/main" val="410000433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990600"/>
            <a:ext cx="7620000" cy="990600"/>
          </a:xfrm>
        </p:spPr>
        <p:txBody>
          <a:bodyPr/>
          <a:lstStyle/>
          <a:p>
            <a:r>
              <a:rPr lang="en-US" dirty="0" smtClean="0"/>
              <a:t>Background (</a:t>
            </a:r>
            <a:r>
              <a:rPr lang="en-US" dirty="0" err="1" smtClean="0"/>
              <a:t>Con’t</a:t>
            </a:r>
            <a:r>
              <a:rPr lang="en-US" dirty="0" smtClean="0"/>
              <a:t>)</a:t>
            </a:r>
            <a:endParaRPr lang="en-US" dirty="0"/>
          </a:p>
        </p:txBody>
      </p:sp>
      <p:sp>
        <p:nvSpPr>
          <p:cNvPr id="3" name="Content Placeholder 2"/>
          <p:cNvSpPr>
            <a:spLocks noGrp="1"/>
          </p:cNvSpPr>
          <p:nvPr>
            <p:ph idx="1"/>
          </p:nvPr>
        </p:nvSpPr>
        <p:spPr>
          <a:xfrm>
            <a:off x="685800" y="1752600"/>
            <a:ext cx="7772400" cy="3429000"/>
          </a:xfrm>
        </p:spPr>
        <p:txBody>
          <a:bodyPr/>
          <a:lstStyle/>
          <a:p>
            <a:r>
              <a:rPr lang="en-US" sz="2400" dirty="0" smtClean="0"/>
              <a:t>We converted AQS Precision and Accuracy data to the new QA data tables.</a:t>
            </a:r>
            <a:endParaRPr lang="en-US" sz="2400" dirty="0"/>
          </a:p>
          <a:p>
            <a:r>
              <a:rPr lang="en-US" sz="2400" dirty="0" smtClean="0"/>
              <a:t>In 2015, we embarked on a LEAN effort to facilitate the collection and loading of NPAP Audits into AQS, including the development of a stand alone Windows program for conducting audits (PEAT).</a:t>
            </a:r>
          </a:p>
          <a:p>
            <a:r>
              <a:rPr lang="en-US" sz="2400" dirty="0" smtClean="0"/>
              <a:t>In 2016, we are doing the same thing with PEP data.</a:t>
            </a:r>
            <a:endParaRPr lang="en-US" sz="2400" dirty="0"/>
          </a:p>
        </p:txBody>
      </p:sp>
      <p:sp>
        <p:nvSpPr>
          <p:cNvPr id="4" name="Date Placeholder 3"/>
          <p:cNvSpPr>
            <a:spLocks noGrp="1"/>
          </p:cNvSpPr>
          <p:nvPr>
            <p:ph type="dt" sz="half" idx="10"/>
          </p:nvPr>
        </p:nvSpPr>
        <p:spPr/>
        <p:txBody>
          <a:bodyPr/>
          <a:lstStyle/>
          <a:p>
            <a:pPr>
              <a:defRPr/>
            </a:pPr>
            <a:fld id="{68EC13EE-544E-483E-B6F4-4F8214AB5AC7}" type="datetime1">
              <a:rPr lang="en-US" smtClean="0"/>
              <a:t>8/11/2016</a:t>
            </a:fld>
            <a:endParaRPr lang="en-US" dirty="0"/>
          </a:p>
        </p:txBody>
      </p:sp>
      <p:sp>
        <p:nvSpPr>
          <p:cNvPr id="5" name="Footer Placeholder 4"/>
          <p:cNvSpPr>
            <a:spLocks noGrp="1"/>
          </p:cNvSpPr>
          <p:nvPr>
            <p:ph type="ftr" sz="quarter" idx="11"/>
          </p:nvPr>
        </p:nvSpPr>
        <p:spPr/>
        <p:txBody>
          <a:bodyPr/>
          <a:lstStyle/>
          <a:p>
            <a:pPr>
              <a:defRPr/>
            </a:pPr>
            <a:r>
              <a:rPr lang="en-US" smtClean="0"/>
              <a:t>U.S. Environmental Protection Agency</a:t>
            </a:r>
            <a:endParaRPr lang="en-US" dirty="0"/>
          </a:p>
        </p:txBody>
      </p:sp>
      <p:sp>
        <p:nvSpPr>
          <p:cNvPr id="6" name="Slide Number Placeholder 5"/>
          <p:cNvSpPr>
            <a:spLocks noGrp="1"/>
          </p:cNvSpPr>
          <p:nvPr>
            <p:ph type="sldNum" sz="quarter" idx="12"/>
          </p:nvPr>
        </p:nvSpPr>
        <p:spPr/>
        <p:txBody>
          <a:bodyPr/>
          <a:lstStyle/>
          <a:p>
            <a:pPr>
              <a:defRPr/>
            </a:pPr>
            <a:fld id="{A59A409D-13B5-4BFA-BEF2-B333FB868C3F}" type="slidenum">
              <a:rPr lang="en-US" smtClean="0"/>
              <a:pPr>
                <a:defRPr/>
              </a:pPr>
              <a:t>3</a:t>
            </a:fld>
            <a:endParaRPr lang="en-US" dirty="0"/>
          </a:p>
        </p:txBody>
      </p:sp>
    </p:spTree>
    <p:extLst>
      <p:ext uri="{BB962C8B-B14F-4D97-AF65-F5344CB8AC3E}">
        <p14:creationId xmlns:p14="http://schemas.microsoft.com/office/powerpoint/2010/main" val="777827636"/>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43000"/>
            <a:ext cx="7772400" cy="1143000"/>
          </a:xfrm>
        </p:spPr>
        <p:txBody>
          <a:bodyPr/>
          <a:lstStyle/>
          <a:p>
            <a:r>
              <a:rPr lang="en-US" sz="3200" dirty="0" smtClean="0">
                <a:solidFill>
                  <a:srgbClr val="0070C0"/>
                </a:solidFill>
              </a:rPr>
              <a:t>Getting started – An example from start to finish</a:t>
            </a:r>
            <a:endParaRPr lang="en-US" sz="3200" dirty="0">
              <a:solidFill>
                <a:srgbClr val="0070C0"/>
              </a:solidFill>
            </a:endParaRPr>
          </a:p>
        </p:txBody>
      </p:sp>
      <p:sp>
        <p:nvSpPr>
          <p:cNvPr id="3" name="Subtitle 2"/>
          <p:cNvSpPr>
            <a:spLocks noGrp="1"/>
          </p:cNvSpPr>
          <p:nvPr>
            <p:ph type="subTitle" idx="1"/>
          </p:nvPr>
        </p:nvSpPr>
        <p:spPr>
          <a:xfrm>
            <a:off x="990600" y="2286000"/>
            <a:ext cx="7086600" cy="3962400"/>
          </a:xfrm>
        </p:spPr>
        <p:txBody>
          <a:bodyPr/>
          <a:lstStyle/>
          <a:p>
            <a:pPr marL="342900" lvl="1" indent="-342900">
              <a:buFont typeface="Arial" panose="020B0604020202020204" pitchFamily="34" charset="0"/>
              <a:buChar char="•"/>
            </a:pPr>
            <a:r>
              <a:rPr lang="en-US" sz="2000" dirty="0" smtClean="0"/>
              <a:t>If you haven’t done so already, launch the AQS QA Transaction Generator</a:t>
            </a:r>
          </a:p>
          <a:p>
            <a:pPr marL="342900" lvl="1" indent="-342900">
              <a:buFont typeface="Arial" panose="020B0604020202020204" pitchFamily="34" charset="0"/>
              <a:buChar char="•"/>
            </a:pPr>
            <a:r>
              <a:rPr lang="en-US" sz="1600" dirty="0" smtClean="0"/>
              <a:t>Click the ‘System Preferences…’ button</a:t>
            </a:r>
          </a:p>
          <a:p>
            <a:pPr marL="742950" lvl="2" indent="-342900">
              <a:buFont typeface="Arial" panose="020B0604020202020204" pitchFamily="34" charset="0"/>
              <a:buChar char="•"/>
            </a:pPr>
            <a:r>
              <a:rPr lang="en-US" sz="1200" dirty="0" smtClean="0"/>
              <a:t>Let’s set defaults for the following:</a:t>
            </a:r>
          </a:p>
          <a:p>
            <a:pPr marL="1200150" lvl="3" indent="-342900">
              <a:buFont typeface="Arial" panose="020B0604020202020204" pitchFamily="34" charset="0"/>
              <a:buChar char="•"/>
            </a:pPr>
            <a:r>
              <a:rPr lang="en-US" sz="1200" dirty="0" smtClean="0"/>
              <a:t>State		- AK</a:t>
            </a:r>
          </a:p>
          <a:p>
            <a:pPr marL="1200150" lvl="3" indent="-342900">
              <a:buFont typeface="Arial" panose="020B0604020202020204" pitchFamily="34" charset="0"/>
              <a:buChar char="•"/>
            </a:pPr>
            <a:r>
              <a:rPr lang="en-US" sz="1200" dirty="0" smtClean="0"/>
              <a:t>County		- Anchorage</a:t>
            </a:r>
          </a:p>
          <a:p>
            <a:pPr marL="1200150" lvl="3" indent="-342900">
              <a:buFont typeface="Arial" panose="020B0604020202020204" pitchFamily="34" charset="0"/>
              <a:buChar char="•"/>
            </a:pPr>
            <a:r>
              <a:rPr lang="en-US" sz="1200" dirty="0" smtClean="0"/>
              <a:t>Parameter Codes	- 42101 Carbon monoxide</a:t>
            </a:r>
          </a:p>
          <a:p>
            <a:pPr marL="1200150" lvl="3" indent="-342900">
              <a:buFont typeface="Arial" panose="020B0604020202020204" pitchFamily="34" charset="0"/>
              <a:buChar char="•"/>
            </a:pPr>
            <a:r>
              <a:rPr lang="en-US" sz="1200" dirty="0" smtClean="0"/>
              <a:t>Reported Units	- 040 Parts per 100 million</a:t>
            </a:r>
          </a:p>
          <a:p>
            <a:pPr marL="742950" lvl="2" indent="-342900">
              <a:buFont typeface="Arial" panose="020B0604020202020204" pitchFamily="34" charset="0"/>
              <a:buChar char="•"/>
            </a:pPr>
            <a:r>
              <a:rPr lang="en-US" sz="1200" dirty="0" smtClean="0"/>
              <a:t>To set the defaults start by clicking on ‘States’ under the ‘System Defaults’ list</a:t>
            </a:r>
          </a:p>
          <a:p>
            <a:pPr marL="1200150" lvl="3" indent="-342900">
              <a:buFont typeface="Arial" panose="020B0604020202020204" pitchFamily="34" charset="0"/>
              <a:buChar char="•"/>
            </a:pPr>
            <a:r>
              <a:rPr lang="en-US" sz="1200" dirty="0" smtClean="0"/>
              <a:t>You can either drag and drop ‘AK’ to the ‘Selected States’ area or click the ‘Add Selected’ button</a:t>
            </a:r>
          </a:p>
          <a:p>
            <a:pPr marL="1200150" lvl="3" indent="-342900">
              <a:buFont typeface="Arial" panose="020B0604020202020204" pitchFamily="34" charset="0"/>
              <a:buChar char="•"/>
            </a:pPr>
            <a:r>
              <a:rPr lang="en-US" sz="1200" dirty="0" smtClean="0"/>
              <a:t>Click the ‘Save Changes’ button</a:t>
            </a:r>
          </a:p>
          <a:p>
            <a:pPr marL="742950" lvl="2" indent="-342900">
              <a:buFont typeface="Arial" panose="020B0604020202020204" pitchFamily="34" charset="0"/>
              <a:buChar char="•"/>
            </a:pPr>
            <a:r>
              <a:rPr lang="en-US" sz="1200" dirty="0" smtClean="0"/>
              <a:t>Now click on ‘Counties’ under the ‘System Defaults’ list</a:t>
            </a:r>
          </a:p>
          <a:p>
            <a:pPr marL="1200150" lvl="3" indent="-342900">
              <a:buFont typeface="Arial" panose="020B0604020202020204" pitchFamily="34" charset="0"/>
              <a:buChar char="•"/>
            </a:pPr>
            <a:r>
              <a:rPr lang="en-US" sz="1200" dirty="0" smtClean="0"/>
              <a:t>Drag and drop ‘AK (020) (Anchorage)’ to the selected Counties area and click the ‘Save Changes’ button</a:t>
            </a:r>
            <a:endParaRPr lang="en-US" sz="1200" dirty="0"/>
          </a:p>
        </p:txBody>
      </p:sp>
    </p:spTree>
    <p:extLst>
      <p:ext uri="{BB962C8B-B14F-4D97-AF65-F5344CB8AC3E}">
        <p14:creationId xmlns:p14="http://schemas.microsoft.com/office/powerpoint/2010/main" val="3669350629"/>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43000"/>
            <a:ext cx="7772400" cy="1143000"/>
          </a:xfrm>
        </p:spPr>
        <p:txBody>
          <a:bodyPr/>
          <a:lstStyle/>
          <a:p>
            <a:r>
              <a:rPr lang="en-US" sz="3200" dirty="0" smtClean="0">
                <a:solidFill>
                  <a:srgbClr val="0070C0"/>
                </a:solidFill>
              </a:rPr>
              <a:t>Getting started – An example from start to finish</a:t>
            </a:r>
            <a:endParaRPr lang="en-US" sz="3200" dirty="0">
              <a:solidFill>
                <a:srgbClr val="0070C0"/>
              </a:solidFill>
            </a:endParaRPr>
          </a:p>
        </p:txBody>
      </p:sp>
      <p:sp>
        <p:nvSpPr>
          <p:cNvPr id="3" name="Subtitle 2"/>
          <p:cNvSpPr>
            <a:spLocks noGrp="1"/>
          </p:cNvSpPr>
          <p:nvPr>
            <p:ph type="subTitle" idx="1"/>
          </p:nvPr>
        </p:nvSpPr>
        <p:spPr>
          <a:xfrm>
            <a:off x="990600" y="2286000"/>
            <a:ext cx="7086600" cy="3962400"/>
          </a:xfrm>
        </p:spPr>
        <p:txBody>
          <a:bodyPr/>
          <a:lstStyle/>
          <a:p>
            <a:pPr marL="742950" lvl="2" indent="-342900">
              <a:buFont typeface="Arial" panose="020B0604020202020204" pitchFamily="34" charset="0"/>
              <a:buChar char="•"/>
            </a:pPr>
            <a:r>
              <a:rPr lang="en-US" sz="1600" dirty="0" smtClean="0"/>
              <a:t>Now click on ‘Parameter Codes’ under the ‘System Defaults’ list</a:t>
            </a:r>
          </a:p>
          <a:p>
            <a:pPr marL="1200150" lvl="3" indent="-342900">
              <a:buFont typeface="Arial" panose="020B0604020202020204" pitchFamily="34" charset="0"/>
              <a:buChar char="•"/>
            </a:pPr>
            <a:r>
              <a:rPr lang="en-US" sz="1600" dirty="0" smtClean="0"/>
              <a:t>Drag and drop ‘42101 (Carbon monoxide)’ to the selected Parameters area and click the ‘Save Changes’ button</a:t>
            </a:r>
          </a:p>
          <a:p>
            <a:pPr marL="742950" lvl="2" indent="-342900">
              <a:buFont typeface="Arial" panose="020B0604020202020204" pitchFamily="34" charset="0"/>
              <a:buChar char="•"/>
            </a:pPr>
            <a:r>
              <a:rPr lang="en-US" sz="1600" dirty="0" smtClean="0"/>
              <a:t>Now click on ‘Reported Units’ under the ‘System Defaults’ list</a:t>
            </a:r>
          </a:p>
          <a:p>
            <a:pPr marL="1200150" lvl="3" indent="-342900">
              <a:buFont typeface="Arial" panose="020B0604020202020204" pitchFamily="34" charset="0"/>
              <a:buChar char="•"/>
            </a:pPr>
            <a:r>
              <a:rPr lang="en-US" sz="1600" dirty="0" smtClean="0"/>
              <a:t>Drag and drop ‘040 (Parts per 100 million) (CONCENTRATION)’ to the Selected Reported Units area and click the ‘Save Changes’ button</a:t>
            </a:r>
          </a:p>
          <a:p>
            <a:pPr marL="742950" lvl="2" indent="-342900">
              <a:buFont typeface="Arial" panose="020B0604020202020204" pitchFamily="34" charset="0"/>
              <a:buChar char="•"/>
            </a:pPr>
            <a:r>
              <a:rPr lang="en-US" sz="1600" dirty="0" smtClean="0"/>
              <a:t>Each time you select the drop down list for States, Counties, Parameter Codes and Reporting Units the values that you selected in the ‘System Preferences’ section will appear first in the drop down list.</a:t>
            </a:r>
          </a:p>
          <a:p>
            <a:pPr marL="1200150" lvl="3" indent="-342900">
              <a:buFont typeface="Arial" panose="020B0604020202020204" pitchFamily="34" charset="0"/>
              <a:buChar char="•"/>
            </a:pPr>
            <a:r>
              <a:rPr lang="en-US" sz="1600" dirty="0" smtClean="0"/>
              <a:t>You can also click the ‘Search’ button	to locate the item using a partial search just like in AQS </a:t>
            </a:r>
          </a:p>
          <a:p>
            <a:pPr marL="742950" lvl="2" indent="-342900">
              <a:buFont typeface="Arial" panose="020B0604020202020204" pitchFamily="34" charset="0"/>
              <a:buChar char="•"/>
            </a:pPr>
            <a:r>
              <a:rPr lang="en-US" sz="1600" dirty="0" smtClean="0"/>
              <a:t>Click the ‘Close’ button</a:t>
            </a:r>
          </a:p>
          <a:p>
            <a:pPr marL="1200150" lvl="3" indent="-342900">
              <a:buFont typeface="Arial" panose="020B0604020202020204" pitchFamily="34" charset="0"/>
              <a:buChar char="•"/>
            </a:pPr>
            <a:r>
              <a:rPr lang="en-US" sz="1600" dirty="0" smtClean="0"/>
              <a:t>You should now be back at the main menu</a:t>
            </a:r>
          </a:p>
        </p:txBody>
      </p:sp>
      <p:pic>
        <p:nvPicPr>
          <p:cNvPr id="4" name="Picture 3"/>
          <p:cNvPicPr>
            <a:picLocks noChangeAspect="1"/>
          </p:cNvPicPr>
          <p:nvPr/>
        </p:nvPicPr>
        <p:blipFill>
          <a:blip r:embed="rId2"/>
          <a:stretch>
            <a:fillRect/>
          </a:stretch>
        </p:blipFill>
        <p:spPr>
          <a:xfrm>
            <a:off x="4424362" y="4067175"/>
            <a:ext cx="295275" cy="276225"/>
          </a:xfrm>
          <a:prstGeom prst="rect">
            <a:avLst/>
          </a:prstGeom>
        </p:spPr>
      </p:pic>
    </p:spTree>
    <p:extLst>
      <p:ext uri="{BB962C8B-B14F-4D97-AF65-F5344CB8AC3E}">
        <p14:creationId xmlns:p14="http://schemas.microsoft.com/office/powerpoint/2010/main" val="1745177483"/>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43000"/>
            <a:ext cx="7772400" cy="1143000"/>
          </a:xfrm>
        </p:spPr>
        <p:txBody>
          <a:bodyPr/>
          <a:lstStyle/>
          <a:p>
            <a:r>
              <a:rPr lang="en-US" sz="3200" dirty="0" smtClean="0">
                <a:solidFill>
                  <a:srgbClr val="0070C0"/>
                </a:solidFill>
              </a:rPr>
              <a:t>Getting started – An example from start to finish</a:t>
            </a:r>
            <a:endParaRPr lang="en-US" sz="3200" dirty="0">
              <a:solidFill>
                <a:srgbClr val="0070C0"/>
              </a:solidFill>
            </a:endParaRPr>
          </a:p>
        </p:txBody>
      </p:sp>
      <p:sp>
        <p:nvSpPr>
          <p:cNvPr id="3" name="Subtitle 2"/>
          <p:cNvSpPr>
            <a:spLocks noGrp="1"/>
          </p:cNvSpPr>
          <p:nvPr>
            <p:ph type="subTitle" idx="1"/>
          </p:nvPr>
        </p:nvSpPr>
        <p:spPr>
          <a:xfrm>
            <a:off x="990600" y="2286000"/>
            <a:ext cx="7086600" cy="3962400"/>
          </a:xfrm>
        </p:spPr>
        <p:txBody>
          <a:bodyPr/>
          <a:lstStyle/>
          <a:p>
            <a:pPr marL="342900" lvl="1" indent="-342900">
              <a:buFont typeface="Arial" panose="020B0604020202020204" pitchFamily="34" charset="0"/>
              <a:buChar char="•"/>
            </a:pPr>
            <a:r>
              <a:rPr lang="en-US" sz="2000" dirty="0" smtClean="0"/>
              <a:t>You should now see the ‘Transactions’ screen:</a:t>
            </a:r>
          </a:p>
          <a:p>
            <a:pPr marL="742950" lvl="2" indent="-342900">
              <a:buFont typeface="Arial" panose="020B0604020202020204" pitchFamily="34" charset="0"/>
              <a:buChar char="•"/>
            </a:pPr>
            <a:endParaRPr lang="en-US" sz="1200" dirty="0" smtClean="0"/>
          </a:p>
        </p:txBody>
      </p:sp>
      <p:pic>
        <p:nvPicPr>
          <p:cNvPr id="4" name="Picture 3"/>
          <p:cNvPicPr>
            <a:picLocks noChangeAspect="1"/>
          </p:cNvPicPr>
          <p:nvPr/>
        </p:nvPicPr>
        <p:blipFill>
          <a:blip r:embed="rId2"/>
          <a:stretch>
            <a:fillRect/>
          </a:stretch>
        </p:blipFill>
        <p:spPr>
          <a:xfrm>
            <a:off x="1955272" y="2667000"/>
            <a:ext cx="4826528" cy="3629323"/>
          </a:xfrm>
          <a:prstGeom prst="rect">
            <a:avLst/>
          </a:prstGeom>
        </p:spPr>
      </p:pic>
    </p:spTree>
    <p:extLst>
      <p:ext uri="{BB962C8B-B14F-4D97-AF65-F5344CB8AC3E}">
        <p14:creationId xmlns:p14="http://schemas.microsoft.com/office/powerpoint/2010/main" val="3110193432"/>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43000"/>
            <a:ext cx="7772400" cy="1143000"/>
          </a:xfrm>
        </p:spPr>
        <p:txBody>
          <a:bodyPr/>
          <a:lstStyle/>
          <a:p>
            <a:r>
              <a:rPr lang="en-US" sz="3200" dirty="0" smtClean="0">
                <a:solidFill>
                  <a:srgbClr val="0070C0"/>
                </a:solidFill>
              </a:rPr>
              <a:t>Getting started – An example from start to finish</a:t>
            </a:r>
            <a:endParaRPr lang="en-US" sz="3200" dirty="0">
              <a:solidFill>
                <a:srgbClr val="0070C0"/>
              </a:solidFill>
            </a:endParaRPr>
          </a:p>
        </p:txBody>
      </p:sp>
      <p:sp>
        <p:nvSpPr>
          <p:cNvPr id="3" name="Subtitle 2"/>
          <p:cNvSpPr>
            <a:spLocks noGrp="1"/>
          </p:cNvSpPr>
          <p:nvPr>
            <p:ph type="subTitle" idx="1"/>
          </p:nvPr>
        </p:nvSpPr>
        <p:spPr>
          <a:xfrm>
            <a:off x="990600" y="2286000"/>
            <a:ext cx="7086600" cy="3962400"/>
          </a:xfrm>
        </p:spPr>
        <p:txBody>
          <a:bodyPr/>
          <a:lstStyle/>
          <a:p>
            <a:pPr marL="342900" lvl="1" indent="-342900">
              <a:buFont typeface="Arial" panose="020B0604020202020204" pitchFamily="34" charset="0"/>
              <a:buChar char="•"/>
            </a:pPr>
            <a:r>
              <a:rPr lang="en-US" sz="1600" dirty="0" smtClean="0"/>
              <a:t>Click the 	          button</a:t>
            </a:r>
          </a:p>
          <a:p>
            <a:pPr marL="742950" lvl="2" indent="-342900">
              <a:buFont typeface="Arial" panose="020B0604020202020204" pitchFamily="34" charset="0"/>
              <a:buChar char="•"/>
            </a:pPr>
            <a:r>
              <a:rPr lang="en-US" sz="1600" dirty="0" smtClean="0"/>
              <a:t>Select ‘1 Point Quality Control (QC)’ from the list of transactions</a:t>
            </a:r>
          </a:p>
          <a:p>
            <a:pPr marL="742950" lvl="2" indent="-342900">
              <a:buFont typeface="Arial" panose="020B0604020202020204" pitchFamily="34" charset="0"/>
              <a:buChar char="•"/>
            </a:pPr>
            <a:endParaRPr lang="en-US" sz="1200" dirty="0" smtClean="0"/>
          </a:p>
        </p:txBody>
      </p:sp>
      <p:pic>
        <p:nvPicPr>
          <p:cNvPr id="6" name="Picture 5"/>
          <p:cNvPicPr>
            <a:picLocks noChangeAspect="1"/>
          </p:cNvPicPr>
          <p:nvPr/>
        </p:nvPicPr>
        <p:blipFill>
          <a:blip r:embed="rId2"/>
          <a:stretch>
            <a:fillRect/>
          </a:stretch>
        </p:blipFill>
        <p:spPr>
          <a:xfrm>
            <a:off x="2286000" y="2209800"/>
            <a:ext cx="1162050" cy="419100"/>
          </a:xfrm>
          <a:prstGeom prst="rect">
            <a:avLst/>
          </a:prstGeom>
        </p:spPr>
      </p:pic>
      <p:pic>
        <p:nvPicPr>
          <p:cNvPr id="7" name="Picture 6"/>
          <p:cNvPicPr>
            <a:picLocks noChangeAspect="1"/>
          </p:cNvPicPr>
          <p:nvPr/>
        </p:nvPicPr>
        <p:blipFill>
          <a:blip r:embed="rId3"/>
          <a:stretch>
            <a:fillRect/>
          </a:stretch>
        </p:blipFill>
        <p:spPr>
          <a:xfrm>
            <a:off x="3429000" y="2895600"/>
            <a:ext cx="2286000" cy="3349782"/>
          </a:xfrm>
          <a:prstGeom prst="rect">
            <a:avLst/>
          </a:prstGeom>
        </p:spPr>
      </p:pic>
    </p:spTree>
    <p:extLst>
      <p:ext uri="{BB962C8B-B14F-4D97-AF65-F5344CB8AC3E}">
        <p14:creationId xmlns:p14="http://schemas.microsoft.com/office/powerpoint/2010/main" val="748384337"/>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43000"/>
            <a:ext cx="7772400" cy="1143000"/>
          </a:xfrm>
        </p:spPr>
        <p:txBody>
          <a:bodyPr/>
          <a:lstStyle/>
          <a:p>
            <a:r>
              <a:rPr lang="en-US" sz="3200" dirty="0" smtClean="0">
                <a:solidFill>
                  <a:srgbClr val="0070C0"/>
                </a:solidFill>
              </a:rPr>
              <a:t>Getting started – An example from start to finish</a:t>
            </a:r>
            <a:endParaRPr lang="en-US" sz="3200" dirty="0">
              <a:solidFill>
                <a:srgbClr val="0070C0"/>
              </a:solidFill>
            </a:endParaRPr>
          </a:p>
        </p:txBody>
      </p:sp>
      <p:sp>
        <p:nvSpPr>
          <p:cNvPr id="3" name="Subtitle 2"/>
          <p:cNvSpPr>
            <a:spLocks noGrp="1"/>
          </p:cNvSpPr>
          <p:nvPr>
            <p:ph type="subTitle" idx="1"/>
          </p:nvPr>
        </p:nvSpPr>
        <p:spPr>
          <a:xfrm>
            <a:off x="990600" y="2286000"/>
            <a:ext cx="7086600" cy="3962400"/>
          </a:xfrm>
        </p:spPr>
        <p:txBody>
          <a:bodyPr/>
          <a:lstStyle/>
          <a:p>
            <a:pPr marL="342900" lvl="1" indent="-342900">
              <a:buFont typeface="Arial" panose="020B0604020202020204" pitchFamily="34" charset="0"/>
              <a:buChar char="•"/>
            </a:pPr>
            <a:r>
              <a:rPr lang="en-US" sz="1800" dirty="0" smtClean="0"/>
              <a:t>You should now see the ‘1-Point Quality Control (QC) Screen:</a:t>
            </a:r>
          </a:p>
          <a:p>
            <a:pPr marL="342900" lvl="1" indent="-342900">
              <a:buFont typeface="Arial" panose="020B0604020202020204" pitchFamily="34" charset="0"/>
              <a:buChar char="•"/>
            </a:pPr>
            <a:endParaRPr lang="en-US" sz="1600" dirty="0" smtClean="0"/>
          </a:p>
        </p:txBody>
      </p:sp>
      <p:pic>
        <p:nvPicPr>
          <p:cNvPr id="4" name="Picture 3"/>
          <p:cNvPicPr>
            <a:picLocks noChangeAspect="1"/>
          </p:cNvPicPr>
          <p:nvPr/>
        </p:nvPicPr>
        <p:blipFill>
          <a:blip r:embed="rId2"/>
          <a:stretch>
            <a:fillRect/>
          </a:stretch>
        </p:blipFill>
        <p:spPr>
          <a:xfrm>
            <a:off x="2514601" y="2611462"/>
            <a:ext cx="4191000" cy="3636412"/>
          </a:xfrm>
          <a:prstGeom prst="rect">
            <a:avLst/>
          </a:prstGeom>
        </p:spPr>
      </p:pic>
    </p:spTree>
    <p:extLst>
      <p:ext uri="{BB962C8B-B14F-4D97-AF65-F5344CB8AC3E}">
        <p14:creationId xmlns:p14="http://schemas.microsoft.com/office/powerpoint/2010/main" val="3940774172"/>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43000"/>
            <a:ext cx="7772400" cy="1143000"/>
          </a:xfrm>
        </p:spPr>
        <p:txBody>
          <a:bodyPr/>
          <a:lstStyle/>
          <a:p>
            <a:r>
              <a:rPr lang="en-US" sz="3200" dirty="0" smtClean="0">
                <a:solidFill>
                  <a:srgbClr val="0070C0"/>
                </a:solidFill>
              </a:rPr>
              <a:t>Getting started – An example from start to finish</a:t>
            </a:r>
            <a:endParaRPr lang="en-US" sz="3200" dirty="0">
              <a:solidFill>
                <a:srgbClr val="0070C0"/>
              </a:solidFill>
            </a:endParaRPr>
          </a:p>
        </p:txBody>
      </p:sp>
      <p:sp>
        <p:nvSpPr>
          <p:cNvPr id="3" name="Subtitle 2"/>
          <p:cNvSpPr>
            <a:spLocks noGrp="1"/>
          </p:cNvSpPr>
          <p:nvPr>
            <p:ph type="subTitle" idx="1"/>
          </p:nvPr>
        </p:nvSpPr>
        <p:spPr>
          <a:xfrm>
            <a:off x="990600" y="2286000"/>
            <a:ext cx="7086600" cy="3962400"/>
          </a:xfrm>
        </p:spPr>
        <p:txBody>
          <a:bodyPr/>
          <a:lstStyle/>
          <a:p>
            <a:pPr marL="342900" lvl="1" indent="-342900">
              <a:buFont typeface="Arial" panose="020B0604020202020204" pitchFamily="34" charset="0"/>
              <a:buChar char="•"/>
            </a:pPr>
            <a:r>
              <a:rPr lang="en-US" sz="1600" dirty="0" smtClean="0"/>
              <a:t>Let’s enter the following information:</a:t>
            </a:r>
          </a:p>
          <a:p>
            <a:pPr marL="742950" lvl="2" indent="-342900">
              <a:buFont typeface="Arial" panose="020B0604020202020204" pitchFamily="34" charset="0"/>
              <a:buChar char="•"/>
            </a:pPr>
            <a:r>
              <a:rPr lang="en-US" sz="1200" dirty="0" smtClean="0"/>
              <a:t>Action Indicator		- Insert (I)</a:t>
            </a:r>
          </a:p>
          <a:p>
            <a:pPr marL="742950" lvl="2" indent="-342900">
              <a:buFont typeface="Arial" panose="020B0604020202020204" pitchFamily="34" charset="0"/>
              <a:buChar char="•"/>
            </a:pPr>
            <a:r>
              <a:rPr lang="en-US" sz="1200" dirty="0" smtClean="0"/>
              <a:t>Performing Agency	- A. E. Staly Company (0002)</a:t>
            </a:r>
          </a:p>
          <a:p>
            <a:pPr marL="742950" lvl="2" indent="-342900">
              <a:buFont typeface="Arial" panose="020B0604020202020204" pitchFamily="34" charset="0"/>
              <a:buChar char="•"/>
            </a:pPr>
            <a:r>
              <a:rPr lang="en-US" sz="1200" dirty="0" smtClean="0"/>
              <a:t>State Code		- AK (02)</a:t>
            </a:r>
          </a:p>
          <a:p>
            <a:pPr marL="742950" lvl="2" indent="-342900">
              <a:buFont typeface="Arial" panose="020B0604020202020204" pitchFamily="34" charset="0"/>
              <a:buChar char="•"/>
            </a:pPr>
            <a:r>
              <a:rPr lang="en-US" sz="1200" dirty="0" smtClean="0"/>
              <a:t>County Code		- Anchorage (020)</a:t>
            </a:r>
          </a:p>
          <a:p>
            <a:pPr marL="742950" lvl="2" indent="-342900">
              <a:buFont typeface="Arial" panose="020B0604020202020204" pitchFamily="34" charset="0"/>
              <a:buChar char="•"/>
            </a:pPr>
            <a:r>
              <a:rPr lang="en-US" sz="1200" dirty="0" smtClean="0"/>
              <a:t>Site Number		- DHHS (02) (020) (0052)</a:t>
            </a:r>
          </a:p>
          <a:p>
            <a:pPr marL="742950" lvl="2" indent="-342900">
              <a:buFont typeface="Arial" panose="020B0604020202020204" pitchFamily="34" charset="0"/>
              <a:buChar char="•"/>
            </a:pPr>
            <a:r>
              <a:rPr lang="en-US" sz="1200" dirty="0" smtClean="0"/>
              <a:t>Parameter Code	- Carbon monoxide (42101)</a:t>
            </a:r>
          </a:p>
          <a:p>
            <a:pPr marL="742950" lvl="2" indent="-342900">
              <a:buFont typeface="Arial" panose="020B0604020202020204" pitchFamily="34" charset="0"/>
              <a:buChar char="•"/>
            </a:pPr>
            <a:r>
              <a:rPr lang="en-US" sz="1200" dirty="0" smtClean="0"/>
              <a:t>POC		- 1</a:t>
            </a:r>
          </a:p>
          <a:p>
            <a:pPr marL="742950" lvl="2" indent="-342900">
              <a:buFont typeface="Arial" panose="020B0604020202020204" pitchFamily="34" charset="0"/>
              <a:buChar char="•"/>
            </a:pPr>
            <a:r>
              <a:rPr lang="en-US" sz="1200" dirty="0" smtClean="0"/>
              <a:t>Assessment Date	- Tuesday, August 05, 2014</a:t>
            </a:r>
          </a:p>
          <a:p>
            <a:pPr marL="742950" lvl="2" indent="-342900">
              <a:buFont typeface="Arial" panose="020B0604020202020204" pitchFamily="34" charset="0"/>
              <a:buChar char="•"/>
            </a:pPr>
            <a:r>
              <a:rPr lang="en-US" sz="1200" dirty="0" smtClean="0"/>
              <a:t>Assessment Number	- 1</a:t>
            </a:r>
          </a:p>
          <a:p>
            <a:pPr marL="742950" lvl="2" indent="-342900">
              <a:buFont typeface="Arial" panose="020B0604020202020204" pitchFamily="34" charset="0"/>
              <a:buChar char="•"/>
            </a:pPr>
            <a:r>
              <a:rPr lang="en-US" sz="1200" dirty="0"/>
              <a:t>Monitor Method Code	</a:t>
            </a:r>
            <a:r>
              <a:rPr lang="en-US" sz="1200" dirty="0" smtClean="0"/>
              <a:t>- </a:t>
            </a:r>
            <a:r>
              <a:rPr lang="en-US" sz="1200" dirty="0"/>
              <a:t>INSTRUMENTAL (DETECTION TUBE) </a:t>
            </a:r>
            <a:r>
              <a:rPr lang="en-US" sz="1200" dirty="0" smtClean="0"/>
              <a:t>						(</a:t>
            </a:r>
            <a:r>
              <a:rPr lang="en-US" sz="1200" dirty="0"/>
              <a:t>42101) (013</a:t>
            </a:r>
            <a:r>
              <a:rPr lang="en-US" sz="1200" dirty="0" smtClean="0"/>
              <a:t>)</a:t>
            </a:r>
          </a:p>
          <a:p>
            <a:pPr marL="742950" lvl="2" indent="-342900">
              <a:buFont typeface="Arial" panose="020B0604020202020204" pitchFamily="34" charset="0"/>
              <a:buChar char="•"/>
            </a:pPr>
            <a:r>
              <a:rPr lang="en-US" sz="1200" dirty="0" smtClean="0"/>
              <a:t>Reported Unit		- Parts per 100 million (040)</a:t>
            </a:r>
          </a:p>
          <a:p>
            <a:pPr marL="742950" lvl="2" indent="-342900">
              <a:buFont typeface="Arial" panose="020B0604020202020204" pitchFamily="34" charset="0"/>
              <a:buChar char="•"/>
            </a:pPr>
            <a:r>
              <a:rPr lang="en-US" sz="1200" dirty="0" smtClean="0"/>
              <a:t>Monitor Concentration	- 1</a:t>
            </a:r>
          </a:p>
          <a:p>
            <a:pPr marL="742950" lvl="2" indent="-342900">
              <a:buFont typeface="Arial" panose="020B0604020202020204" pitchFamily="34" charset="0"/>
              <a:buChar char="•"/>
            </a:pPr>
            <a:r>
              <a:rPr lang="en-US" sz="1200" dirty="0" smtClean="0"/>
              <a:t>Assessment Concentration	- 2</a:t>
            </a:r>
          </a:p>
          <a:p>
            <a:pPr marL="342900" lvl="1" indent="-342900">
              <a:buFont typeface="Arial" panose="020B0604020202020204" pitchFamily="34" charset="0"/>
              <a:buChar char="•"/>
            </a:pPr>
            <a:r>
              <a:rPr lang="en-US" sz="1600" dirty="0" smtClean="0"/>
              <a:t>Click the 	  button</a:t>
            </a:r>
          </a:p>
          <a:p>
            <a:pPr marL="342900" lvl="1" indent="-342900">
              <a:buFont typeface="Arial" panose="020B0604020202020204" pitchFamily="34" charset="0"/>
              <a:buChar char="•"/>
            </a:pPr>
            <a:endParaRPr lang="en-US" sz="1600" dirty="0" smtClean="0"/>
          </a:p>
        </p:txBody>
      </p:sp>
      <p:pic>
        <p:nvPicPr>
          <p:cNvPr id="6" name="Picture 5"/>
          <p:cNvPicPr>
            <a:picLocks noChangeAspect="1"/>
          </p:cNvPicPr>
          <p:nvPr/>
        </p:nvPicPr>
        <p:blipFill>
          <a:blip r:embed="rId2"/>
          <a:stretch>
            <a:fillRect/>
          </a:stretch>
        </p:blipFill>
        <p:spPr>
          <a:xfrm>
            <a:off x="2209800" y="5638800"/>
            <a:ext cx="762000" cy="314325"/>
          </a:xfrm>
          <a:prstGeom prst="rect">
            <a:avLst/>
          </a:prstGeom>
        </p:spPr>
      </p:pic>
    </p:spTree>
    <p:extLst>
      <p:ext uri="{BB962C8B-B14F-4D97-AF65-F5344CB8AC3E}">
        <p14:creationId xmlns:p14="http://schemas.microsoft.com/office/powerpoint/2010/main" val="2632227666"/>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43000"/>
            <a:ext cx="7772400" cy="1143000"/>
          </a:xfrm>
        </p:spPr>
        <p:txBody>
          <a:bodyPr/>
          <a:lstStyle/>
          <a:p>
            <a:r>
              <a:rPr lang="en-US" sz="3200" dirty="0" smtClean="0">
                <a:solidFill>
                  <a:srgbClr val="0070C0"/>
                </a:solidFill>
              </a:rPr>
              <a:t>Getting started – An example from start to finish</a:t>
            </a:r>
            <a:endParaRPr lang="en-US" sz="3200" dirty="0">
              <a:solidFill>
                <a:srgbClr val="0070C0"/>
              </a:solidFill>
            </a:endParaRPr>
          </a:p>
        </p:txBody>
      </p:sp>
      <p:sp>
        <p:nvSpPr>
          <p:cNvPr id="3" name="Subtitle 2"/>
          <p:cNvSpPr>
            <a:spLocks noGrp="1"/>
          </p:cNvSpPr>
          <p:nvPr>
            <p:ph type="subTitle" idx="1"/>
          </p:nvPr>
        </p:nvSpPr>
        <p:spPr>
          <a:xfrm>
            <a:off x="990600" y="2286000"/>
            <a:ext cx="7086600" cy="3962400"/>
          </a:xfrm>
        </p:spPr>
        <p:txBody>
          <a:bodyPr/>
          <a:lstStyle/>
          <a:p>
            <a:pPr marL="342900" lvl="1" indent="-342900">
              <a:buFont typeface="Arial" panose="020B0604020202020204" pitchFamily="34" charset="0"/>
              <a:buChar char="•"/>
            </a:pPr>
            <a:r>
              <a:rPr lang="en-US" sz="1800" dirty="0" smtClean="0"/>
              <a:t>Please note:</a:t>
            </a:r>
          </a:p>
          <a:p>
            <a:pPr marL="742950" lvl="2" indent="-342900">
              <a:buFont typeface="Arial" panose="020B0604020202020204" pitchFamily="34" charset="0"/>
              <a:buChar char="•"/>
            </a:pPr>
            <a:r>
              <a:rPr lang="en-US" sz="1600" dirty="0" smtClean="0"/>
              <a:t>The AQS QA Transaction Generator will validate the data as you selecting/entering it.  Selecting a ‘State Code’ will limit the ‘County Code’ to the counties for the selected state.  Selecting the ‘County Code’ will now limit the ‘Site Number’ to the ‘State Code’ and ‘County Code’ that you selected.  The ‘Parameter Code’ will be limited to the ‘State Code’, ‘County Code’ and ‘Site Number that you selected.  The ‘Reported Unit’ will be limited to the ‘Parameter Code’ and the type of QA transaction that you are creating.</a:t>
            </a:r>
          </a:p>
          <a:p>
            <a:pPr marL="742950" lvl="2" indent="-342900">
              <a:buFont typeface="Arial" panose="020B0604020202020204" pitchFamily="34" charset="0"/>
              <a:buChar char="•"/>
            </a:pPr>
            <a:r>
              <a:rPr lang="en-US" sz="1600" dirty="0" smtClean="0"/>
              <a:t>The AQS QA Transaction Generator ensures that the transaction that you create is a valid AQS QA transaction by using the reference data that is updated nightly.  Therefore it is imperative that you apply any and all updates to ensure that the transaction(s) that you are creating are valid AQS QA Transactions.</a:t>
            </a:r>
          </a:p>
          <a:p>
            <a:pPr marL="342900" lvl="1" indent="-342900">
              <a:buFont typeface="Arial" panose="020B0604020202020204" pitchFamily="34" charset="0"/>
              <a:buChar char="•"/>
            </a:pPr>
            <a:endParaRPr lang="en-US" sz="1600" dirty="0" smtClean="0"/>
          </a:p>
        </p:txBody>
      </p:sp>
    </p:spTree>
    <p:extLst>
      <p:ext uri="{BB962C8B-B14F-4D97-AF65-F5344CB8AC3E}">
        <p14:creationId xmlns:p14="http://schemas.microsoft.com/office/powerpoint/2010/main" val="4114664222"/>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43000"/>
            <a:ext cx="7772400" cy="1143000"/>
          </a:xfrm>
        </p:spPr>
        <p:txBody>
          <a:bodyPr/>
          <a:lstStyle/>
          <a:p>
            <a:r>
              <a:rPr lang="en-US" sz="3200" dirty="0" smtClean="0">
                <a:solidFill>
                  <a:srgbClr val="0070C0"/>
                </a:solidFill>
              </a:rPr>
              <a:t>Getting started – An example from start to finish</a:t>
            </a:r>
            <a:endParaRPr lang="en-US" sz="3200" dirty="0">
              <a:solidFill>
                <a:srgbClr val="0070C0"/>
              </a:solidFill>
            </a:endParaRPr>
          </a:p>
        </p:txBody>
      </p:sp>
      <p:sp>
        <p:nvSpPr>
          <p:cNvPr id="3" name="Subtitle 2"/>
          <p:cNvSpPr>
            <a:spLocks noGrp="1"/>
          </p:cNvSpPr>
          <p:nvPr>
            <p:ph type="subTitle" idx="1"/>
          </p:nvPr>
        </p:nvSpPr>
        <p:spPr>
          <a:xfrm>
            <a:off x="990600" y="2286000"/>
            <a:ext cx="7086600" cy="3962400"/>
          </a:xfrm>
        </p:spPr>
        <p:txBody>
          <a:bodyPr/>
          <a:lstStyle/>
          <a:p>
            <a:pPr marL="342900" lvl="1" indent="-342900">
              <a:buFont typeface="Arial" panose="020B0604020202020204" pitchFamily="34" charset="0"/>
              <a:buChar char="•"/>
            </a:pPr>
            <a:r>
              <a:rPr lang="en-US" sz="1600" dirty="0" smtClean="0"/>
              <a:t>The ‘Transactions’ screen will be displayed and should look like the following:</a:t>
            </a:r>
          </a:p>
          <a:p>
            <a:pPr marL="342900" lvl="1" indent="-342900">
              <a:buFont typeface="Arial" panose="020B0604020202020204" pitchFamily="34" charset="0"/>
              <a:buChar char="•"/>
            </a:pPr>
            <a:endParaRPr lang="en-US" sz="1200" dirty="0" smtClean="0"/>
          </a:p>
          <a:p>
            <a:pPr marL="342900" lvl="1" indent="-342900">
              <a:buFont typeface="Arial" panose="020B0604020202020204" pitchFamily="34" charset="0"/>
              <a:buChar char="•"/>
            </a:pPr>
            <a:endParaRPr lang="en-US" sz="1600" dirty="0" smtClean="0"/>
          </a:p>
        </p:txBody>
      </p:sp>
      <p:pic>
        <p:nvPicPr>
          <p:cNvPr id="4" name="Picture 3"/>
          <p:cNvPicPr>
            <a:picLocks noChangeAspect="1"/>
          </p:cNvPicPr>
          <p:nvPr/>
        </p:nvPicPr>
        <p:blipFill>
          <a:blip r:embed="rId2"/>
          <a:stretch>
            <a:fillRect/>
          </a:stretch>
        </p:blipFill>
        <p:spPr>
          <a:xfrm>
            <a:off x="2133600" y="2876828"/>
            <a:ext cx="4495800" cy="3388266"/>
          </a:xfrm>
          <a:prstGeom prst="rect">
            <a:avLst/>
          </a:prstGeom>
        </p:spPr>
      </p:pic>
    </p:spTree>
    <p:extLst>
      <p:ext uri="{BB962C8B-B14F-4D97-AF65-F5344CB8AC3E}">
        <p14:creationId xmlns:p14="http://schemas.microsoft.com/office/powerpoint/2010/main" val="1142899004"/>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43000"/>
            <a:ext cx="7772400" cy="1143000"/>
          </a:xfrm>
        </p:spPr>
        <p:txBody>
          <a:bodyPr/>
          <a:lstStyle/>
          <a:p>
            <a:r>
              <a:rPr lang="en-US" sz="3200" dirty="0" smtClean="0">
                <a:solidFill>
                  <a:srgbClr val="0070C0"/>
                </a:solidFill>
              </a:rPr>
              <a:t>Getting started – An example from start to finish</a:t>
            </a:r>
            <a:endParaRPr lang="en-US" sz="3200" dirty="0">
              <a:solidFill>
                <a:srgbClr val="0070C0"/>
              </a:solidFill>
            </a:endParaRPr>
          </a:p>
        </p:txBody>
      </p:sp>
      <p:sp>
        <p:nvSpPr>
          <p:cNvPr id="3" name="Subtitle 2"/>
          <p:cNvSpPr>
            <a:spLocks noGrp="1"/>
          </p:cNvSpPr>
          <p:nvPr>
            <p:ph type="subTitle" idx="1"/>
          </p:nvPr>
        </p:nvSpPr>
        <p:spPr>
          <a:xfrm>
            <a:off x="990600" y="2286000"/>
            <a:ext cx="7086600" cy="3962400"/>
          </a:xfrm>
        </p:spPr>
        <p:txBody>
          <a:bodyPr/>
          <a:lstStyle/>
          <a:p>
            <a:pPr marL="342900" lvl="1" indent="-342900">
              <a:buFont typeface="Arial" panose="020B0604020202020204" pitchFamily="34" charset="0"/>
              <a:buChar char="•"/>
            </a:pPr>
            <a:r>
              <a:rPr lang="en-US" sz="1600" dirty="0" smtClean="0"/>
              <a:t>The green background color is an indicator that the transaction is valid</a:t>
            </a:r>
          </a:p>
          <a:p>
            <a:pPr marL="342900" lvl="1" indent="-342900">
              <a:buFont typeface="Arial" panose="020B0604020202020204" pitchFamily="34" charset="0"/>
              <a:buChar char="•"/>
            </a:pPr>
            <a:r>
              <a:rPr lang="en-US" sz="1600" dirty="0" smtClean="0"/>
              <a:t>Let’s save this transaction before we continue</a:t>
            </a:r>
          </a:p>
          <a:p>
            <a:pPr marL="742950" lvl="2" indent="-342900">
              <a:buFont typeface="Arial" panose="020B0604020202020204" pitchFamily="34" charset="0"/>
              <a:buChar char="•"/>
            </a:pPr>
            <a:r>
              <a:rPr lang="en-US" sz="1200" dirty="0" smtClean="0"/>
              <a:t>Click the 	       button at the bottom of the screen</a:t>
            </a:r>
          </a:p>
          <a:p>
            <a:pPr marL="742950" lvl="2" indent="-342900">
              <a:buFont typeface="Arial" panose="020B0604020202020204" pitchFamily="34" charset="0"/>
              <a:buChar char="•"/>
            </a:pPr>
            <a:r>
              <a:rPr lang="en-US" sz="1200" dirty="0" smtClean="0"/>
              <a:t>Enter ‘1-Point’ for the description and click the	button</a:t>
            </a:r>
          </a:p>
          <a:p>
            <a:pPr marL="742950" lvl="2" indent="-342900">
              <a:buFont typeface="Arial" panose="020B0604020202020204" pitchFamily="34" charset="0"/>
              <a:buChar char="•"/>
            </a:pPr>
            <a:endParaRPr lang="en-US" sz="1200" dirty="0"/>
          </a:p>
          <a:p>
            <a:pPr marL="742950" lvl="2" indent="-342900">
              <a:buFont typeface="Arial" panose="020B0604020202020204" pitchFamily="34" charset="0"/>
              <a:buChar char="•"/>
            </a:pPr>
            <a:endParaRPr lang="en-US" sz="1200" dirty="0" smtClean="0"/>
          </a:p>
          <a:p>
            <a:pPr marL="742950" lvl="2" indent="-342900">
              <a:buFont typeface="Arial" panose="020B0604020202020204" pitchFamily="34" charset="0"/>
              <a:buChar char="•"/>
            </a:pPr>
            <a:endParaRPr lang="en-US" sz="1200" dirty="0"/>
          </a:p>
          <a:p>
            <a:pPr marL="742950" lvl="2" indent="-342900">
              <a:buFont typeface="Arial" panose="020B0604020202020204" pitchFamily="34" charset="0"/>
              <a:buChar char="•"/>
            </a:pPr>
            <a:endParaRPr lang="en-US" sz="1200" dirty="0" smtClean="0"/>
          </a:p>
          <a:p>
            <a:pPr marL="742950" lvl="2" indent="-342900">
              <a:buFont typeface="Arial" panose="020B0604020202020204" pitchFamily="34" charset="0"/>
              <a:buChar char="•"/>
            </a:pPr>
            <a:r>
              <a:rPr lang="en-US" sz="1200" dirty="0" smtClean="0"/>
              <a:t>The ‘Title’ for the transaction screen should now look like the following:</a:t>
            </a:r>
          </a:p>
          <a:p>
            <a:pPr marL="742950" lvl="2" indent="-342900">
              <a:buFont typeface="Arial" panose="020B0604020202020204" pitchFamily="34" charset="0"/>
              <a:buChar char="•"/>
            </a:pPr>
            <a:endParaRPr lang="en-US" sz="1200" dirty="0"/>
          </a:p>
          <a:p>
            <a:pPr marL="742950" lvl="2" indent="-342900">
              <a:buFont typeface="Arial" panose="020B0604020202020204" pitchFamily="34" charset="0"/>
              <a:buChar char="•"/>
            </a:pPr>
            <a:endParaRPr lang="en-US" sz="1200" dirty="0" smtClean="0"/>
          </a:p>
          <a:p>
            <a:pPr marL="400050" lvl="2" indent="0">
              <a:buNone/>
            </a:pPr>
            <a:r>
              <a:rPr lang="en-US" sz="1200" dirty="0" smtClean="0"/>
              <a:t> </a:t>
            </a:r>
          </a:p>
          <a:p>
            <a:pPr marL="742950" lvl="2" indent="-342900">
              <a:buFont typeface="Arial" panose="020B0604020202020204" pitchFamily="34" charset="0"/>
              <a:buChar char="•"/>
            </a:pPr>
            <a:endParaRPr lang="en-US" sz="1200" dirty="0"/>
          </a:p>
          <a:p>
            <a:pPr marL="742950" lvl="2" indent="-342900">
              <a:buFont typeface="Arial" panose="020B0604020202020204" pitchFamily="34" charset="0"/>
              <a:buChar char="•"/>
            </a:pPr>
            <a:endParaRPr lang="en-US" sz="1200" dirty="0" smtClean="0"/>
          </a:p>
          <a:p>
            <a:pPr marL="742950" lvl="2" indent="-342900">
              <a:buFont typeface="Arial" panose="020B0604020202020204" pitchFamily="34" charset="0"/>
              <a:buChar char="•"/>
            </a:pPr>
            <a:endParaRPr lang="en-US" sz="1200" dirty="0" smtClean="0"/>
          </a:p>
          <a:p>
            <a:pPr marL="342900" lvl="1" indent="-342900">
              <a:buFont typeface="Arial" panose="020B0604020202020204" pitchFamily="34" charset="0"/>
              <a:buChar char="•"/>
            </a:pPr>
            <a:endParaRPr lang="en-US" sz="1200" dirty="0" smtClean="0"/>
          </a:p>
          <a:p>
            <a:pPr marL="342900" lvl="1" indent="-342900">
              <a:buFont typeface="Arial" panose="020B0604020202020204" pitchFamily="34" charset="0"/>
              <a:buChar char="•"/>
            </a:pPr>
            <a:endParaRPr lang="en-US" sz="1600" dirty="0" smtClean="0"/>
          </a:p>
        </p:txBody>
      </p:sp>
      <p:pic>
        <p:nvPicPr>
          <p:cNvPr id="6" name="Picture 5"/>
          <p:cNvPicPr>
            <a:picLocks noChangeAspect="1"/>
          </p:cNvPicPr>
          <p:nvPr/>
        </p:nvPicPr>
        <p:blipFill>
          <a:blip r:embed="rId2"/>
          <a:stretch>
            <a:fillRect/>
          </a:stretch>
        </p:blipFill>
        <p:spPr>
          <a:xfrm>
            <a:off x="2438400" y="2868561"/>
            <a:ext cx="704426" cy="255639"/>
          </a:xfrm>
          <a:prstGeom prst="rect">
            <a:avLst/>
          </a:prstGeom>
        </p:spPr>
      </p:pic>
      <p:pic>
        <p:nvPicPr>
          <p:cNvPr id="7" name="Picture 6"/>
          <p:cNvPicPr>
            <a:picLocks noChangeAspect="1"/>
          </p:cNvPicPr>
          <p:nvPr/>
        </p:nvPicPr>
        <p:blipFill>
          <a:blip r:embed="rId3"/>
          <a:stretch>
            <a:fillRect/>
          </a:stretch>
        </p:blipFill>
        <p:spPr>
          <a:xfrm>
            <a:off x="1981200" y="3437792"/>
            <a:ext cx="3533775" cy="569284"/>
          </a:xfrm>
          <a:prstGeom prst="rect">
            <a:avLst/>
          </a:prstGeom>
        </p:spPr>
      </p:pic>
      <p:pic>
        <p:nvPicPr>
          <p:cNvPr id="8" name="Picture 7"/>
          <p:cNvPicPr>
            <a:picLocks noChangeAspect="1"/>
          </p:cNvPicPr>
          <p:nvPr/>
        </p:nvPicPr>
        <p:blipFill>
          <a:blip r:embed="rId4"/>
          <a:stretch>
            <a:fillRect/>
          </a:stretch>
        </p:blipFill>
        <p:spPr>
          <a:xfrm>
            <a:off x="4953001" y="3124200"/>
            <a:ext cx="597310" cy="228600"/>
          </a:xfrm>
          <a:prstGeom prst="rect">
            <a:avLst/>
          </a:prstGeom>
        </p:spPr>
      </p:pic>
      <p:pic>
        <p:nvPicPr>
          <p:cNvPr id="9" name="Picture 8"/>
          <p:cNvPicPr>
            <a:picLocks noChangeAspect="1"/>
          </p:cNvPicPr>
          <p:nvPr/>
        </p:nvPicPr>
        <p:blipFill>
          <a:blip r:embed="rId5"/>
          <a:stretch>
            <a:fillRect/>
          </a:stretch>
        </p:blipFill>
        <p:spPr>
          <a:xfrm>
            <a:off x="3142826" y="4495800"/>
            <a:ext cx="2285999" cy="257872"/>
          </a:xfrm>
          <a:prstGeom prst="rect">
            <a:avLst/>
          </a:prstGeom>
        </p:spPr>
      </p:pic>
    </p:spTree>
    <p:extLst>
      <p:ext uri="{BB962C8B-B14F-4D97-AF65-F5344CB8AC3E}">
        <p14:creationId xmlns:p14="http://schemas.microsoft.com/office/powerpoint/2010/main" val="3427594313"/>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43000"/>
            <a:ext cx="7772400" cy="1143000"/>
          </a:xfrm>
        </p:spPr>
        <p:txBody>
          <a:bodyPr/>
          <a:lstStyle/>
          <a:p>
            <a:r>
              <a:rPr lang="en-US" sz="3200" dirty="0" smtClean="0">
                <a:solidFill>
                  <a:srgbClr val="0070C0"/>
                </a:solidFill>
              </a:rPr>
              <a:t>Getting started – An example from start to finish</a:t>
            </a:r>
            <a:endParaRPr lang="en-US" sz="3200" dirty="0">
              <a:solidFill>
                <a:srgbClr val="0070C0"/>
              </a:solidFill>
            </a:endParaRPr>
          </a:p>
        </p:txBody>
      </p:sp>
      <p:sp>
        <p:nvSpPr>
          <p:cNvPr id="3" name="Subtitle 2"/>
          <p:cNvSpPr>
            <a:spLocks noGrp="1"/>
          </p:cNvSpPr>
          <p:nvPr>
            <p:ph type="subTitle" idx="1"/>
          </p:nvPr>
        </p:nvSpPr>
        <p:spPr>
          <a:xfrm>
            <a:off x="990600" y="2286000"/>
            <a:ext cx="7086600" cy="3962400"/>
          </a:xfrm>
        </p:spPr>
        <p:txBody>
          <a:bodyPr/>
          <a:lstStyle/>
          <a:p>
            <a:pPr marL="342900" lvl="1" indent="-342900">
              <a:buFont typeface="Arial" panose="020B0604020202020204" pitchFamily="34" charset="0"/>
              <a:buChar char="•"/>
            </a:pPr>
            <a:r>
              <a:rPr lang="en-US" sz="1600" dirty="0"/>
              <a:t>Let’s ‘Generate’ or create the AQS QA Transaction file that can be submitted to AQS</a:t>
            </a:r>
          </a:p>
          <a:p>
            <a:pPr marL="742950" lvl="2" indent="-342900">
              <a:buFont typeface="Arial" panose="020B0604020202020204" pitchFamily="34" charset="0"/>
              <a:buChar char="•"/>
            </a:pPr>
            <a:r>
              <a:rPr lang="en-US" sz="1200" dirty="0" smtClean="0"/>
              <a:t>Click the	        button</a:t>
            </a:r>
          </a:p>
          <a:p>
            <a:pPr marL="742950" lvl="2" indent="-342900">
              <a:buFont typeface="Arial" panose="020B0604020202020204" pitchFamily="34" charset="0"/>
              <a:buChar char="•"/>
            </a:pPr>
            <a:r>
              <a:rPr lang="en-US" sz="1200" dirty="0" smtClean="0"/>
              <a:t>The ‘Save AQS QA Transaction File’ screen will open:</a:t>
            </a:r>
          </a:p>
          <a:p>
            <a:pPr marL="742950" lvl="2" indent="-342900">
              <a:buFont typeface="Arial" panose="020B0604020202020204" pitchFamily="34" charset="0"/>
              <a:buChar char="•"/>
            </a:pPr>
            <a:endParaRPr lang="en-US" sz="1200" dirty="0" smtClean="0"/>
          </a:p>
          <a:p>
            <a:pPr marL="742950" lvl="2" indent="-342900">
              <a:buFont typeface="Arial" panose="020B0604020202020204" pitchFamily="34" charset="0"/>
              <a:buChar char="•"/>
            </a:pPr>
            <a:endParaRPr lang="en-US" sz="1200" dirty="0"/>
          </a:p>
          <a:p>
            <a:pPr marL="742950" lvl="2" indent="-342900">
              <a:buFont typeface="Arial" panose="020B0604020202020204" pitchFamily="34" charset="0"/>
              <a:buChar char="•"/>
            </a:pPr>
            <a:endParaRPr lang="en-US" sz="1200" dirty="0" smtClean="0"/>
          </a:p>
          <a:p>
            <a:pPr marL="742950" lvl="2" indent="-342900">
              <a:buFont typeface="Arial" panose="020B0604020202020204" pitchFamily="34" charset="0"/>
              <a:buChar char="•"/>
            </a:pPr>
            <a:endParaRPr lang="en-US" sz="1200" dirty="0"/>
          </a:p>
          <a:p>
            <a:pPr marL="742950" lvl="2" indent="-342900">
              <a:buFont typeface="Arial" panose="020B0604020202020204" pitchFamily="34" charset="0"/>
              <a:buChar char="•"/>
            </a:pPr>
            <a:endParaRPr lang="en-US" sz="1200" dirty="0" smtClean="0"/>
          </a:p>
          <a:p>
            <a:pPr marL="742950" lvl="2" indent="-342900">
              <a:buFont typeface="Arial" panose="020B0604020202020204" pitchFamily="34" charset="0"/>
              <a:buChar char="•"/>
            </a:pPr>
            <a:endParaRPr lang="en-US" sz="1200" dirty="0"/>
          </a:p>
          <a:p>
            <a:pPr marL="742950" lvl="2" indent="-342900">
              <a:buFont typeface="Arial" panose="020B0604020202020204" pitchFamily="34" charset="0"/>
              <a:buChar char="•"/>
            </a:pPr>
            <a:endParaRPr lang="en-US" sz="1200" dirty="0" smtClean="0"/>
          </a:p>
          <a:p>
            <a:pPr marL="742950" lvl="2" indent="-342900">
              <a:buFont typeface="Arial" panose="020B0604020202020204" pitchFamily="34" charset="0"/>
              <a:buChar char="•"/>
            </a:pPr>
            <a:endParaRPr lang="en-US" sz="1200" dirty="0"/>
          </a:p>
          <a:p>
            <a:pPr marL="742950" lvl="2" indent="-342900">
              <a:buFont typeface="Arial" panose="020B0604020202020204" pitchFamily="34" charset="0"/>
              <a:buChar char="•"/>
            </a:pPr>
            <a:endParaRPr lang="en-US" sz="1200" dirty="0" smtClean="0"/>
          </a:p>
          <a:p>
            <a:pPr marL="742950" lvl="2" indent="-342900">
              <a:buFont typeface="Arial" panose="020B0604020202020204" pitchFamily="34" charset="0"/>
              <a:buChar char="•"/>
            </a:pPr>
            <a:endParaRPr lang="en-US" sz="1200" dirty="0"/>
          </a:p>
          <a:p>
            <a:pPr marL="742950" lvl="2" indent="-342900">
              <a:buFont typeface="Arial" panose="020B0604020202020204" pitchFamily="34" charset="0"/>
              <a:buChar char="•"/>
            </a:pPr>
            <a:endParaRPr lang="en-US" sz="1200" dirty="0" smtClean="0"/>
          </a:p>
          <a:p>
            <a:pPr marL="742950" lvl="2" indent="-342900">
              <a:buFont typeface="Arial" panose="020B0604020202020204" pitchFamily="34" charset="0"/>
              <a:buChar char="•"/>
            </a:pPr>
            <a:endParaRPr lang="en-US" sz="1200" dirty="0"/>
          </a:p>
          <a:p>
            <a:pPr marL="742950" lvl="2" indent="-342900">
              <a:buFont typeface="Arial" panose="020B0604020202020204" pitchFamily="34" charset="0"/>
              <a:buChar char="•"/>
            </a:pPr>
            <a:r>
              <a:rPr lang="en-US" sz="1200" dirty="0" smtClean="0"/>
              <a:t>That’s it, the last step is to log on to AQS and submit your QA Transactions </a:t>
            </a:r>
            <a:endParaRPr lang="en-US" sz="1200" dirty="0"/>
          </a:p>
          <a:p>
            <a:pPr marL="742950" lvl="2" indent="-342900">
              <a:buFont typeface="Arial" panose="020B0604020202020204" pitchFamily="34" charset="0"/>
              <a:buChar char="•"/>
            </a:pPr>
            <a:endParaRPr lang="en-US" sz="1200" dirty="0" smtClean="0"/>
          </a:p>
          <a:p>
            <a:pPr marL="400050" lvl="2" indent="0">
              <a:buNone/>
            </a:pPr>
            <a:r>
              <a:rPr lang="en-US" sz="1200" dirty="0" smtClean="0"/>
              <a:t> </a:t>
            </a:r>
          </a:p>
          <a:p>
            <a:pPr marL="742950" lvl="2" indent="-342900">
              <a:buFont typeface="Arial" panose="020B0604020202020204" pitchFamily="34" charset="0"/>
              <a:buChar char="•"/>
            </a:pPr>
            <a:endParaRPr lang="en-US" sz="1200" dirty="0"/>
          </a:p>
          <a:p>
            <a:pPr marL="742950" lvl="2" indent="-342900">
              <a:buFont typeface="Arial" panose="020B0604020202020204" pitchFamily="34" charset="0"/>
              <a:buChar char="•"/>
            </a:pPr>
            <a:endParaRPr lang="en-US" sz="1200" dirty="0" smtClean="0"/>
          </a:p>
          <a:p>
            <a:pPr marL="742950" lvl="2" indent="-342900">
              <a:buFont typeface="Arial" panose="020B0604020202020204" pitchFamily="34" charset="0"/>
              <a:buChar char="•"/>
            </a:pPr>
            <a:endParaRPr lang="en-US" sz="1200" dirty="0" smtClean="0"/>
          </a:p>
          <a:p>
            <a:pPr marL="342900" lvl="1" indent="-342900">
              <a:buFont typeface="Arial" panose="020B0604020202020204" pitchFamily="34" charset="0"/>
              <a:buChar char="•"/>
            </a:pPr>
            <a:endParaRPr lang="en-US" sz="1200" dirty="0" smtClean="0"/>
          </a:p>
          <a:p>
            <a:pPr marL="342900" lvl="1" indent="-342900">
              <a:buFont typeface="Arial" panose="020B0604020202020204" pitchFamily="34" charset="0"/>
              <a:buChar char="•"/>
            </a:pPr>
            <a:endParaRPr lang="en-US" sz="1600" dirty="0" smtClean="0"/>
          </a:p>
        </p:txBody>
      </p:sp>
      <p:pic>
        <p:nvPicPr>
          <p:cNvPr id="4" name="Picture 3"/>
          <p:cNvPicPr>
            <a:picLocks noChangeAspect="1"/>
          </p:cNvPicPr>
          <p:nvPr/>
        </p:nvPicPr>
        <p:blipFill>
          <a:blip r:embed="rId2"/>
          <a:stretch>
            <a:fillRect/>
          </a:stretch>
        </p:blipFill>
        <p:spPr>
          <a:xfrm>
            <a:off x="2438400" y="2787952"/>
            <a:ext cx="762000" cy="260048"/>
          </a:xfrm>
          <a:prstGeom prst="rect">
            <a:avLst/>
          </a:prstGeom>
        </p:spPr>
      </p:pic>
      <p:pic>
        <p:nvPicPr>
          <p:cNvPr id="10" name="Picture 9"/>
          <p:cNvPicPr>
            <a:picLocks noChangeAspect="1"/>
          </p:cNvPicPr>
          <p:nvPr/>
        </p:nvPicPr>
        <p:blipFill>
          <a:blip r:embed="rId3"/>
          <a:stretch>
            <a:fillRect/>
          </a:stretch>
        </p:blipFill>
        <p:spPr>
          <a:xfrm>
            <a:off x="2590800" y="3352801"/>
            <a:ext cx="3276600" cy="2438800"/>
          </a:xfrm>
          <a:prstGeom prst="rect">
            <a:avLst/>
          </a:prstGeom>
        </p:spPr>
      </p:pic>
    </p:spTree>
    <p:extLst>
      <p:ext uri="{BB962C8B-B14F-4D97-AF65-F5344CB8AC3E}">
        <p14:creationId xmlns:p14="http://schemas.microsoft.com/office/powerpoint/2010/main" val="344555287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838200"/>
            <a:ext cx="7620000" cy="990600"/>
          </a:xfrm>
        </p:spPr>
        <p:txBody>
          <a:bodyPr/>
          <a:lstStyle/>
          <a:p>
            <a:r>
              <a:rPr lang="en-US" dirty="0" smtClean="0"/>
              <a:t>QA Transaction List</a:t>
            </a:r>
            <a:endParaRPr lang="en-US" dirty="0"/>
          </a:p>
        </p:txBody>
      </p:sp>
      <p:sp>
        <p:nvSpPr>
          <p:cNvPr id="3" name="Content Placeholder 2"/>
          <p:cNvSpPr>
            <a:spLocks noGrp="1"/>
          </p:cNvSpPr>
          <p:nvPr>
            <p:ph idx="1"/>
          </p:nvPr>
        </p:nvSpPr>
        <p:spPr>
          <a:xfrm>
            <a:off x="457200" y="1600200"/>
            <a:ext cx="8153400" cy="3697356"/>
          </a:xfrm>
        </p:spPr>
        <p:txBody>
          <a:bodyPr/>
          <a:lstStyle/>
          <a:p>
            <a:pPr>
              <a:lnSpc>
                <a:spcPct val="90000"/>
              </a:lnSpc>
              <a:spcBef>
                <a:spcPts val="0"/>
              </a:spcBef>
            </a:pPr>
            <a:r>
              <a:rPr lang="en-US" sz="1600" dirty="0"/>
              <a:t>1-Point QC</a:t>
            </a:r>
          </a:p>
          <a:p>
            <a:pPr>
              <a:lnSpc>
                <a:spcPct val="90000"/>
              </a:lnSpc>
              <a:spcBef>
                <a:spcPts val="0"/>
              </a:spcBef>
            </a:pPr>
            <a:r>
              <a:rPr lang="en-US" sz="1600" dirty="0"/>
              <a:t>Annual Performance Evaluation</a:t>
            </a:r>
          </a:p>
          <a:p>
            <a:pPr>
              <a:lnSpc>
                <a:spcPct val="90000"/>
              </a:lnSpc>
              <a:spcBef>
                <a:spcPts val="0"/>
              </a:spcBef>
            </a:pPr>
            <a:r>
              <a:rPr lang="en-US" sz="1600" dirty="0"/>
              <a:t>Flow Rate Verification</a:t>
            </a:r>
          </a:p>
          <a:p>
            <a:pPr>
              <a:lnSpc>
                <a:spcPct val="90000"/>
              </a:lnSpc>
              <a:spcBef>
                <a:spcPts val="0"/>
              </a:spcBef>
            </a:pPr>
            <a:r>
              <a:rPr lang="en-US" sz="1600" dirty="0"/>
              <a:t>Semi-Annual Flow Rate Audit</a:t>
            </a:r>
          </a:p>
          <a:p>
            <a:pPr>
              <a:lnSpc>
                <a:spcPct val="90000"/>
              </a:lnSpc>
              <a:spcBef>
                <a:spcPts val="0"/>
              </a:spcBef>
            </a:pPr>
            <a:r>
              <a:rPr lang="en-US" sz="1600" dirty="0"/>
              <a:t>Lead Analysis Audit</a:t>
            </a:r>
          </a:p>
          <a:p>
            <a:pPr>
              <a:lnSpc>
                <a:spcPct val="90000"/>
              </a:lnSpc>
              <a:spcBef>
                <a:spcPts val="0"/>
              </a:spcBef>
            </a:pPr>
            <a:r>
              <a:rPr lang="en-US" sz="1600" dirty="0"/>
              <a:t>Performance Evaluation Program (PEP)</a:t>
            </a:r>
          </a:p>
          <a:p>
            <a:pPr>
              <a:lnSpc>
                <a:spcPct val="90000"/>
              </a:lnSpc>
              <a:spcBef>
                <a:spcPts val="0"/>
              </a:spcBef>
            </a:pPr>
            <a:r>
              <a:rPr lang="en-US" sz="1600" dirty="0"/>
              <a:t>National Performance Audit Program (NPAP)</a:t>
            </a:r>
          </a:p>
          <a:p>
            <a:pPr>
              <a:lnSpc>
                <a:spcPct val="90000"/>
              </a:lnSpc>
              <a:spcBef>
                <a:spcPts val="0"/>
              </a:spcBef>
            </a:pPr>
            <a:r>
              <a:rPr lang="en-US" sz="1600" dirty="0"/>
              <a:t>PM Coarse Flow Rate Verification</a:t>
            </a:r>
          </a:p>
          <a:p>
            <a:pPr>
              <a:lnSpc>
                <a:spcPct val="90000"/>
              </a:lnSpc>
              <a:spcBef>
                <a:spcPts val="0"/>
              </a:spcBef>
            </a:pPr>
            <a:r>
              <a:rPr lang="en-US" sz="1600" dirty="0"/>
              <a:t>PM Coarse Semi-Annual Flow Rate Audit</a:t>
            </a:r>
          </a:p>
          <a:p>
            <a:pPr>
              <a:lnSpc>
                <a:spcPct val="90000"/>
              </a:lnSpc>
              <a:spcBef>
                <a:spcPts val="0"/>
              </a:spcBef>
            </a:pPr>
            <a:r>
              <a:rPr lang="en-US" sz="1600" dirty="0"/>
              <a:t>Speciation Flow Rate Verification</a:t>
            </a:r>
          </a:p>
          <a:p>
            <a:pPr>
              <a:lnSpc>
                <a:spcPct val="90000"/>
              </a:lnSpc>
              <a:spcBef>
                <a:spcPts val="0"/>
              </a:spcBef>
            </a:pPr>
            <a:r>
              <a:rPr lang="en-US" sz="1600" dirty="0"/>
              <a:t>Speciation Semi-Annual Flow Rate Audit</a:t>
            </a:r>
          </a:p>
          <a:p>
            <a:pPr>
              <a:lnSpc>
                <a:spcPct val="90000"/>
              </a:lnSpc>
              <a:spcBef>
                <a:spcPts val="0"/>
              </a:spcBef>
            </a:pPr>
            <a:r>
              <a:rPr lang="en-US" sz="1600" dirty="0"/>
              <a:t>NATTS Duplicate Assessment</a:t>
            </a:r>
          </a:p>
          <a:p>
            <a:pPr>
              <a:lnSpc>
                <a:spcPct val="90000"/>
              </a:lnSpc>
              <a:spcBef>
                <a:spcPts val="0"/>
              </a:spcBef>
            </a:pPr>
            <a:r>
              <a:rPr lang="en-US" sz="1600" dirty="0"/>
              <a:t>NATTS Replicate Assessment</a:t>
            </a:r>
          </a:p>
          <a:p>
            <a:pPr>
              <a:lnSpc>
                <a:spcPct val="90000"/>
              </a:lnSpc>
              <a:spcBef>
                <a:spcPts val="0"/>
              </a:spcBef>
            </a:pPr>
            <a:r>
              <a:rPr lang="en-US" sz="1600" dirty="0"/>
              <a:t>Field Proficiency Test</a:t>
            </a:r>
          </a:p>
          <a:p>
            <a:pPr>
              <a:lnSpc>
                <a:spcPct val="90000"/>
              </a:lnSpc>
              <a:spcBef>
                <a:spcPts val="0"/>
              </a:spcBef>
            </a:pPr>
            <a:r>
              <a:rPr lang="en-US" sz="1600" dirty="0"/>
              <a:t>Lab Proficiency Test</a:t>
            </a:r>
          </a:p>
          <a:p>
            <a:pPr>
              <a:lnSpc>
                <a:spcPct val="90000"/>
              </a:lnSpc>
              <a:spcBef>
                <a:spcPts val="0"/>
              </a:spcBef>
            </a:pPr>
            <a:r>
              <a:rPr lang="en-US" sz="1600" dirty="0"/>
              <a:t>Ozone SRP</a:t>
            </a:r>
          </a:p>
          <a:p>
            <a:pPr>
              <a:lnSpc>
                <a:spcPct val="90000"/>
              </a:lnSpc>
              <a:spcBef>
                <a:spcPts val="0"/>
              </a:spcBef>
            </a:pPr>
            <a:r>
              <a:rPr lang="en-US" sz="1600" dirty="0"/>
              <a:t>Ambient Air Protocol Gas Verification Program</a:t>
            </a:r>
          </a:p>
          <a:p>
            <a:pPr>
              <a:lnSpc>
                <a:spcPct val="90000"/>
              </a:lnSpc>
              <a:spcBef>
                <a:spcPts val="0"/>
              </a:spcBef>
            </a:pPr>
            <a:r>
              <a:rPr lang="en-US" sz="1600" dirty="0"/>
              <a:t>Definitions:  https://aqs.epa.gov/aqsweb/documents/TransactionFormats.html</a:t>
            </a:r>
            <a:endParaRPr lang="en-US" sz="1800" dirty="0">
              <a:latin typeface="Calibri" panose="020F0502020204030204" pitchFamily="34" charset="0"/>
              <a:cs typeface="Calibri" panose="020F0502020204030204" pitchFamily="34" charset="0"/>
            </a:endParaRPr>
          </a:p>
        </p:txBody>
      </p:sp>
      <p:sp>
        <p:nvSpPr>
          <p:cNvPr id="4" name="Date Placeholder 3"/>
          <p:cNvSpPr>
            <a:spLocks noGrp="1"/>
          </p:cNvSpPr>
          <p:nvPr>
            <p:ph type="dt" sz="half" idx="10"/>
          </p:nvPr>
        </p:nvSpPr>
        <p:spPr/>
        <p:txBody>
          <a:bodyPr/>
          <a:lstStyle/>
          <a:p>
            <a:pPr>
              <a:defRPr/>
            </a:pPr>
            <a:fld id="{B086FA8E-7B5A-4EDA-B937-0C515916438D}" type="datetime1">
              <a:rPr lang="en-US" smtClean="0"/>
              <a:t>8/11/2016</a:t>
            </a:fld>
            <a:endParaRPr lang="en-US" dirty="0"/>
          </a:p>
        </p:txBody>
      </p:sp>
      <p:sp>
        <p:nvSpPr>
          <p:cNvPr id="5" name="Footer Placeholder 4"/>
          <p:cNvSpPr>
            <a:spLocks noGrp="1"/>
          </p:cNvSpPr>
          <p:nvPr>
            <p:ph type="ftr" sz="quarter" idx="11"/>
          </p:nvPr>
        </p:nvSpPr>
        <p:spPr/>
        <p:txBody>
          <a:bodyPr/>
          <a:lstStyle/>
          <a:p>
            <a:pPr>
              <a:defRPr/>
            </a:pPr>
            <a:r>
              <a:rPr lang="en-US" smtClean="0"/>
              <a:t>U.S. Environmental Protection Agency</a:t>
            </a:r>
            <a:endParaRPr lang="en-US" dirty="0"/>
          </a:p>
        </p:txBody>
      </p:sp>
      <p:sp>
        <p:nvSpPr>
          <p:cNvPr id="6" name="Slide Number Placeholder 5"/>
          <p:cNvSpPr>
            <a:spLocks noGrp="1"/>
          </p:cNvSpPr>
          <p:nvPr>
            <p:ph type="sldNum" sz="quarter" idx="12"/>
          </p:nvPr>
        </p:nvSpPr>
        <p:spPr/>
        <p:txBody>
          <a:bodyPr/>
          <a:lstStyle/>
          <a:p>
            <a:pPr>
              <a:defRPr/>
            </a:pPr>
            <a:fld id="{A59A409D-13B5-4BFA-BEF2-B333FB868C3F}" type="slidenum">
              <a:rPr lang="en-US" smtClean="0"/>
              <a:pPr>
                <a:defRPr/>
              </a:pPr>
              <a:t>4</a:t>
            </a:fld>
            <a:endParaRPr lang="en-US" dirty="0"/>
          </a:p>
        </p:txBody>
      </p:sp>
    </p:spTree>
    <p:extLst>
      <p:ext uri="{BB962C8B-B14F-4D97-AF65-F5344CB8AC3E}">
        <p14:creationId xmlns:p14="http://schemas.microsoft.com/office/powerpoint/2010/main" val="3387250683"/>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43000"/>
            <a:ext cx="7772400" cy="1143000"/>
          </a:xfrm>
        </p:spPr>
        <p:txBody>
          <a:bodyPr/>
          <a:lstStyle/>
          <a:p>
            <a:r>
              <a:rPr lang="en-US" sz="3200" dirty="0" smtClean="0">
                <a:solidFill>
                  <a:srgbClr val="0070C0"/>
                </a:solidFill>
              </a:rPr>
              <a:t>Getting started – An example from start to finish</a:t>
            </a:r>
            <a:endParaRPr lang="en-US" sz="3200" dirty="0">
              <a:solidFill>
                <a:srgbClr val="0070C0"/>
              </a:solidFill>
            </a:endParaRPr>
          </a:p>
        </p:txBody>
      </p:sp>
      <p:sp>
        <p:nvSpPr>
          <p:cNvPr id="3" name="Subtitle 2"/>
          <p:cNvSpPr>
            <a:spLocks noGrp="1"/>
          </p:cNvSpPr>
          <p:nvPr>
            <p:ph type="subTitle" idx="1"/>
          </p:nvPr>
        </p:nvSpPr>
        <p:spPr>
          <a:xfrm>
            <a:off x="990600" y="2286000"/>
            <a:ext cx="7086600" cy="3962400"/>
          </a:xfrm>
        </p:spPr>
        <p:txBody>
          <a:bodyPr/>
          <a:lstStyle/>
          <a:p>
            <a:pPr marL="342900" lvl="1" indent="-342900">
              <a:buFont typeface="Arial" panose="020B0604020202020204" pitchFamily="34" charset="0"/>
              <a:buChar char="•"/>
            </a:pPr>
            <a:r>
              <a:rPr lang="en-US" sz="1600" dirty="0" smtClean="0"/>
              <a:t>Navigate to the Folder location you wish to save the generated AQS QA Transaction file to</a:t>
            </a:r>
            <a:endParaRPr lang="en-US" sz="1200" dirty="0" smtClean="0"/>
          </a:p>
          <a:p>
            <a:pPr marL="342900" lvl="1" indent="-342900">
              <a:buFont typeface="Arial" panose="020B0604020202020204" pitchFamily="34" charset="0"/>
              <a:buChar char="•"/>
            </a:pPr>
            <a:r>
              <a:rPr lang="en-US" sz="1600" dirty="0" smtClean="0"/>
              <a:t>Enter the ‘File name’ for the transaction set</a:t>
            </a:r>
          </a:p>
          <a:p>
            <a:pPr marL="342900" lvl="1" indent="-342900">
              <a:buFont typeface="Arial" panose="020B0604020202020204" pitchFamily="34" charset="0"/>
              <a:buChar char="•"/>
            </a:pPr>
            <a:r>
              <a:rPr lang="en-US" sz="1600" dirty="0" smtClean="0"/>
              <a:t>Click the ‘Save’ button</a:t>
            </a:r>
          </a:p>
          <a:p>
            <a:pPr marL="342900" lvl="1" indent="-342900">
              <a:buFont typeface="Arial" panose="020B0604020202020204" pitchFamily="34" charset="0"/>
              <a:buChar char="•"/>
            </a:pPr>
            <a:r>
              <a:rPr lang="en-US" sz="1600" dirty="0" smtClean="0"/>
              <a:t>The AQS QA Transaction Generator will now generate all transactions that do not have an error to the transaction file </a:t>
            </a:r>
          </a:p>
          <a:p>
            <a:pPr marL="342900" lvl="1" indent="-342900">
              <a:buFont typeface="Arial" panose="020B0604020202020204" pitchFamily="34" charset="0"/>
              <a:buChar char="•"/>
            </a:pPr>
            <a:r>
              <a:rPr lang="en-US" sz="1600" dirty="0" smtClean="0"/>
              <a:t>A status dialog titled ‘FYI – Transaction File Generated’ will be displayed</a:t>
            </a:r>
          </a:p>
          <a:p>
            <a:pPr marL="742950" lvl="2" indent="-342900">
              <a:buFont typeface="Arial" panose="020B0604020202020204" pitchFamily="34" charset="0"/>
              <a:buChar char="•"/>
            </a:pPr>
            <a:r>
              <a:rPr lang="en-US" sz="1200" dirty="0" smtClean="0"/>
              <a:t>The dialog will indicate how many transactions were in the transaction set and how many we written to the transaction file.  Please note that transactions with errors are not written.</a:t>
            </a:r>
            <a:endParaRPr lang="en-US" sz="1200" dirty="0"/>
          </a:p>
          <a:p>
            <a:pPr marL="742950" lvl="2" indent="-342900">
              <a:buFont typeface="Arial" panose="020B0604020202020204" pitchFamily="34" charset="0"/>
              <a:buChar char="•"/>
            </a:pPr>
            <a:endParaRPr lang="en-US" sz="1200" dirty="0" smtClean="0"/>
          </a:p>
          <a:p>
            <a:pPr marL="400050" lvl="2" indent="0">
              <a:buNone/>
            </a:pPr>
            <a:r>
              <a:rPr lang="en-US" sz="1200" dirty="0" smtClean="0"/>
              <a:t> </a:t>
            </a:r>
          </a:p>
          <a:p>
            <a:pPr marL="742950" lvl="2" indent="-342900">
              <a:buFont typeface="Arial" panose="020B0604020202020204" pitchFamily="34" charset="0"/>
              <a:buChar char="•"/>
            </a:pPr>
            <a:endParaRPr lang="en-US" sz="1200" dirty="0"/>
          </a:p>
          <a:p>
            <a:pPr marL="742950" lvl="2" indent="-342900">
              <a:buFont typeface="Arial" panose="020B0604020202020204" pitchFamily="34" charset="0"/>
              <a:buChar char="•"/>
            </a:pPr>
            <a:endParaRPr lang="en-US" sz="1200" dirty="0" smtClean="0"/>
          </a:p>
          <a:p>
            <a:pPr marL="742950" lvl="2" indent="-342900">
              <a:buFont typeface="Arial" panose="020B0604020202020204" pitchFamily="34" charset="0"/>
              <a:buChar char="•"/>
            </a:pPr>
            <a:endParaRPr lang="en-US" sz="1200" dirty="0" smtClean="0"/>
          </a:p>
          <a:p>
            <a:pPr marL="342900" lvl="1" indent="-342900">
              <a:buFont typeface="Arial" panose="020B0604020202020204" pitchFamily="34" charset="0"/>
              <a:buChar char="•"/>
            </a:pPr>
            <a:endParaRPr lang="en-US" sz="1200" dirty="0" smtClean="0"/>
          </a:p>
          <a:p>
            <a:pPr marL="342900" lvl="1" indent="-342900">
              <a:buFont typeface="Arial" panose="020B0604020202020204" pitchFamily="34" charset="0"/>
              <a:buChar char="•"/>
            </a:pPr>
            <a:endParaRPr lang="en-US" sz="1600" dirty="0" smtClean="0"/>
          </a:p>
        </p:txBody>
      </p:sp>
      <p:pic>
        <p:nvPicPr>
          <p:cNvPr id="7" name="Picture 6"/>
          <p:cNvPicPr>
            <a:picLocks noChangeAspect="1"/>
          </p:cNvPicPr>
          <p:nvPr/>
        </p:nvPicPr>
        <p:blipFill>
          <a:blip r:embed="rId2"/>
          <a:stretch>
            <a:fillRect/>
          </a:stretch>
        </p:blipFill>
        <p:spPr>
          <a:xfrm>
            <a:off x="2895600" y="4759832"/>
            <a:ext cx="3019425" cy="1465122"/>
          </a:xfrm>
          <a:prstGeom prst="rect">
            <a:avLst/>
          </a:prstGeom>
        </p:spPr>
      </p:pic>
    </p:spTree>
    <p:extLst>
      <p:ext uri="{BB962C8B-B14F-4D97-AF65-F5344CB8AC3E}">
        <p14:creationId xmlns:p14="http://schemas.microsoft.com/office/powerpoint/2010/main" val="2749740842"/>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43000"/>
            <a:ext cx="7772400" cy="1143000"/>
          </a:xfrm>
        </p:spPr>
        <p:txBody>
          <a:bodyPr/>
          <a:lstStyle/>
          <a:p>
            <a:r>
              <a:rPr lang="en-US" sz="3200" dirty="0" smtClean="0">
                <a:solidFill>
                  <a:srgbClr val="0070C0"/>
                </a:solidFill>
              </a:rPr>
              <a:t>How to turn on Tribal Mode</a:t>
            </a:r>
            <a:endParaRPr lang="en-US" sz="3200" dirty="0">
              <a:solidFill>
                <a:srgbClr val="0070C0"/>
              </a:solidFill>
            </a:endParaRPr>
          </a:p>
        </p:txBody>
      </p:sp>
      <p:sp>
        <p:nvSpPr>
          <p:cNvPr id="3" name="Subtitle 2"/>
          <p:cNvSpPr>
            <a:spLocks noGrp="1"/>
          </p:cNvSpPr>
          <p:nvPr>
            <p:ph type="subTitle" idx="1"/>
          </p:nvPr>
        </p:nvSpPr>
        <p:spPr>
          <a:xfrm>
            <a:off x="990600" y="2286000"/>
            <a:ext cx="7086600" cy="3962400"/>
          </a:xfrm>
        </p:spPr>
        <p:txBody>
          <a:bodyPr/>
          <a:lstStyle/>
          <a:p>
            <a:pPr marL="342900" lvl="1" indent="-342900">
              <a:buFont typeface="Arial" panose="020B0604020202020204" pitchFamily="34" charset="0"/>
              <a:buChar char="•"/>
            </a:pPr>
            <a:r>
              <a:rPr lang="en-US" sz="2000" dirty="0" smtClean="0"/>
              <a:t>The AQS QA Transaction Generator fully supports Tribal Mode.  By setting Tribal mode to ‘On’ the AQS QA Transaction Generator will change ‘State Code’ to ‘Tribal Indicator’ and automatically select ‘TT’.  It will also change ‘County Code’ to ‘Tribal Code’ and populate the selection with ‘Tribal Areas’</a:t>
            </a:r>
          </a:p>
          <a:p>
            <a:pPr marL="342900" lvl="1" indent="-342900">
              <a:buFont typeface="Arial" panose="020B0604020202020204" pitchFamily="34" charset="0"/>
              <a:buChar char="•"/>
            </a:pPr>
            <a:r>
              <a:rPr lang="en-US" sz="2000" dirty="0" smtClean="0"/>
              <a:t>To turn on Tribal Mode click the ‘System Preferences…’ button on the main menu</a:t>
            </a:r>
          </a:p>
          <a:p>
            <a:pPr marL="342900" lvl="1" indent="-342900">
              <a:buFont typeface="Arial" panose="020B0604020202020204" pitchFamily="34" charset="0"/>
              <a:buChar char="•"/>
            </a:pPr>
            <a:r>
              <a:rPr lang="en-US" sz="2000" dirty="0" smtClean="0"/>
              <a:t>Now click the ‘Tribal Mode’ selection under ‘Tribal’</a:t>
            </a:r>
          </a:p>
          <a:p>
            <a:pPr marL="742950" lvl="2" indent="-342900">
              <a:buFont typeface="Arial" panose="020B0604020202020204" pitchFamily="34" charset="0"/>
              <a:buChar char="•"/>
            </a:pPr>
            <a:r>
              <a:rPr lang="en-US" dirty="0" smtClean="0"/>
              <a:t>Turn on Tribal Mode by clicking the ‘ON’ button</a:t>
            </a:r>
          </a:p>
          <a:p>
            <a:pPr marL="742950" lvl="2" indent="-342900">
              <a:buFont typeface="Arial" panose="020B0604020202020204" pitchFamily="34" charset="0"/>
              <a:buChar char="•"/>
            </a:pPr>
            <a:r>
              <a:rPr lang="en-US" dirty="0" smtClean="0"/>
              <a:t>Now click ‘Save Changes’</a:t>
            </a:r>
            <a:endParaRPr lang="en-US" dirty="0"/>
          </a:p>
        </p:txBody>
      </p:sp>
    </p:spTree>
    <p:extLst>
      <p:ext uri="{BB962C8B-B14F-4D97-AF65-F5344CB8AC3E}">
        <p14:creationId xmlns:p14="http://schemas.microsoft.com/office/powerpoint/2010/main" val="3602439282"/>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43000"/>
            <a:ext cx="7772400" cy="1143000"/>
          </a:xfrm>
        </p:spPr>
        <p:txBody>
          <a:bodyPr/>
          <a:lstStyle/>
          <a:p>
            <a:r>
              <a:rPr lang="en-US" sz="3200" dirty="0" smtClean="0">
                <a:solidFill>
                  <a:srgbClr val="0070C0"/>
                </a:solidFill>
              </a:rPr>
              <a:t>How to turn on Tribal Mode</a:t>
            </a:r>
            <a:endParaRPr lang="en-US" sz="3200" dirty="0">
              <a:solidFill>
                <a:srgbClr val="0070C0"/>
              </a:solidFill>
            </a:endParaRPr>
          </a:p>
        </p:txBody>
      </p:sp>
      <p:sp>
        <p:nvSpPr>
          <p:cNvPr id="3" name="Subtitle 2"/>
          <p:cNvSpPr>
            <a:spLocks noGrp="1"/>
          </p:cNvSpPr>
          <p:nvPr>
            <p:ph type="subTitle" idx="1"/>
          </p:nvPr>
        </p:nvSpPr>
        <p:spPr>
          <a:xfrm>
            <a:off x="990600" y="2286000"/>
            <a:ext cx="7086600" cy="3962400"/>
          </a:xfrm>
        </p:spPr>
        <p:txBody>
          <a:bodyPr/>
          <a:lstStyle/>
          <a:p>
            <a:pPr marL="342900" lvl="1" indent="-342900">
              <a:buFont typeface="Arial" panose="020B0604020202020204" pitchFamily="34" charset="0"/>
              <a:buChar char="•"/>
            </a:pPr>
            <a:r>
              <a:rPr lang="en-US" sz="2000" dirty="0" smtClean="0"/>
              <a:t>You can also set the default Tribal Areas that you use on a regular basis.  To set the Tribal Areas simply click the ‘Tribal Areas’ under ‘Tribal’</a:t>
            </a:r>
          </a:p>
          <a:p>
            <a:pPr marL="342900" lvl="1" indent="-342900">
              <a:buFont typeface="Arial" panose="020B0604020202020204" pitchFamily="34" charset="0"/>
              <a:buChar char="•"/>
            </a:pPr>
            <a:r>
              <a:rPr lang="en-US" sz="2000" dirty="0" smtClean="0"/>
              <a:t>Now drag and drop the appropriate ‘Tribal Areas’ from the ‘Available Tribal Areas’ section to the ‘Selected Tribal Areas’ section</a:t>
            </a:r>
          </a:p>
          <a:p>
            <a:pPr marL="342900" lvl="1" indent="-342900">
              <a:buFont typeface="Arial" panose="020B0604020202020204" pitchFamily="34" charset="0"/>
              <a:buChar char="•"/>
            </a:pPr>
            <a:r>
              <a:rPr lang="en-US" sz="2000" dirty="0" smtClean="0"/>
              <a:t>Click the ‘Save Changes’ button</a:t>
            </a:r>
          </a:p>
          <a:p>
            <a:pPr marL="342900" lvl="1" indent="-342900">
              <a:buFont typeface="Arial" panose="020B0604020202020204" pitchFamily="34" charset="0"/>
              <a:buChar char="•"/>
            </a:pPr>
            <a:r>
              <a:rPr lang="en-US" sz="2000" dirty="0" smtClean="0"/>
              <a:t>Now when you choose a Tribal Code from the a Tribal Code drop down list the Tribal Areas that you selected will appear first</a:t>
            </a:r>
            <a:endParaRPr lang="en-US" dirty="0"/>
          </a:p>
        </p:txBody>
      </p:sp>
    </p:spTree>
    <p:extLst>
      <p:ext uri="{BB962C8B-B14F-4D97-AF65-F5344CB8AC3E}">
        <p14:creationId xmlns:p14="http://schemas.microsoft.com/office/powerpoint/2010/main" val="53371912"/>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43000"/>
            <a:ext cx="7772400" cy="1143000"/>
          </a:xfrm>
        </p:spPr>
        <p:txBody>
          <a:bodyPr/>
          <a:lstStyle/>
          <a:p>
            <a:r>
              <a:rPr lang="en-US" sz="3200" dirty="0" smtClean="0">
                <a:solidFill>
                  <a:srgbClr val="0070C0"/>
                </a:solidFill>
              </a:rPr>
              <a:t>How to get support and/or make enhancement suggestion</a:t>
            </a:r>
            <a:endParaRPr lang="en-US" sz="3200" dirty="0">
              <a:solidFill>
                <a:srgbClr val="0070C0"/>
              </a:solidFill>
            </a:endParaRPr>
          </a:p>
        </p:txBody>
      </p:sp>
      <p:sp>
        <p:nvSpPr>
          <p:cNvPr id="3" name="Subtitle 2"/>
          <p:cNvSpPr>
            <a:spLocks noGrp="1"/>
          </p:cNvSpPr>
          <p:nvPr>
            <p:ph type="subTitle" idx="1"/>
          </p:nvPr>
        </p:nvSpPr>
        <p:spPr>
          <a:xfrm>
            <a:off x="990600" y="2286000"/>
            <a:ext cx="7086600" cy="3962400"/>
          </a:xfrm>
        </p:spPr>
        <p:txBody>
          <a:bodyPr/>
          <a:lstStyle/>
          <a:p>
            <a:pPr marL="342900" lvl="1" indent="-342900">
              <a:buFont typeface="Arial" panose="020B0604020202020204" pitchFamily="34" charset="0"/>
              <a:buChar char="•"/>
            </a:pPr>
            <a:r>
              <a:rPr lang="en-US" dirty="0" smtClean="0"/>
              <a:t>All AQS QA Transaction support, whether it is issue related or a suggested enhancement is submitted via the AQS help desk at:</a:t>
            </a:r>
          </a:p>
          <a:p>
            <a:pPr marL="742950" lvl="2" indent="-342900">
              <a:buFont typeface="Arial" panose="020B0604020202020204" pitchFamily="34" charset="0"/>
              <a:buChar char="•"/>
            </a:pPr>
            <a:r>
              <a:rPr lang="en-US" dirty="0" smtClean="0"/>
              <a:t>1 (866) 411-4372</a:t>
            </a:r>
          </a:p>
          <a:p>
            <a:pPr marL="742950" lvl="2" indent="-342900">
              <a:buFont typeface="Arial" panose="020B0604020202020204" pitchFamily="34" charset="0"/>
              <a:buChar char="•"/>
            </a:pPr>
            <a:r>
              <a:rPr lang="en-US" dirty="0" smtClean="0">
                <a:hlinkClick r:id="rId2"/>
              </a:rPr>
              <a:t>EPACallCenter@epa.gov</a:t>
            </a:r>
            <a:endParaRPr lang="en-US" dirty="0" smtClean="0"/>
          </a:p>
          <a:p>
            <a:pPr marL="742950" lvl="2" indent="-342900">
              <a:buFont typeface="Arial" panose="020B0604020202020204" pitchFamily="34" charset="0"/>
              <a:buChar char="•"/>
            </a:pPr>
            <a:endParaRPr lang="en-US" dirty="0"/>
          </a:p>
          <a:p>
            <a:pPr marL="1200150" lvl="3" indent="-342900">
              <a:buFont typeface="Arial" panose="020B0604020202020204" pitchFamily="34" charset="0"/>
              <a:buChar char="•"/>
            </a:pPr>
            <a:r>
              <a:rPr lang="en-US" dirty="0" smtClean="0"/>
              <a:t>Please don’t contact an AQS team member directly, going through the help desk ensures that the issue or enhancement request is entered into a tracking system and then assigned to a developer.</a:t>
            </a:r>
            <a:endParaRPr lang="en-US" dirty="0"/>
          </a:p>
          <a:p>
            <a:pPr marL="342900" lvl="1" indent="-342900">
              <a:buFont typeface="Arial" panose="020B0604020202020204" pitchFamily="34" charset="0"/>
              <a:buChar char="•"/>
            </a:pPr>
            <a:endParaRPr lang="en-US" dirty="0"/>
          </a:p>
        </p:txBody>
      </p:sp>
    </p:spTree>
    <p:extLst>
      <p:ext uri="{BB962C8B-B14F-4D97-AF65-F5344CB8AC3E}">
        <p14:creationId xmlns:p14="http://schemas.microsoft.com/office/powerpoint/2010/main" val="4100540216"/>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sz="3600" dirty="0" smtClean="0"/>
              <a:t>QUESTIONS?</a:t>
            </a:r>
            <a:endParaRPr lang="en-US" sz="3600" dirty="0"/>
          </a:p>
        </p:txBody>
      </p:sp>
      <p:sp>
        <p:nvSpPr>
          <p:cNvPr id="4" name="Date Placeholder 3"/>
          <p:cNvSpPr>
            <a:spLocks noGrp="1"/>
          </p:cNvSpPr>
          <p:nvPr>
            <p:ph type="dt" sz="half" idx="10"/>
          </p:nvPr>
        </p:nvSpPr>
        <p:spPr/>
        <p:txBody>
          <a:bodyPr/>
          <a:lstStyle/>
          <a:p>
            <a:pPr>
              <a:defRPr/>
            </a:pPr>
            <a:fld id="{6D7B2EE3-3E0B-4341-84EE-0DC51BB653ED}" type="datetime1">
              <a:rPr lang="en-US" smtClean="0"/>
              <a:t>8/11/2016</a:t>
            </a:fld>
            <a:endParaRPr lang="en-US"/>
          </a:p>
        </p:txBody>
      </p:sp>
      <p:sp>
        <p:nvSpPr>
          <p:cNvPr id="5" name="Footer Placeholder 4"/>
          <p:cNvSpPr>
            <a:spLocks noGrp="1"/>
          </p:cNvSpPr>
          <p:nvPr>
            <p:ph type="ftr" sz="quarter" idx="11"/>
          </p:nvPr>
        </p:nvSpPr>
        <p:spPr/>
        <p:txBody>
          <a:bodyPr/>
          <a:lstStyle/>
          <a:p>
            <a:pPr>
              <a:defRPr/>
            </a:pPr>
            <a:r>
              <a:rPr lang="en-US" smtClean="0"/>
              <a:t>U.S. Environmental Protection Agency</a:t>
            </a:r>
            <a:endParaRPr lang="en-US"/>
          </a:p>
        </p:txBody>
      </p:sp>
      <p:sp>
        <p:nvSpPr>
          <p:cNvPr id="6" name="Slide Number Placeholder 5"/>
          <p:cNvSpPr>
            <a:spLocks noGrp="1"/>
          </p:cNvSpPr>
          <p:nvPr>
            <p:ph type="sldNum" sz="quarter" idx="12"/>
          </p:nvPr>
        </p:nvSpPr>
        <p:spPr/>
        <p:txBody>
          <a:bodyPr/>
          <a:lstStyle/>
          <a:p>
            <a:pPr>
              <a:defRPr/>
            </a:pPr>
            <a:fld id="{A59A409D-13B5-4BFA-BEF2-B333FB868C3F}" type="slidenum">
              <a:rPr lang="en-US" smtClean="0"/>
              <a:pPr>
                <a:defRPr/>
              </a:pPr>
              <a:t>44</a:t>
            </a:fld>
            <a:endParaRPr lang="en-US" dirty="0"/>
          </a:p>
        </p:txBody>
      </p:sp>
    </p:spTree>
    <p:extLst>
      <p:ext uri="{BB962C8B-B14F-4D97-AF65-F5344CB8AC3E}">
        <p14:creationId xmlns:p14="http://schemas.microsoft.com/office/powerpoint/2010/main" val="36634755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838200"/>
            <a:ext cx="7620000" cy="990600"/>
          </a:xfrm>
        </p:spPr>
        <p:txBody>
          <a:bodyPr/>
          <a:lstStyle/>
          <a:p>
            <a:r>
              <a:rPr lang="en-US" dirty="0" smtClean="0"/>
              <a:t>Example:  1-Point QC</a:t>
            </a:r>
            <a:endParaRPr lang="en-US" dirty="0"/>
          </a:p>
        </p:txBody>
      </p:sp>
      <p:sp>
        <p:nvSpPr>
          <p:cNvPr id="3" name="Content Placeholder 2"/>
          <p:cNvSpPr>
            <a:spLocks noGrp="1"/>
          </p:cNvSpPr>
          <p:nvPr>
            <p:ph idx="1"/>
          </p:nvPr>
        </p:nvSpPr>
        <p:spPr>
          <a:xfrm>
            <a:off x="685800" y="1600200"/>
            <a:ext cx="7772400" cy="4495800"/>
          </a:xfrm>
        </p:spPr>
        <p:txBody>
          <a:bodyPr/>
          <a:lstStyle/>
          <a:p>
            <a:r>
              <a:rPr lang="en-US" sz="2400" dirty="0"/>
              <a:t>Regulatory Requirement:  40 CFR Part 58 Appendix A §</a:t>
            </a:r>
            <a:r>
              <a:rPr lang="en-US" sz="2400" dirty="0" smtClean="0"/>
              <a:t>3.1.1</a:t>
            </a:r>
            <a:endParaRPr lang="en-US" sz="2400" dirty="0"/>
          </a:p>
          <a:p>
            <a:pPr lvl="1"/>
            <a:r>
              <a:rPr lang="en-US" sz="1800" dirty="0"/>
              <a:t>A one-point quality control (QC) check must be performed at least once every 2 weeks on each automated analyzer used to measure SO</a:t>
            </a:r>
            <a:r>
              <a:rPr lang="en-US" sz="1800" baseline="-25000" dirty="0"/>
              <a:t>2</a:t>
            </a:r>
            <a:r>
              <a:rPr lang="en-US" sz="1800" dirty="0"/>
              <a:t>, NO</a:t>
            </a:r>
            <a:r>
              <a:rPr lang="en-US" sz="1800" baseline="-25000" dirty="0"/>
              <a:t>2</a:t>
            </a:r>
            <a:r>
              <a:rPr lang="en-US" sz="1800" dirty="0"/>
              <a:t>, O</a:t>
            </a:r>
            <a:r>
              <a:rPr lang="en-US" sz="1800" baseline="-25000" dirty="0"/>
              <a:t>3</a:t>
            </a:r>
            <a:r>
              <a:rPr lang="en-US" sz="1800" dirty="0"/>
              <a:t> and CO. </a:t>
            </a:r>
          </a:p>
          <a:p>
            <a:pPr lvl="1"/>
            <a:r>
              <a:rPr lang="en-US" sz="1800" dirty="0"/>
              <a:t>The QC check is made by challenging the analyzer with a QC check gas of known concentration (effective concentration for open path analyzers) between </a:t>
            </a:r>
            <a:r>
              <a:rPr lang="en-US" sz="1800" dirty="0" smtClean="0"/>
              <a:t>0.005 </a:t>
            </a:r>
            <a:r>
              <a:rPr lang="en-US" sz="1800" dirty="0"/>
              <a:t>and </a:t>
            </a:r>
            <a:r>
              <a:rPr lang="en-US" sz="1800" dirty="0" smtClean="0"/>
              <a:t>0.08 </a:t>
            </a:r>
            <a:r>
              <a:rPr lang="en-US" sz="1800" dirty="0"/>
              <a:t>parts per million (ppm) for SO</a:t>
            </a:r>
            <a:r>
              <a:rPr lang="en-US" sz="1800" baseline="-25000" dirty="0"/>
              <a:t>2</a:t>
            </a:r>
            <a:r>
              <a:rPr lang="en-US" sz="1800" dirty="0"/>
              <a:t>, NO</a:t>
            </a:r>
            <a:r>
              <a:rPr lang="en-US" sz="1800" baseline="-25000" dirty="0"/>
              <a:t>2</a:t>
            </a:r>
            <a:r>
              <a:rPr lang="en-US" sz="1800" dirty="0"/>
              <a:t>, and O</a:t>
            </a:r>
            <a:r>
              <a:rPr lang="en-US" sz="1800" baseline="-25000" dirty="0"/>
              <a:t>3</a:t>
            </a:r>
            <a:r>
              <a:rPr lang="en-US" sz="1800" dirty="0"/>
              <a:t>, and between </a:t>
            </a:r>
            <a:r>
              <a:rPr lang="en-US" sz="1800" dirty="0" smtClean="0"/>
              <a:t>0.5 </a:t>
            </a:r>
            <a:r>
              <a:rPr lang="en-US" sz="1800" dirty="0"/>
              <a:t>and </a:t>
            </a:r>
            <a:r>
              <a:rPr lang="en-US" sz="1800" dirty="0" smtClean="0"/>
              <a:t>5 ppm </a:t>
            </a:r>
            <a:r>
              <a:rPr lang="en-US" sz="1800" dirty="0"/>
              <a:t>for CO analyzers. </a:t>
            </a:r>
          </a:p>
          <a:p>
            <a:pPr lvl="1"/>
            <a:r>
              <a:rPr lang="en-US" sz="1800" dirty="0"/>
              <a:t>Report the audit concentration of the QC gas and the corresponding measured concentration indicated by the analyzer. The percent differences between these concentrations are used to assess the precision and bias of the monitoring </a:t>
            </a:r>
            <a:r>
              <a:rPr lang="en-US" sz="1800" dirty="0" smtClean="0"/>
              <a:t>data</a:t>
            </a:r>
            <a:endParaRPr lang="en-US" sz="1800" dirty="0"/>
          </a:p>
        </p:txBody>
      </p:sp>
      <p:sp>
        <p:nvSpPr>
          <p:cNvPr id="4" name="Date Placeholder 3"/>
          <p:cNvSpPr>
            <a:spLocks noGrp="1"/>
          </p:cNvSpPr>
          <p:nvPr>
            <p:ph type="dt" sz="half" idx="10"/>
          </p:nvPr>
        </p:nvSpPr>
        <p:spPr/>
        <p:txBody>
          <a:bodyPr/>
          <a:lstStyle/>
          <a:p>
            <a:pPr>
              <a:defRPr/>
            </a:pPr>
            <a:fld id="{72623840-28AE-4832-816D-9348066CFEF6}" type="datetime1">
              <a:rPr lang="en-US" smtClean="0"/>
              <a:t>8/11/2016</a:t>
            </a:fld>
            <a:endParaRPr lang="en-US" dirty="0"/>
          </a:p>
        </p:txBody>
      </p:sp>
      <p:sp>
        <p:nvSpPr>
          <p:cNvPr id="5" name="Footer Placeholder 4"/>
          <p:cNvSpPr>
            <a:spLocks noGrp="1"/>
          </p:cNvSpPr>
          <p:nvPr>
            <p:ph type="ftr" sz="quarter" idx="11"/>
          </p:nvPr>
        </p:nvSpPr>
        <p:spPr/>
        <p:txBody>
          <a:bodyPr/>
          <a:lstStyle/>
          <a:p>
            <a:pPr>
              <a:defRPr/>
            </a:pPr>
            <a:r>
              <a:rPr lang="en-US" smtClean="0"/>
              <a:t>U.S. Environmental Protection Agency</a:t>
            </a:r>
            <a:endParaRPr lang="en-US" dirty="0"/>
          </a:p>
        </p:txBody>
      </p:sp>
      <p:sp>
        <p:nvSpPr>
          <p:cNvPr id="6" name="Slide Number Placeholder 5"/>
          <p:cNvSpPr>
            <a:spLocks noGrp="1"/>
          </p:cNvSpPr>
          <p:nvPr>
            <p:ph type="sldNum" sz="quarter" idx="12"/>
          </p:nvPr>
        </p:nvSpPr>
        <p:spPr/>
        <p:txBody>
          <a:bodyPr/>
          <a:lstStyle/>
          <a:p>
            <a:pPr>
              <a:defRPr/>
            </a:pPr>
            <a:fld id="{A59A409D-13B5-4BFA-BEF2-B333FB868C3F}" type="slidenum">
              <a:rPr lang="en-US" smtClean="0"/>
              <a:pPr>
                <a:defRPr/>
              </a:pPr>
              <a:t>5</a:t>
            </a:fld>
            <a:endParaRPr lang="en-US" dirty="0"/>
          </a:p>
        </p:txBody>
      </p:sp>
    </p:spTree>
    <p:extLst>
      <p:ext uri="{BB962C8B-B14F-4D97-AF65-F5344CB8AC3E}">
        <p14:creationId xmlns:p14="http://schemas.microsoft.com/office/powerpoint/2010/main" val="210316876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93998E03-1BC4-4388-8BC5-3FA80D1CD2D1}" type="datetime1">
              <a:rPr lang="en-US" smtClean="0"/>
              <a:t>8/11/2016</a:t>
            </a:fld>
            <a:endParaRPr lang="en-US" dirty="0"/>
          </a:p>
        </p:txBody>
      </p:sp>
      <p:sp>
        <p:nvSpPr>
          <p:cNvPr id="3" name="Footer Placeholder 2"/>
          <p:cNvSpPr>
            <a:spLocks noGrp="1"/>
          </p:cNvSpPr>
          <p:nvPr>
            <p:ph type="ftr" sz="quarter" idx="11"/>
          </p:nvPr>
        </p:nvSpPr>
        <p:spPr/>
        <p:txBody>
          <a:bodyPr/>
          <a:lstStyle/>
          <a:p>
            <a:pPr>
              <a:defRPr/>
            </a:pPr>
            <a:r>
              <a:rPr lang="en-US" smtClean="0"/>
              <a:t>U.S. Environmental Protection Agency</a:t>
            </a:r>
            <a:endParaRPr lang="en-US" dirty="0"/>
          </a:p>
        </p:txBody>
      </p:sp>
      <p:sp>
        <p:nvSpPr>
          <p:cNvPr id="4" name="Slide Number Placeholder 3"/>
          <p:cNvSpPr>
            <a:spLocks noGrp="1"/>
          </p:cNvSpPr>
          <p:nvPr>
            <p:ph type="sldNum" sz="quarter" idx="12"/>
          </p:nvPr>
        </p:nvSpPr>
        <p:spPr/>
        <p:txBody>
          <a:bodyPr/>
          <a:lstStyle/>
          <a:p>
            <a:pPr>
              <a:defRPr/>
            </a:pPr>
            <a:fld id="{F6CEE91D-A776-4927-9F55-A284040309EA}" type="slidenum">
              <a:rPr lang="en-US" smtClean="0"/>
              <a:pPr>
                <a:defRPr/>
              </a:pPr>
              <a:t>6</a:t>
            </a:fld>
            <a:endParaRPr lang="en-US" dirty="0"/>
          </a:p>
        </p:txBody>
      </p:sp>
      <p:sp>
        <p:nvSpPr>
          <p:cNvPr id="5" name="Rectangle 4"/>
          <p:cNvSpPr/>
          <p:nvPr/>
        </p:nvSpPr>
        <p:spPr>
          <a:xfrm>
            <a:off x="533400" y="152400"/>
            <a:ext cx="3623108" cy="461665"/>
          </a:xfrm>
          <a:prstGeom prst="rect">
            <a:avLst/>
          </a:prstGeom>
        </p:spPr>
        <p:txBody>
          <a:bodyPr wrap="none">
            <a:spAutoFit/>
          </a:bodyPr>
          <a:lstStyle/>
          <a:p>
            <a:r>
              <a:rPr lang="en-US" dirty="0">
                <a:solidFill>
                  <a:schemeClr val="bg1"/>
                </a:solidFill>
              </a:rPr>
              <a:t>Example:  1-Point QC (2)</a:t>
            </a:r>
          </a:p>
        </p:txBody>
      </p:sp>
      <p:graphicFrame>
        <p:nvGraphicFramePr>
          <p:cNvPr id="6" name="Content Placeholder 7"/>
          <p:cNvGraphicFramePr>
            <a:graphicFrameLocks/>
          </p:cNvGraphicFramePr>
          <p:nvPr>
            <p:extLst/>
          </p:nvPr>
        </p:nvGraphicFramePr>
        <p:xfrm>
          <a:off x="381000" y="1142996"/>
          <a:ext cx="4114800" cy="4934007"/>
        </p:xfrm>
        <a:graphic>
          <a:graphicData uri="http://schemas.openxmlformats.org/drawingml/2006/table">
            <a:tbl>
              <a:tblPr firstRow="1" firstCol="1" lastRow="1" lastCol="1" bandRow="1" bandCol="1">
                <a:tableStyleId>{22838BEF-8BB2-4498-84A7-C5851F593DF1}</a:tableStyleId>
              </a:tblPr>
              <a:tblGrid>
                <a:gridCol w="398963"/>
                <a:gridCol w="938738"/>
                <a:gridCol w="2777099"/>
              </a:tblGrid>
              <a:tr h="228604">
                <a:tc>
                  <a:txBody>
                    <a:bodyPr/>
                    <a:lstStyle/>
                    <a:p>
                      <a:pPr marL="0" marR="0" algn="ctr">
                        <a:spcBef>
                          <a:spcPts val="0"/>
                        </a:spcBef>
                        <a:spcAft>
                          <a:spcPts val="0"/>
                        </a:spcAft>
                      </a:pPr>
                      <a:r>
                        <a:rPr lang="en-US" sz="1200" dirty="0" smtClean="0">
                          <a:effectLst/>
                        </a:rPr>
                        <a:t>No</a:t>
                      </a:r>
                      <a:r>
                        <a:rPr lang="en-US" sz="1200" dirty="0">
                          <a:effectLst/>
                        </a:rPr>
                        <a:t>.</a:t>
                      </a:r>
                      <a:endParaRPr lang="en-US" sz="1200" dirty="0">
                        <a:solidFill>
                          <a:schemeClr val="tx1"/>
                        </a:solidFill>
                        <a:effectLst/>
                        <a:latin typeface="Times New Roman" panose="02020603050405020304" pitchFamily="18" charset="0"/>
                        <a:ea typeface="Times New Roman" panose="02020603050405020304" pitchFamily="18" charset="0"/>
                      </a:endParaRPr>
                    </a:p>
                  </a:txBody>
                  <a:tcPr marL="46937" marR="46937"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200" dirty="0" smtClean="0">
                          <a:effectLst/>
                        </a:rPr>
                        <a:t>Field </a:t>
                      </a:r>
                      <a:r>
                        <a:rPr lang="en-US" sz="1200" dirty="0">
                          <a:effectLst/>
                        </a:rPr>
                        <a:t>Name</a:t>
                      </a:r>
                      <a:endParaRPr lang="en-US" sz="1200" dirty="0">
                        <a:solidFill>
                          <a:schemeClr val="tx1"/>
                        </a:solidFill>
                        <a:effectLst/>
                        <a:latin typeface="Times New Roman" panose="02020603050405020304" pitchFamily="18" charset="0"/>
                        <a:ea typeface="Times New Roman" panose="02020603050405020304" pitchFamily="18" charset="0"/>
                      </a:endParaRPr>
                    </a:p>
                  </a:txBody>
                  <a:tcPr marL="46937" marR="46937"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200" dirty="0">
                          <a:effectLst/>
                        </a:rPr>
                        <a:t>Description</a:t>
                      </a:r>
                      <a:endParaRPr lang="en-US" sz="1200" dirty="0">
                        <a:solidFill>
                          <a:schemeClr val="tx1"/>
                        </a:solidFill>
                        <a:effectLst/>
                        <a:latin typeface="Times New Roman" panose="02020603050405020304" pitchFamily="18" charset="0"/>
                        <a:ea typeface="Times New Roman" panose="02020603050405020304" pitchFamily="18" charset="0"/>
                      </a:endParaRPr>
                    </a:p>
                  </a:txBody>
                  <a:tcPr marL="46937" marR="46937"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89955">
                <a:tc>
                  <a:txBody>
                    <a:bodyPr/>
                    <a:lstStyle/>
                    <a:p>
                      <a:pPr marL="0" marR="0" algn="ctr">
                        <a:spcBef>
                          <a:spcPts val="0"/>
                        </a:spcBef>
                        <a:spcAft>
                          <a:spcPts val="0"/>
                        </a:spcAft>
                      </a:pPr>
                      <a:r>
                        <a:rPr lang="en-US" sz="1200" b="0" dirty="0">
                          <a:effectLst/>
                        </a:rPr>
                        <a:t>1</a:t>
                      </a:r>
                      <a:endParaRPr lang="en-US" sz="1200" b="0" dirty="0">
                        <a:solidFill>
                          <a:schemeClr val="tx1"/>
                        </a:solidFill>
                        <a:effectLst/>
                        <a:latin typeface="Times New Roman" panose="02020603050405020304" pitchFamily="18" charset="0"/>
                        <a:ea typeface="Times New Roman" panose="02020603050405020304" pitchFamily="18" charset="0"/>
                      </a:endParaRPr>
                    </a:p>
                  </a:txBody>
                  <a:tcPr marL="46937" marR="46937"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spcBef>
                          <a:spcPts val="0"/>
                        </a:spcBef>
                        <a:spcAft>
                          <a:spcPts val="0"/>
                        </a:spcAft>
                      </a:pPr>
                      <a:r>
                        <a:rPr lang="en-US" sz="1200" dirty="0">
                          <a:effectLst/>
                        </a:rPr>
                        <a:t>Transaction Type</a:t>
                      </a:r>
                      <a:endParaRPr lang="en-US" sz="1200" dirty="0">
                        <a:solidFill>
                          <a:schemeClr val="tx1"/>
                        </a:solidFill>
                        <a:effectLst/>
                        <a:latin typeface="Times New Roman" panose="02020603050405020304" pitchFamily="18" charset="0"/>
                        <a:ea typeface="Times New Roman" panose="02020603050405020304" pitchFamily="18" charset="0"/>
                      </a:endParaRPr>
                    </a:p>
                  </a:txBody>
                  <a:tcPr marL="46937" marR="46937"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spcBef>
                          <a:spcPts val="0"/>
                        </a:spcBef>
                        <a:spcAft>
                          <a:spcPts val="0"/>
                        </a:spcAft>
                      </a:pPr>
                      <a:r>
                        <a:rPr lang="en-US" sz="1200" b="0" dirty="0">
                          <a:effectLst/>
                        </a:rPr>
                        <a:t>New transaction type “QA”</a:t>
                      </a:r>
                      <a:endParaRPr lang="en-US" sz="1200" b="0" dirty="0">
                        <a:solidFill>
                          <a:schemeClr val="tx1"/>
                        </a:solidFill>
                        <a:effectLst/>
                        <a:latin typeface="Times New Roman" panose="02020603050405020304" pitchFamily="18" charset="0"/>
                        <a:ea typeface="Times New Roman" panose="02020603050405020304" pitchFamily="18" charset="0"/>
                      </a:endParaRPr>
                    </a:p>
                  </a:txBody>
                  <a:tcPr marL="46937" marR="46937"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472440">
                <a:tc>
                  <a:txBody>
                    <a:bodyPr/>
                    <a:lstStyle/>
                    <a:p>
                      <a:pPr marL="0" marR="0" algn="ctr">
                        <a:spcBef>
                          <a:spcPts val="0"/>
                        </a:spcBef>
                        <a:spcAft>
                          <a:spcPts val="0"/>
                        </a:spcAft>
                      </a:pPr>
                      <a:r>
                        <a:rPr lang="en-US" sz="1200" b="0" dirty="0">
                          <a:effectLst/>
                        </a:rPr>
                        <a:t>2</a:t>
                      </a:r>
                      <a:endParaRPr lang="en-US" sz="1200" b="0" dirty="0">
                        <a:solidFill>
                          <a:schemeClr val="tx1"/>
                        </a:solidFill>
                        <a:effectLst/>
                        <a:latin typeface="Times New Roman" panose="02020603050405020304" pitchFamily="18" charset="0"/>
                        <a:ea typeface="Times New Roman" panose="02020603050405020304" pitchFamily="18" charset="0"/>
                      </a:endParaRPr>
                    </a:p>
                  </a:txBody>
                  <a:tcPr marL="46937" marR="46937"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spcBef>
                          <a:spcPts val="0"/>
                        </a:spcBef>
                        <a:spcAft>
                          <a:spcPts val="0"/>
                        </a:spcAft>
                      </a:pPr>
                      <a:r>
                        <a:rPr lang="en-US" sz="1200" dirty="0">
                          <a:effectLst/>
                        </a:rPr>
                        <a:t>Action Indicator</a:t>
                      </a:r>
                      <a:endParaRPr lang="en-US" sz="1200" dirty="0">
                        <a:solidFill>
                          <a:schemeClr val="tx1"/>
                        </a:solidFill>
                        <a:effectLst/>
                        <a:latin typeface="Times New Roman" panose="02020603050405020304" pitchFamily="18" charset="0"/>
                        <a:ea typeface="Times New Roman" panose="02020603050405020304" pitchFamily="18" charset="0"/>
                      </a:endParaRPr>
                    </a:p>
                  </a:txBody>
                  <a:tcPr marL="46937" marR="46937"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spcBef>
                          <a:spcPts val="0"/>
                        </a:spcBef>
                        <a:spcAft>
                          <a:spcPts val="0"/>
                        </a:spcAft>
                      </a:pPr>
                      <a:r>
                        <a:rPr lang="en-US" sz="1200" b="0" dirty="0">
                          <a:effectLst/>
                        </a:rPr>
                        <a:t>1 character code specifying Insert (I), Update (U) or Delete (D)</a:t>
                      </a:r>
                      <a:endParaRPr lang="en-US" sz="1200" b="0" dirty="0">
                        <a:solidFill>
                          <a:schemeClr val="tx1"/>
                        </a:solidFill>
                        <a:effectLst/>
                        <a:latin typeface="Times New Roman" panose="02020603050405020304" pitchFamily="18" charset="0"/>
                        <a:ea typeface="Times New Roman" panose="02020603050405020304" pitchFamily="18" charset="0"/>
                      </a:endParaRPr>
                    </a:p>
                  </a:txBody>
                  <a:tcPr marL="46937" marR="46937"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579910">
                <a:tc>
                  <a:txBody>
                    <a:bodyPr/>
                    <a:lstStyle/>
                    <a:p>
                      <a:pPr marL="0" marR="0" algn="ctr">
                        <a:spcBef>
                          <a:spcPts val="0"/>
                        </a:spcBef>
                        <a:spcAft>
                          <a:spcPts val="0"/>
                        </a:spcAft>
                      </a:pPr>
                      <a:r>
                        <a:rPr lang="en-US" sz="1200" b="0" dirty="0">
                          <a:effectLst/>
                        </a:rPr>
                        <a:t>3</a:t>
                      </a:r>
                      <a:endParaRPr lang="en-US" sz="1200" b="0" dirty="0">
                        <a:solidFill>
                          <a:schemeClr val="tx1"/>
                        </a:solidFill>
                        <a:effectLst/>
                        <a:latin typeface="Times New Roman" panose="02020603050405020304" pitchFamily="18" charset="0"/>
                        <a:ea typeface="Times New Roman" panose="02020603050405020304" pitchFamily="18" charset="0"/>
                      </a:endParaRPr>
                    </a:p>
                  </a:txBody>
                  <a:tcPr marL="46937" marR="46937"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spcBef>
                          <a:spcPts val="0"/>
                        </a:spcBef>
                        <a:spcAft>
                          <a:spcPts val="0"/>
                        </a:spcAft>
                      </a:pPr>
                      <a:r>
                        <a:rPr lang="en-US" sz="1200" dirty="0">
                          <a:effectLst/>
                        </a:rPr>
                        <a:t>Assessment Type</a:t>
                      </a:r>
                      <a:endParaRPr lang="en-US" sz="1200" dirty="0">
                        <a:solidFill>
                          <a:schemeClr val="tx1"/>
                        </a:solidFill>
                        <a:effectLst/>
                        <a:latin typeface="Times New Roman" panose="02020603050405020304" pitchFamily="18" charset="0"/>
                        <a:ea typeface="Times New Roman" panose="02020603050405020304" pitchFamily="18" charset="0"/>
                      </a:endParaRPr>
                    </a:p>
                  </a:txBody>
                  <a:tcPr marL="46937" marR="46937"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spcBef>
                          <a:spcPts val="0"/>
                        </a:spcBef>
                        <a:spcAft>
                          <a:spcPts val="0"/>
                        </a:spcAft>
                      </a:pPr>
                      <a:r>
                        <a:rPr lang="en-US" sz="1200" b="0" dirty="0">
                          <a:effectLst/>
                        </a:rPr>
                        <a:t> A label specifying the assessment for which data is being submitted.  “1-Point QC”</a:t>
                      </a:r>
                      <a:endParaRPr lang="en-US" sz="1200" b="0" dirty="0">
                        <a:solidFill>
                          <a:schemeClr val="tx1"/>
                        </a:solidFill>
                        <a:effectLst/>
                        <a:latin typeface="Times New Roman" panose="02020603050405020304" pitchFamily="18" charset="0"/>
                        <a:ea typeface="Times New Roman" panose="02020603050405020304" pitchFamily="18" charset="0"/>
                      </a:endParaRPr>
                    </a:p>
                  </a:txBody>
                  <a:tcPr marL="46937" marR="46937"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579910">
                <a:tc>
                  <a:txBody>
                    <a:bodyPr/>
                    <a:lstStyle/>
                    <a:p>
                      <a:pPr marL="0" marR="0" algn="ctr">
                        <a:spcBef>
                          <a:spcPts val="0"/>
                        </a:spcBef>
                        <a:spcAft>
                          <a:spcPts val="0"/>
                        </a:spcAft>
                      </a:pPr>
                      <a:r>
                        <a:rPr lang="en-US" sz="1200" b="0" dirty="0">
                          <a:effectLst/>
                        </a:rPr>
                        <a:t>4</a:t>
                      </a:r>
                      <a:endParaRPr lang="en-US" sz="1200" b="0" dirty="0">
                        <a:solidFill>
                          <a:schemeClr val="tx1"/>
                        </a:solidFill>
                        <a:effectLst/>
                        <a:latin typeface="Times New Roman" panose="02020603050405020304" pitchFamily="18" charset="0"/>
                        <a:ea typeface="Times New Roman" panose="02020603050405020304" pitchFamily="18" charset="0"/>
                      </a:endParaRPr>
                    </a:p>
                  </a:txBody>
                  <a:tcPr marL="46937" marR="46937"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spcBef>
                          <a:spcPts val="0"/>
                        </a:spcBef>
                        <a:spcAft>
                          <a:spcPts val="0"/>
                        </a:spcAft>
                      </a:pPr>
                      <a:r>
                        <a:rPr lang="en-US" sz="1200">
                          <a:effectLst/>
                        </a:rPr>
                        <a:t>Performing Agency Code</a:t>
                      </a:r>
                      <a:endParaRPr lang="en-US" sz="1200">
                        <a:solidFill>
                          <a:schemeClr val="tx1"/>
                        </a:solidFill>
                        <a:effectLst/>
                        <a:latin typeface="Times New Roman" panose="02020603050405020304" pitchFamily="18" charset="0"/>
                        <a:ea typeface="Times New Roman" panose="02020603050405020304" pitchFamily="18" charset="0"/>
                      </a:endParaRPr>
                    </a:p>
                  </a:txBody>
                  <a:tcPr marL="46937" marR="46937"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spcBef>
                          <a:spcPts val="0"/>
                        </a:spcBef>
                        <a:spcAft>
                          <a:spcPts val="0"/>
                        </a:spcAft>
                      </a:pPr>
                      <a:r>
                        <a:rPr lang="en-US" sz="1200" b="0" dirty="0">
                          <a:effectLst/>
                        </a:rPr>
                        <a:t>Agency Code of organization performing </a:t>
                      </a:r>
                      <a:r>
                        <a:rPr lang="en-US" sz="1200" b="0" dirty="0" smtClean="0">
                          <a:effectLst/>
                        </a:rPr>
                        <a:t>assessment (optional)</a:t>
                      </a:r>
                      <a:endParaRPr lang="en-US" sz="1200" b="0" dirty="0">
                        <a:solidFill>
                          <a:schemeClr val="tx1"/>
                        </a:solidFill>
                        <a:effectLst/>
                        <a:latin typeface="Times New Roman" panose="02020603050405020304" pitchFamily="18" charset="0"/>
                        <a:ea typeface="Times New Roman" panose="02020603050405020304" pitchFamily="18" charset="0"/>
                      </a:endParaRPr>
                    </a:p>
                  </a:txBody>
                  <a:tcPr marL="46937" marR="46937"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847313">
                <a:tc>
                  <a:txBody>
                    <a:bodyPr/>
                    <a:lstStyle/>
                    <a:p>
                      <a:pPr marL="0" marR="0" algn="ctr">
                        <a:spcBef>
                          <a:spcPts val="0"/>
                        </a:spcBef>
                        <a:spcAft>
                          <a:spcPts val="0"/>
                        </a:spcAft>
                      </a:pPr>
                      <a:r>
                        <a:rPr lang="en-US" sz="1200" b="0">
                          <a:effectLst/>
                        </a:rPr>
                        <a:t>5</a:t>
                      </a:r>
                      <a:endParaRPr lang="en-US" sz="1200" b="0">
                        <a:solidFill>
                          <a:schemeClr val="tx1"/>
                        </a:solidFill>
                        <a:effectLst/>
                        <a:latin typeface="Times New Roman" panose="02020603050405020304" pitchFamily="18" charset="0"/>
                        <a:ea typeface="Times New Roman" panose="02020603050405020304" pitchFamily="18" charset="0"/>
                      </a:endParaRPr>
                    </a:p>
                  </a:txBody>
                  <a:tcPr marL="46937" marR="46937"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spcBef>
                          <a:spcPts val="0"/>
                        </a:spcBef>
                        <a:spcAft>
                          <a:spcPts val="0"/>
                        </a:spcAft>
                      </a:pPr>
                      <a:r>
                        <a:rPr lang="en-US" sz="1200">
                          <a:effectLst/>
                        </a:rPr>
                        <a:t>State Code / Tribal Indicator</a:t>
                      </a:r>
                      <a:endParaRPr lang="en-US" sz="1200">
                        <a:solidFill>
                          <a:schemeClr val="tx1"/>
                        </a:solidFill>
                        <a:effectLst/>
                        <a:latin typeface="Times New Roman" panose="02020603050405020304" pitchFamily="18" charset="0"/>
                        <a:ea typeface="Times New Roman" panose="02020603050405020304" pitchFamily="18" charset="0"/>
                      </a:endParaRPr>
                    </a:p>
                  </a:txBody>
                  <a:tcPr marL="46937" marR="46937"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spcBef>
                          <a:spcPts val="0"/>
                        </a:spcBef>
                        <a:spcAft>
                          <a:spcPts val="0"/>
                        </a:spcAft>
                      </a:pPr>
                      <a:r>
                        <a:rPr lang="en-US" sz="1200" b="0" dirty="0">
                          <a:effectLst/>
                        </a:rPr>
                        <a:t>The FIPS state code of the monitor being assessed, or “TT” to indicate that the next field on the transaction is a Tribal code.</a:t>
                      </a:r>
                      <a:endParaRPr lang="en-US" sz="1200" b="0" dirty="0">
                        <a:solidFill>
                          <a:schemeClr val="tx1"/>
                        </a:solidFill>
                        <a:effectLst/>
                        <a:latin typeface="Times New Roman" panose="02020603050405020304" pitchFamily="18" charset="0"/>
                        <a:ea typeface="Times New Roman" panose="02020603050405020304" pitchFamily="18" charset="0"/>
                      </a:endParaRPr>
                    </a:p>
                  </a:txBody>
                  <a:tcPr marL="46937" marR="46937"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869864">
                <a:tc>
                  <a:txBody>
                    <a:bodyPr/>
                    <a:lstStyle/>
                    <a:p>
                      <a:pPr marL="0" marR="0" algn="ctr">
                        <a:spcBef>
                          <a:spcPts val="0"/>
                        </a:spcBef>
                        <a:spcAft>
                          <a:spcPts val="0"/>
                        </a:spcAft>
                      </a:pPr>
                      <a:r>
                        <a:rPr lang="en-US" sz="1200" b="0" dirty="0">
                          <a:effectLst/>
                        </a:rPr>
                        <a:t>6</a:t>
                      </a:r>
                      <a:endParaRPr lang="en-US" sz="1200" b="0" dirty="0">
                        <a:solidFill>
                          <a:schemeClr val="tx1"/>
                        </a:solidFill>
                        <a:effectLst/>
                        <a:latin typeface="Times New Roman" panose="02020603050405020304" pitchFamily="18" charset="0"/>
                        <a:ea typeface="Times New Roman" panose="02020603050405020304" pitchFamily="18" charset="0"/>
                      </a:endParaRPr>
                    </a:p>
                  </a:txBody>
                  <a:tcPr marL="46937" marR="46937"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spcBef>
                          <a:spcPts val="0"/>
                        </a:spcBef>
                        <a:spcAft>
                          <a:spcPts val="0"/>
                        </a:spcAft>
                      </a:pPr>
                      <a:r>
                        <a:rPr lang="en-US" sz="1200">
                          <a:effectLst/>
                        </a:rPr>
                        <a:t>County Code / Tribal Code</a:t>
                      </a:r>
                      <a:endParaRPr lang="en-US" sz="1200">
                        <a:solidFill>
                          <a:schemeClr val="tx1"/>
                        </a:solidFill>
                        <a:effectLst/>
                        <a:latin typeface="Times New Roman" panose="02020603050405020304" pitchFamily="18" charset="0"/>
                        <a:ea typeface="Times New Roman" panose="02020603050405020304" pitchFamily="18" charset="0"/>
                      </a:endParaRPr>
                    </a:p>
                  </a:txBody>
                  <a:tcPr marL="46937" marR="46937"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spcBef>
                          <a:spcPts val="0"/>
                        </a:spcBef>
                        <a:spcAft>
                          <a:spcPts val="0"/>
                        </a:spcAft>
                      </a:pPr>
                      <a:r>
                        <a:rPr lang="en-US" sz="1200" b="0" dirty="0">
                          <a:effectLst/>
                        </a:rPr>
                        <a:t>The FIPS County Code of the monitor being assessed.  If the previous field on the transaction contains “TT”, then the Tribal Code of the monitor being assessed.</a:t>
                      </a:r>
                      <a:endParaRPr lang="en-US" sz="1200" b="0" dirty="0">
                        <a:solidFill>
                          <a:schemeClr val="tx1"/>
                        </a:solidFill>
                        <a:effectLst/>
                        <a:latin typeface="Times New Roman" panose="02020603050405020304" pitchFamily="18" charset="0"/>
                        <a:ea typeface="Times New Roman" panose="02020603050405020304" pitchFamily="18" charset="0"/>
                      </a:endParaRPr>
                    </a:p>
                  </a:txBody>
                  <a:tcPr marL="46937" marR="46937"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89955">
                <a:tc>
                  <a:txBody>
                    <a:bodyPr/>
                    <a:lstStyle/>
                    <a:p>
                      <a:pPr marL="0" marR="0" algn="ctr">
                        <a:spcBef>
                          <a:spcPts val="0"/>
                        </a:spcBef>
                        <a:spcAft>
                          <a:spcPts val="0"/>
                        </a:spcAft>
                      </a:pPr>
                      <a:r>
                        <a:rPr lang="en-US" sz="1200" b="0" dirty="0">
                          <a:effectLst/>
                        </a:rPr>
                        <a:t>7</a:t>
                      </a:r>
                      <a:endParaRPr lang="en-US" sz="1200" b="0" dirty="0">
                        <a:solidFill>
                          <a:schemeClr val="tx1"/>
                        </a:solidFill>
                        <a:effectLst/>
                        <a:latin typeface="Times New Roman" panose="02020603050405020304" pitchFamily="18" charset="0"/>
                        <a:ea typeface="Times New Roman" panose="02020603050405020304" pitchFamily="18" charset="0"/>
                      </a:endParaRPr>
                    </a:p>
                  </a:txBody>
                  <a:tcPr marL="46937" marR="46937"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spcBef>
                          <a:spcPts val="0"/>
                        </a:spcBef>
                        <a:spcAft>
                          <a:spcPts val="0"/>
                        </a:spcAft>
                      </a:pPr>
                      <a:r>
                        <a:rPr lang="en-US" sz="1200">
                          <a:effectLst/>
                        </a:rPr>
                        <a:t>Site number</a:t>
                      </a:r>
                      <a:endParaRPr lang="en-US" sz="1200">
                        <a:solidFill>
                          <a:schemeClr val="tx1"/>
                        </a:solidFill>
                        <a:effectLst/>
                        <a:latin typeface="Times New Roman" panose="02020603050405020304" pitchFamily="18" charset="0"/>
                        <a:ea typeface="Times New Roman" panose="02020603050405020304" pitchFamily="18" charset="0"/>
                      </a:endParaRPr>
                    </a:p>
                  </a:txBody>
                  <a:tcPr marL="46937" marR="46937"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spcBef>
                          <a:spcPts val="0"/>
                        </a:spcBef>
                        <a:spcAft>
                          <a:spcPts val="0"/>
                        </a:spcAft>
                      </a:pPr>
                      <a:r>
                        <a:rPr lang="en-US" sz="1200" b="0" dirty="0">
                          <a:effectLst/>
                        </a:rPr>
                        <a:t>Four digit number to uniquely identify site in county.</a:t>
                      </a:r>
                      <a:endParaRPr lang="en-US" sz="1200" b="0" dirty="0">
                        <a:solidFill>
                          <a:schemeClr val="tx1"/>
                        </a:solidFill>
                        <a:effectLst/>
                        <a:latin typeface="Times New Roman" panose="02020603050405020304" pitchFamily="18" charset="0"/>
                        <a:ea typeface="Times New Roman" panose="02020603050405020304" pitchFamily="18" charset="0"/>
                      </a:endParaRPr>
                    </a:p>
                  </a:txBody>
                  <a:tcPr marL="46937" marR="46937"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579910">
                <a:tc>
                  <a:txBody>
                    <a:bodyPr/>
                    <a:lstStyle/>
                    <a:p>
                      <a:pPr marL="0" marR="0" algn="ctr">
                        <a:spcBef>
                          <a:spcPts val="0"/>
                        </a:spcBef>
                        <a:spcAft>
                          <a:spcPts val="0"/>
                        </a:spcAft>
                      </a:pPr>
                      <a:r>
                        <a:rPr lang="en-US" sz="1200" b="0" dirty="0">
                          <a:effectLst/>
                        </a:rPr>
                        <a:t>8</a:t>
                      </a:r>
                      <a:endParaRPr lang="en-US" sz="1200" b="0" dirty="0">
                        <a:solidFill>
                          <a:schemeClr val="tx1"/>
                        </a:solidFill>
                        <a:effectLst/>
                        <a:latin typeface="Times New Roman" panose="02020603050405020304" pitchFamily="18" charset="0"/>
                        <a:ea typeface="Times New Roman" panose="02020603050405020304" pitchFamily="18" charset="0"/>
                      </a:endParaRPr>
                    </a:p>
                  </a:txBody>
                  <a:tcPr marL="46937" marR="46937"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spcBef>
                          <a:spcPts val="0"/>
                        </a:spcBef>
                        <a:spcAft>
                          <a:spcPts val="0"/>
                        </a:spcAft>
                      </a:pPr>
                      <a:r>
                        <a:rPr lang="en-US" sz="1200" b="0" dirty="0">
                          <a:effectLst/>
                        </a:rPr>
                        <a:t>Parameter Code</a:t>
                      </a:r>
                      <a:endParaRPr lang="en-US" sz="1200" b="0" dirty="0">
                        <a:solidFill>
                          <a:schemeClr val="tx1"/>
                        </a:solidFill>
                        <a:effectLst/>
                        <a:latin typeface="Times New Roman" panose="02020603050405020304" pitchFamily="18" charset="0"/>
                        <a:ea typeface="Times New Roman" panose="02020603050405020304" pitchFamily="18" charset="0"/>
                      </a:endParaRPr>
                    </a:p>
                  </a:txBody>
                  <a:tcPr marL="46937" marR="46937"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spcBef>
                          <a:spcPts val="0"/>
                        </a:spcBef>
                        <a:spcAft>
                          <a:spcPts val="0"/>
                        </a:spcAft>
                      </a:pPr>
                      <a:r>
                        <a:rPr lang="en-US" sz="1200" b="0" dirty="0">
                          <a:effectLst/>
                        </a:rPr>
                        <a:t>The AQS parameter code assigned to the monitor in AQS for which the assessment is being performed</a:t>
                      </a:r>
                      <a:endParaRPr lang="en-US" sz="1200" b="0" dirty="0">
                        <a:solidFill>
                          <a:schemeClr val="tx1"/>
                        </a:solidFill>
                        <a:effectLst/>
                        <a:latin typeface="Times New Roman" panose="02020603050405020304" pitchFamily="18" charset="0"/>
                        <a:ea typeface="Times New Roman" panose="02020603050405020304" pitchFamily="18" charset="0"/>
                      </a:endParaRPr>
                    </a:p>
                  </a:txBody>
                  <a:tcPr marL="46937" marR="46937"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graphicFrame>
        <p:nvGraphicFramePr>
          <p:cNvPr id="7" name="Content Placeholder 8"/>
          <p:cNvGraphicFramePr>
            <a:graphicFrameLocks/>
          </p:cNvGraphicFramePr>
          <p:nvPr>
            <p:extLst/>
          </p:nvPr>
        </p:nvGraphicFramePr>
        <p:xfrm>
          <a:off x="4648200" y="1219200"/>
          <a:ext cx="3962400" cy="4642213"/>
        </p:xfrm>
        <a:graphic>
          <a:graphicData uri="http://schemas.openxmlformats.org/drawingml/2006/table">
            <a:tbl>
              <a:tblPr firstRow="1" firstCol="1" lastRow="1" lastCol="1" bandRow="1" bandCol="1">
                <a:tableStyleId>{FABFCF23-3B69-468F-B69F-88F6DE6A72F2}</a:tableStyleId>
              </a:tblPr>
              <a:tblGrid>
                <a:gridCol w="384187"/>
                <a:gridCol w="1139813"/>
                <a:gridCol w="2438400"/>
              </a:tblGrid>
              <a:tr h="189949">
                <a:tc>
                  <a:txBody>
                    <a:bodyPr/>
                    <a:lstStyle/>
                    <a:p>
                      <a:pPr marL="0" marR="0" algn="ctr">
                        <a:spcBef>
                          <a:spcPts val="0"/>
                        </a:spcBef>
                        <a:spcAft>
                          <a:spcPts val="0"/>
                        </a:spcAft>
                      </a:pPr>
                      <a:r>
                        <a:rPr lang="en-US" sz="1200" dirty="0" smtClean="0">
                          <a:solidFill>
                            <a:schemeClr val="tx1"/>
                          </a:solidFill>
                          <a:effectLst/>
                        </a:rPr>
                        <a:t>No</a:t>
                      </a:r>
                      <a:r>
                        <a:rPr lang="en-US" sz="1200" dirty="0">
                          <a:solidFill>
                            <a:schemeClr val="tx1"/>
                          </a:solidFill>
                          <a:effectLst/>
                        </a:rPr>
                        <a:t>.</a:t>
                      </a:r>
                      <a:endParaRPr lang="en-US" sz="1200" dirty="0">
                        <a:solidFill>
                          <a:schemeClr val="tx1"/>
                        </a:solidFill>
                        <a:effectLst/>
                        <a:latin typeface="Times New Roman" panose="02020603050405020304" pitchFamily="18" charset="0"/>
                        <a:ea typeface="Times New Roman" panose="02020603050405020304" pitchFamily="18" charset="0"/>
                      </a:endParaRPr>
                    </a:p>
                  </a:txBody>
                  <a:tcPr marL="46937" marR="46937"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200" dirty="0" smtClean="0">
                          <a:solidFill>
                            <a:schemeClr val="tx1"/>
                          </a:solidFill>
                          <a:effectLst/>
                        </a:rPr>
                        <a:t>Field </a:t>
                      </a:r>
                      <a:r>
                        <a:rPr lang="en-US" sz="1200" dirty="0">
                          <a:solidFill>
                            <a:schemeClr val="tx1"/>
                          </a:solidFill>
                          <a:effectLst/>
                        </a:rPr>
                        <a:t>Name</a:t>
                      </a:r>
                      <a:endParaRPr lang="en-US" sz="1200" dirty="0">
                        <a:solidFill>
                          <a:schemeClr val="tx1"/>
                        </a:solidFill>
                        <a:effectLst/>
                        <a:latin typeface="Times New Roman" panose="02020603050405020304" pitchFamily="18" charset="0"/>
                        <a:ea typeface="Times New Roman" panose="02020603050405020304" pitchFamily="18" charset="0"/>
                      </a:endParaRPr>
                    </a:p>
                  </a:txBody>
                  <a:tcPr marL="46937" marR="46937"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200" dirty="0">
                          <a:solidFill>
                            <a:schemeClr val="tx1"/>
                          </a:solidFill>
                          <a:effectLst/>
                        </a:rPr>
                        <a:t>Description</a:t>
                      </a:r>
                      <a:endParaRPr lang="en-US" sz="1200" dirty="0">
                        <a:solidFill>
                          <a:schemeClr val="tx1"/>
                        </a:solidFill>
                        <a:effectLst/>
                        <a:latin typeface="Times New Roman" panose="02020603050405020304" pitchFamily="18" charset="0"/>
                        <a:ea typeface="Times New Roman" panose="02020603050405020304" pitchFamily="18" charset="0"/>
                      </a:endParaRPr>
                    </a:p>
                  </a:txBody>
                  <a:tcPr marL="46937" marR="46937"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698588">
                <a:tc>
                  <a:txBody>
                    <a:bodyPr/>
                    <a:lstStyle/>
                    <a:p>
                      <a:pPr marL="0" marR="0" algn="ctr">
                        <a:spcBef>
                          <a:spcPts val="0"/>
                        </a:spcBef>
                        <a:spcAft>
                          <a:spcPts val="0"/>
                        </a:spcAft>
                      </a:pPr>
                      <a:r>
                        <a:rPr lang="en-US" sz="1200" b="0" dirty="0">
                          <a:effectLst/>
                          <a:latin typeface="Times New Roman" panose="02020603050405020304" pitchFamily="18" charset="0"/>
                          <a:ea typeface="Times New Roman" panose="02020603050405020304" pitchFamily="18" charset="0"/>
                          <a:cs typeface="Times New Roman" panose="02020603050405020304" pitchFamily="18" charset="0"/>
                        </a:rPr>
                        <a:t>9</a:t>
                      </a:r>
                      <a:endParaRPr lang="en-US" sz="1200" b="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spcBef>
                          <a:spcPts val="0"/>
                        </a:spcBef>
                        <a:spcAft>
                          <a:spcPts val="0"/>
                        </a:spcAft>
                      </a:pP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POC</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spcBef>
                          <a:spcPts val="0"/>
                        </a:spcBef>
                        <a:spcAft>
                          <a:spcPts val="0"/>
                        </a:spcAft>
                      </a:pPr>
                      <a:r>
                        <a:rPr lang="en-US" sz="1200" b="0" dirty="0">
                          <a:effectLst/>
                          <a:latin typeface="Times New Roman" panose="02020603050405020304" pitchFamily="18" charset="0"/>
                          <a:ea typeface="Times New Roman" panose="02020603050405020304" pitchFamily="18" charset="0"/>
                        </a:rPr>
                        <a:t>Parameter Occurrence Code:  One or two digit number identifying a specific monitor for a parameter at the site</a:t>
                      </a:r>
                      <a:r>
                        <a:rPr lang="en-US" sz="1200" b="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200" b="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53208">
                <a:tc>
                  <a:txBody>
                    <a:bodyPr/>
                    <a:lstStyle/>
                    <a:p>
                      <a:pPr marL="0" marR="0" algn="ctr">
                        <a:spcBef>
                          <a:spcPts val="0"/>
                        </a:spcBef>
                        <a:spcAft>
                          <a:spcPts val="0"/>
                        </a:spcAft>
                      </a:pPr>
                      <a:r>
                        <a:rPr lang="en-US" sz="1200" b="0" dirty="0">
                          <a:effectLst/>
                          <a:latin typeface="Times New Roman" panose="02020603050405020304" pitchFamily="18" charset="0"/>
                          <a:ea typeface="Times New Roman" panose="02020603050405020304" pitchFamily="18" charset="0"/>
                          <a:cs typeface="Times New Roman" panose="02020603050405020304" pitchFamily="18" charset="0"/>
                        </a:rPr>
                        <a:t>10</a:t>
                      </a:r>
                      <a:endParaRPr lang="en-US" sz="1200" b="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spcBef>
                          <a:spcPts val="0"/>
                        </a:spcBef>
                        <a:spcAft>
                          <a:spcPts val="0"/>
                        </a:spcAft>
                      </a:pP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Assessment Date</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spcBef>
                          <a:spcPts val="0"/>
                        </a:spcBef>
                        <a:spcAft>
                          <a:spcPts val="0"/>
                        </a:spcAft>
                      </a:pPr>
                      <a:r>
                        <a:rPr lang="en-US" sz="1200" b="0" dirty="0">
                          <a:effectLst/>
                          <a:latin typeface="Times New Roman" panose="02020603050405020304" pitchFamily="18" charset="0"/>
                          <a:ea typeface="Times New Roman" panose="02020603050405020304" pitchFamily="18" charset="0"/>
                          <a:cs typeface="Times New Roman" panose="02020603050405020304" pitchFamily="18" charset="0"/>
                        </a:rPr>
                        <a:t>Date that the assessment was performed</a:t>
                      </a:r>
                      <a:endParaRPr lang="en-US" sz="1200" b="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873235">
                <a:tc>
                  <a:txBody>
                    <a:bodyPr/>
                    <a:lstStyle/>
                    <a:p>
                      <a:pPr marL="0" marR="0" algn="ctr">
                        <a:spcBef>
                          <a:spcPts val="0"/>
                        </a:spcBef>
                        <a:spcAft>
                          <a:spcPts val="0"/>
                        </a:spcAft>
                      </a:pPr>
                      <a:r>
                        <a:rPr lang="en-US" sz="1200" b="0" dirty="0">
                          <a:effectLst/>
                          <a:latin typeface="Times New Roman" panose="02020603050405020304" pitchFamily="18" charset="0"/>
                          <a:ea typeface="Times New Roman" panose="02020603050405020304" pitchFamily="18" charset="0"/>
                          <a:cs typeface="Times New Roman" panose="02020603050405020304" pitchFamily="18" charset="0"/>
                        </a:rPr>
                        <a:t>11</a:t>
                      </a:r>
                      <a:endParaRPr lang="en-US" sz="1200" b="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spcBef>
                          <a:spcPts val="0"/>
                        </a:spcBef>
                        <a:spcAft>
                          <a:spcPts val="0"/>
                        </a:spcAft>
                      </a:pP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Assessment Number</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spcBef>
                          <a:spcPts val="0"/>
                        </a:spcBef>
                        <a:spcAft>
                          <a:spcPts val="0"/>
                        </a:spcAft>
                      </a:pPr>
                      <a:r>
                        <a:rPr lang="en-US" sz="1200" b="0" dirty="0">
                          <a:effectLst/>
                          <a:latin typeface="Times New Roman" panose="02020603050405020304" pitchFamily="18" charset="0"/>
                          <a:ea typeface="Times New Roman" panose="02020603050405020304" pitchFamily="18" charset="0"/>
                          <a:cs typeface="Times New Roman" panose="02020603050405020304" pitchFamily="18" charset="0"/>
                        </a:rPr>
                        <a:t>A unique number associated with an assessment performed at a site on a given day.  Value should be “1” unless additional same assessments are performed.  </a:t>
                      </a:r>
                      <a:endParaRPr lang="en-US" sz="1200" b="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53208">
                <a:tc>
                  <a:txBody>
                    <a:bodyPr/>
                    <a:lstStyle/>
                    <a:p>
                      <a:pPr marL="0" marR="0" algn="ctr">
                        <a:spcBef>
                          <a:spcPts val="0"/>
                        </a:spcBef>
                        <a:spcAft>
                          <a:spcPts val="0"/>
                        </a:spcAft>
                      </a:pPr>
                      <a:r>
                        <a:rPr lang="en-US" sz="1200" b="0" dirty="0">
                          <a:effectLst/>
                          <a:latin typeface="Times New Roman" panose="02020603050405020304" pitchFamily="18" charset="0"/>
                          <a:ea typeface="Times New Roman" panose="02020603050405020304" pitchFamily="18" charset="0"/>
                          <a:cs typeface="Times New Roman" panose="02020603050405020304" pitchFamily="18" charset="0"/>
                        </a:rPr>
                        <a:t>12</a:t>
                      </a:r>
                      <a:endParaRPr lang="en-US" sz="1200" b="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spcBef>
                          <a:spcPts val="0"/>
                        </a:spcBef>
                        <a:spcAft>
                          <a:spcPts val="0"/>
                        </a:spcAft>
                      </a:pPr>
                      <a:r>
                        <a:rPr lang="en-US" sz="1200">
                          <a:effectLst/>
                          <a:latin typeface="Times New Roman" panose="02020603050405020304" pitchFamily="18" charset="0"/>
                          <a:ea typeface="Times New Roman" panose="02020603050405020304" pitchFamily="18" charset="0"/>
                          <a:cs typeface="Times New Roman" panose="02020603050405020304" pitchFamily="18" charset="0"/>
                        </a:rPr>
                        <a:t>Monitor Method Code</a:t>
                      </a:r>
                      <a:endParaRPr lang="en-US" sz="12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spcBef>
                          <a:spcPts val="0"/>
                        </a:spcBef>
                        <a:spcAft>
                          <a:spcPts val="0"/>
                        </a:spcAft>
                      </a:pPr>
                      <a:r>
                        <a:rPr lang="en-US" sz="1200" b="0" dirty="0">
                          <a:effectLst/>
                          <a:latin typeface="Times New Roman" panose="02020603050405020304" pitchFamily="18" charset="0"/>
                          <a:ea typeface="Times New Roman" panose="02020603050405020304" pitchFamily="18" charset="0"/>
                          <a:cs typeface="Times New Roman" panose="02020603050405020304" pitchFamily="18" charset="0"/>
                        </a:rPr>
                        <a:t>The sampling methodology of the monitor being assessed.</a:t>
                      </a:r>
                      <a:endParaRPr lang="en-US" sz="1200" b="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698588">
                <a:tc>
                  <a:txBody>
                    <a:bodyPr/>
                    <a:lstStyle/>
                    <a:p>
                      <a:pPr marL="0" marR="0" algn="ctr">
                        <a:spcBef>
                          <a:spcPts val="0"/>
                        </a:spcBef>
                        <a:spcAft>
                          <a:spcPts val="0"/>
                        </a:spcAft>
                      </a:pPr>
                      <a:r>
                        <a:rPr lang="en-US" sz="1200" b="0" dirty="0">
                          <a:effectLst/>
                          <a:latin typeface="Times New Roman" panose="02020603050405020304" pitchFamily="18" charset="0"/>
                          <a:ea typeface="Times New Roman" panose="02020603050405020304" pitchFamily="18" charset="0"/>
                          <a:cs typeface="Times New Roman" panose="02020603050405020304" pitchFamily="18" charset="0"/>
                        </a:rPr>
                        <a:t>13</a:t>
                      </a:r>
                      <a:endParaRPr lang="en-US" sz="1200" b="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spcBef>
                          <a:spcPts val="0"/>
                        </a:spcBef>
                        <a:spcAft>
                          <a:spcPts val="0"/>
                        </a:spcAft>
                      </a:pPr>
                      <a:r>
                        <a:rPr lang="en-US" sz="1200">
                          <a:effectLst/>
                          <a:latin typeface="Times New Roman" panose="02020603050405020304" pitchFamily="18" charset="0"/>
                          <a:ea typeface="Times New Roman" panose="02020603050405020304" pitchFamily="18" charset="0"/>
                          <a:cs typeface="Times New Roman" panose="02020603050405020304" pitchFamily="18" charset="0"/>
                        </a:rPr>
                        <a:t>Reported Unit</a:t>
                      </a:r>
                      <a:endParaRPr lang="en-US" sz="12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spcBef>
                          <a:spcPts val="0"/>
                        </a:spcBef>
                        <a:spcAft>
                          <a:spcPts val="0"/>
                        </a:spcAft>
                      </a:pPr>
                      <a:r>
                        <a:rPr lang="en-US" sz="1200" b="0" dirty="0">
                          <a:effectLst/>
                          <a:latin typeface="Times New Roman" panose="02020603050405020304" pitchFamily="18" charset="0"/>
                          <a:ea typeface="Times New Roman" panose="02020603050405020304" pitchFamily="18" charset="0"/>
                          <a:cs typeface="Times New Roman" panose="02020603050405020304" pitchFamily="18" charset="0"/>
                        </a:rPr>
                        <a:t>Units associated with the assessment concentrations  (Monitor  Concentration and </a:t>
                      </a:r>
                      <a:r>
                        <a:rPr lang="en-US" sz="1200" b="0" dirty="0" smtClean="0">
                          <a:effectLst/>
                          <a:latin typeface="Times New Roman" panose="02020603050405020304" pitchFamily="18" charset="0"/>
                          <a:ea typeface="Times New Roman" panose="02020603050405020304" pitchFamily="18" charset="0"/>
                          <a:cs typeface="Times New Roman" panose="02020603050405020304" pitchFamily="18" charset="0"/>
                        </a:rPr>
                        <a:t>Assessment </a:t>
                      </a:r>
                      <a:r>
                        <a:rPr lang="en-US" sz="1200" b="0" dirty="0">
                          <a:effectLst/>
                          <a:latin typeface="Times New Roman" panose="02020603050405020304" pitchFamily="18" charset="0"/>
                          <a:ea typeface="Times New Roman" panose="02020603050405020304" pitchFamily="18" charset="0"/>
                          <a:cs typeface="Times New Roman" panose="02020603050405020304" pitchFamily="18" charset="0"/>
                        </a:rPr>
                        <a:t>Concentration)</a:t>
                      </a:r>
                      <a:endParaRPr lang="en-US" sz="1200" b="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88596">
                <a:tc>
                  <a:txBody>
                    <a:bodyPr/>
                    <a:lstStyle/>
                    <a:p>
                      <a:pPr marL="0" marR="0" algn="ctr">
                        <a:spcBef>
                          <a:spcPts val="0"/>
                        </a:spcBef>
                        <a:spcAft>
                          <a:spcPts val="0"/>
                        </a:spcAft>
                      </a:pPr>
                      <a:r>
                        <a:rPr lang="en-US" sz="1200" b="0" dirty="0">
                          <a:effectLst/>
                          <a:latin typeface="Times New Roman" panose="02020603050405020304" pitchFamily="18" charset="0"/>
                          <a:ea typeface="Times New Roman" panose="02020603050405020304" pitchFamily="18" charset="0"/>
                          <a:cs typeface="Times New Roman" panose="02020603050405020304" pitchFamily="18" charset="0"/>
                        </a:rPr>
                        <a:t>14</a:t>
                      </a:r>
                      <a:endParaRPr lang="en-US" sz="1200" b="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spcBef>
                          <a:spcPts val="0"/>
                        </a:spcBef>
                        <a:spcAft>
                          <a:spcPts val="0"/>
                        </a:spcAft>
                      </a:pPr>
                      <a:r>
                        <a:rPr lang="en-US" sz="1200">
                          <a:effectLst/>
                          <a:latin typeface="Times New Roman" panose="02020603050405020304" pitchFamily="18" charset="0"/>
                          <a:ea typeface="Times New Roman" panose="02020603050405020304" pitchFamily="18" charset="0"/>
                          <a:cs typeface="Times New Roman" panose="02020603050405020304" pitchFamily="18" charset="0"/>
                        </a:rPr>
                        <a:t>Monitor Concentration </a:t>
                      </a:r>
                      <a:endParaRPr lang="en-US" sz="12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spcBef>
                          <a:spcPts val="0"/>
                        </a:spcBef>
                        <a:spcAft>
                          <a:spcPts val="0"/>
                        </a:spcAft>
                      </a:pPr>
                      <a:r>
                        <a:rPr lang="en-US" sz="1200" b="0" dirty="0">
                          <a:effectLst/>
                          <a:latin typeface="Times New Roman" panose="02020603050405020304" pitchFamily="18" charset="0"/>
                          <a:ea typeface="Times New Roman" panose="02020603050405020304" pitchFamily="18" charset="0"/>
                          <a:cs typeface="Times New Roman" panose="02020603050405020304" pitchFamily="18" charset="0"/>
                        </a:rPr>
                        <a:t>The concentration value provided by the monitor being assessed.  </a:t>
                      </a:r>
                      <a:endParaRPr lang="en-US" sz="1200" b="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679812">
                <a:tc>
                  <a:txBody>
                    <a:bodyPr/>
                    <a:lstStyle/>
                    <a:p>
                      <a:pPr marL="0" marR="0" algn="ctr">
                        <a:spcBef>
                          <a:spcPts val="0"/>
                        </a:spcBef>
                        <a:spcAft>
                          <a:spcPts val="0"/>
                        </a:spcAft>
                      </a:pPr>
                      <a:r>
                        <a:rPr lang="en-US" sz="1200" b="0" dirty="0">
                          <a:effectLst/>
                          <a:latin typeface="Times New Roman" panose="02020603050405020304" pitchFamily="18" charset="0"/>
                          <a:ea typeface="Times New Roman" panose="02020603050405020304" pitchFamily="18" charset="0"/>
                          <a:cs typeface="Times New Roman" panose="02020603050405020304" pitchFamily="18" charset="0"/>
                        </a:rPr>
                        <a:t>15</a:t>
                      </a:r>
                      <a:endParaRPr lang="en-US" sz="1200" b="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spcBef>
                          <a:spcPts val="0"/>
                        </a:spcBef>
                        <a:spcAft>
                          <a:spcPts val="0"/>
                        </a:spcAft>
                      </a:pPr>
                      <a:r>
                        <a:rPr lang="en-US" sz="1200" b="0" dirty="0">
                          <a:effectLst/>
                          <a:latin typeface="Times New Roman" panose="02020603050405020304" pitchFamily="18" charset="0"/>
                          <a:ea typeface="Times New Roman" panose="02020603050405020304" pitchFamily="18" charset="0"/>
                          <a:cs typeface="Times New Roman" panose="02020603050405020304" pitchFamily="18" charset="0"/>
                        </a:rPr>
                        <a:t>Assessment Concentration </a:t>
                      </a:r>
                      <a:endParaRPr lang="en-US" sz="1200" b="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spcBef>
                          <a:spcPts val="0"/>
                        </a:spcBef>
                        <a:spcAft>
                          <a:spcPts val="0"/>
                        </a:spcAft>
                      </a:pPr>
                      <a:r>
                        <a:rPr lang="en-US" sz="1200" b="0" dirty="0">
                          <a:effectLst/>
                          <a:latin typeface="Times New Roman" panose="02020603050405020304" pitchFamily="18" charset="0"/>
                          <a:ea typeface="Times New Roman" panose="02020603050405020304" pitchFamily="18" charset="0"/>
                          <a:cs typeface="Times New Roman" panose="02020603050405020304" pitchFamily="18" charset="0"/>
                        </a:rPr>
                        <a:t>The value of the </a:t>
                      </a:r>
                      <a:r>
                        <a:rPr lang="en-US" sz="1200" b="0" dirty="0" smtClean="0">
                          <a:effectLst/>
                          <a:latin typeface="Times New Roman" panose="02020603050405020304" pitchFamily="18" charset="0"/>
                          <a:ea typeface="Times New Roman" panose="02020603050405020304" pitchFamily="18" charset="0"/>
                          <a:cs typeface="Times New Roman" panose="02020603050405020304" pitchFamily="18" charset="0"/>
                        </a:rPr>
                        <a:t>check </a:t>
                      </a:r>
                      <a:r>
                        <a:rPr lang="en-US" sz="1200" b="0" dirty="0">
                          <a:effectLst/>
                          <a:latin typeface="Times New Roman" panose="02020603050405020304" pitchFamily="18" charset="0"/>
                          <a:ea typeface="Times New Roman" panose="02020603050405020304" pitchFamily="18" charset="0"/>
                          <a:cs typeface="Times New Roman" panose="02020603050405020304" pitchFamily="18" charset="0"/>
                        </a:rPr>
                        <a:t>gas standard concentration.  </a:t>
                      </a:r>
                      <a:endParaRPr lang="en-US" sz="1200" b="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272716084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smtClean="0"/>
              <a:t>Transaction Format Link</a:t>
            </a:r>
            <a:endParaRPr lang="en-US" dirty="0"/>
          </a:p>
        </p:txBody>
      </p:sp>
      <p:sp>
        <p:nvSpPr>
          <p:cNvPr id="7" name="Content Placeholder 6"/>
          <p:cNvSpPr>
            <a:spLocks noGrp="1"/>
          </p:cNvSpPr>
          <p:nvPr>
            <p:ph idx="1"/>
          </p:nvPr>
        </p:nvSpPr>
        <p:spPr/>
        <p:txBody>
          <a:bodyPr/>
          <a:lstStyle/>
          <a:p>
            <a:r>
              <a:rPr lang="en-US" dirty="0" smtClean="0"/>
              <a:t>AQS Transaction Formats: </a:t>
            </a:r>
          </a:p>
          <a:p>
            <a:pPr lvl="1"/>
            <a:r>
              <a:rPr lang="en-US" dirty="0">
                <a:hlinkClick r:id="rId2"/>
              </a:rPr>
              <a:t>https://</a:t>
            </a:r>
            <a:r>
              <a:rPr lang="en-US" dirty="0" smtClean="0">
                <a:hlinkClick r:id="rId2"/>
              </a:rPr>
              <a:t>aqs.epa.gov/aqsweb/documents/TransactionFormats.html</a:t>
            </a:r>
            <a:endParaRPr lang="en-US" dirty="0" smtClean="0"/>
          </a:p>
          <a:p>
            <a:pPr lvl="1"/>
            <a:r>
              <a:rPr lang="en-US" dirty="0" smtClean="0"/>
              <a:t>Formats for all transactions, not just QA.</a:t>
            </a:r>
            <a:endParaRPr lang="en-US" dirty="0"/>
          </a:p>
        </p:txBody>
      </p:sp>
      <p:sp>
        <p:nvSpPr>
          <p:cNvPr id="2" name="Date Placeholder 1"/>
          <p:cNvSpPr>
            <a:spLocks noGrp="1"/>
          </p:cNvSpPr>
          <p:nvPr>
            <p:ph type="dt" sz="half" idx="10"/>
          </p:nvPr>
        </p:nvSpPr>
        <p:spPr/>
        <p:txBody>
          <a:bodyPr/>
          <a:lstStyle/>
          <a:p>
            <a:pPr>
              <a:defRPr/>
            </a:pPr>
            <a:fld id="{93998E03-1BC4-4388-8BC5-3FA80D1CD2D1}" type="datetime1">
              <a:rPr lang="en-US" smtClean="0"/>
              <a:t>8/11/2016</a:t>
            </a:fld>
            <a:endParaRPr lang="en-US" dirty="0"/>
          </a:p>
        </p:txBody>
      </p:sp>
      <p:sp>
        <p:nvSpPr>
          <p:cNvPr id="3" name="Footer Placeholder 2"/>
          <p:cNvSpPr>
            <a:spLocks noGrp="1"/>
          </p:cNvSpPr>
          <p:nvPr>
            <p:ph type="ftr" sz="quarter" idx="11"/>
          </p:nvPr>
        </p:nvSpPr>
        <p:spPr/>
        <p:txBody>
          <a:bodyPr/>
          <a:lstStyle/>
          <a:p>
            <a:pPr>
              <a:defRPr/>
            </a:pPr>
            <a:r>
              <a:rPr lang="en-US" smtClean="0"/>
              <a:t>U.S. Environmental Protection Agency</a:t>
            </a:r>
            <a:endParaRPr lang="en-US" dirty="0"/>
          </a:p>
        </p:txBody>
      </p:sp>
      <p:sp>
        <p:nvSpPr>
          <p:cNvPr id="4" name="Slide Number Placeholder 3"/>
          <p:cNvSpPr>
            <a:spLocks noGrp="1"/>
          </p:cNvSpPr>
          <p:nvPr>
            <p:ph type="sldNum" sz="quarter" idx="12"/>
          </p:nvPr>
        </p:nvSpPr>
        <p:spPr/>
        <p:txBody>
          <a:bodyPr/>
          <a:lstStyle/>
          <a:p>
            <a:pPr>
              <a:defRPr/>
            </a:pPr>
            <a:fld id="{F6CEE91D-A776-4927-9F55-A284040309EA}" type="slidenum">
              <a:rPr lang="en-US" smtClean="0"/>
              <a:pPr>
                <a:defRPr/>
              </a:pPr>
              <a:t>7</a:t>
            </a:fld>
            <a:endParaRPr lang="en-US" dirty="0"/>
          </a:p>
        </p:txBody>
      </p:sp>
    </p:spTree>
    <p:extLst>
      <p:ext uri="{BB962C8B-B14F-4D97-AF65-F5344CB8AC3E}">
        <p14:creationId xmlns:p14="http://schemas.microsoft.com/office/powerpoint/2010/main" val="336619572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a:xfrm>
            <a:off x="762000" y="914400"/>
            <a:ext cx="7620000" cy="990600"/>
          </a:xfrm>
        </p:spPr>
        <p:txBody>
          <a:bodyPr/>
          <a:lstStyle/>
          <a:p>
            <a:r>
              <a:rPr lang="en-US" dirty="0" smtClean="0"/>
              <a:t>Generating QA Transactions</a:t>
            </a:r>
            <a:endParaRPr lang="en-US" dirty="0"/>
          </a:p>
        </p:txBody>
      </p:sp>
      <p:sp>
        <p:nvSpPr>
          <p:cNvPr id="9" name="Content Placeholder 8"/>
          <p:cNvSpPr>
            <a:spLocks noGrp="1"/>
          </p:cNvSpPr>
          <p:nvPr>
            <p:ph idx="1"/>
          </p:nvPr>
        </p:nvSpPr>
        <p:spPr>
          <a:xfrm>
            <a:off x="685800" y="1981200"/>
            <a:ext cx="7772400" cy="3429000"/>
          </a:xfrm>
        </p:spPr>
        <p:txBody>
          <a:bodyPr/>
          <a:lstStyle/>
          <a:p>
            <a:pPr marL="0" indent="0">
              <a:buNone/>
            </a:pPr>
            <a:r>
              <a:rPr lang="en-US" dirty="0" smtClean="0"/>
              <a:t>Users have several options for entering QA data into AQS; these include the following:</a:t>
            </a:r>
          </a:p>
          <a:p>
            <a:r>
              <a:rPr lang="en-US" sz="2400" dirty="0" smtClean="0"/>
              <a:t>Entering the data directly into the AQS Web application Maintain </a:t>
            </a:r>
            <a:r>
              <a:rPr lang="en-US" sz="2400" dirty="0" smtClean="0"/>
              <a:t>forms</a:t>
            </a:r>
            <a:endParaRPr lang="en-US" sz="2400" dirty="0" smtClean="0"/>
          </a:p>
          <a:p>
            <a:r>
              <a:rPr lang="en-US" sz="2400" dirty="0" smtClean="0"/>
              <a:t>Submitting via Batch Processing after </a:t>
            </a:r>
          </a:p>
          <a:p>
            <a:pPr lvl="1"/>
            <a:r>
              <a:rPr lang="en-US" sz="2000" dirty="0" smtClean="0"/>
              <a:t>Creating the data manually using a text editor or other PC tool (e.g. Excel)</a:t>
            </a:r>
          </a:p>
          <a:p>
            <a:pPr lvl="1"/>
            <a:r>
              <a:rPr lang="en-US" sz="2000" dirty="0" smtClean="0"/>
              <a:t>Having a vendor’s data management system create a file for submission to AQS.</a:t>
            </a:r>
          </a:p>
          <a:p>
            <a:pPr lvl="1"/>
            <a:r>
              <a:rPr lang="en-US" sz="2000" dirty="0" smtClean="0"/>
              <a:t>Using the AQS QA Transaction Generator program.</a:t>
            </a:r>
            <a:endParaRPr lang="en-US" sz="2000" dirty="0"/>
          </a:p>
        </p:txBody>
      </p:sp>
      <p:sp>
        <p:nvSpPr>
          <p:cNvPr id="2" name="Date Placeholder 1"/>
          <p:cNvSpPr>
            <a:spLocks noGrp="1"/>
          </p:cNvSpPr>
          <p:nvPr>
            <p:ph type="dt" sz="half" idx="10"/>
          </p:nvPr>
        </p:nvSpPr>
        <p:spPr/>
        <p:txBody>
          <a:bodyPr/>
          <a:lstStyle/>
          <a:p>
            <a:pPr>
              <a:defRPr/>
            </a:pPr>
            <a:fld id="{93ABDCF6-722A-425E-B86E-AB04A379EC64}" type="datetime1">
              <a:rPr lang="en-US" smtClean="0"/>
              <a:t>8/11/2016</a:t>
            </a:fld>
            <a:endParaRPr lang="en-US" dirty="0"/>
          </a:p>
        </p:txBody>
      </p:sp>
      <p:sp>
        <p:nvSpPr>
          <p:cNvPr id="3" name="Footer Placeholder 2"/>
          <p:cNvSpPr>
            <a:spLocks noGrp="1"/>
          </p:cNvSpPr>
          <p:nvPr>
            <p:ph type="ftr" sz="quarter" idx="11"/>
          </p:nvPr>
        </p:nvSpPr>
        <p:spPr/>
        <p:txBody>
          <a:bodyPr/>
          <a:lstStyle/>
          <a:p>
            <a:pPr>
              <a:defRPr/>
            </a:pPr>
            <a:r>
              <a:rPr lang="en-US" smtClean="0"/>
              <a:t>U.S. Environmental Protection Agency</a:t>
            </a:r>
            <a:endParaRPr lang="en-US" dirty="0"/>
          </a:p>
        </p:txBody>
      </p:sp>
      <p:sp>
        <p:nvSpPr>
          <p:cNvPr id="4" name="Slide Number Placeholder 3"/>
          <p:cNvSpPr>
            <a:spLocks noGrp="1"/>
          </p:cNvSpPr>
          <p:nvPr>
            <p:ph type="sldNum" sz="quarter" idx="12"/>
          </p:nvPr>
        </p:nvSpPr>
        <p:spPr/>
        <p:txBody>
          <a:bodyPr/>
          <a:lstStyle/>
          <a:p>
            <a:pPr>
              <a:defRPr/>
            </a:pPr>
            <a:fld id="{F6CEE91D-A776-4927-9F55-A284040309EA}" type="slidenum">
              <a:rPr lang="en-US" smtClean="0"/>
              <a:pPr>
                <a:defRPr/>
              </a:pPr>
              <a:t>8</a:t>
            </a:fld>
            <a:endParaRPr lang="en-US" dirty="0"/>
          </a:p>
        </p:txBody>
      </p:sp>
    </p:spTree>
    <p:extLst>
      <p:ext uri="{BB962C8B-B14F-4D97-AF65-F5344CB8AC3E}">
        <p14:creationId xmlns:p14="http://schemas.microsoft.com/office/powerpoint/2010/main" val="125295675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914400"/>
            <a:ext cx="7620000" cy="990600"/>
          </a:xfrm>
        </p:spPr>
        <p:txBody>
          <a:bodyPr/>
          <a:lstStyle/>
          <a:p>
            <a:r>
              <a:rPr lang="en-US" dirty="0" smtClean="0"/>
              <a:t>On-Line Maintain Forms (1)</a:t>
            </a:r>
            <a:endParaRPr lang="en-US" dirty="0"/>
          </a:p>
        </p:txBody>
      </p:sp>
      <p:sp>
        <p:nvSpPr>
          <p:cNvPr id="3" name="Content Placeholder 2"/>
          <p:cNvSpPr>
            <a:spLocks noGrp="1"/>
          </p:cNvSpPr>
          <p:nvPr>
            <p:ph idx="1"/>
          </p:nvPr>
        </p:nvSpPr>
        <p:spPr>
          <a:xfrm>
            <a:off x="685800" y="1676400"/>
            <a:ext cx="7772400" cy="3429000"/>
          </a:xfrm>
        </p:spPr>
        <p:txBody>
          <a:bodyPr/>
          <a:lstStyle/>
          <a:p>
            <a:r>
              <a:rPr lang="en-US" dirty="0"/>
              <a:t>On-Line Maintain Forms</a:t>
            </a:r>
          </a:p>
          <a:p>
            <a:pPr lvl="1"/>
            <a:r>
              <a:rPr lang="en-US" dirty="0"/>
              <a:t>One for each QA transaction type</a:t>
            </a:r>
          </a:p>
          <a:p>
            <a:pPr lvl="1"/>
            <a:r>
              <a:rPr lang="en-US" dirty="0"/>
              <a:t>Can be used to edit (Insert, Update, or Delete) Production QA </a:t>
            </a:r>
            <a:r>
              <a:rPr lang="en-US" dirty="0" smtClean="0"/>
              <a:t>data</a:t>
            </a:r>
          </a:p>
          <a:p>
            <a:pPr lvl="1"/>
            <a:r>
              <a:rPr lang="en-US" dirty="0" smtClean="0"/>
              <a:t>Each field is validated as it is entered.</a:t>
            </a:r>
            <a:endParaRPr lang="en-US" dirty="0"/>
          </a:p>
          <a:p>
            <a:pPr lvl="1"/>
            <a:r>
              <a:rPr lang="en-US" dirty="0"/>
              <a:t>AQS codes can be picked from list where appropriate</a:t>
            </a:r>
          </a:p>
          <a:p>
            <a:pPr lvl="1"/>
            <a:r>
              <a:rPr lang="en-US" dirty="0"/>
              <a:t>Record fully validated by SAVE </a:t>
            </a:r>
            <a:r>
              <a:rPr lang="en-US" dirty="0" smtClean="0"/>
              <a:t>process</a:t>
            </a:r>
          </a:p>
          <a:p>
            <a:pPr lvl="1"/>
            <a:r>
              <a:rPr lang="en-US" dirty="0" smtClean="0"/>
              <a:t>Records immediately show up on QA reports without having to run AQS LOAD</a:t>
            </a:r>
            <a:endParaRPr lang="en-US" dirty="0"/>
          </a:p>
          <a:p>
            <a:endParaRPr lang="en-US" dirty="0"/>
          </a:p>
        </p:txBody>
      </p:sp>
      <p:sp>
        <p:nvSpPr>
          <p:cNvPr id="4" name="Date Placeholder 3"/>
          <p:cNvSpPr>
            <a:spLocks noGrp="1"/>
          </p:cNvSpPr>
          <p:nvPr>
            <p:ph type="dt" sz="half" idx="10"/>
          </p:nvPr>
        </p:nvSpPr>
        <p:spPr/>
        <p:txBody>
          <a:bodyPr/>
          <a:lstStyle/>
          <a:p>
            <a:pPr>
              <a:defRPr/>
            </a:pPr>
            <a:fld id="{6A5102D1-1FBF-4625-B0C1-EE2B4ED500A7}" type="datetime1">
              <a:rPr lang="en-US" smtClean="0"/>
              <a:t>8/11/2016</a:t>
            </a:fld>
            <a:endParaRPr lang="en-US" dirty="0"/>
          </a:p>
        </p:txBody>
      </p:sp>
      <p:sp>
        <p:nvSpPr>
          <p:cNvPr id="5" name="Footer Placeholder 4"/>
          <p:cNvSpPr>
            <a:spLocks noGrp="1"/>
          </p:cNvSpPr>
          <p:nvPr>
            <p:ph type="ftr" sz="quarter" idx="11"/>
          </p:nvPr>
        </p:nvSpPr>
        <p:spPr/>
        <p:txBody>
          <a:bodyPr/>
          <a:lstStyle/>
          <a:p>
            <a:pPr>
              <a:defRPr/>
            </a:pPr>
            <a:r>
              <a:rPr lang="en-US" smtClean="0"/>
              <a:t>U.S. Environmental Protection Agency</a:t>
            </a:r>
            <a:endParaRPr lang="en-US" dirty="0"/>
          </a:p>
        </p:txBody>
      </p:sp>
      <p:sp>
        <p:nvSpPr>
          <p:cNvPr id="6" name="Slide Number Placeholder 5"/>
          <p:cNvSpPr>
            <a:spLocks noGrp="1"/>
          </p:cNvSpPr>
          <p:nvPr>
            <p:ph type="sldNum" sz="quarter" idx="12"/>
          </p:nvPr>
        </p:nvSpPr>
        <p:spPr/>
        <p:txBody>
          <a:bodyPr/>
          <a:lstStyle/>
          <a:p>
            <a:pPr>
              <a:defRPr/>
            </a:pPr>
            <a:fld id="{A59A409D-13B5-4BFA-BEF2-B333FB868C3F}" type="slidenum">
              <a:rPr lang="en-US" smtClean="0"/>
              <a:pPr>
                <a:defRPr/>
              </a:pPr>
              <a:t>9</a:t>
            </a:fld>
            <a:endParaRPr lang="en-US" dirty="0"/>
          </a:p>
        </p:txBody>
      </p:sp>
    </p:spTree>
    <p:extLst>
      <p:ext uri="{BB962C8B-B14F-4D97-AF65-F5344CB8AC3E}">
        <p14:creationId xmlns:p14="http://schemas.microsoft.com/office/powerpoint/2010/main" val="3463140689"/>
      </p:ext>
    </p:extLst>
  </p:cSld>
  <p:clrMapOvr>
    <a:masterClrMapping/>
  </p:clrMapOvr>
  <p:timing>
    <p:tnLst>
      <p:par>
        <p:cTn id="1" dur="indefinite" restart="never" nodeType="tmRoot"/>
      </p:par>
    </p:tnLst>
  </p:timing>
</p:sld>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ea typeface="ＭＳ Ｐゴシック" pitchFamily="84"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ea typeface="ＭＳ Ｐゴシック" pitchFamily="84" charset="-128"/>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NAAMC Template For Pres" id="{56955F6F-F676-43C5-B7F2-8BAEAA334E4F}" vid="{71D172D7-F03F-4A4F-9EC5-A1AD4828392C}"/>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10.xml.rels><?xml version="1.0" encoding="UTF-8" standalone="yes"?>
<Relationships xmlns="http://schemas.openxmlformats.org/package/2006/relationships"><Relationship Id="rId1" Type="http://schemas.openxmlformats.org/officeDocument/2006/relationships/customXmlProps" Target="itemProps10.xml"/></Relationships>
</file>

<file path=customXml/_rels/item11.xml.rels><?xml version="1.0" encoding="UTF-8" standalone="yes"?>
<Relationships xmlns="http://schemas.openxmlformats.org/package/2006/relationships"><Relationship Id="rId1" Type="http://schemas.openxmlformats.org/officeDocument/2006/relationships/customXmlProps" Target="itemProps11.xml"/></Relationships>
</file>

<file path=customXml/_rels/item12.xml.rels><?xml version="1.0" encoding="UTF-8" standalone="yes"?>
<Relationships xmlns="http://schemas.openxmlformats.org/package/2006/relationships"><Relationship Id="rId1" Type="http://schemas.openxmlformats.org/officeDocument/2006/relationships/customXmlProps" Target="itemProps12.xml"/></Relationships>
</file>

<file path=customXml/_rels/item13.xml.rels><?xml version="1.0" encoding="UTF-8" standalone="yes"?>
<Relationships xmlns="http://schemas.openxmlformats.org/package/2006/relationships"><Relationship Id="rId1" Type="http://schemas.openxmlformats.org/officeDocument/2006/relationships/customXmlProps" Target="itemProps13.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_rels/item6.xml.rels><?xml version="1.0" encoding="UTF-8" standalone="yes"?>
<Relationships xmlns="http://schemas.openxmlformats.org/package/2006/relationships"><Relationship Id="rId1" Type="http://schemas.openxmlformats.org/officeDocument/2006/relationships/customXmlProps" Target="itemProps6.xml"/></Relationships>
</file>

<file path=customXml/_rels/item7.xml.rels><?xml version="1.0" encoding="UTF-8" standalone="yes"?>
<Relationships xmlns="http://schemas.openxmlformats.org/package/2006/relationships"><Relationship Id="rId1" Type="http://schemas.openxmlformats.org/officeDocument/2006/relationships/customXmlProps" Target="itemProps7.xml"/></Relationships>
</file>

<file path=customXml/_rels/item8.xml.rels><?xml version="1.0" encoding="UTF-8" standalone="yes"?>
<Relationships xmlns="http://schemas.openxmlformats.org/package/2006/relationships"><Relationship Id="rId1" Type="http://schemas.openxmlformats.org/officeDocument/2006/relationships/customXmlProps" Target="itemProps8.xml"/></Relationships>
</file>

<file path=customXml/_rels/item9.xml.rels><?xml version="1.0" encoding="UTF-8" standalone="yes"?>
<Relationships xmlns="http://schemas.openxmlformats.org/package/2006/relationships"><Relationship Id="rId1" Type="http://schemas.openxmlformats.org/officeDocument/2006/relationships/customXmlProps" Target="itemProps9.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10.xml><?xml version="1.0" encoding="utf-8"?>
<EsriMapsInfo xmlns="ESRI.ArcGIS.Mapping.OfficeIntegration.PowerPointInfo">
  <Version>Version1</Version>
  <RequiresSignIn>False</RequiresSignIn>
</EsriMapsInfo>
</file>

<file path=customXml/item11.xml><?xml version="1.0" encoding="utf-8"?>
<EsriMapsInfo xmlns="ESRI.ArcGIS.Mapping.OfficeIntegration.PowerPointInfo">
  <Version>Version1</Version>
  <RequiresSignIn>False</RequiresSignIn>
</EsriMapsInfo>
</file>

<file path=customXml/item12.xml><?xml version="1.0" encoding="utf-8"?>
<EsriMapsInfo xmlns="ESRI.ArcGIS.Mapping.OfficeIntegration.PowerPointInfo">
  <Version>Version1</Version>
  <RequiresSignIn>False</RequiresSignIn>
</EsriMapsInfo>
</file>

<file path=customXml/item13.xml><?xml version="1.0" encoding="utf-8"?>
<EsriMapsInfo xmlns="ESRI.ArcGIS.Mapping.OfficeIntegration.PowerPointInfo">
  <Version>Version1</Version>
  <RequiresSignIn>False</RequiresSignIn>
</EsriMapsInfo>
</file>

<file path=customXml/item2.xml><?xml version="1.0" encoding="utf-8"?>
<EsriMapsInfo xmlns="ESRI.ArcGIS.Mapping.OfficeIntegration.PowerPointInfo">
  <Version>Version1</Version>
  <RequiresSignIn>False</RequiresSignIn>
</EsriMapsInfo>
</file>

<file path=customXml/item3.xml><?xml version="1.0" encoding="utf-8"?>
<EsriMapsInfo xmlns="ESRI.ArcGIS.Mapping.OfficeIntegration.PowerPointInfo">
  <Version>Version1</Version>
  <RequiresSignIn>False</RequiresSignIn>
</EsriMapsInfo>
</file>

<file path=customXml/item4.xml><?xml version="1.0" encoding="utf-8"?>
<EsriMapsInfo xmlns="ESRI.ArcGIS.Mapping.OfficeIntegration.PowerPointInfo">
  <Version>Version1</Version>
  <RequiresSignIn>False</RequiresSignIn>
</EsriMapsInfo>
</file>

<file path=customXml/item5.xml><?xml version="1.0" encoding="utf-8"?>
<EsriMapsInfo xmlns="ESRI.ArcGIS.Mapping.OfficeIntegration.PowerPointInfo">
  <Version>Version1</Version>
  <RequiresSignIn>False</RequiresSignIn>
</EsriMapsInfo>
</file>

<file path=customXml/item6.xml><?xml version="1.0" encoding="utf-8"?>
<ct:contentTypeSchema xmlns:ct="http://schemas.microsoft.com/office/2006/metadata/contentType" xmlns:ma="http://schemas.microsoft.com/office/2006/metadata/properties/metaAttributes" ct:_="" ma:_="" ma:contentTypeName="Document" ma:contentTypeID="0x010100AE1D34D33B964B4F9EEC817C5601A1B1" ma:contentTypeVersion="6" ma:contentTypeDescription="Create a new document." ma:contentTypeScope="" ma:versionID="0fa9b658c8e2fe72ed73d78e2b1a3f6c">
  <xsd:schema xmlns:xsd="http://www.w3.org/2001/XMLSchema" xmlns:xs="http://www.w3.org/2001/XMLSchema" xmlns:p="http://schemas.microsoft.com/office/2006/metadata/properties" xmlns:ns1="http://schemas.microsoft.com/sharepoint/v3" xmlns:ns2="4ffa91fb-a0ff-4ac5-b2db-65c790d184a4" xmlns:ns3="http://schemas.microsoft.com/sharepoint.v3" xmlns:ns4="http://schemas.microsoft.com/sharepoint/v3/fields" xmlns:ns5="7d8dd676-26ca-4e08-b90f-b4e0026a58ac" targetNamespace="http://schemas.microsoft.com/office/2006/metadata/properties" ma:root="true" ma:fieldsID="17e72b3cbc60fc38cf6756f9a8f20cbe" ns1:_="" ns2:_="" ns3:_="" ns4:_="" ns5:_="">
    <xsd:import namespace="http://schemas.microsoft.com/sharepoint/v3"/>
    <xsd:import namespace="4ffa91fb-a0ff-4ac5-b2db-65c790d184a4"/>
    <xsd:import namespace="http://schemas.microsoft.com/sharepoint.v3"/>
    <xsd:import namespace="http://schemas.microsoft.com/sharepoint/v3/fields"/>
    <xsd:import namespace="7d8dd676-26ca-4e08-b90f-b4e0026a58ac"/>
    <xsd:element name="properties">
      <xsd:complexType>
        <xsd:sequence>
          <xsd:element name="documentManagement">
            <xsd:complexType>
              <xsd:all>
                <xsd:element ref="ns2:Document_x0020_Creation_x0020_Date" minOccurs="0"/>
                <xsd:element ref="ns2:Creator" minOccurs="0"/>
                <xsd:element ref="ns2:EPA_x0020_Office" minOccurs="0"/>
                <xsd:element ref="ns2:Record" minOccurs="0"/>
                <xsd:element ref="ns3:CategoryDescription" minOccurs="0"/>
                <xsd:element ref="ns2:Identifier" minOccurs="0"/>
                <xsd:element ref="ns2:EPA_x0020_Contributor" minOccurs="0"/>
                <xsd:element ref="ns2:External_x0020_Contributor" minOccurs="0"/>
                <xsd:element ref="ns4:_Coverage" minOccurs="0"/>
                <xsd:element ref="ns2:EPA_x0020_Related_x0020_Documents" minOccurs="0"/>
                <xsd:element ref="ns4:_Source" minOccurs="0"/>
                <xsd:element ref="ns2:Rights" minOccurs="0"/>
                <xsd:element ref="ns1:Language" minOccurs="0"/>
                <xsd:element ref="ns2:j747ac98061d40f0aa7bd47e1db5675d" minOccurs="0"/>
                <xsd:element ref="ns2:TaxKeywordTaxHTField" minOccurs="0"/>
                <xsd:element ref="ns2:TaxCatchAllLabel" minOccurs="0"/>
                <xsd:element ref="ns2:TaxCatchAll" minOccurs="0"/>
                <xsd:element ref="ns2:e3f09c3df709400db2417a7161762d62" minOccurs="0"/>
                <xsd:element ref="ns5:SharedWithUsers" minOccurs="0"/>
                <xsd:element ref="ns5: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Language" ma:index="17" nillable="true" ma:displayName="Language" ma:default="English" ma:description="Select the document language from the drop down." ma:format="Dropdown" ma:internalName="Language" ma:readOnly="false">
      <xsd:simpleType>
        <xsd:restriction base="dms:Choice">
          <xsd:enumeration value="Arabic (Saudi Arabia)"/>
          <xsd:enumeration value="Bulgarian (Bulgaria)"/>
          <xsd:enumeration value="Chinese (Hong Kong S.A.R.)"/>
          <xsd:enumeration value="Chinese (People's Republic of China)"/>
          <xsd:enumeration value="Chinese (Taiwan)"/>
          <xsd:enumeration value="Croatian (Croatia)"/>
          <xsd:enumeration value="Czech (Czech Republic)"/>
          <xsd:enumeration value="Danish (Denmark)"/>
          <xsd:enumeration value="Dutch (Netherlands)"/>
          <xsd:enumeration value="English"/>
          <xsd:enumeration value="Estonian (Estonia)"/>
          <xsd:enumeration value="Finnish (Finland)"/>
          <xsd:enumeration value="French (France)"/>
          <xsd:enumeration value="German (Germany)"/>
          <xsd:enumeration value="Greek (Greece)"/>
          <xsd:enumeration value="Hebrew (Israel)"/>
          <xsd:enumeration value="Hindi (India)"/>
          <xsd:enumeration value="Hungarian (Hungary)"/>
          <xsd:enumeration value="Indonesian (Indonesia)"/>
          <xsd:enumeration value="Italian (Italy)"/>
          <xsd:enumeration value="Japanese (Japan)"/>
          <xsd:enumeration value="Korean (Korea)"/>
          <xsd:enumeration value="Latvian (Latvia)"/>
          <xsd:enumeration value="Lithuanian (Lithuania)"/>
          <xsd:enumeration value="Malay (Malaysia)"/>
          <xsd:enumeration value="Norwegian (Bokmal) (Norway)"/>
          <xsd:enumeration value="Polish (Poland)"/>
          <xsd:enumeration value="Portuguese (Brazil)"/>
          <xsd:enumeration value="Portuguese (Portugal)"/>
          <xsd:enumeration value="Romanian (Romania)"/>
          <xsd:enumeration value="Russian (Russia)"/>
          <xsd:enumeration value="Serbian (Latin) (Serbia)"/>
          <xsd:enumeration value="Slovak (Slovakia)"/>
          <xsd:enumeration value="Slovenian (Slovenia)"/>
          <xsd:enumeration value="Spanish (Spain)"/>
          <xsd:enumeration value="Swedish (Sweden)"/>
          <xsd:enumeration value="Thai (Thailand)"/>
          <xsd:enumeration value="Turkish (Turkey)"/>
          <xsd:enumeration value="Ukrainian (Ukraine)"/>
          <xsd:enumeration value="Urdu (Islamic Republic of Pakistan)"/>
          <xsd:enumeration value="Vietnamese (Vietnam)"/>
        </xsd:restriction>
      </xsd:simpleType>
    </xsd:element>
  </xsd:schema>
  <xsd:schema xmlns:xsd="http://www.w3.org/2001/XMLSchema" xmlns:xs="http://www.w3.org/2001/XMLSchema" xmlns:dms="http://schemas.microsoft.com/office/2006/documentManagement/types" xmlns:pc="http://schemas.microsoft.com/office/infopath/2007/PartnerControls" targetNamespace="4ffa91fb-a0ff-4ac5-b2db-65c790d184a4" elementFormDefault="qualified">
    <xsd:import namespace="http://schemas.microsoft.com/office/2006/documentManagement/types"/>
    <xsd:import namespace="http://schemas.microsoft.com/office/infopath/2007/PartnerControls"/>
    <xsd:element name="Document_x0020_Creation_x0020_Date" ma:index="2" nillable="true" ma:displayName="Document Date" ma:default="[today]" ma:description="Enter the date this document was last modified. The upload date has been entered by default." ma:format="DateOnly" ma:internalName="Document_x0020_Creation_x0020_Date" ma:readOnly="false">
      <xsd:simpleType>
        <xsd:restriction base="dms:DateTime"/>
      </xsd:simpleType>
    </xsd:element>
    <xsd:element name="Creator" ma:index="3" nillable="true" ma:displayName="Creator" ma:description="Enter the person primarily responsible for the document. The name of the person uploading the document has been entered by default." ma:list="UserInfo" ma:SharePointGroup="0" ma:internalName="Creator" ma:readOnly="false" ma:showField="ImnNam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EPA_x0020_Office" ma:index="4" nillable="true" ma:displayName="EPA Office" ma:description="Enter the EPA organization primarily responsible for the document. The office of the person uploading the document has been entered by default." ma:internalName="EPA_x0020_Office" ma:readOnly="false">
      <xsd:simpleType>
        <xsd:restriction base="dms:Text">
          <xsd:maxLength value="255"/>
        </xsd:restriction>
      </xsd:simpleType>
    </xsd:element>
    <xsd:element name="Record" ma:index="5" nillable="true" ma:displayName="Record" ma:default="Shared" ma:description="For documents that provide evidence of EPA decisions and actions, select &quot;Shared&quot; (open access) or &quot;Private&quot; (restricted access)." ma:format="Dropdown" ma:internalName="Record" ma:readOnly="false">
      <xsd:simpleType>
        <xsd:restriction base="dms:Choice">
          <xsd:enumeration value="None"/>
          <xsd:enumeration value="Shared"/>
          <xsd:enumeration value="Private"/>
        </xsd:restriction>
      </xsd:simpleType>
    </xsd:element>
    <xsd:element name="Identifier" ma:index="9" nillable="true" ma:displayName="Identifier" ma:description="Enter all EPA identification numbers applicable to this document, one on each line." ma:internalName="Identifier" ma:readOnly="false">
      <xsd:simpleType>
        <xsd:restriction base="dms:Note">
          <xsd:maxLength value="255"/>
        </xsd:restriction>
      </xsd:simpleType>
    </xsd:element>
    <xsd:element name="EPA_x0020_Contributor" ma:index="11" nillable="true" ma:displayName="EPA Contributor" ma:description="Enter an EPA person who contributed to the creation of the document but is not the primary author." ma:list="UserInfo" ma:SharePointGroup="0" ma:internalName="EPA_x0020_Contributor" ma:readOnly="false" ma:showField="ImnNam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External_x0020_Contributor" ma:index="12" nillable="true" ma:displayName="External Contributor" ma:description="Enter a non-EPA person who contributed to the creation of the document but is not the primary author." ma:internalName="External_x0020_Contributor" ma:readOnly="false">
      <xsd:simpleType>
        <xsd:restriction base="dms:Note">
          <xsd:maxLength value="255"/>
        </xsd:restriction>
      </xsd:simpleType>
    </xsd:element>
    <xsd:element name="EPA_x0020_Related_x0020_Documents" ma:index="14" nillable="true" ma:displayName="Other Related Documents" ma:description="Enter any related document." ma:internalName="EPA_x0020_Related_x0020_Documents" ma:readOnly="false">
      <xsd:simpleType>
        <xsd:restriction base="dms:Note">
          <xsd:maxLength value="255"/>
        </xsd:restriction>
      </xsd:simpleType>
    </xsd:element>
    <xsd:element name="Rights" ma:index="16" nillable="true" ma:displayName="Rights" ma:description="Enter information about intellectual property rights held over the document (e.g. copyright, patent, trademark)." ma:internalName="Rights" ma:readOnly="false">
      <xsd:simpleType>
        <xsd:restriction base="dms:Note">
          <xsd:maxLength value="255"/>
        </xsd:restriction>
      </xsd:simpleType>
    </xsd:element>
    <xsd:element name="j747ac98061d40f0aa7bd47e1db5675d" ma:index="19" nillable="true" ma:taxonomy="true" ma:internalName="j747ac98061d40f0aa7bd47e1db5675d" ma:taxonomyFieldName="Document_x0020_Type" ma:displayName="Document Type" ma:readOnly="false" ma:default="" ma:fieldId="{3747ac98-061d-40f0-aa7b-d47e1db5675d}" ma:sspId="29f62856-1543-49d4-a736-4569d363f533" ma:termSetId="e06cd6a9-a175-4da0-81cb-8dba7aa394ab" ma:anchorId="00000000-0000-0000-0000-000000000000" ma:open="false" ma:isKeyword="false">
      <xsd:complexType>
        <xsd:sequence>
          <xsd:element ref="pc:Terms" minOccurs="0" maxOccurs="1"/>
        </xsd:sequence>
      </xsd:complexType>
    </xsd:element>
    <xsd:element name="TaxKeywordTaxHTField" ma:index="21" nillable="true" ma:taxonomy="true" ma:internalName="TaxKeywordTaxHTField" ma:taxonomyFieldName="TaxKeyword" ma:displayName="Enterprise Keywords" ma:readOnly="false" ma:fieldId="{23f27201-bee3-471e-b2e7-b64fd8b7ca38}" ma:taxonomyMulti="true" ma:sspId="29f62856-1543-49d4-a736-4569d363f533" ma:termSetId="00000000-0000-0000-0000-000000000000" ma:anchorId="00000000-0000-0000-0000-000000000000" ma:open="true" ma:isKeyword="true">
      <xsd:complexType>
        <xsd:sequence>
          <xsd:element ref="pc:Terms" minOccurs="0" maxOccurs="1"/>
        </xsd:sequence>
      </xsd:complexType>
    </xsd:element>
    <xsd:element name="TaxCatchAllLabel" ma:index="23" nillable="true" ma:displayName="Taxonomy Catch All Column1" ma:description="" ma:hidden="true" ma:list="{aec54597-794d-48fd-aaaa-4eaa50f4ff1d}" ma:internalName="TaxCatchAllLabel" ma:readOnly="true" ma:showField="CatchAllDataLabel" ma:web="7d8dd676-26ca-4e08-b90f-b4e0026a58ac">
      <xsd:complexType>
        <xsd:complexContent>
          <xsd:extension base="dms:MultiChoiceLookup">
            <xsd:sequence>
              <xsd:element name="Value" type="dms:Lookup" maxOccurs="unbounded" minOccurs="0" nillable="true"/>
            </xsd:sequence>
          </xsd:extension>
        </xsd:complexContent>
      </xsd:complexType>
    </xsd:element>
    <xsd:element name="TaxCatchAll" ma:index="24" nillable="true" ma:displayName="Taxonomy Catch All Column" ma:description="" ma:hidden="true" ma:list="{aec54597-794d-48fd-aaaa-4eaa50f4ff1d}" ma:internalName="TaxCatchAll" ma:showField="CatchAllData" ma:web="7d8dd676-26ca-4e08-b90f-b4e0026a58ac">
      <xsd:complexType>
        <xsd:complexContent>
          <xsd:extension base="dms:MultiChoiceLookup">
            <xsd:sequence>
              <xsd:element name="Value" type="dms:Lookup" maxOccurs="unbounded" minOccurs="0" nillable="true"/>
            </xsd:sequence>
          </xsd:extension>
        </xsd:complexContent>
      </xsd:complexType>
    </xsd:element>
    <xsd:element name="e3f09c3df709400db2417a7161762d62" ma:index="28" nillable="true" ma:taxonomy="true" ma:internalName="e3f09c3df709400db2417a7161762d62" ma:taxonomyFieldName="EPA_x0020_Subject" ma:displayName="EPA Subject" ma:readOnly="false" ma:default="" ma:fieldId="{e3f09c3d-f709-400d-b241-7a7161762d62}" ma:taxonomyMulti="true" ma:sspId="29f62856-1543-49d4-a736-4569d363f533" ma:termSetId="7a3d4ae0-7e62-45a2-a406-c6a8a6a8eee3" ma:anchorId="00000000-0000-0000-0000-000000000000" ma:open="fals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CategoryDescription" ma:index="6" nillable="true" ma:displayName="Description" ma:description="Enter a brief description." ma:internalName="CategoryDescription" ma:readOnly="fals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fields" elementFormDefault="qualified">
    <xsd:import namespace="http://schemas.microsoft.com/office/2006/documentManagement/types"/>
    <xsd:import namespace="http://schemas.microsoft.com/office/infopath/2007/PartnerControls"/>
    <xsd:element name="_Coverage" ma:index="13" nillable="true" ma:displayName="Coverage" ma:description="Enter the geographic location, jurisdiction, or time period for which the document is relevant." ma:internalName="_Coverage" ma:readOnly="false">
      <xsd:simpleType>
        <xsd:restriction base="dms:Text">
          <xsd:maxLength value="255"/>
        </xsd:restriction>
      </xsd:simpleType>
    </xsd:element>
    <xsd:element name="_Source" ma:index="15" nillable="true" ma:displayName="Source" ma:description="Enter a source from which the document is derived." ma:internalName="_Source" ma:readOnly="fals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7d8dd676-26ca-4e08-b90f-b4e0026a58ac" elementFormDefault="qualified">
    <xsd:import namespace="http://schemas.microsoft.com/office/2006/documentManagement/types"/>
    <xsd:import namespace="http://schemas.microsoft.com/office/infopath/2007/PartnerControls"/>
    <xsd:element name="SharedWithUsers" ma:index="29"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30" nillable="true" ma:displayName="Shared With Details" ma:description=""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25"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7.xml><?xml version="1.0" encoding="utf-8"?>
<EsriMapsInfo xmlns="ESRI.ArcGIS.Mapping.OfficeIntegration.PowerPointInfo">
  <Version>Version1</Version>
  <RequiresSignIn>False</RequiresSignIn>
</EsriMapsInfo>
</file>

<file path=customXml/item8.xml><?xml version="1.0" encoding="utf-8"?>
<p:properties xmlns:p="http://schemas.microsoft.com/office/2006/metadata/properties" xmlns:xsi="http://www.w3.org/2001/XMLSchema-instance" xmlns:pc="http://schemas.microsoft.com/office/infopath/2007/PartnerControls">
  <documentManagement>
    <_Source xmlns="http://schemas.microsoft.com/sharepoint/v3/fields" xsi:nil="true"/>
    <Language xmlns="http://schemas.microsoft.com/sharepoint/v3">English</Language>
    <j747ac98061d40f0aa7bd47e1db5675d xmlns="4ffa91fb-a0ff-4ac5-b2db-65c790d184a4">
      <Terms xmlns="http://schemas.microsoft.com/office/infopath/2007/PartnerControls"/>
    </j747ac98061d40f0aa7bd47e1db5675d>
    <e3f09c3df709400db2417a7161762d62 xmlns="4ffa91fb-a0ff-4ac5-b2db-65c790d184a4">
      <Terms xmlns="http://schemas.microsoft.com/office/infopath/2007/PartnerControls"/>
    </e3f09c3df709400db2417a7161762d62>
    <External_x0020_Contributor xmlns="4ffa91fb-a0ff-4ac5-b2db-65c790d184a4" xsi:nil="true"/>
    <TaxKeywordTaxHTField xmlns="4ffa91fb-a0ff-4ac5-b2db-65c790d184a4">
      <Terms xmlns="http://schemas.microsoft.com/office/infopath/2007/PartnerControls"/>
    </TaxKeywordTaxHTField>
    <Record xmlns="4ffa91fb-a0ff-4ac5-b2db-65c790d184a4">Shared</Record>
    <Rights xmlns="4ffa91fb-a0ff-4ac5-b2db-65c790d184a4" xsi:nil="true"/>
    <Document_x0020_Creation_x0020_Date xmlns="4ffa91fb-a0ff-4ac5-b2db-65c790d184a4">2016-07-07T04:00:00+00:00</Document_x0020_Creation_x0020_Date>
    <EPA_x0020_Office xmlns="4ffa91fb-a0ff-4ac5-b2db-65c790d184a4">OAR-OAQPS-OID-NADG</EPA_x0020_Office>
    <CategoryDescription xmlns="http://schemas.microsoft.com/sharepoint.v3" xsi:nil="true"/>
    <Identifier xmlns="4ffa91fb-a0ff-4ac5-b2db-65c790d184a4" xsi:nil="true"/>
    <_Coverage xmlns="http://schemas.microsoft.com/sharepoint/v3/fields" xsi:nil="true"/>
    <Creator xmlns="4ffa91fb-a0ff-4ac5-b2db-65c790d184a4">
      <UserInfo>
        <DisplayName>Brooks, MichaelS</DisplayName>
        <AccountId>13</AccountId>
        <AccountType/>
      </UserInfo>
    </Creator>
    <EPA_x0020_Related_x0020_Documents xmlns="4ffa91fb-a0ff-4ac5-b2db-65c790d184a4" xsi:nil="true"/>
    <EPA_x0020_Contributor xmlns="4ffa91fb-a0ff-4ac5-b2db-65c790d184a4">
      <UserInfo>
        <DisplayName/>
        <AccountId xsi:nil="true"/>
        <AccountType/>
      </UserInfo>
    </EPA_x0020_Contributor>
    <TaxCatchAll xmlns="4ffa91fb-a0ff-4ac5-b2db-65c790d184a4"/>
  </documentManagement>
</p:properties>
</file>

<file path=customXml/item9.xml><?xml version="1.0" encoding="utf-8"?>
<?mso-contentType ?>
<SharedContentType xmlns="Microsoft.SharePoint.Taxonomy.ContentTypeSync" SourceId="29f62856-1543-49d4-a736-4569d363f533" ContentTypeId="0x0101" PreviousValue="false"/>
</file>

<file path=customXml/itemProps1.xml><?xml version="1.0" encoding="utf-8"?>
<ds:datastoreItem xmlns:ds="http://schemas.openxmlformats.org/officeDocument/2006/customXml" ds:itemID="{C6C6C335-5E54-4F1E-8224-AEC26360ED94}">
  <ds:schemaRefs>
    <ds:schemaRef ds:uri="http://schemas.microsoft.com/sharepoint/v3/contenttype/forms"/>
  </ds:schemaRefs>
</ds:datastoreItem>
</file>

<file path=customXml/itemProps10.xml><?xml version="1.0" encoding="utf-8"?>
<ds:datastoreItem xmlns:ds="http://schemas.openxmlformats.org/officeDocument/2006/customXml" ds:itemID="{8AC9E1BD-B8FE-4D50-9C93-682929A4F8CE}">
  <ds:schemaRefs>
    <ds:schemaRef ds:uri="ESRI.ArcGIS.Mapping.OfficeIntegration.PowerPointInfo"/>
  </ds:schemaRefs>
</ds:datastoreItem>
</file>

<file path=customXml/itemProps11.xml><?xml version="1.0" encoding="utf-8"?>
<ds:datastoreItem xmlns:ds="http://schemas.openxmlformats.org/officeDocument/2006/customXml" ds:itemID="{8ACCA9C3-B99E-46CA-B12E-2E0D2808DCE9}">
  <ds:schemaRefs>
    <ds:schemaRef ds:uri="ESRI.ArcGIS.Mapping.OfficeIntegration.PowerPointInfo"/>
  </ds:schemaRefs>
</ds:datastoreItem>
</file>

<file path=customXml/itemProps12.xml><?xml version="1.0" encoding="utf-8"?>
<ds:datastoreItem xmlns:ds="http://schemas.openxmlformats.org/officeDocument/2006/customXml" ds:itemID="{1AE494E8-2C67-4925-B6DD-DA4E6EAA8894}">
  <ds:schemaRefs>
    <ds:schemaRef ds:uri="ESRI.ArcGIS.Mapping.OfficeIntegration.PowerPointInfo"/>
  </ds:schemaRefs>
</ds:datastoreItem>
</file>

<file path=customXml/itemProps13.xml><?xml version="1.0" encoding="utf-8"?>
<ds:datastoreItem xmlns:ds="http://schemas.openxmlformats.org/officeDocument/2006/customXml" ds:itemID="{050A5B06-2218-4E5F-9302-B0A4BE373897}">
  <ds:schemaRefs>
    <ds:schemaRef ds:uri="ESRI.ArcGIS.Mapping.OfficeIntegration.PowerPointInfo"/>
  </ds:schemaRefs>
</ds:datastoreItem>
</file>

<file path=customXml/itemProps2.xml><?xml version="1.0" encoding="utf-8"?>
<ds:datastoreItem xmlns:ds="http://schemas.openxmlformats.org/officeDocument/2006/customXml" ds:itemID="{6FCEE74F-589F-442C-A97C-F702E43D15AE}">
  <ds:schemaRefs>
    <ds:schemaRef ds:uri="ESRI.ArcGIS.Mapping.OfficeIntegration.PowerPointInfo"/>
  </ds:schemaRefs>
</ds:datastoreItem>
</file>

<file path=customXml/itemProps3.xml><?xml version="1.0" encoding="utf-8"?>
<ds:datastoreItem xmlns:ds="http://schemas.openxmlformats.org/officeDocument/2006/customXml" ds:itemID="{785673FF-3734-4F32-B53C-924E6B9339BC}">
  <ds:schemaRefs>
    <ds:schemaRef ds:uri="ESRI.ArcGIS.Mapping.OfficeIntegration.PowerPointInfo"/>
  </ds:schemaRefs>
</ds:datastoreItem>
</file>

<file path=customXml/itemProps4.xml><?xml version="1.0" encoding="utf-8"?>
<ds:datastoreItem xmlns:ds="http://schemas.openxmlformats.org/officeDocument/2006/customXml" ds:itemID="{0938FE9E-3599-421A-985C-A65EA95D1AD7}">
  <ds:schemaRefs>
    <ds:schemaRef ds:uri="ESRI.ArcGIS.Mapping.OfficeIntegration.PowerPointInfo"/>
  </ds:schemaRefs>
</ds:datastoreItem>
</file>

<file path=customXml/itemProps5.xml><?xml version="1.0" encoding="utf-8"?>
<ds:datastoreItem xmlns:ds="http://schemas.openxmlformats.org/officeDocument/2006/customXml" ds:itemID="{F89BCA4A-CD36-4805-8320-24F25D5872E7}">
  <ds:schemaRefs>
    <ds:schemaRef ds:uri="ESRI.ArcGIS.Mapping.OfficeIntegration.PowerPointInfo"/>
  </ds:schemaRefs>
</ds:datastoreItem>
</file>

<file path=customXml/itemProps6.xml><?xml version="1.0" encoding="utf-8"?>
<ds:datastoreItem xmlns:ds="http://schemas.openxmlformats.org/officeDocument/2006/customXml" ds:itemID="{FF2025DD-DCB3-446B-B11B-22C50B8E667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4ffa91fb-a0ff-4ac5-b2db-65c790d184a4"/>
    <ds:schemaRef ds:uri="http://schemas.microsoft.com/sharepoint.v3"/>
    <ds:schemaRef ds:uri="http://schemas.microsoft.com/sharepoint/v3/fields"/>
    <ds:schemaRef ds:uri="7d8dd676-26ca-4e08-b90f-b4e0026a58a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7.xml><?xml version="1.0" encoding="utf-8"?>
<ds:datastoreItem xmlns:ds="http://schemas.openxmlformats.org/officeDocument/2006/customXml" ds:itemID="{6DF8FAA4-6515-40A6-A61A-9F20D95E270B}">
  <ds:schemaRefs>
    <ds:schemaRef ds:uri="ESRI.ArcGIS.Mapping.OfficeIntegration.PowerPointInfo"/>
  </ds:schemaRefs>
</ds:datastoreItem>
</file>

<file path=customXml/itemProps8.xml><?xml version="1.0" encoding="utf-8"?>
<ds:datastoreItem xmlns:ds="http://schemas.openxmlformats.org/officeDocument/2006/customXml" ds:itemID="{5880DF19-F4BF-4ECB-84AE-77294185C013}">
  <ds:schemaRefs>
    <ds:schemaRef ds:uri="http://purl.org/dc/dcmitype/"/>
    <ds:schemaRef ds:uri="http://schemas.microsoft.com/sharepoint/v3/fields"/>
    <ds:schemaRef ds:uri="http://www.w3.org/XML/1998/namespace"/>
    <ds:schemaRef ds:uri="http://schemas.microsoft.com/office/infopath/2007/PartnerControls"/>
    <ds:schemaRef ds:uri="http://schemas.microsoft.com/sharepoint/v3"/>
    <ds:schemaRef ds:uri="4ffa91fb-a0ff-4ac5-b2db-65c790d184a4"/>
    <ds:schemaRef ds:uri="http://schemas.openxmlformats.org/package/2006/metadata/core-properties"/>
    <ds:schemaRef ds:uri="http://schemas.microsoft.com/sharepoint.v3"/>
    <ds:schemaRef ds:uri="http://purl.org/dc/elements/1.1/"/>
    <ds:schemaRef ds:uri="http://schemas.microsoft.com/office/2006/documentManagement/types"/>
    <ds:schemaRef ds:uri="7d8dd676-26ca-4e08-b90f-b4e0026a58ac"/>
    <ds:schemaRef ds:uri="http://schemas.microsoft.com/office/2006/metadata/properties"/>
    <ds:schemaRef ds:uri="http://purl.org/dc/terms/"/>
  </ds:schemaRefs>
</ds:datastoreItem>
</file>

<file path=customXml/itemProps9.xml><?xml version="1.0" encoding="utf-8"?>
<ds:datastoreItem xmlns:ds="http://schemas.openxmlformats.org/officeDocument/2006/customXml" ds:itemID="{CADE8817-63E1-4A83-B7DA-7E43C4C955F3}">
  <ds:schemaRefs>
    <ds:schemaRef ds:uri="Microsoft.SharePoint.Taxonomy.ContentTypeSync"/>
  </ds:schemaRefs>
</ds:datastoreItem>
</file>

<file path=docProps/app.xml><?xml version="1.0" encoding="utf-8"?>
<Properties xmlns="http://schemas.openxmlformats.org/officeDocument/2006/extended-properties" xmlns:vt="http://schemas.openxmlformats.org/officeDocument/2006/docPropsVTypes">
  <Template/>
  <TotalTime>6296</TotalTime>
  <Words>2819</Words>
  <Application>Microsoft Office PowerPoint</Application>
  <PresentationFormat>On-screen Show (4:3)</PresentationFormat>
  <Paragraphs>428</Paragraphs>
  <Slides>44</Slides>
  <Notes>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44</vt:i4>
      </vt:variant>
    </vt:vector>
  </HeadingPairs>
  <TitlesOfParts>
    <vt:vector size="49" baseType="lpstr">
      <vt:lpstr>ＭＳ Ｐゴシック</vt:lpstr>
      <vt:lpstr>Arial</vt:lpstr>
      <vt:lpstr>Calibri</vt:lpstr>
      <vt:lpstr>Times New Roman</vt:lpstr>
      <vt:lpstr>Blank Presentation</vt:lpstr>
      <vt:lpstr>Working with QA Data</vt:lpstr>
      <vt:lpstr>Background</vt:lpstr>
      <vt:lpstr>Background (Con’t)</vt:lpstr>
      <vt:lpstr>QA Transaction List</vt:lpstr>
      <vt:lpstr>Example:  1-Point QC</vt:lpstr>
      <vt:lpstr>PowerPoint Presentation</vt:lpstr>
      <vt:lpstr>Transaction Format Link</vt:lpstr>
      <vt:lpstr>Generating QA Transactions</vt:lpstr>
      <vt:lpstr>On-Line Maintain Forms (1)</vt:lpstr>
      <vt:lpstr>Example QA Maintain UPDATE Form</vt:lpstr>
      <vt:lpstr>Batch Loading and Correct</vt:lpstr>
      <vt:lpstr>Example Batch Form</vt:lpstr>
      <vt:lpstr>Example Correct Form</vt:lpstr>
      <vt:lpstr>QA Transaction Generator (1)</vt:lpstr>
      <vt:lpstr>QA Transaction UPDATE Generator (2)</vt:lpstr>
      <vt:lpstr>QA UDPATE Transaction Generator (3)</vt:lpstr>
      <vt:lpstr>Input:  QA Documents</vt:lpstr>
      <vt:lpstr>QA Collocation</vt:lpstr>
      <vt:lpstr>Relationship to Legacy P&amp;A</vt:lpstr>
      <vt:lpstr>Outputs:  QA Reports </vt:lpstr>
      <vt:lpstr>Access Control</vt:lpstr>
      <vt:lpstr>AMP251 Example</vt:lpstr>
      <vt:lpstr>AMP256 example</vt:lpstr>
      <vt:lpstr>Questions?</vt:lpstr>
      <vt:lpstr>AQS QA Transaction Generator</vt:lpstr>
      <vt:lpstr>What is the AQS QA Transaction Generator</vt:lpstr>
      <vt:lpstr>AQS QA Transaction Generator features</vt:lpstr>
      <vt:lpstr>How to download and install the AQS QA Transaction Generator</vt:lpstr>
      <vt:lpstr>Getting started – An example from start to finish</vt:lpstr>
      <vt:lpstr>Getting started – An example from start to finish</vt:lpstr>
      <vt:lpstr>Getting started – An example from start to finish</vt:lpstr>
      <vt:lpstr>Getting started – An example from start to finish</vt:lpstr>
      <vt:lpstr>Getting started – An example from start to finish</vt:lpstr>
      <vt:lpstr>Getting started – An example from start to finish</vt:lpstr>
      <vt:lpstr>Getting started – An example from start to finish</vt:lpstr>
      <vt:lpstr>Getting started – An example from start to finish</vt:lpstr>
      <vt:lpstr>Getting started – An example from start to finish</vt:lpstr>
      <vt:lpstr>Getting started – An example from start to finish</vt:lpstr>
      <vt:lpstr>Getting started – An example from start to finish</vt:lpstr>
      <vt:lpstr>Getting started – An example from start to finish</vt:lpstr>
      <vt:lpstr>How to turn on Tribal Mode</vt:lpstr>
      <vt:lpstr>How to turn on Tribal Mode</vt:lpstr>
      <vt:lpstr>How to get support and/or make enhancement suggestion</vt:lpstr>
      <vt:lpstr>PowerPoint Presentation</vt:lpstr>
    </vt:vector>
  </TitlesOfParts>
  <Company>Office 2004 Test Drive User</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Office 2004 Test Drive User</dc:creator>
  <cp:keywords/>
  <cp:lastModifiedBy>Chapman, Chris</cp:lastModifiedBy>
  <cp:revision>235</cp:revision>
  <cp:lastPrinted>2014-07-10T17:59:12Z</cp:lastPrinted>
  <dcterms:created xsi:type="dcterms:W3CDTF">2011-02-09T16:00:48Z</dcterms:created>
  <dcterms:modified xsi:type="dcterms:W3CDTF">2016-08-11T19:31:31Z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0x010100AE1D34D33B964B4F9EEC817C5601A1B1</vt:lpwstr>
  </property>
  <property fmtid="{D5CDD505-2E9C-101B-9397-08002B2CF9AE}" pid="3" name="TaxKeyword">
    <vt:lpwstr/>
  </property>
  <property fmtid="{D5CDD505-2E9C-101B-9397-08002B2CF9AE}" pid="4" name="Document Type">
    <vt:lpwstr/>
  </property>
  <property fmtid="{D5CDD505-2E9C-101B-9397-08002B2CF9AE}" pid="5" name="EPA Subject">
    <vt:lpwstr/>
  </property>
</Properties>
</file>