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7"/>
  </p:sldMasterIdLst>
  <p:notesMasterIdLst>
    <p:notesMasterId r:id="rId20"/>
  </p:notesMasterIdLst>
  <p:handoutMasterIdLst>
    <p:handoutMasterId r:id="rId21"/>
  </p:handoutMasterIdLst>
  <p:sldIdLst>
    <p:sldId id="266" r:id="rId8"/>
    <p:sldId id="258" r:id="rId9"/>
    <p:sldId id="259" r:id="rId10"/>
    <p:sldId id="268" r:id="rId11"/>
    <p:sldId id="260" r:id="rId12"/>
    <p:sldId id="261" r:id="rId13"/>
    <p:sldId id="262" r:id="rId14"/>
    <p:sldId id="263" r:id="rId15"/>
    <p:sldId id="269" r:id="rId16"/>
    <p:sldId id="270" r:id="rId17"/>
    <p:sldId id="271" r:id="rId18"/>
    <p:sldId id="272" r:id="rId1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CC"/>
    <a:srgbClr val="FFFFDD"/>
    <a:srgbClr val="F4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330" autoAdjust="0"/>
    <p:restoredTop sz="89915" autoAdjust="0"/>
  </p:normalViewPr>
  <p:slideViewPr>
    <p:cSldViewPr>
      <p:cViewPr varScale="1">
        <p:scale>
          <a:sx n="89" d="100"/>
          <a:sy n="89" d="100"/>
        </p:scale>
        <p:origin x="1800" y="77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1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1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B20113B-14B8-408F-B7CC-4A95DA7BB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143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1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1" y="4415791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1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C892575-76B2-44B4-A0D4-5723D177C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3681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616CCF-E006-4C67-BDDD-8EA1C0C9FC99}" type="slidenum">
              <a:rPr lang="en-US"/>
              <a:pPr/>
              <a:t>1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45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1676400"/>
            <a:ext cx="4876800" cy="448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3600" b="1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8034637-DF4D-4880-89B9-7524F5659E64}" type="datetime1">
              <a:rPr lang="en-US"/>
              <a:pPr>
                <a:defRPr/>
              </a:pPr>
              <a:t>8/11/2016</a:t>
            </a:fld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8400"/>
            <a:ext cx="3810000" cy="457200"/>
          </a:xfrm>
        </p:spPr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80E008-ACCA-40DB-9014-A9A803CAD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</a:t>
            </a:r>
            <a:r>
              <a:rPr lang="en-US" dirty="0" err="1"/>
              <a:t>lev</a:t>
            </a:r>
            <a:endParaRPr lang="en-US" dirty="0"/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8D01F02-5C9F-42AD-83E4-76B1E2FBF615}" type="datetime1">
              <a:rPr lang="en-US"/>
              <a:pPr>
                <a:defRPr/>
              </a:pPr>
              <a:t>8/11/2016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137C3E9-CAB7-4F6A-B426-4D2B7FA6C2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600200"/>
            <a:ext cx="1943100" cy="4495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600200"/>
            <a:ext cx="5676900" cy="4495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00C48D7-5DFE-4428-A5A8-6C4C94CBC637}" type="datetime1">
              <a:rPr lang="en-US"/>
              <a:pPr>
                <a:defRPr/>
              </a:pPr>
              <a:t>8/11/2016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02E5F6-1B1E-4862-91DF-C571C21124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89D919A-4D9C-4A5E-85EF-C71F3D9CB029}" type="datetime1">
              <a:rPr lang="en-US"/>
              <a:pPr>
                <a:defRPr/>
              </a:pPr>
              <a:t>8/11/2016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E84AE80-C3E8-4D04-B240-03B24D2E8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2667000"/>
            <a:ext cx="7772400" cy="34290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62AD80-0E3B-4888-9815-8E7A89DFF788}" type="datetime1">
              <a:rPr lang="en-US"/>
              <a:pPr>
                <a:defRPr/>
              </a:pPr>
              <a:t>8/11/2016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A38057-6A1F-4DEA-8C1D-8A825A413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61A4178-32E5-4E59-AC7E-8855A86D8B2E}" type="datetime1">
              <a:rPr lang="en-US"/>
              <a:pPr>
                <a:defRPr/>
              </a:pPr>
              <a:t>8/11/2016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9783607-C43C-45E2-9E55-D9D4ABF9E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BDF6FD0-D523-4EAD-9A82-D50C9071AC81}" type="datetime1">
              <a:rPr lang="en-US"/>
              <a:pPr>
                <a:defRPr/>
              </a:pPr>
              <a:t>8/11/2016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BF990BF-1AC5-4A88-9C23-E88DB6AED6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E0D4794-C7FE-4E45-89C3-4F56311AEB38}" type="datetime1">
              <a:rPr lang="en-US"/>
              <a:pPr>
                <a:defRPr/>
              </a:pPr>
              <a:t>8/11/2016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A409D-13B5-4BFA-BEF2-B333FB868C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EB194D9-95D6-428A-980D-F190CE06FA52}" type="datetime1">
              <a:rPr lang="en-US"/>
              <a:pPr>
                <a:defRPr/>
              </a:pPr>
              <a:t>8/11/2016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A5571E-9320-4765-A720-51F228C417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117A294-A27A-48D1-B517-B316E3FBFE3C}" type="datetime1">
              <a:rPr lang="en-US"/>
              <a:pPr>
                <a:defRPr/>
              </a:pPr>
              <a:t>8/11/2016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EC55162-156E-4051-B1F3-5E18511A0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ED2226-94EE-4CEE-9055-CB8AEBA3C37A}" type="datetime1">
              <a:rPr lang="en-US"/>
              <a:pPr>
                <a:defRPr/>
              </a:pPr>
              <a:t>8/11/2016</a:t>
            </a:fld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921297-F0ED-4C1F-BF57-9948847A5B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06CC98D-F588-46DA-9A4F-9DCC6C9A35AC}" type="datetime1">
              <a:rPr lang="en-US"/>
              <a:pPr>
                <a:defRPr/>
              </a:pPr>
              <a:t>8/11/2016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78A7CB-A65C-4BD2-AD64-57AD2EE3B3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5EFF72F-CF0B-4119-9786-FB246E7E44E9}" type="datetime1">
              <a:rPr lang="en-US"/>
              <a:pPr>
                <a:defRPr/>
              </a:pPr>
              <a:t>8/11/2016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6CEE91D-A776-4927-9F55-A28404030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040B91E-C872-4C27-B9C0-CAB5E6D2C320}" type="datetime1">
              <a:rPr lang="en-US"/>
              <a:pPr>
                <a:defRPr/>
              </a:pPr>
              <a:t>8/11/2016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084572-B0FF-41C4-9F43-7AA9EDDEE6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8666E08-8BA9-4209-A79A-9945681B444A}" type="datetime1">
              <a:rPr lang="en-US"/>
              <a:pPr>
                <a:defRPr/>
              </a:pPr>
              <a:t>8/11/2016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11993D8-F9E3-4863-A603-4D0481FE89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/>
          <p:cNvPicPr>
            <a:picLocks noChangeAspect="1" noChangeArrowheads="1"/>
          </p:cNvPicPr>
          <p:nvPr userDrawn="1"/>
        </p:nvPicPr>
        <p:blipFill>
          <a:blip r:embed="rId17" cstate="print"/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1600200"/>
            <a:ext cx="762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667000"/>
            <a:ext cx="7772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fld id="{E6F3A5EB-75B1-4411-9628-D0B57EF46F84}" type="datetime1">
              <a:rPr lang="en-US"/>
              <a:pPr>
                <a:defRPr/>
              </a:pPr>
              <a:t>8/11/2016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5000" y="62484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32B910A-57A9-4E29-B51D-402F84F24C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pa.gov/aqs/aqs-trainin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pa.gov/aqs/aqs-trainin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epacallcenter@epa.gov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pa.gov/aqs/aqs-manuals-and-guide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hyperlink" Target="https://www.epa.gov/aqs/aqs-code-lis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828800"/>
            <a:ext cx="7620000" cy="2514600"/>
          </a:xfrm>
        </p:spPr>
        <p:txBody>
          <a:bodyPr/>
          <a:lstStyle/>
          <a:p>
            <a:r>
              <a:rPr lang="en-US" sz="4800" dirty="0"/>
              <a:t>AQS Support and Help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National Ambient Air Monitoring Conference August</a:t>
            </a:r>
          </a:p>
        </p:txBody>
      </p:sp>
    </p:spTree>
    <p:extLst>
      <p:ext uri="{BB962C8B-B14F-4D97-AF65-F5344CB8AC3E}">
        <p14:creationId xmlns:p14="http://schemas.microsoft.com/office/powerpoint/2010/main" val="134249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4114800" cy="609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solidFill>
                  <a:schemeClr val="accent3"/>
                </a:solidFill>
              </a:rPr>
              <a:t>Online Training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693025" cy="5029200"/>
          </a:xfrm>
        </p:spPr>
        <p:txBody>
          <a:bodyPr/>
          <a:lstStyle/>
          <a:p>
            <a:pPr>
              <a:defRPr/>
            </a:pPr>
            <a:r>
              <a:rPr lang="en-US" sz="2400" dirty="0"/>
              <a:t>Video Training: </a:t>
            </a:r>
            <a:r>
              <a:rPr lang="en-US" sz="2400" dirty="0">
                <a:hlinkClick r:id="rId2"/>
              </a:rPr>
              <a:t>https://www.epa.gov/aqs/aqs-training</a:t>
            </a:r>
            <a:endParaRPr lang="en-US" sz="2400" dirty="0"/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r>
              <a:rPr lang="en-US" dirty="0"/>
              <a:t>How to set the Regional Office Concurrence Flag for Exceptional Events</a:t>
            </a:r>
          </a:p>
          <a:p>
            <a:pPr lvl="1">
              <a:defRPr/>
            </a:pPr>
            <a:r>
              <a:rPr lang="en-US" dirty="0"/>
              <a:t>How to Log into AQS</a:t>
            </a:r>
          </a:p>
          <a:p>
            <a:pPr lvl="1">
              <a:defRPr/>
            </a:pPr>
            <a:r>
              <a:rPr lang="en-US" dirty="0"/>
              <a:t>Loading Files in AQS</a:t>
            </a:r>
          </a:p>
          <a:p>
            <a:pPr lvl="1">
              <a:defRPr/>
            </a:pPr>
            <a:r>
              <a:rPr lang="en-US" dirty="0"/>
              <a:t>ENSC Login Instructions</a:t>
            </a:r>
          </a:p>
          <a:p>
            <a:pPr lvl="1">
              <a:defRPr/>
            </a:pPr>
            <a:r>
              <a:rPr lang="en-US" dirty="0"/>
              <a:t>Submitting Data through ENSC</a:t>
            </a:r>
          </a:p>
          <a:p>
            <a:pPr lvl="1">
              <a:defRPr/>
            </a:pPr>
            <a:r>
              <a:rPr lang="en-US" dirty="0"/>
              <a:t>Understanding Batch Submissions</a:t>
            </a:r>
          </a:p>
          <a:p>
            <a:pPr lvl="1">
              <a:defRPr/>
            </a:pPr>
            <a:r>
              <a:rPr lang="en-US" dirty="0"/>
              <a:t>AQS Batch Form Overview</a:t>
            </a:r>
          </a:p>
          <a:p>
            <a:pPr marL="0" indent="0">
              <a:buNone/>
              <a:defRPr/>
            </a:pPr>
            <a:endParaRPr lang="en-US" sz="2400" dirty="0"/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chemeClr val="tx2"/>
                </a:solidFill>
                <a:latin typeface="Arial" panose="020B0604020202020204" pitchFamily="34" charset="0"/>
              </a:rPr>
              <a:t>AQS Help</a:t>
            </a:r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0C5B34-A605-4F15-8203-28F42D8A9D8D}" type="slidenum">
              <a:rPr 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91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4114800" cy="609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solidFill>
                  <a:schemeClr val="accent3"/>
                </a:solidFill>
              </a:rPr>
              <a:t>Online Training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693025" cy="5029200"/>
          </a:xfrm>
        </p:spPr>
        <p:txBody>
          <a:bodyPr/>
          <a:lstStyle/>
          <a:p>
            <a:pPr>
              <a:defRPr/>
            </a:pPr>
            <a:r>
              <a:rPr lang="en-US" sz="2400" dirty="0"/>
              <a:t>Documentation Training: </a:t>
            </a:r>
          </a:p>
          <a:p>
            <a:pPr marL="0" indent="0">
              <a:buNone/>
              <a:defRPr/>
            </a:pPr>
            <a:r>
              <a:rPr lang="en-US" sz="2000" dirty="0">
                <a:hlinkClick r:id="rId2"/>
              </a:rPr>
              <a:t>https://www.epa.gov/aqs/aqs-training</a:t>
            </a:r>
            <a:endParaRPr lang="en-US" sz="2400" dirty="0"/>
          </a:p>
          <a:p>
            <a:pPr lvl="1">
              <a:defRPr/>
            </a:pPr>
            <a:r>
              <a:rPr lang="en-US" sz="1800" dirty="0"/>
              <a:t>Agency Roles and Access Control </a:t>
            </a:r>
          </a:p>
          <a:p>
            <a:pPr lvl="1">
              <a:defRPr/>
            </a:pPr>
            <a:r>
              <a:rPr lang="en-US" sz="1800" dirty="0"/>
              <a:t>AQS Data Access Presentation </a:t>
            </a:r>
          </a:p>
          <a:p>
            <a:pPr lvl="1">
              <a:defRPr/>
            </a:pPr>
            <a:r>
              <a:rPr lang="en-US" sz="1800" dirty="0"/>
              <a:t>AQS Data Handling</a:t>
            </a:r>
          </a:p>
          <a:p>
            <a:pPr lvl="1">
              <a:defRPr/>
            </a:pPr>
            <a:r>
              <a:rPr lang="en-US" sz="1800" dirty="0"/>
              <a:t>AQS Support and Help Presentation </a:t>
            </a:r>
          </a:p>
          <a:p>
            <a:pPr lvl="1">
              <a:defRPr/>
            </a:pPr>
            <a:r>
              <a:rPr lang="en-US" sz="1800" dirty="0"/>
              <a:t>Data Certification in AQS </a:t>
            </a:r>
          </a:p>
          <a:p>
            <a:pPr lvl="1">
              <a:defRPr/>
            </a:pPr>
            <a:r>
              <a:rPr lang="en-US" sz="1800" dirty="0"/>
              <a:t>Obtaining AQS Data (Discoverer Replacement) </a:t>
            </a:r>
          </a:p>
          <a:p>
            <a:pPr lvl="1">
              <a:defRPr/>
            </a:pPr>
            <a:r>
              <a:rPr lang="en-US" sz="1800" dirty="0"/>
              <a:t>Exceptional Events in AQS </a:t>
            </a:r>
          </a:p>
          <a:p>
            <a:pPr lvl="1">
              <a:defRPr/>
            </a:pPr>
            <a:r>
              <a:rPr lang="en-US" sz="1800" dirty="0"/>
              <a:t>QA Transactions and Reports (Monitoring QA) </a:t>
            </a:r>
          </a:p>
          <a:p>
            <a:pPr lvl="1">
              <a:defRPr/>
            </a:pPr>
            <a:r>
              <a:rPr lang="en-US" sz="1800" dirty="0"/>
              <a:t>AQS Site Monitor Configuration </a:t>
            </a:r>
          </a:p>
          <a:p>
            <a:pPr lvl="1">
              <a:defRPr/>
            </a:pPr>
            <a:r>
              <a:rPr lang="en-US" sz="1800" dirty="0"/>
              <a:t>Data Certification </a:t>
            </a:r>
          </a:p>
          <a:p>
            <a:pPr lvl="1">
              <a:defRPr/>
            </a:pPr>
            <a:r>
              <a:rPr lang="en-US" sz="1800" dirty="0"/>
              <a:t>Known Issues </a:t>
            </a:r>
          </a:p>
          <a:p>
            <a:pPr lvl="1">
              <a:defRPr/>
            </a:pPr>
            <a:r>
              <a:rPr lang="en-US" sz="1800" dirty="0"/>
              <a:t>PQAO Criteria Met </a:t>
            </a:r>
          </a:p>
          <a:p>
            <a:pPr lvl="1">
              <a:defRPr/>
            </a:pPr>
            <a:r>
              <a:rPr lang="en-US" sz="1800" dirty="0"/>
              <a:t>FAQs</a:t>
            </a:r>
            <a:endParaRPr lang="en-US" sz="2400" dirty="0"/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chemeClr val="tx2"/>
                </a:solidFill>
                <a:latin typeface="Arial" panose="020B0604020202020204" pitchFamily="34" charset="0"/>
              </a:rPr>
              <a:t>AQS Help</a:t>
            </a:r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0C5B34-A605-4F15-8203-28F42D8A9D8D}" type="slidenum">
              <a:rPr 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19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4419600" cy="609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chemeClr val="accent3"/>
                </a:solidFill>
              </a:rPr>
              <a:t>Teleconference Training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693025" cy="4267200"/>
          </a:xfrm>
        </p:spPr>
        <p:txBody>
          <a:bodyPr/>
          <a:lstStyle/>
          <a:p>
            <a:pPr>
              <a:defRPr/>
            </a:pPr>
            <a:r>
              <a:rPr lang="en-US" sz="3200" dirty="0"/>
              <a:t>New User Orientation </a:t>
            </a:r>
          </a:p>
          <a:p>
            <a:pPr lvl="1">
              <a:defRPr/>
            </a:pPr>
            <a:r>
              <a:rPr lang="en-US" sz="1800" dirty="0"/>
              <a:t>Monthly on the 3rd Wednesday</a:t>
            </a:r>
          </a:p>
          <a:p>
            <a:pPr lvl="2">
              <a:defRPr/>
            </a:pPr>
            <a:r>
              <a:rPr lang="en-US" sz="1800" dirty="0"/>
              <a:t>Walk-Through Basic Functions</a:t>
            </a:r>
          </a:p>
          <a:p>
            <a:pPr>
              <a:defRPr/>
            </a:pPr>
            <a:r>
              <a:rPr lang="en-US" dirty="0"/>
              <a:t>Tribal Q&amp;A</a:t>
            </a:r>
          </a:p>
          <a:p>
            <a:pPr lvl="1">
              <a:defRPr/>
            </a:pPr>
            <a:r>
              <a:rPr lang="en-US" sz="1800" dirty="0"/>
              <a:t>Bi-Monthly on the 2nd Wednesday</a:t>
            </a:r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chemeClr val="tx2"/>
                </a:solidFill>
                <a:latin typeface="Arial" panose="020B0604020202020204" pitchFamily="34" charset="0"/>
              </a:rPr>
              <a:t>AQS Help</a:t>
            </a:r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0C5B34-A605-4F15-8203-28F42D8A9D8D}" type="slidenum">
              <a:rPr 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26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4"/>
          <p:cNvSpPr>
            <a:spLocks noGrp="1" noChangeArrowheads="1"/>
          </p:cNvSpPr>
          <p:nvPr>
            <p:ph type="title"/>
          </p:nvPr>
        </p:nvSpPr>
        <p:spPr>
          <a:xfrm>
            <a:off x="152400" y="-27264"/>
            <a:ext cx="4876800" cy="9906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Where to Find AQS Help</a:t>
            </a:r>
          </a:p>
        </p:txBody>
      </p:sp>
      <p:sp>
        <p:nvSpPr>
          <p:cNvPr id="6168" name="Rectangle 24"/>
          <p:cNvSpPr>
            <a:spLocks noGrp="1" noChangeArrowheads="1"/>
          </p:cNvSpPr>
          <p:nvPr>
            <p:ph type="body" idx="1"/>
          </p:nvPr>
        </p:nvSpPr>
        <p:spPr>
          <a:xfrm>
            <a:off x="680906" y="1752600"/>
            <a:ext cx="7772400" cy="3429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From Within AQS</a:t>
            </a:r>
          </a:p>
          <a:p>
            <a:pPr>
              <a:defRPr/>
            </a:pPr>
            <a:r>
              <a:rPr lang="en-US" dirty="0" smtClean="0"/>
              <a:t>User Support</a:t>
            </a:r>
            <a:endParaRPr lang="en-US" dirty="0"/>
          </a:p>
          <a:p>
            <a:pPr>
              <a:defRPr/>
            </a:pPr>
            <a:r>
              <a:rPr lang="en-US" dirty="0" smtClean="0"/>
              <a:t>AQS </a:t>
            </a:r>
            <a:r>
              <a:rPr lang="en-US" dirty="0"/>
              <a:t>Regional Contacts</a:t>
            </a:r>
          </a:p>
          <a:p>
            <a:pPr>
              <a:defRPr/>
            </a:pPr>
            <a:r>
              <a:rPr lang="en-US" dirty="0"/>
              <a:t>AQS Documentation</a:t>
            </a:r>
          </a:p>
          <a:p>
            <a:pPr>
              <a:defRPr/>
            </a:pPr>
            <a:r>
              <a:rPr lang="en-US" dirty="0" smtClean="0"/>
              <a:t>Online Training</a:t>
            </a:r>
            <a:endParaRPr lang="en-US" dirty="0"/>
          </a:p>
          <a:p>
            <a:pPr>
              <a:defRPr/>
            </a:pPr>
            <a:r>
              <a:rPr lang="en-US" smtClean="0"/>
              <a:t>Teleconference Training</a:t>
            </a:r>
            <a:endParaRPr lang="en-US" dirty="0"/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chemeClr val="tx2"/>
                </a:solidFill>
                <a:latin typeface="Arial" panose="020B0604020202020204" pitchFamily="34" charset="0"/>
              </a:rPr>
              <a:t>AQS Help</a:t>
            </a:r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D5EB4BD-02BE-4685-B2E3-519279E7B0AC}" type="slidenum">
              <a:rPr 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2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>
          <a:xfrm>
            <a:off x="-28662" y="0"/>
            <a:ext cx="4800600" cy="9144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From Within AQS</a:t>
            </a:r>
            <a:endParaRPr lang="en-US" dirty="0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“Help” From the Menu</a:t>
            </a:r>
          </a:p>
          <a:p>
            <a:pPr lvl="1">
              <a:defRPr/>
            </a:pPr>
            <a:r>
              <a:rPr lang="en-US" dirty="0"/>
              <a:t>Topics</a:t>
            </a:r>
          </a:p>
          <a:p>
            <a:pPr lvl="1">
              <a:defRPr/>
            </a:pPr>
            <a:r>
              <a:rPr lang="en-US" dirty="0"/>
              <a:t>Short-Cut Keys</a:t>
            </a:r>
          </a:p>
          <a:p>
            <a:pPr lvl="1">
              <a:defRPr/>
            </a:pPr>
            <a:r>
              <a:rPr lang="en-US" dirty="0"/>
              <a:t>Display Error</a:t>
            </a:r>
          </a:p>
        </p:txBody>
      </p:sp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344738"/>
            <a:ext cx="2428875" cy="199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3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chemeClr val="tx2"/>
                </a:solidFill>
                <a:latin typeface="Arial" panose="020B0604020202020204" pitchFamily="34" charset="0"/>
              </a:rPr>
              <a:t>AQS Help</a:t>
            </a:r>
          </a:p>
        </p:txBody>
      </p:sp>
      <p:sp>
        <p:nvSpPr>
          <p:cNvPr id="19464" name="Slide Number Placeholder 5"/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8F58231-2C6F-41CA-B267-BD51629BB166}" type="slidenum">
              <a:rPr 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25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4038600" cy="9144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From Within AQS</a:t>
            </a:r>
            <a:endParaRPr lang="en-US" dirty="0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83703" y="2340088"/>
            <a:ext cx="7772400" cy="3429000"/>
          </a:xfrm>
        </p:spPr>
        <p:txBody>
          <a:bodyPr/>
          <a:lstStyle/>
          <a:p>
            <a:pPr>
              <a:defRPr/>
            </a:pPr>
            <a:r>
              <a:rPr lang="en-US" dirty="0"/>
              <a:t>Field-Level Help</a:t>
            </a:r>
          </a:p>
          <a:p>
            <a:pPr lvl="1">
              <a:defRPr/>
            </a:pPr>
            <a:r>
              <a:rPr lang="en-US" dirty="0"/>
              <a:t>Mouse over a Fill Box</a:t>
            </a:r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r>
              <a:rPr lang="en-US" dirty="0"/>
              <a:t>At the bottom of the application</a:t>
            </a:r>
          </a:p>
        </p:txBody>
      </p:sp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3407738"/>
            <a:ext cx="8305800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3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5178538"/>
            <a:ext cx="59531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3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chemeClr val="tx2"/>
                </a:solidFill>
                <a:latin typeface="Arial" panose="020B0604020202020204" pitchFamily="34" charset="0"/>
              </a:rPr>
              <a:t>AQS Help</a:t>
            </a:r>
          </a:p>
        </p:txBody>
      </p:sp>
      <p:sp>
        <p:nvSpPr>
          <p:cNvPr id="19464" name="Slide Number Placeholder 5"/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8F58231-2C6F-41CA-B267-BD51629BB166}" type="slidenum">
              <a:rPr 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195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Slide Number Placeholder 4"/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BBE17A4-90F8-4A8B-AC5D-57F0F84ACA44}" type="slidenum">
              <a:rPr 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95400"/>
            <a:ext cx="8616009" cy="5052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2"/>
          <p:cNvSpPr txBox="1">
            <a:spLocks noChangeArrowheads="1"/>
          </p:cNvSpPr>
          <p:nvPr/>
        </p:nvSpPr>
        <p:spPr bwMode="auto">
          <a:xfrm>
            <a:off x="381000" y="0"/>
            <a:ext cx="4038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9pPr>
          </a:lstStyle>
          <a:p>
            <a:r>
              <a:rPr lang="en-US" kern="0" smtClean="0">
                <a:solidFill>
                  <a:schemeClr val="accent3"/>
                </a:solidFill>
              </a:rPr>
              <a:t>From Within AQS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5659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>
          <a:xfrm>
            <a:off x="152400" y="54769"/>
            <a:ext cx="3124200" cy="808038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User Support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63817"/>
            <a:ext cx="7772400" cy="4572000"/>
          </a:xfrm>
        </p:spPr>
        <p:txBody>
          <a:bodyPr/>
          <a:lstStyle/>
          <a:p>
            <a:pPr>
              <a:lnSpc>
                <a:spcPct val="90000"/>
              </a:lnSpc>
              <a:buFont typeface="Wingdings 2" panose="05020102010507070707" pitchFamily="18" charset="2"/>
              <a:buNone/>
              <a:defRPr/>
            </a:pPr>
            <a:r>
              <a:rPr lang="en-US" dirty="0"/>
              <a:t>EPA Helpdesk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1-866-411-4372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hlinkClick r:id="rId2"/>
              </a:rPr>
              <a:t>epacallcenter@epa.gov</a:t>
            </a:r>
            <a:endParaRPr lang="en-US" dirty="0"/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2 “Levels” of Support</a:t>
            </a:r>
          </a:p>
          <a:p>
            <a:pPr lvl="2">
              <a:lnSpc>
                <a:spcPct val="90000"/>
              </a:lnSpc>
              <a:defRPr/>
            </a:pPr>
            <a:r>
              <a:rPr lang="en-US" dirty="0"/>
              <a:t>Level 1:  Reset Passwords</a:t>
            </a:r>
          </a:p>
          <a:p>
            <a:pPr lvl="2">
              <a:lnSpc>
                <a:spcPct val="90000"/>
              </a:lnSpc>
              <a:defRPr/>
            </a:pPr>
            <a:r>
              <a:rPr lang="en-US" dirty="0"/>
              <a:t>Level 2:  AQS Specific Issues</a:t>
            </a:r>
          </a:p>
          <a:p>
            <a:pPr>
              <a:lnSpc>
                <a:spcPct val="90000"/>
              </a:lnSpc>
              <a:buFont typeface="Wingdings 2" panose="05020102010507070707" pitchFamily="18" charset="2"/>
              <a:buNone/>
              <a:defRPr/>
            </a:pPr>
            <a:r>
              <a:rPr lang="en-US" dirty="0"/>
              <a:t>ENSC Helpline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1-888-890-1995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nodehelpdesk@epacdx.net</a:t>
            </a:r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chemeClr val="tx2"/>
                </a:solidFill>
                <a:latin typeface="Arial" panose="020B0604020202020204" pitchFamily="34" charset="0"/>
              </a:rPr>
              <a:t>AQS Help</a:t>
            </a:r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3898DD9-379C-4DB7-B3B8-88B79DEF6963}" type="slidenum">
              <a:rPr 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77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838199" y="6238613"/>
            <a:ext cx="54864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</a:rPr>
              <a:t>AQS Help</a:t>
            </a:r>
          </a:p>
        </p:txBody>
      </p:sp>
      <p:sp>
        <p:nvSpPr>
          <p:cNvPr id="22531" name="Slide Number Placeholder 6"/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996C783-096E-426D-A6F7-6CA9CC435EBE}" type="slidenum">
              <a:rPr 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2532" name="AutoShape 2"/>
          <p:cNvSpPr>
            <a:spLocks noGrp="1" noChangeArrowheads="1"/>
          </p:cNvSpPr>
          <p:nvPr>
            <p:ph type="title"/>
          </p:nvPr>
        </p:nvSpPr>
        <p:spPr>
          <a:xfrm>
            <a:off x="134937" y="-76200"/>
            <a:ext cx="5181600" cy="990600"/>
          </a:xfrm>
        </p:spPr>
        <p:txBody>
          <a:bodyPr/>
          <a:lstStyle/>
          <a:p>
            <a:r>
              <a:rPr lang="en-US" sz="3600" dirty="0">
                <a:solidFill>
                  <a:schemeClr val="accent3"/>
                </a:solidFill>
              </a:rPr>
              <a:t>AQS Regional Contacts</a:t>
            </a:r>
          </a:p>
        </p:txBody>
      </p:sp>
      <p:sp>
        <p:nvSpPr>
          <p:cNvPr id="14341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838199" y="1742070"/>
            <a:ext cx="3775075" cy="3724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/>
              <a:t>Mary Jane Cuzzupe </a:t>
            </a:r>
            <a:r>
              <a:rPr lang="en-US" sz="2400" dirty="0">
                <a:latin typeface="+mj-lt"/>
              </a:rPr>
              <a:t>(I)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latin typeface="+mj-lt"/>
              </a:rPr>
              <a:t>(617) 918-8383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+mj-lt"/>
              </a:rPr>
              <a:t>Henry </a:t>
            </a:r>
            <a:r>
              <a:rPr lang="en-US" sz="2400" dirty="0" err="1">
                <a:latin typeface="+mj-lt"/>
              </a:rPr>
              <a:t>Feingersh</a:t>
            </a:r>
            <a:r>
              <a:rPr lang="en-US" sz="2400" dirty="0">
                <a:latin typeface="+mj-lt"/>
              </a:rPr>
              <a:t> (II)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latin typeface="+mj-lt"/>
              </a:rPr>
              <a:t>(212) 637-3382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+mj-lt"/>
              </a:rPr>
              <a:t>Pauline </a:t>
            </a:r>
            <a:r>
              <a:rPr lang="en-US" sz="2400" dirty="0" err="1">
                <a:latin typeface="+mj-lt"/>
              </a:rPr>
              <a:t>DeVose</a:t>
            </a:r>
            <a:r>
              <a:rPr lang="en-US" sz="2400" dirty="0">
                <a:latin typeface="+mj-lt"/>
              </a:rPr>
              <a:t> (III)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latin typeface="+mj-lt"/>
              </a:rPr>
              <a:t>(215) 814-2186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+mj-lt"/>
              </a:rPr>
              <a:t>Darren Palmer (IV)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latin typeface="+mj-lt"/>
              </a:rPr>
              <a:t>(404) 562-9052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+mj-lt"/>
              </a:rPr>
              <a:t>Jesse McGrath (V)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latin typeface="+mj-lt"/>
              </a:rPr>
              <a:t>(312) 886-1532</a:t>
            </a:r>
          </a:p>
          <a:p>
            <a:pPr>
              <a:lnSpc>
                <a:spcPct val="90000"/>
              </a:lnSpc>
              <a:defRPr/>
            </a:pPr>
            <a:endParaRPr lang="en-US" sz="2400" dirty="0"/>
          </a:p>
        </p:txBody>
      </p:sp>
      <p:sp>
        <p:nvSpPr>
          <p:cNvPr id="14342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755353"/>
            <a:ext cx="3775075" cy="3724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+mj-lt"/>
              </a:rPr>
              <a:t>Trisha Curran(VI)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latin typeface="+mj-lt"/>
              </a:rPr>
              <a:t>(214) 665-8245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+mj-lt"/>
              </a:rPr>
              <a:t>James </a:t>
            </a:r>
            <a:r>
              <a:rPr lang="en-US" sz="2400" dirty="0" err="1">
                <a:latin typeface="+mj-lt"/>
              </a:rPr>
              <a:t>Regehr</a:t>
            </a:r>
            <a:r>
              <a:rPr lang="en-US" sz="2400" dirty="0">
                <a:latin typeface="+mj-lt"/>
              </a:rPr>
              <a:t> (VII)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latin typeface="+mj-lt"/>
              </a:rPr>
              <a:t>(913) 551-7167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 smtClean="0">
                <a:latin typeface="+mj-lt"/>
              </a:rPr>
              <a:t>Joshua Rickard (VIII</a:t>
            </a:r>
            <a:r>
              <a:rPr lang="en-US" sz="2400" dirty="0">
                <a:latin typeface="+mj-lt"/>
              </a:rPr>
              <a:t>)</a:t>
            </a:r>
          </a:p>
          <a:p>
            <a:pPr>
              <a:lnSpc>
                <a:spcPct val="90000"/>
              </a:lnSpc>
              <a:defRPr/>
            </a:pPr>
            <a:endParaRPr lang="en-US" sz="2400" dirty="0" smtClean="0">
              <a:latin typeface="+mj-lt"/>
            </a:endParaRPr>
          </a:p>
          <a:p>
            <a:pPr>
              <a:lnSpc>
                <a:spcPct val="90000"/>
              </a:lnSpc>
              <a:defRPr/>
            </a:pPr>
            <a:r>
              <a:rPr lang="en-US" sz="2400" dirty="0" smtClean="0">
                <a:latin typeface="+mj-lt"/>
              </a:rPr>
              <a:t>Fletcher </a:t>
            </a:r>
            <a:r>
              <a:rPr lang="en-US" sz="2400" dirty="0">
                <a:latin typeface="+mj-lt"/>
              </a:rPr>
              <a:t>Clover (IX)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latin typeface="+mj-lt"/>
              </a:rPr>
              <a:t>(415) 972-3991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 smtClean="0">
                <a:latin typeface="+mj-lt"/>
              </a:rPr>
              <a:t>Chris Hall (</a:t>
            </a:r>
            <a:r>
              <a:rPr lang="en-US" sz="2400" smtClean="0">
                <a:latin typeface="+mj-lt"/>
              </a:rPr>
              <a:t>X)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4817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4114800" cy="609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solidFill>
                  <a:schemeClr val="accent3"/>
                </a:solidFill>
              </a:rPr>
              <a:t>AQS Documentation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693025" cy="5029200"/>
          </a:xfrm>
        </p:spPr>
        <p:txBody>
          <a:bodyPr/>
          <a:lstStyle/>
          <a:p>
            <a:pPr>
              <a:defRPr/>
            </a:pPr>
            <a:r>
              <a:rPr lang="en-US" dirty="0"/>
              <a:t>Manuals and Guides:  </a:t>
            </a:r>
            <a:r>
              <a:rPr lang="en-US" sz="2400" dirty="0">
                <a:hlinkClick r:id="rId2"/>
              </a:rPr>
              <a:t>https://www.epa.gov/aqs/aqs-manuals-and-guides</a:t>
            </a:r>
            <a:endParaRPr lang="en-US" sz="2400" dirty="0"/>
          </a:p>
          <a:p>
            <a:pPr lvl="1">
              <a:defRPr/>
            </a:pPr>
            <a:r>
              <a:rPr lang="en-US" sz="1800" dirty="0"/>
              <a:t>AQS XML Format Documentation</a:t>
            </a:r>
          </a:p>
          <a:p>
            <a:pPr lvl="1">
              <a:defRPr/>
            </a:pPr>
            <a:r>
              <a:rPr lang="en-US" sz="1800" dirty="0"/>
              <a:t>AQS Transaction Formats</a:t>
            </a:r>
          </a:p>
          <a:p>
            <a:pPr lvl="1">
              <a:defRPr/>
            </a:pPr>
            <a:r>
              <a:rPr lang="en-US" sz="1800" dirty="0"/>
              <a:t>AQS Data Coding Manual (</a:t>
            </a:r>
            <a:r>
              <a:rPr lang="en-US" sz="1800" dirty="0">
                <a:solidFill>
                  <a:srgbClr val="00B050"/>
                </a:solidFill>
              </a:rPr>
              <a:t>Link on the main page</a:t>
            </a:r>
            <a:r>
              <a:rPr lang="en-US" sz="1800" dirty="0"/>
              <a:t>)</a:t>
            </a:r>
          </a:p>
          <a:p>
            <a:pPr lvl="1">
              <a:defRPr/>
            </a:pPr>
            <a:r>
              <a:rPr lang="en-US" sz="1800" dirty="0"/>
              <a:t>AQS User Guide (</a:t>
            </a:r>
            <a:r>
              <a:rPr lang="en-US" sz="1800" dirty="0">
                <a:solidFill>
                  <a:srgbClr val="00B050"/>
                </a:solidFill>
              </a:rPr>
              <a:t>Link on the main page</a:t>
            </a:r>
            <a:r>
              <a:rPr lang="en-US" sz="1800" dirty="0"/>
              <a:t>)</a:t>
            </a:r>
          </a:p>
          <a:p>
            <a:pPr lvl="1">
              <a:defRPr/>
            </a:pPr>
            <a:r>
              <a:rPr lang="en-US" sz="1800" dirty="0"/>
              <a:t>AQS Data Dictionary (</a:t>
            </a:r>
            <a:r>
              <a:rPr lang="en-US" sz="1800" dirty="0">
                <a:solidFill>
                  <a:srgbClr val="00B050"/>
                </a:solidFill>
              </a:rPr>
              <a:t>Link on the main page</a:t>
            </a:r>
            <a:r>
              <a:rPr lang="en-US" sz="1800" dirty="0"/>
              <a:t>)</a:t>
            </a:r>
          </a:p>
          <a:p>
            <a:pPr lvl="1">
              <a:defRPr/>
            </a:pPr>
            <a:r>
              <a:rPr lang="en-US" sz="1800" dirty="0"/>
              <a:t>AQS Acronyms and Abbreviations</a:t>
            </a:r>
          </a:p>
          <a:p>
            <a:pPr lvl="1">
              <a:defRPr/>
            </a:pPr>
            <a:r>
              <a:rPr lang="en-US" sz="1800" dirty="0"/>
              <a:t>Table A-2 Appendix A to Part 58</a:t>
            </a:r>
          </a:p>
          <a:p>
            <a:pPr lvl="1">
              <a:defRPr/>
            </a:pPr>
            <a:r>
              <a:rPr lang="en-US" sz="1800" dirty="0"/>
              <a:t>Quick Look Work File Formats</a:t>
            </a:r>
          </a:p>
          <a:p>
            <a:pPr lvl="1">
              <a:defRPr/>
            </a:pPr>
            <a:r>
              <a:rPr lang="en-US" sz="1800" dirty="0"/>
              <a:t>AMP 350WF Raw Data Work File Formats</a:t>
            </a:r>
          </a:p>
          <a:p>
            <a:pPr lvl="1">
              <a:defRPr/>
            </a:pPr>
            <a:r>
              <a:rPr lang="en-US" sz="1800" dirty="0"/>
              <a:t>AQS Design Value Report for SO</a:t>
            </a:r>
            <a:r>
              <a:rPr lang="en-US" sz="1800" baseline="-25000" dirty="0"/>
              <a:t>2</a:t>
            </a:r>
          </a:p>
          <a:p>
            <a:pPr lvl="1">
              <a:defRPr/>
            </a:pPr>
            <a:r>
              <a:rPr lang="en-US" sz="1800" dirty="0"/>
              <a:t>Loading Data in AQS</a:t>
            </a:r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chemeClr val="tx2"/>
                </a:solidFill>
                <a:latin typeface="Arial" panose="020B0604020202020204" pitchFamily="34" charset="0"/>
              </a:rPr>
              <a:t>AQS Help</a:t>
            </a:r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0C5B34-A605-4F15-8203-28F42D8A9D8D}" type="slidenum">
              <a:rPr 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91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4114800" cy="609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solidFill>
                  <a:schemeClr val="accent3"/>
                </a:solidFill>
              </a:rPr>
              <a:t>AQS Documentation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693025" cy="5029200"/>
          </a:xfrm>
        </p:spPr>
        <p:txBody>
          <a:bodyPr/>
          <a:lstStyle/>
          <a:p>
            <a:pPr>
              <a:defRPr/>
            </a:pPr>
            <a:r>
              <a:rPr lang="en-US" dirty="0"/>
              <a:t>AQS Code Lists:  </a:t>
            </a:r>
          </a:p>
          <a:p>
            <a:pPr marL="0" indent="0">
              <a:buNone/>
              <a:defRPr/>
            </a:pPr>
            <a:r>
              <a:rPr lang="en-US" sz="2400" dirty="0">
                <a:hlinkClick r:id="rId2"/>
              </a:rPr>
              <a:t>https://www.epa.gov/aqs/aqs-code-list</a:t>
            </a:r>
            <a:endParaRPr lang="en-US" sz="2400" dirty="0"/>
          </a:p>
          <a:p>
            <a:pPr marL="0" indent="0">
              <a:buNone/>
              <a:defRPr/>
            </a:pPr>
            <a:endParaRPr lang="en-US" sz="2400" dirty="0"/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chemeClr val="tx2"/>
                </a:solidFill>
                <a:latin typeface="Arial" panose="020B0604020202020204" pitchFamily="34" charset="0"/>
              </a:rPr>
              <a:t>AQS Help</a:t>
            </a:r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0C5B34-A605-4F15-8203-28F42D8A9D8D}" type="slidenum">
              <a:rPr 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075" y="2291820"/>
            <a:ext cx="6511926" cy="4037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90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AAMC Template For Pres" id="{56955F6F-F676-43C5-B7F2-8BAEAA334E4F}" vid="{71D172D7-F03F-4A4F-9EC5-A1AD4828392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29f62856-1543-49d4-a736-4569d363f533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1D34D33B964B4F9EEC817C5601A1B1" ma:contentTypeVersion="6" ma:contentTypeDescription="Create a new document." ma:contentTypeScope="" ma:versionID="0fa9b658c8e2fe72ed73d78e2b1a3f6c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7d8dd676-26ca-4e08-b90f-b4e0026a58ac" targetNamespace="http://schemas.microsoft.com/office/2006/metadata/properties" ma:root="true" ma:fieldsID="17e72b3cbc60fc38cf6756f9a8f20cbe" ns1:_="" ns2:_="" ns3:_="" ns4:_="" ns5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7d8dd676-26ca-4e08-b90f-b4e0026a58ac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2:e3f09c3df709400db2417a7161762d62" minOccurs="0"/>
                <xsd:element ref="ns5:SharedWithUsers" minOccurs="0"/>
                <xsd:element ref="ns5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 ma:readOnly="false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description="" ma:hidden="true" ma:list="{aec54597-794d-48fd-aaaa-4eaa50f4ff1d}" ma:internalName="TaxCatchAllLabel" ma:readOnly="true" ma:showField="CatchAllDataLabel" ma:web="7d8dd676-26ca-4e08-b90f-b4e0026a58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description="" ma:hidden="true" ma:list="{aec54597-794d-48fd-aaaa-4eaa50f4ff1d}" ma:internalName="TaxCatchAll" ma:showField="CatchAllData" ma:web="7d8dd676-26ca-4e08-b90f-b4e0026a58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f09c3df709400db2417a7161762d62" ma:index="28" nillable="true" ma:taxonomy="true" ma:internalName="e3f09c3df709400db2417a7161762d62" ma:taxonomyFieldName="EPA_x0020_Subject" ma:displayName="EPA Subject" ma:readOnly="false" ma:default="" ma:fieldId="{e3f09c3d-f709-400d-b241-7a7161762d62}" ma:taxonomyMulti="true" ma:sspId="29f62856-1543-49d4-a736-4569d363f533" ma:termSetId="7a3d4ae0-7e62-45a2-a406-c6a8a6a8eee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8dd676-26ca-4e08-b90f-b4e0026a58ac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e3f09c3df709400db2417a7161762d62 xmlns="4ffa91fb-a0ff-4ac5-b2db-65c790d184a4">
      <Terms xmlns="http://schemas.microsoft.com/office/infopath/2007/PartnerControls"/>
    </e3f09c3df709400db2417a7161762d62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Rights xmlns="4ffa91fb-a0ff-4ac5-b2db-65c790d184a4" xsi:nil="true"/>
    <Document_x0020_Creation_x0020_Date xmlns="4ffa91fb-a0ff-4ac5-b2db-65c790d184a4">2016-08-01T04:00:00+00:00</Document_x0020_Creation_x0020_Date>
    <EPA_x0020_Office xmlns="4ffa91fb-a0ff-4ac5-b2db-65c790d184a4">OAR-OAQPS-OID-NADG</EPA_x0020_Office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>Brooks, MichaelS</DisplayName>
        <AccountId>13</AccountId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</documentManagement>
</p:properties>
</file>

<file path=customXml/item6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C5F78BEA-9E4C-4324-B42B-FA0EE1D85DB3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902D67DA-3334-4733-887C-0394808DF6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24244C-0FD9-4E92-BBB2-82B50F7BAAA5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3D290B05-2D5F-4C1D-8A0B-AD721ACADD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ffa91fb-a0ff-4ac5-b2db-65c790d184a4"/>
    <ds:schemaRef ds:uri="http://schemas.microsoft.com/sharepoint.v3"/>
    <ds:schemaRef ds:uri="http://schemas.microsoft.com/sharepoint/v3/fields"/>
    <ds:schemaRef ds:uri="7d8dd676-26ca-4e08-b90f-b4e0026a58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0656C973-D20F-433E-B76C-45D0A03FA3B8}">
  <ds:schemaRefs>
    <ds:schemaRef ds:uri="http://purl.org/dc/dcmitype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7d8dd676-26ca-4e08-b90f-b4e0026a58ac"/>
    <ds:schemaRef ds:uri="http://schemas.microsoft.com/sharepoint/v3/fields"/>
    <ds:schemaRef ds:uri="http://schemas.microsoft.com/sharepoint.v3"/>
    <ds:schemaRef ds:uri="4ffa91fb-a0ff-4ac5-b2db-65c790d184a4"/>
    <ds:schemaRef ds:uri="http://schemas.microsoft.com/sharepoint/v3"/>
  </ds:schemaRefs>
</ds:datastoreItem>
</file>

<file path=customXml/itemProps6.xml><?xml version="1.0" encoding="utf-8"?>
<ds:datastoreItem xmlns:ds="http://schemas.openxmlformats.org/officeDocument/2006/customXml" ds:itemID="{2014B7A2-FEDF-4BAA-BE18-54CA8C2F7CD1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1728</TotalTime>
  <Words>416</Words>
  <Application>Microsoft Office PowerPoint</Application>
  <PresentationFormat>On-screen Show (4:3)</PresentationFormat>
  <Paragraphs>122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ＭＳ Ｐゴシック</vt:lpstr>
      <vt:lpstr>Arial</vt:lpstr>
      <vt:lpstr>Franklin Gothic Book</vt:lpstr>
      <vt:lpstr>Wingdings 2</vt:lpstr>
      <vt:lpstr>Blank Presentation</vt:lpstr>
      <vt:lpstr>AQS Support and Help</vt:lpstr>
      <vt:lpstr>Where to Find AQS Help</vt:lpstr>
      <vt:lpstr>From Within AQS</vt:lpstr>
      <vt:lpstr>From Within AQS</vt:lpstr>
      <vt:lpstr>PowerPoint Presentation</vt:lpstr>
      <vt:lpstr>User Support</vt:lpstr>
      <vt:lpstr>AQS Regional Contacts</vt:lpstr>
      <vt:lpstr>AQS Documentation</vt:lpstr>
      <vt:lpstr>AQS Documentation</vt:lpstr>
      <vt:lpstr>Online Training</vt:lpstr>
      <vt:lpstr>Online Training</vt:lpstr>
      <vt:lpstr>Teleconference Training</vt:lpstr>
    </vt:vector>
  </TitlesOfParts>
  <Company>Office 2004 Test Drive User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keywords/>
  <cp:lastModifiedBy>Chapman, Chris</cp:lastModifiedBy>
  <cp:revision>200</cp:revision>
  <cp:lastPrinted>2014-07-10T17:59:12Z</cp:lastPrinted>
  <dcterms:created xsi:type="dcterms:W3CDTF">2011-02-09T16:00:48Z</dcterms:created>
  <dcterms:modified xsi:type="dcterms:W3CDTF">2016-08-11T19:37:31Z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0x010100AE1D34D33B964B4F9EEC817C5601A1B1</vt:lpwstr>
  </property>
  <property fmtid="{D5CDD505-2E9C-101B-9397-08002B2CF9AE}" pid="3" name="TaxKeyword">
    <vt:lpwstr/>
  </property>
  <property fmtid="{D5CDD505-2E9C-101B-9397-08002B2CF9AE}" pid="4" name="Document Type">
    <vt:lpwstr/>
  </property>
  <property fmtid="{D5CDD505-2E9C-101B-9397-08002B2CF9AE}" pid="5" name="EPA Subject">
    <vt:lpwstr/>
  </property>
</Properties>
</file>