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2"/>
  </p:sldMasterIdLst>
  <p:notesMasterIdLst>
    <p:notesMasterId r:id="rId25"/>
  </p:notesMasterIdLst>
  <p:handoutMasterIdLst>
    <p:handoutMasterId r:id="rId26"/>
  </p:handout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CC"/>
    <a:srgbClr val="FFFFDD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30" autoAdjust="0"/>
    <p:restoredTop sz="89915" autoAdjust="0"/>
  </p:normalViewPr>
  <p:slideViewPr>
    <p:cSldViewPr>
      <p:cViewPr varScale="1">
        <p:scale>
          <a:sx n="109" d="100"/>
          <a:sy n="109" d="100"/>
        </p:scale>
        <p:origin x="108" y="924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slide" Target="slides/slide5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2.xml"/><Relationship Id="rId5" Type="http://schemas.openxmlformats.org/officeDocument/2006/relationships/customXml" Target="../customXml/item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viewProps" Target="viewProps.xml"/><Relationship Id="rId10" Type="http://schemas.openxmlformats.org/officeDocument/2006/relationships/customXml" Target="../customXml/item10.xml"/><Relationship Id="rId19" Type="http://schemas.openxmlformats.org/officeDocument/2006/relationships/slide" Target="slides/slide7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B20113B-14B8-408F-B7CC-4A95DA7BB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43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C892575-76B2-44B4-A0D4-5723D177C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68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676400"/>
            <a:ext cx="4876800" cy="448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36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AQS Data Handling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8400"/>
            <a:ext cx="4724400" cy="45720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 smtClean="0"/>
              <a:t>National Ambient Air Monitoring Conference August 2016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67600" y="6248400"/>
            <a:ext cx="990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80E008-ACCA-40DB-9014-A9A803CADA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410200" cy="8228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AQS Data Handling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324600"/>
            <a:ext cx="4800600" cy="381000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National Ambient Air Monitoring Conference 2016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91400" y="6324600"/>
            <a:ext cx="10668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A409D-13B5-4BFA-BEF2-B333FB868C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8" y="0"/>
            <a:ext cx="5403622" cy="76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AQS Data Handling</a:t>
            </a: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90800" y="6324600"/>
            <a:ext cx="4800600" cy="38100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 smtClean="0"/>
              <a:t>National Ambient Air Monitoring Conference 2016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391400" y="6324600"/>
            <a:ext cx="10668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C55162-156E-4051-B1F3-5E18511A02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AQS Data Handling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90800" y="6324600"/>
            <a:ext cx="4800600" cy="38100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 smtClean="0"/>
              <a:t>National Ambient Air Monitoring Conference 2016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91400" y="6324600"/>
            <a:ext cx="10668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CEE91D-A776-4927-9F55-A284040309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578" y="0"/>
            <a:ext cx="5403622" cy="76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/>
          <p:cNvPicPr>
            <a:picLocks noChangeAspect="1" noChangeArrowheads="1"/>
          </p:cNvPicPr>
          <p:nvPr userDrawn="1"/>
        </p:nvPicPr>
        <p:blipFill>
          <a:blip r:embed="rId6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8673" y="1219200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09800"/>
            <a:ext cx="7772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dirty="0" smtClean="0"/>
              <a:t>AQS Data Handling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324600"/>
            <a:ext cx="480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 smtClean="0"/>
            </a:lvl1pPr>
          </a:lstStyle>
          <a:p>
            <a:pPr>
              <a:defRPr/>
            </a:pPr>
            <a:r>
              <a:rPr lang="en-US" dirty="0" smtClean="0"/>
              <a:t>National Ambient Air Monitoring Conference 2016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324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32B910A-57A9-4E29-B51D-402F84F24C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2" r:id="rId3"/>
    <p:sldLayoutId id="2147483685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8305800" cy="2667000"/>
          </a:xfrm>
        </p:spPr>
        <p:txBody>
          <a:bodyPr/>
          <a:lstStyle/>
          <a:p>
            <a:r>
              <a:rPr lang="en-US" dirty="0" smtClean="0"/>
              <a:t>AQS Under the Hood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Changes for the </a:t>
            </a:r>
            <a:br>
              <a:rPr lang="en-US" dirty="0" smtClean="0"/>
            </a:br>
            <a:r>
              <a:rPr lang="en-US" dirty="0" smtClean="0"/>
              <a:t>2015 Ozone NAAQS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Ambient Air Monitoring Conference August 2016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80E008-ACCA-40DB-9014-A9A803CADA3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17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5410200" cy="822850"/>
          </a:xfrm>
        </p:spPr>
        <p:txBody>
          <a:bodyPr/>
          <a:lstStyle/>
          <a:p>
            <a:r>
              <a:rPr lang="en-US" dirty="0"/>
              <a:t>Exceptional Data Types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EDTs and the 2015 Ozone Summaries:</a:t>
            </a:r>
          </a:p>
          <a:p>
            <a:pPr lvl="1"/>
            <a:r>
              <a:rPr lang="en-US" dirty="0" smtClean="0"/>
              <a:t>All site-level values (from hourly to 3-year Design Values) are marked with an EDT_ID</a:t>
            </a:r>
          </a:p>
          <a:p>
            <a:pPr lvl="1"/>
            <a:r>
              <a:rPr lang="en-US" dirty="0" smtClean="0"/>
              <a:t>For Daily Summaries and above, EER flagged data counts toward completeness of the summary, while Monitor NAAQS Excluded data does not.</a:t>
            </a:r>
          </a:p>
          <a:p>
            <a:pPr lvl="1"/>
            <a:r>
              <a:rPr lang="en-US" dirty="0" smtClean="0"/>
              <a:t>Note:  This is a correction; it is different than previous summaries of other pollutants.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894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EDT Change: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Add additional EDT_IDs with the following meanings:</a:t>
            </a:r>
          </a:p>
          <a:p>
            <a:pPr lvl="1"/>
            <a:r>
              <a:rPr lang="en-US" sz="2000" dirty="0" smtClean="0"/>
              <a:t>1:  All EE Flagged data and Monitor NAAQS Exclusion data is excluded from summary.</a:t>
            </a:r>
          </a:p>
          <a:p>
            <a:pPr lvl="1"/>
            <a:r>
              <a:rPr lang="en-US" sz="2000" dirty="0" smtClean="0"/>
              <a:t>2:  No data is excluded.</a:t>
            </a:r>
          </a:p>
          <a:p>
            <a:pPr lvl="1"/>
            <a:r>
              <a:rPr lang="en-US" sz="2000" dirty="0" smtClean="0"/>
              <a:t>3:  Only concurred Monitor NAAQS Exclusion data is excluded (EE Flagging is ignored)</a:t>
            </a:r>
          </a:p>
          <a:p>
            <a:pPr lvl="1"/>
            <a:r>
              <a:rPr lang="en-US" sz="2000" dirty="0" smtClean="0"/>
              <a:t>4:  Only concurred EER flagged data is excluded (Monitor NAAQS Exclusion is ignored)</a:t>
            </a:r>
          </a:p>
          <a:p>
            <a:pPr lvl="1"/>
            <a:r>
              <a:rPr lang="en-US" sz="2000" dirty="0" smtClean="0"/>
              <a:t>5:  All concurred EER flagged data and concurred Monitor NAAQS Exclusion data is excluded from the summary.</a:t>
            </a:r>
          </a:p>
          <a:p>
            <a:r>
              <a:rPr lang="en-US" sz="2400" dirty="0" smtClean="0"/>
              <a:t>Add an “</a:t>
            </a:r>
            <a:r>
              <a:rPr lang="en-US" sz="2400" dirty="0" err="1" smtClean="0"/>
              <a:t>EE_Flag_Count</a:t>
            </a:r>
            <a:r>
              <a:rPr lang="en-US" sz="2400" dirty="0" smtClean="0"/>
              <a:t>” column to all summaries that indicates how many values contributing the summary are EER flagged.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252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 or Comments?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692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30" y="0"/>
            <a:ext cx="4310270" cy="6858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Topics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Summary of Changes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Site Setup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Linked Sites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Data Entities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AQS Report Changes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Data Re-summarization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Exceptional Data Types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Feedback – Questions </a:t>
            </a:r>
            <a:r>
              <a:rPr lang="en-US" smtClean="0"/>
              <a:t>or Comments</a:t>
            </a: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32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5562600"/>
          </a:xfrm>
        </p:spPr>
        <p:txBody>
          <a:bodyPr/>
          <a:lstStyle/>
          <a:p>
            <a:r>
              <a:rPr lang="en-US" sz="2000" dirty="0" smtClean="0"/>
              <a:t>Level:  </a:t>
            </a:r>
            <a:r>
              <a:rPr lang="en-US" sz="2000" dirty="0"/>
              <a:t>0.070 </a:t>
            </a:r>
            <a:r>
              <a:rPr lang="en-US" sz="2000" dirty="0" smtClean="0"/>
              <a:t>ppm</a:t>
            </a:r>
            <a:endParaRPr lang="en-US" sz="2000" dirty="0"/>
          </a:p>
          <a:p>
            <a:r>
              <a:rPr lang="en-US" sz="2000" dirty="0" smtClean="0"/>
              <a:t>Primary </a:t>
            </a:r>
            <a:r>
              <a:rPr lang="en-US" sz="2000" dirty="0"/>
              <a:t>Monitor Designation Mandatory</a:t>
            </a:r>
          </a:p>
          <a:p>
            <a:r>
              <a:rPr lang="en-US" sz="2000" dirty="0"/>
              <a:t>Site combinations required for hourly data.</a:t>
            </a:r>
          </a:p>
          <a:p>
            <a:r>
              <a:rPr lang="en-US" sz="2000" dirty="0" smtClean="0"/>
              <a:t>Combination </a:t>
            </a:r>
            <a:r>
              <a:rPr lang="en-US" sz="2000" dirty="0"/>
              <a:t>of multiple sites into a single data stream for Design Value calculations </a:t>
            </a:r>
            <a:r>
              <a:rPr lang="en-US" sz="2000" dirty="0" smtClean="0"/>
              <a:t>allowed (“linked sites”).</a:t>
            </a:r>
            <a:endParaRPr lang="en-US" sz="2000" dirty="0"/>
          </a:p>
          <a:p>
            <a:r>
              <a:rPr lang="en-US" sz="2000" dirty="0" smtClean="0"/>
              <a:t>8-Hour </a:t>
            </a:r>
            <a:r>
              <a:rPr lang="en-US" sz="2000" dirty="0"/>
              <a:t>Averages:</a:t>
            </a:r>
          </a:p>
          <a:p>
            <a:pPr lvl="1"/>
            <a:r>
              <a:rPr lang="en-US" sz="1800" dirty="0"/>
              <a:t>Validity Check:  Substitute </a:t>
            </a:r>
            <a:r>
              <a:rPr lang="en-US" sz="1800" dirty="0" smtClean="0"/>
              <a:t>zero </a:t>
            </a:r>
            <a:r>
              <a:rPr lang="en-US" sz="1800" dirty="0"/>
              <a:t>for missing values rather than MDL.</a:t>
            </a:r>
          </a:p>
          <a:p>
            <a:pPr lvl="1"/>
            <a:r>
              <a:rPr lang="en-US" sz="1800" dirty="0"/>
              <a:t>EE excluded data counted as missing</a:t>
            </a:r>
          </a:p>
          <a:p>
            <a:r>
              <a:rPr lang="en-US" sz="2000" dirty="0" smtClean="0"/>
              <a:t>Daily </a:t>
            </a:r>
            <a:r>
              <a:rPr lang="en-US" sz="2000" dirty="0"/>
              <a:t>Summaries:</a:t>
            </a:r>
          </a:p>
          <a:p>
            <a:pPr lvl="1"/>
            <a:r>
              <a:rPr lang="en-US" sz="1800" dirty="0"/>
              <a:t>Only summarize 8-hour values starting between 7:00 AM and 11:00 PM</a:t>
            </a:r>
          </a:p>
          <a:p>
            <a:pPr lvl="1"/>
            <a:r>
              <a:rPr lang="en-US" sz="1800" dirty="0"/>
              <a:t>Valid if 13 values available or if greater than NAAQS</a:t>
            </a:r>
          </a:p>
          <a:p>
            <a:pPr lvl="1"/>
            <a:r>
              <a:rPr lang="en-US" sz="1800" dirty="0"/>
              <a:t>EE excluded data counts towards </a:t>
            </a:r>
            <a:r>
              <a:rPr lang="en-US" sz="1800" dirty="0" smtClean="0"/>
              <a:t>completeness</a:t>
            </a:r>
          </a:p>
          <a:p>
            <a:r>
              <a:rPr lang="en-US" sz="2000" dirty="0" smtClean="0"/>
              <a:t>3-Year Completeness:  Average of Annual Completeness</a:t>
            </a:r>
          </a:p>
          <a:p>
            <a:r>
              <a:rPr lang="en-US" sz="2000" dirty="0" smtClean="0"/>
              <a:t>New AQS Breakpoints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30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(What have you done to my sites?!)</a:t>
            </a:r>
          </a:p>
          <a:p>
            <a:r>
              <a:rPr lang="en-US" dirty="0" smtClean="0"/>
              <a:t>A primary monitor has been designated at each Ozone site:</a:t>
            </a:r>
          </a:p>
          <a:p>
            <a:pPr lvl="1"/>
            <a:r>
              <a:rPr lang="en-US" dirty="0" smtClean="0"/>
              <a:t>For sites with only one active monitor, it is set as the primary.</a:t>
            </a:r>
          </a:p>
          <a:p>
            <a:pPr lvl="1"/>
            <a:r>
              <a:rPr lang="en-US" dirty="0" smtClean="0"/>
              <a:t>For sites with multiple active monitors:</a:t>
            </a:r>
          </a:p>
          <a:p>
            <a:pPr lvl="2"/>
            <a:r>
              <a:rPr lang="en-US" dirty="0" smtClean="0"/>
              <a:t>The monitor with the earlier sample period is picked</a:t>
            </a:r>
          </a:p>
          <a:p>
            <a:pPr lvl="2"/>
            <a:r>
              <a:rPr lang="en-US" dirty="0" smtClean="0"/>
              <a:t>If both start on the same day, the monitor with the lower POC is picked</a:t>
            </a:r>
          </a:p>
          <a:p>
            <a:pPr lvl="2"/>
            <a:r>
              <a:rPr lang="en-US" dirty="0" smtClean="0"/>
              <a:t>When one monitor has been picked as the primary, and it stopped operating, the other monitor becomes the primary.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928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40 CFR Part 50 Appendix U Section 2.(c) allows two nearby sites to be combined for the purpose of calculating Design Values upon Regional Administrator approval.</a:t>
            </a:r>
          </a:p>
          <a:p>
            <a:r>
              <a:rPr lang="en-US" dirty="0" smtClean="0"/>
              <a:t>AQS supports use of linked sites when one site is discontinued, and another site is deemed to be measuring the same air mass.</a:t>
            </a:r>
          </a:p>
          <a:p>
            <a:pPr lvl="1"/>
            <a:r>
              <a:rPr lang="en-US" dirty="0" smtClean="0"/>
              <a:t>AQS supports designation of a “first site”, a “second site” and a “cutover date”</a:t>
            </a:r>
          </a:p>
          <a:p>
            <a:r>
              <a:rPr lang="en-US" dirty="0" smtClean="0"/>
              <a:t>As of this writing, 120 linked sites have been defined in AQS.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263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new data entities (tables or database views) have been created: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ite hourly values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ite </a:t>
            </a:r>
            <a:r>
              <a:rPr lang="en-US" dirty="0"/>
              <a:t>8</a:t>
            </a:r>
            <a:r>
              <a:rPr lang="en-US" dirty="0" smtClean="0"/>
              <a:t>-hour summaries</a:t>
            </a:r>
          </a:p>
          <a:p>
            <a:pPr lvl="1"/>
            <a:r>
              <a:rPr lang="en-US" dirty="0" smtClean="0"/>
              <a:t>Site Daily summaries</a:t>
            </a:r>
          </a:p>
          <a:p>
            <a:pPr lvl="1"/>
            <a:r>
              <a:rPr lang="en-US" dirty="0" smtClean="0"/>
              <a:t>Site Annual summaries</a:t>
            </a:r>
          </a:p>
          <a:p>
            <a:pPr lvl="1"/>
            <a:r>
              <a:rPr lang="en-US" dirty="0" smtClean="0"/>
              <a:t> Site 3-Year Design Value summaries</a:t>
            </a:r>
          </a:p>
          <a:p>
            <a:pPr lvl="1"/>
            <a:r>
              <a:rPr lang="en-US" dirty="0" smtClean="0"/>
              <a:t>Linked Site Daily summaries</a:t>
            </a:r>
          </a:p>
          <a:p>
            <a:pPr lvl="1"/>
            <a:r>
              <a:rPr lang="en-US" dirty="0" smtClean="0"/>
              <a:t>Linked Site Annual summaries</a:t>
            </a:r>
          </a:p>
          <a:p>
            <a:pPr lvl="1"/>
            <a:r>
              <a:rPr lang="en-US" dirty="0" smtClean="0"/>
              <a:t>Linked Site Design Value summaries</a:t>
            </a:r>
          </a:p>
          <a:p>
            <a:r>
              <a:rPr lang="en-US" dirty="0" smtClean="0"/>
              <a:t>All prior monitor summaries are still created.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45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AQS Report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AMP480 (Design Value Report)</a:t>
            </a:r>
          </a:p>
          <a:p>
            <a:pPr lvl="1"/>
            <a:r>
              <a:rPr lang="en-US" dirty="0" smtClean="0"/>
              <a:t>For Ozone, if the 2015 standard is selected, the report and/or workfile uses site-combined data</a:t>
            </a:r>
          </a:p>
          <a:p>
            <a:pPr lvl="1"/>
            <a:r>
              <a:rPr lang="en-US" dirty="0" smtClean="0"/>
              <a:t>For the other Ozone standards, monitor-level data is used.</a:t>
            </a:r>
          </a:p>
          <a:p>
            <a:pPr lvl="1"/>
            <a:r>
              <a:rPr lang="en-US" dirty="0" smtClean="0"/>
              <a:t>There is a new report option to select Linked Site data rather than individual sites (Planned)</a:t>
            </a:r>
          </a:p>
          <a:p>
            <a:r>
              <a:rPr lang="en-US" dirty="0" smtClean="0"/>
              <a:t>AMP355 (Combined Site Sample Values):  Planned:  This report will support reporting Ozone site-hourly data</a:t>
            </a:r>
          </a:p>
          <a:p>
            <a:r>
              <a:rPr lang="en-US" dirty="0" smtClean="0"/>
              <a:t>All other reports:  No change – Support monitor-level Ozone data for 2015 NAAQS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54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5410200" cy="822850"/>
          </a:xfrm>
        </p:spPr>
        <p:txBody>
          <a:bodyPr/>
          <a:lstStyle/>
          <a:p>
            <a:r>
              <a:rPr lang="en-US" dirty="0" smtClean="0"/>
              <a:t>2015 Data </a:t>
            </a:r>
            <a:r>
              <a:rPr lang="en-US" dirty="0" err="1" smtClean="0"/>
              <a:t>Resummarization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2015 NAAQS data was calculated in May 2016 for the period 2013 to 2015.</a:t>
            </a:r>
          </a:p>
          <a:p>
            <a:r>
              <a:rPr lang="en-US" dirty="0" smtClean="0"/>
              <a:t>AQS design value statistics were compared to the “official” EPA design values in June and July 2016 and all discrepancies resolved.</a:t>
            </a:r>
          </a:p>
          <a:p>
            <a:r>
              <a:rPr lang="en-US" dirty="0" smtClean="0"/>
              <a:t>Historical data is being re-calculated in reverse chronological order.  This started on Aug. 1, 2016, and is expected to complete </a:t>
            </a:r>
            <a:r>
              <a:rPr lang="en-US" smtClean="0"/>
              <a:t>by August 15, 2016.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240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Exceptional Data Types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47402"/>
            <a:ext cx="7772400" cy="5277198"/>
          </a:xfrm>
        </p:spPr>
        <p:txBody>
          <a:bodyPr/>
          <a:lstStyle/>
          <a:p>
            <a:r>
              <a:rPr lang="en-US" sz="2400" dirty="0" smtClean="0"/>
              <a:t>What are Exceptional Data Types?</a:t>
            </a:r>
          </a:p>
          <a:p>
            <a:pPr lvl="1"/>
            <a:r>
              <a:rPr lang="en-US" sz="2000" dirty="0" smtClean="0"/>
              <a:t>Air quality measurements in AQS can be flagged for exclusion from Design Value calculations because of an “Exceptional Event” (Part 50.14)</a:t>
            </a:r>
          </a:p>
          <a:p>
            <a:pPr lvl="1"/>
            <a:r>
              <a:rPr lang="en-US" sz="2000" dirty="0" smtClean="0"/>
              <a:t>Air quality measurements can also be excluded from Design Value calculations because the monitor does not meet certain Part 58 requirements </a:t>
            </a:r>
            <a:r>
              <a:rPr lang="en-US" sz="2000" dirty="0" smtClean="0"/>
              <a:t>(i.e. non </a:t>
            </a:r>
            <a:r>
              <a:rPr lang="en-US" sz="2000" dirty="0" smtClean="0"/>
              <a:t>FRM/FEM method, Siting, SPM operating less than 24 months).</a:t>
            </a:r>
          </a:p>
          <a:p>
            <a:pPr lvl="1"/>
            <a:r>
              <a:rPr lang="en-US" sz="2000" dirty="0" smtClean="0"/>
              <a:t>AQS uses an exceptional data type id (EDT_ID) to indicate what data has been excluded.  Values:</a:t>
            </a:r>
          </a:p>
          <a:p>
            <a:pPr lvl="2"/>
            <a:r>
              <a:rPr lang="en-US" sz="1600" dirty="0" smtClean="0"/>
              <a:t>EDT_ID = 1:  All flagged/requested data has been excluded from summary statistics.</a:t>
            </a:r>
          </a:p>
          <a:p>
            <a:pPr lvl="2"/>
            <a:r>
              <a:rPr lang="en-US" sz="1600" dirty="0" smtClean="0"/>
              <a:t>EDT_ID = 2:  No data has been excluded from the summary (i.e. </a:t>
            </a:r>
            <a:r>
              <a:rPr lang="en-US" sz="1600" dirty="0" smtClean="0"/>
              <a:t>Flagging and Monitor NAAQS Exclusion ignored)</a:t>
            </a:r>
          </a:p>
          <a:p>
            <a:pPr lvl="2"/>
            <a:r>
              <a:rPr lang="en-US" sz="1600" dirty="0" smtClean="0"/>
              <a:t>EDT_ID = 5:  Data for EPA concurred flagging and Monitor NAAQS Exclusion has been excluded from the summary.</a:t>
            </a:r>
          </a:p>
          <a:p>
            <a:pPr marL="914400" lvl="2" indent="0">
              <a:buNone/>
            </a:pPr>
            <a:r>
              <a:rPr lang="en-US" sz="1600" dirty="0" smtClean="0"/>
              <a:t>Note: Older data also used EDT_ID = 0 meaning no flagging.</a:t>
            </a:r>
            <a:endParaRPr lang="en-US" sz="1600" dirty="0" smtClean="0"/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Data Handling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997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?mso-contentType ?>
<SharedContentType xmlns="Microsoft.SharePoint.Taxonomy.ContentTypeSync" SourceId="29f62856-1543-49d4-a736-4569d363f533" ContentTypeId="0x0101" PreviousValue="false"/>
</file>

<file path=customXml/item7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1D34D33B964B4F9EEC817C5601A1B1" ma:contentTypeVersion="6" ma:contentTypeDescription="Create a new document." ma:contentTypeScope="" ma:versionID="0fa9b658c8e2fe72ed73d78e2b1a3f6c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7d8dd676-26ca-4e08-b90f-b4e0026a58ac" targetNamespace="http://schemas.microsoft.com/office/2006/metadata/properties" ma:root="true" ma:fieldsID="17e72b3cbc60fc38cf6756f9a8f20cbe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7d8dd676-26ca-4e08-b90f-b4e0026a58ac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SharedWithUsers" minOccurs="0"/>
                <xsd:element ref="ns5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description="" ma:hidden="true" ma:list="{aec54597-794d-48fd-aaaa-4eaa50f4ff1d}" ma:internalName="TaxCatchAllLabel" ma:readOnly="true" ma:showField="CatchAllDataLabel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aec54597-794d-48fd-aaaa-4eaa50f4ff1d}" ma:internalName="TaxCatchAll" ma:showField="CatchAllData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dd676-26ca-4e08-b90f-b4e0026a58ac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2016-07-07T04:00:00+00:00</Document_x0020_Creation_x0020_Date>
    <EPA_x0020_Office xmlns="4ffa91fb-a0ff-4ac5-b2db-65c790d184a4">OAR-OAQPS-OID-NADG</EPA_x0020_Office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>Brooks, MichaelS</DisplayName>
        <AccountId>13</AccountId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Props1.xml><?xml version="1.0" encoding="utf-8"?>
<ds:datastoreItem xmlns:ds="http://schemas.openxmlformats.org/officeDocument/2006/customXml" ds:itemID="{32B18B45-97A4-4291-AC78-5E070D2AAEA1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B4ED5236-009E-4F90-A03A-8C578544708C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17CEFC6E-BC8B-42C3-97F1-18713345E732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E7E0EA11-339F-425D-AF27-46F5B1760B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A6ECDB-1F54-41E3-8835-2F84C2823493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C19597C2-7398-4F51-8B40-960A0B36A0E6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C5FE125D-7D0F-4A1B-A090-3133B94DDC52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6A8C7C9B-E11F-45A1-9997-F3002894C503}">
  <ds:schemaRefs>
    <ds:schemaRef ds:uri="Microsoft.SharePoint.Taxonomy.ContentTypeSync"/>
  </ds:schemaRefs>
</ds:datastoreItem>
</file>

<file path=customXml/itemProps7.xml><?xml version="1.0" encoding="utf-8"?>
<ds:datastoreItem xmlns:ds="http://schemas.openxmlformats.org/officeDocument/2006/customXml" ds:itemID="{D033844F-4C39-455A-910F-1AB9E92636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7d8dd676-26ca-4e08-b90f-b4e0026a58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8.xml><?xml version="1.0" encoding="utf-8"?>
<ds:datastoreItem xmlns:ds="http://schemas.openxmlformats.org/officeDocument/2006/customXml" ds:itemID="{46487DA4-69AB-4227-B503-9CFAB21E68BB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17CF38E2-6FCC-4281-9EF9-8F4456D0522B}">
  <ds:schemaRefs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4ffa91fb-a0ff-4ac5-b2db-65c790d184a4"/>
    <ds:schemaRef ds:uri="http://schemas.microsoft.com/sharepoint/v3"/>
    <ds:schemaRef ds:uri="http://schemas.openxmlformats.org/package/2006/metadata/core-properties"/>
    <ds:schemaRef ds:uri="http://schemas.microsoft.com/office/2006/documentManagement/types"/>
    <ds:schemaRef ds:uri="7d8dd676-26ca-4e08-b90f-b4e0026a58ac"/>
    <ds:schemaRef ds:uri="http://schemas.microsoft.com/sharepoint/v3/fields"/>
    <ds:schemaRef ds:uri="http://schemas.microsoft.com/sharepoint.v3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1859</TotalTime>
  <Words>987</Words>
  <Application>Microsoft Office PowerPoint</Application>
  <PresentationFormat>On-screen Show (4:3)</PresentationFormat>
  <Paragraphs>119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ＭＳ Ｐゴシック</vt:lpstr>
      <vt:lpstr>Arial</vt:lpstr>
      <vt:lpstr>Blank Presentation</vt:lpstr>
      <vt:lpstr>AQS Under the Hood  Changes for the  2015 Ozone NAAQS</vt:lpstr>
      <vt:lpstr>Topics</vt:lpstr>
      <vt:lpstr>Summary of Changes</vt:lpstr>
      <vt:lpstr>Site Setup</vt:lpstr>
      <vt:lpstr>Linked Sites</vt:lpstr>
      <vt:lpstr>Data Entities</vt:lpstr>
      <vt:lpstr>AQS Report Changes</vt:lpstr>
      <vt:lpstr>2015 Data Resummarization</vt:lpstr>
      <vt:lpstr>Exceptional Data Types (1)</vt:lpstr>
      <vt:lpstr>Exceptional Data Types (2)</vt:lpstr>
      <vt:lpstr>Proposed EDT Change:</vt:lpstr>
      <vt:lpstr>Feedback</vt:lpstr>
    </vt:vector>
  </TitlesOfParts>
  <Company>Office 2004 Test Drive 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keywords/>
  <cp:lastModifiedBy>Coats, Robert</cp:lastModifiedBy>
  <cp:revision>226</cp:revision>
  <cp:lastPrinted>2016-08-04T11:47:23Z</cp:lastPrinted>
  <dcterms:created xsi:type="dcterms:W3CDTF">2011-02-09T16:00:48Z</dcterms:created>
  <dcterms:modified xsi:type="dcterms:W3CDTF">2016-08-04T14:36:32Z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0x010100AE1D34D33B964B4F9EEC817C5601A1B1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PA Subject">
    <vt:lpwstr/>
  </property>
</Properties>
</file>