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ppt/_rels/presentation.xml.rels" ContentType="application/vnd.openxmlformats-package.relationships+xml"/>
  <Override PartName="/customXml/itemProps4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7772400" cy="10058400"/>
</p:presentation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ustomXml" Target="../customXml/item4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1.xml"/><Relationship Id="rId16" Type="http://schemas.openxmlformats.org/officeDocument/2006/relationships/customXml" Target="../customXml/item2.xml"/><Relationship Id="rId1" Type="http://schemas.openxmlformats.org/officeDocument/2006/relationships/theme" Target="theme/theme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ustomXml" Target="../customXml/item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5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6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17" descr=""/>
          <p:cNvPicPr/>
          <p:nvPr/>
        </p:nvPicPr>
        <p:blipFill>
          <a:blip r:embed="rId2"/>
          <a:srcRect l="0" t="4125" r="0" b="3032"/>
          <a:stretch/>
        </p:blipFill>
        <p:spPr>
          <a:xfrm>
            <a:off x="0" y="0"/>
            <a:ext cx="9142920" cy="6856920"/>
          </a:xfrm>
          <a:prstGeom prst="rect">
            <a:avLst/>
          </a:prstGeom>
          <a:ln w="9360">
            <a:noFill/>
          </a:ln>
        </p:spPr>
      </p:pic>
      <p:pic>
        <p:nvPicPr>
          <p:cNvPr id="1" name="Picture 17" descr=""/>
          <p:cNvPicPr/>
          <p:nvPr/>
        </p:nvPicPr>
        <p:blipFill>
          <a:blip r:embed="rId3"/>
          <a:srcRect l="0" t="4125" r="0" b="3032"/>
          <a:stretch/>
        </p:blipFill>
        <p:spPr>
          <a:xfrm>
            <a:off x="0" y="0"/>
            <a:ext cx="9142920" cy="6856920"/>
          </a:xfrm>
          <a:prstGeom prst="rect">
            <a:avLst/>
          </a:prstGeom>
          <a:ln w="9360">
            <a:noFill/>
          </a:ln>
        </p:spPr>
      </p:pic>
      <p:pic>
        <p:nvPicPr>
          <p:cNvPr id="2" name="Picture 18" descr=""/>
          <p:cNvPicPr/>
          <p:nvPr/>
        </p:nvPicPr>
        <p:blipFill>
          <a:blip r:embed="rId4"/>
          <a:stretch/>
        </p:blipFill>
        <p:spPr>
          <a:xfrm>
            <a:off x="2133720" y="1676520"/>
            <a:ext cx="4875840" cy="4480560"/>
          </a:xfrm>
          <a:prstGeom prst="rect">
            <a:avLst/>
          </a:prstGeom>
          <a:ln w="9360"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17" descr=""/>
          <p:cNvPicPr/>
          <p:nvPr/>
        </p:nvPicPr>
        <p:blipFill>
          <a:blip r:embed="rId2"/>
          <a:srcRect l="0" t="4125" r="0" b="3032"/>
          <a:stretch/>
        </p:blipFill>
        <p:spPr>
          <a:xfrm>
            <a:off x="0" y="0"/>
            <a:ext cx="9142920" cy="6856920"/>
          </a:xfrm>
          <a:prstGeom prst="rect">
            <a:avLst/>
          </a:prstGeom>
          <a:ln w="9360">
            <a:noFill/>
          </a:ln>
        </p:spPr>
      </p:pic>
      <p:pic>
        <p:nvPicPr>
          <p:cNvPr id="40" name="Picture 4" descr=""/>
          <p:cNvPicPr/>
          <p:nvPr/>
        </p:nvPicPr>
        <p:blipFill>
          <a:blip r:embed="rId3"/>
          <a:stretch/>
        </p:blipFill>
        <p:spPr>
          <a:xfrm>
            <a:off x="6553080" y="76320"/>
            <a:ext cx="989640" cy="989640"/>
          </a:xfrm>
          <a:prstGeom prst="rect">
            <a:avLst/>
          </a:prstGeom>
          <a:ln w="9360">
            <a:noFill/>
          </a:ln>
        </p:spPr>
      </p:pic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685800" y="2286000"/>
            <a:ext cx="777132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/>
            <a:r>
              <a:rPr b="1" lang="en-US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Tutorial –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1" lang="en-US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Changing the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Primary Monitor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PMP Tutorial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CustomShape 3"/>
          <p:cNvSpPr/>
          <p:nvPr/>
        </p:nvSpPr>
        <p:spPr>
          <a:xfrm>
            <a:off x="2666880" y="6248520"/>
            <a:ext cx="47232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August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4"/>
          <p:cNvSpPr/>
          <p:nvPr/>
        </p:nvSpPr>
        <p:spPr>
          <a:xfrm>
            <a:off x="7467480" y="6248520"/>
            <a:ext cx="98964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33B9350F-0F18-49C8-B276-5B978393A8B8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Change Process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685800" y="1097640"/>
            <a:ext cx="777132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2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AQS Plans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D51CA273-B8FF-4614-AE55-03D393004CD6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Change Process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685800" y="1097640"/>
            <a:ext cx="777132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AQS Plans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D479A31F-DCCD-430C-8AAF-B89AF8587E81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Strategy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2"/>
          <p:cNvSpPr/>
          <p:nvPr/>
        </p:nvSpPr>
        <p:spPr>
          <a:xfrm>
            <a:off x="685800" y="1219320"/>
            <a:ext cx="777132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Business Rules: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 Primary monitor Period must exist for all days the any monitor for the parameter is operating at the site.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The NAAQS Primary monitor can not be terminaed if there are other active monitors at the site.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Only the NAAQS Primary monitor can be designated as the QA collocation primary.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The Primary QA collocation period cannot be ended if there is an active QA Collocation QA monitor.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Strategy:</a:t>
            </a: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As changes are made, the site-monitors must be valid after each step.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PMP Tutorial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F6D31520-D071-47A1-8B26-61A4D3FE66DE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Process Steps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685800" y="1097640"/>
            <a:ext cx="777132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Create new monitor to become primary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If QA Collocation exists at the site, do following: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buClr>
                <a:srgbClr val="000000"/>
              </a:buClr>
              <a:buFont typeface="Liberation Serif"/>
              <a:buAutoNum type="alphaLcParenR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End the monitor collocation period of the QA collocated monitor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buClr>
                <a:srgbClr val="000000"/>
              </a:buClr>
              <a:buFont typeface="Liberation Serif"/>
              <a:buAutoNum type="alphaLcParenR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End the monitor collocation period of the primary monitor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Liberation Serif"/>
              <a:buAutoNum type="arabicPeriod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Make the new monitor the NAAQS primary monitor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0000"/>
              </a:buClr>
              <a:buFont typeface="Liberation Serif"/>
              <a:buAutoNum type="arabicPeriod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QA Collocation: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buClr>
                <a:srgbClr val="000000"/>
              </a:buClr>
              <a:buFont typeface="Liberation Serif"/>
              <a:buAutoNum type="alphaLcParenR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Create a Primary QA Collocation for the new NAAQS primary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buClr>
                <a:srgbClr val="000000"/>
              </a:buClr>
              <a:buFont typeface="Liberation Serif"/>
              <a:buAutoNum type="alphaLcParenR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Create a QA Collocation period for the QA Collocated monitor.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PMP Tutorial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435EB5A8-08FA-446D-A0D9-F6A934E00CAE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Example Site to Change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685800" y="1097640"/>
            <a:ext cx="777132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PM 2.5 Site has two FRM monitors, POC’s 1 and 3.  POC 3, FEM, is Primary and POC 1, FRM, is the QA collocated.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Agency is bringing in new FRM, as POC 5 to serve as primary.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AQS Plans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C7C27A34-31B1-472B-9A07-633DA062A0E8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1112760" y="2468880"/>
            <a:ext cx="6933600" cy="1627920"/>
          </a:xfrm>
          <a:prstGeom prst="rect">
            <a:avLst/>
          </a:prstGeom>
          <a:ln>
            <a:noFill/>
          </a:ln>
        </p:spPr>
      </p:pic>
      <p:pic>
        <p:nvPicPr>
          <p:cNvPr id="97" name="" descr=""/>
          <p:cNvPicPr/>
          <p:nvPr/>
        </p:nvPicPr>
        <p:blipFill>
          <a:blip r:embed="rId2"/>
          <a:stretch/>
        </p:blipFill>
        <p:spPr>
          <a:xfrm>
            <a:off x="1097280" y="4229280"/>
            <a:ext cx="7047720" cy="12567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Change Process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685800" y="1097640"/>
            <a:ext cx="777132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New monitor definition: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MA|I|37|183|9876|88101|5|01|AREA|NEIGHBORHOOD||GROUND LEVEL SUPPORT|2.4||||Y||||||||||||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MB|I|37|183|9876|88101|5|20160101|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MC|I|37|183|9876|88101|5|SLAMS|20160101|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MD|I|37|183|9876|88101|5|COLLECTING|0776|20160101|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MD|I|37|183|9876|88101|5|PQAO|0776|20160101|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MD|I|37|183|9876|88101|5|CERTIFYING|0776|20160101|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MD|I|37|183|9876|88101|5|REPORTING|0776|20160101|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ME|I|37|183|9876|88101|5|POPULATION EXPOSURE|6639||||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MF|I|37|183|9876|88101|5|3|20160101||||||||||||||0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MM|I|37|183|9876|88101|5|145|20160101|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AQS Plans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AAD56BAC-B1E3-433E-BCEE-026946167D29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Change Process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685800" y="1097640"/>
            <a:ext cx="777132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Can’t directly change the NAAQS primary to POC 5, since this would cause the QA primary to not be the NAAQS primary at the site: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Must set up QA Collocation first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AQS Plans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BB13F00E-71F0-4498-BF3F-A635C53901FA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8" name="" descr=""/>
          <p:cNvPicPr/>
          <p:nvPr/>
        </p:nvPicPr>
        <p:blipFill>
          <a:blip r:embed="rId1"/>
          <a:stretch/>
        </p:blipFill>
        <p:spPr>
          <a:xfrm>
            <a:off x="1186920" y="2503440"/>
            <a:ext cx="6933600" cy="19137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Change Process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685800" y="1005840"/>
            <a:ext cx="7771320" cy="5119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First, Close the Collocation QA monitor period: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Second, close the old QA primary period: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Three, Change the NAAQS primary: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AQS Plans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9553283B-F350-4D81-BD00-16741B755B2B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1"/>
          <a:stretch/>
        </p:blipFill>
        <p:spPr>
          <a:xfrm>
            <a:off x="1050120" y="1371600"/>
            <a:ext cx="6904800" cy="1189800"/>
          </a:xfrm>
          <a:prstGeom prst="rect">
            <a:avLst/>
          </a:prstGeom>
          <a:ln>
            <a:noFill/>
          </a:ln>
        </p:spPr>
      </p:pic>
      <p:pic>
        <p:nvPicPr>
          <p:cNvPr id="115" name="" descr=""/>
          <p:cNvPicPr/>
          <p:nvPr/>
        </p:nvPicPr>
        <p:blipFill>
          <a:blip r:embed="rId2"/>
          <a:stretch/>
        </p:blipFill>
        <p:spPr>
          <a:xfrm>
            <a:off x="996840" y="2903400"/>
            <a:ext cx="6866640" cy="1028160"/>
          </a:xfrm>
          <a:prstGeom prst="rect">
            <a:avLst/>
          </a:prstGeom>
          <a:ln>
            <a:noFill/>
          </a:ln>
        </p:spPr>
      </p:pic>
      <p:pic>
        <p:nvPicPr>
          <p:cNvPr id="116" name="" descr=""/>
          <p:cNvPicPr/>
          <p:nvPr/>
        </p:nvPicPr>
        <p:blipFill>
          <a:blip r:embed="rId3"/>
          <a:stretch/>
        </p:blipFill>
        <p:spPr>
          <a:xfrm>
            <a:off x="972000" y="4410360"/>
            <a:ext cx="6933600" cy="19137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Change Process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685800" y="1097640"/>
            <a:ext cx="777132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9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AQS Plans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2CE10660-2F63-4CCF-B1BC-E2C0AAFBD21C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6"/>
          <p:cNvSpPr/>
          <p:nvPr/>
        </p:nvSpPr>
        <p:spPr>
          <a:xfrm>
            <a:off x="685800" y="1280160"/>
            <a:ext cx="7817760" cy="4937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Four:  Set the new QA Primary: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Finally, set the new QA collocation QA monitor: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3" name="" descr=""/>
          <p:cNvPicPr/>
          <p:nvPr/>
        </p:nvPicPr>
        <p:blipFill>
          <a:blip r:embed="rId1"/>
          <a:stretch/>
        </p:blipFill>
        <p:spPr>
          <a:xfrm>
            <a:off x="1005840" y="1802520"/>
            <a:ext cx="6981120" cy="1123200"/>
          </a:xfrm>
          <a:prstGeom prst="rect">
            <a:avLst/>
          </a:prstGeom>
          <a:ln>
            <a:noFill/>
          </a:ln>
        </p:spPr>
      </p:pic>
      <p:pic>
        <p:nvPicPr>
          <p:cNvPr id="124" name="" descr=""/>
          <p:cNvPicPr/>
          <p:nvPr/>
        </p:nvPicPr>
        <p:blipFill>
          <a:blip r:embed="rId2"/>
          <a:stretch/>
        </p:blipFill>
        <p:spPr>
          <a:xfrm>
            <a:off x="914400" y="3646440"/>
            <a:ext cx="6876360" cy="1199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-762120" y="228600"/>
            <a:ext cx="76190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Change Process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685800" y="1097640"/>
            <a:ext cx="777132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7" name="CustomShape 3"/>
          <p:cNvSpPr/>
          <p:nvPr/>
        </p:nvSpPr>
        <p:spPr>
          <a:xfrm>
            <a:off x="685800" y="6324480"/>
            <a:ext cx="190404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AQS Plans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4"/>
          <p:cNvSpPr/>
          <p:nvPr/>
        </p:nvSpPr>
        <p:spPr>
          <a:xfrm>
            <a:off x="2590920" y="6324480"/>
            <a:ext cx="479952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National Ambient Air Monitoring Conference 2016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CustomShape 5"/>
          <p:cNvSpPr/>
          <p:nvPr/>
        </p:nvSpPr>
        <p:spPr>
          <a:xfrm>
            <a:off x="7391520" y="6324480"/>
            <a:ext cx="1065600" cy="37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fld id="{DF4C2CC7-C63F-4AA7-9FAC-DD8E0FC7C34B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1D34D33B964B4F9EEC817C5601A1B1" ma:contentTypeVersion="6" ma:contentTypeDescription="Create a new document." ma:contentTypeScope="" ma:versionID="0fa9b658c8e2fe72ed73d78e2b1a3f6c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7d8dd676-26ca-4e08-b90f-b4e0026a58ac" targetNamespace="http://schemas.microsoft.com/office/2006/metadata/properties" ma:root="true" ma:fieldsID="17e72b3cbc60fc38cf6756f9a8f20cbe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7d8dd676-26ca-4e08-b90f-b4e0026a58ac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aec54597-794d-48fd-aaaa-4eaa50f4ff1d}" ma:internalName="TaxCatchAllLabel" ma:readOnly="true" ma:showField="CatchAllDataLabel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aec54597-794d-48fd-aaaa-4eaa50f4ff1d}" ma:internalName="TaxCatchAll" ma:showField="CatchAllData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dd676-26ca-4e08-b90f-b4e0026a58ac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2016-08-17T18:00:55+00:00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926B11DF-40FD-4CBD-BB19-0B34156F7F23}"/>
</file>

<file path=customXml/itemProps2.xml><?xml version="1.0" encoding="utf-8"?>
<ds:datastoreItem xmlns:ds="http://schemas.openxmlformats.org/officeDocument/2006/customXml" ds:itemID="{B48E8221-9CDC-4551-B540-A62253654FBF}"/>
</file>

<file path=customXml/itemProps3.xml><?xml version="1.0" encoding="utf-8"?>
<ds:datastoreItem xmlns:ds="http://schemas.openxmlformats.org/officeDocument/2006/customXml" ds:itemID="{E2DC2B16-B172-4135-82E2-E8894171BE7A}"/>
</file>

<file path=customXml/itemProps4.xml><?xml version="1.0" encoding="utf-8"?>
<ds:datastoreItem xmlns:ds="http://schemas.openxmlformats.org/officeDocument/2006/customXml" ds:itemID="{93D5D052-05D3-4374-A13F-DCA6E1C2D52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1795</TotalTime>
  <Application>LibreOffice/5.1.4.2$Windows_x86 LibreOffice_project/f99d75f39f1c57ebdd7ffc5f42867c12031db97a</Application>
  <Words>395</Words>
  <Paragraphs>63</Paragraphs>
  <Company>Office 2004 Test Drive User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Office 2004 Test Drive User</dc:creator>
  <dc:description/>
  <cp:lastModifiedBy/>
  <cp:revision>215</cp:revision>
  <cp:lastPrinted>2016-08-04T15:31:59Z</cp:lastPrinted>
  <dcterms:created xsi:type="dcterms:W3CDTF">2011-02-09T16:00:48Z</dcterms:created>
  <dcterms:modified xsi:type="dcterms:W3CDTF">2016-08-10T08:26:35Z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Office 2004 Test Drive User</vt:lpwstr>
  </property>
  <property fmtid="{D5CDD505-2E9C-101B-9397-08002B2CF9AE}" pid="4" name="ContentTypeId">
    <vt:lpwstr>0x010100AE1D34D33B964B4F9EEC817C5601A1B1</vt:lpwstr>
  </property>
  <property fmtid="{D5CDD505-2E9C-101B-9397-08002B2CF9AE}" pid="5" name="Document Type">
    <vt:lpwstr/>
  </property>
  <property fmtid="{D5CDD505-2E9C-101B-9397-08002B2CF9AE}" pid="6" name="EPA Subject">
    <vt:lpwstr/>
  </property>
  <property fmtid="{D5CDD505-2E9C-101B-9397-08002B2CF9AE}" pid="7" name="HiddenSlides">
    <vt:i4>0</vt:i4>
  </property>
  <property fmtid="{D5CDD505-2E9C-101B-9397-08002B2CF9AE}" pid="8" name="HyperlinksChanged">
    <vt:bool>false</vt:bool>
  </property>
  <property fmtid="{D5CDD505-2E9C-101B-9397-08002B2CF9AE}" pid="9" name="LinksUpToDate">
    <vt:bool>false</vt:bool>
  </property>
  <property fmtid="{D5CDD505-2E9C-101B-9397-08002B2CF9AE}" pid="10" name="MMClips">
    <vt:i4>0</vt:i4>
  </property>
  <property fmtid="{D5CDD505-2E9C-101B-9397-08002B2CF9AE}" pid="11" name="Notes">
    <vt:i4>0</vt:i4>
  </property>
  <property fmtid="{D5CDD505-2E9C-101B-9397-08002B2CF9AE}" pid="12" name="PresentationFormat">
    <vt:lpwstr>On-screen Show (4:3)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6</vt:i4>
  </property>
  <property fmtid="{D5CDD505-2E9C-101B-9397-08002B2CF9AE}" pid="16" name="TaxKeyword">
    <vt:lpwstr/>
  </property>
</Properties>
</file>