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01"/>
    <p:sldMasterId id="2147483697" r:id="rId102"/>
  </p:sldMasterIdLst>
  <p:notesMasterIdLst>
    <p:notesMasterId r:id="rId113"/>
  </p:notesMasterIdLst>
  <p:handoutMasterIdLst>
    <p:handoutMasterId r:id="rId114"/>
  </p:handoutMasterIdLst>
  <p:sldIdLst>
    <p:sldId id="400" r:id="rId103"/>
    <p:sldId id="332" r:id="rId104"/>
    <p:sldId id="363" r:id="rId105"/>
    <p:sldId id="416" r:id="rId106"/>
    <p:sldId id="419" r:id="rId107"/>
    <p:sldId id="410" r:id="rId108"/>
    <p:sldId id="417" r:id="rId109"/>
    <p:sldId id="420" r:id="rId110"/>
    <p:sldId id="408" r:id="rId111"/>
    <p:sldId id="412" r:id="rId11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ble, Janet" initials="GJ" lastIdx="15" clrIdx="0">
    <p:extLst/>
  </p:cmAuthor>
  <p:cmAuthor id="2" name="Kimberly  Thigpen-Tart" initials="KT" lastIdx="2" clrIdx="1"/>
  <p:cmAuthor id="3" name="Garofalo, Jada F. (CDC/OID/NCEZID) (CTR)" initials="GJF(("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5DA"/>
    <a:srgbClr val="FFCC99"/>
    <a:srgbClr val="586377"/>
    <a:srgbClr val="617483"/>
    <a:srgbClr val="8064A2"/>
    <a:srgbClr val="4BACC6"/>
    <a:srgbClr val="225EA8"/>
    <a:srgbClr val="FF0000"/>
    <a:srgbClr val="231F20"/>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8443" autoAdjust="0"/>
  </p:normalViewPr>
  <p:slideViewPr>
    <p:cSldViewPr snapToGrid="0">
      <p:cViewPr varScale="1">
        <p:scale>
          <a:sx n="58" d="100"/>
          <a:sy n="58" d="100"/>
        </p:scale>
        <p:origin x="1602" y="72"/>
      </p:cViewPr>
      <p:guideLst>
        <p:guide orient="horz" pos="2184"/>
        <p:guide pos="2880"/>
      </p:guideLst>
    </p:cSldViewPr>
  </p:slideViewPr>
  <p:notesTextViewPr>
    <p:cViewPr>
      <p:scale>
        <a:sx n="1" d="1"/>
        <a:sy n="1" d="1"/>
      </p:scale>
      <p:origin x="0" y="0"/>
    </p:cViewPr>
  </p:notesTextViewPr>
  <p:notesViewPr>
    <p:cSldViewPr snapToGrid="0">
      <p:cViewPr varScale="1">
        <p:scale>
          <a:sx n="66" d="100"/>
          <a:sy n="66" d="100"/>
        </p:scale>
        <p:origin x="-3154" y="-91"/>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viewProps" Target="view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10.xml"/><Relationship Id="rId16" Type="http://schemas.openxmlformats.org/officeDocument/2006/relationships/customXml" Target="../customXml/item16.xml"/><Relationship Id="rId107" Type="http://schemas.openxmlformats.org/officeDocument/2006/relationships/slide" Target="slides/slide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slideMaster" Target="slideMasters/slideMaster2.xml"/><Relationship Id="rId110" Type="http://schemas.openxmlformats.org/officeDocument/2006/relationships/slide" Target="slides/slide8.xml"/><Relationship Id="rId115"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customXml" Target="../customXml/item9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slide" Target="slides/slide3.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1.xml"/><Relationship Id="rId108" Type="http://schemas.openxmlformats.org/officeDocument/2006/relationships/slide" Target="slides/slide6.xml"/><Relationship Id="rId116"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slideMaster" Target="slideMasters/slide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7.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 Target="slides/slide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59D109A4-69FF-44B9-AA83-30D69FD853CE}" type="datetimeFigureOut">
              <a:rPr lang="en-US" smtClean="0"/>
              <a:t>10/28/2016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A2E3CB72-E1BA-4B2F-B323-6E74BFB4509E}" type="slidenum">
              <a:rPr lang="en-US" smtClean="0"/>
              <a:t>‹#›</a:t>
            </a:fld>
            <a:endParaRPr lang="en-US"/>
          </a:p>
        </p:txBody>
      </p:sp>
    </p:spTree>
    <p:extLst>
      <p:ext uri="{BB962C8B-B14F-4D97-AF65-F5344CB8AC3E}">
        <p14:creationId xmlns:p14="http://schemas.microsoft.com/office/powerpoint/2010/main" val="252915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4217C846-1722-45ED-8DF7-629F4178E542}" type="datetimeFigureOut">
              <a:rPr lang="en-US" smtClean="0"/>
              <a:pPr/>
              <a:t>10/28/2016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180BD7D9-828F-4354-9E55-FE8AC0FE8B7F}" type="slidenum">
              <a:rPr lang="en-US" smtClean="0"/>
              <a:pPr/>
              <a:t>‹#›</a:t>
            </a:fld>
            <a:endParaRPr lang="en-US"/>
          </a:p>
        </p:txBody>
      </p:sp>
    </p:spTree>
    <p:extLst>
      <p:ext uri="{BB962C8B-B14F-4D97-AF65-F5344CB8AC3E}">
        <p14:creationId xmlns:p14="http://schemas.microsoft.com/office/powerpoint/2010/main" val="162438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a:t>
            </a:fld>
            <a:endParaRPr lang="en-US"/>
          </a:p>
        </p:txBody>
      </p:sp>
    </p:spTree>
    <p:extLst>
      <p:ext uri="{BB962C8B-B14F-4D97-AF65-F5344CB8AC3E}">
        <p14:creationId xmlns:p14="http://schemas.microsoft.com/office/powerpoint/2010/main" val="8895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of the information in this power point is taken from this Assessment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Where does the information in the assessment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assessment information comes</a:t>
            </a:r>
            <a:r>
              <a:rPr lang="en-US" sz="1200" kern="1200" baseline="0" dirty="0" smtClean="0">
                <a:solidFill>
                  <a:schemeClr val="tx1"/>
                </a:solidFill>
                <a:effectLst/>
                <a:latin typeface="+mn-lt"/>
                <a:ea typeface="+mn-ea"/>
                <a:cs typeface="+mn-cs"/>
              </a:rPr>
              <a:t> from the peer-reviewed scientific literature, and the report itself was also peer-reviewed.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1" dirty="0" smtClean="0"/>
              <a:t>What is the geographic and</a:t>
            </a:r>
            <a:r>
              <a:rPr lang="en-US" b="1" baseline="0" dirty="0" smtClean="0"/>
              <a:t> timescale focus</a:t>
            </a:r>
            <a:r>
              <a:rPr lang="en-US" b="1" dirty="0" smtClean="0"/>
              <a:t>? </a:t>
            </a:r>
            <a:r>
              <a:rPr lang="en-US" dirty="0" smtClean="0"/>
              <a:t/>
            </a:r>
            <a:br>
              <a:rPr lang="en-US" dirty="0" smtClean="0"/>
            </a:br>
            <a:r>
              <a:rPr lang="en-US" sz="1200" kern="1200" dirty="0" smtClean="0">
                <a:solidFill>
                  <a:schemeClr val="tx1"/>
                </a:solidFill>
                <a:effectLst/>
                <a:latin typeface="+mn-lt"/>
                <a:ea typeface="+mn-ea"/>
                <a:cs typeface="+mn-cs"/>
              </a:rPr>
              <a:t>The assessment focuses on observed and current health impacts in the United States as well as the future projections of impacts. Where possible, the report presents quantitative estimates of future impacts for the years 2030, 2050, and 2100.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is the assessment organized? </a:t>
            </a:r>
          </a:p>
          <a:p>
            <a:r>
              <a:rPr lang="en-US" sz="1200" kern="1200" dirty="0" smtClean="0">
                <a:solidFill>
                  <a:schemeClr val="tx1"/>
                </a:solidFill>
                <a:effectLst/>
                <a:latin typeface="+mn-lt"/>
                <a:ea typeface="+mn-ea"/>
                <a:cs typeface="+mn-cs"/>
              </a:rPr>
              <a:t>The report assesses the scientific literature in eight focus areas:</a:t>
            </a:r>
          </a:p>
          <a:p>
            <a:pPr lvl="0"/>
            <a:r>
              <a:rPr lang="en-US" sz="1200" kern="1200" dirty="0" smtClean="0">
                <a:solidFill>
                  <a:schemeClr val="tx1"/>
                </a:solidFill>
                <a:effectLst/>
                <a:latin typeface="+mn-lt"/>
                <a:ea typeface="+mn-ea"/>
                <a:cs typeface="+mn-cs"/>
              </a:rPr>
              <a:t>Temperature Related Death and Illness; Air Quality Impacts; Extreme Weather; </a:t>
            </a:r>
            <a:r>
              <a:rPr lang="en-US" sz="1200" kern="1200" dirty="0" err="1" smtClean="0">
                <a:solidFill>
                  <a:schemeClr val="tx1"/>
                </a:solidFill>
                <a:effectLst/>
                <a:latin typeface="+mn-lt"/>
                <a:ea typeface="+mn-ea"/>
                <a:cs typeface="+mn-cs"/>
              </a:rPr>
              <a:t>Vectorborne</a:t>
            </a:r>
            <a:r>
              <a:rPr lang="en-US" sz="1200" kern="1200" dirty="0" smtClean="0">
                <a:solidFill>
                  <a:schemeClr val="tx1"/>
                </a:solidFill>
                <a:effectLst/>
                <a:latin typeface="+mn-lt"/>
                <a:ea typeface="+mn-ea"/>
                <a:cs typeface="+mn-cs"/>
              </a:rPr>
              <a:t> Disease; Water- Related Illnesses; Food Safety, Nutrition, and Distribution; Mental Health and Well-Being;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Populations of Concern</a:t>
            </a: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2</a:t>
            </a:fld>
            <a:endParaRPr lang="en-US"/>
          </a:p>
        </p:txBody>
      </p:sp>
    </p:spTree>
    <p:extLst>
      <p:ext uri="{BB962C8B-B14F-4D97-AF65-F5344CB8AC3E}">
        <p14:creationId xmlns:p14="http://schemas.microsoft.com/office/powerpoint/2010/main" val="21458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illustrates a pathway of how changes in Earth’s climate directly and indirectly affect human health. Examples listed in the center boxes show these key connections, such as increased temperatures due to climate change leading to more people experiencing or coming into contact with extreme heat, thus increasing the risk of heat-related illnesses.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gray side boxes indicate other factors that can positively or negatively influence a person’s risk of exposure and health outcomes, like access to healthcare, the physical environment (buildings, infrastructure, etc.) in which that person lives, and individual factors including race, gender, and age. These factors contribute to social and environmental disparities that make some communities particularly vulnerable to the health impacts of climate change.</a:t>
            </a:r>
            <a:br>
              <a:rPr lang="en-US" sz="1200" kern="1200" dirty="0" smtClean="0">
                <a:solidFill>
                  <a:schemeClr val="tx1"/>
                </a:solidFill>
                <a:effectLst/>
                <a:latin typeface="+mn-lt"/>
                <a:ea typeface="+mn-ea"/>
                <a:cs typeface="+mn-cs"/>
              </a:rPr>
            </a:br>
            <a:r>
              <a:rPr lang="en-US" baseline="0" dirty="0" smtClean="0">
                <a:effectLst/>
              </a:rPr>
              <a:t/>
            </a:r>
            <a:br>
              <a:rPr lang="en-US" baseline="0" dirty="0" smtClean="0">
                <a:effectLst/>
              </a:rPr>
            </a:b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3</a:t>
            </a:fld>
            <a:endParaRPr lang="en-US"/>
          </a:p>
        </p:txBody>
      </p:sp>
    </p:spTree>
    <p:extLst>
      <p:ext uri="{BB962C8B-B14F-4D97-AF65-F5344CB8AC3E}">
        <p14:creationId xmlns:p14="http://schemas.microsoft.com/office/powerpoint/2010/main" val="290483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assessment identifies eight populations disproportionately affected by climate change—communities with environmental justice concerns, indigenous peoples, children, pregnant women, older adults, occupational groups, people with disabilities, and people with pre-existing medical conditions.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4</a:t>
            </a:fld>
            <a:endParaRPr lang="en-US"/>
          </a:p>
        </p:txBody>
      </p:sp>
    </p:spTree>
    <p:extLst>
      <p:ext uri="{BB962C8B-B14F-4D97-AF65-F5344CB8AC3E}">
        <p14:creationId xmlns:p14="http://schemas.microsoft.com/office/powerpoint/2010/main" val="98393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5</a:t>
            </a:fld>
            <a:endParaRPr lang="en-US"/>
          </a:p>
        </p:txBody>
      </p:sp>
    </p:spTree>
    <p:extLst>
      <p:ext uri="{BB962C8B-B14F-4D97-AF65-F5344CB8AC3E}">
        <p14:creationId xmlns:p14="http://schemas.microsoft.com/office/powerpoint/2010/main" val="216881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6</a:t>
            </a:fld>
            <a:endParaRPr lang="en-US"/>
          </a:p>
        </p:txBody>
      </p:sp>
    </p:spTree>
    <p:extLst>
      <p:ext uri="{BB962C8B-B14F-4D97-AF65-F5344CB8AC3E}">
        <p14:creationId xmlns:p14="http://schemas.microsoft.com/office/powerpoint/2010/main" val="406707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7</a:t>
            </a:fld>
            <a:endParaRPr lang="en-US"/>
          </a:p>
        </p:txBody>
      </p:sp>
    </p:spTree>
    <p:extLst>
      <p:ext uri="{BB962C8B-B14F-4D97-AF65-F5344CB8AC3E}">
        <p14:creationId xmlns:p14="http://schemas.microsoft.com/office/powerpoint/2010/main" val="336575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communications materials for other populations of concern:</a:t>
            </a:r>
            <a:r>
              <a:rPr lang="en-US" baseline="0" dirty="0" smtClean="0"/>
              <a:t>  </a:t>
            </a:r>
          </a:p>
          <a:p>
            <a:r>
              <a:rPr lang="en-US" baseline="0" dirty="0" smtClean="0"/>
              <a:t>www.epa.gov/climate-impacts/climate-change-health-and-populations-concern</a:t>
            </a:r>
            <a:endParaRPr lang="en-US" dirty="0" smtClean="0"/>
          </a:p>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9</a:t>
            </a:fld>
            <a:endParaRPr lang="en-US"/>
          </a:p>
        </p:txBody>
      </p:sp>
    </p:spTree>
    <p:extLst>
      <p:ext uri="{BB962C8B-B14F-4D97-AF65-F5344CB8AC3E}">
        <p14:creationId xmlns:p14="http://schemas.microsoft.com/office/powerpoint/2010/main" val="411752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10</a:t>
            </a:fld>
            <a:endParaRPr lang="en-US"/>
          </a:p>
        </p:txBody>
      </p:sp>
    </p:spTree>
    <p:extLst>
      <p:ext uri="{BB962C8B-B14F-4D97-AF65-F5344CB8AC3E}">
        <p14:creationId xmlns:p14="http://schemas.microsoft.com/office/powerpoint/2010/main" val="411752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34" y="1251512"/>
            <a:ext cx="8773536" cy="5030018"/>
          </a:xfrm>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0" hasCustomPrompt="1"/>
          </p:nvPr>
        </p:nvSpPr>
        <p:spPr>
          <a:xfrm>
            <a:off x="184935" y="1"/>
            <a:ext cx="7181065" cy="986318"/>
          </a:xfrm>
        </p:spPr>
        <p:txBody>
          <a:bodyPr anchor="ctr">
            <a:noAutofit/>
          </a:bodyPr>
          <a:lstStyle>
            <a:lvl1pPr marL="0" indent="0">
              <a:buFontTx/>
              <a:buNone/>
              <a:defRPr sz="3200" b="1" baseline="0">
                <a:solidFill>
                  <a:schemeClr val="bg1"/>
                </a:solidFill>
              </a:defRPr>
            </a:lvl1pPr>
          </a:lstStyle>
          <a:p>
            <a:pPr lvl="0"/>
            <a:r>
              <a:rPr lang="en-US" dirty="0" smtClean="0"/>
              <a:t>This type of slide is for content. Click here to enter slide title.</a:t>
            </a:r>
          </a:p>
        </p:txBody>
      </p:sp>
    </p:spTree>
    <p:extLst>
      <p:ext uri="{BB962C8B-B14F-4D97-AF65-F5344CB8AC3E}">
        <p14:creationId xmlns:p14="http://schemas.microsoft.com/office/powerpoint/2010/main" val="2764311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3204512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469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2954770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0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85749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55181" y="17092"/>
            <a:ext cx="2293065" cy="1828800"/>
          </a:xfrm>
          <a:prstGeom prst="rect">
            <a:avLst/>
          </a:prstGeom>
        </p:spPr>
      </p:pic>
    </p:spTree>
    <p:custDataLst>
      <p:tags r:id="rId5"/>
    </p:custDataLst>
    <p:extLst>
      <p:ext uri="{BB962C8B-B14F-4D97-AF65-F5344CB8AC3E}">
        <p14:creationId xmlns:p14="http://schemas.microsoft.com/office/powerpoint/2010/main" val="966856081"/>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6" r:id="rId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90321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custDataLst>
      <p:tags r:id="rId4"/>
    </p:custDataLst>
    <p:extLst>
      <p:ext uri="{BB962C8B-B14F-4D97-AF65-F5344CB8AC3E}">
        <p14:creationId xmlns:p14="http://schemas.microsoft.com/office/powerpoint/2010/main" val="3296189478"/>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climate-impac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health2016.globalchang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climate-impacts/communicating-vulnerabilities-climate-change-people-disabiliti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tfile01\DATA1\Common\ERD\COOLIT-CLIMECON4_EPA-CCD\Task Orders\COOLIT 010 Support for Climate Communication Products - Health\task 5\fact sheet outreach\draft kits for EPA\PPT headers\Disabled_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 y="0"/>
            <a:ext cx="9144000" cy="3005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456" y="2401356"/>
            <a:ext cx="9222956"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666569" y="3831377"/>
            <a:ext cx="7323809" cy="1142227"/>
          </a:xfrm>
          <a:prstGeom prst="rect">
            <a:avLst/>
          </a:prstGeom>
        </p:spPr>
        <p:txBody>
          <a:bodyPr>
            <a:noAutofit/>
          </a:bodyPr>
          <a:lstStyle>
            <a:lvl1pPr marL="0" indent="-457200" algn="l" defTabSz="914400" rtl="0" eaLnBrk="1" latinLnBrk="0" hangingPunct="1">
              <a:spcBef>
                <a:spcPct val="20000"/>
              </a:spcBef>
              <a:buClr>
                <a:schemeClr val="accent1"/>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chemeClr val="accent1"/>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US" sz="4400" b="1" dirty="0" smtClean="0">
                <a:solidFill>
                  <a:schemeClr val="tx1"/>
                </a:solidFill>
              </a:rPr>
              <a:t>Climate Change and the Health of People with Disabilities</a:t>
            </a:r>
            <a:endParaRPr lang="en-US" sz="4400" b="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335" y="1928841"/>
            <a:ext cx="3106089" cy="2477215"/>
          </a:xfrm>
          <a:prstGeom prst="rect">
            <a:avLst/>
          </a:prstGeom>
        </p:spPr>
      </p:pic>
    </p:spTree>
    <p:extLst>
      <p:ext uri="{BB962C8B-B14F-4D97-AF65-F5344CB8AC3E}">
        <p14:creationId xmlns:p14="http://schemas.microsoft.com/office/powerpoint/2010/main" val="387962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7" y="1102660"/>
            <a:ext cx="8643361" cy="5602939"/>
          </a:xfrm>
        </p:spPr>
        <p:txBody>
          <a:bodyPr>
            <a:normAutofit/>
          </a:bodyPr>
          <a:lstStyle/>
          <a:p>
            <a:endParaRPr lang="en-US" b="1" dirty="0" smtClean="0"/>
          </a:p>
          <a:p>
            <a:endParaRPr lang="en-US" b="1" dirty="0"/>
          </a:p>
          <a:p>
            <a:r>
              <a:rPr lang="en-US" b="1" dirty="0" smtClean="0"/>
              <a:t>EPA Resources</a:t>
            </a:r>
            <a:r>
              <a:rPr lang="en-US" b="1" dirty="0"/>
              <a:t>: </a:t>
            </a:r>
            <a:endParaRPr lang="en-US" b="1" dirty="0" smtClean="0"/>
          </a:p>
          <a:p>
            <a:pPr lvl="1" indent="0">
              <a:buNone/>
            </a:pPr>
            <a:r>
              <a:rPr lang="en-US" dirty="0" smtClean="0">
                <a:hlinkClick r:id="rId3"/>
              </a:rPr>
              <a:t>www.epa.gov/climate-impacts </a:t>
            </a:r>
            <a:r>
              <a:rPr lang="en-US" dirty="0" smtClean="0"/>
              <a:t>	</a:t>
            </a:r>
            <a:r>
              <a:rPr lang="en-US" sz="2600" dirty="0" smtClean="0"/>
              <a:t/>
            </a:r>
            <a:br>
              <a:rPr lang="en-US" sz="2600" dirty="0" smtClean="0"/>
            </a:br>
            <a:endParaRPr lang="en-US" dirty="0"/>
          </a:p>
          <a:p>
            <a:pPr marL="457200"/>
            <a:r>
              <a:rPr lang="en-US" b="1" dirty="0" smtClean="0"/>
              <a:t>USGCRP Climate and Health Assessment: </a:t>
            </a:r>
            <a:br>
              <a:rPr lang="en-US" b="1" dirty="0" smtClean="0"/>
            </a:br>
            <a:r>
              <a:rPr lang="en-US" b="1" dirty="0" smtClean="0"/>
              <a:t>	</a:t>
            </a:r>
            <a:r>
              <a:rPr lang="en-US" sz="2800" dirty="0" smtClean="0">
                <a:hlinkClick r:id="rId4"/>
              </a:rPr>
              <a:t>health2016.globalchange.gov</a:t>
            </a:r>
            <a:endParaRPr lang="en-US" sz="2800" dirty="0"/>
          </a:p>
          <a:p>
            <a:pPr indent="0">
              <a:buNone/>
            </a:pPr>
            <a:endParaRPr lang="en-US" dirty="0" smtClean="0"/>
          </a:p>
        </p:txBody>
      </p:sp>
      <p:sp>
        <p:nvSpPr>
          <p:cNvPr id="4" name="Title 3"/>
          <p:cNvSpPr>
            <a:spLocks noGrp="1"/>
          </p:cNvSpPr>
          <p:nvPr>
            <p:ph type="title"/>
          </p:nvPr>
        </p:nvSpPr>
        <p:spPr/>
        <p:txBody>
          <a:bodyPr/>
          <a:lstStyle/>
          <a:p>
            <a:r>
              <a:rPr lang="en-US" dirty="0" smtClean="0"/>
              <a:t>Additional Resources </a:t>
            </a:r>
            <a:endParaRPr lang="en-US" dirty="0"/>
          </a:p>
        </p:txBody>
      </p:sp>
    </p:spTree>
    <p:extLst>
      <p:ext uri="{BB962C8B-B14F-4D97-AF65-F5344CB8AC3E}">
        <p14:creationId xmlns:p14="http://schemas.microsoft.com/office/powerpoint/2010/main" val="1549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6" y="1210695"/>
            <a:ext cx="5709110" cy="5118753"/>
          </a:xfrm>
        </p:spPr>
        <p:txBody>
          <a:bodyPr>
            <a:noAutofit/>
          </a:bodyPr>
          <a:lstStyle/>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What is it? </a:t>
            </a:r>
          </a:p>
          <a:p>
            <a:pPr marL="457200" lvl="1" indent="-274320">
              <a:spcBef>
                <a:spcPts val="0"/>
              </a:spcBef>
              <a:buSzPct val="150000"/>
              <a:buFont typeface="Arial" panose="020B0604020202020204" pitchFamily="34" charset="0"/>
              <a:buChar char="•"/>
            </a:pPr>
            <a:r>
              <a:rPr lang="en-US" sz="1800" dirty="0" smtClean="0">
                <a:solidFill>
                  <a:schemeClr val="tx1"/>
                </a:solidFill>
              </a:rPr>
              <a:t>An assessment of the risks </a:t>
            </a:r>
            <a:r>
              <a:rPr lang="en-US" sz="1800" dirty="0">
                <a:solidFill>
                  <a:schemeClr val="tx1"/>
                </a:solidFill>
              </a:rPr>
              <a:t>climate change poses to human health in the United </a:t>
            </a:r>
            <a:r>
              <a:rPr lang="en-US" sz="1800" dirty="0" smtClean="0">
                <a:solidFill>
                  <a:schemeClr val="tx1"/>
                </a:solidFill>
              </a:rPr>
              <a:t>States </a:t>
            </a:r>
          </a:p>
          <a:p>
            <a:pPr marL="457200" lvl="1" indent="-274320">
              <a:spcBef>
                <a:spcPts val="0"/>
              </a:spcBef>
              <a:buSzPct val="150000"/>
              <a:buFont typeface="Arial" panose="020B0604020202020204" pitchFamily="34" charset="0"/>
              <a:buChar char="•"/>
            </a:pPr>
            <a:r>
              <a:rPr lang="en-US" sz="1800" dirty="0" smtClean="0">
                <a:solidFill>
                  <a:schemeClr val="tx1"/>
                </a:solidFill>
              </a:rPr>
              <a:t>An Interagency product of the US Global Change Research Program (USGCRP)</a:t>
            </a:r>
          </a:p>
          <a:p>
            <a:pPr marL="457200" lvl="1" indent="-274320">
              <a:spcBef>
                <a:spcPts val="0"/>
              </a:spcBef>
              <a:buSzPct val="150000"/>
              <a:buFont typeface="Arial" panose="020B0604020202020204" pitchFamily="34" charset="0"/>
              <a:buChar char="•"/>
            </a:pPr>
            <a:r>
              <a:rPr lang="en-US" sz="1800" dirty="0" smtClean="0">
                <a:solidFill>
                  <a:schemeClr val="tx1"/>
                </a:solidFill>
              </a:rPr>
              <a:t>Part of the ongoing National Climate Assessment (NCA) process</a:t>
            </a:r>
            <a:br>
              <a:rPr lang="en-US" sz="1800" dirty="0" smtClean="0">
                <a:solidFill>
                  <a:schemeClr val="tx1"/>
                </a:solidFill>
              </a:rPr>
            </a:br>
            <a:endParaRPr lang="en-US" sz="1800" dirty="0" smtClean="0">
              <a:solidFill>
                <a:schemeClr val="tx1"/>
              </a:solidFill>
            </a:endParaRPr>
          </a:p>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Who wrote it? </a:t>
            </a:r>
          </a:p>
          <a:p>
            <a:pPr marL="457200" lvl="1" indent="-274320">
              <a:spcBef>
                <a:spcPts val="0"/>
              </a:spcBef>
              <a:buSzPct val="150000"/>
              <a:buFont typeface="Arial" panose="020B0604020202020204" pitchFamily="34" charset="0"/>
              <a:buChar char="•"/>
            </a:pPr>
            <a:r>
              <a:rPr lang="en-US" sz="1800" dirty="0" smtClean="0">
                <a:solidFill>
                  <a:schemeClr val="tx1"/>
                </a:solidFill>
              </a:rPr>
              <a:t>A team of ~100 Federal employees, contractors, and grantees from eight U.S. Federal agencies: HHS (NIH, CDC, NIOSH, ASPR, FDA, SAMHSA), NOAA, EPA, USDA, NASA, USGS, DOD (USUHS), VA. </a:t>
            </a:r>
          </a:p>
        </p:txBody>
      </p:sp>
      <p:pic>
        <p:nvPicPr>
          <p:cNvPr id="9" name="Picture 8" descr="cover.jpg"/>
          <p:cNvPicPr>
            <a:picLocks noChangeAspect="1"/>
          </p:cNvPicPr>
          <p:nvPr/>
        </p:nvPicPr>
        <p:blipFill>
          <a:blip r:embed="rId3" cstate="print"/>
          <a:stretch>
            <a:fillRect/>
          </a:stretch>
        </p:blipFill>
        <p:spPr>
          <a:xfrm>
            <a:off x="6347776" y="2055661"/>
            <a:ext cx="2551367" cy="3297642"/>
          </a:xfrm>
          <a:prstGeom prst="rect">
            <a:avLst/>
          </a:prstGeom>
        </p:spPr>
      </p:pic>
      <p:sp>
        <p:nvSpPr>
          <p:cNvPr id="10" name="TextBox 9"/>
          <p:cNvSpPr txBox="1"/>
          <p:nvPr/>
        </p:nvSpPr>
        <p:spPr>
          <a:xfrm>
            <a:off x="6102921" y="5353303"/>
            <a:ext cx="3041079" cy="338554"/>
          </a:xfrm>
          <a:prstGeom prst="rect">
            <a:avLst/>
          </a:prstGeom>
          <a:noFill/>
        </p:spPr>
        <p:txBody>
          <a:bodyPr wrap="square" rtlCol="0">
            <a:spAutoFit/>
          </a:bodyPr>
          <a:lstStyle/>
          <a:p>
            <a:r>
              <a:rPr lang="en-US" sz="1600" b="1" dirty="0" smtClean="0"/>
              <a:t>Health2016.globalchange.gov</a:t>
            </a:r>
            <a:endParaRPr lang="en-US" sz="1600" b="1" dirty="0"/>
          </a:p>
        </p:txBody>
      </p:sp>
      <p:sp>
        <p:nvSpPr>
          <p:cNvPr id="2" name="Rectangle 1"/>
          <p:cNvSpPr/>
          <p:nvPr/>
        </p:nvSpPr>
        <p:spPr>
          <a:xfrm>
            <a:off x="543589" y="5927091"/>
            <a:ext cx="8143211" cy="781752"/>
          </a:xfrm>
          <a:prstGeom prst="rect">
            <a:avLst/>
          </a:prstGeom>
        </p:spPr>
        <p:txBody>
          <a:bodyPr wrap="square">
            <a:spAutoFit/>
          </a:bodyPr>
          <a:lstStyle/>
          <a:p>
            <a:pPr marL="0" lvl="1" fontAlgn="base">
              <a:lnSpc>
                <a:spcPct val="80000"/>
              </a:lnSpc>
              <a:spcBef>
                <a:spcPts val="600"/>
              </a:spcBef>
              <a:spcAft>
                <a:spcPts val="400"/>
              </a:spcAft>
              <a:buClr>
                <a:srgbClr val="4F81BD">
                  <a:lumMod val="50000"/>
                </a:srgbClr>
              </a:buClr>
              <a:buSzPct val="80000"/>
            </a:pPr>
            <a:r>
              <a:rPr lang="en-US" sz="2800" b="1" dirty="0" smtClean="0">
                <a:solidFill>
                  <a:prstClr val="black"/>
                </a:solidFill>
              </a:rPr>
              <a:t>“Climate </a:t>
            </a:r>
            <a:r>
              <a:rPr lang="en-US" sz="2800" b="1" dirty="0">
                <a:solidFill>
                  <a:prstClr val="black"/>
                </a:solidFill>
              </a:rPr>
              <a:t>change is a significant threat to the health of the American people</a:t>
            </a:r>
            <a:r>
              <a:rPr lang="en-US" sz="2800" b="1" dirty="0" smtClean="0">
                <a:solidFill>
                  <a:prstClr val="black"/>
                </a:solidFill>
              </a:rPr>
              <a:t>.” </a:t>
            </a:r>
            <a:endParaRPr lang="en-US" sz="2800" b="1" dirty="0">
              <a:solidFill>
                <a:prstClr val="black"/>
              </a:solidFill>
            </a:endParaRPr>
          </a:p>
        </p:txBody>
      </p:sp>
      <p:sp>
        <p:nvSpPr>
          <p:cNvPr id="8" name="Title 7"/>
          <p:cNvSpPr>
            <a:spLocks noGrp="1"/>
          </p:cNvSpPr>
          <p:nvPr>
            <p:ph type="title"/>
          </p:nvPr>
        </p:nvSpPr>
        <p:spPr/>
        <p:txBody>
          <a:bodyPr/>
          <a:lstStyle/>
          <a:p>
            <a:r>
              <a:rPr lang="en-US" dirty="0" smtClean="0"/>
              <a:t>The US Climate Health Assessment</a:t>
            </a:r>
            <a:endParaRPr lang="en-US" dirty="0"/>
          </a:p>
        </p:txBody>
      </p:sp>
    </p:spTree>
    <p:extLst>
      <p:ext uri="{BB962C8B-B14F-4D97-AF65-F5344CB8AC3E}">
        <p14:creationId xmlns:p14="http://schemas.microsoft.com/office/powerpoint/2010/main" val="4371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smtClean="0"/>
              <a:t>How Climate Change Can Impact Health</a:t>
            </a:r>
            <a:endParaRPr lang="en-US" sz="2900" dirty="0"/>
          </a:p>
        </p:txBody>
      </p:sp>
      <p:pic>
        <p:nvPicPr>
          <p:cNvPr id="3" name="Picture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32795" y="980721"/>
            <a:ext cx="7278410" cy="5719883"/>
          </a:xfrm>
          <a:prstGeom prst="rect">
            <a:avLst/>
          </a:prstGeom>
        </p:spPr>
      </p:pic>
    </p:spTree>
    <p:extLst>
      <p:ext uri="{BB962C8B-B14F-4D97-AF65-F5344CB8AC3E}">
        <p14:creationId xmlns:p14="http://schemas.microsoft.com/office/powerpoint/2010/main" val="179521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a:t>Vulnerability is the tendency or predisposition </a:t>
            </a:r>
            <a:endParaRPr lang="en-US" dirty="0" smtClean="0"/>
          </a:p>
          <a:p>
            <a:pPr indent="0">
              <a:buNone/>
            </a:pPr>
            <a:r>
              <a:rPr lang="en-US" dirty="0" smtClean="0"/>
              <a:t>to </a:t>
            </a:r>
            <a:r>
              <a:rPr lang="en-US" dirty="0"/>
              <a:t>be adversely affected by climate-related health effects, and encompasses three elements: </a:t>
            </a:r>
            <a:r>
              <a:rPr lang="en-US" dirty="0" smtClean="0"/>
              <a:t/>
            </a:r>
            <a:br>
              <a:rPr lang="en-US" dirty="0" smtClean="0"/>
            </a:br>
            <a:endParaRPr lang="en-US" dirty="0" smtClean="0"/>
          </a:p>
          <a:p>
            <a:pPr marL="457200"/>
            <a:r>
              <a:rPr lang="en-US" dirty="0" smtClean="0"/>
              <a:t>exposure</a:t>
            </a:r>
          </a:p>
          <a:p>
            <a:pPr marL="457200"/>
            <a:r>
              <a:rPr lang="en-US" dirty="0" smtClean="0"/>
              <a:t>sensitivity </a:t>
            </a:r>
            <a:r>
              <a:rPr lang="en-US" dirty="0"/>
              <a:t>or susceptibility to </a:t>
            </a:r>
            <a:r>
              <a:rPr lang="en-US" dirty="0" smtClean="0"/>
              <a:t>harm</a:t>
            </a:r>
          </a:p>
          <a:p>
            <a:pPr marL="457200"/>
            <a:r>
              <a:rPr lang="en-US" dirty="0" smtClean="0"/>
              <a:t>the </a:t>
            </a:r>
            <a:r>
              <a:rPr lang="en-US" dirty="0"/>
              <a:t>capacity to adapt to or respond to a climate change threat.  </a:t>
            </a:r>
            <a:endParaRPr lang="en-US" dirty="0" smtClean="0"/>
          </a:p>
          <a:p>
            <a:pPr indent="0">
              <a:buNone/>
            </a:pPr>
            <a:endParaRPr lang="en-US" dirty="0"/>
          </a:p>
          <a:p>
            <a:pPr indent="0">
              <a:buNone/>
            </a:pPr>
            <a:r>
              <a:rPr lang="en-US" dirty="0" smtClean="0"/>
              <a:t>While </a:t>
            </a:r>
            <a:r>
              <a:rPr lang="en-US" dirty="0"/>
              <a:t>all Americans are affected by climate change, some groups are disproportionately vulnerable to climate health </a:t>
            </a:r>
            <a:r>
              <a:rPr lang="en-US" dirty="0" smtClean="0"/>
              <a:t>impacts.</a:t>
            </a:r>
            <a:endParaRPr lang="en-US" dirty="0"/>
          </a:p>
        </p:txBody>
      </p:sp>
    </p:spTree>
    <p:extLst>
      <p:ext uri="{BB962C8B-B14F-4D97-AF65-F5344CB8AC3E}">
        <p14:creationId xmlns:p14="http://schemas.microsoft.com/office/powerpoint/2010/main" val="52849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a:xfrm>
            <a:off x="252247" y="1087821"/>
            <a:ext cx="5728625" cy="5612523"/>
          </a:xfrm>
        </p:spPr>
        <p:txBody>
          <a:bodyPr>
            <a:noAutofit/>
          </a:bodyPr>
          <a:lstStyle/>
          <a:p>
            <a:pPr marL="457200"/>
            <a:r>
              <a:rPr lang="en-US" sz="2000" dirty="0" smtClean="0"/>
              <a:t>Approximately </a:t>
            </a:r>
            <a:r>
              <a:rPr lang="en-US" sz="2000" dirty="0"/>
              <a:t>1 in 5 people in the </a:t>
            </a:r>
            <a:r>
              <a:rPr lang="en-US" sz="2000" dirty="0" smtClean="0"/>
              <a:t>U.S. has </a:t>
            </a:r>
            <a:r>
              <a:rPr lang="en-US" sz="2000" dirty="0"/>
              <a:t>a disability, including about half of all adults 65 and older and about 17% of  Americans age </a:t>
            </a:r>
            <a:r>
              <a:rPr lang="en-US" sz="2000" dirty="0" smtClean="0"/>
              <a:t>21-64 </a:t>
            </a:r>
            <a:endParaRPr lang="en-US" sz="2000" dirty="0"/>
          </a:p>
          <a:p>
            <a:pPr marL="457200"/>
            <a:r>
              <a:rPr lang="en-US" sz="2000" dirty="0"/>
              <a:t>Disabilities can occur in one or more areas related to: </a:t>
            </a:r>
            <a:endParaRPr lang="en-US" sz="2000" dirty="0" smtClean="0"/>
          </a:p>
          <a:p>
            <a:pPr marL="685800" lvl="2">
              <a:buFont typeface="Wingdings 2" panose="05020102010507070707" pitchFamily="18" charset="2"/>
              <a:buChar char=""/>
            </a:pPr>
            <a:r>
              <a:rPr lang="en-US" sz="1800" b="1" dirty="0"/>
              <a:t>Communication</a:t>
            </a:r>
            <a:r>
              <a:rPr lang="en-US" sz="1800" dirty="0"/>
              <a:t> - seeing, hearing, </a:t>
            </a:r>
            <a:r>
              <a:rPr lang="en-US" sz="1800" dirty="0" smtClean="0"/>
              <a:t>or speaking</a:t>
            </a:r>
            <a:r>
              <a:rPr lang="en-US" sz="1800" dirty="0"/>
              <a:t>, which can include people who </a:t>
            </a:r>
            <a:r>
              <a:rPr lang="en-US" sz="1800" dirty="0" smtClean="0"/>
              <a:t>are </a:t>
            </a:r>
            <a:r>
              <a:rPr lang="en-US" sz="1800" dirty="0"/>
              <a:t>deaf, hard of hearing, blind, low vision </a:t>
            </a:r>
            <a:r>
              <a:rPr lang="en-US" sz="1800" dirty="0" smtClean="0"/>
              <a:t> (</a:t>
            </a:r>
            <a:r>
              <a:rPr lang="en-US" sz="1800" dirty="0"/>
              <a:t>visual impairment), or have speech </a:t>
            </a:r>
            <a:r>
              <a:rPr lang="en-US" sz="1800" dirty="0" smtClean="0"/>
              <a:t>or language disorders</a:t>
            </a:r>
          </a:p>
          <a:p>
            <a:pPr marL="685800" lvl="2">
              <a:buFont typeface="Wingdings 2" panose="05020102010507070707" pitchFamily="18" charset="2"/>
              <a:buChar char=""/>
            </a:pPr>
            <a:r>
              <a:rPr lang="en-US" sz="1800" b="1" dirty="0" smtClean="0"/>
              <a:t>Cognitive </a:t>
            </a:r>
            <a:r>
              <a:rPr lang="en-US" sz="1800" b="1" dirty="0"/>
              <a:t>functioning </a:t>
            </a:r>
            <a:r>
              <a:rPr lang="en-US" sz="1800" dirty="0"/>
              <a:t>- ability to plan, comprehend, and reason, which can include people with Down Syndrome, Traumatic Brain Injury (TBI), Alzheimer’s disease, or dementia </a:t>
            </a:r>
          </a:p>
          <a:p>
            <a:pPr marL="685800" lvl="2">
              <a:buFont typeface="Wingdings 2" panose="05020102010507070707" pitchFamily="18" charset="2"/>
              <a:buChar char=""/>
            </a:pPr>
            <a:r>
              <a:rPr lang="en-US" sz="1800" b="1" dirty="0" smtClean="0"/>
              <a:t>Physical </a:t>
            </a:r>
            <a:r>
              <a:rPr lang="en-US" sz="1800" b="1" dirty="0"/>
              <a:t>functioning</a:t>
            </a:r>
            <a:r>
              <a:rPr lang="en-US" sz="1800" dirty="0"/>
              <a:t> - limited or no ability to walk, climb stairs, or lift or grasp objects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873" y="2033752"/>
            <a:ext cx="274239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44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30" y="1371603"/>
            <a:ext cx="8091966" cy="5565227"/>
          </a:xfrm>
        </p:spPr>
        <p:txBody>
          <a:bodyPr>
            <a:normAutofit/>
          </a:bodyPr>
          <a:lstStyle/>
          <a:p>
            <a:pPr lvl="0"/>
            <a:r>
              <a:rPr lang="en-US" sz="2600" dirty="0"/>
              <a:t>Climate change-related health impacts may affect people with disabilities more than </a:t>
            </a:r>
            <a:r>
              <a:rPr lang="en-US" sz="2600" dirty="0" smtClean="0"/>
              <a:t>others</a:t>
            </a:r>
            <a:endParaRPr lang="en-US" sz="2600" dirty="0"/>
          </a:p>
          <a:p>
            <a:pPr lvl="0"/>
            <a:r>
              <a:rPr lang="en-US" sz="2600" dirty="0"/>
              <a:t>People with disabilities often face: </a:t>
            </a:r>
          </a:p>
          <a:p>
            <a:pPr lvl="1"/>
            <a:r>
              <a:rPr lang="en-US" sz="2600" dirty="0"/>
              <a:t>barriers in accessing healthcare services and receiving timely public health or emergency information in an accessible format </a:t>
            </a:r>
          </a:p>
          <a:p>
            <a:pPr lvl="1"/>
            <a:r>
              <a:rPr lang="en-US" sz="2600" dirty="0"/>
              <a:t>high rates of social risk factors that contribute to poor health, such as poverty, unemployment, and lower education (for example, people with disabilities are twice as likely to be unemployed than those without disabilities) </a:t>
            </a:r>
          </a:p>
          <a:p>
            <a:endParaRPr lang="en-US" sz="2000" dirty="0"/>
          </a:p>
        </p:txBody>
      </p:sp>
      <p:sp>
        <p:nvSpPr>
          <p:cNvPr id="3" name="Text Placeholder 2"/>
          <p:cNvSpPr>
            <a:spLocks noGrp="1"/>
          </p:cNvSpPr>
          <p:nvPr>
            <p:ph type="body" sz="quarter" idx="10"/>
          </p:nvPr>
        </p:nvSpPr>
        <p:spPr/>
        <p:txBody>
          <a:bodyPr/>
          <a:lstStyle/>
          <a:p>
            <a:pPr>
              <a:spcBef>
                <a:spcPts val="0"/>
              </a:spcBef>
            </a:pPr>
            <a:r>
              <a:rPr lang="en-US" sz="2800" dirty="0" smtClean="0"/>
              <a:t>Climate Change &amp; People with Disabilities</a:t>
            </a:r>
            <a:endParaRPr lang="en-US" sz="2800" dirty="0"/>
          </a:p>
        </p:txBody>
      </p:sp>
    </p:spTree>
    <p:extLst>
      <p:ext uri="{BB962C8B-B14F-4D97-AF65-F5344CB8AC3E}">
        <p14:creationId xmlns:p14="http://schemas.microsoft.com/office/powerpoint/2010/main" val="2986761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39" y="1057443"/>
            <a:ext cx="8283274" cy="3662541"/>
          </a:xfrm>
          <a:prstGeom prst="rect">
            <a:avLst/>
          </a:prstGeom>
        </p:spPr>
        <p:txBody>
          <a:bodyPr wrap="square">
            <a:spAutoFit/>
          </a:bodyPr>
          <a:lstStyle/>
          <a:p>
            <a:pPr>
              <a:buClr>
                <a:srgbClr val="69B5DA"/>
              </a:buClr>
            </a:pPr>
            <a:r>
              <a:rPr lang="en-US" sz="2600" dirty="0" smtClean="0"/>
              <a:t>During </a:t>
            </a:r>
            <a:r>
              <a:rPr lang="en-US" sz="2600" dirty="0"/>
              <a:t>heat waves, certain risk factors can make </a:t>
            </a:r>
            <a:r>
              <a:rPr lang="en-US" sz="2600" dirty="0" smtClean="0"/>
              <a:t/>
            </a:r>
            <a:br>
              <a:rPr lang="en-US" sz="2600" dirty="0" smtClean="0"/>
            </a:br>
            <a:r>
              <a:rPr lang="en-US" sz="2600" dirty="0" smtClean="0"/>
              <a:t>some </a:t>
            </a:r>
            <a:r>
              <a:rPr lang="en-US" sz="2600" dirty="0"/>
              <a:t>people with disabilities especially susceptible to heat-related illness and </a:t>
            </a:r>
            <a:r>
              <a:rPr lang="en-US" sz="2600" dirty="0" smtClean="0"/>
              <a:t>death: </a:t>
            </a:r>
          </a:p>
          <a:p>
            <a:pPr marL="457200" indent="-457200">
              <a:buClr>
                <a:srgbClr val="69B5DA"/>
              </a:buClr>
              <a:buFont typeface="Arial" panose="020B0604020202020204" pitchFamily="34" charset="0"/>
              <a:buChar char="•"/>
            </a:pPr>
            <a:r>
              <a:rPr lang="en-US" sz="2600" dirty="0" smtClean="0"/>
              <a:t>having dementia</a:t>
            </a:r>
          </a:p>
          <a:p>
            <a:pPr marL="457200" indent="-457200">
              <a:buClr>
                <a:srgbClr val="69B5DA"/>
              </a:buClr>
              <a:buFont typeface="Arial" panose="020B0604020202020204" pitchFamily="34" charset="0"/>
              <a:buChar char="•"/>
            </a:pPr>
            <a:r>
              <a:rPr lang="en-US" sz="2600" dirty="0" smtClean="0"/>
              <a:t>depending </a:t>
            </a:r>
            <a:r>
              <a:rPr lang="en-US" sz="2600" dirty="0"/>
              <a:t>on others for assistance in activities of daily </a:t>
            </a:r>
            <a:r>
              <a:rPr lang="en-US" sz="2600" dirty="0" smtClean="0"/>
              <a:t>living</a:t>
            </a:r>
          </a:p>
          <a:p>
            <a:pPr marL="457200" indent="-457200">
              <a:buClr>
                <a:srgbClr val="69B5DA"/>
              </a:buClr>
              <a:buFont typeface="Arial" panose="020B0604020202020204" pitchFamily="34" charset="0"/>
              <a:buChar char="•"/>
            </a:pPr>
            <a:r>
              <a:rPr lang="en-US" sz="2600" dirty="0" smtClean="0"/>
              <a:t>having </a:t>
            </a:r>
            <a:r>
              <a:rPr lang="en-US" sz="2600" dirty="0"/>
              <a:t>limited mobility (especially if confined to bed</a:t>
            </a:r>
            <a:r>
              <a:rPr lang="en-US" sz="2600" dirty="0" smtClean="0"/>
              <a:t>)</a:t>
            </a:r>
          </a:p>
          <a:p>
            <a:pPr marL="457200" indent="-457200">
              <a:buClr>
                <a:srgbClr val="69B5DA"/>
              </a:buClr>
              <a:buFont typeface="Arial" panose="020B0604020202020204" pitchFamily="34" charset="0"/>
              <a:buChar char="•"/>
            </a:pPr>
            <a:r>
              <a:rPr lang="en-US" sz="2600" dirty="0" smtClean="0"/>
              <a:t>not </a:t>
            </a:r>
            <a:r>
              <a:rPr lang="en-US" sz="2600" dirty="0"/>
              <a:t>having access to </a:t>
            </a:r>
            <a:r>
              <a:rPr lang="en-US" sz="2600" dirty="0" smtClean="0"/>
              <a:t>transportation</a:t>
            </a:r>
            <a:r>
              <a:rPr lang="en-US" sz="2400" dirty="0" smtClean="0"/>
              <a:t/>
            </a:r>
            <a:br>
              <a:rPr lang="en-US" sz="2400" dirty="0" smtClean="0"/>
            </a:br>
            <a:endParaRPr lang="en-US" sz="2400" dirty="0" smtClean="0"/>
          </a:p>
        </p:txBody>
      </p:sp>
      <p:sp>
        <p:nvSpPr>
          <p:cNvPr id="2" name="Title 1"/>
          <p:cNvSpPr>
            <a:spLocks noGrp="1"/>
          </p:cNvSpPr>
          <p:nvPr>
            <p:ph type="title"/>
          </p:nvPr>
        </p:nvSpPr>
        <p:spPr/>
        <p:txBody>
          <a:bodyPr>
            <a:normAutofit/>
          </a:bodyPr>
          <a:lstStyle/>
          <a:p>
            <a:r>
              <a:rPr lang="en-US" dirty="0" smtClean="0"/>
              <a:t>Extreme Events</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741" y="4397537"/>
            <a:ext cx="3241456" cy="224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329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Events	</a:t>
            </a:r>
            <a:endParaRPr lang="en-US" dirty="0"/>
          </a:p>
        </p:txBody>
      </p:sp>
      <p:sp>
        <p:nvSpPr>
          <p:cNvPr id="3" name="Content Placeholder 2"/>
          <p:cNvSpPr>
            <a:spLocks noGrp="1"/>
          </p:cNvSpPr>
          <p:nvPr>
            <p:ph idx="1"/>
          </p:nvPr>
        </p:nvSpPr>
        <p:spPr>
          <a:xfrm>
            <a:off x="94596" y="1286924"/>
            <a:ext cx="8686800" cy="4728878"/>
          </a:xfrm>
        </p:spPr>
        <p:txBody>
          <a:bodyPr/>
          <a:lstStyle/>
          <a:p>
            <a:pPr marL="457200"/>
            <a:r>
              <a:rPr lang="en-US" sz="2600" dirty="0"/>
              <a:t>People with disabilities may also face physical challenges associated with </a:t>
            </a:r>
            <a:r>
              <a:rPr lang="en-US" sz="2600" dirty="0" smtClean="0"/>
              <a:t>evacuations. </a:t>
            </a:r>
          </a:p>
          <a:p>
            <a:pPr marL="457200"/>
            <a:r>
              <a:rPr lang="en-US" sz="2600" dirty="0" smtClean="0"/>
              <a:t>This can </a:t>
            </a:r>
            <a:r>
              <a:rPr lang="en-US" sz="2600" dirty="0"/>
              <a:t>make health impacts worse, especially if local emergency response plans do not adequately anticipate and address the special needs of these populations. </a:t>
            </a:r>
            <a:endParaRPr lang="en-US" sz="2600" b="1" dirty="0"/>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882" y="3909849"/>
            <a:ext cx="3704904" cy="253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16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pPr indent="0">
              <a:buNone/>
            </a:pPr>
            <a:r>
              <a:rPr lang="en-US" b="1" dirty="0" smtClean="0"/>
              <a:t>Factsheet: </a:t>
            </a:r>
            <a:r>
              <a:rPr lang="en-US" b="1" i="1" dirty="0" smtClean="0"/>
              <a:t>Climate Change and the </a:t>
            </a:r>
          </a:p>
          <a:p>
            <a:pPr indent="0">
              <a:buNone/>
            </a:pPr>
            <a:r>
              <a:rPr lang="en-US" b="1" i="1" dirty="0" smtClean="0"/>
              <a:t>Health of People with Disabilities</a:t>
            </a:r>
            <a:endParaRPr lang="en-US" dirty="0" smtClean="0"/>
          </a:p>
        </p:txBody>
      </p:sp>
      <p:sp>
        <p:nvSpPr>
          <p:cNvPr id="4" name="Title 3"/>
          <p:cNvSpPr>
            <a:spLocks noGrp="1"/>
          </p:cNvSpPr>
          <p:nvPr>
            <p:ph type="title"/>
          </p:nvPr>
        </p:nvSpPr>
        <p:spPr/>
        <p:txBody>
          <a:bodyPr/>
          <a:lstStyle/>
          <a:p>
            <a:r>
              <a:rPr lang="en-US" dirty="0" smtClean="0"/>
              <a:t>For More Information  </a:t>
            </a:r>
            <a:endParaRPr lang="en-US" dirty="0"/>
          </a:p>
        </p:txBody>
      </p:sp>
      <p:sp>
        <p:nvSpPr>
          <p:cNvPr id="5" name="Rectangle 4"/>
          <p:cNvSpPr/>
          <p:nvPr/>
        </p:nvSpPr>
        <p:spPr>
          <a:xfrm>
            <a:off x="228747" y="2183605"/>
            <a:ext cx="8466083" cy="954107"/>
          </a:xfrm>
          <a:prstGeom prst="rect">
            <a:avLst/>
          </a:prstGeom>
        </p:spPr>
        <p:txBody>
          <a:bodyPr wrap="square">
            <a:spAutoFit/>
          </a:bodyPr>
          <a:lstStyle/>
          <a:p>
            <a:r>
              <a:rPr lang="en-US" sz="2800" dirty="0" smtClean="0">
                <a:hlinkClick r:id="rId3"/>
              </a:rPr>
              <a:t>www.epa.gov/climate-impacts/communicating-vulnerabilities-climate-change-people-disabilities</a:t>
            </a:r>
            <a:r>
              <a:rPr lang="en-US" sz="2800" dirty="0" smtClean="0"/>
              <a:t> </a:t>
            </a:r>
            <a:endParaRPr lang="en-US"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2048" y="3253944"/>
            <a:ext cx="2606514" cy="32928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5371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imate Health w/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mate Health no 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56C0F29-0326-4195-B99A-E090C6413EBC}">
  <ds:schemaRefs>
    <ds:schemaRef ds:uri="ESRI.ArcGIS.Mapping.OfficeIntegration.PowerPointInfo"/>
  </ds:schemaRefs>
</ds:datastoreItem>
</file>

<file path=customXml/itemProps10.xml><?xml version="1.0" encoding="utf-8"?>
<ds:datastoreItem xmlns:ds="http://schemas.openxmlformats.org/officeDocument/2006/customXml" ds:itemID="{D6308F6E-A4F0-464B-8C3F-027459059AB8}">
  <ds:schemaRefs>
    <ds:schemaRef ds:uri="ESRI.ArcGIS.Mapping.OfficeIntegration.PowerPointInfo"/>
  </ds:schemaRefs>
</ds:datastoreItem>
</file>

<file path=customXml/itemProps100.xml><?xml version="1.0" encoding="utf-8"?>
<ds:datastoreItem xmlns:ds="http://schemas.openxmlformats.org/officeDocument/2006/customXml" ds:itemID="{1B615CD6-9E6B-4356-AF7F-BA2AA015E516}">
  <ds:schemaRefs>
    <ds:schemaRef ds:uri="ESRI.ArcGIS.Mapping.OfficeIntegration.PowerPointInfo"/>
  </ds:schemaRefs>
</ds:datastoreItem>
</file>

<file path=customXml/itemProps11.xml><?xml version="1.0" encoding="utf-8"?>
<ds:datastoreItem xmlns:ds="http://schemas.openxmlformats.org/officeDocument/2006/customXml" ds:itemID="{C235EB5C-DF2E-4D49-A7C0-C804052FE038}">
  <ds:schemaRefs>
    <ds:schemaRef ds:uri="ESRI.ArcGIS.Mapping.OfficeIntegration.PowerPointInfo"/>
  </ds:schemaRefs>
</ds:datastoreItem>
</file>

<file path=customXml/itemProps12.xml><?xml version="1.0" encoding="utf-8"?>
<ds:datastoreItem xmlns:ds="http://schemas.openxmlformats.org/officeDocument/2006/customXml" ds:itemID="{F8410681-C4F3-4C43-83AE-F5CDEF38A756}">
  <ds:schemaRefs>
    <ds:schemaRef ds:uri="ESRI.ArcGIS.Mapping.OfficeIntegration.PowerPointInfo"/>
  </ds:schemaRefs>
</ds:datastoreItem>
</file>

<file path=customXml/itemProps13.xml><?xml version="1.0" encoding="utf-8"?>
<ds:datastoreItem xmlns:ds="http://schemas.openxmlformats.org/officeDocument/2006/customXml" ds:itemID="{527C0988-A817-45B4-A183-1F0F54FE338F}">
  <ds:schemaRefs>
    <ds:schemaRef ds:uri="ESRI.ArcGIS.Mapping.OfficeIntegration.PowerPointInfo"/>
  </ds:schemaRefs>
</ds:datastoreItem>
</file>

<file path=customXml/itemProps14.xml><?xml version="1.0" encoding="utf-8"?>
<ds:datastoreItem xmlns:ds="http://schemas.openxmlformats.org/officeDocument/2006/customXml" ds:itemID="{F2401177-8E35-4FAF-82C1-7E93C4AA17C3}">
  <ds:schemaRefs>
    <ds:schemaRef ds:uri="ESRI.ArcGIS.Mapping.OfficeIntegration.PowerPointInfo"/>
  </ds:schemaRefs>
</ds:datastoreItem>
</file>

<file path=customXml/itemProps15.xml><?xml version="1.0" encoding="utf-8"?>
<ds:datastoreItem xmlns:ds="http://schemas.openxmlformats.org/officeDocument/2006/customXml" ds:itemID="{68D822FD-1222-46EE-8897-F5720EDED459}">
  <ds:schemaRefs>
    <ds:schemaRef ds:uri="ESRI.ArcGIS.Mapping.OfficeIntegration.PowerPointInfo"/>
  </ds:schemaRefs>
</ds:datastoreItem>
</file>

<file path=customXml/itemProps16.xml><?xml version="1.0" encoding="utf-8"?>
<ds:datastoreItem xmlns:ds="http://schemas.openxmlformats.org/officeDocument/2006/customXml" ds:itemID="{33677913-55D1-47E1-812E-0B7BD4AF5148}">
  <ds:schemaRefs>
    <ds:schemaRef ds:uri="ESRI.ArcGIS.Mapping.OfficeIntegration.PowerPointInfo"/>
  </ds:schemaRefs>
</ds:datastoreItem>
</file>

<file path=customXml/itemProps17.xml><?xml version="1.0" encoding="utf-8"?>
<ds:datastoreItem xmlns:ds="http://schemas.openxmlformats.org/officeDocument/2006/customXml" ds:itemID="{66BF16F0-2E5F-4287-B44E-CB38663A9080}">
  <ds:schemaRefs>
    <ds:schemaRef ds:uri="ESRI.ArcGIS.Mapping.OfficeIntegration.PowerPointInfo"/>
  </ds:schemaRefs>
</ds:datastoreItem>
</file>

<file path=customXml/itemProps18.xml><?xml version="1.0" encoding="utf-8"?>
<ds:datastoreItem xmlns:ds="http://schemas.openxmlformats.org/officeDocument/2006/customXml" ds:itemID="{90E496B1-C559-4976-B696-DC108EF7E76A}">
  <ds:schemaRefs>
    <ds:schemaRef ds:uri="ESRI.ArcGIS.Mapping.OfficeIntegration.PowerPointInfo"/>
  </ds:schemaRefs>
</ds:datastoreItem>
</file>

<file path=customXml/itemProps19.xml><?xml version="1.0" encoding="utf-8"?>
<ds:datastoreItem xmlns:ds="http://schemas.openxmlformats.org/officeDocument/2006/customXml" ds:itemID="{63A54CB9-8D01-43F5-9622-700D5B4A70EC}">
  <ds:schemaRefs>
    <ds:schemaRef ds:uri="ESRI.ArcGIS.Mapping.OfficeIntegration.PowerPointInfo"/>
  </ds:schemaRefs>
</ds:datastoreItem>
</file>

<file path=customXml/itemProps2.xml><?xml version="1.0" encoding="utf-8"?>
<ds:datastoreItem xmlns:ds="http://schemas.openxmlformats.org/officeDocument/2006/customXml" ds:itemID="{40CA2228-4CE7-44D0-A0F0-B53FD18D6B50}">
  <ds:schemaRefs>
    <ds:schemaRef ds:uri="ESRI.ArcGIS.Mapping.OfficeIntegration.PowerPointInfo"/>
  </ds:schemaRefs>
</ds:datastoreItem>
</file>

<file path=customXml/itemProps20.xml><?xml version="1.0" encoding="utf-8"?>
<ds:datastoreItem xmlns:ds="http://schemas.openxmlformats.org/officeDocument/2006/customXml" ds:itemID="{4A9AEFF9-12D1-48A6-94C6-B785821C5D62}">
  <ds:schemaRefs>
    <ds:schemaRef ds:uri="ESRI.ArcGIS.Mapping.OfficeIntegration.PowerPointInfo"/>
  </ds:schemaRefs>
</ds:datastoreItem>
</file>

<file path=customXml/itemProps21.xml><?xml version="1.0" encoding="utf-8"?>
<ds:datastoreItem xmlns:ds="http://schemas.openxmlformats.org/officeDocument/2006/customXml" ds:itemID="{CF2483A5-71E5-47A3-95EC-AE7625CAD9E5}">
  <ds:schemaRefs>
    <ds:schemaRef ds:uri="ESRI.ArcGIS.Mapping.OfficeIntegration.PowerPointInfo"/>
  </ds:schemaRefs>
</ds:datastoreItem>
</file>

<file path=customXml/itemProps22.xml><?xml version="1.0" encoding="utf-8"?>
<ds:datastoreItem xmlns:ds="http://schemas.openxmlformats.org/officeDocument/2006/customXml" ds:itemID="{BD420130-1F8E-4448-9940-96CB9124EFF1}">
  <ds:schemaRefs>
    <ds:schemaRef ds:uri="ESRI.ArcGIS.Mapping.OfficeIntegration.PowerPointInfo"/>
  </ds:schemaRefs>
</ds:datastoreItem>
</file>

<file path=customXml/itemProps23.xml><?xml version="1.0" encoding="utf-8"?>
<ds:datastoreItem xmlns:ds="http://schemas.openxmlformats.org/officeDocument/2006/customXml" ds:itemID="{0D9AA294-80F1-429C-931E-F5D02E34519D}">
  <ds:schemaRefs>
    <ds:schemaRef ds:uri="ESRI.ArcGIS.Mapping.OfficeIntegration.PowerPointInfo"/>
  </ds:schemaRefs>
</ds:datastoreItem>
</file>

<file path=customXml/itemProps24.xml><?xml version="1.0" encoding="utf-8"?>
<ds:datastoreItem xmlns:ds="http://schemas.openxmlformats.org/officeDocument/2006/customXml" ds:itemID="{34C22BC7-053B-4405-A45B-3F137AF37E1F}">
  <ds:schemaRefs>
    <ds:schemaRef ds:uri="ESRI.ArcGIS.Mapping.OfficeIntegration.PowerPointInfo"/>
  </ds:schemaRefs>
</ds:datastoreItem>
</file>

<file path=customXml/itemProps25.xml><?xml version="1.0" encoding="utf-8"?>
<ds:datastoreItem xmlns:ds="http://schemas.openxmlformats.org/officeDocument/2006/customXml" ds:itemID="{9A3E8959-83E0-4A96-841F-63D1820BD087}">
  <ds:schemaRefs>
    <ds:schemaRef ds:uri="ESRI.ArcGIS.Mapping.OfficeIntegration.PowerPointInfo"/>
  </ds:schemaRefs>
</ds:datastoreItem>
</file>

<file path=customXml/itemProps26.xml><?xml version="1.0" encoding="utf-8"?>
<ds:datastoreItem xmlns:ds="http://schemas.openxmlformats.org/officeDocument/2006/customXml" ds:itemID="{4BA3300E-AEB5-42B8-9CDF-AEF96BBEEBE1}">
  <ds:schemaRefs>
    <ds:schemaRef ds:uri="ESRI.ArcGIS.Mapping.OfficeIntegration.PowerPointInfo"/>
  </ds:schemaRefs>
</ds:datastoreItem>
</file>

<file path=customXml/itemProps27.xml><?xml version="1.0" encoding="utf-8"?>
<ds:datastoreItem xmlns:ds="http://schemas.openxmlformats.org/officeDocument/2006/customXml" ds:itemID="{ACE8E523-D6FC-4CA3-BE50-879C5A543CCA}">
  <ds:schemaRefs>
    <ds:schemaRef ds:uri="ESRI.ArcGIS.Mapping.OfficeIntegration.PowerPointInfo"/>
  </ds:schemaRefs>
</ds:datastoreItem>
</file>

<file path=customXml/itemProps28.xml><?xml version="1.0" encoding="utf-8"?>
<ds:datastoreItem xmlns:ds="http://schemas.openxmlformats.org/officeDocument/2006/customXml" ds:itemID="{05EDEB79-3D75-43CB-AD0F-942AB5CB308F}">
  <ds:schemaRefs>
    <ds:schemaRef ds:uri="ESRI.ArcGIS.Mapping.OfficeIntegration.PowerPointInfo"/>
  </ds:schemaRefs>
</ds:datastoreItem>
</file>

<file path=customXml/itemProps29.xml><?xml version="1.0" encoding="utf-8"?>
<ds:datastoreItem xmlns:ds="http://schemas.openxmlformats.org/officeDocument/2006/customXml" ds:itemID="{E79353C7-3C3D-4055-9EF2-06A6149194C8}">
  <ds:schemaRefs>
    <ds:schemaRef ds:uri="ESRI.ArcGIS.Mapping.OfficeIntegration.PowerPointInfo"/>
  </ds:schemaRefs>
</ds:datastoreItem>
</file>

<file path=customXml/itemProps3.xml><?xml version="1.0" encoding="utf-8"?>
<ds:datastoreItem xmlns:ds="http://schemas.openxmlformats.org/officeDocument/2006/customXml" ds:itemID="{4EFD17A9-BC1D-4043-B6ED-A1D88EBCBAC9}">
  <ds:schemaRefs>
    <ds:schemaRef ds:uri="ESRI.ArcGIS.Mapping.OfficeIntegration.PowerPointInfo"/>
  </ds:schemaRefs>
</ds:datastoreItem>
</file>

<file path=customXml/itemProps30.xml><?xml version="1.0" encoding="utf-8"?>
<ds:datastoreItem xmlns:ds="http://schemas.openxmlformats.org/officeDocument/2006/customXml" ds:itemID="{376F9D00-DEC2-4A0C-803B-1346694B29D8}">
  <ds:schemaRefs>
    <ds:schemaRef ds:uri="ESRI.ArcGIS.Mapping.OfficeIntegration.PowerPointInfo"/>
  </ds:schemaRefs>
</ds:datastoreItem>
</file>

<file path=customXml/itemProps31.xml><?xml version="1.0" encoding="utf-8"?>
<ds:datastoreItem xmlns:ds="http://schemas.openxmlformats.org/officeDocument/2006/customXml" ds:itemID="{A27B53D8-846B-415F-B6E3-E472DBC8534F}">
  <ds:schemaRefs>
    <ds:schemaRef ds:uri="ESRI.ArcGIS.Mapping.OfficeIntegration.PowerPointInfo"/>
  </ds:schemaRefs>
</ds:datastoreItem>
</file>

<file path=customXml/itemProps32.xml><?xml version="1.0" encoding="utf-8"?>
<ds:datastoreItem xmlns:ds="http://schemas.openxmlformats.org/officeDocument/2006/customXml" ds:itemID="{22C81190-BD57-488F-8744-5A9202A00C14}">
  <ds:schemaRefs>
    <ds:schemaRef ds:uri="ESRI.ArcGIS.Mapping.OfficeIntegration.PowerPointInfo"/>
  </ds:schemaRefs>
</ds:datastoreItem>
</file>

<file path=customXml/itemProps33.xml><?xml version="1.0" encoding="utf-8"?>
<ds:datastoreItem xmlns:ds="http://schemas.openxmlformats.org/officeDocument/2006/customXml" ds:itemID="{38103DCB-BCD0-4A94-B661-27F47C8F4EE2}">
  <ds:schemaRefs>
    <ds:schemaRef ds:uri="ESRI.ArcGIS.Mapping.OfficeIntegration.PowerPointInfo"/>
  </ds:schemaRefs>
</ds:datastoreItem>
</file>

<file path=customXml/itemProps34.xml><?xml version="1.0" encoding="utf-8"?>
<ds:datastoreItem xmlns:ds="http://schemas.openxmlformats.org/officeDocument/2006/customXml" ds:itemID="{0C1B77FD-13D6-47BA-AF61-C8FD7EBF1D93}">
  <ds:schemaRefs>
    <ds:schemaRef ds:uri="ESRI.ArcGIS.Mapping.OfficeIntegration.PowerPointInfo"/>
  </ds:schemaRefs>
</ds:datastoreItem>
</file>

<file path=customXml/itemProps35.xml><?xml version="1.0" encoding="utf-8"?>
<ds:datastoreItem xmlns:ds="http://schemas.openxmlformats.org/officeDocument/2006/customXml" ds:itemID="{48C5B069-6607-4D2D-856B-2F7BCF7DDE1F}">
  <ds:schemaRefs>
    <ds:schemaRef ds:uri="ESRI.ArcGIS.Mapping.OfficeIntegration.PowerPointInfo"/>
  </ds:schemaRefs>
</ds:datastoreItem>
</file>

<file path=customXml/itemProps36.xml><?xml version="1.0" encoding="utf-8"?>
<ds:datastoreItem xmlns:ds="http://schemas.openxmlformats.org/officeDocument/2006/customXml" ds:itemID="{9B5074FC-1C06-497F-9B68-A73806173500}">
  <ds:schemaRefs>
    <ds:schemaRef ds:uri="ESRI.ArcGIS.Mapping.OfficeIntegration.PowerPointInfo"/>
  </ds:schemaRefs>
</ds:datastoreItem>
</file>

<file path=customXml/itemProps37.xml><?xml version="1.0" encoding="utf-8"?>
<ds:datastoreItem xmlns:ds="http://schemas.openxmlformats.org/officeDocument/2006/customXml" ds:itemID="{38F5A7B2-41E7-4684-9977-4CEDFE0732E8}">
  <ds:schemaRefs>
    <ds:schemaRef ds:uri="ESRI.ArcGIS.Mapping.OfficeIntegration.PowerPointInfo"/>
  </ds:schemaRefs>
</ds:datastoreItem>
</file>

<file path=customXml/itemProps38.xml><?xml version="1.0" encoding="utf-8"?>
<ds:datastoreItem xmlns:ds="http://schemas.openxmlformats.org/officeDocument/2006/customXml" ds:itemID="{0CB562AB-A4D1-44EE-BEF2-B2BB7485E85B}">
  <ds:schemaRefs>
    <ds:schemaRef ds:uri="ESRI.ArcGIS.Mapping.OfficeIntegration.PowerPointInfo"/>
  </ds:schemaRefs>
</ds:datastoreItem>
</file>

<file path=customXml/itemProps39.xml><?xml version="1.0" encoding="utf-8"?>
<ds:datastoreItem xmlns:ds="http://schemas.openxmlformats.org/officeDocument/2006/customXml" ds:itemID="{E5D82EDF-0C2B-4772-8C94-513767528458}">
  <ds:schemaRefs>
    <ds:schemaRef ds:uri="ESRI.ArcGIS.Mapping.OfficeIntegration.PowerPointInfo"/>
  </ds:schemaRefs>
</ds:datastoreItem>
</file>

<file path=customXml/itemProps4.xml><?xml version="1.0" encoding="utf-8"?>
<ds:datastoreItem xmlns:ds="http://schemas.openxmlformats.org/officeDocument/2006/customXml" ds:itemID="{235B5C66-6431-4F4E-8CE5-F8931BD31113}">
  <ds:schemaRefs>
    <ds:schemaRef ds:uri="ESRI.ArcGIS.Mapping.OfficeIntegration.PowerPointInfo"/>
  </ds:schemaRefs>
</ds:datastoreItem>
</file>

<file path=customXml/itemProps40.xml><?xml version="1.0" encoding="utf-8"?>
<ds:datastoreItem xmlns:ds="http://schemas.openxmlformats.org/officeDocument/2006/customXml" ds:itemID="{684A2838-D808-4DEF-B301-4DE87E350164}">
  <ds:schemaRefs>
    <ds:schemaRef ds:uri="ESRI.ArcGIS.Mapping.OfficeIntegration.PowerPointInfo"/>
  </ds:schemaRefs>
</ds:datastoreItem>
</file>

<file path=customXml/itemProps41.xml><?xml version="1.0" encoding="utf-8"?>
<ds:datastoreItem xmlns:ds="http://schemas.openxmlformats.org/officeDocument/2006/customXml" ds:itemID="{8EBE092A-2E63-4A29-B015-641717613516}">
  <ds:schemaRefs>
    <ds:schemaRef ds:uri="ESRI.ArcGIS.Mapping.OfficeIntegration.PowerPointInfo"/>
  </ds:schemaRefs>
</ds:datastoreItem>
</file>

<file path=customXml/itemProps42.xml><?xml version="1.0" encoding="utf-8"?>
<ds:datastoreItem xmlns:ds="http://schemas.openxmlformats.org/officeDocument/2006/customXml" ds:itemID="{06046668-3E70-4F18-8CBC-E291A337C241}">
  <ds:schemaRefs>
    <ds:schemaRef ds:uri="ESRI.ArcGIS.Mapping.OfficeIntegration.PowerPointInfo"/>
  </ds:schemaRefs>
</ds:datastoreItem>
</file>

<file path=customXml/itemProps43.xml><?xml version="1.0" encoding="utf-8"?>
<ds:datastoreItem xmlns:ds="http://schemas.openxmlformats.org/officeDocument/2006/customXml" ds:itemID="{E93A5A0C-5AB8-4C6E-B7F0-FDB86BEDC5FA}">
  <ds:schemaRefs>
    <ds:schemaRef ds:uri="ESRI.ArcGIS.Mapping.OfficeIntegration.PowerPointInfo"/>
  </ds:schemaRefs>
</ds:datastoreItem>
</file>

<file path=customXml/itemProps44.xml><?xml version="1.0" encoding="utf-8"?>
<ds:datastoreItem xmlns:ds="http://schemas.openxmlformats.org/officeDocument/2006/customXml" ds:itemID="{D80E9E55-44BF-4C20-AA51-DAEC117E182E}">
  <ds:schemaRefs>
    <ds:schemaRef ds:uri="ESRI.ArcGIS.Mapping.OfficeIntegration.PowerPointInfo"/>
  </ds:schemaRefs>
</ds:datastoreItem>
</file>

<file path=customXml/itemProps45.xml><?xml version="1.0" encoding="utf-8"?>
<ds:datastoreItem xmlns:ds="http://schemas.openxmlformats.org/officeDocument/2006/customXml" ds:itemID="{D6A16059-111D-4C18-8626-4CFD6CDC359C}">
  <ds:schemaRefs>
    <ds:schemaRef ds:uri="ESRI.ArcGIS.Mapping.OfficeIntegration.PowerPointInfo"/>
  </ds:schemaRefs>
</ds:datastoreItem>
</file>

<file path=customXml/itemProps46.xml><?xml version="1.0" encoding="utf-8"?>
<ds:datastoreItem xmlns:ds="http://schemas.openxmlformats.org/officeDocument/2006/customXml" ds:itemID="{C9D5AF69-E78F-4D8F-B4E0-E47355AF2D2F}">
  <ds:schemaRefs>
    <ds:schemaRef ds:uri="ESRI.ArcGIS.Mapping.OfficeIntegration.PowerPointInfo"/>
  </ds:schemaRefs>
</ds:datastoreItem>
</file>

<file path=customXml/itemProps47.xml><?xml version="1.0" encoding="utf-8"?>
<ds:datastoreItem xmlns:ds="http://schemas.openxmlformats.org/officeDocument/2006/customXml" ds:itemID="{76F701E1-4F2D-430B-94B3-802057EE6AF0}">
  <ds:schemaRefs>
    <ds:schemaRef ds:uri="ESRI.ArcGIS.Mapping.OfficeIntegration.PowerPointInfo"/>
  </ds:schemaRefs>
</ds:datastoreItem>
</file>

<file path=customXml/itemProps48.xml><?xml version="1.0" encoding="utf-8"?>
<ds:datastoreItem xmlns:ds="http://schemas.openxmlformats.org/officeDocument/2006/customXml" ds:itemID="{11CFAE5F-8997-45D0-9BCE-1193B6257305}">
  <ds:schemaRefs>
    <ds:schemaRef ds:uri="ESRI.ArcGIS.Mapping.OfficeIntegration.PowerPointInfo"/>
  </ds:schemaRefs>
</ds:datastoreItem>
</file>

<file path=customXml/itemProps49.xml><?xml version="1.0" encoding="utf-8"?>
<ds:datastoreItem xmlns:ds="http://schemas.openxmlformats.org/officeDocument/2006/customXml" ds:itemID="{2988B4A9-8FA0-443C-9167-B61853D55FA9}">
  <ds:schemaRefs>
    <ds:schemaRef ds:uri="ESRI.ArcGIS.Mapping.OfficeIntegration.PowerPointInfo"/>
  </ds:schemaRefs>
</ds:datastoreItem>
</file>

<file path=customXml/itemProps5.xml><?xml version="1.0" encoding="utf-8"?>
<ds:datastoreItem xmlns:ds="http://schemas.openxmlformats.org/officeDocument/2006/customXml" ds:itemID="{255955A5-E277-434B-9472-EB5137A636C7}">
  <ds:schemaRefs>
    <ds:schemaRef ds:uri="ESRI.ArcGIS.Mapping.OfficeIntegration.PowerPointInfo"/>
  </ds:schemaRefs>
</ds:datastoreItem>
</file>

<file path=customXml/itemProps50.xml><?xml version="1.0" encoding="utf-8"?>
<ds:datastoreItem xmlns:ds="http://schemas.openxmlformats.org/officeDocument/2006/customXml" ds:itemID="{72EBD225-9DD1-4E9D-8D03-FB183E4336F4}">
  <ds:schemaRefs>
    <ds:schemaRef ds:uri="ESRI.ArcGIS.Mapping.OfficeIntegration.PowerPointInfo"/>
  </ds:schemaRefs>
</ds:datastoreItem>
</file>

<file path=customXml/itemProps51.xml><?xml version="1.0" encoding="utf-8"?>
<ds:datastoreItem xmlns:ds="http://schemas.openxmlformats.org/officeDocument/2006/customXml" ds:itemID="{1B07652E-56B6-432A-AB1E-3C001E63D012}">
  <ds:schemaRefs>
    <ds:schemaRef ds:uri="ESRI.ArcGIS.Mapping.OfficeIntegration.PowerPointInfo"/>
  </ds:schemaRefs>
</ds:datastoreItem>
</file>

<file path=customXml/itemProps52.xml><?xml version="1.0" encoding="utf-8"?>
<ds:datastoreItem xmlns:ds="http://schemas.openxmlformats.org/officeDocument/2006/customXml" ds:itemID="{A692AD5F-E9E7-4516-8BE6-88D3C7F8B60C}">
  <ds:schemaRefs>
    <ds:schemaRef ds:uri="ESRI.ArcGIS.Mapping.OfficeIntegration.PowerPointInfo"/>
  </ds:schemaRefs>
</ds:datastoreItem>
</file>

<file path=customXml/itemProps53.xml><?xml version="1.0" encoding="utf-8"?>
<ds:datastoreItem xmlns:ds="http://schemas.openxmlformats.org/officeDocument/2006/customXml" ds:itemID="{573283CC-9B03-46FE-97B9-D2B652C0E154}">
  <ds:schemaRefs>
    <ds:schemaRef ds:uri="ESRI.ArcGIS.Mapping.OfficeIntegration.PowerPointInfo"/>
  </ds:schemaRefs>
</ds:datastoreItem>
</file>

<file path=customXml/itemProps54.xml><?xml version="1.0" encoding="utf-8"?>
<ds:datastoreItem xmlns:ds="http://schemas.openxmlformats.org/officeDocument/2006/customXml" ds:itemID="{99189D5C-027F-4CFC-920E-B962BB4DBB24}">
  <ds:schemaRefs>
    <ds:schemaRef ds:uri="ESRI.ArcGIS.Mapping.OfficeIntegration.PowerPointInfo"/>
  </ds:schemaRefs>
</ds:datastoreItem>
</file>

<file path=customXml/itemProps55.xml><?xml version="1.0" encoding="utf-8"?>
<ds:datastoreItem xmlns:ds="http://schemas.openxmlformats.org/officeDocument/2006/customXml" ds:itemID="{D17397E2-D0BB-460E-9768-55BC7032652C}">
  <ds:schemaRefs>
    <ds:schemaRef ds:uri="ESRI.ArcGIS.Mapping.OfficeIntegration.PowerPointInfo"/>
  </ds:schemaRefs>
</ds:datastoreItem>
</file>

<file path=customXml/itemProps56.xml><?xml version="1.0" encoding="utf-8"?>
<ds:datastoreItem xmlns:ds="http://schemas.openxmlformats.org/officeDocument/2006/customXml" ds:itemID="{C4390232-4775-4FE8-B66C-BEDA929F64DB}">
  <ds:schemaRefs>
    <ds:schemaRef ds:uri="ESRI.ArcGIS.Mapping.OfficeIntegration.PowerPointInfo"/>
  </ds:schemaRefs>
</ds:datastoreItem>
</file>

<file path=customXml/itemProps57.xml><?xml version="1.0" encoding="utf-8"?>
<ds:datastoreItem xmlns:ds="http://schemas.openxmlformats.org/officeDocument/2006/customXml" ds:itemID="{482606C4-B707-483A-943C-688113BB8275}">
  <ds:schemaRefs>
    <ds:schemaRef ds:uri="ESRI.ArcGIS.Mapping.OfficeIntegration.PowerPointInfo"/>
  </ds:schemaRefs>
</ds:datastoreItem>
</file>

<file path=customXml/itemProps58.xml><?xml version="1.0" encoding="utf-8"?>
<ds:datastoreItem xmlns:ds="http://schemas.openxmlformats.org/officeDocument/2006/customXml" ds:itemID="{B29B8B35-894A-4196-AA4B-F0F03FFC757B}">
  <ds:schemaRefs>
    <ds:schemaRef ds:uri="ESRI.ArcGIS.Mapping.OfficeIntegration.PowerPointInfo"/>
  </ds:schemaRefs>
</ds:datastoreItem>
</file>

<file path=customXml/itemProps59.xml><?xml version="1.0" encoding="utf-8"?>
<ds:datastoreItem xmlns:ds="http://schemas.openxmlformats.org/officeDocument/2006/customXml" ds:itemID="{1E762FF7-65AC-45CA-B1EE-3C21A0D8BFB3}">
  <ds:schemaRefs>
    <ds:schemaRef ds:uri="ESRI.ArcGIS.Mapping.OfficeIntegration.PowerPointInfo"/>
  </ds:schemaRefs>
</ds:datastoreItem>
</file>

<file path=customXml/itemProps6.xml><?xml version="1.0" encoding="utf-8"?>
<ds:datastoreItem xmlns:ds="http://schemas.openxmlformats.org/officeDocument/2006/customXml" ds:itemID="{0832F3B9-724A-4BD5-ADAD-D9ED0895769D}">
  <ds:schemaRefs>
    <ds:schemaRef ds:uri="ESRI.ArcGIS.Mapping.OfficeIntegration.PowerPointInfo"/>
  </ds:schemaRefs>
</ds:datastoreItem>
</file>

<file path=customXml/itemProps60.xml><?xml version="1.0" encoding="utf-8"?>
<ds:datastoreItem xmlns:ds="http://schemas.openxmlformats.org/officeDocument/2006/customXml" ds:itemID="{DF11E39D-6F08-4C08-B0CC-8E9D7C5640BA}">
  <ds:schemaRefs>
    <ds:schemaRef ds:uri="ESRI.ArcGIS.Mapping.OfficeIntegration.PowerPointInfo"/>
  </ds:schemaRefs>
</ds:datastoreItem>
</file>

<file path=customXml/itemProps61.xml><?xml version="1.0" encoding="utf-8"?>
<ds:datastoreItem xmlns:ds="http://schemas.openxmlformats.org/officeDocument/2006/customXml" ds:itemID="{4FD5BC46-FED9-4B7C-8DDC-447C9D4C4435}">
  <ds:schemaRefs>
    <ds:schemaRef ds:uri="ESRI.ArcGIS.Mapping.OfficeIntegration.PowerPointInfo"/>
  </ds:schemaRefs>
</ds:datastoreItem>
</file>

<file path=customXml/itemProps62.xml><?xml version="1.0" encoding="utf-8"?>
<ds:datastoreItem xmlns:ds="http://schemas.openxmlformats.org/officeDocument/2006/customXml" ds:itemID="{37358290-9810-4477-A34D-E7E5175B7975}">
  <ds:schemaRefs>
    <ds:schemaRef ds:uri="ESRI.ArcGIS.Mapping.OfficeIntegration.PowerPointInfo"/>
  </ds:schemaRefs>
</ds:datastoreItem>
</file>

<file path=customXml/itemProps63.xml><?xml version="1.0" encoding="utf-8"?>
<ds:datastoreItem xmlns:ds="http://schemas.openxmlformats.org/officeDocument/2006/customXml" ds:itemID="{0AA18780-BB16-4D96-8301-860AC4247447}">
  <ds:schemaRefs>
    <ds:schemaRef ds:uri="ESRI.ArcGIS.Mapping.OfficeIntegration.PowerPointInfo"/>
  </ds:schemaRefs>
</ds:datastoreItem>
</file>

<file path=customXml/itemProps64.xml><?xml version="1.0" encoding="utf-8"?>
<ds:datastoreItem xmlns:ds="http://schemas.openxmlformats.org/officeDocument/2006/customXml" ds:itemID="{5442ACB9-6E6C-4070-B446-3FE6113221BC}">
  <ds:schemaRefs>
    <ds:schemaRef ds:uri="ESRI.ArcGIS.Mapping.OfficeIntegration.PowerPointInfo"/>
  </ds:schemaRefs>
</ds:datastoreItem>
</file>

<file path=customXml/itemProps65.xml><?xml version="1.0" encoding="utf-8"?>
<ds:datastoreItem xmlns:ds="http://schemas.openxmlformats.org/officeDocument/2006/customXml" ds:itemID="{5DCA5196-5A92-4662-B526-5B696C2767AE}">
  <ds:schemaRefs>
    <ds:schemaRef ds:uri="ESRI.ArcGIS.Mapping.OfficeIntegration.PowerPointInfo"/>
  </ds:schemaRefs>
</ds:datastoreItem>
</file>

<file path=customXml/itemProps66.xml><?xml version="1.0" encoding="utf-8"?>
<ds:datastoreItem xmlns:ds="http://schemas.openxmlformats.org/officeDocument/2006/customXml" ds:itemID="{0F77D8A4-EA77-4018-9077-BC65ACCC1B05}">
  <ds:schemaRefs>
    <ds:schemaRef ds:uri="ESRI.ArcGIS.Mapping.OfficeIntegration.PowerPointInfo"/>
  </ds:schemaRefs>
</ds:datastoreItem>
</file>

<file path=customXml/itemProps67.xml><?xml version="1.0" encoding="utf-8"?>
<ds:datastoreItem xmlns:ds="http://schemas.openxmlformats.org/officeDocument/2006/customXml" ds:itemID="{FCDF3327-22FC-4317-8FB0-C6522C337475}">
  <ds:schemaRefs>
    <ds:schemaRef ds:uri="ESRI.ArcGIS.Mapping.OfficeIntegration.PowerPointInfo"/>
  </ds:schemaRefs>
</ds:datastoreItem>
</file>

<file path=customXml/itemProps68.xml><?xml version="1.0" encoding="utf-8"?>
<ds:datastoreItem xmlns:ds="http://schemas.openxmlformats.org/officeDocument/2006/customXml" ds:itemID="{D78A33D7-0B0E-4AF0-AD6B-E2E2A2A24DF5}">
  <ds:schemaRefs>
    <ds:schemaRef ds:uri="ESRI.ArcGIS.Mapping.OfficeIntegration.PowerPointInfo"/>
  </ds:schemaRefs>
</ds:datastoreItem>
</file>

<file path=customXml/itemProps69.xml><?xml version="1.0" encoding="utf-8"?>
<ds:datastoreItem xmlns:ds="http://schemas.openxmlformats.org/officeDocument/2006/customXml" ds:itemID="{45FDC09B-2A58-4525-BE4C-5A0FF66C895B}">
  <ds:schemaRefs>
    <ds:schemaRef ds:uri="ESRI.ArcGIS.Mapping.OfficeIntegration.PowerPointInfo"/>
  </ds:schemaRefs>
</ds:datastoreItem>
</file>

<file path=customXml/itemProps7.xml><?xml version="1.0" encoding="utf-8"?>
<ds:datastoreItem xmlns:ds="http://schemas.openxmlformats.org/officeDocument/2006/customXml" ds:itemID="{C9E7D8A9-8713-46C5-B4C1-B61D5CC84D6D}">
  <ds:schemaRefs>
    <ds:schemaRef ds:uri="ESRI.ArcGIS.Mapping.OfficeIntegration.PowerPointInfo"/>
  </ds:schemaRefs>
</ds:datastoreItem>
</file>

<file path=customXml/itemProps70.xml><?xml version="1.0" encoding="utf-8"?>
<ds:datastoreItem xmlns:ds="http://schemas.openxmlformats.org/officeDocument/2006/customXml" ds:itemID="{2E18FE78-1B1D-4373-BEC6-C2FF39DD7077}">
  <ds:schemaRefs>
    <ds:schemaRef ds:uri="ESRI.ArcGIS.Mapping.OfficeIntegration.PowerPointInfo"/>
  </ds:schemaRefs>
</ds:datastoreItem>
</file>

<file path=customXml/itemProps71.xml><?xml version="1.0" encoding="utf-8"?>
<ds:datastoreItem xmlns:ds="http://schemas.openxmlformats.org/officeDocument/2006/customXml" ds:itemID="{E52E806D-3A32-4A2A-97E1-701CD81B1BE5}">
  <ds:schemaRefs>
    <ds:schemaRef ds:uri="ESRI.ArcGIS.Mapping.OfficeIntegration.PowerPointInfo"/>
  </ds:schemaRefs>
</ds:datastoreItem>
</file>

<file path=customXml/itemProps72.xml><?xml version="1.0" encoding="utf-8"?>
<ds:datastoreItem xmlns:ds="http://schemas.openxmlformats.org/officeDocument/2006/customXml" ds:itemID="{7EDE7831-BDB1-4006-9894-0F649E1BCF16}">
  <ds:schemaRefs>
    <ds:schemaRef ds:uri="ESRI.ArcGIS.Mapping.OfficeIntegration.PowerPointInfo"/>
  </ds:schemaRefs>
</ds:datastoreItem>
</file>

<file path=customXml/itemProps73.xml><?xml version="1.0" encoding="utf-8"?>
<ds:datastoreItem xmlns:ds="http://schemas.openxmlformats.org/officeDocument/2006/customXml" ds:itemID="{768DE097-C007-4B31-ADE4-B5BEEF04A037}">
  <ds:schemaRefs>
    <ds:schemaRef ds:uri="ESRI.ArcGIS.Mapping.OfficeIntegration.PowerPointInfo"/>
  </ds:schemaRefs>
</ds:datastoreItem>
</file>

<file path=customXml/itemProps74.xml><?xml version="1.0" encoding="utf-8"?>
<ds:datastoreItem xmlns:ds="http://schemas.openxmlformats.org/officeDocument/2006/customXml" ds:itemID="{11DA8DBA-C5D9-4153-8CAD-2EB9A3F8640E}">
  <ds:schemaRefs>
    <ds:schemaRef ds:uri="ESRI.ArcGIS.Mapping.OfficeIntegration.PowerPointInfo"/>
  </ds:schemaRefs>
</ds:datastoreItem>
</file>

<file path=customXml/itemProps75.xml><?xml version="1.0" encoding="utf-8"?>
<ds:datastoreItem xmlns:ds="http://schemas.openxmlformats.org/officeDocument/2006/customXml" ds:itemID="{5B81CD15-5230-43D7-B08E-0D6744456757}">
  <ds:schemaRefs>
    <ds:schemaRef ds:uri="ESRI.ArcGIS.Mapping.OfficeIntegration.PowerPointInfo"/>
  </ds:schemaRefs>
</ds:datastoreItem>
</file>

<file path=customXml/itemProps76.xml><?xml version="1.0" encoding="utf-8"?>
<ds:datastoreItem xmlns:ds="http://schemas.openxmlformats.org/officeDocument/2006/customXml" ds:itemID="{5460084F-616A-4133-A611-DDE8EEFEF36A}">
  <ds:schemaRefs>
    <ds:schemaRef ds:uri="ESRI.ArcGIS.Mapping.OfficeIntegration.PowerPointInfo"/>
  </ds:schemaRefs>
</ds:datastoreItem>
</file>

<file path=customXml/itemProps77.xml><?xml version="1.0" encoding="utf-8"?>
<ds:datastoreItem xmlns:ds="http://schemas.openxmlformats.org/officeDocument/2006/customXml" ds:itemID="{AE7ECB4B-7E5C-4A3D-A627-9CD22AC45B69}">
  <ds:schemaRefs>
    <ds:schemaRef ds:uri="ESRI.ArcGIS.Mapping.OfficeIntegration.PowerPointInfo"/>
  </ds:schemaRefs>
</ds:datastoreItem>
</file>

<file path=customXml/itemProps78.xml><?xml version="1.0" encoding="utf-8"?>
<ds:datastoreItem xmlns:ds="http://schemas.openxmlformats.org/officeDocument/2006/customXml" ds:itemID="{5E7FCD3A-BB12-4F3E-9A40-0DE6FC88D82E}">
  <ds:schemaRefs>
    <ds:schemaRef ds:uri="ESRI.ArcGIS.Mapping.OfficeIntegration.PowerPointInfo"/>
  </ds:schemaRefs>
</ds:datastoreItem>
</file>

<file path=customXml/itemProps79.xml><?xml version="1.0" encoding="utf-8"?>
<ds:datastoreItem xmlns:ds="http://schemas.openxmlformats.org/officeDocument/2006/customXml" ds:itemID="{9332772E-ABE3-4C02-8058-50803A6FD2A1}">
  <ds:schemaRefs>
    <ds:schemaRef ds:uri="ESRI.ArcGIS.Mapping.OfficeIntegration.PowerPointInfo"/>
  </ds:schemaRefs>
</ds:datastoreItem>
</file>

<file path=customXml/itemProps8.xml><?xml version="1.0" encoding="utf-8"?>
<ds:datastoreItem xmlns:ds="http://schemas.openxmlformats.org/officeDocument/2006/customXml" ds:itemID="{A7FC5DA4-CB8C-4C71-B566-A5F1D1BE4DDB}">
  <ds:schemaRefs>
    <ds:schemaRef ds:uri="ESRI.ArcGIS.Mapping.OfficeIntegration.PowerPointInfo"/>
  </ds:schemaRefs>
</ds:datastoreItem>
</file>

<file path=customXml/itemProps80.xml><?xml version="1.0" encoding="utf-8"?>
<ds:datastoreItem xmlns:ds="http://schemas.openxmlformats.org/officeDocument/2006/customXml" ds:itemID="{4BA208E7-5B01-4B19-BF8B-0A337189F9B6}">
  <ds:schemaRefs>
    <ds:schemaRef ds:uri="ESRI.ArcGIS.Mapping.OfficeIntegration.PowerPointInfo"/>
  </ds:schemaRefs>
</ds:datastoreItem>
</file>

<file path=customXml/itemProps81.xml><?xml version="1.0" encoding="utf-8"?>
<ds:datastoreItem xmlns:ds="http://schemas.openxmlformats.org/officeDocument/2006/customXml" ds:itemID="{6B0768E6-4999-4738-8FCA-8CB479EE2702}">
  <ds:schemaRefs>
    <ds:schemaRef ds:uri="ESRI.ArcGIS.Mapping.OfficeIntegration.PowerPointInfo"/>
  </ds:schemaRefs>
</ds:datastoreItem>
</file>

<file path=customXml/itemProps82.xml><?xml version="1.0" encoding="utf-8"?>
<ds:datastoreItem xmlns:ds="http://schemas.openxmlformats.org/officeDocument/2006/customXml" ds:itemID="{69034B43-70DD-48F8-A8E1-838E4C7103EE}">
  <ds:schemaRefs>
    <ds:schemaRef ds:uri="ESRI.ArcGIS.Mapping.OfficeIntegration.PowerPointInfo"/>
  </ds:schemaRefs>
</ds:datastoreItem>
</file>

<file path=customXml/itemProps83.xml><?xml version="1.0" encoding="utf-8"?>
<ds:datastoreItem xmlns:ds="http://schemas.openxmlformats.org/officeDocument/2006/customXml" ds:itemID="{FC3AA089-F8AD-4421-9C60-F5916BD1955C}">
  <ds:schemaRefs>
    <ds:schemaRef ds:uri="ESRI.ArcGIS.Mapping.OfficeIntegration.PowerPointInfo"/>
  </ds:schemaRefs>
</ds:datastoreItem>
</file>

<file path=customXml/itemProps84.xml><?xml version="1.0" encoding="utf-8"?>
<ds:datastoreItem xmlns:ds="http://schemas.openxmlformats.org/officeDocument/2006/customXml" ds:itemID="{12ED436F-1392-4EE0-9EF7-94D456C7C185}">
  <ds:schemaRefs>
    <ds:schemaRef ds:uri="ESRI.ArcGIS.Mapping.OfficeIntegration.PowerPointInfo"/>
  </ds:schemaRefs>
</ds:datastoreItem>
</file>

<file path=customXml/itemProps85.xml><?xml version="1.0" encoding="utf-8"?>
<ds:datastoreItem xmlns:ds="http://schemas.openxmlformats.org/officeDocument/2006/customXml" ds:itemID="{E2F96550-6680-4C93-AB68-7B29F099C1E0}">
  <ds:schemaRefs>
    <ds:schemaRef ds:uri="ESRI.ArcGIS.Mapping.OfficeIntegration.PowerPointInfo"/>
  </ds:schemaRefs>
</ds:datastoreItem>
</file>

<file path=customXml/itemProps86.xml><?xml version="1.0" encoding="utf-8"?>
<ds:datastoreItem xmlns:ds="http://schemas.openxmlformats.org/officeDocument/2006/customXml" ds:itemID="{81CA2A22-955A-4B13-8735-DDF387EDC86B}">
  <ds:schemaRefs>
    <ds:schemaRef ds:uri="ESRI.ArcGIS.Mapping.OfficeIntegration.PowerPointInfo"/>
  </ds:schemaRefs>
</ds:datastoreItem>
</file>

<file path=customXml/itemProps87.xml><?xml version="1.0" encoding="utf-8"?>
<ds:datastoreItem xmlns:ds="http://schemas.openxmlformats.org/officeDocument/2006/customXml" ds:itemID="{62ECA525-B3B5-4586-A1B0-58CD2F648B9D}">
  <ds:schemaRefs>
    <ds:schemaRef ds:uri="ESRI.ArcGIS.Mapping.OfficeIntegration.PowerPointInfo"/>
  </ds:schemaRefs>
</ds:datastoreItem>
</file>

<file path=customXml/itemProps88.xml><?xml version="1.0" encoding="utf-8"?>
<ds:datastoreItem xmlns:ds="http://schemas.openxmlformats.org/officeDocument/2006/customXml" ds:itemID="{0C92B7E1-DC71-4B3D-BBFE-2AC3D796436A}">
  <ds:schemaRefs>
    <ds:schemaRef ds:uri="ESRI.ArcGIS.Mapping.OfficeIntegration.PowerPointInfo"/>
  </ds:schemaRefs>
</ds:datastoreItem>
</file>

<file path=customXml/itemProps89.xml><?xml version="1.0" encoding="utf-8"?>
<ds:datastoreItem xmlns:ds="http://schemas.openxmlformats.org/officeDocument/2006/customXml" ds:itemID="{85EB6F06-54C5-4B8A-9F43-FB3F13FF8A97}">
  <ds:schemaRefs>
    <ds:schemaRef ds:uri="ESRI.ArcGIS.Mapping.OfficeIntegration.PowerPointInfo"/>
  </ds:schemaRefs>
</ds:datastoreItem>
</file>

<file path=customXml/itemProps9.xml><?xml version="1.0" encoding="utf-8"?>
<ds:datastoreItem xmlns:ds="http://schemas.openxmlformats.org/officeDocument/2006/customXml" ds:itemID="{C4F0E959-EB1E-4C75-9819-5B0DA254E429}">
  <ds:schemaRefs>
    <ds:schemaRef ds:uri="ESRI.ArcGIS.Mapping.OfficeIntegration.PowerPointInfo"/>
  </ds:schemaRefs>
</ds:datastoreItem>
</file>

<file path=customXml/itemProps90.xml><?xml version="1.0" encoding="utf-8"?>
<ds:datastoreItem xmlns:ds="http://schemas.openxmlformats.org/officeDocument/2006/customXml" ds:itemID="{FE2AB8B1-44C9-42C0-812A-B00B0061225D}">
  <ds:schemaRefs>
    <ds:schemaRef ds:uri="ESRI.ArcGIS.Mapping.OfficeIntegration.PowerPointInfo"/>
  </ds:schemaRefs>
</ds:datastoreItem>
</file>

<file path=customXml/itemProps91.xml><?xml version="1.0" encoding="utf-8"?>
<ds:datastoreItem xmlns:ds="http://schemas.openxmlformats.org/officeDocument/2006/customXml" ds:itemID="{2F27823E-B368-4838-9444-72AD3194D40E}">
  <ds:schemaRefs>
    <ds:schemaRef ds:uri="ESRI.ArcGIS.Mapping.OfficeIntegration.PowerPointInfo"/>
  </ds:schemaRefs>
</ds:datastoreItem>
</file>

<file path=customXml/itemProps92.xml><?xml version="1.0" encoding="utf-8"?>
<ds:datastoreItem xmlns:ds="http://schemas.openxmlformats.org/officeDocument/2006/customXml" ds:itemID="{2D9D0D06-73FA-46C6-84DE-3C7F50FD5D15}">
  <ds:schemaRefs>
    <ds:schemaRef ds:uri="ESRI.ArcGIS.Mapping.OfficeIntegration.PowerPointInfo"/>
  </ds:schemaRefs>
</ds:datastoreItem>
</file>

<file path=customXml/itemProps93.xml><?xml version="1.0" encoding="utf-8"?>
<ds:datastoreItem xmlns:ds="http://schemas.openxmlformats.org/officeDocument/2006/customXml" ds:itemID="{86CB08A5-073D-422E-B4B4-380EB68C9402}">
  <ds:schemaRefs>
    <ds:schemaRef ds:uri="ESRI.ArcGIS.Mapping.OfficeIntegration.PowerPointInfo"/>
  </ds:schemaRefs>
</ds:datastoreItem>
</file>

<file path=customXml/itemProps94.xml><?xml version="1.0" encoding="utf-8"?>
<ds:datastoreItem xmlns:ds="http://schemas.openxmlformats.org/officeDocument/2006/customXml" ds:itemID="{45D5936F-C393-404E-827C-5952D7AAD24F}">
  <ds:schemaRefs>
    <ds:schemaRef ds:uri="ESRI.ArcGIS.Mapping.OfficeIntegration.PowerPointInfo"/>
  </ds:schemaRefs>
</ds:datastoreItem>
</file>

<file path=customXml/itemProps95.xml><?xml version="1.0" encoding="utf-8"?>
<ds:datastoreItem xmlns:ds="http://schemas.openxmlformats.org/officeDocument/2006/customXml" ds:itemID="{398DF713-4868-444B-911B-9E14F7681F77}">
  <ds:schemaRefs>
    <ds:schemaRef ds:uri="ESRI.ArcGIS.Mapping.OfficeIntegration.PowerPointInfo"/>
  </ds:schemaRefs>
</ds:datastoreItem>
</file>

<file path=customXml/itemProps96.xml><?xml version="1.0" encoding="utf-8"?>
<ds:datastoreItem xmlns:ds="http://schemas.openxmlformats.org/officeDocument/2006/customXml" ds:itemID="{83DFD98B-4940-46EC-910C-0D55C81F9031}">
  <ds:schemaRefs>
    <ds:schemaRef ds:uri="ESRI.ArcGIS.Mapping.OfficeIntegration.PowerPointInfo"/>
  </ds:schemaRefs>
</ds:datastoreItem>
</file>

<file path=customXml/itemProps97.xml><?xml version="1.0" encoding="utf-8"?>
<ds:datastoreItem xmlns:ds="http://schemas.openxmlformats.org/officeDocument/2006/customXml" ds:itemID="{24591F0A-7257-4803-8754-A395E2FD2076}">
  <ds:schemaRefs>
    <ds:schemaRef ds:uri="ESRI.ArcGIS.Mapping.OfficeIntegration.PowerPointInfo"/>
  </ds:schemaRefs>
</ds:datastoreItem>
</file>

<file path=customXml/itemProps98.xml><?xml version="1.0" encoding="utf-8"?>
<ds:datastoreItem xmlns:ds="http://schemas.openxmlformats.org/officeDocument/2006/customXml" ds:itemID="{EC09A0C0-992C-4E21-AA4B-F43A2AEE3B3C}">
  <ds:schemaRefs>
    <ds:schemaRef ds:uri="ESRI.ArcGIS.Mapping.OfficeIntegration.PowerPointInfo"/>
  </ds:schemaRefs>
</ds:datastoreItem>
</file>

<file path=customXml/itemProps99.xml><?xml version="1.0" encoding="utf-8"?>
<ds:datastoreItem xmlns:ds="http://schemas.openxmlformats.org/officeDocument/2006/customXml" ds:itemID="{E4EA6EBE-ECE5-4B9F-8844-9248E313788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29469</TotalTime>
  <Words>511</Words>
  <Application>Microsoft Office PowerPoint</Application>
  <PresentationFormat>On-screen Show (4:3)</PresentationFormat>
  <Paragraphs>67</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Georgia</vt:lpstr>
      <vt:lpstr>Wingdings 2</vt:lpstr>
      <vt:lpstr>Climate Health w/images</vt:lpstr>
      <vt:lpstr>Climate Health no images</vt:lpstr>
      <vt:lpstr>PowerPoint Presentation</vt:lpstr>
      <vt:lpstr>The US Climate Health Assessment</vt:lpstr>
      <vt:lpstr>How Climate Change Can Impact Health</vt:lpstr>
      <vt:lpstr>Vulnerability</vt:lpstr>
      <vt:lpstr>Types of Disabilities</vt:lpstr>
      <vt:lpstr>PowerPoint Presentation</vt:lpstr>
      <vt:lpstr>Extreme Events</vt:lpstr>
      <vt:lpstr>Extreme Events </vt:lpstr>
      <vt:lpstr>For More Information  </vt:lpstr>
      <vt:lpstr>Additional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for review editing</dc:title>
  <dc:creator>Crimmins, Allison</dc:creator>
  <cp:lastModifiedBy>Jantarasami, Lesley</cp:lastModifiedBy>
  <cp:revision>363</cp:revision>
  <cp:lastPrinted>2016-02-10T14:16:52Z</cp:lastPrinted>
  <dcterms:created xsi:type="dcterms:W3CDTF">2015-08-21T13:41:18Z</dcterms:created>
  <dcterms:modified xsi:type="dcterms:W3CDTF">2016-10-28T17:51:55Z</dcterms:modified>
</cp:coreProperties>
</file>