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3"/>
  </p:notesMasterIdLst>
  <p:sldIdLst>
    <p:sldId id="256" r:id="rId2"/>
  </p:sldIdLst>
  <p:sldSz cx="7772400" cy="10058400"/>
  <p:notesSz cx="6858000" cy="9144000"/>
  <p:embeddedFontLst>
    <p:embeddedFont>
      <p:font typeface="Calibri Light" panose="020F0302020204030204" pitchFamily="34" charset="0"/>
      <p:regular r:id="rId4"/>
      <p:italic r:id="rId5"/>
    </p:embeddedFont>
    <p:embeddedFont>
      <p:font typeface="Myriad Pro" panose="020B0503030403020204" pitchFamily="34" charset="0"/>
      <p:regular r:id="rId6"/>
      <p:bold r:id="rId7"/>
      <p:italic r:id="rId8"/>
      <p:boldItalic r:id="rId9"/>
    </p:embeddedFont>
    <p:embeddedFont>
      <p:font typeface="Calibri" panose="020F0502020204030204" pitchFamily="34" charset="0"/>
      <p:regular r:id="rId10"/>
      <p:bold r:id="rId11"/>
      <p:italic r:id="rId12"/>
      <p:boldItalic r:id="rId1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 userDrawn="1">
          <p15:clr>
            <a:srgbClr val="A4A3A4"/>
          </p15:clr>
        </p15:guide>
        <p15:guide id="2" pos="244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952A4"/>
    <a:srgbClr val="3B3A3A"/>
    <a:srgbClr val="0370B8"/>
    <a:srgbClr val="3734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6185" autoAdjust="0"/>
    <p:restoredTop sz="94660"/>
  </p:normalViewPr>
  <p:slideViewPr>
    <p:cSldViewPr snapToGrid="0" showGuides="1">
      <p:cViewPr varScale="1">
        <p:scale>
          <a:sx n="57" d="100"/>
          <a:sy n="57" d="100"/>
        </p:scale>
        <p:origin x="2016" y="67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viewProps" Target="viewProps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FC05BD-DDF2-42A3-8187-0D2CE7E0C8DC}" type="datetimeFigureOut">
              <a:rPr lang="en-US" smtClean="0"/>
              <a:t>10/4/2016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36788" y="1143000"/>
            <a:ext cx="23844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5B5AED-4912-451E-B34E-091B3F5965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3685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5B5AED-4912-451E-B34E-091B3F5965D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1055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 hidden="1"/>
          <p:cNvSpPr>
            <a:spLocks noGrp="1"/>
          </p:cNvSpPr>
          <p:nvPr>
            <p:ph type="title"/>
          </p:nvPr>
        </p:nvSpPr>
        <p:spPr>
          <a:xfrm>
            <a:off x="534353" y="535517"/>
            <a:ext cx="6703695" cy="194415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295736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2206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l" defTabSz="582930" rtl="0" eaLnBrk="1" latinLnBrk="0" hangingPunct="1">
        <a:lnSpc>
          <a:spcPct val="90000"/>
        </a:lnSpc>
        <a:spcBef>
          <a:spcPct val="0"/>
        </a:spcBef>
        <a:buNone/>
        <a:defRPr sz="280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45733" indent="-145733" algn="l" defTabSz="582930" rtl="0" eaLnBrk="1" latinLnBrk="0" hangingPunct="1">
        <a:lnSpc>
          <a:spcPct val="90000"/>
        </a:lnSpc>
        <a:spcBef>
          <a:spcPts val="638"/>
        </a:spcBef>
        <a:buFont typeface="Arial" panose="020B0604020202020204" pitchFamily="34" charset="0"/>
        <a:buChar char="•"/>
        <a:defRPr sz="1785" kern="1200">
          <a:solidFill>
            <a:schemeClr val="tx1"/>
          </a:solidFill>
          <a:latin typeface="+mn-lt"/>
          <a:ea typeface="+mn-ea"/>
          <a:cs typeface="+mn-cs"/>
        </a:defRPr>
      </a:lvl1pPr>
      <a:lvl2pPr marL="437198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28663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275" kern="1200">
          <a:solidFill>
            <a:schemeClr val="tx1"/>
          </a:solidFill>
          <a:latin typeface="+mn-lt"/>
          <a:ea typeface="+mn-ea"/>
          <a:cs typeface="+mn-cs"/>
        </a:defRPr>
      </a:lvl3pPr>
      <a:lvl4pPr marL="1020128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48" kern="1200">
          <a:solidFill>
            <a:schemeClr val="tx1"/>
          </a:solidFill>
          <a:latin typeface="+mn-lt"/>
          <a:ea typeface="+mn-ea"/>
          <a:cs typeface="+mn-cs"/>
        </a:defRPr>
      </a:lvl4pPr>
      <a:lvl5pPr marL="1311593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48" kern="1200">
          <a:solidFill>
            <a:schemeClr val="tx1"/>
          </a:solidFill>
          <a:latin typeface="+mn-lt"/>
          <a:ea typeface="+mn-ea"/>
          <a:cs typeface="+mn-cs"/>
        </a:defRPr>
      </a:lvl5pPr>
      <a:lvl6pPr marL="1603058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48" kern="1200">
          <a:solidFill>
            <a:schemeClr val="tx1"/>
          </a:solidFill>
          <a:latin typeface="+mn-lt"/>
          <a:ea typeface="+mn-ea"/>
          <a:cs typeface="+mn-cs"/>
        </a:defRPr>
      </a:lvl6pPr>
      <a:lvl7pPr marL="1894523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48" kern="1200">
          <a:solidFill>
            <a:schemeClr val="tx1"/>
          </a:solidFill>
          <a:latin typeface="+mn-lt"/>
          <a:ea typeface="+mn-ea"/>
          <a:cs typeface="+mn-cs"/>
        </a:defRPr>
      </a:lvl7pPr>
      <a:lvl8pPr marL="2185988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48" kern="1200">
          <a:solidFill>
            <a:schemeClr val="tx1"/>
          </a:solidFill>
          <a:latin typeface="+mn-lt"/>
          <a:ea typeface="+mn-ea"/>
          <a:cs typeface="+mn-cs"/>
        </a:defRPr>
      </a:lvl8pPr>
      <a:lvl9pPr marL="2477453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4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1pPr>
      <a:lvl2pPr marL="291465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2pPr>
      <a:lvl3pPr marL="582930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3pPr>
      <a:lvl4pPr marL="874395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4pPr>
      <a:lvl5pPr marL="1165860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5pPr>
      <a:lvl6pPr marL="1457325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6pPr>
      <a:lvl7pPr marL="1748790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7pPr>
      <a:lvl8pPr marL="2040255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image" Target="../media/image1.png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jpg"/><Relationship Id="rId10" Type="http://schemas.openxmlformats.org/officeDocument/2006/relationships/image" Target="../media/image8.jpg"/><Relationship Id="rId4" Type="http://schemas.openxmlformats.org/officeDocument/2006/relationships/image" Target="../media/image2.jpg"/><Relationship Id="rId9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itle 33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ts val="600"/>
              </a:spcBef>
            </a:pPr>
            <a:r>
              <a:rPr lang="en-US" sz="4000" b="1" dirty="0">
                <a:solidFill>
                  <a:srgbClr val="373435"/>
                </a:solidFill>
                <a:latin typeface="Myriad Pro" panose="020B0503030403020204" pitchFamily="34" charset="0"/>
              </a:rPr>
              <a:t>I</a:t>
            </a:r>
            <a:r>
              <a:rPr lang="en-US" sz="3200" b="1" dirty="0">
                <a:solidFill>
                  <a:srgbClr val="373435"/>
                </a:solidFill>
                <a:latin typeface="Myriad Pro" panose="020B0503030403020204" pitchFamily="34" charset="0"/>
              </a:rPr>
              <a:t>NTERNATIONAL</a:t>
            </a:r>
            <a:br>
              <a:rPr lang="en-US" sz="3200" b="1" dirty="0">
                <a:solidFill>
                  <a:srgbClr val="373435"/>
                </a:solidFill>
                <a:latin typeface="Myriad Pro" panose="020B0503030403020204" pitchFamily="34" charset="0"/>
              </a:rPr>
            </a:br>
            <a:r>
              <a:rPr lang="en-US" sz="4000" b="1" dirty="0">
                <a:solidFill>
                  <a:srgbClr val="373435"/>
                </a:solidFill>
                <a:latin typeface="Myriad Pro" panose="020B0503030403020204" pitchFamily="34" charset="0"/>
              </a:rPr>
              <a:t>L</a:t>
            </a:r>
            <a:r>
              <a:rPr lang="en-US" sz="3200" b="1" dirty="0">
                <a:solidFill>
                  <a:srgbClr val="373435"/>
                </a:solidFill>
                <a:latin typeface="Myriad Pro" panose="020B0503030403020204" pitchFamily="34" charset="0"/>
              </a:rPr>
              <a:t>EAD </a:t>
            </a:r>
            <a:r>
              <a:rPr lang="en-US" sz="4000" b="1" dirty="0">
                <a:solidFill>
                  <a:srgbClr val="373435"/>
                </a:solidFill>
                <a:latin typeface="Myriad Pro" panose="020B0503030403020204" pitchFamily="34" charset="0"/>
              </a:rPr>
              <a:t>P</a:t>
            </a:r>
            <a:r>
              <a:rPr lang="en-US" sz="3200" b="1" dirty="0">
                <a:solidFill>
                  <a:srgbClr val="373435"/>
                </a:solidFill>
                <a:latin typeface="Myriad Pro" panose="020B0503030403020204" pitchFamily="34" charset="0"/>
              </a:rPr>
              <a:t>OISONING</a:t>
            </a:r>
            <a:br>
              <a:rPr lang="en-US" sz="3200" b="1" dirty="0">
                <a:solidFill>
                  <a:srgbClr val="373435"/>
                </a:solidFill>
                <a:latin typeface="Myriad Pro" panose="020B0503030403020204" pitchFamily="34" charset="0"/>
              </a:rPr>
            </a:br>
            <a:r>
              <a:rPr lang="en-US" sz="4000" b="1" dirty="0">
                <a:solidFill>
                  <a:srgbClr val="373435"/>
                </a:solidFill>
                <a:latin typeface="Myriad Pro" panose="020B0503030403020204" pitchFamily="34" charset="0"/>
              </a:rPr>
              <a:t>P</a:t>
            </a:r>
            <a:r>
              <a:rPr lang="en-US" sz="3200" b="1" dirty="0">
                <a:solidFill>
                  <a:srgbClr val="373435"/>
                </a:solidFill>
                <a:latin typeface="Myriad Pro" panose="020B0503030403020204" pitchFamily="34" charset="0"/>
              </a:rPr>
              <a:t>REVENTION </a:t>
            </a:r>
            <a:r>
              <a:rPr lang="en-US" sz="4000" b="1" dirty="0">
                <a:solidFill>
                  <a:srgbClr val="373435"/>
                </a:solidFill>
                <a:latin typeface="Myriad Pro" panose="020B0503030403020204" pitchFamily="34" charset="0"/>
              </a:rPr>
              <a:t>W</a:t>
            </a:r>
            <a:r>
              <a:rPr lang="en-US" sz="3200" b="1" dirty="0">
                <a:solidFill>
                  <a:srgbClr val="373435"/>
                </a:solidFill>
                <a:latin typeface="Myriad Pro" panose="020B0503030403020204" pitchFamily="34" charset="0"/>
              </a:rPr>
              <a:t>EEK</a:t>
            </a:r>
            <a:br>
              <a:rPr lang="en-US" sz="3200" b="1" dirty="0">
                <a:solidFill>
                  <a:srgbClr val="373435"/>
                </a:solidFill>
                <a:latin typeface="Myriad Pro" panose="020B0503030403020204" pitchFamily="34" charset="0"/>
              </a:rPr>
            </a:br>
            <a:endParaRPr lang="en-US" dirty="0"/>
          </a:p>
        </p:txBody>
      </p:sp>
      <p:sp>
        <p:nvSpPr>
          <p:cNvPr id="39" name="Rectangle: Rounded Corners 38" descr="Gray bar" title="Gray bar"/>
          <p:cNvSpPr/>
          <p:nvPr/>
        </p:nvSpPr>
        <p:spPr>
          <a:xfrm>
            <a:off x="188565" y="206679"/>
            <a:ext cx="1791392" cy="9645041"/>
          </a:xfrm>
          <a:prstGeom prst="roundRect">
            <a:avLst>
              <a:gd name="adj" fmla="val 6878"/>
            </a:avLst>
          </a:prstGeom>
          <a:solidFill>
            <a:srgbClr val="4B4C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8" name="Group 7" descr="Niños Libres de plomo Para un futuro saludable " title="Niños Libres de plomo Para un futuro saludable "/>
          <p:cNvGrpSpPr/>
          <p:nvPr/>
        </p:nvGrpSpPr>
        <p:grpSpPr>
          <a:xfrm>
            <a:off x="334654" y="523087"/>
            <a:ext cx="1501318" cy="1874038"/>
            <a:chOff x="334654" y="523087"/>
            <a:chExt cx="1501318" cy="1874038"/>
          </a:xfrm>
        </p:grpSpPr>
        <p:sp>
          <p:nvSpPr>
            <p:cNvPr id="59" name="TextBox 58"/>
            <p:cNvSpPr txBox="1"/>
            <p:nvPr/>
          </p:nvSpPr>
          <p:spPr>
            <a:xfrm>
              <a:off x="367937" y="1734873"/>
              <a:ext cx="1434752" cy="3154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50" dirty="0" err="1">
                  <a:solidFill>
                    <a:schemeClr val="bg1"/>
                  </a:solidFill>
                  <a:latin typeface="Myriad Pro" panose="020B0503030403020204" pitchFamily="34" charset="0"/>
                </a:rPr>
                <a:t>Libres</a:t>
              </a:r>
              <a:r>
                <a:rPr lang="en-US" sz="1450" dirty="0">
                  <a:solidFill>
                    <a:schemeClr val="bg1"/>
                  </a:solidFill>
                  <a:latin typeface="Myriad Pro" panose="020B0503030403020204" pitchFamily="34" charset="0"/>
                </a:rPr>
                <a:t> de </a:t>
              </a:r>
              <a:r>
                <a:rPr lang="en-US" sz="1450" dirty="0" err="1">
                  <a:solidFill>
                    <a:schemeClr val="bg1"/>
                  </a:solidFill>
                  <a:latin typeface="Myriad Pro" panose="020B0503030403020204" pitchFamily="34" charset="0"/>
                </a:rPr>
                <a:t>plomo</a:t>
              </a:r>
              <a:endParaRPr lang="en-US" sz="1450" dirty="0">
                <a:solidFill>
                  <a:schemeClr val="bg1"/>
                </a:solidFill>
                <a:latin typeface="Myriad Pro" panose="020B0503030403020204" pitchFamily="34" charset="0"/>
              </a:endParaRPr>
            </a:p>
          </p:txBody>
        </p:sp>
        <p:sp>
          <p:nvSpPr>
            <p:cNvPr id="60" name="TextBox 59" descr="Lead Free Kids for a Healthy Future" title="Lead Free Kids for a Healthy Future"/>
            <p:cNvSpPr txBox="1"/>
            <p:nvPr/>
          </p:nvSpPr>
          <p:spPr>
            <a:xfrm>
              <a:off x="368675" y="1272594"/>
              <a:ext cx="1433276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800" b="1" dirty="0" err="1">
                  <a:solidFill>
                    <a:schemeClr val="bg1"/>
                  </a:solidFill>
                  <a:latin typeface="Myriad Pro" panose="020B0503030403020204" pitchFamily="34" charset="0"/>
                </a:rPr>
                <a:t>Niños</a:t>
              </a:r>
              <a:endParaRPr lang="en-US" sz="3800" b="1" dirty="0">
                <a:solidFill>
                  <a:schemeClr val="bg1"/>
                </a:solidFill>
                <a:latin typeface="Myriad Pro" panose="020B0503030403020204" pitchFamily="34" charset="0"/>
              </a:endParaRP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371816" y="1946131"/>
              <a:ext cx="1426993" cy="2385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950" dirty="0">
                  <a:solidFill>
                    <a:schemeClr val="bg1"/>
                  </a:solidFill>
                  <a:latin typeface="Myriad Pro" panose="020B0503030403020204" pitchFamily="34" charset="0"/>
                </a:rPr>
                <a:t>Para un </a:t>
              </a:r>
              <a:r>
                <a:rPr lang="en-US" sz="950" dirty="0" err="1">
                  <a:solidFill>
                    <a:schemeClr val="bg1"/>
                  </a:solidFill>
                  <a:latin typeface="Myriad Pro" panose="020B0503030403020204" pitchFamily="34" charset="0"/>
                </a:rPr>
                <a:t>futuro</a:t>
              </a:r>
              <a:r>
                <a:rPr lang="en-US" sz="950" dirty="0">
                  <a:solidFill>
                    <a:schemeClr val="bg1"/>
                  </a:solidFill>
                  <a:latin typeface="Myriad Pro" panose="020B0503030403020204" pitchFamily="34" charset="0"/>
                </a:rPr>
                <a:t> </a:t>
              </a:r>
              <a:r>
                <a:rPr lang="en-US" sz="950" dirty="0" err="1">
                  <a:solidFill>
                    <a:schemeClr val="bg1"/>
                  </a:solidFill>
                  <a:latin typeface="Myriad Pro" panose="020B0503030403020204" pitchFamily="34" charset="0"/>
                </a:rPr>
                <a:t>saludable</a:t>
              </a:r>
              <a:endParaRPr lang="en-US" sz="950" dirty="0">
                <a:solidFill>
                  <a:schemeClr val="bg1"/>
                </a:solidFill>
                <a:latin typeface="Myriad Pro" panose="020B0503030403020204" pitchFamily="34" charset="0"/>
              </a:endParaRPr>
            </a:p>
          </p:txBody>
        </p:sp>
        <p:pic>
          <p:nvPicPr>
            <p:cNvPr id="62" name="Picture 61" descr="Niños Libres de plomo Para un futuro saludable " title="Niños Libres de plomo Para un futuro saludable 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4654" y="523087"/>
              <a:ext cx="1501318" cy="1874038"/>
            </a:xfrm>
            <a:prstGeom prst="rect">
              <a:avLst/>
            </a:prstGeom>
          </p:spPr>
        </p:pic>
      </p:grpSp>
      <p:sp>
        <p:nvSpPr>
          <p:cNvPr id="37" name="TextBox 36"/>
          <p:cNvSpPr txBox="1"/>
          <p:nvPr/>
        </p:nvSpPr>
        <p:spPr>
          <a:xfrm>
            <a:off x="287808" y="8867775"/>
            <a:ext cx="15748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Myriad Pro" panose="020B0503030403020204" pitchFamily="34" charset="0"/>
              </a:rPr>
              <a:t>#</a:t>
            </a:r>
            <a:r>
              <a:rPr lang="en-US" dirty="0" err="1">
                <a:solidFill>
                  <a:schemeClr val="bg1"/>
                </a:solidFill>
                <a:latin typeface="Myriad Pro" panose="020B0503030403020204" pitchFamily="34" charset="0"/>
              </a:rPr>
              <a:t>LeadFreeKids</a:t>
            </a:r>
            <a:endParaRPr lang="en-US" dirty="0">
              <a:solidFill>
                <a:schemeClr val="bg1"/>
              </a:solidFill>
              <a:latin typeface="Myriad Pro" panose="020B0503030403020204" pitchFamily="34" charset="0"/>
            </a:endParaRPr>
          </a:p>
          <a:p>
            <a:r>
              <a:rPr lang="en-US" dirty="0">
                <a:solidFill>
                  <a:schemeClr val="bg1"/>
                </a:solidFill>
                <a:latin typeface="Myriad Pro" panose="020B0503030403020204" pitchFamily="34" charset="0"/>
              </a:rPr>
              <a:t>#LPPW2016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346673" y="644734"/>
            <a:ext cx="4506426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3600"/>
              </a:lnSpc>
            </a:pPr>
            <a:r>
              <a:rPr lang="es-ES" sz="3600" b="1" dirty="0">
                <a:solidFill>
                  <a:srgbClr val="373435"/>
                </a:solidFill>
                <a:latin typeface="Myriad Pro" panose="020B0503030403020204" pitchFamily="34" charset="0"/>
              </a:rPr>
              <a:t>Semana Nacional </a:t>
            </a:r>
          </a:p>
          <a:p>
            <a:pPr>
              <a:lnSpc>
                <a:spcPts val="3600"/>
              </a:lnSpc>
            </a:pPr>
            <a:r>
              <a:rPr lang="es-ES" sz="3600" b="1" dirty="0">
                <a:solidFill>
                  <a:srgbClr val="373435"/>
                </a:solidFill>
                <a:latin typeface="Myriad Pro" panose="020B0503030403020204" pitchFamily="34" charset="0"/>
              </a:rPr>
              <a:t>de Prevención </a:t>
            </a:r>
          </a:p>
          <a:p>
            <a:pPr>
              <a:lnSpc>
                <a:spcPts val="3600"/>
              </a:lnSpc>
            </a:pPr>
            <a:r>
              <a:rPr lang="es-ES" sz="3600" b="1" dirty="0">
                <a:solidFill>
                  <a:srgbClr val="373435"/>
                </a:solidFill>
                <a:latin typeface="Myriad Pro" panose="020B0503030403020204" pitchFamily="34" charset="0"/>
              </a:rPr>
              <a:t>del Envenenamiento </a:t>
            </a:r>
          </a:p>
          <a:p>
            <a:pPr>
              <a:lnSpc>
                <a:spcPts val="3600"/>
              </a:lnSpc>
            </a:pPr>
            <a:r>
              <a:rPr lang="es-ES" sz="3600" b="1" dirty="0">
                <a:solidFill>
                  <a:srgbClr val="373435"/>
                </a:solidFill>
                <a:latin typeface="Myriad Pro" panose="020B0503030403020204" pitchFamily="34" charset="0"/>
              </a:rPr>
              <a:t>por Plomo</a:t>
            </a:r>
            <a:endParaRPr lang="en-US" sz="3600" b="1" dirty="0">
              <a:solidFill>
                <a:srgbClr val="373435"/>
              </a:solidFill>
              <a:latin typeface="Myriad Pro" panose="020B050303040302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346673" y="2534823"/>
            <a:ext cx="49758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600" kern="800" spc="-150" dirty="0">
                <a:solidFill>
                  <a:srgbClr val="0370B8"/>
                </a:solidFill>
                <a:latin typeface="Myriad Pro" panose="020B0503030403020204" pitchFamily="34" charset="0"/>
              </a:rPr>
              <a:t>23 al 29 de octubre de 2016</a:t>
            </a:r>
            <a:endParaRPr lang="en-US" sz="3600" kern="800" spc="-150" dirty="0">
              <a:solidFill>
                <a:srgbClr val="0370B8"/>
              </a:solidFill>
              <a:latin typeface="Myriad Pro" panose="020B0503030403020204" pitchFamily="34" charset="0"/>
            </a:endParaRPr>
          </a:p>
        </p:txBody>
      </p:sp>
      <p:sp>
        <p:nvSpPr>
          <p:cNvPr id="42" name="Rectangle: Rounded Corners 41" descr="Purple bar" title="Purple bar"/>
          <p:cNvSpPr/>
          <p:nvPr/>
        </p:nvSpPr>
        <p:spPr>
          <a:xfrm>
            <a:off x="617882" y="3462928"/>
            <a:ext cx="6705600" cy="785222"/>
          </a:xfrm>
          <a:prstGeom prst="roundRect">
            <a:avLst>
              <a:gd name="adj" fmla="val 12189"/>
            </a:avLst>
          </a:prstGeom>
          <a:solidFill>
            <a:srgbClr val="7D62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TextBox 62"/>
          <p:cNvSpPr txBox="1"/>
          <p:nvPr/>
        </p:nvSpPr>
        <p:spPr>
          <a:xfrm>
            <a:off x="751040" y="3576447"/>
            <a:ext cx="38626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spc="-150" dirty="0" err="1">
                <a:solidFill>
                  <a:schemeClr val="bg1"/>
                </a:solidFill>
                <a:latin typeface="Myriad Pro" panose="020B0503030403020204" pitchFamily="34" charset="0"/>
              </a:rPr>
              <a:t>Haga</a:t>
            </a:r>
            <a:r>
              <a:rPr lang="en-US" sz="3200" b="1" spc="-150" dirty="0">
                <a:solidFill>
                  <a:schemeClr val="bg1"/>
                </a:solidFill>
                <a:latin typeface="Myriad Pro" panose="020B0503030403020204" pitchFamily="34" charset="0"/>
              </a:rPr>
              <a:t> </a:t>
            </a:r>
            <a:r>
              <a:rPr lang="en-US" sz="3200" b="1" spc="-150" dirty="0" err="1">
                <a:solidFill>
                  <a:schemeClr val="bg1"/>
                </a:solidFill>
                <a:latin typeface="Myriad Pro" panose="020B0503030403020204" pitchFamily="34" charset="0"/>
              </a:rPr>
              <a:t>evaluar</a:t>
            </a:r>
            <a:r>
              <a:rPr lang="en-US" sz="3200" b="1" spc="-150" dirty="0">
                <a:solidFill>
                  <a:schemeClr val="bg1"/>
                </a:solidFill>
                <a:latin typeface="Myriad Pro" panose="020B0503030403020204" pitchFamily="34" charset="0"/>
              </a:rPr>
              <a:t> </a:t>
            </a:r>
            <a:r>
              <a:rPr lang="en-US" sz="3200" b="1" spc="-150" dirty="0" err="1">
                <a:solidFill>
                  <a:schemeClr val="bg1"/>
                </a:solidFill>
                <a:latin typeface="Myriad Pro" panose="020B0503030403020204" pitchFamily="34" charset="0"/>
              </a:rPr>
              <a:t>su</a:t>
            </a:r>
            <a:r>
              <a:rPr lang="en-US" sz="3200" b="1" spc="-150" dirty="0">
                <a:solidFill>
                  <a:schemeClr val="bg1"/>
                </a:solidFill>
                <a:latin typeface="Myriad Pro" panose="020B0503030403020204" pitchFamily="34" charset="0"/>
              </a:rPr>
              <a:t> </a:t>
            </a:r>
            <a:r>
              <a:rPr lang="en-US" sz="3200" b="1" spc="-150" dirty="0" err="1">
                <a:solidFill>
                  <a:schemeClr val="bg1"/>
                </a:solidFill>
                <a:latin typeface="Myriad Pro" panose="020B0503030403020204" pitchFamily="34" charset="0"/>
              </a:rPr>
              <a:t>hogar</a:t>
            </a:r>
            <a:endParaRPr lang="en-US" sz="3200" b="1" spc="-150" dirty="0">
              <a:solidFill>
                <a:schemeClr val="bg1"/>
              </a:solidFill>
              <a:latin typeface="Myriad Pro" panose="020B0503030403020204" pitchFamily="34" charset="0"/>
            </a:endParaRPr>
          </a:p>
        </p:txBody>
      </p:sp>
      <p:grpSp>
        <p:nvGrpSpPr>
          <p:cNvPr id="9" name="Group 8" descr="Icon of house" title="Icon of house"/>
          <p:cNvGrpSpPr/>
          <p:nvPr/>
        </p:nvGrpSpPr>
        <p:grpSpPr>
          <a:xfrm>
            <a:off x="6018434" y="3352801"/>
            <a:ext cx="1018014" cy="1018014"/>
            <a:chOff x="6018434" y="3352801"/>
            <a:chExt cx="1018014" cy="1018014"/>
          </a:xfrm>
        </p:grpSpPr>
        <p:sp>
          <p:nvSpPr>
            <p:cNvPr id="43" name="Oval 42"/>
            <p:cNvSpPr/>
            <p:nvPr/>
          </p:nvSpPr>
          <p:spPr>
            <a:xfrm>
              <a:off x="6018434" y="3352801"/>
              <a:ext cx="1018014" cy="101801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2" name="Picture 51" descr="Icon of house" title="Icon of house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90007" y="3515486"/>
              <a:ext cx="717970" cy="659423"/>
            </a:xfrm>
            <a:prstGeom prst="rect">
              <a:avLst/>
            </a:prstGeom>
          </p:spPr>
        </p:pic>
      </p:grpSp>
      <p:sp>
        <p:nvSpPr>
          <p:cNvPr id="45" name="Rectangle: Rounded Corners 44" descr="Gold bar" title="Gold bar"/>
          <p:cNvSpPr/>
          <p:nvPr/>
        </p:nvSpPr>
        <p:spPr>
          <a:xfrm>
            <a:off x="617882" y="4393996"/>
            <a:ext cx="6702552" cy="786384"/>
          </a:xfrm>
          <a:prstGeom prst="roundRect">
            <a:avLst>
              <a:gd name="adj" fmla="val 12189"/>
            </a:avLst>
          </a:prstGeom>
          <a:solidFill>
            <a:srgbClr val="E0B1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TextBox 63"/>
          <p:cNvSpPr txBox="1"/>
          <p:nvPr/>
        </p:nvSpPr>
        <p:spPr>
          <a:xfrm>
            <a:off x="751040" y="4493879"/>
            <a:ext cx="4091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spc="-150" dirty="0">
                <a:solidFill>
                  <a:schemeClr val="bg1"/>
                </a:solidFill>
                <a:latin typeface="Myriad Pro" panose="020B0503030403020204" pitchFamily="34" charset="0"/>
              </a:rPr>
              <a:t>Haga examinar a su hijo</a:t>
            </a:r>
            <a:endParaRPr lang="en-US" sz="3200" b="1" spc="-150" dirty="0">
              <a:solidFill>
                <a:schemeClr val="bg1"/>
              </a:solidFill>
              <a:latin typeface="Myriad Pro" panose="020B0503030403020204" pitchFamily="34" charset="0"/>
            </a:endParaRPr>
          </a:p>
        </p:txBody>
      </p:sp>
      <p:grpSp>
        <p:nvGrpSpPr>
          <p:cNvPr id="12" name="Group 11" descr="Icon of child" title="Icon of child"/>
          <p:cNvGrpSpPr/>
          <p:nvPr/>
        </p:nvGrpSpPr>
        <p:grpSpPr>
          <a:xfrm>
            <a:off x="6018434" y="4276726"/>
            <a:ext cx="1018014" cy="1018014"/>
            <a:chOff x="6018434" y="4276726"/>
            <a:chExt cx="1018014" cy="1018014"/>
          </a:xfrm>
        </p:grpSpPr>
        <p:sp>
          <p:nvSpPr>
            <p:cNvPr id="46" name="Oval 45"/>
            <p:cNvSpPr/>
            <p:nvPr/>
          </p:nvSpPr>
          <p:spPr>
            <a:xfrm>
              <a:off x="6018434" y="4276726"/>
              <a:ext cx="1018014" cy="101801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3" name="Picture 52" descr="Icon of child" title="Icon of child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6767" y="4425503"/>
              <a:ext cx="644450" cy="663312"/>
            </a:xfrm>
            <a:prstGeom prst="rect">
              <a:avLst/>
            </a:prstGeom>
          </p:spPr>
        </p:pic>
      </p:grpSp>
      <p:sp>
        <p:nvSpPr>
          <p:cNvPr id="40" name="Rectangle: Rounded Corners 39" descr="Blue bar" title="Blue bar"/>
          <p:cNvSpPr/>
          <p:nvPr/>
        </p:nvSpPr>
        <p:spPr>
          <a:xfrm>
            <a:off x="617882" y="5305351"/>
            <a:ext cx="6702552" cy="786384"/>
          </a:xfrm>
          <a:prstGeom prst="roundRect">
            <a:avLst>
              <a:gd name="adj" fmla="val 12189"/>
            </a:avLst>
          </a:prstGeom>
          <a:solidFill>
            <a:srgbClr val="006A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TextBox 64"/>
          <p:cNvSpPr txBox="1"/>
          <p:nvPr/>
        </p:nvSpPr>
        <p:spPr>
          <a:xfrm>
            <a:off x="751040" y="5414015"/>
            <a:ext cx="52375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spc="-150" dirty="0">
                <a:solidFill>
                  <a:schemeClr val="bg1"/>
                </a:solidFill>
                <a:latin typeface="Myriad Pro" panose="020B0503030403020204" pitchFamily="34" charset="0"/>
              </a:rPr>
              <a:t>Aprenda sobre el agua potable</a:t>
            </a:r>
            <a:endParaRPr lang="en-US" sz="3200" b="1" spc="-150" dirty="0">
              <a:solidFill>
                <a:schemeClr val="bg1"/>
              </a:solidFill>
              <a:latin typeface="Myriad Pro" panose="020B0503030403020204" pitchFamily="34" charset="0"/>
            </a:endParaRPr>
          </a:p>
        </p:txBody>
      </p:sp>
      <p:grpSp>
        <p:nvGrpSpPr>
          <p:cNvPr id="25" name="Group 24" descr="Icon of glass" title="Icon of glass"/>
          <p:cNvGrpSpPr/>
          <p:nvPr/>
        </p:nvGrpSpPr>
        <p:grpSpPr>
          <a:xfrm>
            <a:off x="6018434" y="5191126"/>
            <a:ext cx="1018014" cy="1018014"/>
            <a:chOff x="6018434" y="5191126"/>
            <a:chExt cx="1018014" cy="1018014"/>
          </a:xfrm>
        </p:grpSpPr>
        <p:sp>
          <p:nvSpPr>
            <p:cNvPr id="47" name="Oval 46"/>
            <p:cNvSpPr/>
            <p:nvPr/>
          </p:nvSpPr>
          <p:spPr>
            <a:xfrm>
              <a:off x="6018434" y="5191126"/>
              <a:ext cx="1018014" cy="101801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5" name="Picture 54" descr="Icon of glass" title="Icon of glass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13832" y="5303259"/>
              <a:ext cx="441341" cy="817076"/>
            </a:xfrm>
            <a:prstGeom prst="rect">
              <a:avLst/>
            </a:prstGeom>
          </p:spPr>
        </p:pic>
      </p:grpSp>
      <p:sp>
        <p:nvSpPr>
          <p:cNvPr id="41" name="Rectangle: Rounded Corners 40" descr="Orange bar" title="Orange bar"/>
          <p:cNvSpPr/>
          <p:nvPr/>
        </p:nvSpPr>
        <p:spPr>
          <a:xfrm>
            <a:off x="617882" y="6221341"/>
            <a:ext cx="6702552" cy="786384"/>
          </a:xfrm>
          <a:prstGeom prst="roundRect">
            <a:avLst>
              <a:gd name="adj" fmla="val 12189"/>
            </a:avLst>
          </a:prstGeom>
          <a:solidFill>
            <a:srgbClr val="EA6C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TextBox 65"/>
          <p:cNvSpPr txBox="1"/>
          <p:nvPr/>
        </p:nvSpPr>
        <p:spPr>
          <a:xfrm>
            <a:off x="751040" y="6338270"/>
            <a:ext cx="36772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spc="-150" dirty="0" err="1">
                <a:solidFill>
                  <a:schemeClr val="bg1"/>
                </a:solidFill>
                <a:latin typeface="Myriad Pro" panose="020B0503030403020204" pitchFamily="34" charset="0"/>
              </a:rPr>
              <a:t>Comprenda</a:t>
            </a:r>
            <a:r>
              <a:rPr lang="en-US" sz="3200" b="1" spc="-150" dirty="0">
                <a:solidFill>
                  <a:schemeClr val="bg1"/>
                </a:solidFill>
                <a:latin typeface="Myriad Pro" panose="020B0503030403020204" pitchFamily="34" charset="0"/>
              </a:rPr>
              <a:t> </a:t>
            </a:r>
            <a:r>
              <a:rPr lang="en-US" sz="3200" b="1" spc="-150" dirty="0" err="1">
                <a:solidFill>
                  <a:schemeClr val="bg1"/>
                </a:solidFill>
                <a:latin typeface="Myriad Pro" panose="020B0503030403020204" pitchFamily="34" charset="0"/>
              </a:rPr>
              <a:t>los</a:t>
            </a:r>
            <a:r>
              <a:rPr lang="en-US" sz="3200" b="1" spc="-150" dirty="0">
                <a:solidFill>
                  <a:schemeClr val="bg1"/>
                </a:solidFill>
                <a:latin typeface="Myriad Pro" panose="020B0503030403020204" pitchFamily="34" charset="0"/>
              </a:rPr>
              <a:t> </a:t>
            </a:r>
            <a:r>
              <a:rPr lang="en-US" sz="3200" b="1" spc="-150" dirty="0" err="1">
                <a:solidFill>
                  <a:schemeClr val="bg1"/>
                </a:solidFill>
                <a:latin typeface="Myriad Pro" panose="020B0503030403020204" pitchFamily="34" charset="0"/>
              </a:rPr>
              <a:t>datos</a:t>
            </a:r>
            <a:endParaRPr lang="en-US" sz="3200" b="1" spc="-150" dirty="0">
              <a:solidFill>
                <a:schemeClr val="bg1"/>
              </a:solidFill>
              <a:latin typeface="Myriad Pro" panose="020B0503030403020204" pitchFamily="34" charset="0"/>
            </a:endParaRPr>
          </a:p>
        </p:txBody>
      </p:sp>
      <p:grpSp>
        <p:nvGrpSpPr>
          <p:cNvPr id="28" name="Group 27" descr="Icon of document" title="Icon of document"/>
          <p:cNvGrpSpPr/>
          <p:nvPr/>
        </p:nvGrpSpPr>
        <p:grpSpPr>
          <a:xfrm>
            <a:off x="6018434" y="6115051"/>
            <a:ext cx="1018014" cy="1018014"/>
            <a:chOff x="6018434" y="6115051"/>
            <a:chExt cx="1018014" cy="1018014"/>
          </a:xfrm>
        </p:grpSpPr>
        <p:sp>
          <p:nvSpPr>
            <p:cNvPr id="48" name="Oval 47"/>
            <p:cNvSpPr/>
            <p:nvPr/>
          </p:nvSpPr>
          <p:spPr>
            <a:xfrm>
              <a:off x="6018434" y="6115051"/>
              <a:ext cx="1018014" cy="101801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4" name="Picture 53" descr="Icon of document" title="Icon of document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48637" y="6296726"/>
              <a:ext cx="600710" cy="625104"/>
            </a:xfrm>
            <a:prstGeom prst="rect">
              <a:avLst/>
            </a:prstGeom>
          </p:spPr>
        </p:pic>
      </p:grpSp>
      <p:sp>
        <p:nvSpPr>
          <p:cNvPr id="36" name="TextBox 35"/>
          <p:cNvSpPr txBox="1"/>
          <p:nvPr/>
        </p:nvSpPr>
        <p:spPr>
          <a:xfrm>
            <a:off x="2346673" y="7778924"/>
            <a:ext cx="46137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3B3A3A"/>
                </a:solidFill>
                <a:latin typeface="Myriad Pro" panose="020B0503030403020204" pitchFamily="34" charset="0"/>
              </a:rPr>
              <a:t>1-800-424-LEAD (5323)</a:t>
            </a:r>
          </a:p>
        </p:txBody>
      </p:sp>
      <p:pic>
        <p:nvPicPr>
          <p:cNvPr id="49" name="Picture 48" descr="http://www.cdc.gov/Spanish/especialesCDC/PeligrosPlomo" title="http://www.cdc.gov/Spanish/especialesCDC/PeligrosPlomo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8582" y="8684960"/>
            <a:ext cx="1419225" cy="730931"/>
          </a:xfrm>
          <a:prstGeom prst="rect">
            <a:avLst/>
          </a:prstGeom>
        </p:spPr>
      </p:pic>
      <p:sp>
        <p:nvSpPr>
          <p:cNvPr id="56" name="TextBox 55" descr="http://www.cdc.gov/Spanish/especialesCDC/PeligrosPlomo" title="http://www.cdc.gov/Spanish/especialesCDC/PeligrosPlomo"/>
          <p:cNvSpPr txBox="1"/>
          <p:nvPr/>
        </p:nvSpPr>
        <p:spPr>
          <a:xfrm>
            <a:off x="2101591" y="9372600"/>
            <a:ext cx="22256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>
                <a:latin typeface="Myriad Pro" panose="020B0503030403020204" pitchFamily="34" charset="0"/>
              </a:rPr>
              <a:t>cdc.gov/Spanish/</a:t>
            </a:r>
          </a:p>
          <a:p>
            <a:pPr algn="ctr"/>
            <a:r>
              <a:rPr lang="en-US" sz="1200" b="1" dirty="0" err="1">
                <a:latin typeface="Myriad Pro" panose="020B0503030403020204" pitchFamily="34" charset="0"/>
              </a:rPr>
              <a:t>especialesCDC</a:t>
            </a:r>
            <a:r>
              <a:rPr lang="en-US" sz="1200" b="1" dirty="0">
                <a:latin typeface="Myriad Pro" panose="020B0503030403020204" pitchFamily="34" charset="0"/>
              </a:rPr>
              <a:t>/</a:t>
            </a:r>
            <a:r>
              <a:rPr lang="en-US" sz="1200" b="1" dirty="0" err="1">
                <a:latin typeface="Myriad Pro" panose="020B0503030403020204" pitchFamily="34" charset="0"/>
              </a:rPr>
              <a:t>PeligrosPlomo</a:t>
            </a:r>
            <a:endParaRPr lang="en-US" sz="1200" b="1" dirty="0">
              <a:latin typeface="Myriad Pro" panose="020B0503030403020204" pitchFamily="34" charset="0"/>
            </a:endParaRPr>
          </a:p>
        </p:txBody>
      </p:sp>
      <p:pic>
        <p:nvPicPr>
          <p:cNvPr id="51" name="Picture 50" descr="http://www.hud.gov/lead" title="http://www.hud.gov/lead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9932" y="8686800"/>
            <a:ext cx="765035" cy="740054"/>
          </a:xfrm>
          <a:prstGeom prst="rect">
            <a:avLst/>
          </a:prstGeom>
        </p:spPr>
      </p:pic>
      <p:sp>
        <p:nvSpPr>
          <p:cNvPr id="57" name="TextBox 56"/>
          <p:cNvSpPr txBox="1"/>
          <p:nvPr/>
        </p:nvSpPr>
        <p:spPr>
          <a:xfrm>
            <a:off x="4463168" y="9372600"/>
            <a:ext cx="11003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latin typeface="Myriad Pro" panose="020B0503030403020204" pitchFamily="34" charset="0"/>
              </a:rPr>
              <a:t>hud.gov/lead</a:t>
            </a:r>
          </a:p>
        </p:txBody>
      </p:sp>
      <p:pic>
        <p:nvPicPr>
          <p:cNvPr id="50" name="Picture 49" descr="http://www.espanol.epa.gov/espanol/plomo" title="http://www.espanol.epa.gov/espanol/plomo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4282" y="8807211"/>
            <a:ext cx="1276350" cy="489944"/>
          </a:xfrm>
          <a:prstGeom prst="rect">
            <a:avLst/>
          </a:prstGeom>
        </p:spPr>
      </p:pic>
      <p:sp>
        <p:nvSpPr>
          <p:cNvPr id="58" name="TextBox 57"/>
          <p:cNvSpPr txBox="1"/>
          <p:nvPr/>
        </p:nvSpPr>
        <p:spPr>
          <a:xfrm>
            <a:off x="6078208" y="9372600"/>
            <a:ext cx="13696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latin typeface="Myriad Pro" panose="020B0503030403020204" pitchFamily="34" charset="0"/>
              </a:rPr>
              <a:t>espanol.epa.gov/</a:t>
            </a:r>
          </a:p>
          <a:p>
            <a:pPr algn="ctr"/>
            <a:r>
              <a:rPr lang="en-US" sz="1200" b="1" dirty="0" err="1">
                <a:latin typeface="Myriad Pro" panose="020B0503030403020204" pitchFamily="34" charset="0"/>
              </a:rPr>
              <a:t>espanol</a:t>
            </a:r>
            <a:r>
              <a:rPr lang="en-US" sz="1200" b="1" dirty="0">
                <a:latin typeface="Myriad Pro" panose="020B0503030403020204" pitchFamily="34" charset="0"/>
              </a:rPr>
              <a:t>/</a:t>
            </a:r>
            <a:r>
              <a:rPr lang="en-US" sz="1200" b="1" dirty="0" err="1">
                <a:latin typeface="Myriad Pro" panose="020B0503030403020204" pitchFamily="34" charset="0"/>
              </a:rPr>
              <a:t>plomo</a:t>
            </a:r>
            <a:endParaRPr lang="en-US" sz="1200" b="1" dirty="0"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06377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</TotalTime>
  <Words>57</Words>
  <Application>Microsoft Office PowerPoint</Application>
  <PresentationFormat>Custom</PresentationFormat>
  <Paragraphs>22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Calibri Light</vt:lpstr>
      <vt:lpstr>Myriad Pro</vt:lpstr>
      <vt:lpstr>Calibri</vt:lpstr>
      <vt:lpstr>Arial</vt:lpstr>
      <vt:lpstr>Office Theme</vt:lpstr>
      <vt:lpstr>INTERNATIONAL LEAD POISONING PREVENTION WEEK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Drake, Debby A</dc:creator>
  <cp:lastModifiedBy>McShane, Sheila A</cp:lastModifiedBy>
  <cp:revision>24</cp:revision>
  <dcterms:created xsi:type="dcterms:W3CDTF">2016-09-19T13:45:26Z</dcterms:created>
  <dcterms:modified xsi:type="dcterms:W3CDTF">2016-10-04T19:43:55Z</dcterms:modified>
</cp:coreProperties>
</file>