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9"/>
  </p:sldMasterIdLst>
  <p:notesMasterIdLst>
    <p:notesMasterId r:id="rId39"/>
  </p:notesMasterIdLst>
  <p:sldIdLst>
    <p:sldId id="257" r:id="rId20"/>
    <p:sldId id="258" r:id="rId21"/>
    <p:sldId id="276" r:id="rId22"/>
    <p:sldId id="273" r:id="rId23"/>
    <p:sldId id="274" r:id="rId24"/>
    <p:sldId id="263" r:id="rId25"/>
    <p:sldId id="259" r:id="rId26"/>
    <p:sldId id="264" r:id="rId27"/>
    <p:sldId id="265" r:id="rId28"/>
    <p:sldId id="266" r:id="rId29"/>
    <p:sldId id="275" r:id="rId30"/>
    <p:sldId id="267" r:id="rId31"/>
    <p:sldId id="269" r:id="rId32"/>
    <p:sldId id="270" r:id="rId33"/>
    <p:sldId id="271" r:id="rId34"/>
    <p:sldId id="272" r:id="rId35"/>
    <p:sldId id="260" r:id="rId36"/>
    <p:sldId id="261" r:id="rId37"/>
    <p:sldId id="26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4671" autoAdjust="0"/>
  </p:normalViewPr>
  <p:slideViewPr>
    <p:cSldViewPr snapToGrid="0">
      <p:cViewPr>
        <p:scale>
          <a:sx n="100" d="100"/>
          <a:sy n="100" d="100"/>
        </p:scale>
        <p:origin x="936" y="3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7.xml"/><Relationship Id="rId39" Type="http://schemas.openxmlformats.org/officeDocument/2006/relationships/notesMaster" Target="notesMasters/notesMaster1.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theme" Target="theme/theme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customXml" Target="../customXml/item10.xml"/><Relationship Id="rId19" Type="http://schemas.openxmlformats.org/officeDocument/2006/relationships/slideMaster" Target="slideMasters/slideMaster1.xml"/><Relationship Id="rId31"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tableStyles" Target="tableStyles.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15ACC2-610C-40E5-9B35-AA58C86EEF81}" type="datetimeFigureOut">
              <a:rPr lang="en-US" smtClean="0"/>
              <a:t>3/8/2017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D413E8-A150-4B5C-A8F0-A19153022FE5}" type="slidenum">
              <a:rPr lang="en-US" smtClean="0"/>
              <a:t>‹#›</a:t>
            </a:fld>
            <a:endParaRPr lang="en-US"/>
          </a:p>
        </p:txBody>
      </p:sp>
    </p:spTree>
    <p:extLst>
      <p:ext uri="{BB962C8B-B14F-4D97-AF65-F5344CB8AC3E}">
        <p14:creationId xmlns:p14="http://schemas.microsoft.com/office/powerpoint/2010/main" val="2356215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a:t>INSTRUCTOR NOTES</a:t>
            </a:r>
          </a:p>
          <a:p>
            <a:endParaRPr lang="en-US" dirty="0"/>
          </a:p>
          <a:p>
            <a:r>
              <a:rPr lang="en-US" dirty="0"/>
              <a:t>- Introduce</a:t>
            </a:r>
            <a:r>
              <a:rPr lang="en-US" baseline="0" dirty="0"/>
              <a:t> course – for ARC grantees that have experience entering data in ACRES</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Hand out ACRES business cards</a:t>
            </a:r>
            <a:endParaRPr lang="en-US" dirty="0"/>
          </a:p>
          <a:p>
            <a:endParaRPr lang="en-US" dirty="0"/>
          </a:p>
          <a:p>
            <a:endParaRPr lang="en-US" dirty="0"/>
          </a:p>
          <a:p>
            <a:r>
              <a:rPr lang="en-US" dirty="0"/>
              <a:t>- Presenter</a:t>
            </a:r>
            <a:r>
              <a:rPr lang="en-US" baseline="0" dirty="0"/>
              <a:t> introductions (establish your credibility as a trainer giving them information about Brownfields/ACRES)</a:t>
            </a:r>
          </a:p>
          <a:p>
            <a:pPr lvl="1">
              <a:buFont typeface="Arial" pitchFamily="34" charset="0"/>
              <a:buChar char="•"/>
            </a:pPr>
            <a:r>
              <a:rPr lang="en-US" baseline="0" dirty="0"/>
              <a:t>Name &amp; organization</a:t>
            </a:r>
          </a:p>
          <a:p>
            <a:pPr lvl="1">
              <a:buFont typeface="Arial" pitchFamily="34" charset="0"/>
              <a:buChar char="•"/>
            </a:pPr>
            <a:r>
              <a:rPr lang="en-US" baseline="0" dirty="0"/>
              <a:t>Role &amp; number of years with Brownfields Program</a:t>
            </a:r>
          </a:p>
          <a:p>
            <a:pPr lvl="1">
              <a:buFont typeface="Arial" pitchFamily="34" charset="0"/>
              <a:buChar char="•"/>
            </a:pPr>
            <a:r>
              <a:rPr lang="en-US" baseline="0" dirty="0"/>
              <a:t>Role &amp; number of years with ACRES</a:t>
            </a:r>
          </a:p>
          <a:p>
            <a:pPr lvl="1">
              <a:buFont typeface="Arial" pitchFamily="34" charset="0"/>
              <a:buChar char="•"/>
            </a:pPr>
            <a:endParaRPr lang="en-US" baseline="0" dirty="0"/>
          </a:p>
          <a:p>
            <a:pPr lvl="0">
              <a:buFont typeface="Arial" pitchFamily="34" charset="0"/>
              <a:buNone/>
            </a:pPr>
            <a:r>
              <a:rPr lang="en-US" baseline="0" dirty="0"/>
              <a:t>- Distribute sign-in sheet</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Ask</a:t>
            </a:r>
            <a:r>
              <a:rPr lang="en-US" baseline="0" dirty="0"/>
              <a:t> where the attendees come from, what their roles are within ACRES. This is a good way to see if PO’s are in the audience, familiar names, etc.</a:t>
            </a:r>
          </a:p>
          <a:p>
            <a:endParaRPr lang="en-US" dirty="0"/>
          </a:p>
        </p:txBody>
      </p:sp>
      <p:sp>
        <p:nvSpPr>
          <p:cNvPr id="4" name="Slide Number Placeholder 3"/>
          <p:cNvSpPr>
            <a:spLocks noGrp="1"/>
          </p:cNvSpPr>
          <p:nvPr>
            <p:ph type="sldNum" sz="quarter" idx="10"/>
          </p:nvPr>
        </p:nvSpPr>
        <p:spPr/>
        <p:txBody>
          <a:bodyPr/>
          <a:lstStyle/>
          <a:p>
            <a:fld id="{D0170492-0661-4E77-B3F7-564CF27EF06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295420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a:t>INSTRUCTOR NOTES</a:t>
            </a:r>
          </a:p>
          <a:p>
            <a:endParaRPr lang="en-US" dirty="0"/>
          </a:p>
          <a:p>
            <a:r>
              <a:rPr lang="en-US" dirty="0"/>
              <a:t>- Delineate the roadmap/agenda for the next 1 hour– be specific about what they</a:t>
            </a:r>
            <a:r>
              <a:rPr lang="en-US" baseline="0" dirty="0"/>
              <a:t> are going to get out of the training</a:t>
            </a:r>
          </a:p>
          <a:p>
            <a:endParaRPr lang="en-US" baseline="0" dirty="0"/>
          </a:p>
          <a:p>
            <a:r>
              <a:rPr lang="en-US" baseline="0" dirty="0"/>
              <a:t>- Set the tone for the training – interactive; encourage questions</a:t>
            </a:r>
          </a:p>
          <a:p>
            <a:endParaRPr lang="en-US" baseline="0" dirty="0"/>
          </a:p>
          <a:p>
            <a:r>
              <a:rPr lang="en-US" baseline="0" dirty="0"/>
              <a:t>- Hand out the course evaluation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0170492-0661-4E77-B3F7-564CF27EF063}" type="slidenum">
              <a:rPr lang="en-US" smtClean="0"/>
              <a:pPr/>
              <a:t>2</a:t>
            </a:fld>
            <a:endParaRPr lang="en-US"/>
          </a:p>
        </p:txBody>
      </p:sp>
    </p:spTree>
    <p:extLst>
      <p:ext uri="{BB962C8B-B14F-4D97-AF65-F5344CB8AC3E}">
        <p14:creationId xmlns:p14="http://schemas.microsoft.com/office/powerpoint/2010/main" val="77776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a:t>INSTRUCTOR NOTES</a:t>
            </a:r>
          </a:p>
          <a:p>
            <a:endParaRPr lang="en-US" dirty="0"/>
          </a:p>
          <a:p>
            <a:r>
              <a:rPr lang="en-US" dirty="0"/>
              <a:t>- Delineate the roadmap/agenda for the next 1 hour– be specific about what they</a:t>
            </a:r>
            <a:r>
              <a:rPr lang="en-US" baseline="0" dirty="0"/>
              <a:t> are going to get out of the training</a:t>
            </a:r>
          </a:p>
          <a:p>
            <a:endParaRPr lang="en-US" baseline="0" dirty="0"/>
          </a:p>
          <a:p>
            <a:r>
              <a:rPr lang="en-US" baseline="0" dirty="0"/>
              <a:t>- Set the tone for the training – interactive; encourage questions</a:t>
            </a:r>
          </a:p>
          <a:p>
            <a:endParaRPr lang="en-US" baseline="0" dirty="0"/>
          </a:p>
          <a:p>
            <a:r>
              <a:rPr lang="en-US" baseline="0" dirty="0"/>
              <a:t>- Hand out the course evaluation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0170492-0661-4E77-B3F7-564CF27EF063}" type="slidenum">
              <a:rPr lang="en-US" smtClean="0"/>
              <a:pPr/>
              <a:t>3</a:t>
            </a:fld>
            <a:endParaRPr lang="en-US"/>
          </a:p>
        </p:txBody>
      </p:sp>
    </p:spTree>
    <p:extLst>
      <p:ext uri="{BB962C8B-B14F-4D97-AF65-F5344CB8AC3E}">
        <p14:creationId xmlns:p14="http://schemas.microsoft.com/office/powerpoint/2010/main" val="2901279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13E8-A150-4B5C-A8F0-A19153022FE5}" type="slidenum">
              <a:rPr lang="en-US" smtClean="0"/>
              <a:t>9</a:t>
            </a:fld>
            <a:endParaRPr lang="en-US"/>
          </a:p>
        </p:txBody>
      </p:sp>
    </p:spTree>
    <p:extLst>
      <p:ext uri="{BB962C8B-B14F-4D97-AF65-F5344CB8AC3E}">
        <p14:creationId xmlns:p14="http://schemas.microsoft.com/office/powerpoint/2010/main" val="919737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u="sng" dirty="0"/>
              <a:t>INSTRUCTOR NOTES</a:t>
            </a:r>
          </a:p>
          <a:p>
            <a:endParaRPr lang="en-US" u="none" dirty="0"/>
          </a:p>
          <a:p>
            <a:r>
              <a:rPr lang="en-US" u="none" dirty="0"/>
              <a:t> - cover specific fields/questions from attendees</a:t>
            </a:r>
          </a:p>
          <a:p>
            <a:endParaRPr lang="en-US" u="none" dirty="0"/>
          </a:p>
          <a:p>
            <a:r>
              <a:rPr lang="en-US" u="none" dirty="0"/>
              <a:t> - show calculated totals in CA, and mock duplicate</a:t>
            </a:r>
            <a:r>
              <a:rPr lang="en-US" u="none" baseline="0" dirty="0"/>
              <a:t> record</a:t>
            </a:r>
          </a:p>
          <a:p>
            <a:endParaRPr lang="en-US" u="none" baseline="0" dirty="0"/>
          </a:p>
          <a:p>
            <a:r>
              <a:rPr lang="en-US" u="none" baseline="0" dirty="0"/>
              <a:t> - jobs leveraged / leveraged activities</a:t>
            </a:r>
          </a:p>
          <a:p>
            <a:endParaRPr lang="en-US" u="none" baseline="0" dirty="0"/>
          </a:p>
          <a:p>
            <a:r>
              <a:rPr lang="en-US" u="none" baseline="0" dirty="0"/>
              <a:t>  - follow up and go back with activities leveraged</a:t>
            </a:r>
          </a:p>
          <a:p>
            <a:endParaRPr lang="en-US" u="none" baseline="0" dirty="0"/>
          </a:p>
          <a:p>
            <a:r>
              <a:rPr lang="en-US" u="none" baseline="0" dirty="0"/>
              <a:t> - may receive letter for follow up on some information gaps</a:t>
            </a:r>
          </a:p>
          <a:p>
            <a:endParaRPr lang="en-US" u="none" baseline="0" dirty="0"/>
          </a:p>
          <a:p>
            <a:r>
              <a:rPr lang="en-US" u="none" baseline="0" dirty="0"/>
              <a:t>NEW PPF</a:t>
            </a:r>
          </a:p>
          <a:p>
            <a:pPr lvl="1"/>
            <a:r>
              <a:rPr lang="en-US" dirty="0"/>
              <a:t>New explanation field if cleanup status is unknown</a:t>
            </a:r>
          </a:p>
          <a:p>
            <a:pPr lvl="1"/>
            <a:r>
              <a:rPr lang="en-US" dirty="0"/>
              <a:t>Expanded list of contaminants</a:t>
            </a:r>
          </a:p>
          <a:p>
            <a:pPr lvl="1"/>
            <a:r>
              <a:rPr lang="en-US" dirty="0"/>
              <a:t>Expanded list of media affected</a:t>
            </a:r>
          </a:p>
          <a:p>
            <a:pPr lvl="1"/>
            <a:r>
              <a:rPr lang="en-US" dirty="0"/>
              <a:t>More space to describe activities funded</a:t>
            </a:r>
          </a:p>
          <a:p>
            <a:pPr lvl="1"/>
            <a:r>
              <a:rPr lang="en-US" dirty="0"/>
              <a:t>Included Cost Share as a funding type for Cleanups and RLFs</a:t>
            </a:r>
          </a:p>
          <a:p>
            <a:pPr lvl="1"/>
            <a:r>
              <a:rPr lang="en-US" dirty="0"/>
              <a:t>Updated explanation of Jobs Leveraged</a:t>
            </a:r>
          </a:p>
          <a:p>
            <a:pPr lvl="1"/>
            <a:r>
              <a:rPr lang="en-US" dirty="0"/>
              <a:t>Combined the estimated and actual tables in the Redevelopment section</a:t>
            </a:r>
          </a:p>
          <a:p>
            <a:pPr lvl="1"/>
            <a:r>
              <a:rPr lang="en-US" dirty="0"/>
              <a:t>Included a sub grant issuance date (as well as the grant issue date) for RLF grants only</a:t>
            </a:r>
          </a:p>
          <a:p>
            <a:pPr lvl="1"/>
            <a:r>
              <a:rPr lang="en-US" dirty="0"/>
              <a:t>Ability to capture the cleanup completion documentation type (No Further Action Letter or Environmental Professional Certified)</a:t>
            </a:r>
          </a:p>
          <a:p>
            <a:endParaRPr lang="en-US" u="none" dirty="0"/>
          </a:p>
        </p:txBody>
      </p:sp>
      <p:sp>
        <p:nvSpPr>
          <p:cNvPr id="4" name="Slide Number Placeholder 3"/>
          <p:cNvSpPr>
            <a:spLocks noGrp="1"/>
          </p:cNvSpPr>
          <p:nvPr>
            <p:ph type="sldNum" sz="quarter" idx="10"/>
          </p:nvPr>
        </p:nvSpPr>
        <p:spPr/>
        <p:txBody>
          <a:bodyPr/>
          <a:lstStyle/>
          <a:p>
            <a:fld id="{D0170492-0661-4E77-B3F7-564CF27EF063}" type="slidenum">
              <a:rPr lang="en-US" smtClean="0"/>
              <a:pPr/>
              <a:t>17</a:t>
            </a:fld>
            <a:endParaRPr lang="en-US"/>
          </a:p>
        </p:txBody>
      </p:sp>
    </p:spTree>
    <p:extLst>
      <p:ext uri="{BB962C8B-B14F-4D97-AF65-F5344CB8AC3E}">
        <p14:creationId xmlns:p14="http://schemas.microsoft.com/office/powerpoint/2010/main" val="4267997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a:t>INSTRUCTOR NOTES</a:t>
            </a:r>
          </a:p>
          <a:p>
            <a:endParaRPr lang="en-US" u="sng" dirty="0"/>
          </a:p>
          <a:p>
            <a:r>
              <a:rPr lang="en-US" u="none" dirty="0"/>
              <a:t>Help with questions or</a:t>
            </a:r>
            <a:r>
              <a:rPr lang="en-US" u="none" baseline="0" dirty="0"/>
              <a:t> issues is almost as close as the press of a button.  </a:t>
            </a:r>
          </a:p>
          <a:p>
            <a:endParaRPr lang="en-US" u="none" baseline="0" dirty="0"/>
          </a:p>
          <a:p>
            <a:r>
              <a:rPr lang="en-US" u="none" baseline="0" dirty="0"/>
              <a:t>ACRES </a:t>
            </a:r>
            <a:r>
              <a:rPr lang="en-US" u="none" dirty="0"/>
              <a:t>Help</a:t>
            </a:r>
            <a:r>
              <a:rPr lang="en-US" u="none" baseline="0" dirty="0"/>
              <a:t> Desk hours – M-F/9-5 – encourage people to ask any and all questions; we are here to help.  Also encourage people to contact us with suggestions for improvement or enhancement.  We want to hear from our users and do not consider ACRES a “final product.”  We are always looking for ways to improve the application and make it as streamlined and useful as possible.</a:t>
            </a:r>
          </a:p>
          <a:p>
            <a:endParaRPr lang="en-US" u="none" baseline="0" dirty="0"/>
          </a:p>
          <a:p>
            <a:r>
              <a:rPr lang="en-US" u="none" dirty="0"/>
              <a:t>CDX Help Desk – for help with register</a:t>
            </a:r>
            <a:r>
              <a:rPr lang="en-US" u="none" baseline="0" dirty="0"/>
              <a:t> or username/password issues.</a:t>
            </a:r>
          </a:p>
          <a:p>
            <a:endParaRPr lang="en-US" u="none" baseline="0" dirty="0"/>
          </a:p>
          <a:p>
            <a:r>
              <a:rPr lang="en-US" u="none" baseline="0" dirty="0"/>
              <a:t>ACRES Information page – all QRGs have been updated, and a few new ones added!  As training gears up again, we will post the schedule.  We are also going to be posting short 10 minute recorded training clips to help with certain activities in ACRES.</a:t>
            </a:r>
          </a:p>
          <a:p>
            <a:endParaRPr lang="en-US" u="none" baseline="0" dirty="0"/>
          </a:p>
          <a:p>
            <a:r>
              <a:rPr lang="en-US" u="none" baseline="0" dirty="0"/>
              <a:t>WE WANT PICTURES!  Historical, before and during Brownfields activities, after reuse – all of it!  The form is in the back of the room and posted on ACRES Information.</a:t>
            </a:r>
            <a:endParaRPr lang="en-US" u="none" dirty="0"/>
          </a:p>
        </p:txBody>
      </p:sp>
    </p:spTree>
    <p:extLst>
      <p:ext uri="{BB962C8B-B14F-4D97-AF65-F5344CB8AC3E}">
        <p14:creationId xmlns:p14="http://schemas.microsoft.com/office/powerpoint/2010/main" val="278001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a:t>INSTRUCTOR NOTES</a:t>
            </a:r>
          </a:p>
          <a:p>
            <a:endParaRPr lang="en-US" u="sng" dirty="0"/>
          </a:p>
          <a:p>
            <a:r>
              <a:rPr lang="en-US" u="none" dirty="0"/>
              <a:t>- Ask if anyone</a:t>
            </a:r>
            <a:r>
              <a:rPr lang="en-US" u="none" baseline="0" dirty="0"/>
              <a:t> has any questions</a:t>
            </a:r>
          </a:p>
          <a:p>
            <a:endParaRPr lang="en-US" u="none" baseline="0" dirty="0"/>
          </a:p>
          <a:p>
            <a:r>
              <a:rPr lang="en-US" u="none" dirty="0"/>
              <a:t> - Remind</a:t>
            </a:r>
            <a:r>
              <a:rPr lang="en-US" u="none" baseline="0" dirty="0"/>
              <a:t> everyone to turn in the course evaluation</a:t>
            </a:r>
            <a:endParaRPr lang="en-US" u="none" dirty="0"/>
          </a:p>
        </p:txBody>
      </p:sp>
    </p:spTree>
    <p:extLst>
      <p:ext uri="{BB962C8B-B14F-4D97-AF65-F5344CB8AC3E}">
        <p14:creationId xmlns:p14="http://schemas.microsoft.com/office/powerpoint/2010/main" val="15952869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10000">
              <a:schemeClr val="tx2">
                <a:lumMod val="50000"/>
              </a:schemeClr>
            </a:gs>
            <a:gs pos="12000">
              <a:schemeClr val="tx2">
                <a:lumMod val="50000"/>
              </a:schemeClr>
            </a:gs>
            <a:gs pos="50000">
              <a:schemeClr val="tx2">
                <a:lumMod val="75000"/>
              </a:schemeClr>
            </a:gs>
            <a:gs pos="100000">
              <a:schemeClr val="tx2">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981" y="1295401"/>
            <a:ext cx="10363200" cy="1470025"/>
          </a:xfrm>
        </p:spPr>
        <p:txBody>
          <a:bodyPr>
            <a:normAutofit/>
          </a:bodyPr>
          <a:lstStyle>
            <a:lvl1pPr algn="l">
              <a:defRPr sz="4400" b="1">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3454400" y="6172200"/>
            <a:ext cx="8534400" cy="685800"/>
          </a:xfrm>
        </p:spPr>
        <p:txBody>
          <a:bodyPr>
            <a:normAutofit/>
          </a:bodyPr>
          <a:lstStyle>
            <a:lvl1pPr marL="0" indent="0" algn="r">
              <a:buNone/>
              <a:defRPr sz="24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13" name="Group 12"/>
          <p:cNvGrpSpPr/>
          <p:nvPr userDrawn="1"/>
        </p:nvGrpSpPr>
        <p:grpSpPr>
          <a:xfrm>
            <a:off x="0" y="381000"/>
            <a:ext cx="12192000" cy="685800"/>
            <a:chOff x="0" y="304800"/>
            <a:chExt cx="9144000" cy="685800"/>
          </a:xfrm>
        </p:grpSpPr>
        <p:sp>
          <p:nvSpPr>
            <p:cNvPr id="14" name="Rectangle 13"/>
            <p:cNvSpPr/>
            <p:nvPr/>
          </p:nvSpPr>
          <p:spPr>
            <a:xfrm>
              <a:off x="0" y="304800"/>
              <a:ext cx="914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5"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04800"/>
              <a:ext cx="2076450" cy="657225"/>
            </a:xfrm>
            <a:prstGeom prst="rect">
              <a:avLst/>
            </a:prstGeom>
            <a:noFill/>
            <a:ln w="9525">
              <a:noFill/>
              <a:miter lim="800000"/>
              <a:headEnd/>
              <a:tailEnd/>
            </a:ln>
          </p:spPr>
        </p:pic>
        <p:pic>
          <p:nvPicPr>
            <p:cNvPr id="16"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304800"/>
              <a:ext cx="785973" cy="685800"/>
            </a:xfrm>
            <a:prstGeom prst="rect">
              <a:avLst/>
            </a:prstGeom>
            <a:noFill/>
            <a:ln w="9525">
              <a:noFill/>
              <a:miter lim="800000"/>
              <a:headEnd/>
              <a:tailEnd/>
            </a:ln>
          </p:spPr>
        </p:pic>
      </p:grpSp>
    </p:spTree>
    <p:extLst>
      <p:ext uri="{BB962C8B-B14F-4D97-AF65-F5344CB8AC3E}">
        <p14:creationId xmlns:p14="http://schemas.microsoft.com/office/powerpoint/2010/main" val="83038065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2D3BF7-66A5-4224-9D32-716637B6E8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97105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2D3BF7-66A5-4224-9D32-716637B6E8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480795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0" y="6400800"/>
            <a:ext cx="12192000" cy="4572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hasCustomPrompt="1"/>
          </p:nvPr>
        </p:nvSpPr>
        <p:spPr>
          <a:xfrm>
            <a:off x="0" y="0"/>
            <a:ext cx="12192000" cy="990600"/>
          </a:xfrm>
          <a:gradFill flip="none" rotWithShape="1">
            <a:gsLst>
              <a:gs pos="31000">
                <a:schemeClr val="accent1">
                  <a:lumMod val="50000"/>
                </a:schemeClr>
              </a:gs>
              <a:gs pos="55000">
                <a:schemeClr val="accent1">
                  <a:lumMod val="75000"/>
                </a:schemeClr>
              </a:gs>
              <a:gs pos="90000">
                <a:schemeClr val="accent1">
                  <a:lumMod val="60000"/>
                  <a:lumOff val="40000"/>
                </a:schemeClr>
              </a:gs>
              <a:gs pos="100000">
                <a:schemeClr val="accent1">
                  <a:lumMod val="40000"/>
                  <a:lumOff val="60000"/>
                </a:schemeClr>
              </a:gs>
            </a:gsLst>
            <a:lin ang="0" scaled="1"/>
            <a:tileRect/>
          </a:gradFill>
        </p:spPr>
        <p:txBody>
          <a:bodyPr/>
          <a:lstStyle>
            <a:lvl1pPr algn="l">
              <a:defRPr sz="3600" b="0">
                <a:solidFill>
                  <a:schemeClr val="bg1"/>
                </a:solidFill>
                <a:effectLst/>
              </a:defRPr>
            </a:lvl1pPr>
          </a:lstStyle>
          <a:p>
            <a:r>
              <a:rPr lang="en-US" dirty="0"/>
              <a:t> Click to edit Master title style</a:t>
            </a:r>
          </a:p>
        </p:txBody>
      </p:sp>
      <p:sp>
        <p:nvSpPr>
          <p:cNvPr id="3" name="Content Placeholder 2"/>
          <p:cNvSpPr>
            <a:spLocks noGrp="1"/>
          </p:cNvSpPr>
          <p:nvPr>
            <p:ph idx="1"/>
          </p:nvPr>
        </p:nvSpPr>
        <p:spPr>
          <a:xfrm>
            <a:off x="406400" y="1143000"/>
            <a:ext cx="11176000" cy="4953000"/>
          </a:xfrm>
        </p:spPr>
        <p:txBody>
          <a:bodyPr/>
          <a:lstStyle>
            <a:lvl1pPr>
              <a:buClr>
                <a:srgbClr val="002060"/>
              </a:buClr>
              <a:buFont typeface="Symbol" pitchFamily="18" charset="2"/>
              <a:buChar char=""/>
              <a:defRPr sz="2400" b="1"/>
            </a:lvl1pPr>
            <a:lvl2pPr>
              <a:buClr>
                <a:schemeClr val="bg1">
                  <a:lumMod val="50000"/>
                </a:schemeClr>
              </a:buClr>
              <a:buFont typeface="Arial" pitchFamily="34" charset="0"/>
              <a:buChar char="•"/>
              <a:defRPr sz="2000"/>
            </a:lvl2pPr>
            <a:lvl3pPr>
              <a:buClr>
                <a:srgbClr val="002060"/>
              </a:buClr>
              <a:buFont typeface="Calibri" pitchFamily="34" charset="0"/>
              <a:buChar char="–"/>
              <a:defRPr sz="2000"/>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11590316" y="6437417"/>
            <a:ext cx="508000" cy="365125"/>
          </a:xfrm>
        </p:spPr>
        <p:txBody>
          <a:bodyPr/>
          <a:lstStyle/>
          <a:p>
            <a:fld id="{4D2D3BF7-66A5-4224-9D32-716637B6E8CF}" type="slidenum">
              <a:rPr lang="en-US" smtClean="0">
                <a:solidFill>
                  <a:prstClr val="black">
                    <a:tint val="75000"/>
                  </a:prstClr>
                </a:solidFill>
              </a:rPr>
              <a:pPr/>
              <a:t>‹#›</a:t>
            </a:fld>
            <a:endParaRPr lang="en-US">
              <a:solidFill>
                <a:prstClr val="black">
                  <a:tint val="75000"/>
                </a:prstClr>
              </a:solidFill>
            </a:endParaRPr>
          </a:p>
        </p:txBody>
      </p:sp>
      <p:pic>
        <p:nvPicPr>
          <p:cNvPr id="7" name="Picture 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00776"/>
            <a:ext cx="2438400" cy="657225"/>
          </a:xfrm>
          <a:prstGeom prst="rect">
            <a:avLst/>
          </a:prstGeom>
          <a:noFill/>
          <a:ln w="9525">
            <a:noFill/>
            <a:miter lim="800000"/>
            <a:headEnd/>
            <a:tailEnd/>
          </a:ln>
        </p:spPr>
      </p:pic>
    </p:spTree>
    <p:extLst>
      <p:ext uri="{BB962C8B-B14F-4D97-AF65-F5344CB8AC3E}">
        <p14:creationId xmlns:p14="http://schemas.microsoft.com/office/powerpoint/2010/main" val="243453794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2D3BF7-66A5-4224-9D32-716637B6E8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80225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2D3BF7-66A5-4224-9D32-716637B6E8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331303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D2D3BF7-66A5-4224-9D32-716637B6E8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38346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D2D3BF7-66A5-4224-9D32-716637B6E8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778049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D2D3BF7-66A5-4224-9D32-716637B6E8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672738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2D3BF7-66A5-4224-9D32-716637B6E8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534468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2D3BF7-66A5-4224-9D32-716637B6E8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45599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0EC67-D98B-4F8E-A148-1E460DF40BE8}" type="datetime1">
              <a:rPr lang="en-US" smtClean="0">
                <a:solidFill>
                  <a:prstClr val="black">
                    <a:tint val="75000"/>
                  </a:prstClr>
                </a:solidFill>
              </a:rPr>
              <a:pPr/>
              <a:t>3/8/2017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D3BF7-66A5-4224-9D32-716637B6E8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157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12" Type="http://schemas.microsoft.com/office/2007/relationships/hdphoto" Target="../media/hdphoto5.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7.png"/><Relationship Id="rId14" Type="http://schemas.microsoft.com/office/2007/relationships/hdphoto" Target="../media/hdphoto6.wdp"/></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fext.epa.gov/acr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s://www.epa.gov/brownfields" TargetMode="External"/><Relationship Id="rId4" Type="http://schemas.openxmlformats.org/officeDocument/2006/relationships/hyperlink" Target="mailto:Acres_Help@usepa.onmicrosoft.com"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198913"/>
            <a:ext cx="8219268" cy="2051214"/>
          </a:xfrm>
        </p:spPr>
        <p:txBody>
          <a:bodyPr>
            <a:normAutofit/>
          </a:bodyPr>
          <a:lstStyle/>
          <a:p>
            <a:pPr algn="l"/>
            <a:r>
              <a:rPr lang="en-US" sz="4800" dirty="0"/>
              <a:t>ACRES 5.0:</a:t>
            </a:r>
            <a:r>
              <a:rPr lang="en-US" dirty="0"/>
              <a:t/>
            </a:r>
            <a:br>
              <a:rPr lang="en-US" dirty="0"/>
            </a:br>
            <a:r>
              <a:rPr lang="en-US" sz="3600" dirty="0"/>
              <a:t>Brownfields Area-Wide Planning</a:t>
            </a:r>
            <a:br>
              <a:rPr lang="en-US" sz="3600" dirty="0"/>
            </a:br>
            <a:r>
              <a:rPr lang="en-US" sz="3600" dirty="0"/>
              <a:t> 		Recipient Training </a:t>
            </a:r>
          </a:p>
        </p:txBody>
      </p:sp>
      <p:sp>
        <p:nvSpPr>
          <p:cNvPr id="3" name="Subtitle 2"/>
          <p:cNvSpPr>
            <a:spLocks noGrp="1"/>
          </p:cNvSpPr>
          <p:nvPr>
            <p:ph type="subTitle" idx="1"/>
          </p:nvPr>
        </p:nvSpPr>
        <p:spPr>
          <a:xfrm>
            <a:off x="4038146" y="5301342"/>
            <a:ext cx="6400800" cy="1524000"/>
          </a:xfrm>
        </p:spPr>
        <p:txBody>
          <a:bodyPr anchor="b" anchorCtr="0">
            <a:normAutofit/>
          </a:bodyPr>
          <a:lstStyle/>
          <a:p>
            <a:pPr>
              <a:spcBef>
                <a:spcPts val="400"/>
              </a:spcBef>
            </a:pPr>
            <a:r>
              <a:rPr lang="en-US" dirty="0"/>
              <a:t> </a:t>
            </a:r>
            <a:fld id="{EDFEB3CE-78A7-4CB7-9942-A259A1A17006}" type="datetime4">
              <a:rPr lang="en-US" smtClean="0"/>
              <a:pPr>
                <a:spcBef>
                  <a:spcPts val="400"/>
                </a:spcBef>
              </a:pPr>
              <a:t>March 8, 2017</a:t>
            </a:fld>
            <a:endParaRPr lang="en-US" dirty="0"/>
          </a:p>
        </p:txBody>
      </p:sp>
      <p:grpSp>
        <p:nvGrpSpPr>
          <p:cNvPr id="10" name="Group 9"/>
          <p:cNvGrpSpPr/>
          <p:nvPr/>
        </p:nvGrpSpPr>
        <p:grpSpPr>
          <a:xfrm>
            <a:off x="1981200" y="2362200"/>
            <a:ext cx="8220136" cy="3409686"/>
            <a:chOff x="457200" y="2362200"/>
            <a:chExt cx="8220136" cy="3409686"/>
          </a:xfrm>
        </p:grpSpPr>
        <p:sp>
          <p:nvSpPr>
            <p:cNvPr id="11" name="Arc 10"/>
            <p:cNvSpPr/>
            <p:nvPr/>
          </p:nvSpPr>
          <p:spPr>
            <a:xfrm rot="10954499">
              <a:off x="829002" y="3122684"/>
              <a:ext cx="1705990" cy="1238548"/>
            </a:xfrm>
            <a:prstGeom prst="arc">
              <a:avLst>
                <a:gd name="adj1" fmla="val 16841077"/>
                <a:gd name="adj2" fmla="val 0"/>
              </a:avLst>
            </a:prstGeom>
            <a:ln w="444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8" name="Arc 17"/>
            <p:cNvSpPr/>
            <p:nvPr/>
          </p:nvSpPr>
          <p:spPr>
            <a:xfrm rot="10954499">
              <a:off x="1537103" y="3823570"/>
              <a:ext cx="1705990" cy="1035100"/>
            </a:xfrm>
            <a:prstGeom prst="arc">
              <a:avLst>
                <a:gd name="adj1" fmla="val 15043962"/>
                <a:gd name="adj2" fmla="val 0"/>
              </a:avLst>
            </a:prstGeom>
            <a:ln w="444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0" name="Arc 19"/>
            <p:cNvSpPr/>
            <p:nvPr/>
          </p:nvSpPr>
          <p:spPr>
            <a:xfrm rot="9907923">
              <a:off x="2692295" y="3940096"/>
              <a:ext cx="1705990" cy="1238548"/>
            </a:xfrm>
            <a:prstGeom prst="arc">
              <a:avLst>
                <a:gd name="adj1" fmla="val 16841077"/>
                <a:gd name="adj2" fmla="val 0"/>
              </a:avLst>
            </a:prstGeom>
            <a:ln w="444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1" name="Arc 20"/>
            <p:cNvSpPr/>
            <p:nvPr/>
          </p:nvSpPr>
          <p:spPr>
            <a:xfrm rot="7943167">
              <a:off x="3947606" y="3700510"/>
              <a:ext cx="1705990" cy="1238548"/>
            </a:xfrm>
            <a:prstGeom prst="arc">
              <a:avLst>
                <a:gd name="adj1" fmla="val 14678988"/>
                <a:gd name="adj2" fmla="val 0"/>
              </a:avLst>
            </a:prstGeom>
            <a:ln w="444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2" name="Arc 21"/>
            <p:cNvSpPr/>
            <p:nvPr/>
          </p:nvSpPr>
          <p:spPr>
            <a:xfrm rot="6724569">
              <a:off x="5299266" y="2698641"/>
              <a:ext cx="1705990" cy="1238548"/>
            </a:xfrm>
            <a:prstGeom prst="arc">
              <a:avLst>
                <a:gd name="adj1" fmla="val 16841077"/>
                <a:gd name="adj2" fmla="val 0"/>
              </a:avLst>
            </a:prstGeom>
            <a:ln w="444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99632"/>
                      </a14:imgEffect>
                    </a14:imgLayer>
                  </a14:imgProps>
                </a:ext>
                <a:ext uri="{28A0092B-C50C-407E-A947-70E740481C1C}">
                  <a14:useLocalDpi xmlns:a14="http://schemas.microsoft.com/office/drawing/2010/main" val="0"/>
                </a:ext>
              </a:extLst>
            </a:blip>
            <a:srcRect/>
            <a:stretch>
              <a:fillRect/>
            </a:stretch>
          </p:blipFill>
          <p:spPr bwMode="auto">
            <a:xfrm>
              <a:off x="457200" y="3375077"/>
              <a:ext cx="702821" cy="5876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399905" y="4591313"/>
              <a:ext cx="1400695" cy="1180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9156" l="0" r="100000"/>
                      </a14:imgEffect>
                    </a14:imgLayer>
                  </a14:imgProps>
                </a:ext>
                <a:ext uri="{28A0092B-C50C-407E-A947-70E740481C1C}">
                  <a14:useLocalDpi xmlns:a14="http://schemas.microsoft.com/office/drawing/2010/main" val="0"/>
                </a:ext>
              </a:extLst>
            </a:blip>
            <a:srcRect/>
            <a:stretch>
              <a:fillRect/>
            </a:stretch>
          </p:blipFill>
          <p:spPr bwMode="auto">
            <a:xfrm>
              <a:off x="2068279" y="4362005"/>
              <a:ext cx="1116128" cy="99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9857" l="0" r="99893"/>
                      </a14:imgEffect>
                    </a14:imgLayer>
                  </a14:imgProps>
                </a:ext>
                <a:ext uri="{28A0092B-C50C-407E-A947-70E740481C1C}">
                  <a14:useLocalDpi xmlns:a14="http://schemas.microsoft.com/office/drawing/2010/main" val="0"/>
                </a:ext>
              </a:extLst>
            </a:blip>
            <a:srcRect/>
            <a:stretch>
              <a:fillRect/>
            </a:stretch>
          </p:blipFill>
          <p:spPr bwMode="auto">
            <a:xfrm>
              <a:off x="1066800" y="3962764"/>
              <a:ext cx="877544" cy="79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132" r="99737"/>
                      </a14:imgEffect>
                    </a14:imgLayer>
                  </a14:imgProps>
                </a:ext>
                <a:ext uri="{28A0092B-C50C-407E-A947-70E740481C1C}">
                  <a14:useLocalDpi xmlns:a14="http://schemas.microsoft.com/office/drawing/2010/main" val="0"/>
                </a:ext>
              </a:extLst>
            </a:blip>
            <a:srcRect/>
            <a:stretch>
              <a:fillRect/>
            </a:stretch>
          </p:blipFill>
          <p:spPr bwMode="auto">
            <a:xfrm>
              <a:off x="4920116" y="3785770"/>
              <a:ext cx="1588861" cy="1395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99895">
                          <a14:foregroundMark x1="48117" y1="35479" x2="48117" y2="35479"/>
                          <a14:foregroundMark x1="58159" y1="37911" x2="58159" y2="37911"/>
                          <a14:foregroundMark x1="52406" y1="10873" x2="52406" y2="10873"/>
                          <a14:foregroundMark x1="54184" y1="13591" x2="54184" y2="13591"/>
                          <a14:foregroundMark x1="53033" y1="34907" x2="53033" y2="34907"/>
                          <a14:foregroundMark x1="61925" y1="42775" x2="61925" y2="42775"/>
                          <a14:foregroundMark x1="69456" y1="66381" x2="69456" y2="66381"/>
                          <a14:foregroundMark x1="63285" y1="64092" x2="63285" y2="64092"/>
                          <a14:foregroundMark x1="63598" y1="69099" x2="63598" y2="69099"/>
                          <a14:foregroundMark x1="60879" y1="64521" x2="60879" y2="64521"/>
                          <a14:foregroundMark x1="81067" y1="67382" x2="81067" y2="67382"/>
                          <a14:foregroundMark x1="57113" y1="77110" x2="57113" y2="77110"/>
                          <a14:foregroundMark x1="58368" y1="70815" x2="58368" y2="70815"/>
                          <a14:foregroundMark x1="55230" y1="61087" x2="55230" y2="61087"/>
                          <a14:foregroundMark x1="44770" y1="61516" x2="44770" y2="61516"/>
                          <a14:foregroundMark x1="42155" y1="61087" x2="42155" y2="61087"/>
                          <a14:foregroundMark x1="38389" y1="61230" x2="38389" y2="61230"/>
                          <a14:foregroundMark x1="37552" y1="65665" x2="37552" y2="65665"/>
                          <a14:foregroundMark x1="32531" y1="60801" x2="32531" y2="60801"/>
                          <a14:foregroundMark x1="26674" y1="60944" x2="26674" y2="60944"/>
                          <a14:foregroundMark x1="31276" y1="64664" x2="31276" y2="64664"/>
                          <a14:foregroundMark x1="27510" y1="65522" x2="27510" y2="65522"/>
                          <a14:foregroundMark x1="28975" y1="68670" x2="28975" y2="68670"/>
                          <a14:foregroundMark x1="40795" y1="66094" x2="40795" y2="66094"/>
                          <a14:foregroundMark x1="36297" y1="66094" x2="36297" y2="66094"/>
                          <a14:foregroundMark x1="81381" y1="86838" x2="81381" y2="86838"/>
                          <a14:foregroundMark x1="82427" y1="86552" x2="82427" y2="86552"/>
                          <a14:foregroundMark x1="68515" y1="8155" x2="68515" y2="8155"/>
                          <a14:foregroundMark x1="80021" y1="15451" x2="80021" y2="15451"/>
                          <a14:foregroundMark x1="72594" y1="13734" x2="72594" y2="13734"/>
                          <a14:foregroundMark x1="65586" y1="8441" x2="65586" y2="8441"/>
                          <a14:foregroundMark x1="63180" y1="4721" x2="63180" y2="4721"/>
                          <a14:foregroundMark x1="70084" y1="7725" x2="70084" y2="7725"/>
                          <a14:foregroundMark x1="75105" y1="10587" x2="75105" y2="10587"/>
                          <a14:foregroundMark x1="88703" y1="26323" x2="88703" y2="26323"/>
                          <a14:foregroundMark x1="76987" y1="69528" x2="76987" y2="69528"/>
                          <a14:foregroundMark x1="94561" y1="43777" x2="94561" y2="43777"/>
                          <a14:foregroundMark x1="93410" y1="38054" x2="93410" y2="38054"/>
                          <a14:foregroundMark x1="93515" y1="31330" x2="93515" y2="31330"/>
                          <a14:foregroundMark x1="59833" y1="2289" x2="86611" y2="21602"/>
                          <a14:foregroundMark x1="86506" y1="22747" x2="95397" y2="44492"/>
                          <a14:foregroundMark x1="44770" y1="31903" x2="62971" y2="41345"/>
                          <a14:foregroundMark x1="68515" y1="68097" x2="81590" y2="76681"/>
                          <a14:foregroundMark x1="90063" y1="25751" x2="98431" y2="44492"/>
                          <a14:foregroundMark x1="51255" y1="60801" x2="57218" y2="60372"/>
                          <a14:foregroundMark x1="83159" y1="86552" x2="79079" y2="89413"/>
                        </a14:backgroundRemoval>
                      </a14:imgEffect>
                    </a14:imgLayer>
                  </a14:imgProps>
                </a:ext>
                <a:ext uri="{28A0092B-C50C-407E-A947-70E740481C1C}">
                  <a14:useLocalDpi xmlns:a14="http://schemas.microsoft.com/office/drawing/2010/main" val="0"/>
                </a:ext>
              </a:extLst>
            </a:blip>
            <a:srcRect/>
            <a:stretch>
              <a:fillRect/>
            </a:stretch>
          </p:blipFill>
          <p:spPr bwMode="auto">
            <a:xfrm>
              <a:off x="6248400" y="2362200"/>
              <a:ext cx="2428936" cy="177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457200" y="3375077"/>
              <a:ext cx="702821" cy="587687"/>
            </a:xfrm>
            <a:prstGeom prst="ellipse">
              <a:avLst/>
            </a:prstGeom>
            <a:no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Oval 4"/>
            <p:cNvSpPr/>
            <p:nvPr/>
          </p:nvSpPr>
          <p:spPr>
            <a:xfrm>
              <a:off x="1066800" y="3962765"/>
              <a:ext cx="877544" cy="798482"/>
            </a:xfrm>
            <a:prstGeom prst="ellipse">
              <a:avLst/>
            </a:prstGeom>
            <a:no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2068279" y="4362006"/>
              <a:ext cx="1116128" cy="993962"/>
            </a:xfrm>
            <a:prstGeom prst="ellipse">
              <a:avLst/>
            </a:prstGeom>
            <a:no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3399905" y="4591313"/>
              <a:ext cx="1400695" cy="11805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920115" y="3785770"/>
              <a:ext cx="1588861" cy="13958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6248400" y="2362200"/>
              <a:ext cx="2428936" cy="17758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0685246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Part 2: Leveraged Resources </a:t>
            </a:r>
          </a:p>
        </p:txBody>
      </p:sp>
      <p:sp>
        <p:nvSpPr>
          <p:cNvPr id="4" name="Slide Number Placeholder 3"/>
          <p:cNvSpPr>
            <a:spLocks noGrp="1"/>
          </p:cNvSpPr>
          <p:nvPr>
            <p:ph type="sldNum" sz="quarter" idx="12"/>
          </p:nvPr>
        </p:nvSpPr>
        <p:spPr/>
        <p:txBody>
          <a:bodyPr/>
          <a:lstStyle/>
          <a:p>
            <a:fld id="{4D2D3BF7-66A5-4224-9D32-716637B6E8CF}" type="slidenum">
              <a:rPr lang="en-US" smtClean="0">
                <a:solidFill>
                  <a:prstClr val="black">
                    <a:tint val="75000"/>
                  </a:prstClr>
                </a:solidFill>
              </a:rPr>
              <a:pPr/>
              <a:t>10</a:t>
            </a:fld>
            <a:endParaRPr lang="en-US">
              <a:solidFill>
                <a:prstClr val="black">
                  <a:tint val="75000"/>
                </a:prstClr>
              </a:solidFill>
            </a:endParaRPr>
          </a:p>
        </p:txBody>
      </p:sp>
      <p:sp>
        <p:nvSpPr>
          <p:cNvPr id="6" name="Content Placeholder 2"/>
          <p:cNvSpPr txBox="1">
            <a:spLocks/>
          </p:cNvSpPr>
          <p:nvPr/>
        </p:nvSpPr>
        <p:spPr>
          <a:xfrm>
            <a:off x="558799" y="1110344"/>
            <a:ext cx="11304649" cy="1701095"/>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Clr>
                <a:srgbClr val="002060"/>
              </a:buClr>
              <a:buFont typeface="Symbol" pitchFamily="18" charset="2"/>
              <a:buChar char=""/>
              <a:defRPr sz="2400" b="1" kern="1200">
                <a:solidFill>
                  <a:schemeClr val="tx1"/>
                </a:solidFill>
                <a:latin typeface="+mn-lt"/>
                <a:ea typeface="+mn-ea"/>
                <a:cs typeface="+mn-cs"/>
              </a:defRPr>
            </a:lvl1pPr>
            <a:lvl2pPr marL="742950" indent="-285750" algn="l" defTabSz="914400" rtl="0" eaLnBrk="1" latinLnBrk="0" hangingPunct="1">
              <a:spcBef>
                <a:spcPct val="20000"/>
              </a:spcBef>
              <a:buClr>
                <a:schemeClr val="bg1">
                  <a:lumMod val="50000"/>
                </a:schemeClr>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002060"/>
              </a:buClr>
              <a:buFont typeface="Calibri"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a:t>In Part 2 of the AWP form, enter your AWP leveraged resources information.</a:t>
            </a:r>
          </a:p>
          <a:p>
            <a:pPr lvl="1"/>
            <a:r>
              <a:rPr lang="en-US" dirty="0"/>
              <a:t>Include leveraging that helps improve the overall project area (sidewalk improvements, street lighting, etc) and any site-specific leveraging that is not already included on another ACRES ID property record </a:t>
            </a:r>
          </a:p>
          <a:p>
            <a:pPr lvl="1"/>
            <a:r>
              <a:rPr lang="en-US" dirty="0"/>
              <a:t>Enter all leveraging information including source of resources, name of entity, year resources were provided, what the resources were used for, and leveraged amount. </a:t>
            </a:r>
          </a:p>
          <a:p>
            <a:pPr marL="0" indent="0">
              <a:buNone/>
            </a:pPr>
            <a:endParaRPr lang="en-US" dirty="0"/>
          </a:p>
        </p:txBody>
      </p:sp>
      <p:cxnSp>
        <p:nvCxnSpPr>
          <p:cNvPr id="5" name="Straight Arrow Connector 4"/>
          <p:cNvCxnSpPr/>
          <p:nvPr/>
        </p:nvCxnSpPr>
        <p:spPr>
          <a:xfrm>
            <a:off x="-10249" y="4408885"/>
            <a:ext cx="941462" cy="96833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0629" y="2811439"/>
            <a:ext cx="6796530" cy="3556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054043" y="6181778"/>
            <a:ext cx="1145120" cy="2617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54043" y="5377219"/>
            <a:ext cx="6728580" cy="5473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182217" y="3734954"/>
            <a:ext cx="3810000" cy="2446824"/>
          </a:xfrm>
          <a:prstGeom prst="rect">
            <a:avLst/>
          </a:prstGeom>
        </p:spPr>
        <p:txBody>
          <a:bodyPr wrap="square">
            <a:spAutoFit/>
          </a:bodyPr>
          <a:lstStyle/>
          <a:p>
            <a:r>
              <a:rPr lang="en-US" sz="2000" b="1" dirty="0"/>
              <a:t>Reminders:</a:t>
            </a:r>
          </a:p>
          <a:p>
            <a:pPr marL="285750" indent="-285750">
              <a:buFont typeface="Arial" panose="020B0604020202020204" pitchFamily="34" charset="0"/>
              <a:buChar char="•"/>
            </a:pPr>
            <a:r>
              <a:rPr lang="en-US" sz="1900" dirty="0"/>
              <a:t>When entering leveraged funding, please be sure not to double count previously entered funding. </a:t>
            </a:r>
          </a:p>
          <a:p>
            <a:pPr marL="285750" indent="-285750">
              <a:buFont typeface="Arial" panose="020B0604020202020204" pitchFamily="34" charset="0"/>
              <a:buChar char="•"/>
            </a:pPr>
            <a:r>
              <a:rPr lang="en-US" sz="1900" dirty="0"/>
              <a:t>Unlike other grant types, funding leveraged prior to the AWP award can be entered. </a:t>
            </a:r>
          </a:p>
        </p:txBody>
      </p:sp>
    </p:spTree>
    <p:extLst>
      <p:ext uri="{BB962C8B-B14F-4D97-AF65-F5344CB8AC3E}">
        <p14:creationId xmlns:p14="http://schemas.microsoft.com/office/powerpoint/2010/main" val="236470547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How to view previously entered leveraged funding </a:t>
            </a:r>
          </a:p>
        </p:txBody>
      </p:sp>
      <p:sp>
        <p:nvSpPr>
          <p:cNvPr id="3" name="Content Placeholder 2"/>
          <p:cNvSpPr>
            <a:spLocks noGrp="1"/>
          </p:cNvSpPr>
          <p:nvPr>
            <p:ph idx="1"/>
          </p:nvPr>
        </p:nvSpPr>
        <p:spPr>
          <a:xfrm>
            <a:off x="338127" y="990600"/>
            <a:ext cx="11176000" cy="4953000"/>
          </a:xfrm>
        </p:spPr>
        <p:txBody>
          <a:bodyPr>
            <a:normAutofit/>
          </a:bodyPr>
          <a:lstStyle/>
          <a:p>
            <a:r>
              <a:rPr lang="en-US" sz="1700" dirty="0" smtClean="0"/>
              <a:t>Search for your AWP property by entering the ACRES Property ID on the Find Propert</a:t>
            </a:r>
            <a:r>
              <a:rPr lang="en-US" sz="1700" dirty="0" smtClean="0"/>
              <a:t>y tab. </a:t>
            </a:r>
          </a:p>
          <a:p>
            <a:r>
              <a:rPr lang="en-US" sz="1700" dirty="0" smtClean="0"/>
              <a:t>Click the Property name link to view the Property Home page.</a:t>
            </a:r>
          </a:p>
          <a:p>
            <a:r>
              <a:rPr lang="en-US" sz="1700" dirty="0" smtClean="0"/>
              <a:t>The </a:t>
            </a:r>
            <a:r>
              <a:rPr lang="en-US" sz="1700" dirty="0"/>
              <a:t>Property Home page allows you to view what data, including leveraged funding, has already been entered under associated brownfields properties (sites with an ACRES ID).</a:t>
            </a:r>
          </a:p>
          <a:p>
            <a:r>
              <a:rPr lang="en-US" sz="1700" dirty="0"/>
              <a:t>This is a great way to make sure you are not </a:t>
            </a:r>
            <a:r>
              <a:rPr lang="en-US" sz="1700" dirty="0">
                <a:solidFill>
                  <a:srgbClr val="FF0000"/>
                </a:solidFill>
              </a:rPr>
              <a:t>double-counting leveraged funding </a:t>
            </a:r>
            <a:r>
              <a:rPr lang="en-US" sz="1700" dirty="0"/>
              <a:t>under your </a:t>
            </a:r>
            <a:r>
              <a:rPr lang="en-US" sz="1700"/>
              <a:t>AWP </a:t>
            </a:r>
            <a:r>
              <a:rPr lang="en-US" sz="1700" smtClean="0"/>
              <a:t>grant. </a:t>
            </a:r>
            <a:endParaRPr lang="en-US" sz="1700" dirty="0" smtClean="0"/>
          </a:p>
          <a:p>
            <a:pPr marL="0" indent="0">
              <a:buNone/>
            </a:pPr>
            <a:endParaRPr lang="en-US" sz="1900" dirty="0"/>
          </a:p>
        </p:txBody>
      </p:sp>
      <p:sp>
        <p:nvSpPr>
          <p:cNvPr id="4" name="Slide Number Placeholder 3"/>
          <p:cNvSpPr>
            <a:spLocks noGrp="1"/>
          </p:cNvSpPr>
          <p:nvPr>
            <p:ph type="sldNum" sz="quarter" idx="12"/>
          </p:nvPr>
        </p:nvSpPr>
        <p:spPr/>
        <p:txBody>
          <a:bodyPr/>
          <a:lstStyle/>
          <a:p>
            <a:fld id="{4D2D3BF7-66A5-4224-9D32-716637B6E8CF}" type="slidenum">
              <a:rPr lang="en-US" smtClean="0">
                <a:solidFill>
                  <a:prstClr val="black">
                    <a:tint val="75000"/>
                  </a:prstClr>
                </a:solidFill>
              </a:rPr>
              <a:pPr/>
              <a:t>11</a:t>
            </a:fld>
            <a:endParaRPr lang="en-US" dirty="0">
              <a:solidFill>
                <a:prstClr val="black">
                  <a:tint val="75000"/>
                </a:prstClr>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904561" y="2548684"/>
            <a:ext cx="6154393" cy="2114325"/>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4334" y="4675267"/>
            <a:ext cx="6134620" cy="1689967"/>
          </a:xfrm>
          <a:prstGeom prst="rect">
            <a:avLst/>
          </a:prstGeom>
        </p:spPr>
      </p:pic>
      <p:cxnSp>
        <p:nvCxnSpPr>
          <p:cNvPr id="11" name="Straight Arrow Connector 10"/>
          <p:cNvCxnSpPr/>
          <p:nvPr/>
        </p:nvCxnSpPr>
        <p:spPr>
          <a:xfrm>
            <a:off x="6050163" y="4569408"/>
            <a:ext cx="585142" cy="77512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722833" y="5417589"/>
            <a:ext cx="5411259" cy="968191"/>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0000"/>
              </a:solidFill>
            </a:endParaRPr>
          </a:p>
        </p:txBody>
      </p:sp>
      <p:pic>
        <p:nvPicPr>
          <p:cNvPr id="6" name="Picture 5"/>
          <p:cNvPicPr>
            <a:picLocks noChangeAspect="1"/>
          </p:cNvPicPr>
          <p:nvPr/>
        </p:nvPicPr>
        <p:blipFill>
          <a:blip r:embed="rId4"/>
          <a:stretch>
            <a:fillRect/>
          </a:stretch>
        </p:blipFill>
        <p:spPr>
          <a:xfrm>
            <a:off x="37626" y="3139111"/>
            <a:ext cx="5817650" cy="1536156"/>
          </a:xfrm>
          <a:prstGeom prst="rect">
            <a:avLst/>
          </a:prstGeom>
        </p:spPr>
      </p:pic>
      <p:pic>
        <p:nvPicPr>
          <p:cNvPr id="9" name="Picture 8"/>
          <p:cNvPicPr>
            <a:picLocks noChangeAspect="1"/>
          </p:cNvPicPr>
          <p:nvPr/>
        </p:nvPicPr>
        <p:blipFill>
          <a:blip r:embed="rId5"/>
          <a:stretch>
            <a:fillRect/>
          </a:stretch>
        </p:blipFill>
        <p:spPr>
          <a:xfrm>
            <a:off x="48891" y="4428690"/>
            <a:ext cx="5782834" cy="1233188"/>
          </a:xfrm>
          <a:prstGeom prst="rect">
            <a:avLst/>
          </a:prstGeom>
        </p:spPr>
      </p:pic>
      <p:sp>
        <p:nvSpPr>
          <p:cNvPr id="10" name="Rectangle 9"/>
          <p:cNvSpPr/>
          <p:nvPr/>
        </p:nvSpPr>
        <p:spPr>
          <a:xfrm>
            <a:off x="136191" y="3320479"/>
            <a:ext cx="542925" cy="1925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5339" y="4813046"/>
            <a:ext cx="653777" cy="2650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1392281" y="3467626"/>
            <a:ext cx="839411" cy="6985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851963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Part 3: Plan Summary </a:t>
            </a:r>
          </a:p>
        </p:txBody>
      </p:sp>
      <p:sp>
        <p:nvSpPr>
          <p:cNvPr id="3" name="Content Placeholder 2"/>
          <p:cNvSpPr>
            <a:spLocks noGrp="1"/>
          </p:cNvSpPr>
          <p:nvPr>
            <p:ph idx="1"/>
          </p:nvPr>
        </p:nvSpPr>
        <p:spPr>
          <a:xfrm>
            <a:off x="406400" y="1054100"/>
            <a:ext cx="11183916" cy="1499299"/>
          </a:xfrm>
        </p:spPr>
        <p:txBody>
          <a:bodyPr>
            <a:normAutofit fontScale="92500"/>
          </a:bodyPr>
          <a:lstStyle/>
          <a:p>
            <a:r>
              <a:rPr lang="en-US" dirty="0"/>
              <a:t>The Plan Summary Section allows users to:</a:t>
            </a:r>
          </a:p>
          <a:p>
            <a:pPr lvl="1"/>
            <a:r>
              <a:rPr lang="en-US" dirty="0"/>
              <a:t>provide </a:t>
            </a:r>
            <a:r>
              <a:rPr lang="en-US" dirty="0" err="1"/>
              <a:t>weblinks</a:t>
            </a:r>
            <a:r>
              <a:rPr lang="en-US" dirty="0"/>
              <a:t> for brownfields area-wide plan documents and project photographs.</a:t>
            </a:r>
          </a:p>
          <a:p>
            <a:pPr lvl="1"/>
            <a:r>
              <a:rPr lang="en-US" dirty="0"/>
              <a:t>share highlights from your area-wide plan (e.g., your community revitalization goals, exec summary, etc)</a:t>
            </a:r>
          </a:p>
          <a:p>
            <a:pPr lvl="1"/>
            <a:r>
              <a:rPr lang="en-US" dirty="0"/>
              <a:t>identify past/existing land uses v. planned/future land uses, as identified in your area-wide plan. </a:t>
            </a:r>
          </a:p>
        </p:txBody>
      </p:sp>
      <p:sp>
        <p:nvSpPr>
          <p:cNvPr id="4" name="Slide Number Placeholder 3"/>
          <p:cNvSpPr>
            <a:spLocks noGrp="1"/>
          </p:cNvSpPr>
          <p:nvPr>
            <p:ph type="sldNum" sz="quarter" idx="12"/>
          </p:nvPr>
        </p:nvSpPr>
        <p:spPr/>
        <p:txBody>
          <a:bodyPr/>
          <a:lstStyle/>
          <a:p>
            <a:fld id="{4D2D3BF7-66A5-4224-9D32-716637B6E8CF}" type="slidenum">
              <a:rPr lang="en-US" smtClean="0">
                <a:solidFill>
                  <a:prstClr val="black">
                    <a:tint val="75000"/>
                  </a:prstClr>
                </a:solidFill>
              </a:rPr>
              <a:pPr/>
              <a:t>12</a:t>
            </a:fld>
            <a:endParaRPr lang="en-US">
              <a:solidFill>
                <a:prstClr val="black">
                  <a:tint val="75000"/>
                </a:prstClr>
              </a:solidFill>
            </a:endParaRPr>
          </a:p>
        </p:txBody>
      </p:sp>
      <p:grpSp>
        <p:nvGrpSpPr>
          <p:cNvPr id="9" name="Group 8"/>
          <p:cNvGrpSpPr/>
          <p:nvPr/>
        </p:nvGrpSpPr>
        <p:grpSpPr>
          <a:xfrm>
            <a:off x="107015" y="2587188"/>
            <a:ext cx="9207258" cy="4113550"/>
            <a:chOff x="600501" y="2209818"/>
            <a:chExt cx="9207258" cy="411355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9385" y="2209818"/>
              <a:ext cx="7968374" cy="40797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600501" y="2320119"/>
              <a:ext cx="1379437" cy="5373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292600" y="4749800"/>
              <a:ext cx="850900" cy="1104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39385" y="6036435"/>
              <a:ext cx="1132764" cy="2869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9527359" y="4588654"/>
            <a:ext cx="2316957" cy="2031325"/>
          </a:xfrm>
          <a:prstGeom prst="rect">
            <a:avLst/>
          </a:prstGeom>
          <a:noFill/>
        </p:spPr>
        <p:txBody>
          <a:bodyPr wrap="square" rtlCol="0">
            <a:spAutoFit/>
          </a:bodyPr>
          <a:lstStyle/>
          <a:p>
            <a:r>
              <a:rPr lang="en-US" dirty="0"/>
              <a:t>**Please be sure to specify acres or square footage when entering amounts for the different types of land use.</a:t>
            </a:r>
          </a:p>
          <a:p>
            <a:endParaRPr lang="en-US" dirty="0"/>
          </a:p>
        </p:txBody>
      </p:sp>
    </p:spTree>
    <p:extLst>
      <p:ext uri="{BB962C8B-B14F-4D97-AF65-F5344CB8AC3E}">
        <p14:creationId xmlns:p14="http://schemas.microsoft.com/office/powerpoint/2010/main" val="405802721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Part 4: Lessons Learned </a:t>
            </a:r>
          </a:p>
        </p:txBody>
      </p:sp>
      <p:sp>
        <p:nvSpPr>
          <p:cNvPr id="4" name="Slide Number Placeholder 3"/>
          <p:cNvSpPr>
            <a:spLocks noGrp="1"/>
          </p:cNvSpPr>
          <p:nvPr>
            <p:ph type="sldNum" sz="quarter" idx="12"/>
          </p:nvPr>
        </p:nvSpPr>
        <p:spPr/>
        <p:txBody>
          <a:bodyPr/>
          <a:lstStyle/>
          <a:p>
            <a:fld id="{4D2D3BF7-66A5-4224-9D32-716637B6E8CF}" type="slidenum">
              <a:rPr lang="en-US" smtClean="0">
                <a:solidFill>
                  <a:prstClr val="black">
                    <a:tint val="75000"/>
                  </a:prstClr>
                </a:solidFill>
              </a:rPr>
              <a:pPr/>
              <a:t>13</a:t>
            </a:fld>
            <a:endParaRPr lang="en-US">
              <a:solidFill>
                <a:prstClr val="black">
                  <a:tint val="75000"/>
                </a:prstClr>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6010" y="2714625"/>
            <a:ext cx="8213527" cy="4087917"/>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406400" y="1065975"/>
            <a:ext cx="11176000" cy="164865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Clr>
                <a:srgbClr val="002060"/>
              </a:buClr>
              <a:buFont typeface="Symbol" pitchFamily="18" charset="2"/>
              <a:buChar char=""/>
              <a:defRPr sz="2400" b="1" kern="1200">
                <a:solidFill>
                  <a:schemeClr val="tx1"/>
                </a:solidFill>
                <a:latin typeface="+mn-lt"/>
                <a:ea typeface="+mn-ea"/>
                <a:cs typeface="+mn-cs"/>
              </a:defRPr>
            </a:lvl1pPr>
            <a:lvl2pPr marL="742950" indent="-285750" algn="l" defTabSz="914400" rtl="0" eaLnBrk="1" latinLnBrk="0" hangingPunct="1">
              <a:spcBef>
                <a:spcPct val="20000"/>
              </a:spcBef>
              <a:buClr>
                <a:schemeClr val="bg1">
                  <a:lumMod val="50000"/>
                </a:schemeClr>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002060"/>
              </a:buClr>
              <a:buFont typeface="Calibri"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900" dirty="0"/>
              <a:t>Lessons Learned gives you the ability to provide narrative on what worked and did not work for your AWP grant, including </a:t>
            </a:r>
          </a:p>
          <a:p>
            <a:pPr lvl="1"/>
            <a:r>
              <a:rPr lang="en-US" sz="2900" dirty="0"/>
              <a:t>activities and/or approaches that worked well for your project,</a:t>
            </a:r>
          </a:p>
          <a:p>
            <a:pPr lvl="1"/>
            <a:r>
              <a:rPr lang="en-US" sz="2900" dirty="0"/>
              <a:t>major challenges or barriers identified during your project,</a:t>
            </a:r>
          </a:p>
          <a:p>
            <a:pPr lvl="1"/>
            <a:r>
              <a:rPr lang="en-US" sz="2900" dirty="0"/>
              <a:t>advice you would give to future BF AWP recipients , and</a:t>
            </a:r>
          </a:p>
          <a:p>
            <a:pPr lvl="1"/>
            <a:r>
              <a:rPr lang="en-US" sz="2900" dirty="0"/>
              <a:t>how you met the grant term &amp; condition for considering changing climate conditions.</a:t>
            </a:r>
          </a:p>
          <a:p>
            <a:endParaRPr lang="en-US" dirty="0"/>
          </a:p>
          <a:p>
            <a:endParaRPr lang="en-US" dirty="0"/>
          </a:p>
          <a:p>
            <a:endParaRPr lang="en-US" dirty="0"/>
          </a:p>
        </p:txBody>
      </p:sp>
      <p:sp>
        <p:nvSpPr>
          <p:cNvPr id="3" name="TextBox 2"/>
          <p:cNvSpPr txBox="1"/>
          <p:nvPr/>
        </p:nvSpPr>
        <p:spPr>
          <a:xfrm>
            <a:off x="10055225" y="3715969"/>
            <a:ext cx="1789091" cy="2585323"/>
          </a:xfrm>
          <a:prstGeom prst="rect">
            <a:avLst/>
          </a:prstGeom>
          <a:noFill/>
        </p:spPr>
        <p:txBody>
          <a:bodyPr wrap="square" rtlCol="0">
            <a:spAutoFit/>
          </a:bodyPr>
          <a:lstStyle/>
          <a:p>
            <a:r>
              <a:rPr lang="en-US" dirty="0"/>
              <a:t>** When cutting and pasting your information, only enter text (exclude formatting) to avoid potential system errors </a:t>
            </a:r>
          </a:p>
          <a:p>
            <a:endParaRPr lang="en-US" dirty="0"/>
          </a:p>
        </p:txBody>
      </p:sp>
    </p:spTree>
    <p:extLst>
      <p:ext uri="{BB962C8B-B14F-4D97-AF65-F5344CB8AC3E}">
        <p14:creationId xmlns:p14="http://schemas.microsoft.com/office/powerpoint/2010/main" val="68030998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Part 5: Implementation Activities </a:t>
            </a:r>
          </a:p>
        </p:txBody>
      </p:sp>
      <p:sp>
        <p:nvSpPr>
          <p:cNvPr id="4" name="Slide Number Placeholder 3"/>
          <p:cNvSpPr>
            <a:spLocks noGrp="1"/>
          </p:cNvSpPr>
          <p:nvPr>
            <p:ph type="sldNum" sz="quarter" idx="12"/>
          </p:nvPr>
        </p:nvSpPr>
        <p:spPr/>
        <p:txBody>
          <a:bodyPr/>
          <a:lstStyle/>
          <a:p>
            <a:fld id="{4D2D3BF7-66A5-4224-9D32-716637B6E8CF}" type="slidenum">
              <a:rPr lang="en-US" smtClean="0">
                <a:solidFill>
                  <a:prstClr val="black">
                    <a:tint val="75000"/>
                  </a:prstClr>
                </a:solidFill>
              </a:rPr>
              <a:pPr/>
              <a:t>14</a:t>
            </a:fld>
            <a:endParaRPr lang="en-US">
              <a:solidFill>
                <a:prstClr val="black">
                  <a:tint val="75000"/>
                </a:prstClr>
              </a:solidFill>
            </a:endParaRPr>
          </a:p>
        </p:txBody>
      </p:sp>
      <p:sp>
        <p:nvSpPr>
          <p:cNvPr id="5" name="Content Placeholder 2"/>
          <p:cNvSpPr>
            <a:spLocks noGrp="1"/>
          </p:cNvSpPr>
          <p:nvPr>
            <p:ph idx="1"/>
          </p:nvPr>
        </p:nvSpPr>
        <p:spPr>
          <a:xfrm>
            <a:off x="406400" y="1071583"/>
            <a:ext cx="11785600" cy="1778483"/>
          </a:xfrm>
        </p:spPr>
        <p:txBody>
          <a:bodyPr>
            <a:normAutofit fontScale="92500" lnSpcReduction="10000"/>
          </a:bodyPr>
          <a:lstStyle/>
          <a:p>
            <a:r>
              <a:rPr lang="en-US" dirty="0"/>
              <a:t>In this section, provide the status of different implementation activities happening in your AWP project area.  </a:t>
            </a:r>
          </a:p>
          <a:p>
            <a:r>
              <a:rPr lang="en-US" dirty="0"/>
              <a:t>For each related applicable activity:</a:t>
            </a:r>
          </a:p>
          <a:p>
            <a:pPr lvl="1"/>
            <a:r>
              <a:rPr lang="en-US" dirty="0"/>
              <a:t>select a status of </a:t>
            </a:r>
            <a:r>
              <a:rPr lang="en-US" i="1" dirty="0"/>
              <a:t>completed, underway </a:t>
            </a:r>
            <a:r>
              <a:rPr lang="en-US" dirty="0"/>
              <a:t>or </a:t>
            </a:r>
            <a:r>
              <a:rPr lang="en-US" i="1" dirty="0"/>
              <a:t>not yet started </a:t>
            </a:r>
            <a:r>
              <a:rPr lang="en-US" dirty="0"/>
              <a:t>and </a:t>
            </a:r>
          </a:p>
          <a:p>
            <a:pPr lvl="1"/>
            <a:r>
              <a:rPr lang="en-US" dirty="0"/>
              <a:t>provide a specific example of the activity.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821" y="2894411"/>
            <a:ext cx="10825495" cy="3952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012429" y="3717553"/>
            <a:ext cx="1092200" cy="31293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585399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Part 6: Redeveloped Site(s) </a:t>
            </a:r>
          </a:p>
        </p:txBody>
      </p:sp>
      <p:sp>
        <p:nvSpPr>
          <p:cNvPr id="4" name="Slide Number Placeholder 3"/>
          <p:cNvSpPr>
            <a:spLocks noGrp="1"/>
          </p:cNvSpPr>
          <p:nvPr>
            <p:ph type="sldNum" sz="quarter" idx="12"/>
          </p:nvPr>
        </p:nvSpPr>
        <p:spPr/>
        <p:txBody>
          <a:bodyPr/>
          <a:lstStyle/>
          <a:p>
            <a:fld id="{4D2D3BF7-66A5-4224-9D32-716637B6E8CF}" type="slidenum">
              <a:rPr lang="en-US" smtClean="0">
                <a:solidFill>
                  <a:prstClr val="black">
                    <a:tint val="75000"/>
                  </a:prstClr>
                </a:solidFill>
              </a:rPr>
              <a:pPr/>
              <a:t>15</a:t>
            </a:fld>
            <a:endParaRPr lang="en-US">
              <a:solidFill>
                <a:prstClr val="black">
                  <a:tint val="75000"/>
                </a:prstClr>
              </a:solidFill>
            </a:endParaRPr>
          </a:p>
        </p:txBody>
      </p:sp>
      <p:sp>
        <p:nvSpPr>
          <p:cNvPr id="6" name="Content Placeholder 2"/>
          <p:cNvSpPr txBox="1">
            <a:spLocks/>
          </p:cNvSpPr>
          <p:nvPr/>
        </p:nvSpPr>
        <p:spPr>
          <a:xfrm>
            <a:off x="406400" y="1130298"/>
            <a:ext cx="11176000" cy="1884379"/>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Clr>
                <a:srgbClr val="002060"/>
              </a:buClr>
              <a:buFont typeface="Symbol" pitchFamily="18" charset="2"/>
              <a:buChar char=""/>
              <a:defRPr sz="2400" b="1" kern="1200">
                <a:solidFill>
                  <a:schemeClr val="tx1"/>
                </a:solidFill>
                <a:latin typeface="+mn-lt"/>
                <a:ea typeface="+mn-ea"/>
                <a:cs typeface="+mn-cs"/>
              </a:defRPr>
            </a:lvl1pPr>
            <a:lvl2pPr marL="742950" indent="-285750" algn="l" defTabSz="914400" rtl="0" eaLnBrk="1" latinLnBrk="0" hangingPunct="1">
              <a:spcBef>
                <a:spcPct val="20000"/>
              </a:spcBef>
              <a:buClr>
                <a:schemeClr val="bg1">
                  <a:lumMod val="50000"/>
                </a:schemeClr>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002060"/>
              </a:buClr>
              <a:buFont typeface="Calibri"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All associated brownfield properties (again – these are sites with ACRES IDs) and any additional catalyst/high priority brownfield sites that don’t have an ACRES ID will be listed in the Redeveloped Site(s) section.  </a:t>
            </a:r>
            <a:r>
              <a:rPr lang="en-US" b="0" i="1" dirty="0"/>
              <a:t>These are the same sites that are listed under Part 1: Project Area Information. </a:t>
            </a:r>
          </a:p>
          <a:p>
            <a:r>
              <a:rPr lang="en-US" dirty="0"/>
              <a:t>As sites become redeveloped/reused consistent with the goals of the area-wide plan, identify the type of land use for each site (select from greenspace, residential, commercial or industrial) and the amount of acres or square footage. </a:t>
            </a:r>
          </a:p>
          <a:p>
            <a:endParaRPr lang="en-US" dirty="0"/>
          </a:p>
          <a:p>
            <a:pPr marL="0" indent="0">
              <a:buNone/>
            </a:pP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3014677"/>
            <a:ext cx="9874250" cy="3775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279400" y="3237781"/>
            <a:ext cx="977900" cy="6477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93048" y="4853145"/>
            <a:ext cx="977900" cy="6477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270948" y="6423207"/>
            <a:ext cx="1119306" cy="3275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580727" y="3802580"/>
            <a:ext cx="968991" cy="24687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241776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Reviewing and Submitting your AWP data </a:t>
            </a:r>
          </a:p>
        </p:txBody>
      </p:sp>
      <p:sp>
        <p:nvSpPr>
          <p:cNvPr id="4" name="Slide Number Placeholder 3"/>
          <p:cNvSpPr>
            <a:spLocks noGrp="1"/>
          </p:cNvSpPr>
          <p:nvPr>
            <p:ph type="sldNum" sz="quarter" idx="12"/>
          </p:nvPr>
        </p:nvSpPr>
        <p:spPr/>
        <p:txBody>
          <a:bodyPr/>
          <a:lstStyle/>
          <a:p>
            <a:fld id="{4D2D3BF7-66A5-4224-9D32-716637B6E8CF}" type="slidenum">
              <a:rPr lang="en-US" smtClean="0">
                <a:solidFill>
                  <a:prstClr val="black">
                    <a:tint val="75000"/>
                  </a:prstClr>
                </a:solidFill>
              </a:rPr>
              <a:pPr/>
              <a:t>16</a:t>
            </a:fld>
            <a:endParaRPr lang="en-US">
              <a:solidFill>
                <a:prstClr val="black">
                  <a:tint val="75000"/>
                </a:prstClr>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0500" y="4833883"/>
            <a:ext cx="9938734" cy="876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508000" y="4583325"/>
            <a:ext cx="1016000" cy="8157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406400" y="1142999"/>
            <a:ext cx="11176000" cy="288607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Clr>
                <a:srgbClr val="002060"/>
              </a:buClr>
              <a:buFont typeface="Symbol" pitchFamily="18" charset="2"/>
              <a:buChar char=""/>
              <a:defRPr sz="2400" b="1" kern="1200">
                <a:solidFill>
                  <a:schemeClr val="tx1"/>
                </a:solidFill>
                <a:latin typeface="+mn-lt"/>
                <a:ea typeface="+mn-ea"/>
                <a:cs typeface="+mn-cs"/>
              </a:defRPr>
            </a:lvl1pPr>
            <a:lvl2pPr marL="742950" indent="-285750" algn="l" defTabSz="914400" rtl="0" eaLnBrk="1" latinLnBrk="0" hangingPunct="1">
              <a:spcBef>
                <a:spcPct val="20000"/>
              </a:spcBef>
              <a:buClr>
                <a:schemeClr val="bg1">
                  <a:lumMod val="50000"/>
                </a:schemeClr>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002060"/>
              </a:buClr>
              <a:buFont typeface="Calibri"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Once your data has been entered, click the Review and Submit tab to send your work package to your EPA Project Officer.</a:t>
            </a:r>
          </a:p>
          <a:p>
            <a:r>
              <a:rPr lang="en-US" dirty="0"/>
              <a:t>The Review and Submit page will show all of your entered AWP data. </a:t>
            </a:r>
          </a:p>
          <a:p>
            <a:r>
              <a:rPr lang="en-US" dirty="0"/>
              <a:t>To submit your data, scroll to the bottom of the Review and Submit data page and click the ‘Submit Data Now’ button.</a:t>
            </a:r>
          </a:p>
          <a:p>
            <a:r>
              <a:rPr lang="en-US" dirty="0"/>
              <a:t>Once the data has been submitted, your AWP data will be locked for review and the ‘Submit Data Now’ button will no longer appear at the bottom of the page.</a:t>
            </a:r>
          </a:p>
          <a:p>
            <a:pPr marL="0" indent="0">
              <a:buNone/>
            </a:pPr>
            <a:r>
              <a:rPr lang="en-US" dirty="0">
                <a:solidFill>
                  <a:srgbClr val="FF0000"/>
                </a:solidFill>
              </a:rPr>
              <a:t>***Grant terms &amp; conditions require quarterly submissions of your AWP information or updates.</a:t>
            </a:r>
          </a:p>
          <a:p>
            <a:pPr marL="0" indent="0">
              <a:buNone/>
            </a:pPr>
            <a:endParaRPr lang="en-US" dirty="0"/>
          </a:p>
        </p:txBody>
      </p:sp>
    </p:spTree>
    <p:extLst>
      <p:ext uri="{BB962C8B-B14F-4D97-AF65-F5344CB8AC3E}">
        <p14:creationId xmlns:p14="http://schemas.microsoft.com/office/powerpoint/2010/main" val="22415589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ACRES Demonstration</a:t>
            </a:r>
          </a:p>
        </p:txBody>
      </p:sp>
      <p:sp>
        <p:nvSpPr>
          <p:cNvPr id="5" name="Slide Number Placeholder 4"/>
          <p:cNvSpPr>
            <a:spLocks noGrp="1"/>
          </p:cNvSpPr>
          <p:nvPr>
            <p:ph type="sldNum" sz="quarter" idx="12"/>
          </p:nvPr>
        </p:nvSpPr>
        <p:spPr/>
        <p:txBody>
          <a:bodyPr/>
          <a:lstStyle/>
          <a:p>
            <a:fld id="{4D2D3BF7-66A5-4224-9D32-716637B6E8CF}" type="slidenum">
              <a:rPr lang="en-US" smtClean="0"/>
              <a:pPr/>
              <a:t>17</a:t>
            </a:fld>
            <a:endParaRPr lang="en-US"/>
          </a:p>
        </p:txBody>
      </p:sp>
      <p:pic>
        <p:nvPicPr>
          <p:cNvPr id="3" name="Picture 2"/>
          <p:cNvPicPr>
            <a:picLocks noChangeAspect="1"/>
          </p:cNvPicPr>
          <p:nvPr/>
        </p:nvPicPr>
        <p:blipFill>
          <a:blip r:embed="rId3"/>
          <a:stretch>
            <a:fillRect/>
          </a:stretch>
        </p:blipFill>
        <p:spPr>
          <a:xfrm>
            <a:off x="1140903" y="1223004"/>
            <a:ext cx="9731313" cy="4811741"/>
          </a:xfrm>
          <a:prstGeom prst="rect">
            <a:avLst/>
          </a:prstGeom>
          <a:ln w="28575">
            <a:solidFill>
              <a:schemeClr val="tx2"/>
            </a:solidFill>
          </a:ln>
        </p:spPr>
      </p:pic>
    </p:spTree>
    <p:extLst>
      <p:ext uri="{BB962C8B-B14F-4D97-AF65-F5344CB8AC3E}">
        <p14:creationId xmlns:p14="http://schemas.microsoft.com/office/powerpoint/2010/main" val="141136316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What if I Have Questions?</a:t>
            </a:r>
          </a:p>
        </p:txBody>
      </p:sp>
      <p:sp>
        <p:nvSpPr>
          <p:cNvPr id="3" name="Content Placeholder 2"/>
          <p:cNvSpPr>
            <a:spLocks noGrp="1"/>
          </p:cNvSpPr>
          <p:nvPr>
            <p:ph idx="1"/>
          </p:nvPr>
        </p:nvSpPr>
        <p:spPr/>
        <p:txBody>
          <a:bodyPr>
            <a:normAutofit fontScale="92500" lnSpcReduction="10000"/>
          </a:bodyPr>
          <a:lstStyle/>
          <a:p>
            <a:r>
              <a:rPr lang="en-US" dirty="0"/>
              <a:t>Registration</a:t>
            </a:r>
          </a:p>
          <a:p>
            <a:pPr lvl="1"/>
            <a:r>
              <a:rPr lang="en-US" dirty="0"/>
              <a:t>Go to </a:t>
            </a:r>
            <a:r>
              <a:rPr lang="en-US" dirty="0">
                <a:hlinkClick r:id="rId3"/>
              </a:rPr>
              <a:t>https://cfext.epa.gov/acres</a:t>
            </a:r>
            <a:endParaRPr lang="en-US" dirty="0"/>
          </a:p>
          <a:p>
            <a:pPr lvl="1"/>
            <a:r>
              <a:rPr lang="en-US" dirty="0"/>
              <a:t>Click “One Time Registration”</a:t>
            </a:r>
          </a:p>
          <a:p>
            <a:pPr marL="457200" lvl="1" indent="0">
              <a:buNone/>
            </a:pPr>
            <a:endParaRPr lang="en-US" dirty="0"/>
          </a:p>
          <a:p>
            <a:r>
              <a:rPr lang="en-US" dirty="0"/>
              <a:t>ACRES Help Desk</a:t>
            </a:r>
          </a:p>
          <a:p>
            <a:pPr lvl="1"/>
            <a:r>
              <a:rPr lang="en-US" dirty="0"/>
              <a:t>Email: </a:t>
            </a:r>
            <a:r>
              <a:rPr lang="en-US" dirty="0">
                <a:hlinkClick r:id="rId4"/>
              </a:rPr>
              <a:t>Acres_Help@usepa.onmicrosoft.com</a:t>
            </a:r>
            <a:r>
              <a:rPr lang="en-US" dirty="0"/>
              <a:t> </a:t>
            </a:r>
          </a:p>
          <a:p>
            <a:pPr lvl="1"/>
            <a:r>
              <a:rPr lang="en-US" dirty="0"/>
              <a:t>Telephone: 703-284-8212</a:t>
            </a:r>
          </a:p>
          <a:p>
            <a:pPr lvl="1"/>
            <a:r>
              <a:rPr lang="en-US" dirty="0"/>
              <a:t>Monday-Friday 9-5pm, excluding Federal holidays </a:t>
            </a:r>
          </a:p>
          <a:p>
            <a:pPr lvl="1"/>
            <a:endParaRPr lang="en-US" dirty="0"/>
          </a:p>
          <a:p>
            <a:pPr>
              <a:spcBef>
                <a:spcPts val="1800"/>
              </a:spcBef>
            </a:pPr>
            <a:r>
              <a:rPr lang="en-US" dirty="0"/>
              <a:t>ACRES Information Web page: </a:t>
            </a:r>
            <a:r>
              <a:rPr lang="en-US" b="0" dirty="0">
                <a:hlinkClick r:id="rId5"/>
              </a:rPr>
              <a:t>https://www.epa.gov/brownfields</a:t>
            </a:r>
            <a:r>
              <a:rPr lang="en-US" b="0" dirty="0"/>
              <a:t> </a:t>
            </a:r>
          </a:p>
          <a:p>
            <a:pPr lvl="1"/>
            <a:r>
              <a:rPr lang="en-US" dirty="0"/>
              <a:t>Quick Reference Guides </a:t>
            </a:r>
          </a:p>
          <a:p>
            <a:pPr lvl="1"/>
            <a:r>
              <a:rPr lang="en-US" dirty="0"/>
              <a:t>Frequently Asked Questions</a:t>
            </a:r>
          </a:p>
          <a:p>
            <a:pPr lvl="1"/>
            <a:r>
              <a:rPr lang="en-US" dirty="0"/>
              <a:t>Training Materials</a:t>
            </a:r>
          </a:p>
          <a:p>
            <a:pPr lvl="1"/>
            <a:r>
              <a:rPr lang="en-US" dirty="0"/>
              <a:t>Release Notes</a:t>
            </a:r>
          </a:p>
        </p:txBody>
      </p:sp>
      <p:sp>
        <p:nvSpPr>
          <p:cNvPr id="5" name="Slide Number Placeholder 4"/>
          <p:cNvSpPr>
            <a:spLocks noGrp="1"/>
          </p:cNvSpPr>
          <p:nvPr>
            <p:ph type="sldNum" sz="quarter" idx="12"/>
          </p:nvPr>
        </p:nvSpPr>
        <p:spPr/>
        <p:txBody>
          <a:bodyPr/>
          <a:lstStyle/>
          <a:p>
            <a:fld id="{4D2D3BF7-66A5-4224-9D32-716637B6E8CF}" type="slidenum">
              <a:rPr lang="en-US" smtClean="0"/>
              <a:pPr/>
              <a:t>18</a:t>
            </a:fld>
            <a:endParaRPr lang="en-US"/>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7200" y="1371600"/>
            <a:ext cx="1676400" cy="1447800"/>
          </a:xfrm>
          <a:prstGeom prst="rect">
            <a:avLst/>
          </a:prstGeom>
          <a:noFill/>
          <a:ln w="9525">
            <a:noFill/>
            <a:miter lim="800000"/>
            <a:headEnd/>
            <a:tailEnd/>
          </a:ln>
        </p:spPr>
      </p:pic>
    </p:spTree>
    <p:extLst>
      <p:ext uri="{BB962C8B-B14F-4D97-AF65-F5344CB8AC3E}">
        <p14:creationId xmlns:p14="http://schemas.microsoft.com/office/powerpoint/2010/main" val="37057073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fade">
                                      <p:cBhvr>
                                        <p:cTn id="39" dur="1000"/>
                                        <p:tgtEl>
                                          <p:spTgt spid="1026"/>
                                        </p:tgtEl>
                                      </p:cBhvr>
                                    </p:animEffect>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000"/>
                                        <p:tgtEl>
                                          <p:spTgt spid="3">
                                            <p:txEl>
                                              <p:pRg st="9" end="9"/>
                                            </p:txEl>
                                          </p:spTgt>
                                        </p:tgtEl>
                                      </p:cBhvr>
                                    </p:animEffect>
                                    <p:anim calcmode="lin" valueType="num">
                                      <p:cBhvr>
                                        <p:cTn id="4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10" presetClass="entr" presetSubtype="0" fill="hold" nodeType="after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500"/>
                                        <p:tgtEl>
                                          <p:spTgt spid="3">
                                            <p:txEl>
                                              <p:pRg st="10" end="10"/>
                                            </p:txEl>
                                          </p:spTgt>
                                        </p:tgtEl>
                                      </p:cBhvr>
                                    </p:animEffect>
                                  </p:childTnLst>
                                </p:cTn>
                              </p:par>
                            </p:childTnLst>
                          </p:cTn>
                        </p:par>
                        <p:par>
                          <p:cTn id="50" fill="hold">
                            <p:stCondLst>
                              <p:cond delay="4500"/>
                            </p:stCondLst>
                            <p:childTnLst>
                              <p:par>
                                <p:cTn id="51" presetID="10" presetClass="entr" presetSubtype="0" fill="hold" nodeType="after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fade">
                                      <p:cBhvr>
                                        <p:cTn id="53" dur="500"/>
                                        <p:tgtEl>
                                          <p:spTgt spid="3">
                                            <p:txEl>
                                              <p:pRg st="11" end="11"/>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3">
                                            <p:txEl>
                                              <p:pRg st="12" end="12"/>
                                            </p:txEl>
                                          </p:spTgt>
                                        </p:tgtEl>
                                        <p:attrNameLst>
                                          <p:attrName>style.visibility</p:attrName>
                                        </p:attrNameLst>
                                      </p:cBhvr>
                                      <p:to>
                                        <p:strVal val="visible"/>
                                      </p:to>
                                    </p:set>
                                    <p:animEffect transition="in" filter="fade">
                                      <p:cBhvr>
                                        <p:cTn id="56" dur="500"/>
                                        <p:tgtEl>
                                          <p:spTgt spid="3">
                                            <p:txEl>
                                              <p:pRg st="12" end="12"/>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Effect transition="in" filter="fade">
                                      <p:cBhvr>
                                        <p:cTn id="59"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Questions?</a:t>
            </a:r>
          </a:p>
        </p:txBody>
      </p:sp>
      <p:sp>
        <p:nvSpPr>
          <p:cNvPr id="5" name="Slide Number Placeholder 4"/>
          <p:cNvSpPr>
            <a:spLocks noGrp="1"/>
          </p:cNvSpPr>
          <p:nvPr>
            <p:ph type="sldNum" sz="quarter" idx="12"/>
          </p:nvPr>
        </p:nvSpPr>
        <p:spPr/>
        <p:txBody>
          <a:bodyPr/>
          <a:lstStyle/>
          <a:p>
            <a:fld id="{4D2D3BF7-66A5-4224-9D32-716637B6E8CF}" type="slidenum">
              <a:rPr lang="en-US" smtClean="0"/>
              <a:pPr/>
              <a:t>19</a:t>
            </a:fld>
            <a:endParaRPr lang="en-US"/>
          </a:p>
        </p:txBody>
      </p:sp>
      <p:grpSp>
        <p:nvGrpSpPr>
          <p:cNvPr id="17" name="Group 16"/>
          <p:cNvGrpSpPr/>
          <p:nvPr/>
        </p:nvGrpSpPr>
        <p:grpSpPr>
          <a:xfrm>
            <a:off x="1085519" y="1661465"/>
            <a:ext cx="7994437" cy="3555294"/>
            <a:chOff x="158963" y="2565902"/>
            <a:chExt cx="7994437" cy="3555294"/>
          </a:xfrm>
        </p:grpSpPr>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390" y="2565902"/>
              <a:ext cx="1881447" cy="1381881"/>
            </a:xfrm>
            <a:prstGeom prst="rect">
              <a:avLst/>
            </a:prstGeom>
            <a:noFill/>
            <a:ln w="25400">
              <a:solidFill>
                <a:srgbClr val="385D8A"/>
              </a:solidFill>
              <a:miter lim="800000"/>
              <a:headEnd/>
              <a:tailEnd/>
            </a:ln>
          </p:spPr>
        </p:pic>
        <p:sp>
          <p:nvSpPr>
            <p:cNvPr id="19" name="TextBox 18"/>
            <p:cNvSpPr txBox="1"/>
            <p:nvPr/>
          </p:nvSpPr>
          <p:spPr>
            <a:xfrm>
              <a:off x="762000" y="3948358"/>
              <a:ext cx="2083031" cy="307777"/>
            </a:xfrm>
            <a:prstGeom prst="rect">
              <a:avLst/>
            </a:prstGeom>
            <a:noFill/>
          </p:spPr>
          <p:txBody>
            <a:bodyPr wrap="square" rtlCol="0">
              <a:spAutoFit/>
            </a:bodyPr>
            <a:lstStyle/>
            <a:p>
              <a:pPr algn="ctr"/>
              <a:r>
                <a:rPr lang="en-US" sz="1400" i="1" dirty="0"/>
                <a:t>Columbia, MO - Cleanup</a:t>
              </a:r>
            </a:p>
          </p:txBody>
        </p:sp>
        <p:pic>
          <p:nvPicPr>
            <p:cNvPr id="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6976" y="2565902"/>
              <a:ext cx="1881559" cy="1382456"/>
            </a:xfrm>
            <a:prstGeom prst="rect">
              <a:avLst/>
            </a:prstGeom>
            <a:noFill/>
            <a:ln w="25400">
              <a:solidFill>
                <a:srgbClr val="385D8A"/>
              </a:solidFill>
              <a:miter lim="800000"/>
              <a:headEnd/>
              <a:tailEnd/>
            </a:ln>
          </p:spPr>
        </p:pic>
        <p:sp>
          <p:nvSpPr>
            <p:cNvPr id="21" name="TextBox 20"/>
            <p:cNvSpPr txBox="1"/>
            <p:nvPr/>
          </p:nvSpPr>
          <p:spPr>
            <a:xfrm>
              <a:off x="3382587" y="3948358"/>
              <a:ext cx="2284615" cy="307777"/>
            </a:xfrm>
            <a:prstGeom prst="rect">
              <a:avLst/>
            </a:prstGeom>
            <a:noFill/>
          </p:spPr>
          <p:txBody>
            <a:bodyPr wrap="square" rtlCol="0">
              <a:spAutoFit/>
            </a:bodyPr>
            <a:lstStyle/>
            <a:p>
              <a:pPr algn="ctr"/>
              <a:r>
                <a:rPr lang="en-US" sz="1400" i="1" dirty="0"/>
                <a:t>Providence, RI – Job Training</a:t>
              </a:r>
            </a:p>
          </p:txBody>
        </p:sp>
        <p:pic>
          <p:nvPicPr>
            <p:cNvPr id="2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03175" y="2565902"/>
              <a:ext cx="1938709" cy="1382456"/>
            </a:xfrm>
            <a:prstGeom prst="rect">
              <a:avLst/>
            </a:prstGeom>
            <a:noFill/>
            <a:ln w="25400">
              <a:solidFill>
                <a:srgbClr val="385D8A"/>
              </a:solidFill>
              <a:miter lim="800000"/>
              <a:headEnd/>
              <a:tailEnd/>
            </a:ln>
          </p:spPr>
        </p:pic>
        <p:sp>
          <p:nvSpPr>
            <p:cNvPr id="23" name="TextBox 22"/>
            <p:cNvSpPr txBox="1"/>
            <p:nvPr/>
          </p:nvSpPr>
          <p:spPr>
            <a:xfrm>
              <a:off x="5868785" y="3948358"/>
              <a:ext cx="2284615" cy="307777"/>
            </a:xfrm>
            <a:prstGeom prst="rect">
              <a:avLst/>
            </a:prstGeom>
            <a:noFill/>
          </p:spPr>
          <p:txBody>
            <a:bodyPr wrap="square" rtlCol="0">
              <a:spAutoFit/>
            </a:bodyPr>
            <a:lstStyle/>
            <a:p>
              <a:pPr algn="ctr"/>
              <a:r>
                <a:rPr lang="en-US" sz="1400" i="1" dirty="0"/>
                <a:t>Anaheim, CA – RLF</a:t>
              </a:r>
            </a:p>
          </p:txBody>
        </p:sp>
        <p:pic>
          <p:nvPicPr>
            <p:cNvPr id="24"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09962" y="4431047"/>
              <a:ext cx="2138122" cy="1382456"/>
            </a:xfrm>
            <a:prstGeom prst="rect">
              <a:avLst/>
            </a:prstGeom>
            <a:noFill/>
            <a:ln w="25400">
              <a:solidFill>
                <a:srgbClr val="385D8A"/>
              </a:solidFill>
              <a:miter lim="800000"/>
              <a:headEnd/>
              <a:tailEnd/>
            </a:ln>
          </p:spPr>
        </p:pic>
        <p:sp>
          <p:nvSpPr>
            <p:cNvPr id="25" name="TextBox 24"/>
            <p:cNvSpPr txBox="1"/>
            <p:nvPr/>
          </p:nvSpPr>
          <p:spPr>
            <a:xfrm>
              <a:off x="3663469" y="5813419"/>
              <a:ext cx="2284615" cy="307777"/>
            </a:xfrm>
            <a:prstGeom prst="rect">
              <a:avLst/>
            </a:prstGeom>
            <a:noFill/>
          </p:spPr>
          <p:txBody>
            <a:bodyPr wrap="square" rtlCol="0">
              <a:spAutoFit/>
            </a:bodyPr>
            <a:lstStyle/>
            <a:p>
              <a:pPr algn="ctr"/>
              <a:r>
                <a:rPr lang="en-US" sz="1400" i="1" dirty="0"/>
                <a:t>Brewer, ME - Assessment</a:t>
              </a:r>
            </a:p>
          </p:txBody>
        </p:sp>
        <p:pic>
          <p:nvPicPr>
            <p:cNvPr id="26"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4943" y="4431047"/>
              <a:ext cx="2562894" cy="1382456"/>
            </a:xfrm>
            <a:prstGeom prst="rect">
              <a:avLst/>
            </a:prstGeom>
            <a:noFill/>
            <a:ln w="25400">
              <a:solidFill>
                <a:srgbClr val="385D8A"/>
              </a:solidFill>
              <a:miter lim="800000"/>
              <a:headEnd/>
              <a:tailEnd/>
            </a:ln>
          </p:spPr>
        </p:pic>
        <p:sp>
          <p:nvSpPr>
            <p:cNvPr id="27" name="TextBox 26"/>
            <p:cNvSpPr txBox="1"/>
            <p:nvPr/>
          </p:nvSpPr>
          <p:spPr>
            <a:xfrm>
              <a:off x="158963" y="5813419"/>
              <a:ext cx="2590800" cy="307777"/>
            </a:xfrm>
            <a:prstGeom prst="rect">
              <a:avLst/>
            </a:prstGeom>
            <a:noFill/>
          </p:spPr>
          <p:txBody>
            <a:bodyPr wrap="square" rtlCol="0">
              <a:spAutoFit/>
            </a:bodyPr>
            <a:lstStyle/>
            <a:p>
              <a:pPr algn="ctr"/>
              <a:r>
                <a:rPr lang="en-US" sz="1400" i="1" dirty="0"/>
                <a:t>South Bend, IN – RLF </a:t>
              </a:r>
            </a:p>
          </p:txBody>
        </p:sp>
      </p:grpSp>
      <p:pic>
        <p:nvPicPr>
          <p:cNvPr id="15" name="Picture 14"/>
          <p:cNvPicPr>
            <a:picLocks noChangeAspect="1" noChangeArrowheads="1"/>
          </p:cNvPicPr>
          <p:nvPr/>
        </p:nvPicPr>
        <p:blipFill>
          <a:blip r:embed="rId8" cstate="email"/>
          <a:srcRect/>
          <a:stretch>
            <a:fillRect/>
          </a:stretch>
        </p:blipFill>
        <p:spPr bwMode="auto">
          <a:xfrm>
            <a:off x="7951070" y="3351698"/>
            <a:ext cx="1676400" cy="2281303"/>
          </a:xfrm>
          <a:prstGeom prst="rect">
            <a:avLst/>
          </a:prstGeom>
          <a:noFill/>
          <a:ln w="9525">
            <a:solidFill>
              <a:schemeClr val="tx2"/>
            </a:solidFill>
            <a:miter lim="800000"/>
            <a:headEnd/>
            <a:tailEnd/>
          </a:ln>
          <a:effectLst/>
        </p:spPr>
      </p:pic>
      <p:sp>
        <p:nvSpPr>
          <p:cNvPr id="16" name="TextBox 15"/>
          <p:cNvSpPr txBox="1"/>
          <p:nvPr/>
        </p:nvSpPr>
        <p:spPr>
          <a:xfrm>
            <a:off x="7726132" y="5737927"/>
            <a:ext cx="2284615" cy="307777"/>
          </a:xfrm>
          <a:prstGeom prst="rect">
            <a:avLst/>
          </a:prstGeom>
          <a:noFill/>
        </p:spPr>
        <p:txBody>
          <a:bodyPr wrap="square" rtlCol="0">
            <a:spAutoFit/>
          </a:bodyPr>
          <a:lstStyle/>
          <a:p>
            <a:pPr algn="ctr"/>
            <a:r>
              <a:rPr lang="en-US" sz="1400" i="1" dirty="0"/>
              <a:t>Goshen, IN - AWP</a:t>
            </a:r>
          </a:p>
        </p:txBody>
      </p:sp>
    </p:spTree>
    <p:extLst>
      <p:ext uri="{BB962C8B-B14F-4D97-AF65-F5344CB8AC3E}">
        <p14:creationId xmlns:p14="http://schemas.microsoft.com/office/powerpoint/2010/main" val="1152913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Objectives</a:t>
            </a:r>
          </a:p>
        </p:txBody>
      </p:sp>
      <p:sp>
        <p:nvSpPr>
          <p:cNvPr id="3" name="Content Placeholder 2"/>
          <p:cNvSpPr>
            <a:spLocks noGrp="1"/>
          </p:cNvSpPr>
          <p:nvPr>
            <p:ph idx="1"/>
          </p:nvPr>
        </p:nvSpPr>
        <p:spPr>
          <a:xfrm>
            <a:off x="313899" y="1126524"/>
            <a:ext cx="11641539" cy="4550945"/>
          </a:xfrm>
        </p:spPr>
        <p:txBody>
          <a:bodyPr>
            <a:normAutofit/>
          </a:bodyPr>
          <a:lstStyle/>
          <a:p>
            <a:pPr>
              <a:lnSpc>
                <a:spcPct val="150000"/>
              </a:lnSpc>
            </a:pPr>
            <a:r>
              <a:rPr lang="en-US" sz="2300" dirty="0"/>
              <a:t>Adding an Area-Wide Planning (AWP) cooperative agreement (CA) to your ACRES account </a:t>
            </a:r>
          </a:p>
          <a:p>
            <a:pPr>
              <a:lnSpc>
                <a:spcPct val="150000"/>
              </a:lnSpc>
            </a:pPr>
            <a:r>
              <a:rPr lang="en-US" sz="2300" dirty="0"/>
              <a:t>Accessing your AWP CA</a:t>
            </a:r>
          </a:p>
          <a:p>
            <a:pPr>
              <a:lnSpc>
                <a:spcPct val="150000"/>
              </a:lnSpc>
            </a:pPr>
            <a:r>
              <a:rPr lang="en-US" sz="2300" dirty="0"/>
              <a:t>Completing your AWP CA form </a:t>
            </a:r>
          </a:p>
          <a:p>
            <a:pPr>
              <a:lnSpc>
                <a:spcPct val="150000"/>
              </a:lnSpc>
            </a:pPr>
            <a:r>
              <a:rPr lang="en-US" sz="2300" dirty="0"/>
              <a:t>Associating existing ACRES properties to your AWP CA </a:t>
            </a:r>
          </a:p>
          <a:p>
            <a:pPr>
              <a:lnSpc>
                <a:spcPct val="150000"/>
              </a:lnSpc>
            </a:pPr>
            <a:r>
              <a:rPr lang="en-US" sz="2300" dirty="0"/>
              <a:t>Submitting your AWP data to your EPA Project Officer</a:t>
            </a:r>
          </a:p>
          <a:p>
            <a:pPr>
              <a:lnSpc>
                <a:spcPct val="150000"/>
              </a:lnSpc>
            </a:pPr>
            <a:r>
              <a:rPr lang="en-US" sz="2300" dirty="0"/>
              <a:t>Demonstrating ACRES tools and functions</a:t>
            </a:r>
          </a:p>
          <a:p>
            <a:pPr>
              <a:lnSpc>
                <a:spcPct val="150000"/>
              </a:lnSpc>
            </a:pPr>
            <a:r>
              <a:rPr lang="en-US" sz="2300" dirty="0"/>
              <a:t>Learn what resources are available for your questions</a:t>
            </a:r>
            <a:endParaRPr lang="en-US" dirty="0"/>
          </a:p>
          <a:p>
            <a:endParaRPr lang="en-US" dirty="0"/>
          </a:p>
        </p:txBody>
      </p:sp>
      <p:sp>
        <p:nvSpPr>
          <p:cNvPr id="5" name="Slide Number Placeholder 4"/>
          <p:cNvSpPr>
            <a:spLocks noGrp="1"/>
          </p:cNvSpPr>
          <p:nvPr>
            <p:ph type="sldNum" sz="quarter" idx="12"/>
          </p:nvPr>
        </p:nvSpPr>
        <p:spPr/>
        <p:txBody>
          <a:bodyPr/>
          <a:lstStyle/>
          <a:p>
            <a:fld id="{4D2D3BF7-66A5-4224-9D32-716637B6E8CF}" type="slidenum">
              <a:rPr lang="en-US" smtClean="0"/>
              <a:pPr/>
              <a:t>2</a:t>
            </a:fld>
            <a:endParaRPr lang="en-US"/>
          </a:p>
        </p:txBody>
      </p:sp>
    </p:spTree>
    <p:extLst>
      <p:ext uri="{BB962C8B-B14F-4D97-AF65-F5344CB8AC3E}">
        <p14:creationId xmlns:p14="http://schemas.microsoft.com/office/powerpoint/2010/main" val="196073278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New Reporting Form &amp; ACRES Module for BF AWP Grantees</a:t>
            </a:r>
          </a:p>
        </p:txBody>
      </p:sp>
      <p:sp>
        <p:nvSpPr>
          <p:cNvPr id="3" name="Content Placeholder 2"/>
          <p:cNvSpPr>
            <a:spLocks noGrp="1"/>
          </p:cNvSpPr>
          <p:nvPr>
            <p:ph idx="1"/>
          </p:nvPr>
        </p:nvSpPr>
        <p:spPr>
          <a:xfrm>
            <a:off x="313899" y="1126524"/>
            <a:ext cx="11641539" cy="4550945"/>
          </a:xfrm>
        </p:spPr>
        <p:txBody>
          <a:bodyPr>
            <a:normAutofit lnSpcReduction="10000"/>
          </a:bodyPr>
          <a:lstStyle/>
          <a:p>
            <a:pPr>
              <a:lnSpc>
                <a:spcPct val="150000"/>
              </a:lnSpc>
            </a:pPr>
            <a:r>
              <a:rPr lang="en-US" sz="2300" dirty="0"/>
              <a:t>In Fall 2016, EPA received approval for a reporting form specific to BF AWP grant projects</a:t>
            </a:r>
          </a:p>
          <a:p>
            <a:pPr lvl="1">
              <a:lnSpc>
                <a:spcPct val="150000"/>
              </a:lnSpc>
            </a:pPr>
            <a:r>
              <a:rPr lang="en-US" sz="1900" dirty="0"/>
              <a:t>Aligns with the activities that BF AWP grantees do</a:t>
            </a:r>
          </a:p>
          <a:p>
            <a:pPr lvl="1">
              <a:lnSpc>
                <a:spcPct val="150000"/>
              </a:lnSpc>
            </a:pPr>
            <a:r>
              <a:rPr lang="en-US" sz="1900" dirty="0"/>
              <a:t>Enables grantees to share grant project details, associate other ACRES records, and report  accomplishments on an ongoing basis</a:t>
            </a:r>
          </a:p>
          <a:p>
            <a:pPr lvl="1">
              <a:lnSpc>
                <a:spcPct val="150000"/>
              </a:lnSpc>
            </a:pPr>
            <a:r>
              <a:rPr lang="en-US" sz="1900" dirty="0"/>
              <a:t>Encourage grantees to continue to report as different revitalization goals in the project area are achieved, even post-BF AWP grant</a:t>
            </a:r>
          </a:p>
          <a:p>
            <a:pPr lvl="1">
              <a:lnSpc>
                <a:spcPct val="150000"/>
              </a:lnSpc>
            </a:pPr>
            <a:endParaRPr lang="en-US" sz="1900" dirty="0"/>
          </a:p>
          <a:p>
            <a:pPr>
              <a:lnSpc>
                <a:spcPct val="150000"/>
              </a:lnSpc>
            </a:pPr>
            <a:r>
              <a:rPr lang="en-US" sz="2300" dirty="0"/>
              <a:t>ACRES contractors worked with EPA to create a new module in ACRES that matches the BF AWP reporting form. New module became available in Jan 2017</a:t>
            </a:r>
          </a:p>
          <a:p>
            <a:endParaRPr lang="en-US" dirty="0"/>
          </a:p>
        </p:txBody>
      </p:sp>
      <p:sp>
        <p:nvSpPr>
          <p:cNvPr id="5" name="Slide Number Placeholder 4"/>
          <p:cNvSpPr>
            <a:spLocks noGrp="1"/>
          </p:cNvSpPr>
          <p:nvPr>
            <p:ph type="sldNum" sz="quarter" idx="12"/>
          </p:nvPr>
        </p:nvSpPr>
        <p:spPr/>
        <p:txBody>
          <a:bodyPr/>
          <a:lstStyle/>
          <a:p>
            <a:fld id="{4D2D3BF7-66A5-4224-9D32-716637B6E8CF}" type="slidenum">
              <a:rPr lang="en-US" smtClean="0"/>
              <a:pPr/>
              <a:t>3</a:t>
            </a:fld>
            <a:endParaRPr lang="en-US"/>
          </a:p>
        </p:txBody>
      </p:sp>
    </p:spTree>
    <p:extLst>
      <p:ext uri="{BB962C8B-B14F-4D97-AF65-F5344CB8AC3E}">
        <p14:creationId xmlns:p14="http://schemas.microsoft.com/office/powerpoint/2010/main" val="50224801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Why is my role important to ACRES?</a:t>
            </a:r>
          </a:p>
        </p:txBody>
      </p:sp>
      <p:sp>
        <p:nvSpPr>
          <p:cNvPr id="3" name="Content Placeholder 2"/>
          <p:cNvSpPr>
            <a:spLocks noGrp="1"/>
          </p:cNvSpPr>
          <p:nvPr>
            <p:ph idx="1"/>
          </p:nvPr>
        </p:nvSpPr>
        <p:spPr>
          <a:xfrm>
            <a:off x="406400" y="1295400"/>
            <a:ext cx="11176000" cy="4800600"/>
          </a:xfrm>
        </p:spPr>
        <p:txBody>
          <a:bodyPr>
            <a:normAutofit lnSpcReduction="10000"/>
          </a:bodyPr>
          <a:lstStyle/>
          <a:p>
            <a:pPr algn="ctr">
              <a:spcBef>
                <a:spcPct val="75000"/>
              </a:spcBef>
              <a:buNone/>
            </a:pPr>
            <a:r>
              <a:rPr lang="en-US" sz="2800" dirty="0">
                <a:latin typeface="+mj-lt"/>
              </a:rPr>
              <a:t>Whose job is it anyway?</a:t>
            </a:r>
          </a:p>
          <a:p>
            <a:pPr>
              <a:spcBef>
                <a:spcPct val="35000"/>
              </a:spcBef>
            </a:pPr>
            <a:r>
              <a:rPr lang="en-US" dirty="0">
                <a:latin typeface="+mj-lt"/>
              </a:rPr>
              <a:t>Cooperative Agreement Recipients (CARs):</a:t>
            </a:r>
            <a:r>
              <a:rPr lang="en-US" sz="2000" dirty="0">
                <a:latin typeface="+mj-lt"/>
              </a:rPr>
              <a:t> </a:t>
            </a:r>
            <a:r>
              <a:rPr lang="en-US" sz="2000" b="0" dirty="0">
                <a:latin typeface="+mj-lt"/>
              </a:rPr>
              <a:t>Responsible for entering and updating ACRES information for AWP grants.</a:t>
            </a:r>
            <a:endParaRPr lang="en-US" b="0" dirty="0">
              <a:latin typeface="+mj-lt"/>
            </a:endParaRPr>
          </a:p>
          <a:p>
            <a:pPr>
              <a:spcBef>
                <a:spcPct val="35000"/>
              </a:spcBef>
            </a:pPr>
            <a:r>
              <a:rPr lang="en-US" dirty="0">
                <a:latin typeface="+mj-lt"/>
              </a:rPr>
              <a:t>EPA Project Officers (POs):  </a:t>
            </a:r>
            <a:r>
              <a:rPr lang="en-US" sz="2000" b="0" dirty="0">
                <a:latin typeface="+mj-lt"/>
              </a:rPr>
              <a:t>Responsible and accountable for data quality in their regions. POs ensure that the data meets our data quality standards.</a:t>
            </a:r>
          </a:p>
          <a:p>
            <a:pPr lvl="1">
              <a:spcBef>
                <a:spcPct val="35000"/>
              </a:spcBef>
            </a:pPr>
            <a:r>
              <a:rPr lang="en-US" sz="1600" dirty="0">
                <a:latin typeface="+mj-lt"/>
              </a:rPr>
              <a:t>For AWP grants, it is especially important that POs work closely with their grantee and provide assistance/oversight to the ACRES data, so that property records are properly associated, with no double counting of leveraged funds/resources </a:t>
            </a:r>
            <a:endParaRPr lang="en-US" sz="1600" b="0" dirty="0">
              <a:latin typeface="+mj-lt"/>
            </a:endParaRPr>
          </a:p>
          <a:p>
            <a:pPr>
              <a:spcBef>
                <a:spcPct val="35000"/>
              </a:spcBef>
            </a:pPr>
            <a:r>
              <a:rPr lang="en-US" dirty="0"/>
              <a:t>EPA Headquarters</a:t>
            </a:r>
            <a:r>
              <a:rPr lang="en-US" dirty="0">
                <a:latin typeface="+mj-lt"/>
              </a:rPr>
              <a:t>:  </a:t>
            </a:r>
            <a:r>
              <a:rPr lang="en-US" sz="2000" b="0" dirty="0">
                <a:latin typeface="+mj-lt"/>
              </a:rPr>
              <a:t>Responsible for overall data quality and system maintenance, enhancements, and improvements.</a:t>
            </a:r>
          </a:p>
          <a:p>
            <a:pPr>
              <a:spcBef>
                <a:spcPct val="35000"/>
              </a:spcBef>
            </a:pPr>
            <a:endParaRPr lang="en-US" sz="2000" b="0" dirty="0">
              <a:latin typeface="+mj-lt"/>
            </a:endParaRPr>
          </a:p>
          <a:p>
            <a:pPr>
              <a:spcBef>
                <a:spcPct val="35000"/>
              </a:spcBef>
            </a:pPr>
            <a:r>
              <a:rPr lang="en-US" dirty="0">
                <a:latin typeface="+mj-lt"/>
              </a:rPr>
              <a:t>For CARS whose grants have closed </a:t>
            </a:r>
            <a:r>
              <a:rPr lang="en-US" sz="2000" b="0" dirty="0">
                <a:latin typeface="+mj-lt"/>
              </a:rPr>
              <a:t>(FY10 AWP pilots and FY13 AWP grantees) – EPA still wants your updates, please share with us your project area accomplishments by continuing to report in ACRES</a:t>
            </a:r>
          </a:p>
          <a:p>
            <a:pPr marL="0" indent="0">
              <a:buNone/>
            </a:pPr>
            <a:endParaRPr lang="en-US" dirty="0"/>
          </a:p>
        </p:txBody>
      </p:sp>
      <p:sp>
        <p:nvSpPr>
          <p:cNvPr id="4" name="Slide Number Placeholder 3"/>
          <p:cNvSpPr>
            <a:spLocks noGrp="1"/>
          </p:cNvSpPr>
          <p:nvPr>
            <p:ph type="sldNum" sz="quarter" idx="12"/>
          </p:nvPr>
        </p:nvSpPr>
        <p:spPr/>
        <p:txBody>
          <a:bodyPr/>
          <a:lstStyle/>
          <a:p>
            <a:fld id="{4D2D3BF7-66A5-4224-9D32-716637B6E8CF}"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310550003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Why is my role so important for ACRES?</a:t>
            </a:r>
          </a:p>
        </p:txBody>
      </p:sp>
      <p:sp>
        <p:nvSpPr>
          <p:cNvPr id="3" name="Content Placeholder 2"/>
          <p:cNvSpPr>
            <a:spLocks noGrp="1"/>
          </p:cNvSpPr>
          <p:nvPr>
            <p:ph idx="1"/>
          </p:nvPr>
        </p:nvSpPr>
        <p:spPr/>
        <p:txBody>
          <a:bodyPr>
            <a:normAutofit/>
          </a:bodyPr>
          <a:lstStyle/>
          <a:p>
            <a:endParaRPr lang="en-US" dirty="0"/>
          </a:p>
          <a:p>
            <a:pPr marL="0" indent="0">
              <a:buNone/>
            </a:pPr>
            <a:r>
              <a:rPr lang="en-US" sz="2200" dirty="0"/>
              <a:t>It is important to have accurate &amp; complete data because: </a:t>
            </a:r>
          </a:p>
          <a:p>
            <a:pPr marL="0" indent="0">
              <a:buNone/>
            </a:pPr>
            <a:endParaRPr lang="en-US" sz="2200" dirty="0"/>
          </a:p>
          <a:p>
            <a:r>
              <a:rPr lang="en-US" sz="2200" dirty="0"/>
              <a:t>EPA needs a clear understanding of how communities are using their AWP grants to </a:t>
            </a:r>
          </a:p>
          <a:p>
            <a:pPr lvl="1"/>
            <a:r>
              <a:rPr lang="en-US" sz="1800" dirty="0"/>
              <a:t>1) build upon other brownfield site assessments or cleanups, and </a:t>
            </a:r>
          </a:p>
          <a:p>
            <a:pPr lvl="1"/>
            <a:r>
              <a:rPr lang="en-US" sz="1800" dirty="0"/>
              <a:t>2) quantify the range of other investments in the AWP project area that communities are able to leverage</a:t>
            </a:r>
          </a:p>
          <a:p>
            <a:r>
              <a:rPr lang="en-US" sz="2200" dirty="0"/>
              <a:t>EPA needs to rely on data reported in ACRES to help establish and measure success of the AWP program</a:t>
            </a:r>
          </a:p>
          <a:p>
            <a:r>
              <a:rPr lang="en-US" sz="2200" dirty="0"/>
              <a:t>Results are frequently reported to Congress</a:t>
            </a:r>
          </a:p>
          <a:p>
            <a:r>
              <a:rPr lang="en-US" sz="2200" dirty="0"/>
              <a:t>Data entered into ACRES are available to any requesting party through FOIA</a:t>
            </a:r>
          </a:p>
          <a:p>
            <a:r>
              <a:rPr lang="en-US" sz="2200" dirty="0"/>
              <a:t>Incomplete or inaccurate data negatively skews the data set </a:t>
            </a:r>
          </a:p>
          <a:p>
            <a:r>
              <a:rPr lang="en-US" sz="2200" dirty="0"/>
              <a:t>Audit trail</a:t>
            </a:r>
          </a:p>
        </p:txBody>
      </p:sp>
      <p:sp>
        <p:nvSpPr>
          <p:cNvPr id="4" name="Slide Number Placeholder 3"/>
          <p:cNvSpPr>
            <a:spLocks noGrp="1"/>
          </p:cNvSpPr>
          <p:nvPr>
            <p:ph type="sldNum" sz="quarter" idx="12"/>
          </p:nvPr>
        </p:nvSpPr>
        <p:spPr/>
        <p:txBody>
          <a:bodyPr/>
          <a:lstStyle/>
          <a:p>
            <a:fld id="{4D2D3BF7-66A5-4224-9D32-716637B6E8CF}"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124380569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Adding an AWP Cooperative Agreement to your ACRES account 	</a:t>
            </a:r>
          </a:p>
        </p:txBody>
      </p:sp>
      <p:sp>
        <p:nvSpPr>
          <p:cNvPr id="3" name="Content Placeholder 2"/>
          <p:cNvSpPr>
            <a:spLocks noGrp="1"/>
          </p:cNvSpPr>
          <p:nvPr>
            <p:ph idx="1"/>
          </p:nvPr>
        </p:nvSpPr>
        <p:spPr>
          <a:xfrm>
            <a:off x="406400" y="1037231"/>
            <a:ext cx="11176000" cy="1897038"/>
          </a:xfrm>
        </p:spPr>
        <p:txBody>
          <a:bodyPr>
            <a:normAutofit fontScale="85000" lnSpcReduction="10000"/>
          </a:bodyPr>
          <a:lstStyle/>
          <a:p>
            <a:r>
              <a:rPr lang="en-US" dirty="0"/>
              <a:t>ACRES allows users to add multiple CAs to their account for easy access and data management.</a:t>
            </a:r>
          </a:p>
          <a:p>
            <a:r>
              <a:rPr lang="en-US" dirty="0"/>
              <a:t>To add a CA to your ACRES account, click the My Cooperative Agreements tab on your ACRES home page and click the green ‘Add Cooperative Agreement to My List’ button.</a:t>
            </a:r>
          </a:p>
          <a:p>
            <a:r>
              <a:rPr lang="en-US" dirty="0"/>
              <a:t>You will prompted to enter the 8-digit CA number (do not enter the 2 digit prefix) and state of your CA. Once you have you have confirmed your CA information, the CA will be listed under your My Cooperative Agreements tab.</a:t>
            </a:r>
          </a:p>
          <a:p>
            <a:endParaRPr lang="en-US" dirty="0"/>
          </a:p>
        </p:txBody>
      </p:sp>
      <p:sp>
        <p:nvSpPr>
          <p:cNvPr id="4" name="Slide Number Placeholder 3"/>
          <p:cNvSpPr>
            <a:spLocks noGrp="1"/>
          </p:cNvSpPr>
          <p:nvPr>
            <p:ph type="sldNum" sz="quarter" idx="12"/>
          </p:nvPr>
        </p:nvSpPr>
        <p:spPr/>
        <p:txBody>
          <a:bodyPr/>
          <a:lstStyle/>
          <a:p>
            <a:fld id="{4D2D3BF7-66A5-4224-9D32-716637B6E8CF}" type="slidenum">
              <a:rPr lang="en-US" smtClean="0">
                <a:solidFill>
                  <a:prstClr val="black">
                    <a:tint val="75000"/>
                  </a:prstClr>
                </a:solidFill>
              </a:rPr>
              <a:pPr/>
              <a:t>6</a:t>
            </a:fld>
            <a:endParaRPr lang="en-US">
              <a:solidFill>
                <a:prstClr val="black">
                  <a:tint val="75000"/>
                </a:prstClr>
              </a:solidFill>
            </a:endParaRPr>
          </a:p>
        </p:txBody>
      </p:sp>
      <p:cxnSp>
        <p:nvCxnSpPr>
          <p:cNvPr id="11" name="Straight Arrow Connector 10"/>
          <p:cNvCxnSpPr/>
          <p:nvPr/>
        </p:nvCxnSpPr>
        <p:spPr>
          <a:xfrm>
            <a:off x="579692" y="5524422"/>
            <a:ext cx="995106" cy="7038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800" y="2830735"/>
            <a:ext cx="9195790" cy="336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798" y="6228254"/>
            <a:ext cx="9195767" cy="14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429420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Accessing your AWP CA</a:t>
            </a:r>
          </a:p>
        </p:txBody>
      </p:sp>
      <p:sp>
        <p:nvSpPr>
          <p:cNvPr id="3" name="Content Placeholder 2"/>
          <p:cNvSpPr>
            <a:spLocks noGrp="1"/>
          </p:cNvSpPr>
          <p:nvPr>
            <p:ph idx="1"/>
          </p:nvPr>
        </p:nvSpPr>
        <p:spPr>
          <a:xfrm>
            <a:off x="406400" y="1143000"/>
            <a:ext cx="11176000" cy="1406339"/>
          </a:xfrm>
        </p:spPr>
        <p:txBody>
          <a:bodyPr>
            <a:normAutofit fontScale="85000" lnSpcReduction="10000"/>
          </a:bodyPr>
          <a:lstStyle/>
          <a:p>
            <a:r>
              <a:rPr lang="en-US" dirty="0"/>
              <a:t>All of your AWP grant associations will be listed under your My Cooperative Agreements tab.</a:t>
            </a:r>
          </a:p>
          <a:p>
            <a:r>
              <a:rPr lang="en-US" dirty="0"/>
              <a:t>The AWP form can be accessed by clicking the recipient name of your AWP grant. </a:t>
            </a:r>
          </a:p>
          <a:p>
            <a:r>
              <a:rPr lang="en-US" dirty="0"/>
              <a:t>The ‘View xx associated properties’ link directs users to a list of all properties associated to the AWP grant. The properties will also be visible on a map.</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4D2D3BF7-66A5-4224-9D32-716637B6E8CF}" type="slidenum">
              <a:rPr lang="en-US" smtClean="0">
                <a:solidFill>
                  <a:prstClr val="black">
                    <a:tint val="75000"/>
                  </a:prstClr>
                </a:solidFill>
              </a:rPr>
              <a:pPr/>
              <a:t>7</a:t>
            </a:fld>
            <a:endParaRPr lang="en-US">
              <a:solidFill>
                <a:prstClr val="black">
                  <a:tint val="75000"/>
                </a:prstClr>
              </a:solidFill>
            </a:endParaRPr>
          </a:p>
        </p:txBody>
      </p:sp>
      <p:pic>
        <p:nvPicPr>
          <p:cNvPr id="5" name="Picture 4"/>
          <p:cNvPicPr>
            <a:picLocks noChangeAspect="1"/>
          </p:cNvPicPr>
          <p:nvPr/>
        </p:nvPicPr>
        <p:blipFill>
          <a:blip r:embed="rId2"/>
          <a:stretch>
            <a:fillRect/>
          </a:stretch>
        </p:blipFill>
        <p:spPr>
          <a:xfrm>
            <a:off x="2606722" y="2549339"/>
            <a:ext cx="7481018" cy="3699061"/>
          </a:xfrm>
          <a:prstGeom prst="rect">
            <a:avLst/>
          </a:prstGeom>
          <a:ln w="28575">
            <a:solidFill>
              <a:schemeClr val="tx2"/>
            </a:solidFill>
          </a:ln>
        </p:spPr>
      </p:pic>
    </p:spTree>
    <p:extLst>
      <p:ext uri="{BB962C8B-B14F-4D97-AF65-F5344CB8AC3E}">
        <p14:creationId xmlns:p14="http://schemas.microsoft.com/office/powerpoint/2010/main" val="350638367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Completing your AWP form</a:t>
            </a:r>
          </a:p>
        </p:txBody>
      </p:sp>
      <p:sp>
        <p:nvSpPr>
          <p:cNvPr id="4" name="Slide Number Placeholder 3"/>
          <p:cNvSpPr>
            <a:spLocks noGrp="1"/>
          </p:cNvSpPr>
          <p:nvPr>
            <p:ph type="sldNum" sz="quarter" idx="12"/>
          </p:nvPr>
        </p:nvSpPr>
        <p:spPr/>
        <p:txBody>
          <a:bodyPr/>
          <a:lstStyle/>
          <a:p>
            <a:fld id="{4D2D3BF7-66A5-4224-9D32-716637B6E8CF}" type="slidenum">
              <a:rPr lang="en-US" smtClean="0">
                <a:solidFill>
                  <a:prstClr val="black">
                    <a:tint val="75000"/>
                  </a:prstClr>
                </a:solidFill>
              </a:rPr>
              <a:pPr/>
              <a:t>8</a:t>
            </a:fld>
            <a:endParaRPr lang="en-US">
              <a:solidFill>
                <a:prstClr val="black">
                  <a:tint val="75000"/>
                </a:prstClr>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3266" y="2563732"/>
            <a:ext cx="8260488" cy="36747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508000" y="1095591"/>
            <a:ext cx="11176000" cy="149748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Clr>
                <a:srgbClr val="002060"/>
              </a:buClr>
              <a:buFont typeface="Symbol" pitchFamily="18" charset="2"/>
              <a:buChar char=""/>
              <a:defRPr sz="2400" b="1" kern="1200">
                <a:solidFill>
                  <a:schemeClr val="tx1"/>
                </a:solidFill>
                <a:latin typeface="+mn-lt"/>
                <a:ea typeface="+mn-ea"/>
                <a:cs typeface="+mn-cs"/>
              </a:defRPr>
            </a:lvl1pPr>
            <a:lvl2pPr marL="742950" indent="-285750" algn="l" defTabSz="914400" rtl="0" eaLnBrk="1" latinLnBrk="0" hangingPunct="1">
              <a:spcBef>
                <a:spcPct val="20000"/>
              </a:spcBef>
              <a:buClr>
                <a:schemeClr val="bg1">
                  <a:lumMod val="50000"/>
                </a:schemeClr>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002060"/>
              </a:buClr>
              <a:buFont typeface="Calibri"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a:t>When opening the AWP form, please enter your Cooperative Agreement Recipient Information.</a:t>
            </a:r>
          </a:p>
          <a:p>
            <a:r>
              <a:rPr lang="en-US" sz="2200" dirty="0"/>
              <a:t>Once you’ve entered the ZIP Code, the city, county and state fields will be auto-populated.</a:t>
            </a:r>
          </a:p>
          <a:p>
            <a:r>
              <a:rPr lang="en-US" sz="2200" dirty="0"/>
              <a:t>The AWP form is broken down into 6 parts- Project Area Information, Leveraged Resources, Plan Summary, Lessons Learned, Implementation Activities, and Redeveloped Sites(s). </a:t>
            </a:r>
          </a:p>
          <a:p>
            <a:pPr marL="0" indent="0">
              <a:buNone/>
            </a:pPr>
            <a:r>
              <a:rPr lang="en-US" sz="2200" dirty="0">
                <a:solidFill>
                  <a:srgbClr val="FF0000"/>
                </a:solidFill>
              </a:rPr>
              <a:t>**At the bottom of every section, there will be a ‘Save Changes’ button. Always save your changes before going to the </a:t>
            </a:r>
            <a:r>
              <a:rPr lang="en-US" sz="2200">
                <a:solidFill>
                  <a:srgbClr val="FF0000"/>
                </a:solidFill>
              </a:rPr>
              <a:t>next tab. </a:t>
            </a:r>
            <a:endParaRPr lang="en-US" sz="2200" dirty="0">
              <a:solidFill>
                <a:srgbClr val="FF0000"/>
              </a:solidFill>
            </a:endParaRPr>
          </a:p>
          <a:p>
            <a:endParaRPr lang="en-US" dirty="0"/>
          </a:p>
        </p:txBody>
      </p:sp>
      <p:sp>
        <p:nvSpPr>
          <p:cNvPr id="6" name="Rectangle 5"/>
          <p:cNvSpPr/>
          <p:nvPr/>
        </p:nvSpPr>
        <p:spPr>
          <a:xfrm>
            <a:off x="2707574" y="5961413"/>
            <a:ext cx="6685808" cy="2968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1294410" y="3277590"/>
            <a:ext cx="1413164" cy="6412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31437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Part 1: Project Area Information  </a:t>
            </a:r>
          </a:p>
        </p:txBody>
      </p:sp>
      <p:sp>
        <p:nvSpPr>
          <p:cNvPr id="4" name="Slide Number Placeholder 3"/>
          <p:cNvSpPr>
            <a:spLocks noGrp="1"/>
          </p:cNvSpPr>
          <p:nvPr>
            <p:ph type="sldNum" sz="quarter" idx="12"/>
          </p:nvPr>
        </p:nvSpPr>
        <p:spPr/>
        <p:txBody>
          <a:bodyPr/>
          <a:lstStyle/>
          <a:p>
            <a:fld id="{4D2D3BF7-66A5-4224-9D32-716637B6E8CF}" type="slidenum">
              <a:rPr lang="en-US" smtClean="0">
                <a:solidFill>
                  <a:prstClr val="black">
                    <a:tint val="75000"/>
                  </a:prstClr>
                </a:solidFill>
              </a:rPr>
              <a:pPr/>
              <a:t>9</a:t>
            </a:fld>
            <a:endParaRPr lang="en-US">
              <a:solidFill>
                <a:prstClr val="black">
                  <a:tint val="75000"/>
                </a:prstClr>
              </a:solidFill>
            </a:endParaRPr>
          </a:p>
        </p:txBody>
      </p:sp>
      <p:sp>
        <p:nvSpPr>
          <p:cNvPr id="6" name="Content Placeholder 2"/>
          <p:cNvSpPr txBox="1">
            <a:spLocks/>
          </p:cNvSpPr>
          <p:nvPr/>
        </p:nvSpPr>
        <p:spPr>
          <a:xfrm>
            <a:off x="406400" y="1108364"/>
            <a:ext cx="11552052" cy="13530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2060"/>
              </a:buClr>
              <a:buFont typeface="Symbol" pitchFamily="18" charset="2"/>
              <a:buChar char=""/>
              <a:defRPr sz="2400" b="1" kern="1200">
                <a:solidFill>
                  <a:schemeClr val="tx1"/>
                </a:solidFill>
                <a:latin typeface="+mn-lt"/>
                <a:ea typeface="+mn-ea"/>
                <a:cs typeface="+mn-cs"/>
              </a:defRPr>
            </a:lvl1pPr>
            <a:lvl2pPr marL="742950" indent="-285750" algn="l" defTabSz="914400" rtl="0" eaLnBrk="1" latinLnBrk="0" hangingPunct="1">
              <a:spcBef>
                <a:spcPct val="20000"/>
              </a:spcBef>
              <a:buClr>
                <a:schemeClr val="bg1">
                  <a:lumMod val="50000"/>
                </a:schemeClr>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002060"/>
              </a:buClr>
              <a:buFont typeface="Calibri"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7" name="Content Placeholder 2"/>
          <p:cNvSpPr txBox="1">
            <a:spLocks/>
          </p:cNvSpPr>
          <p:nvPr/>
        </p:nvSpPr>
        <p:spPr>
          <a:xfrm>
            <a:off x="295423" y="996286"/>
            <a:ext cx="11802894" cy="1988318"/>
          </a:xfrm>
          <a:prstGeom prst="rect">
            <a:avLst/>
          </a:prstGeom>
          <a:noFill/>
          <a:ln w="28575">
            <a:noFill/>
          </a:ln>
        </p:spPr>
        <p:txBody>
          <a:bodyPr vert="horz" lIns="91440" tIns="45720" rIns="91440" bIns="45720" rtlCol="0">
            <a:noAutofit/>
          </a:bodyPr>
          <a:lstStyle>
            <a:lvl1pPr marL="342900" indent="-342900" algn="l" defTabSz="914400" rtl="0" eaLnBrk="1" latinLnBrk="0" hangingPunct="1">
              <a:spcBef>
                <a:spcPct val="20000"/>
              </a:spcBef>
              <a:buClr>
                <a:srgbClr val="002060"/>
              </a:buClr>
              <a:buFont typeface="Symbol" pitchFamily="18" charset="2"/>
              <a:buChar char=""/>
              <a:defRPr sz="2400" b="1" kern="1200">
                <a:solidFill>
                  <a:schemeClr val="tx1"/>
                </a:solidFill>
                <a:latin typeface="+mn-lt"/>
                <a:ea typeface="+mn-ea"/>
                <a:cs typeface="+mn-cs"/>
              </a:defRPr>
            </a:lvl1pPr>
            <a:lvl2pPr marL="742950" indent="-285750" algn="l" defTabSz="914400" rtl="0" eaLnBrk="1" latinLnBrk="0" hangingPunct="1">
              <a:spcBef>
                <a:spcPct val="20000"/>
              </a:spcBef>
              <a:buClr>
                <a:schemeClr val="bg1">
                  <a:lumMod val="50000"/>
                </a:schemeClr>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002060"/>
              </a:buClr>
              <a:buFont typeface="Calibri"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750" dirty="0"/>
              <a:t>When completing </a:t>
            </a:r>
            <a:r>
              <a:rPr lang="en-US" sz="1800" dirty="0"/>
              <a:t>Part 1 of the AWP form:</a:t>
            </a:r>
          </a:p>
          <a:p>
            <a:pPr lvl="1">
              <a:spcBef>
                <a:spcPts val="0"/>
              </a:spcBef>
            </a:pPr>
            <a:r>
              <a:rPr lang="en-US" sz="1800" b="1" dirty="0"/>
              <a:t>Enter your Cooperative Agreement Recipient and BF AWP Project Information. </a:t>
            </a:r>
          </a:p>
          <a:p>
            <a:pPr lvl="1">
              <a:spcBef>
                <a:spcPts val="0"/>
              </a:spcBef>
            </a:pPr>
            <a:r>
              <a:rPr lang="en-US" sz="1800" b="1" dirty="0"/>
              <a:t>Associate brownfields properties within the AWP project area that </a:t>
            </a:r>
            <a:r>
              <a:rPr lang="en-US" sz="1800" b="1" u="sng" dirty="0"/>
              <a:t>already have an ACRES ID </a:t>
            </a:r>
            <a:r>
              <a:rPr lang="en-US" sz="1800" b="1" dirty="0"/>
              <a:t>to your AWP CA. </a:t>
            </a:r>
          </a:p>
          <a:p>
            <a:pPr lvl="2">
              <a:spcBef>
                <a:spcPts val="0"/>
              </a:spcBef>
            </a:pPr>
            <a:r>
              <a:rPr lang="en-US" sz="1800" dirty="0"/>
              <a:t>These are properties where EPA resources for assessment/cleanup have been provided.</a:t>
            </a:r>
          </a:p>
          <a:p>
            <a:pPr lvl="2">
              <a:spcBef>
                <a:spcPts val="0"/>
              </a:spcBef>
            </a:pPr>
            <a:r>
              <a:rPr lang="en-US" sz="1800" dirty="0"/>
              <a:t>When associating properties with ACRES ID to your AWP project, indicate whether they are considered catalyst/high priority sites in your project area. </a:t>
            </a:r>
          </a:p>
        </p:txBody>
      </p:sp>
      <p:grpSp>
        <p:nvGrpSpPr>
          <p:cNvPr id="8" name="Group 7"/>
          <p:cNvGrpSpPr/>
          <p:nvPr/>
        </p:nvGrpSpPr>
        <p:grpSpPr>
          <a:xfrm>
            <a:off x="3074126" y="2776045"/>
            <a:ext cx="9024190" cy="3869932"/>
            <a:chOff x="1163073" y="3125507"/>
            <a:chExt cx="9024190" cy="3635375"/>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690" y="3125507"/>
              <a:ext cx="8009674" cy="363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a:off x="1163073" y="3326767"/>
              <a:ext cx="1054318" cy="3984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187115" y="5394155"/>
              <a:ext cx="8000148" cy="8173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3" name="Rectangle 2"/>
            <p:cNvSpPr/>
            <p:nvPr/>
          </p:nvSpPr>
          <p:spPr>
            <a:xfrm flipV="1">
              <a:off x="2217391" y="6506022"/>
              <a:ext cx="976185" cy="2474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074740" y="4734035"/>
              <a:ext cx="1272903" cy="5049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noFill/>
              </a:endParaRPr>
            </a:p>
          </p:txBody>
        </p:sp>
      </p:grpSp>
      <p:sp>
        <p:nvSpPr>
          <p:cNvPr id="11" name="TextBox 10"/>
          <p:cNvSpPr txBox="1"/>
          <p:nvPr/>
        </p:nvSpPr>
        <p:spPr>
          <a:xfrm>
            <a:off x="406400" y="4389396"/>
            <a:ext cx="3457575" cy="1754326"/>
          </a:xfrm>
          <a:prstGeom prst="rect">
            <a:avLst/>
          </a:prstGeom>
          <a:noFill/>
        </p:spPr>
        <p:txBody>
          <a:bodyPr wrap="square" rtlCol="0">
            <a:spAutoFit/>
          </a:bodyPr>
          <a:lstStyle/>
          <a:p>
            <a:pPr marL="285750" indent="-285750">
              <a:buFont typeface="Wingdings" panose="05000000000000000000" pitchFamily="2" charset="2"/>
              <a:buChar char="§"/>
            </a:pPr>
            <a:r>
              <a:rPr lang="en-US" b="1" dirty="0"/>
              <a:t>Next, enter catalyst/high priority brownfield site(s) in your project area that </a:t>
            </a:r>
            <a:r>
              <a:rPr lang="en-US" b="1" u="sng" dirty="0"/>
              <a:t>do not have an ACRES ID</a:t>
            </a:r>
            <a:r>
              <a:rPr lang="en-US" b="1" dirty="0"/>
              <a:t> in the section </a:t>
            </a:r>
            <a:r>
              <a:rPr lang="en-US" dirty="0"/>
              <a:t>below. You will not create an ACRES ID for these properties.</a:t>
            </a:r>
          </a:p>
        </p:txBody>
      </p:sp>
    </p:spTree>
    <p:extLst>
      <p:ext uri="{BB962C8B-B14F-4D97-AF65-F5344CB8AC3E}">
        <p14:creationId xmlns:p14="http://schemas.microsoft.com/office/powerpoint/2010/main" val="2402458632"/>
      </p:ext>
    </p:extLst>
  </p:cSld>
  <p:clrMapOvr>
    <a:masterClrMapping/>
  </p:clrMapOvr>
  <p:transition>
    <p:fade/>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48C669D4-E339-4BDE-8356-47E969D7AC72}">
  <ds:schemaRefs>
    <ds:schemaRef ds:uri="ESRI.ArcGIS.Mapping.OfficeIntegration.PowerPointInfo"/>
  </ds:schemaRefs>
</ds:datastoreItem>
</file>

<file path=customXml/itemProps10.xml><?xml version="1.0" encoding="utf-8"?>
<ds:datastoreItem xmlns:ds="http://schemas.openxmlformats.org/officeDocument/2006/customXml" ds:itemID="{EDDB78DA-EC37-42F4-A792-3249898CB4CD}">
  <ds:schemaRefs>
    <ds:schemaRef ds:uri="ESRI.ArcGIS.Mapping.OfficeIntegration.PowerPointInfo"/>
  </ds:schemaRefs>
</ds:datastoreItem>
</file>

<file path=customXml/itemProps11.xml><?xml version="1.0" encoding="utf-8"?>
<ds:datastoreItem xmlns:ds="http://schemas.openxmlformats.org/officeDocument/2006/customXml" ds:itemID="{9A148C5C-9821-44D2-9193-11F88875CB24}">
  <ds:schemaRefs>
    <ds:schemaRef ds:uri="ESRI.ArcGIS.Mapping.OfficeIntegration.PowerPointInfo"/>
  </ds:schemaRefs>
</ds:datastoreItem>
</file>

<file path=customXml/itemProps12.xml><?xml version="1.0" encoding="utf-8"?>
<ds:datastoreItem xmlns:ds="http://schemas.openxmlformats.org/officeDocument/2006/customXml" ds:itemID="{865F78A8-5ABD-4653-BECA-68790DE76862}">
  <ds:schemaRefs>
    <ds:schemaRef ds:uri="ESRI.ArcGIS.Mapping.OfficeIntegration.PowerPointInfo"/>
  </ds:schemaRefs>
</ds:datastoreItem>
</file>

<file path=customXml/itemProps13.xml><?xml version="1.0" encoding="utf-8"?>
<ds:datastoreItem xmlns:ds="http://schemas.openxmlformats.org/officeDocument/2006/customXml" ds:itemID="{2F2EC68A-FA35-40E2-8723-06900BAF359F}">
  <ds:schemaRefs>
    <ds:schemaRef ds:uri="ESRI.ArcGIS.Mapping.OfficeIntegration.PowerPointInfo"/>
  </ds:schemaRefs>
</ds:datastoreItem>
</file>

<file path=customXml/itemProps14.xml><?xml version="1.0" encoding="utf-8"?>
<ds:datastoreItem xmlns:ds="http://schemas.openxmlformats.org/officeDocument/2006/customXml" ds:itemID="{125AAC74-59D1-4B5E-87B1-8B07AC0B0EF8}">
  <ds:schemaRefs>
    <ds:schemaRef ds:uri="ESRI.ArcGIS.Mapping.OfficeIntegration.PowerPointInfo"/>
  </ds:schemaRefs>
</ds:datastoreItem>
</file>

<file path=customXml/itemProps15.xml><?xml version="1.0" encoding="utf-8"?>
<ds:datastoreItem xmlns:ds="http://schemas.openxmlformats.org/officeDocument/2006/customXml" ds:itemID="{53F9EAAE-96E6-4D11-8E0D-156F9D69C750}">
  <ds:schemaRefs>
    <ds:schemaRef ds:uri="ESRI.ArcGIS.Mapping.OfficeIntegration.PowerPointInfo"/>
  </ds:schemaRefs>
</ds:datastoreItem>
</file>

<file path=customXml/itemProps16.xml><?xml version="1.0" encoding="utf-8"?>
<ds:datastoreItem xmlns:ds="http://schemas.openxmlformats.org/officeDocument/2006/customXml" ds:itemID="{2B8E9DFA-0BB5-4556-8D9E-E4468FC59854}">
  <ds:schemaRefs>
    <ds:schemaRef ds:uri="ESRI.ArcGIS.Mapping.OfficeIntegration.PowerPointInfo"/>
  </ds:schemaRefs>
</ds:datastoreItem>
</file>

<file path=customXml/itemProps17.xml><?xml version="1.0" encoding="utf-8"?>
<ds:datastoreItem xmlns:ds="http://schemas.openxmlformats.org/officeDocument/2006/customXml" ds:itemID="{66FF0C08-E302-4392-9198-2468B5147E6A}">
  <ds:schemaRefs>
    <ds:schemaRef ds:uri="ESRI.ArcGIS.Mapping.OfficeIntegration.PowerPointInfo"/>
  </ds:schemaRefs>
</ds:datastoreItem>
</file>

<file path=customXml/itemProps18.xml><?xml version="1.0" encoding="utf-8"?>
<ds:datastoreItem xmlns:ds="http://schemas.openxmlformats.org/officeDocument/2006/customXml" ds:itemID="{1F211256-0D4C-4BE0-9488-1A454307B2FE}">
  <ds:schemaRefs>
    <ds:schemaRef ds:uri="ESRI.ArcGIS.Mapping.OfficeIntegration.PowerPointInfo"/>
  </ds:schemaRefs>
</ds:datastoreItem>
</file>

<file path=customXml/itemProps2.xml><?xml version="1.0" encoding="utf-8"?>
<ds:datastoreItem xmlns:ds="http://schemas.openxmlformats.org/officeDocument/2006/customXml" ds:itemID="{906810CE-1AD9-40E6-9076-5BD48ACFC4C3}">
  <ds:schemaRefs>
    <ds:schemaRef ds:uri="ESRI.ArcGIS.Mapping.OfficeIntegration.PowerPointInfo"/>
  </ds:schemaRefs>
</ds:datastoreItem>
</file>

<file path=customXml/itemProps3.xml><?xml version="1.0" encoding="utf-8"?>
<ds:datastoreItem xmlns:ds="http://schemas.openxmlformats.org/officeDocument/2006/customXml" ds:itemID="{0C6696FF-F48B-4CED-B180-401474B3172D}">
  <ds:schemaRefs>
    <ds:schemaRef ds:uri="ESRI.ArcGIS.Mapping.OfficeIntegration.PowerPointInfo"/>
  </ds:schemaRefs>
</ds:datastoreItem>
</file>

<file path=customXml/itemProps4.xml><?xml version="1.0" encoding="utf-8"?>
<ds:datastoreItem xmlns:ds="http://schemas.openxmlformats.org/officeDocument/2006/customXml" ds:itemID="{C674AA2E-B4D8-4220-9022-0297F998183E}">
  <ds:schemaRefs>
    <ds:schemaRef ds:uri="ESRI.ArcGIS.Mapping.OfficeIntegration.PowerPointInfo"/>
  </ds:schemaRefs>
</ds:datastoreItem>
</file>

<file path=customXml/itemProps5.xml><?xml version="1.0" encoding="utf-8"?>
<ds:datastoreItem xmlns:ds="http://schemas.openxmlformats.org/officeDocument/2006/customXml" ds:itemID="{E2802427-D2C1-4562-B983-B8692BDDFC78}">
  <ds:schemaRefs>
    <ds:schemaRef ds:uri="ESRI.ArcGIS.Mapping.OfficeIntegration.PowerPointInfo"/>
  </ds:schemaRefs>
</ds:datastoreItem>
</file>

<file path=customXml/itemProps6.xml><?xml version="1.0" encoding="utf-8"?>
<ds:datastoreItem xmlns:ds="http://schemas.openxmlformats.org/officeDocument/2006/customXml" ds:itemID="{A620D780-49C9-43F8-AF89-F24EDFBAA3DC}">
  <ds:schemaRefs>
    <ds:schemaRef ds:uri="ESRI.ArcGIS.Mapping.OfficeIntegration.PowerPointInfo"/>
  </ds:schemaRefs>
</ds:datastoreItem>
</file>

<file path=customXml/itemProps7.xml><?xml version="1.0" encoding="utf-8"?>
<ds:datastoreItem xmlns:ds="http://schemas.openxmlformats.org/officeDocument/2006/customXml" ds:itemID="{BA8390E1-1AE6-4FF6-A7A5-CB32F1B5CB97}">
  <ds:schemaRefs>
    <ds:schemaRef ds:uri="ESRI.ArcGIS.Mapping.OfficeIntegration.PowerPointInfo"/>
  </ds:schemaRefs>
</ds:datastoreItem>
</file>

<file path=customXml/itemProps8.xml><?xml version="1.0" encoding="utf-8"?>
<ds:datastoreItem xmlns:ds="http://schemas.openxmlformats.org/officeDocument/2006/customXml" ds:itemID="{B68AA29B-BB2F-4EC3-AB89-6222EC064421}">
  <ds:schemaRefs>
    <ds:schemaRef ds:uri="ESRI.ArcGIS.Mapping.OfficeIntegration.PowerPointInfo"/>
  </ds:schemaRefs>
</ds:datastoreItem>
</file>

<file path=customXml/itemProps9.xml><?xml version="1.0" encoding="utf-8"?>
<ds:datastoreItem xmlns:ds="http://schemas.openxmlformats.org/officeDocument/2006/customXml" ds:itemID="{386A7287-38AD-4579-85B3-072BBC97712E}">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1109</TotalTime>
  <Words>2093</Words>
  <Application>Microsoft Office PowerPoint</Application>
  <PresentationFormat>Widescreen</PresentationFormat>
  <Paragraphs>212</Paragraphs>
  <Slides>19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Symbol</vt:lpstr>
      <vt:lpstr>Wingdings</vt:lpstr>
      <vt:lpstr>1_Office Theme</vt:lpstr>
      <vt:lpstr>ACRES 5.0: Brownfields Area-Wide Planning    Recipient Training </vt:lpstr>
      <vt:lpstr>   Objectives</vt:lpstr>
      <vt:lpstr>   New Reporting Form &amp; ACRES Module for BF AWP Grantees</vt:lpstr>
      <vt:lpstr>  Why is my role important to ACRES?</vt:lpstr>
      <vt:lpstr> Why is my role so important for ACRES?</vt:lpstr>
      <vt:lpstr>Adding an AWP Cooperative Agreement to your ACRES account  </vt:lpstr>
      <vt:lpstr>Accessing your AWP CA</vt:lpstr>
      <vt:lpstr>Completing your AWP form</vt:lpstr>
      <vt:lpstr>Part 1: Project Area Information  </vt:lpstr>
      <vt:lpstr>Part 2: Leveraged Resources </vt:lpstr>
      <vt:lpstr>How to view previously entered leveraged funding </vt:lpstr>
      <vt:lpstr>Part 3: Plan Summary </vt:lpstr>
      <vt:lpstr>Part 4: Lessons Learned </vt:lpstr>
      <vt:lpstr>Part 5: Implementation Activities </vt:lpstr>
      <vt:lpstr>Part 6: Redeveloped Site(s) </vt:lpstr>
      <vt:lpstr>Reviewing and Submitting your AWP data </vt:lpstr>
      <vt:lpstr>   ACRES Demonstration</vt:lpstr>
      <vt:lpstr>   What if I Have Questions?</vt:lpstr>
      <vt:lpstr>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ACRES 5.0:    Area-Wide planning    recipient training</dc:title>
  <dc:creator>Efe Jesuorobo</dc:creator>
  <cp:lastModifiedBy>Efe Jesuorobo</cp:lastModifiedBy>
  <cp:revision>70</cp:revision>
  <dcterms:created xsi:type="dcterms:W3CDTF">2017-02-15T16:29:08Z</dcterms:created>
  <dcterms:modified xsi:type="dcterms:W3CDTF">2017-03-08T21:16:48Z</dcterms:modified>
</cp:coreProperties>
</file>