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4" r:id="rId4"/>
  </p:sldMasterIdLst>
  <p:notesMasterIdLst>
    <p:notesMasterId r:id="rId93"/>
  </p:notesMasterIdLst>
  <p:handoutMasterIdLst>
    <p:handoutMasterId r:id="rId94"/>
  </p:handoutMasterIdLst>
  <p:sldIdLst>
    <p:sldId id="256" r:id="rId5"/>
    <p:sldId id="257" r:id="rId6"/>
    <p:sldId id="369" r:id="rId7"/>
    <p:sldId id="259" r:id="rId8"/>
    <p:sldId id="482" r:id="rId9"/>
    <p:sldId id="260" r:id="rId10"/>
    <p:sldId id="373" r:id="rId11"/>
    <p:sldId id="315" r:id="rId12"/>
    <p:sldId id="283" r:id="rId13"/>
    <p:sldId id="325" r:id="rId14"/>
    <p:sldId id="426" r:id="rId15"/>
    <p:sldId id="319" r:id="rId16"/>
    <p:sldId id="372" r:id="rId17"/>
    <p:sldId id="322" r:id="rId18"/>
    <p:sldId id="323" r:id="rId19"/>
    <p:sldId id="326" r:id="rId20"/>
    <p:sldId id="271" r:id="rId21"/>
    <p:sldId id="336" r:id="rId22"/>
    <p:sldId id="337" r:id="rId23"/>
    <p:sldId id="324" r:id="rId24"/>
    <p:sldId id="273" r:id="rId25"/>
    <p:sldId id="344" r:id="rId26"/>
    <p:sldId id="484" r:id="rId27"/>
    <p:sldId id="357" r:id="rId28"/>
    <p:sldId id="385" r:id="rId29"/>
    <p:sldId id="335" r:id="rId30"/>
    <p:sldId id="386" r:id="rId31"/>
    <p:sldId id="356" r:id="rId32"/>
    <p:sldId id="366" r:id="rId33"/>
    <p:sldId id="367" r:id="rId34"/>
    <p:sldId id="368" r:id="rId35"/>
    <p:sldId id="485" r:id="rId36"/>
    <p:sldId id="358" r:id="rId37"/>
    <p:sldId id="359" r:id="rId38"/>
    <p:sldId id="360" r:id="rId39"/>
    <p:sldId id="361" r:id="rId40"/>
    <p:sldId id="362" r:id="rId41"/>
    <p:sldId id="363" r:id="rId42"/>
    <p:sldId id="364" r:id="rId43"/>
    <p:sldId id="483" r:id="rId44"/>
    <p:sldId id="352" r:id="rId45"/>
    <p:sldId id="376" r:id="rId46"/>
    <p:sldId id="380" r:id="rId47"/>
    <p:sldId id="487" r:id="rId48"/>
    <p:sldId id="365" r:id="rId49"/>
    <p:sldId id="488" r:id="rId50"/>
    <p:sldId id="489" r:id="rId51"/>
    <p:sldId id="491" r:id="rId52"/>
    <p:sldId id="492" r:id="rId53"/>
    <p:sldId id="494" r:id="rId54"/>
    <p:sldId id="493" r:id="rId55"/>
    <p:sldId id="427" r:id="rId56"/>
    <p:sldId id="430" r:id="rId57"/>
    <p:sldId id="431" r:id="rId58"/>
    <p:sldId id="432" r:id="rId59"/>
    <p:sldId id="433" r:id="rId60"/>
    <p:sldId id="434" r:id="rId61"/>
    <p:sldId id="435" r:id="rId62"/>
    <p:sldId id="436" r:id="rId63"/>
    <p:sldId id="437" r:id="rId64"/>
    <p:sldId id="438" r:id="rId65"/>
    <p:sldId id="439" r:id="rId66"/>
    <p:sldId id="440" r:id="rId67"/>
    <p:sldId id="441" r:id="rId68"/>
    <p:sldId id="442" r:id="rId69"/>
    <p:sldId id="443" r:id="rId70"/>
    <p:sldId id="444" r:id="rId71"/>
    <p:sldId id="445" r:id="rId72"/>
    <p:sldId id="446" r:id="rId73"/>
    <p:sldId id="447" r:id="rId74"/>
    <p:sldId id="448" r:id="rId75"/>
    <p:sldId id="449" r:id="rId76"/>
    <p:sldId id="450" r:id="rId77"/>
    <p:sldId id="451" r:id="rId78"/>
    <p:sldId id="452" r:id="rId79"/>
    <p:sldId id="453" r:id="rId80"/>
    <p:sldId id="454" r:id="rId81"/>
    <p:sldId id="455" r:id="rId82"/>
    <p:sldId id="456" r:id="rId83"/>
    <p:sldId id="457" r:id="rId84"/>
    <p:sldId id="459" r:id="rId85"/>
    <p:sldId id="460" r:id="rId86"/>
    <p:sldId id="461" r:id="rId87"/>
    <p:sldId id="467" r:id="rId88"/>
    <p:sldId id="468" r:id="rId89"/>
    <p:sldId id="470" r:id="rId90"/>
    <p:sldId id="486" r:id="rId91"/>
    <p:sldId id="415" r:id="rId9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FF3"/>
    <a:srgbClr val="CDDCE7"/>
    <a:srgbClr val="EDE2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444" autoAdjust="0"/>
    <p:restoredTop sz="84464" autoAdjust="0"/>
  </p:normalViewPr>
  <p:slideViewPr>
    <p:cSldViewPr snapToGrid="0">
      <p:cViewPr varScale="1">
        <p:scale>
          <a:sx n="48" d="100"/>
          <a:sy n="48" d="100"/>
        </p:scale>
        <p:origin x="52" y="3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handoutMaster" Target="handoutMasters/handout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browski, Sally" userId="eea85e39-eadb-46bb-8315-ba0b37970c2b" providerId="ADAL" clId="{252F88D2-9350-488F-B3B8-8E33132E463D}"/>
    <pc:docChg chg="undo custSel modSld">
      <pc:chgData name="Dombrowski, Sally" userId="eea85e39-eadb-46bb-8315-ba0b37970c2b" providerId="ADAL" clId="{252F88D2-9350-488F-B3B8-8E33132E463D}" dt="2018-10-26T21:20:15.081" v="8139" actId="20577"/>
      <pc:docMkLst>
        <pc:docMk/>
      </pc:docMkLst>
      <pc:sldChg chg="addSp delSp modSp">
        <pc:chgData name="Dombrowski, Sally" userId="eea85e39-eadb-46bb-8315-ba0b37970c2b" providerId="ADAL" clId="{252F88D2-9350-488F-B3B8-8E33132E463D}" dt="2018-10-26T15:40:50.361" v="269" actId="962"/>
        <pc:sldMkLst>
          <pc:docMk/>
          <pc:sldMk cId="3203199811" sldId="283"/>
        </pc:sldMkLst>
        <pc:spChg chg="del mod topLvl">
          <ac:chgData name="Dombrowski, Sally" userId="eea85e39-eadb-46bb-8315-ba0b37970c2b" providerId="ADAL" clId="{252F88D2-9350-488F-B3B8-8E33132E463D}" dt="2018-10-26T15:39:08.772" v="136" actId="478"/>
          <ac:spMkLst>
            <pc:docMk/>
            <pc:sldMk cId="3203199811" sldId="283"/>
            <ac:spMk id="9" creationId="{00000000-0000-0000-0000-000000000000}"/>
          </ac:spMkLst>
        </pc:spChg>
        <pc:grpChg chg="add del mod">
          <ac:chgData name="Dombrowski, Sally" userId="eea85e39-eadb-46bb-8315-ba0b37970c2b" providerId="ADAL" clId="{252F88D2-9350-488F-B3B8-8E33132E463D}" dt="2018-10-26T15:39:08.772" v="136" actId="478"/>
          <ac:grpSpMkLst>
            <pc:docMk/>
            <pc:sldMk cId="3203199811" sldId="283"/>
            <ac:grpSpMk id="10" creationId="{00000000-0000-0000-0000-000000000000}"/>
          </ac:grpSpMkLst>
        </pc:grpChg>
        <pc:picChg chg="add del mod topLvl">
          <ac:chgData name="Dombrowski, Sally" userId="eea85e39-eadb-46bb-8315-ba0b37970c2b" providerId="ADAL" clId="{252F88D2-9350-488F-B3B8-8E33132E463D}" dt="2018-10-26T15:40:50.361" v="269" actId="962"/>
          <ac:picMkLst>
            <pc:docMk/>
            <pc:sldMk cId="3203199811" sldId="283"/>
            <ac:picMk id="8" creationId="{00000000-0000-0000-0000-000000000000}"/>
          </ac:picMkLst>
        </pc:picChg>
      </pc:sldChg>
      <pc:sldChg chg="modSp">
        <pc:chgData name="Dombrowski, Sally" userId="eea85e39-eadb-46bb-8315-ba0b37970c2b" providerId="ADAL" clId="{252F88D2-9350-488F-B3B8-8E33132E463D}" dt="2018-10-26T15:59:53.816" v="730" actId="962"/>
        <pc:sldMkLst>
          <pc:docMk/>
          <pc:sldMk cId="118758314" sldId="322"/>
        </pc:sldMkLst>
        <pc:spChg chg="mod">
          <ac:chgData name="Dombrowski, Sally" userId="eea85e39-eadb-46bb-8315-ba0b37970c2b" providerId="ADAL" clId="{252F88D2-9350-488F-B3B8-8E33132E463D}" dt="2018-10-26T15:59:53.816" v="730" actId="962"/>
          <ac:spMkLst>
            <pc:docMk/>
            <pc:sldMk cId="118758314" sldId="322"/>
            <ac:spMk id="6" creationId="{00000000-0000-0000-0000-000000000000}"/>
          </ac:spMkLst>
        </pc:spChg>
        <pc:spChg chg="mod">
          <ac:chgData name="Dombrowski, Sally" userId="eea85e39-eadb-46bb-8315-ba0b37970c2b" providerId="ADAL" clId="{252F88D2-9350-488F-B3B8-8E33132E463D}" dt="2018-10-26T15:59:49.023" v="728" actId="962"/>
          <ac:spMkLst>
            <pc:docMk/>
            <pc:sldMk cId="118758314" sldId="322"/>
            <ac:spMk id="7" creationId="{00000000-0000-0000-0000-000000000000}"/>
          </ac:spMkLst>
        </pc:spChg>
        <pc:spChg chg="mod">
          <ac:chgData name="Dombrowski, Sally" userId="eea85e39-eadb-46bb-8315-ba0b37970c2b" providerId="ADAL" clId="{252F88D2-9350-488F-B3B8-8E33132E463D}" dt="2018-10-26T15:59:42.130" v="726" actId="962"/>
          <ac:spMkLst>
            <pc:docMk/>
            <pc:sldMk cId="118758314" sldId="322"/>
            <ac:spMk id="8" creationId="{00000000-0000-0000-0000-000000000000}"/>
          </ac:spMkLst>
        </pc:spChg>
        <pc:picChg chg="mod">
          <ac:chgData name="Dombrowski, Sally" userId="eea85e39-eadb-46bb-8315-ba0b37970c2b" providerId="ADAL" clId="{252F88D2-9350-488F-B3B8-8E33132E463D}" dt="2018-10-26T15:57:50.534" v="436" actId="962"/>
          <ac:picMkLst>
            <pc:docMk/>
            <pc:sldMk cId="118758314" sldId="322"/>
            <ac:picMk id="5" creationId="{00000000-0000-0000-0000-000000000000}"/>
          </ac:picMkLst>
        </pc:picChg>
      </pc:sldChg>
      <pc:sldChg chg="modSp">
        <pc:chgData name="Dombrowski, Sally" userId="eea85e39-eadb-46bb-8315-ba0b37970c2b" providerId="ADAL" clId="{252F88D2-9350-488F-B3B8-8E33132E463D}" dt="2018-10-26T16:11:11.509" v="1287" actId="962"/>
        <pc:sldMkLst>
          <pc:docMk/>
          <pc:sldMk cId="3040407383" sldId="323"/>
        </pc:sldMkLst>
        <pc:spChg chg="mod">
          <ac:chgData name="Dombrowski, Sally" userId="eea85e39-eadb-46bb-8315-ba0b37970c2b" providerId="ADAL" clId="{252F88D2-9350-488F-B3B8-8E33132E463D}" dt="2018-10-26T16:10:33.201" v="1259" actId="962"/>
          <ac:spMkLst>
            <pc:docMk/>
            <pc:sldMk cId="3040407383" sldId="323"/>
            <ac:spMk id="7" creationId="{00000000-0000-0000-0000-000000000000}"/>
          </ac:spMkLst>
        </pc:spChg>
        <pc:spChg chg="mod">
          <ac:chgData name="Dombrowski, Sally" userId="eea85e39-eadb-46bb-8315-ba0b37970c2b" providerId="ADAL" clId="{252F88D2-9350-488F-B3B8-8E33132E463D}" dt="2018-10-26T16:10:12.903" v="1249" actId="962"/>
          <ac:spMkLst>
            <pc:docMk/>
            <pc:sldMk cId="3040407383" sldId="323"/>
            <ac:spMk id="8" creationId="{00000000-0000-0000-0000-000000000000}"/>
          </ac:spMkLst>
        </pc:spChg>
        <pc:picChg chg="mod">
          <ac:chgData name="Dombrowski, Sally" userId="eea85e39-eadb-46bb-8315-ba0b37970c2b" providerId="ADAL" clId="{252F88D2-9350-488F-B3B8-8E33132E463D}" dt="2018-10-26T16:11:11.509" v="1287" actId="962"/>
          <ac:picMkLst>
            <pc:docMk/>
            <pc:sldMk cId="3040407383" sldId="323"/>
            <ac:picMk id="3" creationId="{8EFCBB87-82FB-4EBC-9A6D-6AA492235CC3}"/>
          </ac:picMkLst>
        </pc:picChg>
      </pc:sldChg>
      <pc:sldChg chg="modSp">
        <pc:chgData name="Dombrowski, Sally" userId="eea85e39-eadb-46bb-8315-ba0b37970c2b" providerId="ADAL" clId="{252F88D2-9350-488F-B3B8-8E33132E463D}" dt="2018-10-26T16:28:46.869" v="1458" actId="962"/>
        <pc:sldMkLst>
          <pc:docMk/>
          <pc:sldMk cId="2681299034" sldId="326"/>
        </pc:sldMkLst>
        <pc:spChg chg="mod">
          <ac:chgData name="Dombrowski, Sally" userId="eea85e39-eadb-46bb-8315-ba0b37970c2b" providerId="ADAL" clId="{252F88D2-9350-488F-B3B8-8E33132E463D}" dt="2018-10-26T16:28:46.869" v="1458" actId="962"/>
          <ac:spMkLst>
            <pc:docMk/>
            <pc:sldMk cId="2681299034" sldId="326"/>
            <ac:spMk id="6" creationId="{00000000-0000-0000-0000-000000000000}"/>
          </ac:spMkLst>
        </pc:spChg>
        <pc:picChg chg="mod">
          <ac:chgData name="Dombrowski, Sally" userId="eea85e39-eadb-46bb-8315-ba0b37970c2b" providerId="ADAL" clId="{252F88D2-9350-488F-B3B8-8E33132E463D}" dt="2018-10-26T16:28:17.562" v="1414" actId="962"/>
          <ac:picMkLst>
            <pc:docMk/>
            <pc:sldMk cId="2681299034" sldId="326"/>
            <ac:picMk id="5" creationId="{00000000-0000-0000-0000-000000000000}"/>
          </ac:picMkLst>
        </pc:picChg>
      </pc:sldChg>
      <pc:sldChg chg="modSp">
        <pc:chgData name="Dombrowski, Sally" userId="eea85e39-eadb-46bb-8315-ba0b37970c2b" providerId="ADAL" clId="{252F88D2-9350-488F-B3B8-8E33132E463D}" dt="2018-10-26T16:38:43.571" v="1712" actId="962"/>
        <pc:sldMkLst>
          <pc:docMk/>
          <pc:sldMk cId="4128560468" sldId="361"/>
        </pc:sldMkLst>
        <pc:picChg chg="mod">
          <ac:chgData name="Dombrowski, Sally" userId="eea85e39-eadb-46bb-8315-ba0b37970c2b" providerId="ADAL" clId="{252F88D2-9350-488F-B3B8-8E33132E463D}" dt="2018-10-26T16:38:43.571" v="1712" actId="962"/>
          <ac:picMkLst>
            <pc:docMk/>
            <pc:sldMk cId="4128560468" sldId="361"/>
            <ac:picMk id="4" creationId="{00000000-0000-0000-0000-000000000000}"/>
          </ac:picMkLst>
        </pc:picChg>
      </pc:sldChg>
      <pc:sldChg chg="modSp">
        <pc:chgData name="Dombrowski, Sally" userId="eea85e39-eadb-46bb-8315-ba0b37970c2b" providerId="ADAL" clId="{252F88D2-9350-488F-B3B8-8E33132E463D}" dt="2018-10-26T16:41:59.390" v="1749" actId="962"/>
        <pc:sldMkLst>
          <pc:docMk/>
          <pc:sldMk cId="1172169542" sldId="363"/>
        </pc:sldMkLst>
        <pc:picChg chg="mod">
          <ac:chgData name="Dombrowski, Sally" userId="eea85e39-eadb-46bb-8315-ba0b37970c2b" providerId="ADAL" clId="{252F88D2-9350-488F-B3B8-8E33132E463D}" dt="2018-10-26T16:41:59.390" v="1749" actId="962"/>
          <ac:picMkLst>
            <pc:docMk/>
            <pc:sldMk cId="1172169542" sldId="363"/>
            <ac:picMk id="4" creationId="{00000000-0000-0000-0000-000000000000}"/>
          </ac:picMkLst>
        </pc:picChg>
      </pc:sldChg>
      <pc:sldChg chg="modSp">
        <pc:chgData name="Dombrowski, Sally" userId="eea85e39-eadb-46bb-8315-ba0b37970c2b" providerId="ADAL" clId="{252F88D2-9350-488F-B3B8-8E33132E463D}" dt="2018-10-26T16:42:20.238" v="1778" actId="962"/>
        <pc:sldMkLst>
          <pc:docMk/>
          <pc:sldMk cId="2545017377" sldId="364"/>
        </pc:sldMkLst>
        <pc:picChg chg="mod">
          <ac:chgData name="Dombrowski, Sally" userId="eea85e39-eadb-46bb-8315-ba0b37970c2b" providerId="ADAL" clId="{252F88D2-9350-488F-B3B8-8E33132E463D}" dt="2018-10-26T16:42:20.238" v="1778" actId="962"/>
          <ac:picMkLst>
            <pc:docMk/>
            <pc:sldMk cId="2545017377" sldId="364"/>
            <ac:picMk id="4" creationId="{00000000-0000-0000-0000-000000000000}"/>
          </ac:picMkLst>
        </pc:picChg>
      </pc:sldChg>
      <pc:sldChg chg="modSp">
        <pc:chgData name="Dombrowski, Sally" userId="eea85e39-eadb-46bb-8315-ba0b37970c2b" providerId="ADAL" clId="{252F88D2-9350-488F-B3B8-8E33132E463D}" dt="2018-10-26T17:08:06.456" v="2090" actId="962"/>
        <pc:sldMkLst>
          <pc:docMk/>
          <pc:sldMk cId="47667792" sldId="365"/>
        </pc:sldMkLst>
        <pc:grpChg chg="mod">
          <ac:chgData name="Dombrowski, Sally" userId="eea85e39-eadb-46bb-8315-ba0b37970c2b" providerId="ADAL" clId="{252F88D2-9350-488F-B3B8-8E33132E463D}" dt="2018-10-26T17:08:06.456" v="2090" actId="962"/>
          <ac:grpSpMkLst>
            <pc:docMk/>
            <pc:sldMk cId="47667792" sldId="365"/>
            <ac:grpSpMk id="4" creationId="{00000000-0000-0000-0000-000000000000}"/>
          </ac:grpSpMkLst>
        </pc:grpChg>
      </pc:sldChg>
      <pc:sldChg chg="modSp">
        <pc:chgData name="Dombrowski, Sally" userId="eea85e39-eadb-46bb-8315-ba0b37970c2b" providerId="ADAL" clId="{252F88D2-9350-488F-B3B8-8E33132E463D}" dt="2018-10-26T16:34:57.518" v="1688" actId="962"/>
        <pc:sldMkLst>
          <pc:docMk/>
          <pc:sldMk cId="740058612" sldId="366"/>
        </pc:sldMkLst>
        <pc:picChg chg="mod">
          <ac:chgData name="Dombrowski, Sally" userId="eea85e39-eadb-46bb-8315-ba0b37970c2b" providerId="ADAL" clId="{252F88D2-9350-488F-B3B8-8E33132E463D}" dt="2018-10-26T16:34:57.518" v="1688" actId="962"/>
          <ac:picMkLst>
            <pc:docMk/>
            <pc:sldMk cId="740058612" sldId="366"/>
            <ac:picMk id="5" creationId="{00000000-0000-0000-0000-000000000000}"/>
          </ac:picMkLst>
        </pc:picChg>
        <pc:picChg chg="mod">
          <ac:chgData name="Dombrowski, Sally" userId="eea85e39-eadb-46bb-8315-ba0b37970c2b" providerId="ADAL" clId="{252F88D2-9350-488F-B3B8-8E33132E463D}" dt="2018-10-26T16:33:05.908" v="1579" actId="962"/>
          <ac:picMkLst>
            <pc:docMk/>
            <pc:sldMk cId="740058612" sldId="366"/>
            <ac:picMk id="6" creationId="{00000000-0000-0000-0000-000000000000}"/>
          </ac:picMkLst>
        </pc:picChg>
      </pc:sldChg>
      <pc:sldChg chg="modSp">
        <pc:chgData name="Dombrowski, Sally" userId="eea85e39-eadb-46bb-8315-ba0b37970c2b" providerId="ADAL" clId="{252F88D2-9350-488F-B3B8-8E33132E463D}" dt="2018-10-26T17:07:41.455" v="2062" actId="962"/>
        <pc:sldMkLst>
          <pc:docMk/>
          <pc:sldMk cId="3294008307" sldId="376"/>
        </pc:sldMkLst>
        <pc:spChg chg="mod">
          <ac:chgData name="Dombrowski, Sally" userId="eea85e39-eadb-46bb-8315-ba0b37970c2b" providerId="ADAL" clId="{252F88D2-9350-488F-B3B8-8E33132E463D}" dt="2018-10-26T16:58:39.033" v="2048" actId="962"/>
          <ac:spMkLst>
            <pc:docMk/>
            <pc:sldMk cId="3294008307" sldId="376"/>
            <ac:spMk id="8" creationId="{00000000-0000-0000-0000-000000000000}"/>
          </ac:spMkLst>
        </pc:spChg>
        <pc:spChg chg="mod">
          <ac:chgData name="Dombrowski, Sally" userId="eea85e39-eadb-46bb-8315-ba0b37970c2b" providerId="ADAL" clId="{252F88D2-9350-488F-B3B8-8E33132E463D}" dt="2018-10-26T17:07:41.455" v="2062" actId="962"/>
          <ac:spMkLst>
            <pc:docMk/>
            <pc:sldMk cId="3294008307" sldId="376"/>
            <ac:spMk id="9" creationId="{00000000-0000-0000-0000-000000000000}"/>
          </ac:spMkLst>
        </pc:spChg>
      </pc:sldChg>
      <pc:sldChg chg="modSp">
        <pc:chgData name="Dombrowski, Sally" userId="eea85e39-eadb-46bb-8315-ba0b37970c2b" providerId="ADAL" clId="{252F88D2-9350-488F-B3B8-8E33132E463D}" dt="2018-10-26T19:31:21.891" v="7098" actId="962"/>
        <pc:sldMkLst>
          <pc:docMk/>
          <pc:sldMk cId="3371106519" sldId="415"/>
        </pc:sldMkLst>
        <pc:picChg chg="mod">
          <ac:chgData name="Dombrowski, Sally" userId="eea85e39-eadb-46bb-8315-ba0b37970c2b" providerId="ADAL" clId="{252F88D2-9350-488F-B3B8-8E33132E463D}" dt="2018-10-26T19:31:21.891" v="7098" actId="962"/>
          <ac:picMkLst>
            <pc:docMk/>
            <pc:sldMk cId="3371106519" sldId="415"/>
            <ac:picMk id="6" creationId="{B128CEBC-74F7-4E2A-A5D9-1D5A7BC3F45B}"/>
          </ac:picMkLst>
        </pc:picChg>
      </pc:sldChg>
      <pc:sldChg chg="addSp modSp">
        <pc:chgData name="Dombrowski, Sally" userId="eea85e39-eadb-46bb-8315-ba0b37970c2b" providerId="ADAL" clId="{252F88D2-9350-488F-B3B8-8E33132E463D}" dt="2018-10-26T21:17:32.783" v="8078" actId="14100"/>
        <pc:sldMkLst>
          <pc:docMk/>
          <pc:sldMk cId="1934406160" sldId="431"/>
        </pc:sldMkLst>
        <pc:spChg chg="add mod">
          <ac:chgData name="Dombrowski, Sally" userId="eea85e39-eadb-46bb-8315-ba0b37970c2b" providerId="ADAL" clId="{252F88D2-9350-488F-B3B8-8E33132E463D}" dt="2018-10-26T19:32:40.966" v="7136" actId="14100"/>
          <ac:spMkLst>
            <pc:docMk/>
            <pc:sldMk cId="1934406160" sldId="431"/>
            <ac:spMk id="2" creationId="{52713CE8-73EE-4AC5-A782-BB7232AF26C6}"/>
          </ac:spMkLst>
        </pc:spChg>
        <pc:spChg chg="mod">
          <ac:chgData name="Dombrowski, Sally" userId="eea85e39-eadb-46bb-8315-ba0b37970c2b" providerId="ADAL" clId="{252F88D2-9350-488F-B3B8-8E33132E463D}" dt="2018-10-26T21:17:32.783" v="8078" actId="14100"/>
          <ac:spMkLst>
            <pc:docMk/>
            <pc:sldMk cId="1934406160" sldId="431"/>
            <ac:spMk id="3" creationId="{00000000-0000-0000-0000-000000000000}"/>
          </ac:spMkLst>
        </pc:spChg>
        <pc:picChg chg="mod">
          <ac:chgData name="Dombrowski, Sally" userId="eea85e39-eadb-46bb-8315-ba0b37970c2b" providerId="ADAL" clId="{252F88D2-9350-488F-B3B8-8E33132E463D}" dt="2018-10-26T19:31:45.022" v="7099" actId="14100"/>
          <ac:picMkLst>
            <pc:docMk/>
            <pc:sldMk cId="1934406160" sldId="431"/>
            <ac:picMk id="4" creationId="{F04A668C-CB2B-4680-8DCF-CE60C12AED30}"/>
          </ac:picMkLst>
        </pc:picChg>
      </pc:sldChg>
      <pc:sldChg chg="addSp delSp modSp">
        <pc:chgData name="Dombrowski, Sally" userId="eea85e39-eadb-46bb-8315-ba0b37970c2b" providerId="ADAL" clId="{252F88D2-9350-488F-B3B8-8E33132E463D}" dt="2018-10-26T21:17:52.267" v="8090" actId="27636"/>
        <pc:sldMkLst>
          <pc:docMk/>
          <pc:sldMk cId="884976058" sldId="432"/>
        </pc:sldMkLst>
        <pc:spChg chg="add mod">
          <ac:chgData name="Dombrowski, Sally" userId="eea85e39-eadb-46bb-8315-ba0b37970c2b" providerId="ADAL" clId="{252F88D2-9350-488F-B3B8-8E33132E463D}" dt="2018-10-26T21:17:52.267" v="8090" actId="27636"/>
          <ac:spMkLst>
            <pc:docMk/>
            <pc:sldMk cId="884976058" sldId="432"/>
            <ac:spMk id="2" creationId="{28170F2F-C9A3-4F56-AD68-A3FF900B27A7}"/>
          </ac:spMkLst>
        </pc:spChg>
        <pc:spChg chg="del mod">
          <ac:chgData name="Dombrowski, Sally" userId="eea85e39-eadb-46bb-8315-ba0b37970c2b" providerId="ADAL" clId="{252F88D2-9350-488F-B3B8-8E33132E463D}" dt="2018-10-26T18:03:31.022" v="3272" actId="478"/>
          <ac:spMkLst>
            <pc:docMk/>
            <pc:sldMk cId="884976058" sldId="432"/>
            <ac:spMk id="3" creationId="{00000000-0000-0000-0000-000000000000}"/>
          </ac:spMkLst>
        </pc:spChg>
        <pc:spChg chg="mod">
          <ac:chgData name="Dombrowski, Sally" userId="eea85e39-eadb-46bb-8315-ba0b37970c2b" providerId="ADAL" clId="{252F88D2-9350-488F-B3B8-8E33132E463D}" dt="2018-10-26T18:04:15.490" v="3341" actId="962"/>
          <ac:spMkLst>
            <pc:docMk/>
            <pc:sldMk cId="884976058" sldId="432"/>
            <ac:spMk id="5" creationId="{200B29DE-C296-49A9-B0F1-9A7D5DAE6251}"/>
          </ac:spMkLst>
        </pc:spChg>
        <pc:picChg chg="mod">
          <ac:chgData name="Dombrowski, Sally" userId="eea85e39-eadb-46bb-8315-ba0b37970c2b" providerId="ADAL" clId="{252F88D2-9350-488F-B3B8-8E33132E463D}" dt="2018-10-26T18:03:02.950" v="3262" actId="962"/>
          <ac:picMkLst>
            <pc:docMk/>
            <pc:sldMk cId="884976058" sldId="432"/>
            <ac:picMk id="4" creationId="{C0822DA8-096E-443F-A421-EF2BDB3BD0AA}"/>
          </ac:picMkLst>
        </pc:picChg>
      </pc:sldChg>
      <pc:sldChg chg="addSp delSp modSp">
        <pc:chgData name="Dombrowski, Sally" userId="eea85e39-eadb-46bb-8315-ba0b37970c2b" providerId="ADAL" clId="{252F88D2-9350-488F-B3B8-8E33132E463D}" dt="2018-10-26T21:16:23.278" v="8055" actId="27636"/>
        <pc:sldMkLst>
          <pc:docMk/>
          <pc:sldMk cId="2692770131" sldId="433"/>
        </pc:sldMkLst>
        <pc:spChg chg="add mod">
          <ac:chgData name="Dombrowski, Sally" userId="eea85e39-eadb-46bb-8315-ba0b37970c2b" providerId="ADAL" clId="{252F88D2-9350-488F-B3B8-8E33132E463D}" dt="2018-10-26T21:16:23.278" v="8055" actId="27636"/>
          <ac:spMkLst>
            <pc:docMk/>
            <pc:sldMk cId="2692770131" sldId="433"/>
            <ac:spMk id="2" creationId="{D8CFE0EF-B56A-49F7-9865-7BD4D1B7F569}"/>
          </ac:spMkLst>
        </pc:spChg>
        <pc:spChg chg="mod">
          <ac:chgData name="Dombrowski, Sally" userId="eea85e39-eadb-46bb-8315-ba0b37970c2b" providerId="ADAL" clId="{252F88D2-9350-488F-B3B8-8E33132E463D}" dt="2018-10-26T19:34:14.129" v="7145" actId="14100"/>
          <ac:spMkLst>
            <pc:docMk/>
            <pc:sldMk cId="2692770131" sldId="433"/>
            <ac:spMk id="3" creationId="{00000000-0000-0000-0000-000000000000}"/>
          </ac:spMkLst>
        </pc:spChg>
        <pc:spChg chg="del">
          <ac:chgData name="Dombrowski, Sally" userId="eea85e39-eadb-46bb-8315-ba0b37970c2b" providerId="ADAL" clId="{252F88D2-9350-488F-B3B8-8E33132E463D}" dt="2018-10-26T18:19:20.140" v="3568" actId="478"/>
          <ac:spMkLst>
            <pc:docMk/>
            <pc:sldMk cId="2692770131" sldId="433"/>
            <ac:spMk id="4" creationId="{00000000-0000-0000-0000-000000000000}"/>
          </ac:spMkLst>
        </pc:spChg>
        <pc:picChg chg="mod">
          <ac:chgData name="Dombrowski, Sally" userId="eea85e39-eadb-46bb-8315-ba0b37970c2b" providerId="ADAL" clId="{252F88D2-9350-488F-B3B8-8E33132E463D}" dt="2018-10-26T19:34:01.528" v="7142" actId="1076"/>
          <ac:picMkLst>
            <pc:docMk/>
            <pc:sldMk cId="2692770131" sldId="433"/>
            <ac:picMk id="5" creationId="{523ACD0C-7805-467E-BF53-F34347FC135A}"/>
          </ac:picMkLst>
        </pc:picChg>
      </pc:sldChg>
      <pc:sldChg chg="addSp delSp modSp">
        <pc:chgData name="Dombrowski, Sally" userId="eea85e39-eadb-46bb-8315-ba0b37970c2b" providerId="ADAL" clId="{252F88D2-9350-488F-B3B8-8E33132E463D}" dt="2018-10-26T21:20:15.081" v="8139" actId="20577"/>
        <pc:sldMkLst>
          <pc:docMk/>
          <pc:sldMk cId="4258886108" sldId="434"/>
        </pc:sldMkLst>
        <pc:spChg chg="add mod">
          <ac:chgData name="Dombrowski, Sally" userId="eea85e39-eadb-46bb-8315-ba0b37970c2b" providerId="ADAL" clId="{252F88D2-9350-488F-B3B8-8E33132E463D}" dt="2018-10-26T21:20:15.081" v="8139" actId="20577"/>
          <ac:spMkLst>
            <pc:docMk/>
            <pc:sldMk cId="4258886108" sldId="434"/>
            <ac:spMk id="2" creationId="{C9ED7B38-F2A8-4446-95E3-BE6E181FCAF0}"/>
          </ac:spMkLst>
        </pc:spChg>
        <pc:spChg chg="del">
          <ac:chgData name="Dombrowski, Sally" userId="eea85e39-eadb-46bb-8315-ba0b37970c2b" providerId="ADAL" clId="{252F88D2-9350-488F-B3B8-8E33132E463D}" dt="2018-10-26T18:31:00.637" v="3765" actId="478"/>
          <ac:spMkLst>
            <pc:docMk/>
            <pc:sldMk cId="4258886108" sldId="434"/>
            <ac:spMk id="3" creationId="{00000000-0000-0000-0000-000000000000}"/>
          </ac:spMkLst>
        </pc:spChg>
        <pc:picChg chg="mod">
          <ac:chgData name="Dombrowski, Sally" userId="eea85e39-eadb-46bb-8315-ba0b37970c2b" providerId="ADAL" clId="{252F88D2-9350-488F-B3B8-8E33132E463D}" dt="2018-10-26T19:35:25.184" v="7150" actId="14100"/>
          <ac:picMkLst>
            <pc:docMk/>
            <pc:sldMk cId="4258886108" sldId="434"/>
            <ac:picMk id="4" creationId="{242CFCCA-4AA1-4CEF-8D27-DA04BD4155D6}"/>
          </ac:picMkLst>
        </pc:picChg>
      </pc:sldChg>
      <pc:sldChg chg="addSp delSp modSp">
        <pc:chgData name="Dombrowski, Sally" userId="eea85e39-eadb-46bb-8315-ba0b37970c2b" providerId="ADAL" clId="{252F88D2-9350-488F-B3B8-8E33132E463D}" dt="2018-10-26T21:19:51.540" v="8116" actId="20577"/>
        <pc:sldMkLst>
          <pc:docMk/>
          <pc:sldMk cId="3233354997" sldId="435"/>
        </pc:sldMkLst>
        <pc:spChg chg="add mod">
          <ac:chgData name="Dombrowski, Sally" userId="eea85e39-eadb-46bb-8315-ba0b37970c2b" providerId="ADAL" clId="{252F88D2-9350-488F-B3B8-8E33132E463D}" dt="2018-10-26T21:19:51.540" v="8116" actId="20577"/>
          <ac:spMkLst>
            <pc:docMk/>
            <pc:sldMk cId="3233354997" sldId="435"/>
            <ac:spMk id="2" creationId="{BC5320AE-7D5B-48BA-AFC3-2DFBF6319DC5}"/>
          </ac:spMkLst>
        </pc:spChg>
        <pc:spChg chg="del">
          <ac:chgData name="Dombrowski, Sally" userId="eea85e39-eadb-46bb-8315-ba0b37970c2b" providerId="ADAL" clId="{252F88D2-9350-488F-B3B8-8E33132E463D}" dt="2018-10-26T18:34:11.718" v="3950" actId="478"/>
          <ac:spMkLst>
            <pc:docMk/>
            <pc:sldMk cId="3233354997" sldId="435"/>
            <ac:spMk id="3" creationId="{00000000-0000-0000-0000-000000000000}"/>
          </ac:spMkLst>
        </pc:spChg>
        <pc:spChg chg="mod">
          <ac:chgData name="Dombrowski, Sally" userId="eea85e39-eadb-46bb-8315-ba0b37970c2b" providerId="ADAL" clId="{252F88D2-9350-488F-B3B8-8E33132E463D}" dt="2018-10-26T19:36:58.073" v="7202" actId="1037"/>
          <ac:spMkLst>
            <pc:docMk/>
            <pc:sldMk cId="3233354997" sldId="435"/>
            <ac:spMk id="5" creationId="{F47E7E04-0FF5-41D3-BA33-9542F5D5762D}"/>
          </ac:spMkLst>
        </pc:spChg>
        <pc:picChg chg="mod">
          <ac:chgData name="Dombrowski, Sally" userId="eea85e39-eadb-46bb-8315-ba0b37970c2b" providerId="ADAL" clId="{252F88D2-9350-488F-B3B8-8E33132E463D}" dt="2018-10-26T19:36:20.199" v="7177" actId="1076"/>
          <ac:picMkLst>
            <pc:docMk/>
            <pc:sldMk cId="3233354997" sldId="435"/>
            <ac:picMk id="4" creationId="{596BC19E-9829-4DAD-BA89-9931574356EC}"/>
          </ac:picMkLst>
        </pc:picChg>
      </pc:sldChg>
      <pc:sldChg chg="addSp delSp modSp">
        <pc:chgData name="Dombrowski, Sally" userId="eea85e39-eadb-46bb-8315-ba0b37970c2b" providerId="ADAL" clId="{252F88D2-9350-488F-B3B8-8E33132E463D}" dt="2018-10-26T21:19:43.176" v="8109" actId="5793"/>
        <pc:sldMkLst>
          <pc:docMk/>
          <pc:sldMk cId="3863759743" sldId="436"/>
        </pc:sldMkLst>
        <pc:spChg chg="del">
          <ac:chgData name="Dombrowski, Sally" userId="eea85e39-eadb-46bb-8315-ba0b37970c2b" providerId="ADAL" clId="{252F88D2-9350-488F-B3B8-8E33132E463D}" dt="2018-10-26T18:36:02.937" v="4050" actId="478"/>
          <ac:spMkLst>
            <pc:docMk/>
            <pc:sldMk cId="3863759743" sldId="436"/>
            <ac:spMk id="3" creationId="{00000000-0000-0000-0000-000000000000}"/>
          </ac:spMkLst>
        </pc:spChg>
        <pc:spChg chg="add mod">
          <ac:chgData name="Dombrowski, Sally" userId="eea85e39-eadb-46bb-8315-ba0b37970c2b" providerId="ADAL" clId="{252F88D2-9350-488F-B3B8-8E33132E463D}" dt="2018-10-26T21:19:43.176" v="8109" actId="5793"/>
          <ac:spMkLst>
            <pc:docMk/>
            <pc:sldMk cId="3863759743" sldId="436"/>
            <ac:spMk id="4" creationId="{66B836F0-699F-4337-A151-101EA01AD784}"/>
          </ac:spMkLst>
        </pc:spChg>
        <pc:picChg chg="mod">
          <ac:chgData name="Dombrowski, Sally" userId="eea85e39-eadb-46bb-8315-ba0b37970c2b" providerId="ADAL" clId="{252F88D2-9350-488F-B3B8-8E33132E463D}" dt="2018-10-26T19:38:14.114" v="7225" actId="14100"/>
          <ac:picMkLst>
            <pc:docMk/>
            <pc:sldMk cId="3863759743" sldId="436"/>
            <ac:picMk id="2" creationId="{00000000-0000-0000-0000-000000000000}"/>
          </ac:picMkLst>
        </pc:picChg>
      </pc:sldChg>
      <pc:sldChg chg="addSp modSp">
        <pc:chgData name="Dombrowski, Sally" userId="eea85e39-eadb-46bb-8315-ba0b37970c2b" providerId="ADAL" clId="{252F88D2-9350-488F-B3B8-8E33132E463D}" dt="2018-10-26T19:42:12.177" v="7283" actId="14100"/>
        <pc:sldMkLst>
          <pc:docMk/>
          <pc:sldMk cId="1234897829" sldId="438"/>
        </pc:sldMkLst>
        <pc:spChg chg="mod">
          <ac:chgData name="Dombrowski, Sally" userId="eea85e39-eadb-46bb-8315-ba0b37970c2b" providerId="ADAL" clId="{252F88D2-9350-488F-B3B8-8E33132E463D}" dt="2018-10-26T19:40:53.578" v="7256" actId="164"/>
          <ac:spMkLst>
            <pc:docMk/>
            <pc:sldMk cId="1234897829" sldId="438"/>
            <ac:spMk id="3" creationId="{00000000-0000-0000-0000-000000000000}"/>
          </ac:spMkLst>
        </pc:spChg>
        <pc:spChg chg="mod">
          <ac:chgData name="Dombrowski, Sally" userId="eea85e39-eadb-46bb-8315-ba0b37970c2b" providerId="ADAL" clId="{252F88D2-9350-488F-B3B8-8E33132E463D}" dt="2018-10-26T19:40:53.578" v="7256" actId="164"/>
          <ac:spMkLst>
            <pc:docMk/>
            <pc:sldMk cId="1234897829" sldId="438"/>
            <ac:spMk id="4" creationId="{00000000-0000-0000-0000-000000000000}"/>
          </ac:spMkLst>
        </pc:spChg>
        <pc:spChg chg="mod">
          <ac:chgData name="Dombrowski, Sally" userId="eea85e39-eadb-46bb-8315-ba0b37970c2b" providerId="ADAL" clId="{252F88D2-9350-488F-B3B8-8E33132E463D}" dt="2018-10-26T19:40:53.578" v="7256" actId="164"/>
          <ac:spMkLst>
            <pc:docMk/>
            <pc:sldMk cId="1234897829" sldId="438"/>
            <ac:spMk id="5" creationId="{00000000-0000-0000-0000-000000000000}"/>
          </ac:spMkLst>
        </pc:spChg>
        <pc:spChg chg="add mod">
          <ac:chgData name="Dombrowski, Sally" userId="eea85e39-eadb-46bb-8315-ba0b37970c2b" providerId="ADAL" clId="{252F88D2-9350-488F-B3B8-8E33132E463D}" dt="2018-10-26T19:42:12.177" v="7283" actId="14100"/>
          <ac:spMkLst>
            <pc:docMk/>
            <pc:sldMk cId="1234897829" sldId="438"/>
            <ac:spMk id="6" creationId="{F8227569-870D-442D-ACFA-CD14D1A36C0D}"/>
          </ac:spMkLst>
        </pc:spChg>
        <pc:grpChg chg="add mod">
          <ac:chgData name="Dombrowski, Sally" userId="eea85e39-eadb-46bb-8315-ba0b37970c2b" providerId="ADAL" clId="{252F88D2-9350-488F-B3B8-8E33132E463D}" dt="2018-10-26T19:41:45.454" v="7265" actId="962"/>
          <ac:grpSpMkLst>
            <pc:docMk/>
            <pc:sldMk cId="1234897829" sldId="438"/>
            <ac:grpSpMk id="2" creationId="{AD1DFD89-23B5-4DF6-B398-D594F56B6AC1}"/>
          </ac:grpSpMkLst>
        </pc:grpChg>
        <pc:picChg chg="mod">
          <ac:chgData name="Dombrowski, Sally" userId="eea85e39-eadb-46bb-8315-ba0b37970c2b" providerId="ADAL" clId="{252F88D2-9350-488F-B3B8-8E33132E463D}" dt="2018-10-26T19:40:53.578" v="7256" actId="164"/>
          <ac:picMkLst>
            <pc:docMk/>
            <pc:sldMk cId="1234897829" sldId="438"/>
            <ac:picMk id="7" creationId="{AB640D49-C359-4AD9-8ECB-897B09F2094D}"/>
          </ac:picMkLst>
        </pc:picChg>
      </pc:sldChg>
      <pc:sldChg chg="addSp delSp modSp">
        <pc:chgData name="Dombrowski, Sally" userId="eea85e39-eadb-46bb-8315-ba0b37970c2b" providerId="ADAL" clId="{252F88D2-9350-488F-B3B8-8E33132E463D}" dt="2018-10-26T19:45:06.337" v="7310" actId="20577"/>
        <pc:sldMkLst>
          <pc:docMk/>
          <pc:sldMk cId="1429070494" sldId="439"/>
        </pc:sldMkLst>
        <pc:spChg chg="add mod">
          <ac:chgData name="Dombrowski, Sally" userId="eea85e39-eadb-46bb-8315-ba0b37970c2b" providerId="ADAL" clId="{252F88D2-9350-488F-B3B8-8E33132E463D}" dt="2018-10-26T19:45:06.337" v="7310" actId="20577"/>
          <ac:spMkLst>
            <pc:docMk/>
            <pc:sldMk cId="1429070494" sldId="439"/>
            <ac:spMk id="2" creationId="{77D20E36-EA8D-493F-AC0D-2421E41EE02B}"/>
          </ac:spMkLst>
        </pc:spChg>
        <pc:spChg chg="del mod">
          <ac:chgData name="Dombrowski, Sally" userId="eea85e39-eadb-46bb-8315-ba0b37970c2b" providerId="ADAL" clId="{252F88D2-9350-488F-B3B8-8E33132E463D}" dt="2018-10-26T19:43:45.454" v="7285" actId="478"/>
          <ac:spMkLst>
            <pc:docMk/>
            <pc:sldMk cId="1429070494" sldId="439"/>
            <ac:spMk id="4" creationId="{9AEDC58D-781C-4045-B668-93986D58548D}"/>
          </ac:spMkLst>
        </pc:spChg>
        <pc:spChg chg="del mod">
          <ac:chgData name="Dombrowski, Sally" userId="eea85e39-eadb-46bb-8315-ba0b37970c2b" providerId="ADAL" clId="{252F88D2-9350-488F-B3B8-8E33132E463D}" dt="2018-10-26T19:43:41.798" v="7284" actId="478"/>
          <ac:spMkLst>
            <pc:docMk/>
            <pc:sldMk cId="1429070494" sldId="439"/>
            <ac:spMk id="5" creationId="{347B96CB-1B80-44CB-9EBD-0672AA1582BA}"/>
          </ac:spMkLst>
        </pc:spChg>
        <pc:picChg chg="mod">
          <ac:chgData name="Dombrowski, Sally" userId="eea85e39-eadb-46bb-8315-ba0b37970c2b" providerId="ADAL" clId="{252F88D2-9350-488F-B3B8-8E33132E463D}" dt="2018-10-26T19:43:51.121" v="7286" actId="14100"/>
          <ac:picMkLst>
            <pc:docMk/>
            <pc:sldMk cId="1429070494" sldId="439"/>
            <ac:picMk id="3" creationId="{ED97BF64-5B4D-4084-AB0F-CEEEB3370E1A}"/>
          </ac:picMkLst>
        </pc:picChg>
      </pc:sldChg>
      <pc:sldChg chg="addSp modSp">
        <pc:chgData name="Dombrowski, Sally" userId="eea85e39-eadb-46bb-8315-ba0b37970c2b" providerId="ADAL" clId="{252F88D2-9350-488F-B3B8-8E33132E463D}" dt="2018-10-26T19:47:39.651" v="7406" actId="1076"/>
        <pc:sldMkLst>
          <pc:docMk/>
          <pc:sldMk cId="3858439852" sldId="440"/>
        </pc:sldMkLst>
        <pc:spChg chg="add mod">
          <ac:chgData name="Dombrowski, Sally" userId="eea85e39-eadb-46bb-8315-ba0b37970c2b" providerId="ADAL" clId="{252F88D2-9350-488F-B3B8-8E33132E463D}" dt="2018-10-26T19:45:47.195" v="7339" actId="14100"/>
          <ac:spMkLst>
            <pc:docMk/>
            <pc:sldMk cId="3858439852" sldId="440"/>
            <ac:spMk id="3" creationId="{3C2F56A2-B271-4C5A-800A-A40E47247B5A}"/>
          </ac:spMkLst>
        </pc:spChg>
        <pc:picChg chg="mod">
          <ac:chgData name="Dombrowski, Sally" userId="eea85e39-eadb-46bb-8315-ba0b37970c2b" providerId="ADAL" clId="{252F88D2-9350-488F-B3B8-8E33132E463D}" dt="2018-10-26T19:47:39.651" v="7406" actId="1076"/>
          <ac:picMkLst>
            <pc:docMk/>
            <pc:sldMk cId="3858439852" sldId="440"/>
            <ac:picMk id="2" creationId="{00000000-0000-0000-0000-000000000000}"/>
          </ac:picMkLst>
        </pc:picChg>
      </pc:sldChg>
      <pc:sldChg chg="addSp modSp">
        <pc:chgData name="Dombrowski, Sally" userId="eea85e39-eadb-46bb-8315-ba0b37970c2b" providerId="ADAL" clId="{252F88D2-9350-488F-B3B8-8E33132E463D}" dt="2018-10-26T19:47:32.400" v="7405" actId="1076"/>
        <pc:sldMkLst>
          <pc:docMk/>
          <pc:sldMk cId="1863071896" sldId="441"/>
        </pc:sldMkLst>
        <pc:spChg chg="add mod">
          <ac:chgData name="Dombrowski, Sally" userId="eea85e39-eadb-46bb-8315-ba0b37970c2b" providerId="ADAL" clId="{252F88D2-9350-488F-B3B8-8E33132E463D}" dt="2018-10-26T19:46:27.139" v="7368" actId="14100"/>
          <ac:spMkLst>
            <pc:docMk/>
            <pc:sldMk cId="1863071896" sldId="441"/>
            <ac:spMk id="3" creationId="{5E20ED90-B6D4-4E54-A302-8E5C944ADF04}"/>
          </ac:spMkLst>
        </pc:spChg>
        <pc:picChg chg="mod">
          <ac:chgData name="Dombrowski, Sally" userId="eea85e39-eadb-46bb-8315-ba0b37970c2b" providerId="ADAL" clId="{252F88D2-9350-488F-B3B8-8E33132E463D}" dt="2018-10-26T19:47:32.400" v="7405" actId="1076"/>
          <ac:picMkLst>
            <pc:docMk/>
            <pc:sldMk cId="1863071896" sldId="441"/>
            <ac:picMk id="2" creationId="{00000000-0000-0000-0000-000000000000}"/>
          </ac:picMkLst>
        </pc:picChg>
      </pc:sldChg>
      <pc:sldChg chg="addSp modSp">
        <pc:chgData name="Dombrowski, Sally" userId="eea85e39-eadb-46bb-8315-ba0b37970c2b" providerId="ADAL" clId="{252F88D2-9350-488F-B3B8-8E33132E463D}" dt="2018-10-26T19:47:24.096" v="7404" actId="1076"/>
        <pc:sldMkLst>
          <pc:docMk/>
          <pc:sldMk cId="2630559478" sldId="442"/>
        </pc:sldMkLst>
        <pc:spChg chg="add mod">
          <ac:chgData name="Dombrowski, Sally" userId="eea85e39-eadb-46bb-8315-ba0b37970c2b" providerId="ADAL" clId="{252F88D2-9350-488F-B3B8-8E33132E463D}" dt="2018-10-26T19:47:15.781" v="7403" actId="14100"/>
          <ac:spMkLst>
            <pc:docMk/>
            <pc:sldMk cId="2630559478" sldId="442"/>
            <ac:spMk id="3" creationId="{EDE275C9-E1E7-4477-915F-EE5F408B9DCE}"/>
          </ac:spMkLst>
        </pc:spChg>
        <pc:picChg chg="mod">
          <ac:chgData name="Dombrowski, Sally" userId="eea85e39-eadb-46bb-8315-ba0b37970c2b" providerId="ADAL" clId="{252F88D2-9350-488F-B3B8-8E33132E463D}" dt="2018-10-26T19:47:24.096" v="7404" actId="1076"/>
          <ac:picMkLst>
            <pc:docMk/>
            <pc:sldMk cId="2630559478" sldId="442"/>
            <ac:picMk id="2" creationId="{00000000-0000-0000-0000-000000000000}"/>
          </ac:picMkLst>
        </pc:picChg>
      </pc:sldChg>
      <pc:sldChg chg="addSp modSp">
        <pc:chgData name="Dombrowski, Sally" userId="eea85e39-eadb-46bb-8315-ba0b37970c2b" providerId="ADAL" clId="{252F88D2-9350-488F-B3B8-8E33132E463D}" dt="2018-10-26T19:48:35.246" v="7446" actId="14100"/>
        <pc:sldMkLst>
          <pc:docMk/>
          <pc:sldMk cId="3088993255" sldId="443"/>
        </pc:sldMkLst>
        <pc:spChg chg="add mod">
          <ac:chgData name="Dombrowski, Sally" userId="eea85e39-eadb-46bb-8315-ba0b37970c2b" providerId="ADAL" clId="{252F88D2-9350-488F-B3B8-8E33132E463D}" dt="2018-10-26T19:48:35.246" v="7446" actId="14100"/>
          <ac:spMkLst>
            <pc:docMk/>
            <pc:sldMk cId="3088993255" sldId="443"/>
            <ac:spMk id="4" creationId="{6C038997-D4B4-446B-863A-7E7EB8DB23B9}"/>
          </ac:spMkLst>
        </pc:spChg>
        <pc:picChg chg="mod">
          <ac:chgData name="Dombrowski, Sally" userId="eea85e39-eadb-46bb-8315-ba0b37970c2b" providerId="ADAL" clId="{252F88D2-9350-488F-B3B8-8E33132E463D}" dt="2018-10-26T19:47:59.978" v="7408" actId="1076"/>
          <ac:picMkLst>
            <pc:docMk/>
            <pc:sldMk cId="3088993255" sldId="443"/>
            <ac:picMk id="2" creationId="{00000000-0000-0000-0000-000000000000}"/>
          </ac:picMkLst>
        </pc:picChg>
      </pc:sldChg>
      <pc:sldChg chg="addSp modSp">
        <pc:chgData name="Dombrowski, Sally" userId="eea85e39-eadb-46bb-8315-ba0b37970c2b" providerId="ADAL" clId="{252F88D2-9350-488F-B3B8-8E33132E463D}" dt="2018-10-26T19:49:45.590" v="7473" actId="14100"/>
        <pc:sldMkLst>
          <pc:docMk/>
          <pc:sldMk cId="295660899" sldId="444"/>
        </pc:sldMkLst>
        <pc:spChg chg="add mod">
          <ac:chgData name="Dombrowski, Sally" userId="eea85e39-eadb-46bb-8315-ba0b37970c2b" providerId="ADAL" clId="{252F88D2-9350-488F-B3B8-8E33132E463D}" dt="2018-10-26T19:49:45.590" v="7473" actId="14100"/>
          <ac:spMkLst>
            <pc:docMk/>
            <pc:sldMk cId="295660899" sldId="444"/>
            <ac:spMk id="4" creationId="{E5C1B471-F865-4D69-A5C4-20BD43790D5B}"/>
          </ac:spMkLst>
        </pc:spChg>
        <pc:picChg chg="mod">
          <ac:chgData name="Dombrowski, Sally" userId="eea85e39-eadb-46bb-8315-ba0b37970c2b" providerId="ADAL" clId="{252F88D2-9350-488F-B3B8-8E33132E463D}" dt="2018-10-26T19:49:05.735" v="7447" actId="14100"/>
          <ac:picMkLst>
            <pc:docMk/>
            <pc:sldMk cId="295660899" sldId="444"/>
            <ac:picMk id="2" creationId="{00000000-0000-0000-0000-000000000000}"/>
          </ac:picMkLst>
        </pc:picChg>
      </pc:sldChg>
      <pc:sldChg chg="addSp modSp">
        <pc:chgData name="Dombrowski, Sally" userId="eea85e39-eadb-46bb-8315-ba0b37970c2b" providerId="ADAL" clId="{252F88D2-9350-488F-B3B8-8E33132E463D}" dt="2018-10-26T19:50:38.626" v="7509" actId="1076"/>
        <pc:sldMkLst>
          <pc:docMk/>
          <pc:sldMk cId="2470520111" sldId="445"/>
        </pc:sldMkLst>
        <pc:spChg chg="add mod">
          <ac:chgData name="Dombrowski, Sally" userId="eea85e39-eadb-46bb-8315-ba0b37970c2b" providerId="ADAL" clId="{252F88D2-9350-488F-B3B8-8E33132E463D}" dt="2018-10-26T19:50:29.701" v="7508" actId="14100"/>
          <ac:spMkLst>
            <pc:docMk/>
            <pc:sldMk cId="2470520111" sldId="445"/>
            <ac:spMk id="4" creationId="{100892FD-8A45-465E-9F6E-AD2494285B16}"/>
          </ac:spMkLst>
        </pc:spChg>
        <pc:picChg chg="mod">
          <ac:chgData name="Dombrowski, Sally" userId="eea85e39-eadb-46bb-8315-ba0b37970c2b" providerId="ADAL" clId="{252F88D2-9350-488F-B3B8-8E33132E463D}" dt="2018-10-26T19:50:38.626" v="7509" actId="1076"/>
          <ac:picMkLst>
            <pc:docMk/>
            <pc:sldMk cId="2470520111" sldId="445"/>
            <ac:picMk id="2" creationId="{00000000-0000-0000-0000-000000000000}"/>
          </ac:picMkLst>
        </pc:picChg>
      </pc:sldChg>
      <pc:sldChg chg="addSp modSp">
        <pc:chgData name="Dombrowski, Sally" userId="eea85e39-eadb-46bb-8315-ba0b37970c2b" providerId="ADAL" clId="{252F88D2-9350-488F-B3B8-8E33132E463D}" dt="2018-10-26T19:51:40.148" v="7556" actId="14100"/>
        <pc:sldMkLst>
          <pc:docMk/>
          <pc:sldMk cId="2140851801" sldId="446"/>
        </pc:sldMkLst>
        <pc:spChg chg="mod">
          <ac:chgData name="Dombrowski, Sally" userId="eea85e39-eadb-46bb-8315-ba0b37970c2b" providerId="ADAL" clId="{252F88D2-9350-488F-B3B8-8E33132E463D}" dt="2018-10-26T19:07:02.816" v="5617" actId="164"/>
          <ac:spMkLst>
            <pc:docMk/>
            <pc:sldMk cId="2140851801" sldId="446"/>
            <ac:spMk id="3" creationId="{00000000-0000-0000-0000-000000000000}"/>
          </ac:spMkLst>
        </pc:spChg>
        <pc:spChg chg="mod">
          <ac:chgData name="Dombrowski, Sally" userId="eea85e39-eadb-46bb-8315-ba0b37970c2b" providerId="ADAL" clId="{252F88D2-9350-488F-B3B8-8E33132E463D}" dt="2018-10-26T19:07:02.816" v="5617" actId="164"/>
          <ac:spMkLst>
            <pc:docMk/>
            <pc:sldMk cId="2140851801" sldId="446"/>
            <ac:spMk id="5" creationId="{00000000-0000-0000-0000-000000000000}"/>
          </ac:spMkLst>
        </pc:spChg>
        <pc:spChg chg="mod">
          <ac:chgData name="Dombrowski, Sally" userId="eea85e39-eadb-46bb-8315-ba0b37970c2b" providerId="ADAL" clId="{252F88D2-9350-488F-B3B8-8E33132E463D}" dt="2018-10-26T19:07:02.816" v="5617" actId="164"/>
          <ac:spMkLst>
            <pc:docMk/>
            <pc:sldMk cId="2140851801" sldId="446"/>
            <ac:spMk id="7" creationId="{00000000-0000-0000-0000-000000000000}"/>
          </ac:spMkLst>
        </pc:spChg>
        <pc:spChg chg="mod">
          <ac:chgData name="Dombrowski, Sally" userId="eea85e39-eadb-46bb-8315-ba0b37970c2b" providerId="ADAL" clId="{252F88D2-9350-488F-B3B8-8E33132E463D}" dt="2018-10-26T19:07:02.816" v="5617" actId="164"/>
          <ac:spMkLst>
            <pc:docMk/>
            <pc:sldMk cId="2140851801" sldId="446"/>
            <ac:spMk id="8" creationId="{00000000-0000-0000-0000-000000000000}"/>
          </ac:spMkLst>
        </pc:spChg>
        <pc:spChg chg="add mod">
          <ac:chgData name="Dombrowski, Sally" userId="eea85e39-eadb-46bb-8315-ba0b37970c2b" providerId="ADAL" clId="{252F88D2-9350-488F-B3B8-8E33132E463D}" dt="2018-10-26T19:51:40.148" v="7556" actId="14100"/>
          <ac:spMkLst>
            <pc:docMk/>
            <pc:sldMk cId="2140851801" sldId="446"/>
            <ac:spMk id="9" creationId="{F48FB3B3-E052-4E8D-9F16-CB087348522E}"/>
          </ac:spMkLst>
        </pc:spChg>
        <pc:grpChg chg="add mod">
          <ac:chgData name="Dombrowski, Sally" userId="eea85e39-eadb-46bb-8315-ba0b37970c2b" providerId="ADAL" clId="{252F88D2-9350-488F-B3B8-8E33132E463D}" dt="2018-10-26T19:06:46.690" v="5616" actId="164"/>
          <ac:grpSpMkLst>
            <pc:docMk/>
            <pc:sldMk cId="2140851801" sldId="446"/>
            <ac:grpSpMk id="4" creationId="{23BF1D52-173B-4316-A89C-251F21C35216}"/>
          </ac:grpSpMkLst>
        </pc:grpChg>
        <pc:grpChg chg="add mod">
          <ac:chgData name="Dombrowski, Sally" userId="eea85e39-eadb-46bb-8315-ba0b37970c2b" providerId="ADAL" clId="{252F88D2-9350-488F-B3B8-8E33132E463D}" dt="2018-10-26T19:51:01.378" v="7512" actId="14100"/>
          <ac:grpSpMkLst>
            <pc:docMk/>
            <pc:sldMk cId="2140851801" sldId="446"/>
            <ac:grpSpMk id="6" creationId="{F834994F-A8E5-46E1-A9B8-362D01B2766D}"/>
          </ac:grpSpMkLst>
        </pc:grpChg>
        <pc:picChg chg="mod">
          <ac:chgData name="Dombrowski, Sally" userId="eea85e39-eadb-46bb-8315-ba0b37970c2b" providerId="ADAL" clId="{252F88D2-9350-488F-B3B8-8E33132E463D}" dt="2018-10-26T19:09:44.278" v="5729" actId="962"/>
          <ac:picMkLst>
            <pc:docMk/>
            <pc:sldMk cId="2140851801" sldId="446"/>
            <ac:picMk id="2" creationId="{00000000-0000-0000-0000-000000000000}"/>
          </ac:picMkLst>
        </pc:picChg>
        <pc:cxnChg chg="mod">
          <ac:chgData name="Dombrowski, Sally" userId="eea85e39-eadb-46bb-8315-ba0b37970c2b" providerId="ADAL" clId="{252F88D2-9350-488F-B3B8-8E33132E463D}" dt="2018-10-26T19:07:02.816" v="5617" actId="164"/>
          <ac:cxnSpMkLst>
            <pc:docMk/>
            <pc:sldMk cId="2140851801" sldId="446"/>
            <ac:cxnSpMk id="11" creationId="{00000000-0000-0000-0000-000000000000}"/>
          </ac:cxnSpMkLst>
        </pc:cxnChg>
        <pc:cxnChg chg="mod">
          <ac:chgData name="Dombrowski, Sally" userId="eea85e39-eadb-46bb-8315-ba0b37970c2b" providerId="ADAL" clId="{252F88D2-9350-488F-B3B8-8E33132E463D}" dt="2018-10-26T19:07:02.816" v="5617" actId="164"/>
          <ac:cxnSpMkLst>
            <pc:docMk/>
            <pc:sldMk cId="2140851801" sldId="446"/>
            <ac:cxnSpMk id="17" creationId="{00000000-0000-0000-0000-000000000000}"/>
          </ac:cxnSpMkLst>
        </pc:cxnChg>
        <pc:cxnChg chg="mod">
          <ac:chgData name="Dombrowski, Sally" userId="eea85e39-eadb-46bb-8315-ba0b37970c2b" providerId="ADAL" clId="{252F88D2-9350-488F-B3B8-8E33132E463D}" dt="2018-10-26T19:07:02.816" v="5617" actId="164"/>
          <ac:cxnSpMkLst>
            <pc:docMk/>
            <pc:sldMk cId="2140851801" sldId="446"/>
            <ac:cxnSpMk id="20" creationId="{00000000-0000-0000-0000-000000000000}"/>
          </ac:cxnSpMkLst>
        </pc:cxnChg>
      </pc:sldChg>
      <pc:sldChg chg="addSp modSp">
        <pc:chgData name="Dombrowski, Sally" userId="eea85e39-eadb-46bb-8315-ba0b37970c2b" providerId="ADAL" clId="{252F88D2-9350-488F-B3B8-8E33132E463D}" dt="2018-10-26T21:18:09.443" v="8098" actId="20577"/>
        <pc:sldMkLst>
          <pc:docMk/>
          <pc:sldMk cId="665007518" sldId="447"/>
        </pc:sldMkLst>
        <pc:spChg chg="mod">
          <ac:chgData name="Dombrowski, Sally" userId="eea85e39-eadb-46bb-8315-ba0b37970c2b" providerId="ADAL" clId="{252F88D2-9350-488F-B3B8-8E33132E463D}" dt="2018-10-26T19:10:12.697" v="5730" actId="164"/>
          <ac:spMkLst>
            <pc:docMk/>
            <pc:sldMk cId="665007518" sldId="447"/>
            <ac:spMk id="3" creationId="{00000000-0000-0000-0000-000000000000}"/>
          </ac:spMkLst>
        </pc:spChg>
        <pc:spChg chg="mod">
          <ac:chgData name="Dombrowski, Sally" userId="eea85e39-eadb-46bb-8315-ba0b37970c2b" providerId="ADAL" clId="{252F88D2-9350-488F-B3B8-8E33132E463D}" dt="2018-10-26T19:10:12.697" v="5730" actId="164"/>
          <ac:spMkLst>
            <pc:docMk/>
            <pc:sldMk cId="665007518" sldId="447"/>
            <ac:spMk id="4" creationId="{00000000-0000-0000-0000-000000000000}"/>
          </ac:spMkLst>
        </pc:spChg>
        <pc:spChg chg="mod">
          <ac:chgData name="Dombrowski, Sally" userId="eea85e39-eadb-46bb-8315-ba0b37970c2b" providerId="ADAL" clId="{252F88D2-9350-488F-B3B8-8E33132E463D}" dt="2018-10-26T19:10:12.697" v="5730" actId="164"/>
          <ac:spMkLst>
            <pc:docMk/>
            <pc:sldMk cId="665007518" sldId="447"/>
            <ac:spMk id="5" creationId="{00000000-0000-0000-0000-000000000000}"/>
          </ac:spMkLst>
        </pc:spChg>
        <pc:spChg chg="add mod">
          <ac:chgData name="Dombrowski, Sally" userId="eea85e39-eadb-46bb-8315-ba0b37970c2b" providerId="ADAL" clId="{252F88D2-9350-488F-B3B8-8E33132E463D}" dt="2018-10-26T21:18:09.443" v="8098" actId="20577"/>
          <ac:spMkLst>
            <pc:docMk/>
            <pc:sldMk cId="665007518" sldId="447"/>
            <ac:spMk id="8" creationId="{7752C55B-2F25-42D7-AA90-B2C6F42DA0E8}"/>
          </ac:spMkLst>
        </pc:spChg>
        <pc:grpChg chg="add mod">
          <ac:chgData name="Dombrowski, Sally" userId="eea85e39-eadb-46bb-8315-ba0b37970c2b" providerId="ADAL" clId="{252F88D2-9350-488F-B3B8-8E33132E463D}" dt="2018-10-26T19:52:09.447" v="7557" actId="14100"/>
          <ac:grpSpMkLst>
            <pc:docMk/>
            <pc:sldMk cId="665007518" sldId="447"/>
            <ac:grpSpMk id="6" creationId="{ECEE65D2-92C9-4898-BD3B-5B5966E43A06}"/>
          </ac:grpSpMkLst>
        </pc:grpChg>
        <pc:picChg chg="mod">
          <ac:chgData name="Dombrowski, Sally" userId="eea85e39-eadb-46bb-8315-ba0b37970c2b" providerId="ADAL" clId="{252F88D2-9350-488F-B3B8-8E33132E463D}" dt="2018-10-26T19:11:38.183" v="5784" actId="962"/>
          <ac:picMkLst>
            <pc:docMk/>
            <pc:sldMk cId="665007518" sldId="447"/>
            <ac:picMk id="2" creationId="{00000000-0000-0000-0000-000000000000}"/>
          </ac:picMkLst>
        </pc:picChg>
        <pc:cxnChg chg="mod">
          <ac:chgData name="Dombrowski, Sally" userId="eea85e39-eadb-46bb-8315-ba0b37970c2b" providerId="ADAL" clId="{252F88D2-9350-488F-B3B8-8E33132E463D}" dt="2018-10-26T19:10:12.697" v="5730" actId="164"/>
          <ac:cxnSpMkLst>
            <pc:docMk/>
            <pc:sldMk cId="665007518" sldId="447"/>
            <ac:cxnSpMk id="7" creationId="{00000000-0000-0000-0000-000000000000}"/>
          </ac:cxnSpMkLst>
        </pc:cxnChg>
      </pc:sldChg>
      <pc:sldChg chg="addSp modSp">
        <pc:chgData name="Dombrowski, Sally" userId="eea85e39-eadb-46bb-8315-ba0b37970c2b" providerId="ADAL" clId="{252F88D2-9350-488F-B3B8-8E33132E463D}" dt="2018-10-26T19:54:43.983" v="7620" actId="14100"/>
        <pc:sldMkLst>
          <pc:docMk/>
          <pc:sldMk cId="2479532291" sldId="448"/>
        </pc:sldMkLst>
        <pc:spChg chg="mod">
          <ac:chgData name="Dombrowski, Sally" userId="eea85e39-eadb-46bb-8315-ba0b37970c2b" providerId="ADAL" clId="{252F88D2-9350-488F-B3B8-8E33132E463D}" dt="2018-10-26T19:11:51.498" v="5785" actId="164"/>
          <ac:spMkLst>
            <pc:docMk/>
            <pc:sldMk cId="2479532291" sldId="448"/>
            <ac:spMk id="3" creationId="{00000000-0000-0000-0000-000000000000}"/>
          </ac:spMkLst>
        </pc:spChg>
        <pc:spChg chg="add mod">
          <ac:chgData name="Dombrowski, Sally" userId="eea85e39-eadb-46bb-8315-ba0b37970c2b" providerId="ADAL" clId="{252F88D2-9350-488F-B3B8-8E33132E463D}" dt="2018-10-26T19:54:43.983" v="7620" actId="14100"/>
          <ac:spMkLst>
            <pc:docMk/>
            <pc:sldMk cId="2479532291" sldId="448"/>
            <ac:spMk id="5" creationId="{3CE4E620-89ED-43BC-B507-0B6E13440ADE}"/>
          </ac:spMkLst>
        </pc:spChg>
        <pc:grpChg chg="add mod">
          <ac:chgData name="Dombrowski, Sally" userId="eea85e39-eadb-46bb-8315-ba0b37970c2b" providerId="ADAL" clId="{252F88D2-9350-488F-B3B8-8E33132E463D}" dt="2018-10-26T19:54:17.104" v="7595" actId="1076"/>
          <ac:grpSpMkLst>
            <pc:docMk/>
            <pc:sldMk cId="2479532291" sldId="448"/>
            <ac:grpSpMk id="4" creationId="{9ABAADD2-13D4-4C6C-A3D4-E775D071B0B9}"/>
          </ac:grpSpMkLst>
        </pc:grpChg>
        <pc:picChg chg="mod">
          <ac:chgData name="Dombrowski, Sally" userId="eea85e39-eadb-46bb-8315-ba0b37970c2b" providerId="ADAL" clId="{252F88D2-9350-488F-B3B8-8E33132E463D}" dt="2018-10-26T19:12:44.762" v="5886" actId="962"/>
          <ac:picMkLst>
            <pc:docMk/>
            <pc:sldMk cId="2479532291" sldId="448"/>
            <ac:picMk id="2" creationId="{00000000-0000-0000-0000-000000000000}"/>
          </ac:picMkLst>
        </pc:picChg>
      </pc:sldChg>
      <pc:sldChg chg="addSp delSp modSp">
        <pc:chgData name="Dombrowski, Sally" userId="eea85e39-eadb-46bb-8315-ba0b37970c2b" providerId="ADAL" clId="{252F88D2-9350-488F-B3B8-8E33132E463D}" dt="2018-10-26T19:55:33.582" v="7626" actId="14100"/>
        <pc:sldMkLst>
          <pc:docMk/>
          <pc:sldMk cId="1243908700" sldId="449"/>
        </pc:sldMkLst>
        <pc:spChg chg="add mod">
          <ac:chgData name="Dombrowski, Sally" userId="eea85e39-eadb-46bb-8315-ba0b37970c2b" providerId="ADAL" clId="{252F88D2-9350-488F-B3B8-8E33132E463D}" dt="2018-10-26T19:55:33.582" v="7626" actId="14100"/>
          <ac:spMkLst>
            <pc:docMk/>
            <pc:sldMk cId="1243908700" sldId="449"/>
            <ac:spMk id="2" creationId="{C811CB0B-80D2-4E97-B7F4-FA5618998147}"/>
          </ac:spMkLst>
        </pc:spChg>
        <pc:spChg chg="del mod">
          <ac:chgData name="Dombrowski, Sally" userId="eea85e39-eadb-46bb-8315-ba0b37970c2b" providerId="ADAL" clId="{252F88D2-9350-488F-B3B8-8E33132E463D}" dt="2018-10-26T19:55:24.742" v="7624" actId="478"/>
          <ac:spMkLst>
            <pc:docMk/>
            <pc:sldMk cId="1243908700" sldId="449"/>
            <ac:spMk id="3" creationId="{2810E045-7BAB-4400-89DC-018B86B78304}"/>
          </ac:spMkLst>
        </pc:spChg>
      </pc:sldChg>
      <pc:sldChg chg="addSp modSp">
        <pc:chgData name="Dombrowski, Sally" userId="eea85e39-eadb-46bb-8315-ba0b37970c2b" providerId="ADAL" clId="{252F88D2-9350-488F-B3B8-8E33132E463D}" dt="2018-10-26T19:56:04.260" v="7642" actId="14100"/>
        <pc:sldMkLst>
          <pc:docMk/>
          <pc:sldMk cId="942631166" sldId="450"/>
        </pc:sldMkLst>
        <pc:spChg chg="add mod">
          <ac:chgData name="Dombrowski, Sally" userId="eea85e39-eadb-46bb-8315-ba0b37970c2b" providerId="ADAL" clId="{252F88D2-9350-488F-B3B8-8E33132E463D}" dt="2018-10-26T19:56:04.260" v="7642" actId="14100"/>
          <ac:spMkLst>
            <pc:docMk/>
            <pc:sldMk cId="942631166" sldId="450"/>
            <ac:spMk id="3" creationId="{E1BBE4F7-9B41-4CB6-9C36-9891554AA835}"/>
          </ac:spMkLst>
        </pc:spChg>
        <pc:picChg chg="mod">
          <ac:chgData name="Dombrowski, Sally" userId="eea85e39-eadb-46bb-8315-ba0b37970c2b" providerId="ADAL" clId="{252F88D2-9350-488F-B3B8-8E33132E463D}" dt="2018-10-26T19:55:45.612" v="7627" actId="14100"/>
          <ac:picMkLst>
            <pc:docMk/>
            <pc:sldMk cId="942631166" sldId="450"/>
            <ac:picMk id="2" creationId="{00000000-0000-0000-0000-000000000000}"/>
          </ac:picMkLst>
        </pc:picChg>
      </pc:sldChg>
      <pc:sldChg chg="addSp modSp">
        <pc:chgData name="Dombrowski, Sally" userId="eea85e39-eadb-46bb-8315-ba0b37970c2b" providerId="ADAL" clId="{252F88D2-9350-488F-B3B8-8E33132E463D}" dt="2018-10-26T19:56:40.117" v="7662" actId="14100"/>
        <pc:sldMkLst>
          <pc:docMk/>
          <pc:sldMk cId="1568437728" sldId="451"/>
        </pc:sldMkLst>
        <pc:spChg chg="mod">
          <ac:chgData name="Dombrowski, Sally" userId="eea85e39-eadb-46bb-8315-ba0b37970c2b" providerId="ADAL" clId="{252F88D2-9350-488F-B3B8-8E33132E463D}" dt="2018-10-26T19:13:35.590" v="5945" actId="164"/>
          <ac:spMkLst>
            <pc:docMk/>
            <pc:sldMk cId="1568437728" sldId="451"/>
            <ac:spMk id="3" creationId="{00000000-0000-0000-0000-000000000000}"/>
          </ac:spMkLst>
        </pc:spChg>
        <pc:spChg chg="add mod">
          <ac:chgData name="Dombrowski, Sally" userId="eea85e39-eadb-46bb-8315-ba0b37970c2b" providerId="ADAL" clId="{252F88D2-9350-488F-B3B8-8E33132E463D}" dt="2018-10-26T19:56:40.117" v="7662" actId="14100"/>
          <ac:spMkLst>
            <pc:docMk/>
            <pc:sldMk cId="1568437728" sldId="451"/>
            <ac:spMk id="4" creationId="{71120D1D-43EE-4FEF-833A-CAEA1CCE7AAF}"/>
          </ac:spMkLst>
        </pc:spChg>
        <pc:grpChg chg="add mod">
          <ac:chgData name="Dombrowski, Sally" userId="eea85e39-eadb-46bb-8315-ba0b37970c2b" providerId="ADAL" clId="{252F88D2-9350-488F-B3B8-8E33132E463D}" dt="2018-10-26T19:56:14.313" v="7643" actId="14100"/>
          <ac:grpSpMkLst>
            <pc:docMk/>
            <pc:sldMk cId="1568437728" sldId="451"/>
            <ac:grpSpMk id="2" creationId="{05800CA5-E202-456F-AF15-8F6611199A1E}"/>
          </ac:grpSpMkLst>
        </pc:grpChg>
        <pc:picChg chg="mod">
          <ac:chgData name="Dombrowski, Sally" userId="eea85e39-eadb-46bb-8315-ba0b37970c2b" providerId="ADAL" clId="{252F88D2-9350-488F-B3B8-8E33132E463D}" dt="2018-10-26T19:14:43.423" v="6026" actId="962"/>
          <ac:picMkLst>
            <pc:docMk/>
            <pc:sldMk cId="1568437728" sldId="451"/>
            <ac:picMk id="5" creationId="{6F34B501-32D6-4E32-BA4E-EF90455FF75D}"/>
          </ac:picMkLst>
        </pc:picChg>
      </pc:sldChg>
      <pc:sldChg chg="addSp delSp modSp">
        <pc:chgData name="Dombrowski, Sally" userId="eea85e39-eadb-46bb-8315-ba0b37970c2b" providerId="ADAL" clId="{252F88D2-9350-488F-B3B8-8E33132E463D}" dt="2018-10-26T19:57:33.892" v="7670" actId="14100"/>
        <pc:sldMkLst>
          <pc:docMk/>
          <pc:sldMk cId="1187364242" sldId="452"/>
        </pc:sldMkLst>
        <pc:spChg chg="add mod">
          <ac:chgData name="Dombrowski, Sally" userId="eea85e39-eadb-46bb-8315-ba0b37970c2b" providerId="ADAL" clId="{252F88D2-9350-488F-B3B8-8E33132E463D}" dt="2018-10-26T19:57:33.892" v="7670" actId="14100"/>
          <ac:spMkLst>
            <pc:docMk/>
            <pc:sldMk cId="1187364242" sldId="452"/>
            <ac:spMk id="2" creationId="{406BFA52-A514-4A47-8F3D-29FC8F729502}"/>
          </ac:spMkLst>
        </pc:spChg>
        <pc:spChg chg="del">
          <ac:chgData name="Dombrowski, Sally" userId="eea85e39-eadb-46bb-8315-ba0b37970c2b" providerId="ADAL" clId="{252F88D2-9350-488F-B3B8-8E33132E463D}" dt="2018-10-26T19:57:25.062" v="7668" actId="478"/>
          <ac:spMkLst>
            <pc:docMk/>
            <pc:sldMk cId="1187364242" sldId="452"/>
            <ac:spMk id="3" creationId="{69E5A486-10BD-445B-B05A-6FE83ACCFD42}"/>
          </ac:spMkLst>
        </pc:spChg>
      </pc:sldChg>
      <pc:sldChg chg="addSp modSp">
        <pc:chgData name="Dombrowski, Sally" userId="eea85e39-eadb-46bb-8315-ba0b37970c2b" providerId="ADAL" clId="{252F88D2-9350-488F-B3B8-8E33132E463D}" dt="2018-10-26T20:11:48.188" v="7720" actId="27636"/>
        <pc:sldMkLst>
          <pc:docMk/>
          <pc:sldMk cId="1538990354" sldId="453"/>
        </pc:sldMkLst>
        <pc:spChg chg="add mod">
          <ac:chgData name="Dombrowski, Sally" userId="eea85e39-eadb-46bb-8315-ba0b37970c2b" providerId="ADAL" clId="{252F88D2-9350-488F-B3B8-8E33132E463D}" dt="2018-10-26T20:11:48.188" v="7720" actId="27636"/>
          <ac:spMkLst>
            <pc:docMk/>
            <pc:sldMk cId="1538990354" sldId="453"/>
            <ac:spMk id="4" creationId="{F4F32664-4EC1-4D17-B7BE-F4AF124A173D}"/>
          </ac:spMkLst>
        </pc:spChg>
        <pc:spChg chg="mod">
          <ac:chgData name="Dombrowski, Sally" userId="eea85e39-eadb-46bb-8315-ba0b37970c2b" providerId="ADAL" clId="{252F88D2-9350-488F-B3B8-8E33132E463D}" dt="2018-10-26T19:17:05.482" v="6173" actId="962"/>
          <ac:spMkLst>
            <pc:docMk/>
            <pc:sldMk cId="1538990354" sldId="453"/>
            <ac:spMk id="5" creationId="{C3267B64-9C57-42C5-8519-247CB7FD78D4}"/>
          </ac:spMkLst>
        </pc:spChg>
        <pc:picChg chg="mod">
          <ac:chgData name="Dombrowski, Sally" userId="eea85e39-eadb-46bb-8315-ba0b37970c2b" providerId="ADAL" clId="{252F88D2-9350-488F-B3B8-8E33132E463D}" dt="2018-10-26T20:11:08.681" v="7671" actId="14100"/>
          <ac:picMkLst>
            <pc:docMk/>
            <pc:sldMk cId="1538990354" sldId="453"/>
            <ac:picMk id="2" creationId="{05FE3644-BC85-4272-A33D-6F4305E7DAD3}"/>
          </ac:picMkLst>
        </pc:picChg>
      </pc:sldChg>
      <pc:sldChg chg="addSp modSp">
        <pc:chgData name="Dombrowski, Sally" userId="eea85e39-eadb-46bb-8315-ba0b37970c2b" providerId="ADAL" clId="{252F88D2-9350-488F-B3B8-8E33132E463D}" dt="2018-10-26T20:13:19.703" v="7770" actId="14100"/>
        <pc:sldMkLst>
          <pc:docMk/>
          <pc:sldMk cId="3379334506" sldId="454"/>
        </pc:sldMkLst>
        <pc:spChg chg="add mod">
          <ac:chgData name="Dombrowski, Sally" userId="eea85e39-eadb-46bb-8315-ba0b37970c2b" providerId="ADAL" clId="{252F88D2-9350-488F-B3B8-8E33132E463D}" dt="2018-10-26T20:13:19.703" v="7770" actId="14100"/>
          <ac:spMkLst>
            <pc:docMk/>
            <pc:sldMk cId="3379334506" sldId="454"/>
            <ac:spMk id="2" creationId="{835B4A39-9AE6-4662-AC31-2F56793D8859}"/>
          </ac:spMkLst>
        </pc:spChg>
        <pc:spChg chg="mod">
          <ac:chgData name="Dombrowski, Sally" userId="eea85e39-eadb-46bb-8315-ba0b37970c2b" providerId="ADAL" clId="{252F88D2-9350-488F-B3B8-8E33132E463D}" dt="2018-10-26T20:12:49.295" v="7740" actId="14100"/>
          <ac:spMkLst>
            <pc:docMk/>
            <pc:sldMk cId="3379334506" sldId="454"/>
            <ac:spMk id="4" creationId="{02A2DAAC-1248-4BE2-BD47-B57685FE10E7}"/>
          </ac:spMkLst>
        </pc:spChg>
        <pc:picChg chg="mod">
          <ac:chgData name="Dombrowski, Sally" userId="eea85e39-eadb-46bb-8315-ba0b37970c2b" providerId="ADAL" clId="{252F88D2-9350-488F-B3B8-8E33132E463D}" dt="2018-10-26T20:12:23.275" v="7721" actId="14100"/>
          <ac:picMkLst>
            <pc:docMk/>
            <pc:sldMk cId="3379334506" sldId="454"/>
            <ac:picMk id="5" creationId="{A0F43E98-9F40-426B-BB74-F4FDD270E01E}"/>
          </ac:picMkLst>
        </pc:picChg>
      </pc:sldChg>
      <pc:sldChg chg="addSp modSp">
        <pc:chgData name="Dombrowski, Sally" userId="eea85e39-eadb-46bb-8315-ba0b37970c2b" providerId="ADAL" clId="{252F88D2-9350-488F-B3B8-8E33132E463D}" dt="2018-10-26T20:14:02.698" v="7803" actId="14100"/>
        <pc:sldMkLst>
          <pc:docMk/>
          <pc:sldMk cId="1062047083" sldId="455"/>
        </pc:sldMkLst>
        <pc:spChg chg="add mod">
          <ac:chgData name="Dombrowski, Sally" userId="eea85e39-eadb-46bb-8315-ba0b37970c2b" providerId="ADAL" clId="{252F88D2-9350-488F-B3B8-8E33132E463D}" dt="2018-10-26T20:14:02.698" v="7803" actId="14100"/>
          <ac:spMkLst>
            <pc:docMk/>
            <pc:sldMk cId="1062047083" sldId="455"/>
            <ac:spMk id="2" creationId="{E219B2B4-FEAC-48D6-AEE8-D8E24F6B07F4}"/>
          </ac:spMkLst>
        </pc:spChg>
        <pc:picChg chg="mod">
          <ac:chgData name="Dombrowski, Sally" userId="eea85e39-eadb-46bb-8315-ba0b37970c2b" providerId="ADAL" clId="{252F88D2-9350-488F-B3B8-8E33132E463D}" dt="2018-10-26T20:13:29.059" v="7771" actId="14100"/>
          <ac:picMkLst>
            <pc:docMk/>
            <pc:sldMk cId="1062047083" sldId="455"/>
            <ac:picMk id="4" creationId="{042CEF96-7A2A-4ADD-8C16-53BD07C94390}"/>
          </ac:picMkLst>
        </pc:picChg>
      </pc:sldChg>
      <pc:sldChg chg="addSp modSp">
        <pc:chgData name="Dombrowski, Sally" userId="eea85e39-eadb-46bb-8315-ba0b37970c2b" providerId="ADAL" clId="{252F88D2-9350-488F-B3B8-8E33132E463D}" dt="2018-10-26T20:15:11.338" v="7851" actId="20577"/>
        <pc:sldMkLst>
          <pc:docMk/>
          <pc:sldMk cId="2961477210" sldId="456"/>
        </pc:sldMkLst>
        <pc:spChg chg="add mod">
          <ac:chgData name="Dombrowski, Sally" userId="eea85e39-eadb-46bb-8315-ba0b37970c2b" providerId="ADAL" clId="{252F88D2-9350-488F-B3B8-8E33132E463D}" dt="2018-10-26T20:15:11.338" v="7851" actId="20577"/>
          <ac:spMkLst>
            <pc:docMk/>
            <pc:sldMk cId="2961477210" sldId="456"/>
            <ac:spMk id="4" creationId="{82C547C8-5FD4-4D40-B060-2068D131BCA1}"/>
          </ac:spMkLst>
        </pc:spChg>
        <pc:picChg chg="mod">
          <ac:chgData name="Dombrowski, Sally" userId="eea85e39-eadb-46bb-8315-ba0b37970c2b" providerId="ADAL" clId="{252F88D2-9350-488F-B3B8-8E33132E463D}" dt="2018-10-26T20:14:14.798" v="7804" actId="14100"/>
          <ac:picMkLst>
            <pc:docMk/>
            <pc:sldMk cId="2961477210" sldId="456"/>
            <ac:picMk id="2" creationId="{00000000-0000-0000-0000-000000000000}"/>
          </ac:picMkLst>
        </pc:picChg>
      </pc:sldChg>
      <pc:sldChg chg="addSp modSp">
        <pc:chgData name="Dombrowski, Sally" userId="eea85e39-eadb-46bb-8315-ba0b37970c2b" providerId="ADAL" clId="{252F88D2-9350-488F-B3B8-8E33132E463D}" dt="2018-10-26T20:15:51.253" v="7886" actId="14100"/>
        <pc:sldMkLst>
          <pc:docMk/>
          <pc:sldMk cId="3851409369" sldId="457"/>
        </pc:sldMkLst>
        <pc:spChg chg="add mod">
          <ac:chgData name="Dombrowski, Sally" userId="eea85e39-eadb-46bb-8315-ba0b37970c2b" providerId="ADAL" clId="{252F88D2-9350-488F-B3B8-8E33132E463D}" dt="2018-10-26T20:15:51.253" v="7886" actId="14100"/>
          <ac:spMkLst>
            <pc:docMk/>
            <pc:sldMk cId="3851409369" sldId="457"/>
            <ac:spMk id="4" creationId="{CA3A69D5-902C-4ECC-926E-EC040724F0A6}"/>
          </ac:spMkLst>
        </pc:spChg>
        <pc:picChg chg="mod">
          <ac:chgData name="Dombrowski, Sally" userId="eea85e39-eadb-46bb-8315-ba0b37970c2b" providerId="ADAL" clId="{252F88D2-9350-488F-B3B8-8E33132E463D}" dt="2018-10-26T20:15:27.967" v="7853" actId="14100"/>
          <ac:picMkLst>
            <pc:docMk/>
            <pc:sldMk cId="3851409369" sldId="457"/>
            <ac:picMk id="2" creationId="{00000000-0000-0000-0000-000000000000}"/>
          </ac:picMkLst>
        </pc:picChg>
      </pc:sldChg>
      <pc:sldChg chg="addSp modSp">
        <pc:chgData name="Dombrowski, Sally" userId="eea85e39-eadb-46bb-8315-ba0b37970c2b" providerId="ADAL" clId="{252F88D2-9350-488F-B3B8-8E33132E463D}" dt="2018-10-26T20:16:30.046" v="7925" actId="14100"/>
        <pc:sldMkLst>
          <pc:docMk/>
          <pc:sldMk cId="3942424548" sldId="459"/>
        </pc:sldMkLst>
        <pc:spChg chg="add mod">
          <ac:chgData name="Dombrowski, Sally" userId="eea85e39-eadb-46bb-8315-ba0b37970c2b" providerId="ADAL" clId="{252F88D2-9350-488F-B3B8-8E33132E463D}" dt="2018-10-26T20:16:30.046" v="7925" actId="14100"/>
          <ac:spMkLst>
            <pc:docMk/>
            <pc:sldMk cId="3942424548" sldId="459"/>
            <ac:spMk id="2" creationId="{9F030E5F-D5D4-4DA1-87A8-6715C2B49E09}"/>
          </ac:spMkLst>
        </pc:spChg>
        <pc:picChg chg="mod">
          <ac:chgData name="Dombrowski, Sally" userId="eea85e39-eadb-46bb-8315-ba0b37970c2b" providerId="ADAL" clId="{252F88D2-9350-488F-B3B8-8E33132E463D}" dt="2018-10-26T20:16:07.260" v="7888" actId="1076"/>
          <ac:picMkLst>
            <pc:docMk/>
            <pc:sldMk cId="3942424548" sldId="459"/>
            <ac:picMk id="4" creationId="{378A8D65-F68B-45B8-A0A0-9513839A3A49}"/>
          </ac:picMkLst>
        </pc:picChg>
      </pc:sldChg>
      <pc:sldChg chg="addSp delSp modSp">
        <pc:chgData name="Dombrowski, Sally" userId="eea85e39-eadb-46bb-8315-ba0b37970c2b" providerId="ADAL" clId="{252F88D2-9350-488F-B3B8-8E33132E463D}" dt="2018-10-26T21:13:19.643" v="7956" actId="14100"/>
        <pc:sldMkLst>
          <pc:docMk/>
          <pc:sldMk cId="1725763083" sldId="460"/>
        </pc:sldMkLst>
        <pc:spChg chg="add mod">
          <ac:chgData name="Dombrowski, Sally" userId="eea85e39-eadb-46bb-8315-ba0b37970c2b" providerId="ADAL" clId="{252F88D2-9350-488F-B3B8-8E33132E463D}" dt="2018-10-26T21:13:19.643" v="7956" actId="14100"/>
          <ac:spMkLst>
            <pc:docMk/>
            <pc:sldMk cId="1725763083" sldId="460"/>
            <ac:spMk id="2" creationId="{500429BF-98BA-45D5-BBCF-2D4D41136AEB}"/>
          </ac:spMkLst>
        </pc:spChg>
        <pc:spChg chg="del">
          <ac:chgData name="Dombrowski, Sally" userId="eea85e39-eadb-46bb-8315-ba0b37970c2b" providerId="ADAL" clId="{252F88D2-9350-488F-B3B8-8E33132E463D}" dt="2018-10-26T19:24:27.936" v="6617" actId="478"/>
          <ac:spMkLst>
            <pc:docMk/>
            <pc:sldMk cId="1725763083" sldId="460"/>
            <ac:spMk id="5" creationId="{10AAB439-1E9B-46A6-85EC-2C81E6C6E816}"/>
          </ac:spMkLst>
        </pc:spChg>
        <pc:spChg chg="del">
          <ac:chgData name="Dombrowski, Sally" userId="eea85e39-eadb-46bb-8315-ba0b37970c2b" providerId="ADAL" clId="{252F88D2-9350-488F-B3B8-8E33132E463D}" dt="2018-10-26T19:24:31.339" v="6618" actId="478"/>
          <ac:spMkLst>
            <pc:docMk/>
            <pc:sldMk cId="1725763083" sldId="460"/>
            <ac:spMk id="6" creationId="{9BCF41FC-0F09-49EA-869D-196F14118AEE}"/>
          </ac:spMkLst>
        </pc:spChg>
        <pc:picChg chg="mod">
          <ac:chgData name="Dombrowski, Sally" userId="eea85e39-eadb-46bb-8315-ba0b37970c2b" providerId="ADAL" clId="{252F88D2-9350-488F-B3B8-8E33132E463D}" dt="2018-10-26T21:12:46.155" v="7926" actId="14100"/>
          <ac:picMkLst>
            <pc:docMk/>
            <pc:sldMk cId="1725763083" sldId="460"/>
            <ac:picMk id="4" creationId="{A696EC0E-FCEE-437C-9C53-0B8E350E819F}"/>
          </ac:picMkLst>
        </pc:picChg>
      </pc:sldChg>
      <pc:sldChg chg="addSp modSp">
        <pc:chgData name="Dombrowski, Sally" userId="eea85e39-eadb-46bb-8315-ba0b37970c2b" providerId="ADAL" clId="{252F88D2-9350-488F-B3B8-8E33132E463D}" dt="2018-10-26T21:14:09.244" v="7983" actId="20577"/>
        <pc:sldMkLst>
          <pc:docMk/>
          <pc:sldMk cId="3712562188" sldId="461"/>
        </pc:sldMkLst>
        <pc:spChg chg="add mod">
          <ac:chgData name="Dombrowski, Sally" userId="eea85e39-eadb-46bb-8315-ba0b37970c2b" providerId="ADAL" clId="{252F88D2-9350-488F-B3B8-8E33132E463D}" dt="2018-10-26T21:14:09.244" v="7983" actId="20577"/>
          <ac:spMkLst>
            <pc:docMk/>
            <pc:sldMk cId="3712562188" sldId="461"/>
            <ac:spMk id="3" creationId="{5D97BDB9-CEDF-4235-B6D5-57A0F3FE3A1F}"/>
          </ac:spMkLst>
        </pc:spChg>
        <pc:picChg chg="mod">
          <ac:chgData name="Dombrowski, Sally" userId="eea85e39-eadb-46bb-8315-ba0b37970c2b" providerId="ADAL" clId="{252F88D2-9350-488F-B3B8-8E33132E463D}" dt="2018-10-26T21:13:54.610" v="7977" actId="14100"/>
          <ac:picMkLst>
            <pc:docMk/>
            <pc:sldMk cId="3712562188" sldId="461"/>
            <ac:picMk id="2" creationId="{00000000-0000-0000-0000-000000000000}"/>
          </ac:picMkLst>
        </pc:picChg>
      </pc:sldChg>
      <pc:sldChg chg="addSp delSp modSp">
        <pc:chgData name="Dombrowski, Sally" userId="eea85e39-eadb-46bb-8315-ba0b37970c2b" providerId="ADAL" clId="{252F88D2-9350-488F-B3B8-8E33132E463D}" dt="2018-10-26T21:16:00.942" v="8044" actId="14100"/>
        <pc:sldMkLst>
          <pc:docMk/>
          <pc:sldMk cId="2817758769" sldId="467"/>
        </pc:sldMkLst>
        <pc:spChg chg="add mod">
          <ac:chgData name="Dombrowski, Sally" userId="eea85e39-eadb-46bb-8315-ba0b37970c2b" providerId="ADAL" clId="{252F88D2-9350-488F-B3B8-8E33132E463D}" dt="2018-10-26T21:16:00.942" v="8044" actId="14100"/>
          <ac:spMkLst>
            <pc:docMk/>
            <pc:sldMk cId="2817758769" sldId="467"/>
            <ac:spMk id="2" creationId="{6405A9CF-2BE5-4BC9-93A0-735345171493}"/>
          </ac:spMkLst>
        </pc:spChg>
        <pc:spChg chg="del mod">
          <ac:chgData name="Dombrowski, Sally" userId="eea85e39-eadb-46bb-8315-ba0b37970c2b" providerId="ADAL" clId="{252F88D2-9350-488F-B3B8-8E33132E463D}" dt="2018-10-26T21:15:46.490" v="8041" actId="478"/>
          <ac:spMkLst>
            <pc:docMk/>
            <pc:sldMk cId="2817758769" sldId="467"/>
            <ac:spMk id="3" creationId="{DD0AACE1-61FC-4C03-8437-FAE90C947580}"/>
          </ac:spMkLst>
        </pc:spChg>
      </pc:sldChg>
      <pc:sldChg chg="addSp delSp modSp">
        <pc:chgData name="Dombrowski, Sally" userId="eea85e39-eadb-46bb-8315-ba0b37970c2b" providerId="ADAL" clId="{252F88D2-9350-488F-B3B8-8E33132E463D}" dt="2018-10-26T21:14:48.984" v="8008" actId="14100"/>
        <pc:sldMkLst>
          <pc:docMk/>
          <pc:sldMk cId="132377107" sldId="468"/>
        </pc:sldMkLst>
        <pc:spChg chg="add mod">
          <ac:chgData name="Dombrowski, Sally" userId="eea85e39-eadb-46bb-8315-ba0b37970c2b" providerId="ADAL" clId="{252F88D2-9350-488F-B3B8-8E33132E463D}" dt="2018-10-26T21:14:48.984" v="8008" actId="14100"/>
          <ac:spMkLst>
            <pc:docMk/>
            <pc:sldMk cId="132377107" sldId="468"/>
            <ac:spMk id="2" creationId="{A2807F51-DA99-4872-AC97-D7C2684E1412}"/>
          </ac:spMkLst>
        </pc:spChg>
        <pc:spChg chg="del">
          <ac:chgData name="Dombrowski, Sally" userId="eea85e39-eadb-46bb-8315-ba0b37970c2b" providerId="ADAL" clId="{252F88D2-9350-488F-B3B8-8E33132E463D}" dt="2018-10-26T19:25:58.311" v="6782" actId="478"/>
          <ac:spMkLst>
            <pc:docMk/>
            <pc:sldMk cId="132377107" sldId="468"/>
            <ac:spMk id="5" creationId="{00000000-0000-0000-0000-000000000000}"/>
          </ac:spMkLst>
        </pc:spChg>
        <pc:picChg chg="mod">
          <ac:chgData name="Dombrowski, Sally" userId="eea85e39-eadb-46bb-8315-ba0b37970c2b" providerId="ADAL" clId="{252F88D2-9350-488F-B3B8-8E33132E463D}" dt="2018-10-26T21:14:28.320" v="7984" actId="14100"/>
          <ac:picMkLst>
            <pc:docMk/>
            <pc:sldMk cId="132377107" sldId="468"/>
            <ac:picMk id="4" creationId="{00000000-0000-0000-0000-000000000000}"/>
          </ac:picMkLst>
        </pc:picChg>
      </pc:sldChg>
      <pc:sldChg chg="addSp delSp modSp">
        <pc:chgData name="Dombrowski, Sally" userId="eea85e39-eadb-46bb-8315-ba0b37970c2b" providerId="ADAL" clId="{252F88D2-9350-488F-B3B8-8E33132E463D}" dt="2018-10-26T21:15:27.631" v="8039" actId="14100"/>
        <pc:sldMkLst>
          <pc:docMk/>
          <pc:sldMk cId="2136479640" sldId="470"/>
        </pc:sldMkLst>
        <pc:spChg chg="add mod">
          <ac:chgData name="Dombrowski, Sally" userId="eea85e39-eadb-46bb-8315-ba0b37970c2b" providerId="ADAL" clId="{252F88D2-9350-488F-B3B8-8E33132E463D}" dt="2018-10-26T21:15:27.631" v="8039" actId="14100"/>
          <ac:spMkLst>
            <pc:docMk/>
            <pc:sldMk cId="2136479640" sldId="470"/>
            <ac:spMk id="3" creationId="{389B576C-A0FB-40FA-8E16-FB19514ECF2C}"/>
          </ac:spMkLst>
        </pc:spChg>
        <pc:spChg chg="del">
          <ac:chgData name="Dombrowski, Sally" userId="eea85e39-eadb-46bb-8315-ba0b37970c2b" providerId="ADAL" clId="{252F88D2-9350-488F-B3B8-8E33132E463D}" dt="2018-10-26T19:29:27.307" v="6882" actId="478"/>
          <ac:spMkLst>
            <pc:docMk/>
            <pc:sldMk cId="2136479640" sldId="470"/>
            <ac:spMk id="5" creationId="{00000000-0000-0000-0000-000000000000}"/>
          </ac:spMkLst>
        </pc:spChg>
        <pc:spChg chg="del">
          <ac:chgData name="Dombrowski, Sally" userId="eea85e39-eadb-46bb-8315-ba0b37970c2b" providerId="ADAL" clId="{252F88D2-9350-488F-B3B8-8E33132E463D}" dt="2018-10-26T19:29:23.356" v="6881" actId="478"/>
          <ac:spMkLst>
            <pc:docMk/>
            <pc:sldMk cId="2136479640" sldId="470"/>
            <ac:spMk id="6" creationId="{00000000-0000-0000-0000-000000000000}"/>
          </ac:spMkLst>
        </pc:spChg>
        <pc:picChg chg="mod">
          <ac:chgData name="Dombrowski, Sally" userId="eea85e39-eadb-46bb-8315-ba0b37970c2b" providerId="ADAL" clId="{252F88D2-9350-488F-B3B8-8E33132E463D}" dt="2018-10-26T21:15:02.072" v="8009" actId="14100"/>
          <ac:picMkLst>
            <pc:docMk/>
            <pc:sldMk cId="2136479640" sldId="470"/>
            <ac:picMk id="2" creationId="{DF4B0B27-2B0C-43B5-B688-FEE387485919}"/>
          </ac:picMkLst>
        </pc:picChg>
      </pc:sldChg>
      <pc:sldChg chg="modSp">
        <pc:chgData name="Dombrowski, Sally" userId="eea85e39-eadb-46bb-8315-ba0b37970c2b" providerId="ADAL" clId="{252F88D2-9350-488F-B3B8-8E33132E463D}" dt="2018-10-26T16:57:54.326" v="2029" actId="962"/>
        <pc:sldMkLst>
          <pc:docMk/>
          <pc:sldMk cId="208000684" sldId="483"/>
        </pc:sldMkLst>
        <pc:spChg chg="mod">
          <ac:chgData name="Dombrowski, Sally" userId="eea85e39-eadb-46bb-8315-ba0b37970c2b" providerId="ADAL" clId="{252F88D2-9350-488F-B3B8-8E33132E463D}" dt="2018-10-26T16:57:23.804" v="1966" actId="962"/>
          <ac:spMkLst>
            <pc:docMk/>
            <pc:sldMk cId="208000684" sldId="483"/>
            <ac:spMk id="6" creationId="{751DD62E-01C3-4637-ACF3-FCDD849A689F}"/>
          </ac:spMkLst>
        </pc:spChg>
        <pc:spChg chg="mod">
          <ac:chgData name="Dombrowski, Sally" userId="eea85e39-eadb-46bb-8315-ba0b37970c2b" providerId="ADAL" clId="{252F88D2-9350-488F-B3B8-8E33132E463D}" dt="2018-10-26T16:57:54.326" v="2029" actId="962"/>
          <ac:spMkLst>
            <pc:docMk/>
            <pc:sldMk cId="208000684" sldId="483"/>
            <ac:spMk id="7" creationId="{A2F8EB22-94EE-44D4-86D3-C10C644C3085}"/>
          </ac:spMkLst>
        </pc:spChg>
        <pc:picChg chg="mod">
          <ac:chgData name="Dombrowski, Sally" userId="eea85e39-eadb-46bb-8315-ba0b37970c2b" providerId="ADAL" clId="{252F88D2-9350-488F-B3B8-8E33132E463D}" dt="2018-10-26T16:45:15.005" v="1851" actId="962"/>
          <ac:picMkLst>
            <pc:docMk/>
            <pc:sldMk cId="208000684" sldId="483"/>
            <ac:picMk id="5" creationId="{7FB12CD4-312D-411D-B2A3-3E94F078AF76}"/>
          </ac:picMkLst>
        </pc:picChg>
      </pc:sldChg>
      <pc:sldChg chg="modSp">
        <pc:chgData name="Dombrowski, Sally" userId="eea85e39-eadb-46bb-8315-ba0b37970c2b" providerId="ADAL" clId="{252F88D2-9350-488F-B3B8-8E33132E463D}" dt="2018-10-26T19:30:40.509" v="7025" actId="962"/>
        <pc:sldMkLst>
          <pc:docMk/>
          <pc:sldMk cId="1637019049" sldId="486"/>
        </pc:sldMkLst>
        <pc:grpChg chg="mod">
          <ac:chgData name="Dombrowski, Sally" userId="eea85e39-eadb-46bb-8315-ba0b37970c2b" providerId="ADAL" clId="{252F88D2-9350-488F-B3B8-8E33132E463D}" dt="2018-10-26T19:30:22.702" v="7012" actId="962"/>
          <ac:grpSpMkLst>
            <pc:docMk/>
            <pc:sldMk cId="1637019049" sldId="486"/>
            <ac:grpSpMk id="10" creationId="{C535F490-20D0-4287-92A5-7522B5B6775A}"/>
          </ac:grpSpMkLst>
        </pc:grpChg>
        <pc:picChg chg="mod">
          <ac:chgData name="Dombrowski, Sally" userId="eea85e39-eadb-46bb-8315-ba0b37970c2b" providerId="ADAL" clId="{252F88D2-9350-488F-B3B8-8E33132E463D}" dt="2018-10-26T19:30:40.509" v="7025" actId="962"/>
          <ac:picMkLst>
            <pc:docMk/>
            <pc:sldMk cId="1637019049" sldId="486"/>
            <ac:picMk id="7" creationId="{9DEAC49B-2409-47DA-9F2A-064D9583B3E2}"/>
          </ac:picMkLst>
        </pc:picChg>
      </pc:sldChg>
      <pc:sldChg chg="modSp">
        <pc:chgData name="Dombrowski, Sally" userId="eea85e39-eadb-46bb-8315-ba0b37970c2b" providerId="ADAL" clId="{252F88D2-9350-488F-B3B8-8E33132E463D}" dt="2018-10-26T17:12:26.579" v="2267" actId="962"/>
        <pc:sldMkLst>
          <pc:docMk/>
          <pc:sldMk cId="229531422" sldId="489"/>
        </pc:sldMkLst>
        <pc:spChg chg="mod">
          <ac:chgData name="Dombrowski, Sally" userId="eea85e39-eadb-46bb-8315-ba0b37970c2b" providerId="ADAL" clId="{252F88D2-9350-488F-B3B8-8E33132E463D}" dt="2018-10-26T17:10:07.228" v="2146" actId="962"/>
          <ac:spMkLst>
            <pc:docMk/>
            <pc:sldMk cId="229531422" sldId="489"/>
            <ac:spMk id="8" creationId="{4CEECE49-7F29-43AE-875A-57BBBE0052E2}"/>
          </ac:spMkLst>
        </pc:spChg>
        <pc:spChg chg="mod">
          <ac:chgData name="Dombrowski, Sally" userId="eea85e39-eadb-46bb-8315-ba0b37970c2b" providerId="ADAL" clId="{252F88D2-9350-488F-B3B8-8E33132E463D}" dt="2018-10-26T17:12:02.595" v="2212" actId="962"/>
          <ac:spMkLst>
            <pc:docMk/>
            <pc:sldMk cId="229531422" sldId="489"/>
            <ac:spMk id="10" creationId="{133933A4-B2EE-4022-93DE-6ADDC14E3D92}"/>
          </ac:spMkLst>
        </pc:spChg>
        <pc:spChg chg="mod">
          <ac:chgData name="Dombrowski, Sally" userId="eea85e39-eadb-46bb-8315-ba0b37970c2b" providerId="ADAL" clId="{252F88D2-9350-488F-B3B8-8E33132E463D}" dt="2018-10-26T17:12:26.579" v="2267" actId="962"/>
          <ac:spMkLst>
            <pc:docMk/>
            <pc:sldMk cId="229531422" sldId="489"/>
            <ac:spMk id="12" creationId="{6A5900CF-D1D4-4CA2-88FF-8B3E234BD532}"/>
          </ac:spMkLst>
        </pc:spChg>
      </pc:sldChg>
      <pc:sldChg chg="modSp">
        <pc:chgData name="Dombrowski, Sally" userId="eea85e39-eadb-46bb-8315-ba0b37970c2b" providerId="ADAL" clId="{252F88D2-9350-488F-B3B8-8E33132E463D}" dt="2018-10-26T17:39:22.474" v="2472" actId="962"/>
        <pc:sldMkLst>
          <pc:docMk/>
          <pc:sldMk cId="2443553558" sldId="491"/>
        </pc:sldMkLst>
        <pc:spChg chg="mod">
          <ac:chgData name="Dombrowski, Sally" userId="eea85e39-eadb-46bb-8315-ba0b37970c2b" providerId="ADAL" clId="{252F88D2-9350-488F-B3B8-8E33132E463D}" dt="2018-10-26T17:37:52.237" v="2322" actId="962"/>
          <ac:spMkLst>
            <pc:docMk/>
            <pc:sldMk cId="2443553558" sldId="491"/>
            <ac:spMk id="8" creationId="{4CEECE49-7F29-43AE-875A-57BBBE0052E2}"/>
          </ac:spMkLst>
        </pc:spChg>
        <pc:spChg chg="mod">
          <ac:chgData name="Dombrowski, Sally" userId="eea85e39-eadb-46bb-8315-ba0b37970c2b" providerId="ADAL" clId="{252F88D2-9350-488F-B3B8-8E33132E463D}" dt="2018-10-26T17:38:24.983" v="2371" actId="962"/>
          <ac:spMkLst>
            <pc:docMk/>
            <pc:sldMk cId="2443553558" sldId="491"/>
            <ac:spMk id="10" creationId="{133933A4-B2EE-4022-93DE-6ADDC14E3D92}"/>
          </ac:spMkLst>
        </pc:spChg>
        <pc:spChg chg="mod">
          <ac:chgData name="Dombrowski, Sally" userId="eea85e39-eadb-46bb-8315-ba0b37970c2b" providerId="ADAL" clId="{252F88D2-9350-488F-B3B8-8E33132E463D}" dt="2018-10-26T17:39:22.474" v="2472" actId="962"/>
          <ac:spMkLst>
            <pc:docMk/>
            <pc:sldMk cId="2443553558" sldId="491"/>
            <ac:spMk id="19" creationId="{0811FF76-070F-49D2-BA00-28C37279F993}"/>
          </ac:spMkLst>
        </pc:spChg>
      </pc:sldChg>
      <pc:sldChg chg="modSp">
        <pc:chgData name="Dombrowski, Sally" userId="eea85e39-eadb-46bb-8315-ba0b37970c2b" providerId="ADAL" clId="{252F88D2-9350-488F-B3B8-8E33132E463D}" dt="2018-10-26T17:42:50.038" v="2636" actId="962"/>
        <pc:sldMkLst>
          <pc:docMk/>
          <pc:sldMk cId="2551606548" sldId="492"/>
        </pc:sldMkLst>
        <pc:spChg chg="mod">
          <ac:chgData name="Dombrowski, Sally" userId="eea85e39-eadb-46bb-8315-ba0b37970c2b" providerId="ADAL" clId="{252F88D2-9350-488F-B3B8-8E33132E463D}" dt="2018-10-26T17:40:32.905" v="2532" actId="962"/>
          <ac:spMkLst>
            <pc:docMk/>
            <pc:sldMk cId="2551606548" sldId="492"/>
            <ac:spMk id="8" creationId="{4CEECE49-7F29-43AE-875A-57BBBE0052E2}"/>
          </ac:spMkLst>
        </pc:spChg>
        <pc:spChg chg="mod">
          <ac:chgData name="Dombrowski, Sally" userId="eea85e39-eadb-46bb-8315-ba0b37970c2b" providerId="ADAL" clId="{252F88D2-9350-488F-B3B8-8E33132E463D}" dt="2018-10-26T17:42:50.038" v="2636" actId="962"/>
          <ac:spMkLst>
            <pc:docMk/>
            <pc:sldMk cId="2551606548" sldId="492"/>
            <ac:spMk id="9" creationId="{F8A4FA1F-9A30-4DBA-A2DE-51616928CFD7}"/>
          </ac:spMkLst>
        </pc:spChg>
        <pc:spChg chg="mod">
          <ac:chgData name="Dombrowski, Sally" userId="eea85e39-eadb-46bb-8315-ba0b37970c2b" providerId="ADAL" clId="{252F88D2-9350-488F-B3B8-8E33132E463D}" dt="2018-10-26T17:41:52.191" v="2582" actId="962"/>
          <ac:spMkLst>
            <pc:docMk/>
            <pc:sldMk cId="2551606548" sldId="492"/>
            <ac:spMk id="10" creationId="{133933A4-B2EE-4022-93DE-6ADDC14E3D92}"/>
          </ac:spMkLst>
        </pc:spChg>
      </pc:sldChg>
      <pc:sldChg chg="modSp">
        <pc:chgData name="Dombrowski, Sally" userId="eea85e39-eadb-46bb-8315-ba0b37970c2b" providerId="ADAL" clId="{252F88D2-9350-488F-B3B8-8E33132E463D}" dt="2018-10-26T17:55:49.529" v="2936" actId="962"/>
        <pc:sldMkLst>
          <pc:docMk/>
          <pc:sldMk cId="2237389011" sldId="493"/>
        </pc:sldMkLst>
        <pc:spChg chg="mod">
          <ac:chgData name="Dombrowski, Sally" userId="eea85e39-eadb-46bb-8315-ba0b37970c2b" providerId="ADAL" clId="{252F88D2-9350-488F-B3B8-8E33132E463D}" dt="2018-10-26T17:55:25.730" v="2884" actId="962"/>
          <ac:spMkLst>
            <pc:docMk/>
            <pc:sldMk cId="2237389011" sldId="493"/>
            <ac:spMk id="8" creationId="{4CEECE49-7F29-43AE-875A-57BBBE0052E2}"/>
          </ac:spMkLst>
        </pc:spChg>
        <pc:spChg chg="mod">
          <ac:chgData name="Dombrowski, Sally" userId="eea85e39-eadb-46bb-8315-ba0b37970c2b" providerId="ADAL" clId="{252F88D2-9350-488F-B3B8-8E33132E463D}" dt="2018-10-26T17:55:49.529" v="2936" actId="962"/>
          <ac:spMkLst>
            <pc:docMk/>
            <pc:sldMk cId="2237389011" sldId="493"/>
            <ac:spMk id="10" creationId="{133933A4-B2EE-4022-93DE-6ADDC14E3D92}"/>
          </ac:spMkLst>
        </pc:spChg>
      </pc:sldChg>
      <pc:sldChg chg="modSp">
        <pc:chgData name="Dombrowski, Sally" userId="eea85e39-eadb-46bb-8315-ba0b37970c2b" providerId="ADAL" clId="{252F88D2-9350-488F-B3B8-8E33132E463D}" dt="2018-10-26T17:54:07.354" v="2817" actId="962"/>
        <pc:sldMkLst>
          <pc:docMk/>
          <pc:sldMk cId="1062944773" sldId="494"/>
        </pc:sldMkLst>
        <pc:spChg chg="mod">
          <ac:chgData name="Dombrowski, Sally" userId="eea85e39-eadb-46bb-8315-ba0b37970c2b" providerId="ADAL" clId="{252F88D2-9350-488F-B3B8-8E33132E463D}" dt="2018-10-26T17:50:14.601" v="2697" actId="962"/>
          <ac:spMkLst>
            <pc:docMk/>
            <pc:sldMk cId="1062944773" sldId="494"/>
            <ac:spMk id="8" creationId="{4CEECE49-7F29-43AE-875A-57BBBE0052E2}"/>
          </ac:spMkLst>
        </pc:spChg>
        <pc:spChg chg="mod">
          <ac:chgData name="Dombrowski, Sally" userId="eea85e39-eadb-46bb-8315-ba0b37970c2b" providerId="ADAL" clId="{252F88D2-9350-488F-B3B8-8E33132E463D}" dt="2018-10-26T17:54:07.354" v="2817" actId="962"/>
          <ac:spMkLst>
            <pc:docMk/>
            <pc:sldMk cId="1062944773" sldId="494"/>
            <ac:spMk id="9" creationId="{F8A4FA1F-9A30-4DBA-A2DE-51616928CFD7}"/>
          </ac:spMkLst>
        </pc:spChg>
        <pc:spChg chg="mod">
          <ac:chgData name="Dombrowski, Sally" userId="eea85e39-eadb-46bb-8315-ba0b37970c2b" providerId="ADAL" clId="{252F88D2-9350-488F-B3B8-8E33132E463D}" dt="2018-10-26T17:52:00.069" v="2744" actId="962"/>
          <ac:spMkLst>
            <pc:docMk/>
            <pc:sldMk cId="1062944773" sldId="494"/>
            <ac:spMk id="10" creationId="{133933A4-B2EE-4022-93DE-6ADDC14E3D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4F74CA4-5CAC-4FE0-B757-628853E23AE2}" type="datetimeFigureOut">
              <a:rPr lang="en-US" smtClean="0"/>
              <a:t>10/26/2018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D458B96-9BE6-40CA-A0BC-250C68FD5EC1}" type="slidenum">
              <a:rPr lang="en-US" smtClean="0"/>
              <a:t>‹#›</a:t>
            </a:fld>
            <a:endParaRPr lang="en-US"/>
          </a:p>
        </p:txBody>
      </p:sp>
    </p:spTree>
    <p:extLst>
      <p:ext uri="{BB962C8B-B14F-4D97-AF65-F5344CB8AC3E}">
        <p14:creationId xmlns:p14="http://schemas.microsoft.com/office/powerpoint/2010/main" val="1566831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5A068AC-70F0-4FA9-9598-0E1811E85248}" type="datetimeFigureOut">
              <a:rPr lang="en-US" smtClean="0"/>
              <a:t>10/26/2018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18B90B1-4135-4731-B268-6A3BC6B20CD1}" type="slidenum">
              <a:rPr lang="en-US" smtClean="0"/>
              <a:t>‹#›</a:t>
            </a:fld>
            <a:endParaRPr lang="en-US"/>
          </a:p>
        </p:txBody>
      </p:sp>
    </p:spTree>
    <p:extLst>
      <p:ext uri="{BB962C8B-B14F-4D97-AF65-F5344CB8AC3E}">
        <p14:creationId xmlns:p14="http://schemas.microsoft.com/office/powerpoint/2010/main" val="1009821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1</a:t>
            </a:fld>
            <a:endParaRPr lang="en-US"/>
          </a:p>
        </p:txBody>
      </p:sp>
    </p:spTree>
    <p:extLst>
      <p:ext uri="{BB962C8B-B14F-4D97-AF65-F5344CB8AC3E}">
        <p14:creationId xmlns:p14="http://schemas.microsoft.com/office/powerpoint/2010/main" val="2397489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3-6, Augmentation 7-20, PM speciation 21-22, Other non-SLT datasets 23, 2017 NEI Plan 24-31, NP QA 32-37, Tagging 38, NP survey 39-40, NP procedures 41-43, OS/OG 44-51, EIS </a:t>
            </a:r>
            <a:r>
              <a:rPr lang="en-US"/>
              <a:t>demo 52-87</a:t>
            </a:r>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2</a:t>
            </a:fld>
            <a:endParaRPr lang="en-US"/>
          </a:p>
        </p:txBody>
      </p:sp>
    </p:spTree>
    <p:extLst>
      <p:ext uri="{BB962C8B-B14F-4D97-AF65-F5344CB8AC3E}">
        <p14:creationId xmlns:p14="http://schemas.microsoft.com/office/powerpoint/2010/main" val="2330186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Emission Inventory System is the database system which receives and stores the State/Local/Tribal</a:t>
            </a:r>
            <a:r>
              <a:rPr lang="en-US" baseline="0" dirty="0"/>
              <a:t> and EPA-submitted </a:t>
            </a:r>
            <a:r>
              <a:rPr lang="en-US" dirty="0"/>
              <a:t>emission data used to create the National</a:t>
            </a:r>
            <a:r>
              <a:rPr lang="en-US" baseline="0" dirty="0"/>
              <a:t> Emission Inventory.  </a:t>
            </a:r>
          </a:p>
          <a:p>
            <a:endParaRPr lang="en-US" baseline="0" dirty="0"/>
          </a:p>
          <a:p>
            <a:r>
              <a:rPr lang="en-US" baseline="0" dirty="0"/>
              <a:t>The EIS is capable of holding multiple alternative emission estimate from different submitters for a single process.  Both Annual emissions (at a minimum) and sub-annual emissions can be stored.</a:t>
            </a:r>
          </a:p>
          <a:p>
            <a:endParaRPr lang="en-US" baseline="0" dirty="0"/>
          </a:p>
          <a:p>
            <a:r>
              <a:rPr lang="en-US" baseline="0" dirty="0"/>
              <a:t>The National Emission Inventory is a snapshot in time of the selected emissions values for a specified inventory year.  The NEI is shared with the public and contains one selected annual emissions value per process per pollutant.  During the Point course, we will discuss how that single value is determined.</a:t>
            </a:r>
          </a:p>
          <a:p>
            <a:endParaRPr lang="en-US" dirty="0"/>
          </a:p>
        </p:txBody>
      </p:sp>
      <p:sp>
        <p:nvSpPr>
          <p:cNvPr id="4" name="Slide Number Placeholder 3"/>
          <p:cNvSpPr>
            <a:spLocks noGrp="1"/>
          </p:cNvSpPr>
          <p:nvPr>
            <p:ph type="sldNum" sz="quarter" idx="10"/>
          </p:nvPr>
        </p:nvSpPr>
        <p:spPr/>
        <p:txBody>
          <a:bodyPr/>
          <a:lstStyle/>
          <a:p>
            <a:fld id="{3F7874C5-8571-4581-A757-EBB6B5C1B0B2}" type="slidenum">
              <a:rPr lang="en-US" smtClean="0"/>
              <a:t>3</a:t>
            </a:fld>
            <a:endParaRPr lang="en-US"/>
          </a:p>
        </p:txBody>
      </p:sp>
    </p:spTree>
    <p:extLst>
      <p:ext uri="{BB962C8B-B14F-4D97-AF65-F5344CB8AC3E}">
        <p14:creationId xmlns:p14="http://schemas.microsoft.com/office/powerpoint/2010/main" val="2824658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Augmentation is adding data, not replacing data.  The augmentation we’re focusing on here is  the 2</a:t>
            </a:r>
            <a:r>
              <a:rPr lang="en-US" baseline="30000" dirty="0"/>
              <a:t>nd</a:t>
            </a:r>
            <a:r>
              <a:rPr lang="en-US" dirty="0"/>
              <a:t> bullet.  Our starting point are the SLT submitted data, so that is a key  “ingredient”  - our emission factors/speciation data is the other key ingredient and we’ll get into those shortly. </a:t>
            </a:r>
          </a:p>
          <a:p>
            <a:r>
              <a:rPr lang="en-US" dirty="0"/>
              <a:t>The third bullet is also augmentation through use of other datasets we feed into the hierarchy when doing the selection and that will be covered in the “selection process” part of the training</a:t>
            </a:r>
          </a:p>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7</a:t>
            </a:fld>
            <a:endParaRPr lang="en-US"/>
          </a:p>
        </p:txBody>
      </p:sp>
    </p:spTree>
    <p:extLst>
      <p:ext uri="{BB962C8B-B14F-4D97-AF65-F5344CB8AC3E}">
        <p14:creationId xmlns:p14="http://schemas.microsoft.com/office/powerpoint/2010/main" val="2870803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cover them together because the equation is the same</a:t>
            </a:r>
            <a:r>
              <a:rPr lang="en-US" baseline="0" dirty="0"/>
              <a:t> and the underlying data used are stored in the same EIS tables.</a:t>
            </a:r>
            <a:endParaRPr lang="en-US" dirty="0"/>
          </a:p>
          <a:p>
            <a:endParaRPr lang="en-US" dirty="0"/>
          </a:p>
          <a:p>
            <a:r>
              <a:rPr lang="en-US" dirty="0"/>
              <a:t>HAP aug factors are primarily from </a:t>
            </a:r>
            <a:r>
              <a:rPr lang="en-US" dirty="0" err="1"/>
              <a:t>WebFire</a:t>
            </a:r>
            <a:r>
              <a:rPr lang="en-US" dirty="0"/>
              <a:t> for point, and the EPA nonpoint tools for nonpoint. </a:t>
            </a:r>
          </a:p>
        </p:txBody>
      </p:sp>
      <p:sp>
        <p:nvSpPr>
          <p:cNvPr id="4" name="Slide Number Placeholder 3"/>
          <p:cNvSpPr>
            <a:spLocks noGrp="1"/>
          </p:cNvSpPr>
          <p:nvPr>
            <p:ph type="sldNum" sz="quarter" idx="10"/>
          </p:nvPr>
        </p:nvSpPr>
        <p:spPr/>
        <p:txBody>
          <a:bodyPr/>
          <a:lstStyle/>
          <a:p>
            <a:fld id="{218B90B1-4135-4731-B268-6A3BC6B20CD1}" type="slidenum">
              <a:rPr lang="en-US" smtClean="0"/>
              <a:t>8</a:t>
            </a:fld>
            <a:endParaRPr lang="en-US"/>
          </a:p>
        </p:txBody>
      </p:sp>
    </p:spTree>
    <p:extLst>
      <p:ext uri="{BB962C8B-B14F-4D97-AF65-F5344CB8AC3E}">
        <p14:creationId xmlns:p14="http://schemas.microsoft.com/office/powerpoint/2010/main" val="3603104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equation used to compute the augmented emissions – it is done at the process level.  Same equation for HAP and chromium augmentation.</a:t>
            </a:r>
          </a:p>
          <a:p>
            <a:endParaRPr lang="en-US" dirty="0"/>
          </a:p>
          <a:p>
            <a:r>
              <a:rPr lang="en-US" dirty="0"/>
              <a:t>The FACTOR is a value from a speciation profile or emissions factor ratio (HAP to CAP) and is based on the type of  source.  </a:t>
            </a:r>
          </a:p>
          <a:p>
            <a:endParaRPr lang="en-US" dirty="0"/>
          </a:p>
          <a:p>
            <a:r>
              <a:rPr lang="en-US" dirty="0"/>
              <a:t>We used to do this calculation on our PCs and then submit the dataset.  But since the 2011 NEI, the function was put into EIS.  EIS creates the dataset.</a:t>
            </a:r>
          </a:p>
        </p:txBody>
      </p:sp>
      <p:sp>
        <p:nvSpPr>
          <p:cNvPr id="4" name="Slide Number Placeholder 3"/>
          <p:cNvSpPr>
            <a:spLocks noGrp="1"/>
          </p:cNvSpPr>
          <p:nvPr>
            <p:ph type="sldNum" sz="quarter" idx="10"/>
          </p:nvPr>
        </p:nvSpPr>
        <p:spPr/>
        <p:txBody>
          <a:bodyPr/>
          <a:lstStyle/>
          <a:p>
            <a:fld id="{218B90B1-4135-4731-B268-6A3BC6B20CD1}" type="slidenum">
              <a:rPr lang="en-US" smtClean="0"/>
              <a:t>9</a:t>
            </a:fld>
            <a:endParaRPr lang="en-US"/>
          </a:p>
        </p:txBody>
      </p:sp>
    </p:spTree>
    <p:extLst>
      <p:ext uri="{BB962C8B-B14F-4D97-AF65-F5344CB8AC3E}">
        <p14:creationId xmlns:p14="http://schemas.microsoft.com/office/powerpoint/2010/main" val="2480632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factors are grouped into profiles that describe a single SCC or a group of SCCs that share the same set of emission factors–A  profile  contains a set of factors for all the output pollutants for a given input pollutant.</a:t>
            </a:r>
          </a:p>
          <a:p>
            <a:endParaRPr lang="en-US" dirty="0"/>
          </a:p>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10</a:t>
            </a:fld>
            <a:endParaRPr lang="en-US"/>
          </a:p>
        </p:txBody>
      </p:sp>
    </p:spTree>
    <p:extLst>
      <p:ext uri="{BB962C8B-B14F-4D97-AF65-F5344CB8AC3E}">
        <p14:creationId xmlns:p14="http://schemas.microsoft.com/office/powerpoint/2010/main" val="1666951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Ideally, use similar sources for VOC and VOC-HAPs</a:t>
            </a:r>
          </a:p>
        </p:txBody>
      </p:sp>
      <p:sp>
        <p:nvSpPr>
          <p:cNvPr id="4" name="Slide Number Placeholder 3"/>
          <p:cNvSpPr>
            <a:spLocks noGrp="1"/>
          </p:cNvSpPr>
          <p:nvPr>
            <p:ph type="sldNum" sz="quarter" idx="10"/>
          </p:nvPr>
        </p:nvSpPr>
        <p:spPr/>
        <p:txBody>
          <a:bodyPr/>
          <a:lstStyle/>
          <a:p>
            <a:fld id="{218B90B1-4135-4731-B268-6A3BC6B20CD1}" type="slidenum">
              <a:rPr lang="en-US" smtClean="0"/>
              <a:t>11</a:t>
            </a:fld>
            <a:endParaRPr lang="en-US"/>
          </a:p>
        </p:txBody>
      </p:sp>
    </p:spTree>
    <p:extLst>
      <p:ext uri="{BB962C8B-B14F-4D97-AF65-F5344CB8AC3E}">
        <p14:creationId xmlns:p14="http://schemas.microsoft.com/office/powerpoint/2010/main" val="221872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13</a:t>
            </a:fld>
            <a:endParaRPr lang="en-US"/>
          </a:p>
        </p:txBody>
      </p:sp>
    </p:spTree>
    <p:extLst>
      <p:ext uri="{BB962C8B-B14F-4D97-AF65-F5344CB8AC3E}">
        <p14:creationId xmlns:p14="http://schemas.microsoft.com/office/powerpoint/2010/main" val="315242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 We use “components” rather than “species” to avoid confusion</a:t>
            </a:r>
            <a:r>
              <a:rPr lang="en-US" b="1" baseline="0" dirty="0">
                <a:effectLst/>
              </a:rPr>
              <a:t> with PM2.5 species used for AQ Modeling (e.g., EC/BC, OC, nitrate, sulfate, PMFINE)</a:t>
            </a:r>
            <a:endParaRPr lang="en-US" b="1" dirty="0">
              <a:effectLst/>
            </a:endParaRPr>
          </a:p>
          <a:p>
            <a:r>
              <a:rPr lang="en-US" b="1" dirty="0">
                <a:effectLst/>
              </a:rPr>
              <a:t>Section 51.15 in the AERR</a:t>
            </a:r>
            <a:r>
              <a:rPr lang="en-US" b="1" baseline="0" dirty="0">
                <a:effectLst/>
              </a:rPr>
              <a:t> for PM can be summarized as:</a:t>
            </a:r>
          </a:p>
          <a:p>
            <a:r>
              <a:rPr lang="en-US" b="1" baseline="0" dirty="0">
                <a:effectLst/>
              </a:rPr>
              <a:t>For each NEI cycle (3 years), annual emissions for all sources required for primary PM10 and PM2.5 AND FIL &amp; CON components “as applicable”.</a:t>
            </a:r>
          </a:p>
          <a:p>
            <a:endParaRPr lang="en-US" b="1" baseline="0" dirty="0">
              <a:effectLst/>
            </a:endParaRPr>
          </a:p>
          <a:p>
            <a:r>
              <a:rPr lang="en-US" b="1" baseline="0" dirty="0">
                <a:effectLst/>
              </a:rPr>
              <a:t>Now, we allow “Any combination of PM10-PRI…” continue bullet 2.1</a:t>
            </a:r>
            <a:endParaRPr lang="en-US" b="1" dirty="0">
              <a:effectLst/>
            </a:endParaRPr>
          </a:p>
          <a:p>
            <a:endParaRPr lang="en-US" b="1" dirty="0">
              <a:effectLst/>
            </a:endParaRPr>
          </a:p>
          <a:p>
            <a:endParaRPr lang="en-US" b="1" dirty="0">
              <a:effectLst/>
            </a:endParaRPr>
          </a:p>
          <a:p>
            <a:endParaRPr lang="en-US" b="1" dirty="0">
              <a:effectLst/>
            </a:endParaRPr>
          </a:p>
          <a:p>
            <a:r>
              <a:rPr lang="en-US" b="1" dirty="0">
                <a:effectLst/>
              </a:rPr>
              <a:t>  What data does my state need to report to EPA?</a:t>
            </a:r>
          </a:p>
          <a:p>
            <a:r>
              <a:rPr lang="en-US" dirty="0"/>
              <a:t>(a) </a:t>
            </a:r>
            <a:r>
              <a:rPr lang="en-US" i="1" dirty="0">
                <a:effectLst/>
              </a:rPr>
              <a:t>Pollutants.</a:t>
            </a:r>
            <a:r>
              <a:rPr lang="en-US" dirty="0"/>
              <a:t> Report actual emissions of the following (see §51.50 for precise definitions as required):</a:t>
            </a:r>
          </a:p>
          <a:p>
            <a:r>
              <a:rPr lang="en-US" dirty="0"/>
              <a:t>(1) </a:t>
            </a:r>
            <a:r>
              <a:rPr lang="en-US" b="1" dirty="0"/>
              <a:t>Required pollutants for triennial reports of annual (12-month) emissions for all sources and every-year reports of annual emissions from Type A sources:</a:t>
            </a:r>
          </a:p>
          <a:p>
            <a:r>
              <a:rPr lang="en-US" dirty="0"/>
              <a:t>(</a:t>
            </a:r>
            <a:r>
              <a:rPr lang="en-US" dirty="0" err="1"/>
              <a:t>i</a:t>
            </a:r>
            <a:r>
              <a:rPr lang="en-US" dirty="0"/>
              <a:t>) Sulfur dioxide (SO</a:t>
            </a:r>
            <a:r>
              <a:rPr lang="en-US" baseline="-25000" dirty="0">
                <a:effectLst/>
              </a:rPr>
              <a:t>2</a:t>
            </a:r>
            <a:r>
              <a:rPr lang="en-US" dirty="0"/>
              <a:t>).</a:t>
            </a:r>
          </a:p>
          <a:p>
            <a:r>
              <a:rPr lang="en-US" dirty="0"/>
              <a:t>(ii) Volatile organic compounds (VOC).</a:t>
            </a:r>
          </a:p>
          <a:p>
            <a:r>
              <a:rPr lang="en-US" dirty="0"/>
              <a:t>(iii) Nitrogen oxides (NO</a:t>
            </a:r>
            <a:r>
              <a:rPr lang="en-US" baseline="-25000" dirty="0">
                <a:effectLst/>
              </a:rPr>
              <a:t>X</a:t>
            </a:r>
            <a:r>
              <a:rPr lang="en-US" dirty="0"/>
              <a:t>).</a:t>
            </a:r>
          </a:p>
          <a:p>
            <a:r>
              <a:rPr lang="en-US" dirty="0"/>
              <a:t>(iv) Carbon monoxide (CO).</a:t>
            </a:r>
          </a:p>
          <a:p>
            <a:r>
              <a:rPr lang="en-US" dirty="0"/>
              <a:t>(v) Lead and lead compounds.</a:t>
            </a:r>
          </a:p>
          <a:p>
            <a:r>
              <a:rPr lang="en-US" b="1" dirty="0"/>
              <a:t>(vi) Primary PM</a:t>
            </a:r>
            <a:r>
              <a:rPr lang="en-US" b="1" baseline="-25000" dirty="0">
                <a:effectLst/>
              </a:rPr>
              <a:t>2.5</a:t>
            </a:r>
            <a:r>
              <a:rPr lang="en-US" b="1" dirty="0"/>
              <a:t>. As applicable, also report filterable and condensable components.</a:t>
            </a:r>
          </a:p>
          <a:p>
            <a:r>
              <a:rPr lang="en-US" b="1" dirty="0"/>
              <a:t>(vii) Primary PM</a:t>
            </a:r>
            <a:r>
              <a:rPr lang="en-US" b="1" baseline="-25000" dirty="0">
                <a:effectLst/>
              </a:rPr>
              <a:t>10</a:t>
            </a:r>
            <a:r>
              <a:rPr lang="en-US" b="1" dirty="0"/>
              <a:t>. As applicable, also report filterable and condensable components.</a:t>
            </a:r>
          </a:p>
          <a:p>
            <a:r>
              <a:rPr lang="en-US" dirty="0"/>
              <a:t>(viii) Ammonia (NH</a:t>
            </a:r>
            <a:r>
              <a:rPr lang="en-US" baseline="-25000" dirty="0">
                <a:effectLst/>
              </a:rPr>
              <a:t>3</a:t>
            </a:r>
            <a:r>
              <a:rPr lang="en-US" dirty="0"/>
              <a:t>).</a:t>
            </a:r>
          </a:p>
          <a:p>
            <a:r>
              <a:rPr lang="en-US" dirty="0"/>
              <a:t>EPA defines “as applicable” to mean where emitted.</a:t>
            </a:r>
          </a:p>
        </p:txBody>
      </p:sp>
      <p:sp>
        <p:nvSpPr>
          <p:cNvPr id="4" name="Slide Number Placeholder 3"/>
          <p:cNvSpPr>
            <a:spLocks noGrp="1"/>
          </p:cNvSpPr>
          <p:nvPr>
            <p:ph type="sldNum" sz="quarter" idx="10"/>
          </p:nvPr>
        </p:nvSpPr>
        <p:spPr/>
        <p:txBody>
          <a:bodyPr/>
          <a:lstStyle/>
          <a:p>
            <a:fld id="{218B90B1-4135-4731-B268-6A3BC6B20CD1}" type="slidenum">
              <a:rPr lang="en-US" smtClean="0"/>
              <a:t>18</a:t>
            </a:fld>
            <a:endParaRPr lang="en-US"/>
          </a:p>
        </p:txBody>
      </p:sp>
    </p:spTree>
    <p:extLst>
      <p:ext uri="{BB962C8B-B14F-4D97-AF65-F5344CB8AC3E}">
        <p14:creationId xmlns:p14="http://schemas.microsoft.com/office/powerpoint/2010/main" val="297748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off, all</a:t>
            </a:r>
            <a:r>
              <a:rPr lang="en-US" baseline="0" dirty="0"/>
              <a:t> PM augmentation in this presentation, and in the 2014 NEI, will be restricted to stationary data categories: the PT and NP inventories.</a:t>
            </a:r>
          </a:p>
          <a:p>
            <a:endParaRPr lang="en-US" baseline="0" dirty="0"/>
          </a:p>
          <a:p>
            <a:r>
              <a:rPr lang="en-US" baseline="0" dirty="0"/>
              <a:t>These logic steps have hierarchal “trivial” and “non-trivial” conditions.</a:t>
            </a:r>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20</a:t>
            </a:fld>
            <a:endParaRPr lang="en-US"/>
          </a:p>
        </p:txBody>
      </p:sp>
    </p:spTree>
    <p:extLst>
      <p:ext uri="{BB962C8B-B14F-4D97-AF65-F5344CB8AC3E}">
        <p14:creationId xmlns:p14="http://schemas.microsoft.com/office/powerpoint/2010/main" val="280208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r>
              <a:rPr lang="en-US" sz="1800" dirty="0"/>
              <a:t>While EPA can create and promote emissions factors &amp; methods, states choose the methods to apply</a:t>
            </a:r>
          </a:p>
          <a:p>
            <a:r>
              <a:rPr lang="en-US" sz="1800" dirty="0"/>
              <a:t>We allow states to meet their obligations by accepting EPA estimates where we have them</a:t>
            </a:r>
          </a:p>
          <a:p>
            <a:r>
              <a:rPr lang="en-US" sz="1800" dirty="0"/>
              <a:t>While we ask for some “method” information from states, we do not always get it (e.g., activity and emission factors)</a:t>
            </a:r>
          </a:p>
          <a:p>
            <a:endParaRPr lang="en-US" dirty="0"/>
          </a:p>
        </p:txBody>
      </p:sp>
      <p:sp>
        <p:nvSpPr>
          <p:cNvPr id="4" name="Slide Number Placeholder 3"/>
          <p:cNvSpPr>
            <a:spLocks noGrp="1"/>
          </p:cNvSpPr>
          <p:nvPr>
            <p:ph type="sldNum" sz="quarter" idx="10"/>
          </p:nvPr>
        </p:nvSpPr>
        <p:spPr/>
        <p:txBody>
          <a:bodyPr/>
          <a:lstStyle/>
          <a:p>
            <a:pPr>
              <a:defRPr/>
            </a:pPr>
            <a:fld id="{4C892575-76B2-44B4-A0D4-5723D177CFEF}" type="slidenum">
              <a:rPr lang="en-US" smtClean="0"/>
              <a:pPr>
                <a:defRPr/>
              </a:pPr>
              <a:t>29</a:t>
            </a:fld>
            <a:endParaRPr lang="en-US" dirty="0"/>
          </a:p>
        </p:txBody>
      </p:sp>
    </p:spTree>
    <p:extLst>
      <p:ext uri="{BB962C8B-B14F-4D97-AF65-F5344CB8AC3E}">
        <p14:creationId xmlns:p14="http://schemas.microsoft.com/office/powerpoint/2010/main" val="2982986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from components of nonpoint to HOW NP is built and QA</a:t>
            </a:r>
          </a:p>
        </p:txBody>
      </p:sp>
      <p:sp>
        <p:nvSpPr>
          <p:cNvPr id="4" name="Slide Number Placeholder 3"/>
          <p:cNvSpPr>
            <a:spLocks noGrp="1"/>
          </p:cNvSpPr>
          <p:nvPr>
            <p:ph type="sldNum" sz="quarter" idx="10"/>
          </p:nvPr>
        </p:nvSpPr>
        <p:spPr/>
        <p:txBody>
          <a:bodyPr/>
          <a:lstStyle/>
          <a:p>
            <a:fld id="{218B90B1-4135-4731-B268-6A3BC6B20CD1}" type="slidenum">
              <a:rPr lang="en-US" smtClean="0"/>
              <a:t>32</a:t>
            </a:fld>
            <a:endParaRPr lang="en-US"/>
          </a:p>
        </p:txBody>
      </p:sp>
    </p:spTree>
    <p:extLst>
      <p:ext uri="{BB962C8B-B14F-4D97-AF65-F5344CB8AC3E}">
        <p14:creationId xmlns:p14="http://schemas.microsoft.com/office/powerpoint/2010/main" val="1283405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33</a:t>
            </a:fld>
            <a:endParaRPr lang="en-US"/>
          </a:p>
        </p:txBody>
      </p:sp>
    </p:spTree>
    <p:extLst>
      <p:ext uri="{BB962C8B-B14F-4D97-AF65-F5344CB8AC3E}">
        <p14:creationId xmlns:p14="http://schemas.microsoft.com/office/powerpoint/2010/main" val="2345110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34</a:t>
            </a:fld>
            <a:endParaRPr lang="en-US"/>
          </a:p>
        </p:txBody>
      </p:sp>
    </p:spTree>
    <p:extLst>
      <p:ext uri="{BB962C8B-B14F-4D97-AF65-F5344CB8AC3E}">
        <p14:creationId xmlns:p14="http://schemas.microsoft.com/office/powerpoint/2010/main" val="1348045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discussion of “expected” pollutants</a:t>
            </a:r>
            <a:r>
              <a:rPr lang="en-US" baseline="0" dirty="0"/>
              <a:t> will come later in the presentation</a:t>
            </a:r>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35</a:t>
            </a:fld>
            <a:endParaRPr lang="en-US"/>
          </a:p>
        </p:txBody>
      </p:sp>
    </p:spTree>
    <p:extLst>
      <p:ext uri="{BB962C8B-B14F-4D97-AF65-F5344CB8AC3E}">
        <p14:creationId xmlns:p14="http://schemas.microsoft.com/office/powerpoint/2010/main" val="3506444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45</a:t>
            </a:fld>
            <a:endParaRPr lang="en-US"/>
          </a:p>
        </p:txBody>
      </p:sp>
    </p:spTree>
    <p:extLst>
      <p:ext uri="{BB962C8B-B14F-4D97-AF65-F5344CB8AC3E}">
        <p14:creationId xmlns:p14="http://schemas.microsoft.com/office/powerpoint/2010/main" val="3848484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B1A &gt; B1B for same dataset and makes it into the selection because SLT data does not contain B1Y’s (or any 1-level “A”, or “B”s).</a:t>
            </a:r>
          </a:p>
        </p:txBody>
      </p:sp>
      <p:sp>
        <p:nvSpPr>
          <p:cNvPr id="4" name="Slide Number Placeholder 3"/>
          <p:cNvSpPr>
            <a:spLocks noGrp="1"/>
          </p:cNvSpPr>
          <p:nvPr>
            <p:ph type="sldNum" sz="quarter" idx="10"/>
          </p:nvPr>
        </p:nvSpPr>
        <p:spPr/>
        <p:txBody>
          <a:bodyPr/>
          <a:lstStyle/>
          <a:p>
            <a:fld id="{218B90B1-4135-4731-B268-6A3BC6B20CD1}" type="slidenum">
              <a:rPr lang="en-US" smtClean="0"/>
              <a:t>49</a:t>
            </a:fld>
            <a:endParaRPr lang="en-US"/>
          </a:p>
        </p:txBody>
      </p:sp>
    </p:spTree>
    <p:extLst>
      <p:ext uri="{BB962C8B-B14F-4D97-AF65-F5344CB8AC3E}">
        <p14:creationId xmlns:p14="http://schemas.microsoft.com/office/powerpoint/2010/main" val="646661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Identical to previous example except switched specific SCCs to be B1A rather than B1B</a:t>
            </a:r>
          </a:p>
        </p:txBody>
      </p:sp>
      <p:sp>
        <p:nvSpPr>
          <p:cNvPr id="4" name="Slide Number Placeholder 3"/>
          <p:cNvSpPr>
            <a:spLocks noGrp="1"/>
          </p:cNvSpPr>
          <p:nvPr>
            <p:ph type="sldNum" sz="quarter" idx="10"/>
          </p:nvPr>
        </p:nvSpPr>
        <p:spPr/>
        <p:txBody>
          <a:bodyPr/>
          <a:lstStyle/>
          <a:p>
            <a:fld id="{218B90B1-4135-4731-B268-6A3BC6B20CD1}" type="slidenum">
              <a:rPr lang="en-US" smtClean="0"/>
              <a:t>50</a:t>
            </a:fld>
            <a:endParaRPr lang="en-US"/>
          </a:p>
        </p:txBody>
      </p:sp>
    </p:spTree>
    <p:extLst>
      <p:ext uri="{BB962C8B-B14F-4D97-AF65-F5344CB8AC3E}">
        <p14:creationId xmlns:p14="http://schemas.microsoft.com/office/powerpoint/2010/main" val="842984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SLT reporting of B means this level is allowed for non-duplicated data in lower-hierarchy datasets.</a:t>
            </a:r>
          </a:p>
        </p:txBody>
      </p:sp>
      <p:sp>
        <p:nvSpPr>
          <p:cNvPr id="4" name="Slide Number Placeholder 3"/>
          <p:cNvSpPr>
            <a:spLocks noGrp="1"/>
          </p:cNvSpPr>
          <p:nvPr>
            <p:ph type="sldNum" sz="quarter" idx="10"/>
          </p:nvPr>
        </p:nvSpPr>
        <p:spPr/>
        <p:txBody>
          <a:bodyPr/>
          <a:lstStyle/>
          <a:p>
            <a:fld id="{218B90B1-4135-4731-B268-6A3BC6B20CD1}" type="slidenum">
              <a:rPr lang="en-US" smtClean="0"/>
              <a:t>51</a:t>
            </a:fld>
            <a:endParaRPr lang="en-US"/>
          </a:p>
        </p:txBody>
      </p:sp>
    </p:spTree>
    <p:extLst>
      <p:ext uri="{BB962C8B-B14F-4D97-AF65-F5344CB8AC3E}">
        <p14:creationId xmlns:p14="http://schemas.microsoft.com/office/powerpoint/2010/main" val="128028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Jump to live EIS demo for remaining slides</a:t>
            </a:r>
          </a:p>
        </p:txBody>
      </p:sp>
      <p:sp>
        <p:nvSpPr>
          <p:cNvPr id="4" name="Slide Number Placeholder 3"/>
          <p:cNvSpPr>
            <a:spLocks noGrp="1"/>
          </p:cNvSpPr>
          <p:nvPr>
            <p:ph type="sldNum" sz="quarter" idx="10"/>
          </p:nvPr>
        </p:nvSpPr>
        <p:spPr/>
        <p:txBody>
          <a:bodyPr/>
          <a:lstStyle/>
          <a:p>
            <a:fld id="{078DAC69-D875-4268-93F8-82D6778C5689}" type="slidenum">
              <a:rPr lang="en-US" smtClean="0"/>
              <a:t>52</a:t>
            </a:fld>
            <a:endParaRPr lang="en-US"/>
          </a:p>
        </p:txBody>
      </p:sp>
    </p:spTree>
    <p:extLst>
      <p:ext uri="{BB962C8B-B14F-4D97-AF65-F5344CB8AC3E}">
        <p14:creationId xmlns:p14="http://schemas.microsoft.com/office/powerpoint/2010/main" val="3372917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8DAC69-D875-4268-93F8-82D6778C5689}" type="slidenum">
              <a:rPr lang="en-US" smtClean="0"/>
              <a:t>53</a:t>
            </a:fld>
            <a:endParaRPr lang="en-US"/>
          </a:p>
        </p:txBody>
      </p:sp>
    </p:spTree>
    <p:extLst>
      <p:ext uri="{BB962C8B-B14F-4D97-AF65-F5344CB8AC3E}">
        <p14:creationId xmlns:p14="http://schemas.microsoft.com/office/powerpoint/2010/main" val="2605766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Nonpoint/Onroad/Nonroad Emissions allows you to view emissions by SCC/Pollutant.  First search on the agency of interest.  For this example, we will use NC. </a:t>
            </a:r>
          </a:p>
        </p:txBody>
      </p:sp>
      <p:sp>
        <p:nvSpPr>
          <p:cNvPr id="4" name="Slide Number Placeholder 3"/>
          <p:cNvSpPr>
            <a:spLocks noGrp="1"/>
          </p:cNvSpPr>
          <p:nvPr>
            <p:ph type="sldNum" sz="quarter" idx="10"/>
          </p:nvPr>
        </p:nvSpPr>
        <p:spPr/>
        <p:txBody>
          <a:bodyPr/>
          <a:lstStyle/>
          <a:p>
            <a:fld id="{078DAC69-D875-4268-93F8-82D6778C5689}" type="slidenum">
              <a:rPr lang="en-US" smtClean="0"/>
              <a:t>54</a:t>
            </a:fld>
            <a:endParaRPr lang="en-US"/>
          </a:p>
        </p:txBody>
      </p:sp>
    </p:spTree>
    <p:extLst>
      <p:ext uri="{BB962C8B-B14F-4D97-AF65-F5344CB8AC3E}">
        <p14:creationId xmlns:p14="http://schemas.microsoft.com/office/powerpoint/2010/main" val="2285547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filters such as:</a:t>
            </a:r>
          </a:p>
          <a:p>
            <a:r>
              <a:rPr lang="en-US" dirty="0"/>
              <a:t>State – Which you might want to use if you were using a large EPA dataset or NEI</a:t>
            </a:r>
          </a:p>
          <a:p>
            <a:r>
              <a:rPr lang="en-US" dirty="0"/>
              <a:t>Counties – To narrow your search even more</a:t>
            </a:r>
          </a:p>
          <a:p>
            <a:r>
              <a:rPr lang="en-US" dirty="0"/>
              <a:t>Data category – Nonpoint, Onroad, Nonroad or Events (we will use Nonpoint)</a:t>
            </a:r>
          </a:p>
          <a:p>
            <a:r>
              <a:rPr lang="en-US" dirty="0"/>
              <a:t>Sector</a:t>
            </a:r>
          </a:p>
          <a:p>
            <a:r>
              <a:rPr lang="en-US" dirty="0"/>
              <a:t>SCC</a:t>
            </a:r>
          </a:p>
        </p:txBody>
      </p:sp>
      <p:sp>
        <p:nvSpPr>
          <p:cNvPr id="4" name="Slide Number Placeholder 3"/>
          <p:cNvSpPr>
            <a:spLocks noGrp="1"/>
          </p:cNvSpPr>
          <p:nvPr>
            <p:ph type="sldNum" sz="quarter" idx="10"/>
          </p:nvPr>
        </p:nvSpPr>
        <p:spPr/>
        <p:txBody>
          <a:bodyPr/>
          <a:lstStyle/>
          <a:p>
            <a:fld id="{078DAC69-D875-4268-93F8-82D6778C5689}" type="slidenum">
              <a:rPr lang="en-US" smtClean="0"/>
              <a:t>55</a:t>
            </a:fld>
            <a:endParaRPr lang="en-US"/>
          </a:p>
        </p:txBody>
      </p:sp>
    </p:spTree>
    <p:extLst>
      <p:ext uri="{BB962C8B-B14F-4D97-AF65-F5344CB8AC3E}">
        <p14:creationId xmlns:p14="http://schemas.microsoft.com/office/powerpoint/2010/main" val="1750748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because we did not narrow our search criteria, we have received a warning message which lets us know that not all the records could be displayed.  You can download all of the results by selecting Download Results: CSV at the bottom on the page.  This is true for almost every page in EIS.</a:t>
            </a:r>
          </a:p>
          <a:p>
            <a:endParaRPr lang="en-US" dirty="0"/>
          </a:p>
          <a:p>
            <a:r>
              <a:rPr lang="en-US" dirty="0"/>
              <a:t>Next select the SCC for the county of interest.</a:t>
            </a:r>
          </a:p>
        </p:txBody>
      </p:sp>
      <p:sp>
        <p:nvSpPr>
          <p:cNvPr id="4" name="Slide Number Placeholder 3"/>
          <p:cNvSpPr>
            <a:spLocks noGrp="1"/>
          </p:cNvSpPr>
          <p:nvPr>
            <p:ph type="sldNum" sz="quarter" idx="10"/>
          </p:nvPr>
        </p:nvSpPr>
        <p:spPr/>
        <p:txBody>
          <a:bodyPr/>
          <a:lstStyle/>
          <a:p>
            <a:fld id="{078DAC69-D875-4268-93F8-82D6778C5689}" type="slidenum">
              <a:rPr lang="en-US" smtClean="0"/>
              <a:t>56</a:t>
            </a:fld>
            <a:endParaRPr lang="en-US"/>
          </a:p>
        </p:txBody>
      </p:sp>
    </p:spTree>
    <p:extLst>
      <p:ext uri="{BB962C8B-B14F-4D97-AF65-F5344CB8AC3E}">
        <p14:creationId xmlns:p14="http://schemas.microsoft.com/office/powerpoint/2010/main" val="3300998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select the dataset.</a:t>
            </a:r>
          </a:p>
        </p:txBody>
      </p:sp>
      <p:sp>
        <p:nvSpPr>
          <p:cNvPr id="4" name="Slide Number Placeholder 3"/>
          <p:cNvSpPr>
            <a:spLocks noGrp="1"/>
          </p:cNvSpPr>
          <p:nvPr>
            <p:ph type="sldNum" sz="quarter" idx="10"/>
          </p:nvPr>
        </p:nvSpPr>
        <p:spPr/>
        <p:txBody>
          <a:bodyPr/>
          <a:lstStyle/>
          <a:p>
            <a:fld id="{078DAC69-D875-4268-93F8-82D6778C5689}" type="slidenum">
              <a:rPr lang="en-US" smtClean="0"/>
              <a:t>57</a:t>
            </a:fld>
            <a:endParaRPr lang="en-US"/>
          </a:p>
        </p:txBody>
      </p:sp>
    </p:spTree>
    <p:extLst>
      <p:ext uri="{BB962C8B-B14F-4D97-AF65-F5344CB8AC3E}">
        <p14:creationId xmlns:p14="http://schemas.microsoft.com/office/powerpoint/2010/main" val="2713334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are the pollutants and emissions for the SCC/county combination selected.</a:t>
            </a:r>
          </a:p>
          <a:p>
            <a:r>
              <a:rPr lang="en-US" dirty="0"/>
              <a:t>Notice that the emissions total is a link.</a:t>
            </a:r>
          </a:p>
          <a:p>
            <a:r>
              <a:rPr lang="en-US" dirty="0"/>
              <a:t>Notice the new “HAP Type” field.</a:t>
            </a:r>
          </a:p>
          <a:p>
            <a:r>
              <a:rPr lang="en-US" dirty="0"/>
              <a:t>Yo</a:t>
            </a:r>
            <a:r>
              <a:rPr lang="en-US" baseline="0" dirty="0"/>
              <a:t>u can also Add Emissions to a reporting period by selecting the dataset and then the Add Emissions button from the Process Emissions page.  </a:t>
            </a:r>
            <a:endParaRPr lang="en-US" dirty="0"/>
          </a:p>
        </p:txBody>
      </p:sp>
      <p:sp>
        <p:nvSpPr>
          <p:cNvPr id="4" name="Slide Number Placeholder 3"/>
          <p:cNvSpPr>
            <a:spLocks noGrp="1"/>
          </p:cNvSpPr>
          <p:nvPr>
            <p:ph type="sldNum" sz="quarter" idx="10"/>
          </p:nvPr>
        </p:nvSpPr>
        <p:spPr/>
        <p:txBody>
          <a:bodyPr/>
          <a:lstStyle/>
          <a:p>
            <a:fld id="{078DAC69-D875-4268-93F8-82D6778C5689}" type="slidenum">
              <a:rPr lang="en-US" smtClean="0"/>
              <a:t>58</a:t>
            </a:fld>
            <a:endParaRPr lang="en-US"/>
          </a:p>
        </p:txBody>
      </p:sp>
    </p:spTree>
    <p:extLst>
      <p:ext uri="{BB962C8B-B14F-4D97-AF65-F5344CB8AC3E}">
        <p14:creationId xmlns:p14="http://schemas.microsoft.com/office/powerpoint/2010/main" val="2024344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action items if you are the data submitter.</a:t>
            </a:r>
          </a:p>
          <a:p>
            <a:r>
              <a:rPr lang="en-US" dirty="0"/>
              <a:t>Add Emissions</a:t>
            </a:r>
          </a:p>
          <a:p>
            <a:r>
              <a:rPr lang="en-US" dirty="0"/>
              <a:t>Edit Emissions, and</a:t>
            </a:r>
          </a:p>
          <a:p>
            <a:r>
              <a:rPr lang="en-US" dirty="0"/>
              <a:t>Delete Emissions</a:t>
            </a:r>
          </a:p>
          <a:p>
            <a:endParaRPr lang="en-US" dirty="0"/>
          </a:p>
          <a:p>
            <a:r>
              <a:rPr lang="en-US" dirty="0"/>
              <a:t>This is a great place to correct emissions if you only have a few.</a:t>
            </a:r>
          </a:p>
          <a:p>
            <a:endParaRPr lang="en-US" dirty="0"/>
          </a:p>
          <a:p>
            <a:endParaRPr lang="en-US" dirty="0"/>
          </a:p>
        </p:txBody>
      </p:sp>
      <p:sp>
        <p:nvSpPr>
          <p:cNvPr id="4" name="Slide Number Placeholder 3"/>
          <p:cNvSpPr>
            <a:spLocks noGrp="1"/>
          </p:cNvSpPr>
          <p:nvPr>
            <p:ph type="sldNum" sz="quarter" idx="10"/>
          </p:nvPr>
        </p:nvSpPr>
        <p:spPr/>
        <p:txBody>
          <a:bodyPr/>
          <a:lstStyle/>
          <a:p>
            <a:fld id="{078DAC69-D875-4268-93F8-82D6778C5689}" type="slidenum">
              <a:rPr lang="en-US" smtClean="0"/>
              <a:t>59</a:t>
            </a:fld>
            <a:endParaRPr lang="en-US"/>
          </a:p>
        </p:txBody>
      </p:sp>
    </p:spTree>
    <p:extLst>
      <p:ext uri="{BB962C8B-B14F-4D97-AF65-F5344CB8AC3E}">
        <p14:creationId xmlns:p14="http://schemas.microsoft.com/office/powerpoint/2010/main" val="18944111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8DAC69-D875-4268-93F8-82D6778C5689}" type="slidenum">
              <a:rPr lang="en-US" smtClean="0"/>
              <a:t>60</a:t>
            </a:fld>
            <a:endParaRPr lang="en-US"/>
          </a:p>
        </p:txBody>
      </p:sp>
    </p:spTree>
    <p:extLst>
      <p:ext uri="{BB962C8B-B14F-4D97-AF65-F5344CB8AC3E}">
        <p14:creationId xmlns:p14="http://schemas.microsoft.com/office/powerpoint/2010/main" val="17159642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report is the Emission Summary Report at National, Regional, State and County levels.  Each of these geographic regions can be run on specific Data Category, Sector and/or SCC.</a:t>
            </a:r>
          </a:p>
          <a:p>
            <a:endParaRPr lang="en-US" dirty="0"/>
          </a:p>
          <a:p>
            <a:r>
              <a:rPr lang="en-US" dirty="0"/>
              <a:t>Area Emission Process report will give you a summary report by Shape IDs.</a:t>
            </a:r>
          </a:p>
        </p:txBody>
      </p:sp>
      <p:sp>
        <p:nvSpPr>
          <p:cNvPr id="4" name="Slide Number Placeholder 3"/>
          <p:cNvSpPr>
            <a:spLocks noGrp="1"/>
          </p:cNvSpPr>
          <p:nvPr>
            <p:ph type="sldNum" sz="quarter" idx="10"/>
          </p:nvPr>
        </p:nvSpPr>
        <p:spPr/>
        <p:txBody>
          <a:bodyPr/>
          <a:lstStyle/>
          <a:p>
            <a:fld id="{078DAC69-D875-4268-93F8-82D6778C5689}" type="slidenum">
              <a:rPr lang="en-US" smtClean="0"/>
              <a:t>61</a:t>
            </a:fld>
            <a:endParaRPr lang="en-US"/>
          </a:p>
        </p:txBody>
      </p:sp>
    </p:spTree>
    <p:extLst>
      <p:ext uri="{BB962C8B-B14F-4D97-AF65-F5344CB8AC3E}">
        <p14:creationId xmlns:p14="http://schemas.microsoft.com/office/powerpoint/2010/main" val="36664934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County by SCC will give you the must granular data and provide you with the source of the data.</a:t>
            </a:r>
          </a:p>
          <a:p>
            <a:endParaRPr lang="en-US" dirty="0"/>
          </a:p>
          <a:p>
            <a:r>
              <a:rPr lang="en-US" dirty="0"/>
              <a:t>The highlighted data fields at the top of the page are required filters.</a:t>
            </a:r>
          </a:p>
        </p:txBody>
      </p:sp>
      <p:sp>
        <p:nvSpPr>
          <p:cNvPr id="4" name="Slide Number Placeholder 3"/>
          <p:cNvSpPr>
            <a:spLocks noGrp="1"/>
          </p:cNvSpPr>
          <p:nvPr>
            <p:ph type="sldNum" sz="quarter" idx="10"/>
          </p:nvPr>
        </p:nvSpPr>
        <p:spPr/>
        <p:txBody>
          <a:bodyPr/>
          <a:lstStyle/>
          <a:p>
            <a:fld id="{078DAC69-D875-4268-93F8-82D6778C5689}" type="slidenum">
              <a:rPr lang="en-US" smtClean="0"/>
              <a:t>62</a:t>
            </a:fld>
            <a:endParaRPr lang="en-US"/>
          </a:p>
        </p:txBody>
      </p:sp>
    </p:spTree>
    <p:extLst>
      <p:ext uri="{BB962C8B-B14F-4D97-AF65-F5344CB8AC3E}">
        <p14:creationId xmlns:p14="http://schemas.microsoft.com/office/powerpoint/2010/main" val="4063351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first required filter is the dataset.  As you can see, along with your agency datasets are the EPA dataset.</a:t>
            </a:r>
          </a:p>
          <a:p>
            <a:r>
              <a:rPr lang="en-US" dirty="0"/>
              <a:t>We are going to select NC’s 2014.</a:t>
            </a:r>
          </a:p>
        </p:txBody>
      </p:sp>
      <p:sp>
        <p:nvSpPr>
          <p:cNvPr id="4" name="Slide Number Placeholder 3"/>
          <p:cNvSpPr>
            <a:spLocks noGrp="1"/>
          </p:cNvSpPr>
          <p:nvPr>
            <p:ph type="sldNum" sz="quarter" idx="10"/>
          </p:nvPr>
        </p:nvSpPr>
        <p:spPr/>
        <p:txBody>
          <a:bodyPr/>
          <a:lstStyle/>
          <a:p>
            <a:fld id="{078DAC69-D875-4268-93F8-82D6778C5689}" type="slidenum">
              <a:rPr lang="en-US" smtClean="0"/>
              <a:t>63</a:t>
            </a:fld>
            <a:endParaRPr lang="en-US"/>
          </a:p>
        </p:txBody>
      </p:sp>
    </p:spTree>
    <p:extLst>
      <p:ext uri="{BB962C8B-B14F-4D97-AF65-F5344CB8AC3E}">
        <p14:creationId xmlns:p14="http://schemas.microsoft.com/office/powerpoint/2010/main" val="27417433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are the pollutants.  You can either use the pre-selected groupings at the top or you can search for individual pollutants using the Search box on the right.  For this example we will select “All CAPS”.</a:t>
            </a:r>
          </a:p>
        </p:txBody>
      </p:sp>
      <p:sp>
        <p:nvSpPr>
          <p:cNvPr id="4" name="Slide Number Placeholder 3"/>
          <p:cNvSpPr>
            <a:spLocks noGrp="1"/>
          </p:cNvSpPr>
          <p:nvPr>
            <p:ph type="sldNum" sz="quarter" idx="10"/>
          </p:nvPr>
        </p:nvSpPr>
        <p:spPr/>
        <p:txBody>
          <a:bodyPr/>
          <a:lstStyle/>
          <a:p>
            <a:fld id="{078DAC69-D875-4268-93F8-82D6778C5689}" type="slidenum">
              <a:rPr lang="en-US" smtClean="0"/>
              <a:t>64</a:t>
            </a:fld>
            <a:endParaRPr lang="en-US"/>
          </a:p>
        </p:txBody>
      </p:sp>
    </p:spTree>
    <p:extLst>
      <p:ext uri="{BB962C8B-B14F-4D97-AF65-F5344CB8AC3E}">
        <p14:creationId xmlns:p14="http://schemas.microsoft.com/office/powerpoint/2010/main" val="2187786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select a data category.  I’ll select Nonpoint.</a:t>
            </a:r>
          </a:p>
        </p:txBody>
      </p:sp>
      <p:sp>
        <p:nvSpPr>
          <p:cNvPr id="4" name="Slide Number Placeholder 3"/>
          <p:cNvSpPr>
            <a:spLocks noGrp="1"/>
          </p:cNvSpPr>
          <p:nvPr>
            <p:ph type="sldNum" sz="quarter" idx="10"/>
          </p:nvPr>
        </p:nvSpPr>
        <p:spPr/>
        <p:txBody>
          <a:bodyPr/>
          <a:lstStyle/>
          <a:p>
            <a:fld id="{078DAC69-D875-4268-93F8-82D6778C5689}" type="slidenum">
              <a:rPr lang="en-US" smtClean="0"/>
              <a:t>65</a:t>
            </a:fld>
            <a:endParaRPr lang="en-US"/>
          </a:p>
        </p:txBody>
      </p:sp>
    </p:spTree>
    <p:extLst>
      <p:ext uri="{BB962C8B-B14F-4D97-AF65-F5344CB8AC3E}">
        <p14:creationId xmlns:p14="http://schemas.microsoft.com/office/powerpoint/2010/main" val="11502652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select a specific Sector or SCC.  Reporting Period is a new filter.  In the past EIS would accept reporting periods other than annual, but there was no way to get this data back out of EIS.  This filter solves that issue.  The default is already set at “Annual”.  If you wish to pull something other than annual, you will need to deselect the default.</a:t>
            </a:r>
          </a:p>
        </p:txBody>
      </p:sp>
      <p:sp>
        <p:nvSpPr>
          <p:cNvPr id="4" name="Slide Number Placeholder 3"/>
          <p:cNvSpPr>
            <a:spLocks noGrp="1"/>
          </p:cNvSpPr>
          <p:nvPr>
            <p:ph type="sldNum" sz="quarter" idx="10"/>
          </p:nvPr>
        </p:nvSpPr>
        <p:spPr/>
        <p:txBody>
          <a:bodyPr/>
          <a:lstStyle/>
          <a:p>
            <a:fld id="{078DAC69-D875-4268-93F8-82D6778C5689}" type="slidenum">
              <a:rPr lang="en-US" smtClean="0"/>
              <a:t>66</a:t>
            </a:fld>
            <a:endParaRPr lang="en-US"/>
          </a:p>
        </p:txBody>
      </p:sp>
    </p:spTree>
    <p:extLst>
      <p:ext uri="{BB962C8B-B14F-4D97-AF65-F5344CB8AC3E}">
        <p14:creationId xmlns:p14="http://schemas.microsoft.com/office/powerpoint/2010/main" val="2365539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Tagging Type.  This is another new filter.  </a:t>
            </a:r>
          </a:p>
          <a:p>
            <a:r>
              <a:rPr lang="en-US" dirty="0"/>
              <a:t>Not Tagged – All data available for selection in the NEI</a:t>
            </a:r>
          </a:p>
          <a:p>
            <a:r>
              <a:rPr lang="en-US" dirty="0"/>
              <a:t>Tagged Data – Only data which will not be considered for the NEI.  Can also use the Data Tagging Report which we will discuss later.</a:t>
            </a:r>
          </a:p>
          <a:p>
            <a:r>
              <a:rPr lang="en-US" dirty="0"/>
              <a:t>Not Tagged and Tagged Included – All data, both tagged and untagged</a:t>
            </a:r>
          </a:p>
          <a:p>
            <a:r>
              <a:rPr lang="en-US" dirty="0"/>
              <a:t>The default selection is “Not Tagged and Tagged Included”.</a:t>
            </a:r>
          </a:p>
          <a:p>
            <a:r>
              <a:rPr lang="en-US" dirty="0"/>
              <a:t>You will not be able to identify which records are tagged or untagged unless you run a report at the lowest granularity such as a Facility/Process report for Point or a County/SCC for nonpoint or mobile</a:t>
            </a:r>
          </a:p>
        </p:txBody>
      </p:sp>
      <p:sp>
        <p:nvSpPr>
          <p:cNvPr id="4" name="Slide Number Placeholder 3"/>
          <p:cNvSpPr>
            <a:spLocks noGrp="1"/>
          </p:cNvSpPr>
          <p:nvPr>
            <p:ph type="sldNum" sz="quarter" idx="10"/>
          </p:nvPr>
        </p:nvSpPr>
        <p:spPr/>
        <p:txBody>
          <a:bodyPr/>
          <a:lstStyle/>
          <a:p>
            <a:fld id="{078DAC69-D875-4268-93F8-82D6778C5689}" type="slidenum">
              <a:rPr lang="en-US" smtClean="0"/>
              <a:t>67</a:t>
            </a:fld>
            <a:endParaRPr lang="en-US"/>
          </a:p>
        </p:txBody>
      </p:sp>
    </p:spTree>
    <p:extLst>
      <p:ext uri="{BB962C8B-B14F-4D97-AF65-F5344CB8AC3E}">
        <p14:creationId xmlns:p14="http://schemas.microsoft.com/office/powerpoint/2010/main" val="1143278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largest change is that you can now customize your reports.  Columns in the yellow are data fields which will be in all reports.  Blue highlighted are suggested columns that will automatically be included unless they are deselected or turned off.  All other columns are optional.  The optional fields also include activity data and operational details.  At total of 75 different columns.</a:t>
            </a:r>
          </a:p>
          <a:p>
            <a:r>
              <a:rPr lang="en-US" dirty="0"/>
              <a:t>Once you have chosen your columns then select “Request Report” at the bottom of the page.</a:t>
            </a:r>
          </a:p>
        </p:txBody>
      </p:sp>
      <p:sp>
        <p:nvSpPr>
          <p:cNvPr id="4" name="Slide Number Placeholder 3"/>
          <p:cNvSpPr>
            <a:spLocks noGrp="1"/>
          </p:cNvSpPr>
          <p:nvPr>
            <p:ph type="sldNum" sz="quarter" idx="10"/>
          </p:nvPr>
        </p:nvSpPr>
        <p:spPr/>
        <p:txBody>
          <a:bodyPr/>
          <a:lstStyle/>
          <a:p>
            <a:fld id="{078DAC69-D875-4268-93F8-82D6778C5689}" type="slidenum">
              <a:rPr lang="en-US" smtClean="0"/>
              <a:t>68</a:t>
            </a:fld>
            <a:endParaRPr lang="en-US"/>
          </a:p>
        </p:txBody>
      </p:sp>
    </p:spTree>
    <p:extLst>
      <p:ext uri="{BB962C8B-B14F-4D97-AF65-F5344CB8AC3E}">
        <p14:creationId xmlns:p14="http://schemas.microsoft.com/office/powerpoint/2010/main" val="22434462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selected “Request Report”, your report will be placed in a queue.  To view this queue, select “Report Downloads”.  When the magnifying glass is clicked, a pop-up will display the report criteria.  The hour glass indicates that the report is in the processing queue.  The red “X” can be used to cancel a report.  </a:t>
            </a:r>
          </a:p>
          <a:p>
            <a:endParaRPr lang="en-US" dirty="0"/>
          </a:p>
          <a:p>
            <a:r>
              <a:rPr lang="en-US" dirty="0"/>
              <a:t>Reports kick off every 10 minutes.  If there are quite a few requests in the queue, it could take a while to process your request.  You should be able to view the entire queue.  While EPA develops the NEI we can sometimes back this queue up for quite a while with large data requests.</a:t>
            </a:r>
          </a:p>
        </p:txBody>
      </p:sp>
      <p:sp>
        <p:nvSpPr>
          <p:cNvPr id="4" name="Slide Number Placeholder 3"/>
          <p:cNvSpPr>
            <a:spLocks noGrp="1"/>
          </p:cNvSpPr>
          <p:nvPr>
            <p:ph type="sldNum" sz="quarter" idx="10"/>
          </p:nvPr>
        </p:nvSpPr>
        <p:spPr/>
        <p:txBody>
          <a:bodyPr/>
          <a:lstStyle/>
          <a:p>
            <a:fld id="{078DAC69-D875-4268-93F8-82D6778C5689}" type="slidenum">
              <a:rPr lang="en-US" smtClean="0"/>
              <a:t>69</a:t>
            </a:fld>
            <a:endParaRPr lang="en-US"/>
          </a:p>
        </p:txBody>
      </p:sp>
    </p:spTree>
    <p:extLst>
      <p:ext uri="{BB962C8B-B14F-4D97-AF65-F5344CB8AC3E}">
        <p14:creationId xmlns:p14="http://schemas.microsoft.com/office/powerpoint/2010/main" val="1756486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report is available for download, a paper icon will replace the hourglass icon and you will no longer be able to delete the report and the report .</a:t>
            </a:r>
          </a:p>
          <a:p>
            <a:endParaRPr lang="en-US" dirty="0"/>
          </a:p>
          <a:p>
            <a:r>
              <a:rPr lang="en-US" dirty="0"/>
              <a:t>Reports remain available for about 3 weeks.  If the report is important to you, download it.</a:t>
            </a:r>
          </a:p>
          <a:p>
            <a:endParaRPr lang="en-US" dirty="0"/>
          </a:p>
        </p:txBody>
      </p:sp>
      <p:sp>
        <p:nvSpPr>
          <p:cNvPr id="4" name="Slide Number Placeholder 3"/>
          <p:cNvSpPr>
            <a:spLocks noGrp="1"/>
          </p:cNvSpPr>
          <p:nvPr>
            <p:ph type="sldNum" sz="quarter" idx="10"/>
          </p:nvPr>
        </p:nvSpPr>
        <p:spPr/>
        <p:txBody>
          <a:bodyPr/>
          <a:lstStyle/>
          <a:p>
            <a:fld id="{078DAC69-D875-4268-93F8-82D6778C5689}" type="slidenum">
              <a:rPr lang="en-US" smtClean="0"/>
              <a:t>70</a:t>
            </a:fld>
            <a:endParaRPr lang="en-US"/>
          </a:p>
        </p:txBody>
      </p:sp>
    </p:spTree>
    <p:extLst>
      <p:ext uri="{BB962C8B-B14F-4D97-AF65-F5344CB8AC3E}">
        <p14:creationId xmlns:p14="http://schemas.microsoft.com/office/powerpoint/2010/main" val="36435713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sample of a report with the columns that I selected.  The most important item to point out here is the data source.  This is available only on the most granular reports.  Facility/Process level or County by SCC.</a:t>
            </a:r>
          </a:p>
        </p:txBody>
      </p:sp>
      <p:sp>
        <p:nvSpPr>
          <p:cNvPr id="4" name="Slide Number Placeholder 3"/>
          <p:cNvSpPr>
            <a:spLocks noGrp="1"/>
          </p:cNvSpPr>
          <p:nvPr>
            <p:ph type="sldNum" sz="quarter" idx="10"/>
          </p:nvPr>
        </p:nvSpPr>
        <p:spPr/>
        <p:txBody>
          <a:bodyPr/>
          <a:lstStyle/>
          <a:p>
            <a:fld id="{078DAC69-D875-4268-93F8-82D6778C5689}" type="slidenum">
              <a:rPr lang="en-US" smtClean="0"/>
              <a:t>71</a:t>
            </a:fld>
            <a:endParaRPr lang="en-US"/>
          </a:p>
        </p:txBody>
      </p:sp>
    </p:spTree>
    <p:extLst>
      <p:ext uri="{BB962C8B-B14F-4D97-AF65-F5344CB8AC3E}">
        <p14:creationId xmlns:p14="http://schemas.microsoft.com/office/powerpoint/2010/main" val="37127458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8DAC69-D875-4268-93F8-82D6778C5689}" type="slidenum">
              <a:rPr lang="en-US" smtClean="0"/>
              <a:t>72</a:t>
            </a:fld>
            <a:endParaRPr lang="en-US"/>
          </a:p>
        </p:txBody>
      </p:sp>
    </p:spTree>
    <p:extLst>
      <p:ext uri="{BB962C8B-B14F-4D97-AF65-F5344CB8AC3E}">
        <p14:creationId xmlns:p14="http://schemas.microsoft.com/office/powerpoint/2010/main" val="25252795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Data Tagging Report.  As previously mentioned “tagged” data is data which will not be used in an NEI selection.  This report will give you a full list of all data that has been tagged and the reason for that tagging.  This is an important report to run during the comment period on a given NEI selection.</a:t>
            </a:r>
          </a:p>
        </p:txBody>
      </p:sp>
      <p:sp>
        <p:nvSpPr>
          <p:cNvPr id="4" name="Slide Number Placeholder 3"/>
          <p:cNvSpPr>
            <a:spLocks noGrp="1"/>
          </p:cNvSpPr>
          <p:nvPr>
            <p:ph type="sldNum" sz="quarter" idx="10"/>
          </p:nvPr>
        </p:nvSpPr>
        <p:spPr/>
        <p:txBody>
          <a:bodyPr/>
          <a:lstStyle/>
          <a:p>
            <a:fld id="{078DAC69-D875-4268-93F8-82D6778C5689}" type="slidenum">
              <a:rPr lang="en-US" smtClean="0"/>
              <a:t>73</a:t>
            </a:fld>
            <a:endParaRPr lang="en-US"/>
          </a:p>
        </p:txBody>
      </p:sp>
    </p:spTree>
    <p:extLst>
      <p:ext uri="{BB962C8B-B14F-4D97-AF65-F5344CB8AC3E}">
        <p14:creationId xmlns:p14="http://schemas.microsoft.com/office/powerpoint/2010/main" val="2793162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Smoke Flat File for Point are the modeling files for a given NEI selection.  </a:t>
            </a:r>
          </a:p>
          <a:p>
            <a:endParaRPr lang="en-US" dirty="0"/>
          </a:p>
          <a:p>
            <a:r>
              <a:rPr lang="en-US" dirty="0"/>
              <a:t>The National Smoke Flat Files are published by the</a:t>
            </a:r>
            <a:r>
              <a:rPr lang="en-US" baseline="0" dirty="0"/>
              <a:t> EPA and made available within </a:t>
            </a:r>
            <a:r>
              <a:rPr lang="en-US" dirty="0"/>
              <a:t>the Large File Download</a:t>
            </a:r>
            <a:r>
              <a:rPr lang="en-US" baseline="0" dirty="0"/>
              <a:t> section of EIS</a:t>
            </a:r>
            <a:r>
              <a:rPr lang="en-US" dirty="0"/>
              <a:t>.  These are very large files and this report gives you an opportunity to filter down to your specific agency or region within Excel.</a:t>
            </a:r>
          </a:p>
        </p:txBody>
      </p:sp>
      <p:sp>
        <p:nvSpPr>
          <p:cNvPr id="4" name="Slide Number Placeholder 3"/>
          <p:cNvSpPr>
            <a:spLocks noGrp="1"/>
          </p:cNvSpPr>
          <p:nvPr>
            <p:ph type="sldNum" sz="quarter" idx="10"/>
          </p:nvPr>
        </p:nvSpPr>
        <p:spPr/>
        <p:txBody>
          <a:bodyPr/>
          <a:lstStyle/>
          <a:p>
            <a:fld id="{078DAC69-D875-4268-93F8-82D6778C5689}" type="slidenum">
              <a:rPr lang="en-US" smtClean="0"/>
              <a:t>74</a:t>
            </a:fld>
            <a:endParaRPr lang="en-US"/>
          </a:p>
        </p:txBody>
      </p:sp>
    </p:spTree>
    <p:extLst>
      <p:ext uri="{BB962C8B-B14F-4D97-AF65-F5344CB8AC3E}">
        <p14:creationId xmlns:p14="http://schemas.microsoft.com/office/powerpoint/2010/main" val="9313733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8DAC69-D875-4268-93F8-82D6778C5689}" type="slidenum">
              <a:rPr lang="en-US" smtClean="0"/>
              <a:t>75</a:t>
            </a:fld>
            <a:endParaRPr lang="en-US"/>
          </a:p>
        </p:txBody>
      </p:sp>
    </p:spTree>
    <p:extLst>
      <p:ext uri="{BB962C8B-B14F-4D97-AF65-F5344CB8AC3E}">
        <p14:creationId xmlns:p14="http://schemas.microsoft.com/office/powerpoint/2010/main" val="38029114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promised for many years to develop a comparison report.  It is finally here.</a:t>
            </a:r>
          </a:p>
          <a:p>
            <a:endParaRPr lang="en-US" dirty="0"/>
          </a:p>
          <a:p>
            <a:r>
              <a:rPr lang="en-US" dirty="0"/>
              <a:t>There are three levels at which you can request a comparison.</a:t>
            </a:r>
          </a:p>
          <a:p>
            <a:endParaRPr lang="en-US" dirty="0"/>
          </a:p>
          <a:p>
            <a:r>
              <a:rPr lang="en-US" dirty="0"/>
              <a:t>Area (Shape IDs), County/SCC Comparison</a:t>
            </a:r>
          </a:p>
          <a:p>
            <a:r>
              <a:rPr lang="en-US" dirty="0"/>
              <a:t>Point Facility Level</a:t>
            </a:r>
          </a:p>
          <a:p>
            <a:r>
              <a:rPr lang="en-US" dirty="0"/>
              <a:t>Point Process Level</a:t>
            </a:r>
          </a:p>
        </p:txBody>
      </p:sp>
      <p:sp>
        <p:nvSpPr>
          <p:cNvPr id="4" name="Slide Number Placeholder 3"/>
          <p:cNvSpPr>
            <a:spLocks noGrp="1"/>
          </p:cNvSpPr>
          <p:nvPr>
            <p:ph type="sldNum" sz="quarter" idx="10"/>
          </p:nvPr>
        </p:nvSpPr>
        <p:spPr/>
        <p:txBody>
          <a:bodyPr/>
          <a:lstStyle/>
          <a:p>
            <a:fld id="{078DAC69-D875-4268-93F8-82D6778C5689}" type="slidenum">
              <a:rPr lang="en-US" smtClean="0"/>
              <a:t>76</a:t>
            </a:fld>
            <a:endParaRPr lang="en-US"/>
          </a:p>
        </p:txBody>
      </p:sp>
    </p:spTree>
    <p:extLst>
      <p:ext uri="{BB962C8B-B14F-4D97-AF65-F5344CB8AC3E}">
        <p14:creationId xmlns:p14="http://schemas.microsoft.com/office/powerpoint/2010/main" val="10090659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all the filters which are available, notice that you can compare up to four data sets to your base file.</a:t>
            </a:r>
          </a:p>
        </p:txBody>
      </p:sp>
      <p:sp>
        <p:nvSpPr>
          <p:cNvPr id="4" name="Slide Number Placeholder 3"/>
          <p:cNvSpPr>
            <a:spLocks noGrp="1"/>
          </p:cNvSpPr>
          <p:nvPr>
            <p:ph type="sldNum" sz="quarter" idx="10"/>
          </p:nvPr>
        </p:nvSpPr>
        <p:spPr/>
        <p:txBody>
          <a:bodyPr/>
          <a:lstStyle/>
          <a:p>
            <a:fld id="{078DAC69-D875-4268-93F8-82D6778C5689}" type="slidenum">
              <a:rPr lang="en-US" smtClean="0"/>
              <a:t>77</a:t>
            </a:fld>
            <a:endParaRPr lang="en-US"/>
          </a:p>
        </p:txBody>
      </p:sp>
    </p:spTree>
    <p:extLst>
      <p:ext uri="{BB962C8B-B14F-4D97-AF65-F5344CB8AC3E}">
        <p14:creationId xmlns:p14="http://schemas.microsoft.com/office/powerpoint/2010/main" val="33581305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example we will select 2011 North Carolina submission as our base data set.</a:t>
            </a:r>
          </a:p>
        </p:txBody>
      </p:sp>
      <p:sp>
        <p:nvSpPr>
          <p:cNvPr id="4" name="Slide Number Placeholder 3"/>
          <p:cNvSpPr>
            <a:spLocks noGrp="1"/>
          </p:cNvSpPr>
          <p:nvPr>
            <p:ph type="sldNum" sz="quarter" idx="10"/>
          </p:nvPr>
        </p:nvSpPr>
        <p:spPr/>
        <p:txBody>
          <a:bodyPr/>
          <a:lstStyle/>
          <a:p>
            <a:fld id="{078DAC69-D875-4268-93F8-82D6778C5689}" type="slidenum">
              <a:rPr lang="en-US" smtClean="0"/>
              <a:t>78</a:t>
            </a:fld>
            <a:endParaRPr lang="en-US"/>
          </a:p>
        </p:txBody>
      </p:sp>
    </p:spTree>
    <p:extLst>
      <p:ext uri="{BB962C8B-B14F-4D97-AF65-F5344CB8AC3E}">
        <p14:creationId xmlns:p14="http://schemas.microsoft.com/office/powerpoint/2010/main" val="19011120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compare what was submitted in 2011 to what has been submitted in 2014.  We will select the 2014 North Carolina data set as our Comparison dataset 1.</a:t>
            </a:r>
          </a:p>
        </p:txBody>
      </p:sp>
      <p:sp>
        <p:nvSpPr>
          <p:cNvPr id="4" name="Slide Number Placeholder 3"/>
          <p:cNvSpPr>
            <a:spLocks noGrp="1"/>
          </p:cNvSpPr>
          <p:nvPr>
            <p:ph type="sldNum" sz="quarter" idx="10"/>
          </p:nvPr>
        </p:nvSpPr>
        <p:spPr/>
        <p:txBody>
          <a:bodyPr/>
          <a:lstStyle/>
          <a:p>
            <a:fld id="{078DAC69-D875-4268-93F8-82D6778C5689}" type="slidenum">
              <a:rPr lang="en-US" smtClean="0"/>
              <a:t>79</a:t>
            </a:fld>
            <a:endParaRPr lang="en-US"/>
          </a:p>
        </p:txBody>
      </p:sp>
    </p:spTree>
    <p:extLst>
      <p:ext uri="{BB962C8B-B14F-4D97-AF65-F5344CB8AC3E}">
        <p14:creationId xmlns:p14="http://schemas.microsoft.com/office/powerpoint/2010/main" val="5070276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required to select pollutants either individually or in the pre-selected groups.</a:t>
            </a:r>
          </a:p>
        </p:txBody>
      </p:sp>
      <p:sp>
        <p:nvSpPr>
          <p:cNvPr id="4" name="Slide Number Placeholder 3"/>
          <p:cNvSpPr>
            <a:spLocks noGrp="1"/>
          </p:cNvSpPr>
          <p:nvPr>
            <p:ph type="sldNum" sz="quarter" idx="10"/>
          </p:nvPr>
        </p:nvSpPr>
        <p:spPr/>
        <p:txBody>
          <a:bodyPr/>
          <a:lstStyle/>
          <a:p>
            <a:fld id="{078DAC69-D875-4268-93F8-82D6778C5689}" type="slidenum">
              <a:rPr lang="en-US" smtClean="0"/>
              <a:t>80</a:t>
            </a:fld>
            <a:endParaRPr lang="en-US"/>
          </a:p>
        </p:txBody>
      </p:sp>
    </p:spTree>
    <p:extLst>
      <p:ext uri="{BB962C8B-B14F-4D97-AF65-F5344CB8AC3E}">
        <p14:creationId xmlns:p14="http://schemas.microsoft.com/office/powerpoint/2010/main" val="1784806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can select any other filters which may refine your report search.  We will select the Point data category.</a:t>
            </a:r>
          </a:p>
        </p:txBody>
      </p:sp>
      <p:sp>
        <p:nvSpPr>
          <p:cNvPr id="4" name="Slide Number Placeholder 3"/>
          <p:cNvSpPr>
            <a:spLocks noGrp="1"/>
          </p:cNvSpPr>
          <p:nvPr>
            <p:ph type="sldNum" sz="quarter" idx="10"/>
          </p:nvPr>
        </p:nvSpPr>
        <p:spPr/>
        <p:txBody>
          <a:bodyPr/>
          <a:lstStyle/>
          <a:p>
            <a:fld id="{078DAC69-D875-4268-93F8-82D6778C5689}" type="slidenum">
              <a:rPr lang="en-US" smtClean="0"/>
              <a:t>81</a:t>
            </a:fld>
            <a:endParaRPr lang="en-US"/>
          </a:p>
        </p:txBody>
      </p:sp>
    </p:spTree>
    <p:extLst>
      <p:ext uri="{BB962C8B-B14F-4D97-AF65-F5344CB8AC3E}">
        <p14:creationId xmlns:p14="http://schemas.microsoft.com/office/powerpoint/2010/main" val="14200016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the yellow highlighted columns are required columns in this report.  Blue are suggested or optional</a:t>
            </a:r>
            <a:r>
              <a:rPr lang="en-US" baseline="0" dirty="0"/>
              <a:t> </a:t>
            </a:r>
            <a:r>
              <a:rPr lang="en-US" dirty="0"/>
              <a:t>and may be turned off.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a sample of the comparison report with minimal columns.  The report shows the values in the base year selected and the comparison year.  With this report you can now calculate </a:t>
            </a:r>
            <a:r>
              <a:rPr lang="en-US" sz="1200" kern="1200" dirty="0">
                <a:solidFill>
                  <a:schemeClr val="tx1"/>
                </a:solidFill>
                <a:effectLst/>
                <a:latin typeface="+mn-lt"/>
                <a:ea typeface="+mn-ea"/>
                <a:cs typeface="+mn-cs"/>
              </a:rPr>
              <a:t>differences, percent differences, ratios.</a:t>
            </a:r>
          </a:p>
        </p:txBody>
      </p:sp>
      <p:sp>
        <p:nvSpPr>
          <p:cNvPr id="4" name="Slide Number Placeholder 3"/>
          <p:cNvSpPr>
            <a:spLocks noGrp="1"/>
          </p:cNvSpPr>
          <p:nvPr>
            <p:ph type="sldNum" sz="quarter" idx="10"/>
          </p:nvPr>
        </p:nvSpPr>
        <p:spPr/>
        <p:txBody>
          <a:bodyPr/>
          <a:lstStyle/>
          <a:p>
            <a:fld id="{078DAC69-D875-4268-93F8-82D6778C5689}" type="slidenum">
              <a:rPr lang="en-US" smtClean="0"/>
              <a:t>82</a:t>
            </a:fld>
            <a:endParaRPr lang="en-US"/>
          </a:p>
        </p:txBody>
      </p:sp>
    </p:spTree>
    <p:extLst>
      <p:ext uri="{BB962C8B-B14F-4D97-AF65-F5344CB8AC3E}">
        <p14:creationId xmlns:p14="http://schemas.microsoft.com/office/powerpoint/2010/main" val="38103228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item under reports is the Large File Download.  These are detailed national files that are extremely large and could be very challenging to work with.  We advise you to use the reports that we have discussed earlier and filter down to smaller data sets.</a:t>
            </a:r>
          </a:p>
        </p:txBody>
      </p:sp>
      <p:sp>
        <p:nvSpPr>
          <p:cNvPr id="4" name="Slide Number Placeholder 3"/>
          <p:cNvSpPr>
            <a:spLocks noGrp="1"/>
          </p:cNvSpPr>
          <p:nvPr>
            <p:ph type="sldNum" sz="quarter" idx="10"/>
          </p:nvPr>
        </p:nvSpPr>
        <p:spPr/>
        <p:txBody>
          <a:bodyPr/>
          <a:lstStyle/>
          <a:p>
            <a:fld id="{078DAC69-D875-4268-93F8-82D6778C5689}" type="slidenum">
              <a:rPr lang="en-US" smtClean="0"/>
              <a:t>83</a:t>
            </a:fld>
            <a:endParaRPr lang="en-US"/>
          </a:p>
        </p:txBody>
      </p:sp>
    </p:spTree>
    <p:extLst>
      <p:ext uri="{BB962C8B-B14F-4D97-AF65-F5344CB8AC3E}">
        <p14:creationId xmlns:p14="http://schemas.microsoft.com/office/powerpoint/2010/main" val="15169222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8DAC69-D875-4268-93F8-82D6778C5689}" type="slidenum">
              <a:rPr lang="en-US" smtClean="0"/>
              <a:t>84</a:t>
            </a:fld>
            <a:endParaRPr lang="en-US"/>
          </a:p>
        </p:txBody>
      </p:sp>
    </p:spTree>
    <p:extLst>
      <p:ext uri="{BB962C8B-B14F-4D97-AF65-F5344CB8AC3E}">
        <p14:creationId xmlns:p14="http://schemas.microsoft.com/office/powerpoint/2010/main" val="41945587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move on to reference data.  The first reference is the Reporting code Tables.  This is the only place that you should ever look for codes for use in EIS. </a:t>
            </a:r>
          </a:p>
          <a:p>
            <a:endParaRPr lang="en-US" dirty="0"/>
          </a:p>
          <a:p>
            <a:r>
              <a:rPr lang="en-US" dirty="0"/>
              <a:t>Each table may be downloaded by using the Download to CSV function on the bottom of each table.</a:t>
            </a:r>
          </a:p>
        </p:txBody>
      </p:sp>
      <p:sp>
        <p:nvSpPr>
          <p:cNvPr id="4" name="Slide Number Placeholder 3"/>
          <p:cNvSpPr>
            <a:spLocks noGrp="1"/>
          </p:cNvSpPr>
          <p:nvPr>
            <p:ph type="sldNum" sz="quarter" idx="10"/>
          </p:nvPr>
        </p:nvSpPr>
        <p:spPr/>
        <p:txBody>
          <a:bodyPr/>
          <a:lstStyle/>
          <a:p>
            <a:fld id="{078DAC69-D875-4268-93F8-82D6778C5689}" type="slidenum">
              <a:rPr lang="en-US" smtClean="0"/>
              <a:t>85</a:t>
            </a:fld>
            <a:endParaRPr lang="en-US"/>
          </a:p>
        </p:txBody>
      </p:sp>
    </p:spTree>
    <p:extLst>
      <p:ext uri="{BB962C8B-B14F-4D97-AF65-F5344CB8AC3E}">
        <p14:creationId xmlns:p14="http://schemas.microsoft.com/office/powerpoint/2010/main" val="24016445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SCC table.  While there have not been any changes to the format of the table, I did want to note a couple of items.  For one,  make sure that you always check the status of the codes in the top right hand corner.  Most code tables are defaulted to Active, but a few such as the SCC list, is defaulted to ALL.  This will include active as well as retired SCCs.  Retired SCCs can be identified by a year in the Last Inventory Year column.  The SCC table is also where you will find the Option Set/Option Group categories which will be covered later in this course.</a:t>
            </a:r>
          </a:p>
          <a:p>
            <a:endParaRPr lang="en-US" dirty="0"/>
          </a:p>
          <a:p>
            <a:r>
              <a:rPr lang="en-US" dirty="0"/>
              <a:t>Also there is a new (Synaptica) web service for SCCs.  This service will allow your inventory systems to always have the must up to data SCCs.</a:t>
            </a:r>
          </a:p>
        </p:txBody>
      </p:sp>
      <p:sp>
        <p:nvSpPr>
          <p:cNvPr id="4" name="Slide Number Placeholder 3"/>
          <p:cNvSpPr>
            <a:spLocks noGrp="1"/>
          </p:cNvSpPr>
          <p:nvPr>
            <p:ph type="sldNum" sz="quarter" idx="10"/>
          </p:nvPr>
        </p:nvSpPr>
        <p:spPr/>
        <p:txBody>
          <a:bodyPr/>
          <a:lstStyle/>
          <a:p>
            <a:fld id="{078DAC69-D875-4268-93F8-82D6778C5689}" type="slidenum">
              <a:rPr lang="en-US" smtClean="0"/>
              <a:t>86</a:t>
            </a:fld>
            <a:endParaRPr lang="en-US"/>
          </a:p>
        </p:txBody>
      </p:sp>
    </p:spTree>
    <p:extLst>
      <p:ext uri="{BB962C8B-B14F-4D97-AF65-F5344CB8AC3E}">
        <p14:creationId xmlns:p14="http://schemas.microsoft.com/office/powerpoint/2010/main" val="23793300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B90B1-4135-4731-B268-6A3BC6B20CD1}" type="slidenum">
              <a:rPr lang="en-US" smtClean="0"/>
              <a:t>87</a:t>
            </a:fld>
            <a:endParaRPr lang="en-US"/>
          </a:p>
        </p:txBody>
      </p:sp>
    </p:spTree>
    <p:extLst>
      <p:ext uri="{BB962C8B-B14F-4D97-AF65-F5344CB8AC3E}">
        <p14:creationId xmlns:p14="http://schemas.microsoft.com/office/powerpoint/2010/main" val="42099131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of the NOMAD Workgroup SharePoint Site</a:t>
            </a:r>
          </a:p>
        </p:txBody>
      </p:sp>
      <p:sp>
        <p:nvSpPr>
          <p:cNvPr id="4" name="Slide Number Placeholder 3"/>
          <p:cNvSpPr>
            <a:spLocks noGrp="1"/>
          </p:cNvSpPr>
          <p:nvPr>
            <p:ph type="sldNum" sz="quarter" idx="10"/>
          </p:nvPr>
        </p:nvSpPr>
        <p:spPr/>
        <p:txBody>
          <a:bodyPr/>
          <a:lstStyle/>
          <a:p>
            <a:fld id="{26280F06-132F-4AA2-AB4B-A2F69B870845}" type="slidenum">
              <a:rPr lang="en-US" smtClean="0"/>
              <a:t>88</a:t>
            </a:fld>
            <a:endParaRPr lang="en-US"/>
          </a:p>
        </p:txBody>
      </p:sp>
      <p:sp>
        <p:nvSpPr>
          <p:cNvPr id="5" name="Oval 4"/>
          <p:cNvSpPr/>
          <p:nvPr/>
        </p:nvSpPr>
        <p:spPr>
          <a:xfrm>
            <a:off x="3300413" y="2833688"/>
            <a:ext cx="871537" cy="4905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73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cap="none" baseline="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cap="none" baseline="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B963A258-FA17-4198-8C25-6C30AC9CA4CE}"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dirty="0"/>
          </a:p>
        </p:txBody>
      </p:sp>
    </p:spTree>
    <p:extLst>
      <p:ext uri="{BB962C8B-B14F-4D97-AF65-F5344CB8AC3E}">
        <p14:creationId xmlns:p14="http://schemas.microsoft.com/office/powerpoint/2010/main" val="617860011"/>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B7888FB8-10FA-4ADF-97F4-F161C4A106FB}"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334144" y="6248400"/>
            <a:ext cx="551167" cy="365125"/>
          </a:xfrm>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3205292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none" baseline="0"/>
            </a:lvl1pPr>
          </a:lstStyle>
          <a:p>
            <a:r>
              <a:rPr lang="en-US" dirty="0"/>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cap="none" baseline="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805EE062-CD5D-4532-9AED-236D29ED35BE}"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1042216170"/>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cap="none" baseline="0"/>
            </a:lvl1pPr>
          </a:lstStyle>
          <a:p>
            <a:r>
              <a:rPr lang="en-US" dirty="0"/>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2000" cap="none" baseline="0"/>
            </a:lvl1pPr>
            <a:lvl2pPr>
              <a:defRPr sz="1800" cap="none" baseline="0"/>
            </a:lvl2pPr>
            <a:lvl3pPr>
              <a:defRPr sz="1600" cap="none" baseline="0"/>
            </a:lvl3pPr>
            <a:lvl4pPr>
              <a:defRPr sz="1400" cap="none" baseline="0"/>
            </a:lvl4pPr>
            <a:lvl5pPr>
              <a:defRPr sz="1400" cap="none" baseline="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2000" cap="none" baseline="0"/>
            </a:lvl1pPr>
            <a:lvl2pPr>
              <a:defRPr sz="1800" cap="none" baseline="0"/>
            </a:lvl2pPr>
            <a:lvl3pPr>
              <a:defRPr sz="1600" cap="none" baseline="0"/>
            </a:lvl3pPr>
            <a:lvl4pPr>
              <a:defRPr sz="1400" cap="none" baseline="0"/>
            </a:lvl4pPr>
            <a:lvl5pPr>
              <a:defRPr sz="1400" cap="none" baseline="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0211B78A-26D9-4D6E-B2F4-78FC39D9E2F5}" type="datetime1">
              <a:rPr lang="en-US" smtClean="0"/>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305863" y="6230496"/>
            <a:ext cx="551167" cy="365125"/>
          </a:xfrm>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2697249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cap="none" baseline="0"/>
            </a:lvl1pPr>
          </a:lstStyle>
          <a:p>
            <a:r>
              <a:rPr lang="en-US" dirty="0"/>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2000" cap="none" baseline="0"/>
            </a:lvl1pPr>
            <a:lvl2pPr>
              <a:defRPr sz="1800" cap="none" baseline="0"/>
            </a:lvl2pPr>
            <a:lvl3pPr>
              <a:defRPr sz="1600" cap="none" baseline="0"/>
            </a:lvl3pPr>
            <a:lvl4pPr>
              <a:defRPr sz="1400" cap="none" baseline="0"/>
            </a:lvl4pPr>
            <a:lvl5pPr>
              <a:defRPr sz="1400" cap="none" baseline="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2000" cap="none" baseline="0"/>
            </a:lvl1pPr>
            <a:lvl2pPr>
              <a:defRPr sz="1800" cap="none" baseline="0"/>
            </a:lvl2pPr>
            <a:lvl3pPr>
              <a:defRPr sz="1600" cap="none" baseline="0"/>
            </a:lvl3pPr>
            <a:lvl4pPr>
              <a:defRPr sz="1400" cap="none" baseline="0"/>
            </a:lvl4pPr>
            <a:lvl5pPr>
              <a:defRPr sz="1400" cap="none" baseline="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837612" y="5883275"/>
            <a:ext cx="1600200" cy="365125"/>
          </a:xfrm>
          <a:prstGeom prst="rect">
            <a:avLst/>
          </a:prstGeom>
        </p:spPr>
        <p:txBody>
          <a:bodyPr/>
          <a:lstStyle/>
          <a:p>
            <a:fld id="{A4265140-D239-445F-A017-EE75EA08C9AC}" type="datetime1">
              <a:rPr lang="en-US" smtClean="0"/>
              <a:t>10/26/2018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1362424" y="6248400"/>
            <a:ext cx="551167" cy="365125"/>
          </a:xfrm>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3429018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vl1pPr>
          </a:lstStyle>
          <a:p>
            <a:r>
              <a:rPr lang="en-US"/>
              <a:t>Click to edit Master title style</a:t>
            </a:r>
            <a:endParaRPr lang="en-US" dirty="0"/>
          </a:p>
        </p:txBody>
      </p:sp>
      <p:sp>
        <p:nvSpPr>
          <p:cNvPr id="3" name="Date Placeholder 2"/>
          <p:cNvSpPr>
            <a:spLocks noGrp="1"/>
          </p:cNvSpPr>
          <p:nvPr>
            <p:ph type="dt" sz="half" idx="10"/>
          </p:nvPr>
        </p:nvSpPr>
        <p:spPr>
          <a:xfrm>
            <a:off x="8837612" y="5883275"/>
            <a:ext cx="1600200" cy="365125"/>
          </a:xfrm>
          <a:prstGeom prst="rect">
            <a:avLst/>
          </a:prstGeom>
        </p:spPr>
        <p:txBody>
          <a:bodyPr/>
          <a:lstStyle/>
          <a:p>
            <a:fld id="{2CCF9164-EE88-4EE2-B907-20854376F63C}" type="datetime1">
              <a:rPr lang="en-US" smtClean="0"/>
              <a:t>10/26/2018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277583" y="6192788"/>
            <a:ext cx="551167" cy="365125"/>
          </a:xfrm>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1742614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37612" y="5883275"/>
            <a:ext cx="1600200" cy="365125"/>
          </a:xfrm>
          <a:prstGeom prst="rect">
            <a:avLst/>
          </a:prstGeom>
        </p:spPr>
        <p:txBody>
          <a:bodyPr/>
          <a:lstStyle/>
          <a:p>
            <a:fld id="{80971884-35E2-46A7-B280-CFE73AA60C1A}" type="datetime1">
              <a:rPr lang="en-US" smtClean="0"/>
              <a:t>10/26/2018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85648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cap="none" baseline="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cap="none" baseline="0"/>
            </a:lvl1pPr>
            <a:lvl2pPr>
              <a:defRPr sz="1800" cap="none" baseline="0"/>
            </a:lvl2pPr>
            <a:lvl3pPr>
              <a:defRPr sz="1600" cap="none" baseline="0"/>
            </a:lvl3pPr>
            <a:lvl4pPr>
              <a:defRPr sz="1400" cap="none" baseline="0"/>
            </a:lvl4pPr>
            <a:lvl5pPr>
              <a:defRPr sz="1400" cap="none" baseline="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cap="none"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3C6A94B1-D913-4596-B443-64DFD865C565}" type="datetime1">
              <a:rPr lang="en-US" smtClean="0"/>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1607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a:prstGeom prst="rect">
            <a:avLst/>
          </a:prstGeom>
        </p:spPr>
        <p:txBody>
          <a:bodyPr/>
          <a:lstStyle/>
          <a:p>
            <a:fld id="{43C31245-12EB-4746-BF84-12FCD5D5715B}" type="datetime1">
              <a:rPr lang="en-US" smtClean="0"/>
              <a:t>10/26/2018</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3823488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8E5B14E2-010B-49F6-B685-8E23C87D1777}" type="datetime1">
              <a:rPr lang="en-US" smtClean="0"/>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3682543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6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5632B5BE-D537-4F68-A425-E69AB23534C9}"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835485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none" baseline="0">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5F048B5-B222-4B04-AE21-21ED3E6A9128}"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614939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39B450AC-F9D7-4BE6-A452-10AF5E7B09EE}"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3383915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none" baseline="0">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none" baseline="0"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C4BAD2FE-168C-49C4-B253-555953893932}"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438863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none" baseline="0"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89E9F238-5710-45CF-846B-852BAA444D5C}"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2511423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B6AE21A-4EC6-4333-B83D-9B3488A9A1F2}"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437596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A3100B0-C27E-4DB1-9656-66F4A5E61DFE}" type="datetime1">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1032D-B8DF-42A6-BF09-C10F1C194C4E}" type="slidenum">
              <a:rPr lang="en-US" smtClean="0"/>
              <a:t>‹#›</a:t>
            </a:fld>
            <a:endParaRPr lang="en-US"/>
          </a:p>
        </p:txBody>
      </p:sp>
    </p:spTree>
    <p:extLst>
      <p:ext uri="{BB962C8B-B14F-4D97-AF65-F5344CB8AC3E}">
        <p14:creationId xmlns:p14="http://schemas.microsoft.com/office/powerpoint/2010/main" val="611522389"/>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37000">
              <a:schemeClr val="accent6">
                <a:lumMod val="50000"/>
              </a:schemeClr>
            </a:gs>
            <a:gs pos="85000">
              <a:schemeClr val="accent6">
                <a:lumMod val="50000"/>
              </a:schemeClr>
            </a:gs>
            <a:gs pos="100000">
              <a:schemeClr val="tx2">
                <a:lumMod val="25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10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1050" b="1" i="0">
                <a:solidFill>
                  <a:schemeClr val="tx1">
                    <a:lumMod val="75000"/>
                  </a:schemeClr>
                </a:solidFill>
                <a:effectLst>
                  <a:outerShdw blurRad="50800" dist="38100" dir="2700000" algn="tl" rotWithShape="0">
                    <a:srgbClr val="000000">
                      <a:alpha val="43000"/>
                    </a:srgbClr>
                  </a:outerShdw>
                </a:effectLst>
                <a:latin typeface="+mn-lt"/>
              </a:defRPr>
            </a:lvl1pPr>
          </a:lstStyle>
          <a:p>
            <a:fld id="{8371032D-B8DF-42A6-BF09-C10F1C194C4E}" type="slidenum">
              <a:rPr lang="en-US" smtClean="0"/>
              <a:pPr/>
              <a:t>‹#›</a:t>
            </a:fld>
            <a:endParaRPr lang="en-US"/>
          </a:p>
        </p:txBody>
      </p:sp>
      <p:pic>
        <p:nvPicPr>
          <p:cNvPr id="7" name="Picture 4" descr="EPA seal"/>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10744200" y="323850"/>
            <a:ext cx="112395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047353"/>
      </p:ext>
    </p:extLst>
  </p:cSld>
  <p:clrMap bg1="dk1" tx1="lt1" bg2="dk2" tx2="lt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 id="2147483971" r:id="rId17"/>
  </p:sldLayoutIdLst>
  <p:hf hdr="0" ftr="0" dt="0"/>
  <p:txStyles>
    <p:titleStyle>
      <a:lvl1pPr algn="l" defTabSz="457200" rtl="0" eaLnBrk="1" latinLnBrk="0" hangingPunct="1">
        <a:spcBef>
          <a:spcPct val="0"/>
        </a:spcBef>
        <a:buNone/>
        <a:defRPr sz="3600" kern="1200" cap="none" baseline="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Century Schoolbook" panose="02040604050505020304" pitchFamily="18"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is.epa.gov/eis-system-web/welcome.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StClair.Aimee@epa.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epa.gov/air-emissions-inventories/pm-augmentatio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epa.gov/air-emissions-inventories/air-emissions-inventory-traini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epa.gov/sites/production/files/2018-07/documents/nei2014v2_tsd_05jul2018.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epa.gov/air-emissions-inventories/2017-national-emissions-inventory-nei-documentation"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12.png"/><Relationship Id="rId4" Type="http://schemas.openxmlformats.org/officeDocument/2006/relationships/image" Target="../media/image11.jpg"/></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epa.gov/air-emissions-inventories/air-emissions-inventory-training"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epa.gov/air-emissions-inventories/2017-national-emissions-inventory-nei-development-documentation" TargetMode="External"/><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epa.gov/air-emissions-inventories/2017-national-emissions-inventory-nei-development-documenta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hyperlink" Target="https://ofmpub.epa.gov/sccsearch"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9208140" cy="2679509"/>
          </a:xfrm>
        </p:spPr>
        <p:txBody>
          <a:bodyPr/>
          <a:lstStyle/>
          <a:p>
            <a:r>
              <a:rPr lang="en-US" dirty="0"/>
              <a:t>The NEI/EIS Nonpoint Data Category Development Process and QA</a:t>
            </a:r>
          </a:p>
        </p:txBody>
      </p:sp>
      <p:sp>
        <p:nvSpPr>
          <p:cNvPr id="3" name="Subtitle 2"/>
          <p:cNvSpPr>
            <a:spLocks noGrp="1"/>
          </p:cNvSpPr>
          <p:nvPr>
            <p:ph type="subTitle" idx="1"/>
          </p:nvPr>
        </p:nvSpPr>
        <p:spPr>
          <a:xfrm>
            <a:off x="1751012" y="4404815"/>
            <a:ext cx="8676222" cy="1905000"/>
          </a:xfrm>
        </p:spPr>
        <p:txBody>
          <a:bodyPr/>
          <a:lstStyle/>
          <a:p>
            <a:r>
              <a:rPr lang="en-US" dirty="0"/>
              <a:t>Live Webinar</a:t>
            </a:r>
          </a:p>
          <a:p>
            <a:r>
              <a:rPr lang="en-US" dirty="0"/>
              <a:t>September 27, 2018</a:t>
            </a:r>
          </a:p>
          <a:p>
            <a:r>
              <a:rPr lang="en-US" dirty="0"/>
              <a:t>Rich Mason &amp; Jennifer Snyder</a:t>
            </a:r>
          </a:p>
          <a:p>
            <a:r>
              <a:rPr lang="en-US" dirty="0"/>
              <a:t>U.S. EPA</a:t>
            </a:r>
          </a:p>
        </p:txBody>
      </p:sp>
    </p:spTree>
    <p:extLst>
      <p:ext uri="{BB962C8B-B14F-4D97-AF65-F5344CB8AC3E}">
        <p14:creationId xmlns:p14="http://schemas.microsoft.com/office/powerpoint/2010/main" val="2809860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288" y="309350"/>
            <a:ext cx="9905998" cy="1120048"/>
          </a:xfrm>
        </p:spPr>
        <p:txBody>
          <a:bodyPr/>
          <a:lstStyle/>
          <a:p>
            <a:r>
              <a:rPr lang="en-US" dirty="0"/>
              <a:t>Outline</a:t>
            </a:r>
          </a:p>
        </p:txBody>
      </p:sp>
      <p:sp>
        <p:nvSpPr>
          <p:cNvPr id="3" name="Content Placeholder 2"/>
          <p:cNvSpPr>
            <a:spLocks noGrp="1"/>
          </p:cNvSpPr>
          <p:nvPr>
            <p:ph idx="1"/>
          </p:nvPr>
        </p:nvSpPr>
        <p:spPr>
          <a:xfrm>
            <a:off x="991288" y="2235200"/>
            <a:ext cx="9905998" cy="4013200"/>
          </a:xfrm>
        </p:spPr>
        <p:txBody>
          <a:bodyPr>
            <a:noAutofit/>
          </a:bodyPr>
          <a:lstStyle/>
          <a:p>
            <a:r>
              <a:rPr lang="en-US" sz="2000" dirty="0"/>
              <a:t>NEI and EIS Overview &amp; Communication to Submitters</a:t>
            </a:r>
            <a:endParaRPr lang="en-US" sz="2000" dirty="0">
              <a:solidFill>
                <a:srgbClr val="FF0000"/>
              </a:solidFill>
            </a:endParaRPr>
          </a:p>
          <a:p>
            <a:r>
              <a:rPr lang="en-US" sz="2000" dirty="0"/>
              <a:t>Nonpoint Augmentation: Why and Types</a:t>
            </a:r>
          </a:p>
          <a:p>
            <a:r>
              <a:rPr lang="en-US" sz="2000" dirty="0"/>
              <a:t>PM2.5 Speciation</a:t>
            </a:r>
          </a:p>
          <a:p>
            <a:r>
              <a:rPr lang="en-US" sz="2000" dirty="0"/>
              <a:t>Other non-SLT Datasets</a:t>
            </a:r>
          </a:p>
          <a:p>
            <a:r>
              <a:rPr lang="en-US" sz="2000" dirty="0"/>
              <a:t>2017 NEI: Schedule, Plan, &amp; Selection Process</a:t>
            </a:r>
          </a:p>
          <a:p>
            <a:r>
              <a:rPr lang="en-US" sz="2000" dirty="0"/>
              <a:t>Nonpoint Details: QA, Data Tagging, Procedures</a:t>
            </a:r>
          </a:p>
          <a:p>
            <a:r>
              <a:rPr lang="en-US" sz="2000" dirty="0"/>
              <a:t>The Emissions Inventory System: Nonpoint Focus</a:t>
            </a:r>
          </a:p>
        </p:txBody>
      </p:sp>
      <p:sp>
        <p:nvSpPr>
          <p:cNvPr id="4" name="Slide Number Placeholder 3"/>
          <p:cNvSpPr>
            <a:spLocks noGrp="1"/>
          </p:cNvSpPr>
          <p:nvPr>
            <p:ph type="sldNum" sz="quarter" idx="12"/>
          </p:nvPr>
        </p:nvSpPr>
        <p:spPr/>
        <p:txBody>
          <a:bodyPr/>
          <a:lstStyle/>
          <a:p>
            <a:fld id="{8371032D-B8DF-42A6-BF09-C10F1C194C4E}" type="slidenum">
              <a:rPr lang="en-US" smtClean="0"/>
              <a:t>2</a:t>
            </a:fld>
            <a:endParaRPr lang="en-US"/>
          </a:p>
        </p:txBody>
      </p:sp>
    </p:spTree>
    <p:extLst>
      <p:ext uri="{BB962C8B-B14F-4D97-AF65-F5344CB8AC3E}">
        <p14:creationId xmlns:p14="http://schemas.microsoft.com/office/powerpoint/2010/main" val="2674615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41413" y="-249377"/>
            <a:ext cx="9905998" cy="1905000"/>
          </a:xfrm>
        </p:spPr>
        <p:txBody>
          <a:bodyPr/>
          <a:lstStyle/>
          <a:p>
            <a:r>
              <a:rPr lang="en-US" dirty="0"/>
              <a:t>High-level EIS and NEI Overview</a:t>
            </a:r>
          </a:p>
        </p:txBody>
      </p:sp>
      <p:sp>
        <p:nvSpPr>
          <p:cNvPr id="8" name="Content Placeholder 7"/>
          <p:cNvSpPr>
            <a:spLocks noGrp="1"/>
          </p:cNvSpPr>
          <p:nvPr>
            <p:ph idx="1"/>
          </p:nvPr>
        </p:nvSpPr>
        <p:spPr/>
        <p:txBody>
          <a:bodyPr>
            <a:noAutofit/>
          </a:bodyPr>
          <a:lstStyle/>
          <a:p>
            <a:r>
              <a:rPr lang="en-US" sz="1800" dirty="0"/>
              <a:t>Emission Inventory System (EIS)</a:t>
            </a:r>
          </a:p>
          <a:p>
            <a:pPr lvl="1"/>
            <a:r>
              <a:rPr lang="en-US" dirty="0"/>
              <a:t>Data repository for air emissions data used to create the NEI</a:t>
            </a:r>
          </a:p>
          <a:p>
            <a:pPr lvl="1"/>
            <a:r>
              <a:rPr lang="en-US" dirty="0"/>
              <a:t>Contains  State, Local, Tribal (SLT) and EPA-submitted data</a:t>
            </a:r>
          </a:p>
          <a:p>
            <a:pPr lvl="1"/>
            <a:r>
              <a:rPr lang="en-US" dirty="0"/>
              <a:t>Can be multiple emissions values for the same unit/process or SCC/county</a:t>
            </a:r>
          </a:p>
          <a:p>
            <a:pPr lvl="1"/>
            <a:r>
              <a:rPr lang="en-US" dirty="0"/>
              <a:t>Annual, monthly, daily data</a:t>
            </a:r>
          </a:p>
          <a:p>
            <a:pPr lvl="1"/>
            <a:r>
              <a:rPr lang="en-US" dirty="0"/>
              <a:t>Data available via a password-protected web site</a:t>
            </a:r>
          </a:p>
          <a:p>
            <a:pPr lvl="2"/>
            <a:r>
              <a:rPr lang="en-US" sz="1800" dirty="0"/>
              <a:t>EIS Gateway </a:t>
            </a:r>
            <a:r>
              <a:rPr lang="en-US" sz="1800" dirty="0">
                <a:hlinkClick r:id="rId3"/>
              </a:rPr>
              <a:t>https://eis.epa.gov/eis-system-web/welcome.html</a:t>
            </a:r>
            <a:r>
              <a:rPr lang="en-US" sz="1800" dirty="0"/>
              <a:t> </a:t>
            </a:r>
          </a:p>
          <a:p>
            <a:r>
              <a:rPr lang="en-US" sz="1800" dirty="0"/>
              <a:t>National Emission Inventory (NEI)</a:t>
            </a:r>
          </a:p>
          <a:p>
            <a:pPr lvl="1"/>
            <a:r>
              <a:rPr lang="en-US" dirty="0"/>
              <a:t>Snapshot in time from EIS</a:t>
            </a:r>
          </a:p>
          <a:p>
            <a:pPr lvl="1"/>
            <a:r>
              <a:rPr lang="en-US" dirty="0"/>
              <a:t>Inventory version shared with the public every 3 years, 2014 most-recent</a:t>
            </a:r>
          </a:p>
          <a:p>
            <a:pPr lvl="1"/>
            <a:r>
              <a:rPr lang="en-US" dirty="0"/>
              <a:t>One emissions value per process or SCC/county selected</a:t>
            </a:r>
          </a:p>
          <a:p>
            <a:pPr lvl="1"/>
            <a:r>
              <a:rPr lang="en-US" dirty="0"/>
              <a:t>Annual emissions, county-level values for most of Nonpoint</a:t>
            </a:r>
          </a:p>
          <a:p>
            <a:endParaRPr lang="en-US" sz="1800" dirty="0"/>
          </a:p>
        </p:txBody>
      </p:sp>
      <p:sp>
        <p:nvSpPr>
          <p:cNvPr id="2" name="Slide Number Placeholder 1"/>
          <p:cNvSpPr>
            <a:spLocks noGrp="1"/>
          </p:cNvSpPr>
          <p:nvPr>
            <p:ph type="sldNum" sz="quarter" idx="12"/>
          </p:nvPr>
        </p:nvSpPr>
        <p:spPr/>
        <p:txBody>
          <a:bodyPr/>
          <a:lstStyle/>
          <a:p>
            <a:fld id="{8371032D-B8DF-42A6-BF09-C10F1C194C4E}" type="slidenum">
              <a:rPr lang="en-US" smtClean="0"/>
              <a:t>3</a:t>
            </a:fld>
            <a:endParaRPr lang="en-US"/>
          </a:p>
        </p:txBody>
      </p:sp>
    </p:spTree>
    <p:extLst>
      <p:ext uri="{BB962C8B-B14F-4D97-AF65-F5344CB8AC3E}">
        <p14:creationId xmlns:p14="http://schemas.microsoft.com/office/powerpoint/2010/main" val="1584994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216" y="306248"/>
            <a:ext cx="9905998" cy="1118992"/>
          </a:xfrm>
        </p:spPr>
        <p:txBody>
          <a:bodyPr>
            <a:normAutofit/>
          </a:bodyPr>
          <a:lstStyle/>
          <a:p>
            <a:r>
              <a:rPr lang="en-US" dirty="0"/>
              <a:t>Communication with data submitters (1)</a:t>
            </a:r>
          </a:p>
        </p:txBody>
      </p:sp>
      <p:sp>
        <p:nvSpPr>
          <p:cNvPr id="3" name="Content Placeholder 2"/>
          <p:cNvSpPr>
            <a:spLocks noGrp="1"/>
          </p:cNvSpPr>
          <p:nvPr>
            <p:ph idx="1"/>
          </p:nvPr>
        </p:nvSpPr>
        <p:spPr>
          <a:xfrm>
            <a:off x="1051260" y="2685700"/>
            <a:ext cx="9905998" cy="3124201"/>
          </a:xfrm>
        </p:spPr>
        <p:txBody>
          <a:bodyPr>
            <a:noAutofit/>
          </a:bodyPr>
          <a:lstStyle/>
          <a:p>
            <a:pPr marL="0" indent="0">
              <a:buNone/>
            </a:pPr>
            <a:r>
              <a:rPr lang="en-US" dirty="0"/>
              <a:t>1) </a:t>
            </a:r>
            <a:r>
              <a:rPr lang="en-US" sz="2800" dirty="0"/>
              <a:t>General NEI/EIS Email Listserv</a:t>
            </a:r>
          </a:p>
          <a:p>
            <a:pPr lvl="1"/>
            <a:r>
              <a:rPr lang="en-US" sz="2400" dirty="0"/>
              <a:t>Updates roughly every 2-4 weeks</a:t>
            </a:r>
          </a:p>
          <a:p>
            <a:pPr lvl="1"/>
            <a:r>
              <a:rPr lang="en-US" sz="2400" dirty="0"/>
              <a:t>Imminent NEI-related (overall and detailed) milestones and planning</a:t>
            </a:r>
          </a:p>
          <a:p>
            <a:pPr lvl="1"/>
            <a:r>
              <a:rPr lang="en-US" sz="2400" dirty="0"/>
              <a:t>Recent EIS updates or near-term EIS needs</a:t>
            </a:r>
          </a:p>
          <a:p>
            <a:pPr lvl="1"/>
            <a:r>
              <a:rPr lang="en-US" sz="2400" dirty="0"/>
              <a:t>Points to the NEI/NOMAD SharePoint sites, public NEI websites</a:t>
            </a:r>
          </a:p>
          <a:p>
            <a:pPr lvl="1"/>
            <a:r>
              <a:rPr lang="en-US" sz="2400" dirty="0"/>
              <a:t>Other useful information such as conferences, guidance, ongoing analysis</a:t>
            </a:r>
          </a:p>
          <a:p>
            <a:pPr lvl="1"/>
            <a:r>
              <a:rPr lang="en-US" sz="2400" dirty="0"/>
              <a:t>Summary of Nonpoint Method Advisory (NOMAD) committee developments</a:t>
            </a:r>
          </a:p>
          <a:p>
            <a:pPr lvl="1"/>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4</a:t>
            </a:fld>
            <a:endParaRPr lang="en-US"/>
          </a:p>
        </p:txBody>
      </p:sp>
    </p:spTree>
    <p:extLst>
      <p:ext uri="{BB962C8B-B14F-4D97-AF65-F5344CB8AC3E}">
        <p14:creationId xmlns:p14="http://schemas.microsoft.com/office/powerpoint/2010/main" val="86151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411" y="333176"/>
            <a:ext cx="9905998" cy="1118992"/>
          </a:xfrm>
        </p:spPr>
        <p:txBody>
          <a:bodyPr/>
          <a:lstStyle/>
          <a:p>
            <a:r>
              <a:rPr lang="en-US" dirty="0"/>
              <a:t>Communication with data submitters (2)</a:t>
            </a:r>
          </a:p>
        </p:txBody>
      </p:sp>
      <p:sp>
        <p:nvSpPr>
          <p:cNvPr id="3" name="Content Placeholder 2"/>
          <p:cNvSpPr>
            <a:spLocks noGrp="1"/>
          </p:cNvSpPr>
          <p:nvPr>
            <p:ph idx="1"/>
          </p:nvPr>
        </p:nvSpPr>
        <p:spPr>
          <a:xfrm>
            <a:off x="1019804" y="2792828"/>
            <a:ext cx="10589923" cy="3124201"/>
          </a:xfrm>
        </p:spPr>
        <p:txBody>
          <a:bodyPr>
            <a:noAutofit/>
          </a:bodyPr>
          <a:lstStyle/>
          <a:p>
            <a:pPr marL="0" indent="0">
              <a:buNone/>
            </a:pPr>
            <a:r>
              <a:rPr lang="en-US" dirty="0"/>
              <a:t>2) NOMAD Committees</a:t>
            </a:r>
          </a:p>
          <a:p>
            <a:pPr lvl="1"/>
            <a:r>
              <a:rPr lang="en-US" dirty="0"/>
              <a:t>By-definition, covers only EPA estimates developed for the nonpoint data category</a:t>
            </a:r>
          </a:p>
          <a:p>
            <a:pPr lvl="1"/>
            <a:r>
              <a:rPr lang="en-US" dirty="0"/>
              <a:t>Hosted by EPA with some committees led via joint EPA/SLT</a:t>
            </a:r>
          </a:p>
          <a:p>
            <a:pPr lvl="1"/>
            <a:r>
              <a:rPr lang="en-US" dirty="0"/>
              <a:t>Overall NOMAD team calls are monthly</a:t>
            </a:r>
          </a:p>
          <a:p>
            <a:pPr lvl="1"/>
            <a:r>
              <a:rPr lang="en-US" dirty="0"/>
              <a:t>More-specific teams meet as-needed for “priority” sector(s) such as: Dust, Agricultural NH3, Residential Wood Combustion (RWC), Industrial and Commercial/Institutional (ICI) fuel combustion, Solvents, others</a:t>
            </a:r>
          </a:p>
          <a:p>
            <a:pPr lvl="1"/>
            <a:r>
              <a:rPr lang="en-US" dirty="0"/>
              <a:t>Calls open to all SLT data submitters, RO and RPO staff, and others involved in EPA Tool development or use in NEI</a:t>
            </a:r>
          </a:p>
          <a:p>
            <a:pPr marL="0" indent="0">
              <a:buNone/>
            </a:pPr>
            <a:r>
              <a:rPr lang="en-US" dirty="0"/>
              <a:t>3) Oil and Gas Committee</a:t>
            </a:r>
          </a:p>
          <a:p>
            <a:pPr lvl="1"/>
            <a:r>
              <a:rPr lang="en-US" dirty="0"/>
              <a:t>National, monthly calls to discuss latest oil and gas tool developments</a:t>
            </a:r>
          </a:p>
          <a:p>
            <a:pPr lvl="1"/>
            <a:r>
              <a:rPr lang="en-US" dirty="0"/>
              <a:t>Led by EPA, SLTs and Regional Office staff</a:t>
            </a:r>
          </a:p>
          <a:p>
            <a:pPr lvl="1"/>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5</a:t>
            </a:fld>
            <a:endParaRPr lang="en-US"/>
          </a:p>
        </p:txBody>
      </p:sp>
    </p:spTree>
    <p:extLst>
      <p:ext uri="{BB962C8B-B14F-4D97-AF65-F5344CB8AC3E}">
        <p14:creationId xmlns:p14="http://schemas.microsoft.com/office/powerpoint/2010/main" val="39155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25" y="466381"/>
            <a:ext cx="9905998" cy="1169096"/>
          </a:xfrm>
        </p:spPr>
        <p:txBody>
          <a:bodyPr/>
          <a:lstStyle/>
          <a:p>
            <a:r>
              <a:rPr lang="en-US" dirty="0"/>
              <a:t>Communication with data submitters (3)</a:t>
            </a:r>
          </a:p>
        </p:txBody>
      </p:sp>
      <p:sp>
        <p:nvSpPr>
          <p:cNvPr id="3" name="Content Placeholder 2"/>
          <p:cNvSpPr>
            <a:spLocks noGrp="1"/>
          </p:cNvSpPr>
          <p:nvPr>
            <p:ph idx="1"/>
          </p:nvPr>
        </p:nvSpPr>
        <p:spPr/>
        <p:txBody>
          <a:bodyPr>
            <a:noAutofit/>
          </a:bodyPr>
          <a:lstStyle/>
          <a:p>
            <a:pPr marL="0" indent="0">
              <a:buNone/>
            </a:pPr>
            <a:endParaRPr lang="en-US" dirty="0"/>
          </a:p>
          <a:p>
            <a:pPr marL="0" indent="0">
              <a:buNone/>
            </a:pPr>
            <a:r>
              <a:rPr lang="en-US" dirty="0"/>
              <a:t>4) EIS Gateway Announcements</a:t>
            </a:r>
          </a:p>
          <a:p>
            <a:pPr marL="0" indent="0">
              <a:buNone/>
            </a:pPr>
            <a:r>
              <a:rPr lang="en-US" dirty="0"/>
              <a:t>5) SharePoint sites</a:t>
            </a:r>
          </a:p>
          <a:p>
            <a:pPr lvl="1"/>
            <a:r>
              <a:rPr lang="en-US" dirty="0"/>
              <a:t>Main NEI SharePoint site open to all “data submitters and collaborators”</a:t>
            </a:r>
          </a:p>
          <a:p>
            <a:pPr lvl="2"/>
            <a:r>
              <a:rPr lang="en-US" sz="1800" dirty="0"/>
              <a:t>Calendar, list of tasks, schedule, announcements, newsfeed</a:t>
            </a:r>
          </a:p>
          <a:p>
            <a:pPr lvl="2"/>
            <a:r>
              <a:rPr lang="en-US" sz="1800" dirty="0"/>
              <a:t>Much of this is a work in progress -yet to be fully updated for the 2017 NEI</a:t>
            </a:r>
          </a:p>
          <a:p>
            <a:pPr lvl="1"/>
            <a:r>
              <a:rPr lang="en-US" dirty="0"/>
              <a:t>“Shared with SLTs” folder for all other NEI work</a:t>
            </a:r>
          </a:p>
          <a:p>
            <a:pPr lvl="1"/>
            <a:r>
              <a:rPr lang="en-US" dirty="0"/>
              <a:t>NOMAD Sub-site for Nonpoint data category work:</a:t>
            </a:r>
          </a:p>
          <a:p>
            <a:pPr lvl="2"/>
            <a:r>
              <a:rPr lang="en-US" sz="1800" dirty="0"/>
              <a:t>Latest and archived EPA Tools</a:t>
            </a:r>
          </a:p>
          <a:p>
            <a:pPr lvl="2"/>
            <a:r>
              <a:rPr lang="en-US" sz="1800" dirty="0"/>
              <a:t>NOMAD meeting minutes</a:t>
            </a:r>
          </a:p>
          <a:p>
            <a:pPr lvl="1"/>
            <a:r>
              <a:rPr lang="en-US" dirty="0"/>
              <a:t>Contact </a:t>
            </a:r>
            <a:r>
              <a:rPr lang="en-US" dirty="0">
                <a:hlinkClick r:id="rId2"/>
              </a:rPr>
              <a:t>Aimee StClair</a:t>
            </a:r>
            <a:r>
              <a:rPr lang="en-US" dirty="0"/>
              <a:t> for access</a:t>
            </a:r>
          </a:p>
          <a:p>
            <a:pPr lvl="1"/>
            <a:endParaRPr lang="en-US" dirty="0"/>
          </a:p>
          <a:p>
            <a:pPr lvl="2"/>
            <a:endParaRPr lang="en-US" sz="1800" dirty="0"/>
          </a:p>
        </p:txBody>
      </p:sp>
      <p:sp>
        <p:nvSpPr>
          <p:cNvPr id="4" name="Slide Number Placeholder 3"/>
          <p:cNvSpPr>
            <a:spLocks noGrp="1"/>
          </p:cNvSpPr>
          <p:nvPr>
            <p:ph type="sldNum" sz="quarter" idx="12"/>
          </p:nvPr>
        </p:nvSpPr>
        <p:spPr/>
        <p:txBody>
          <a:bodyPr/>
          <a:lstStyle/>
          <a:p>
            <a:fld id="{8371032D-B8DF-42A6-BF09-C10F1C194C4E}" type="slidenum">
              <a:rPr lang="en-US" smtClean="0"/>
              <a:t>6</a:t>
            </a:fld>
            <a:endParaRPr lang="en-US"/>
          </a:p>
        </p:txBody>
      </p:sp>
    </p:spTree>
    <p:extLst>
      <p:ext uri="{BB962C8B-B14F-4D97-AF65-F5344CB8AC3E}">
        <p14:creationId xmlns:p14="http://schemas.microsoft.com/office/powerpoint/2010/main" val="305793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302" y="391236"/>
            <a:ext cx="10621109" cy="1014484"/>
          </a:xfrm>
        </p:spPr>
        <p:txBody>
          <a:bodyPr>
            <a:normAutofit/>
          </a:bodyPr>
          <a:lstStyle/>
          <a:p>
            <a:r>
              <a:rPr lang="en-US" dirty="0"/>
              <a:t>Nonpoint Augmentation: Why?</a:t>
            </a:r>
          </a:p>
        </p:txBody>
      </p:sp>
      <p:sp>
        <p:nvSpPr>
          <p:cNvPr id="3" name="Content Placeholder 2"/>
          <p:cNvSpPr>
            <a:spLocks noGrp="1"/>
          </p:cNvSpPr>
          <p:nvPr>
            <p:ph idx="1"/>
          </p:nvPr>
        </p:nvSpPr>
        <p:spPr>
          <a:xfrm>
            <a:off x="668740" y="2666999"/>
            <a:ext cx="10378671" cy="3124201"/>
          </a:xfrm>
        </p:spPr>
        <p:txBody>
          <a:bodyPr>
            <a:noAutofit/>
          </a:bodyPr>
          <a:lstStyle/>
          <a:p>
            <a:r>
              <a:rPr lang="en-US" dirty="0"/>
              <a:t>In addition to SLT-submitted data, EPA uses augmentation and additional EPA datasets in order to have the most </a:t>
            </a:r>
            <a:r>
              <a:rPr lang="en-US" u="sng" dirty="0"/>
              <a:t>complete</a:t>
            </a:r>
            <a:r>
              <a:rPr lang="en-US" dirty="0"/>
              <a:t> inventory for our end users.</a:t>
            </a:r>
          </a:p>
          <a:p>
            <a:r>
              <a:rPr lang="en-US" dirty="0"/>
              <a:t>Augmenting, or the addition of EPA datasets, is to include additional data not already received from SLTs</a:t>
            </a:r>
          </a:p>
          <a:p>
            <a:pPr lvl="1"/>
            <a:r>
              <a:rPr lang="en-US" dirty="0"/>
              <a:t>Augmentation does not change a </a:t>
            </a:r>
            <a:r>
              <a:rPr lang="en-US" i="1" dirty="0"/>
              <a:t>submitted</a:t>
            </a:r>
            <a:r>
              <a:rPr lang="en-US" dirty="0"/>
              <a:t> SLT value in EIS</a:t>
            </a:r>
          </a:p>
          <a:p>
            <a:pPr lvl="1"/>
            <a:r>
              <a:rPr lang="en-US" dirty="0"/>
              <a:t>PM, HAP and Chrome augmentation is calculated on </a:t>
            </a:r>
            <a:r>
              <a:rPr lang="en-US" u="sng" dirty="0"/>
              <a:t>SLT-submitted </a:t>
            </a:r>
            <a:r>
              <a:rPr lang="en-US" dirty="0"/>
              <a:t>data (PM, VOC, Total Chromium)</a:t>
            </a:r>
          </a:p>
          <a:p>
            <a:pPr lvl="1"/>
            <a:r>
              <a:rPr lang="en-US" dirty="0"/>
              <a:t>If VOC/PM is not submitted, then HAP Aug is not performed</a:t>
            </a:r>
          </a:p>
          <a:p>
            <a:pPr lvl="1"/>
            <a:r>
              <a:rPr lang="en-US" dirty="0"/>
              <a:t>Filling gaps via independent sources like in-flight aircraft and offshore CMV</a:t>
            </a:r>
          </a:p>
        </p:txBody>
      </p:sp>
      <p:sp>
        <p:nvSpPr>
          <p:cNvPr id="4" name="Slide Number Placeholder 3"/>
          <p:cNvSpPr>
            <a:spLocks noGrp="1"/>
          </p:cNvSpPr>
          <p:nvPr>
            <p:ph type="sldNum" sz="quarter" idx="12"/>
          </p:nvPr>
        </p:nvSpPr>
        <p:spPr/>
        <p:txBody>
          <a:bodyPr/>
          <a:lstStyle/>
          <a:p>
            <a:fld id="{8371032D-B8DF-42A6-BF09-C10F1C194C4E}" type="slidenum">
              <a:rPr lang="en-US" smtClean="0"/>
              <a:t>7</a:t>
            </a:fld>
            <a:endParaRPr lang="en-US"/>
          </a:p>
        </p:txBody>
      </p:sp>
    </p:spTree>
    <p:extLst>
      <p:ext uri="{BB962C8B-B14F-4D97-AF65-F5344CB8AC3E}">
        <p14:creationId xmlns:p14="http://schemas.microsoft.com/office/powerpoint/2010/main" val="461946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HAP Aug and Cr Speciation: Overview</a:t>
            </a:r>
          </a:p>
        </p:txBody>
      </p:sp>
      <p:sp>
        <p:nvSpPr>
          <p:cNvPr id="3" name="Content Placeholder 2"/>
          <p:cNvSpPr>
            <a:spLocks noGrp="1"/>
          </p:cNvSpPr>
          <p:nvPr>
            <p:ph idx="1"/>
          </p:nvPr>
        </p:nvSpPr>
        <p:spPr/>
        <p:txBody>
          <a:bodyPr>
            <a:normAutofit fontScale="92500" lnSpcReduction="20000"/>
          </a:bodyPr>
          <a:lstStyle/>
          <a:p>
            <a:r>
              <a:rPr lang="en-US" dirty="0"/>
              <a:t>HAP Augmentation: works on SLT-reported CAPs: VOC, PM &amp; SO2</a:t>
            </a:r>
          </a:p>
          <a:p>
            <a:r>
              <a:rPr lang="en-US" dirty="0"/>
              <a:t>Chromium Speciation: Allocates SLT-submitted total Chromium to hexavalent and trivalent components</a:t>
            </a:r>
          </a:p>
          <a:p>
            <a:r>
              <a:rPr lang="en-US" dirty="0"/>
              <a:t>Underlying factors, profiles, and assignments for both HAP Augmentation and Chromium Speciation are stored in the same EIS tables (Augmentation Profile Information)</a:t>
            </a:r>
          </a:p>
          <a:p>
            <a:r>
              <a:rPr lang="en-US" dirty="0"/>
              <a:t>HAP-</a:t>
            </a:r>
            <a:r>
              <a:rPr lang="en-US" dirty="0" err="1"/>
              <a:t>aug</a:t>
            </a:r>
            <a:r>
              <a:rPr lang="en-US" dirty="0"/>
              <a:t> factors are generally based on measured emission factor, the SPECIATE database, and/or peer-reviewed literature</a:t>
            </a:r>
          </a:p>
          <a:p>
            <a:r>
              <a:rPr lang="en-US" dirty="0"/>
              <a:t>The resulting augmented data is created in EIS as an EPA dataset</a:t>
            </a:r>
          </a:p>
        </p:txBody>
      </p:sp>
      <p:sp>
        <p:nvSpPr>
          <p:cNvPr id="4" name="Slide Number Placeholder 3"/>
          <p:cNvSpPr>
            <a:spLocks noGrp="1"/>
          </p:cNvSpPr>
          <p:nvPr>
            <p:ph type="sldNum" sz="quarter" idx="12"/>
          </p:nvPr>
        </p:nvSpPr>
        <p:spPr/>
        <p:txBody>
          <a:bodyPr/>
          <a:lstStyle/>
          <a:p>
            <a:fld id="{8371032D-B8DF-42A6-BF09-C10F1C194C4E}" type="slidenum">
              <a:rPr lang="en-US" smtClean="0"/>
              <a:t>8</a:t>
            </a:fld>
            <a:endParaRPr lang="en-US"/>
          </a:p>
        </p:txBody>
      </p:sp>
    </p:spTree>
    <p:extLst>
      <p:ext uri="{BB962C8B-B14F-4D97-AF65-F5344CB8AC3E}">
        <p14:creationId xmlns:p14="http://schemas.microsoft.com/office/powerpoint/2010/main" val="3075721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332" y="213815"/>
            <a:ext cx="9905998" cy="1028131"/>
          </a:xfrm>
        </p:spPr>
        <p:txBody>
          <a:bodyPr>
            <a:normAutofit fontScale="90000"/>
          </a:bodyPr>
          <a:lstStyle/>
          <a:p>
            <a:r>
              <a:rPr lang="en-US" dirty="0"/>
              <a:t>HAP Aug &amp; Cr Speciation: General Approach</a:t>
            </a:r>
          </a:p>
        </p:txBody>
      </p:sp>
      <p:sp>
        <p:nvSpPr>
          <p:cNvPr id="3" name="Content Placeholder 2"/>
          <p:cNvSpPr>
            <a:spLocks noGrp="1"/>
          </p:cNvSpPr>
          <p:nvPr>
            <p:ph idx="1"/>
          </p:nvPr>
        </p:nvSpPr>
        <p:spPr>
          <a:xfrm>
            <a:off x="237208" y="4551292"/>
            <a:ext cx="7720543" cy="1892370"/>
          </a:xfrm>
        </p:spPr>
        <p:txBody>
          <a:bodyPr>
            <a:noAutofit/>
          </a:bodyPr>
          <a:lstStyle/>
          <a:p>
            <a:pPr>
              <a:buFont typeface="Arial" panose="020B0604020202020204" pitchFamily="34" charset="0"/>
              <a:buChar char="•"/>
            </a:pPr>
            <a:r>
              <a:rPr lang="en-US" dirty="0"/>
              <a:t>Factors and their mapping to sources are provided in EIS:  “REFERENCE DATA” Section</a:t>
            </a:r>
          </a:p>
        </p:txBody>
      </p:sp>
      <p:sp>
        <p:nvSpPr>
          <p:cNvPr id="4" name="Slide Number Placeholder 3"/>
          <p:cNvSpPr>
            <a:spLocks noGrp="1"/>
          </p:cNvSpPr>
          <p:nvPr>
            <p:ph type="sldNum" sz="quarter" idx="12"/>
          </p:nvPr>
        </p:nvSpPr>
        <p:spPr/>
        <p:txBody>
          <a:bodyPr/>
          <a:lstStyle/>
          <a:p>
            <a:fld id="{8371032D-B8DF-42A6-BF09-C10F1C194C4E}" type="slidenum">
              <a:rPr lang="en-US" smtClean="0"/>
              <a:t>9</a:t>
            </a:fld>
            <a:endParaRPr lang="en-US"/>
          </a:p>
        </p:txBody>
      </p:sp>
      <mc:AlternateContent xmlns:mc="http://schemas.openxmlformats.org/markup-compatibility/2006" xmlns:a14="http://schemas.microsoft.com/office/drawing/2010/main">
        <mc:Choice Requires="a14">
          <p:sp>
            <p:nvSpPr>
              <p:cNvPr id="5" name="TextBox 4"/>
              <p:cNvSpPr txBox="1"/>
              <p:nvPr/>
            </p:nvSpPr>
            <p:spPr>
              <a:xfrm>
                <a:off x="237208" y="1602075"/>
                <a:ext cx="11551239" cy="338554"/>
              </a:xfrm>
              <a:prstGeom prst="rect">
                <a:avLst/>
              </a:prstGeom>
              <a:noFill/>
            </p:spPr>
            <p:txBody>
              <a:bodyPr wrap="none" lIns="0" tIns="0" rIns="0" bIns="0" rtlCol="0">
                <a:spAutoFit/>
              </a:bodyPr>
              <a:lstStyle/>
              <a:p>
                <a:pPr marL="285750" indent="-285750">
                  <a:spcBef>
                    <a:spcPct val="20000"/>
                  </a:spcBef>
                  <a:spcAft>
                    <a:spcPts val="600"/>
                  </a:spcAft>
                  <a:buClr>
                    <a:schemeClr val="tx1"/>
                  </a:buClr>
                  <a:buSzPct val="100000"/>
                  <a:buFont typeface="Arial" panose="020B0604020202020204" pitchFamily="34" charset="0"/>
                  <a:buChar char="•"/>
                </a:pPr>
                <a14:m>
                  <m:oMath xmlns:m="http://schemas.openxmlformats.org/officeDocument/2006/math">
                    <m:r>
                      <a:rPr lang="en-US" sz="22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𝑨𝒖𝒈𝒎𝒆𝒏𝒕𝒆𝒅</m:t>
                    </m:r>
                    <m:r>
                      <a:rPr lang="en-US" sz="22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2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𝑬𝒎𝒊𝒔𝒔𝒊𝒐𝒏𝒔</m:t>
                    </m:r>
                    <m:r>
                      <a:rPr lang="en-US" sz="22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200" baseline="-250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𝑶𝒖𝒕𝒑𝒖𝒕</m:t>
                    </m:r>
                    <m:r>
                      <a:rPr lang="en-US" sz="2200" baseline="-250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200" baseline="-250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𝒑𝒐𝒍𝒍𝒖𝒕𝒂𝒏𝒕</m:t>
                    </m:r>
                    <m:r>
                      <a:rPr lang="en-US" sz="2200" smtClean="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𝑺𝑳𝑻</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_</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𝑹𝒆𝒑𝒐𝒓𝒕𝒆𝒅</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𝑬𝒎𝒊𝒔𝒔𝒊𝒐𝒏𝒔</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200" baseline="-250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𝑰𝒏𝒑𝒖𝒕</m:t>
                    </m:r>
                    <m:r>
                      <a:rPr lang="en-US" sz="2200" baseline="-250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200" baseline="-250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𝑷𝒐𝒍𝒍𝒖𝒕𝒂𝒏𝒕</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m:t>
                    </m:r>
                    <m:r>
                      <a:rPr lang="en-US" sz="22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𝑭𝒂𝒄𝒕𝒐𝒓</m:t>
                    </m:r>
                  </m:oMath>
                </a14:m>
                <a:endParaRPr lang="en-US" sz="2200"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37208" y="1602075"/>
                <a:ext cx="11551239" cy="338554"/>
              </a:xfrm>
              <a:prstGeom prst="rect">
                <a:avLst/>
              </a:prstGeom>
              <a:blipFill>
                <a:blip r:embed="rId3"/>
                <a:stretch>
                  <a:fillRect l="-1794" t="-32727" b="-58182"/>
                </a:stretch>
              </a:blipFill>
            </p:spPr>
            <p:txBody>
              <a:bodyPr/>
              <a:lstStyle/>
              <a:p>
                <a:r>
                  <a:rPr lang="en-US">
                    <a:noFill/>
                  </a:rPr>
                  <a:t> </a:t>
                </a:r>
              </a:p>
            </p:txBody>
          </p:sp>
        </mc:Fallback>
      </mc:AlternateContent>
      <p:sp>
        <p:nvSpPr>
          <p:cNvPr id="6" name="TextBox 5"/>
          <p:cNvSpPr txBox="1"/>
          <p:nvPr/>
        </p:nvSpPr>
        <p:spPr>
          <a:xfrm>
            <a:off x="1417642" y="2074939"/>
            <a:ext cx="8763000" cy="1200329"/>
          </a:xfrm>
          <a:prstGeom prst="rect">
            <a:avLst/>
          </a:prstGeom>
          <a:noFill/>
        </p:spPr>
        <p:txBody>
          <a:bodyPr wrap="square" rtlCol="0">
            <a:spAutoFit/>
          </a:bodyPr>
          <a:lstStyle/>
          <a:p>
            <a:pPr marL="285750" indent="-285750">
              <a:spcBef>
                <a:spcPct val="20000"/>
              </a:spcBef>
              <a:spcAft>
                <a:spcPts val="600"/>
              </a:spcAft>
              <a:buClr>
                <a:schemeClr val="tx1"/>
              </a:buClr>
              <a:buSzPct val="100000"/>
              <a:buFont typeface="Arial" panose="020B0604020202020204" pitchFamily="34" charset="0"/>
              <a:buChar char="•"/>
            </a:pPr>
            <a:r>
              <a:rPr lang="en-US" sz="2400"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rPr>
              <a:t>Factor is a value from a speciation profile or emissions factor ratio and is based on the emissions source (i.e., SCC, NAICS, specific facility or process)</a:t>
            </a:r>
          </a:p>
        </p:txBody>
      </p:sp>
      <mc:AlternateContent xmlns:mc="http://schemas.openxmlformats.org/markup-compatibility/2006" xmlns:a14="http://schemas.microsoft.com/office/drawing/2010/main">
        <mc:Choice Requires="a14">
          <p:sp>
            <p:nvSpPr>
              <p:cNvPr id="7" name="Rectangle 6"/>
              <p:cNvSpPr/>
              <p:nvPr/>
            </p:nvSpPr>
            <p:spPr>
              <a:xfrm>
                <a:off x="1417642" y="3182935"/>
                <a:ext cx="9460565" cy="1200329"/>
              </a:xfrm>
              <a:prstGeom prst="rect">
                <a:avLst/>
              </a:prstGeom>
            </p:spPr>
            <p:txBody>
              <a:bodyPr wrap="square">
                <a:spAutoFit/>
              </a:bodyPr>
              <a:lstStyle/>
              <a:p>
                <a:pPr marL="285750" indent="-285750">
                  <a:spcBef>
                    <a:spcPct val="20000"/>
                  </a:spcBef>
                  <a:spcAft>
                    <a:spcPts val="600"/>
                  </a:spcAft>
                  <a:buClr>
                    <a:schemeClr val="tx1"/>
                  </a:buClr>
                  <a:buSzPct val="100000"/>
                  <a:buFont typeface="Arial" panose="020B0604020202020204" pitchFamily="34" charset="0"/>
                  <a:buChar char="•"/>
                </a:pPr>
                <a14:m>
                  <m:oMath xmlns:m="http://schemas.openxmlformats.org/officeDocument/2006/math">
                    <m:r>
                      <a:rPr lang="en-US" sz="24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𝑰𝒏𝒑𝒖𝒕</m:t>
                    </m:r>
                    <m:r>
                      <a:rPr lang="en-US" sz="24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 </m:t>
                    </m:r>
                    <m:r>
                      <a:rPr lang="en-US" sz="240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ambria Math" panose="02040503050406030204" pitchFamily="18" charset="0"/>
                      </a:rPr>
                      <m:t>𝑷𝒐𝒍𝒍𝒖𝒕𝒂𝒏𝒕</m:t>
                    </m:r>
                  </m:oMath>
                </a14:m>
                <a:r>
                  <a:rPr lang="en-US" sz="2400"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rPr>
                  <a:t> is an SLT value, chromium for chromium augmentation, or a criteria air pollutant (CAP) for HAP augmentation</a:t>
                </a:r>
              </a:p>
            </p:txBody>
          </p:sp>
        </mc:Choice>
        <mc:Fallback xmlns="">
          <p:sp>
            <p:nvSpPr>
              <p:cNvPr id="7" name="Rectangle 6"/>
              <p:cNvSpPr>
                <a:spLocks noRot="1" noChangeAspect="1" noMove="1" noResize="1" noEditPoints="1" noAdjustHandles="1" noChangeArrowheads="1" noChangeShapeType="1" noTextEdit="1"/>
              </p:cNvSpPr>
              <p:nvPr/>
            </p:nvSpPr>
            <p:spPr>
              <a:xfrm>
                <a:off x="1417642" y="3182935"/>
                <a:ext cx="9460565" cy="1200329"/>
              </a:xfrm>
              <a:prstGeom prst="rect">
                <a:avLst/>
              </a:prstGeom>
              <a:blipFill>
                <a:blip r:embed="rId4"/>
                <a:stretch>
                  <a:fillRect l="-1418" t="-5584"/>
                </a:stretch>
              </a:blipFill>
            </p:spPr>
            <p:txBody>
              <a:bodyPr/>
              <a:lstStyle/>
              <a:p>
                <a:r>
                  <a:rPr lang="en-US">
                    <a:noFill/>
                  </a:rPr>
                  <a:t> </a:t>
                </a:r>
              </a:p>
            </p:txBody>
          </p:sp>
        </mc:Fallback>
      </mc:AlternateContent>
      <p:pic>
        <p:nvPicPr>
          <p:cNvPr id="8" name="Picture 7" descr="Screenshot of  Reference Data Section in the Emissions Inventory System as referred to in bullet three." title="Reference Data"/>
          <p:cNvPicPr>
            <a:picLocks noChangeAspect="1"/>
          </p:cNvPicPr>
          <p:nvPr/>
        </p:nvPicPr>
        <p:blipFill>
          <a:blip r:embed="rId5"/>
          <a:stretch>
            <a:fillRect/>
          </a:stretch>
        </p:blipFill>
        <p:spPr>
          <a:xfrm>
            <a:off x="8601075" y="5253867"/>
            <a:ext cx="2041838" cy="1217778"/>
          </a:xfrm>
          <a:prstGeom prst="rect">
            <a:avLst/>
          </a:prstGeom>
        </p:spPr>
      </p:pic>
      <p:sp>
        <p:nvSpPr>
          <p:cNvPr id="11" name="Content Placeholder 2"/>
          <p:cNvSpPr txBox="1">
            <a:spLocks/>
          </p:cNvSpPr>
          <p:nvPr/>
        </p:nvSpPr>
        <p:spPr>
          <a:xfrm>
            <a:off x="237208" y="4145871"/>
            <a:ext cx="11483346" cy="1217778"/>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buFont typeface="Arial" panose="020B0604020202020204" pitchFamily="34" charset="0"/>
              <a:buChar char="•"/>
            </a:pPr>
            <a:r>
              <a:rPr lang="en-US" dirty="0"/>
              <a:t>EIS performs this computation &amp; creates separate augmented datasets in EIS </a:t>
            </a:r>
          </a:p>
        </p:txBody>
      </p:sp>
    </p:spTree>
    <p:extLst>
      <p:ext uri="{BB962C8B-B14F-4D97-AF65-F5344CB8AC3E}">
        <p14:creationId xmlns:p14="http://schemas.microsoft.com/office/powerpoint/2010/main" val="3203199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332" y="213815"/>
            <a:ext cx="9905998" cy="1028131"/>
          </a:xfrm>
        </p:spPr>
        <p:txBody>
          <a:bodyPr>
            <a:normAutofit/>
          </a:bodyPr>
          <a:lstStyle/>
          <a:p>
            <a:r>
              <a:rPr lang="en-US" dirty="0"/>
              <a:t>About HAP and Chromium Factors</a:t>
            </a:r>
          </a:p>
        </p:txBody>
      </p:sp>
      <p:sp>
        <p:nvSpPr>
          <p:cNvPr id="3" name="Content Placeholder 2"/>
          <p:cNvSpPr>
            <a:spLocks noGrp="1"/>
          </p:cNvSpPr>
          <p:nvPr>
            <p:ph idx="1"/>
          </p:nvPr>
        </p:nvSpPr>
        <p:spPr>
          <a:xfrm>
            <a:off x="447547" y="2727324"/>
            <a:ext cx="11162180" cy="2759076"/>
          </a:xfrm>
        </p:spPr>
        <p:txBody>
          <a:bodyPr>
            <a:noAutofit/>
          </a:bodyPr>
          <a:lstStyle/>
          <a:p>
            <a:pPr>
              <a:buFont typeface="Arial" panose="020B0604020202020204" pitchFamily="34" charset="0"/>
              <a:buChar char="•"/>
            </a:pPr>
            <a:r>
              <a:rPr lang="en-US" dirty="0"/>
              <a:t>The Factors are grouped into “profiles” that reflect a type of source</a:t>
            </a:r>
          </a:p>
          <a:p>
            <a:pPr lvl="1">
              <a:buFont typeface="Arial" panose="020B0604020202020204" pitchFamily="34" charset="0"/>
              <a:buChar char="•"/>
            </a:pPr>
            <a:r>
              <a:rPr lang="en-US" sz="2400" dirty="0"/>
              <a:t>Profile assignments depend on source attributes -primarily SCC, but could be facility or process-specific</a:t>
            </a:r>
          </a:p>
          <a:p>
            <a:pPr lvl="1">
              <a:buFont typeface="Arial" panose="020B0604020202020204" pitchFamily="34" charset="0"/>
              <a:buChar char="•"/>
            </a:pPr>
            <a:r>
              <a:rPr lang="en-US" sz="2400" dirty="0"/>
              <a:t>If multiple SCCs share the same set of factors, then could be a named group</a:t>
            </a:r>
          </a:p>
          <a:p>
            <a:pPr lvl="1">
              <a:buFont typeface="Arial" panose="020B0604020202020204" pitchFamily="34" charset="0"/>
              <a:buChar char="•"/>
            </a:pPr>
            <a:r>
              <a:rPr lang="en-US" sz="2400" dirty="0"/>
              <a:t>HAP Aug factors for point sources primarily from </a:t>
            </a:r>
            <a:r>
              <a:rPr lang="en-US" sz="2400" dirty="0" err="1"/>
              <a:t>WebFire</a:t>
            </a:r>
            <a:endParaRPr lang="en-US" sz="2400" dirty="0"/>
          </a:p>
          <a:p>
            <a:pPr lvl="2">
              <a:buFont typeface="Arial" panose="020B0604020202020204" pitchFamily="34" charset="0"/>
              <a:buChar char="•"/>
            </a:pPr>
            <a:r>
              <a:rPr lang="en-US" sz="2400" dirty="0"/>
              <a:t>Factor is a HAP to CAP ratio, computed outside of EIS</a:t>
            </a:r>
          </a:p>
        </p:txBody>
      </p:sp>
      <p:sp>
        <p:nvSpPr>
          <p:cNvPr id="4" name="Slide Number Placeholder 3"/>
          <p:cNvSpPr>
            <a:spLocks noGrp="1"/>
          </p:cNvSpPr>
          <p:nvPr>
            <p:ph type="sldNum" sz="quarter" idx="12"/>
          </p:nvPr>
        </p:nvSpPr>
        <p:spPr/>
        <p:txBody>
          <a:bodyPr/>
          <a:lstStyle/>
          <a:p>
            <a:fld id="{8371032D-B8DF-42A6-BF09-C10F1C194C4E}" type="slidenum">
              <a:rPr lang="en-US" smtClean="0"/>
              <a:t>10</a:t>
            </a:fld>
            <a:endParaRPr lang="en-US"/>
          </a:p>
        </p:txBody>
      </p:sp>
    </p:spTree>
    <p:extLst>
      <p:ext uri="{BB962C8B-B14F-4D97-AF65-F5344CB8AC3E}">
        <p14:creationId xmlns:p14="http://schemas.microsoft.com/office/powerpoint/2010/main" val="2062256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3132" y="322191"/>
            <a:ext cx="9905998" cy="1905000"/>
          </a:xfrm>
        </p:spPr>
        <p:txBody>
          <a:bodyPr/>
          <a:lstStyle/>
          <a:p>
            <a:r>
              <a:rPr lang="en-US" dirty="0"/>
              <a:t>Example profile– computed based on WebFIRE EFs: “combust-</a:t>
            </a:r>
            <a:r>
              <a:rPr lang="en-US" dirty="0" err="1"/>
              <a:t>natgas</a:t>
            </a:r>
            <a:r>
              <a:rPr lang="en-US" dirty="0"/>
              <a:t>”</a:t>
            </a:r>
          </a:p>
        </p:txBody>
      </p:sp>
      <p:sp>
        <p:nvSpPr>
          <p:cNvPr id="4" name="Slide Number Placeholder 3"/>
          <p:cNvSpPr>
            <a:spLocks noGrp="1"/>
          </p:cNvSpPr>
          <p:nvPr>
            <p:ph type="sldNum" sz="quarter" idx="12"/>
          </p:nvPr>
        </p:nvSpPr>
        <p:spPr/>
        <p:txBody>
          <a:bodyPr/>
          <a:lstStyle/>
          <a:p>
            <a:fld id="{8371032D-B8DF-42A6-BF09-C10F1C194C4E}" type="slidenum">
              <a:rPr lang="en-US" smtClean="0"/>
              <a:t>11</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406350543"/>
              </p:ext>
            </p:extLst>
          </p:nvPr>
        </p:nvGraphicFramePr>
        <p:xfrm>
          <a:off x="1705232" y="2227191"/>
          <a:ext cx="8023104" cy="3232995"/>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07939889"/>
                    </a:ext>
                  </a:extLst>
                </a:gridCol>
                <a:gridCol w="2014316">
                  <a:extLst>
                    <a:ext uri="{9D8B030D-6E8A-4147-A177-3AD203B41FA5}">
                      <a16:colId xmlns:a16="http://schemas.microsoft.com/office/drawing/2014/main" val="1078990675"/>
                    </a:ext>
                  </a:extLst>
                </a:gridCol>
                <a:gridCol w="2082909">
                  <a:extLst>
                    <a:ext uri="{9D8B030D-6E8A-4147-A177-3AD203B41FA5}">
                      <a16:colId xmlns:a16="http://schemas.microsoft.com/office/drawing/2014/main" val="852775194"/>
                    </a:ext>
                  </a:extLst>
                </a:gridCol>
                <a:gridCol w="2097079">
                  <a:extLst>
                    <a:ext uri="{9D8B030D-6E8A-4147-A177-3AD203B41FA5}">
                      <a16:colId xmlns:a16="http://schemas.microsoft.com/office/drawing/2014/main" val="98957348"/>
                    </a:ext>
                  </a:extLst>
                </a:gridCol>
              </a:tblGrid>
              <a:tr h="1079436">
                <a:tc>
                  <a:txBody>
                    <a:bodyPr/>
                    <a:lstStyle/>
                    <a:p>
                      <a:r>
                        <a:rPr lang="en-US" dirty="0"/>
                        <a:t>HAP</a:t>
                      </a:r>
                    </a:p>
                  </a:txBody>
                  <a:tcPr/>
                </a:tc>
                <a:tc>
                  <a:txBody>
                    <a:bodyPr/>
                    <a:lstStyle/>
                    <a:p>
                      <a:r>
                        <a:rPr lang="en-US" dirty="0"/>
                        <a:t>HAP EF</a:t>
                      </a:r>
                    </a:p>
                    <a:p>
                      <a:r>
                        <a:rPr lang="en-US" dirty="0"/>
                        <a:t>Lbs/million cubic</a:t>
                      </a:r>
                      <a:r>
                        <a:rPr lang="en-US" baseline="0" dirty="0"/>
                        <a:t> feet gas</a:t>
                      </a:r>
                      <a:endParaRPr lang="en-US" dirty="0"/>
                    </a:p>
                    <a:p>
                      <a:r>
                        <a:rPr lang="en-US" dirty="0"/>
                        <a:t>(WebFIRE)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VOC</a:t>
                      </a:r>
                      <a:r>
                        <a:rPr lang="en-US" baseline="0" dirty="0"/>
                        <a:t> EF</a:t>
                      </a:r>
                    </a:p>
                    <a:p>
                      <a:r>
                        <a:rPr lang="en-US" dirty="0"/>
                        <a:t>Lbs/million cubic</a:t>
                      </a:r>
                      <a:r>
                        <a:rPr lang="en-US" baseline="0" dirty="0"/>
                        <a:t> feet gas</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(WebFIRE)</a:t>
                      </a:r>
                    </a:p>
                  </a:txBody>
                  <a:tcPr/>
                </a:tc>
                <a:tc>
                  <a:txBody>
                    <a:bodyPr/>
                    <a:lstStyle/>
                    <a:p>
                      <a:r>
                        <a:rPr lang="en-US" dirty="0"/>
                        <a:t>HAP Aug Factor</a:t>
                      </a:r>
                    </a:p>
                    <a:p>
                      <a:endParaRPr lang="en-US" dirty="0"/>
                    </a:p>
                    <a:p>
                      <a:r>
                        <a:rPr lang="en-US" dirty="0">
                          <a:solidFill>
                            <a:srgbClr val="FFFF00"/>
                          </a:solidFill>
                        </a:rPr>
                        <a:t>(this is the value in EIS)</a:t>
                      </a:r>
                    </a:p>
                  </a:txBody>
                  <a:tcPr/>
                </a:tc>
                <a:extLst>
                  <a:ext uri="{0D108BD9-81ED-4DB2-BD59-A6C34878D82A}">
                    <a16:rowId xmlns:a16="http://schemas.microsoft.com/office/drawing/2014/main" val="1180506330"/>
                  </a:ext>
                </a:extLst>
              </a:tr>
              <a:tr h="340543">
                <a:tc>
                  <a:txBody>
                    <a:bodyPr/>
                    <a:lstStyle/>
                    <a:p>
                      <a:r>
                        <a:rPr lang="en-US" dirty="0"/>
                        <a:t>toluene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0.0034</a:t>
                      </a:r>
                    </a:p>
                  </a:txBody>
                  <a:tcPr/>
                </a:tc>
                <a:tc>
                  <a:txBody>
                    <a:bodyPr/>
                    <a:lstStyle/>
                    <a:p>
                      <a:r>
                        <a:rPr lang="en-US" dirty="0"/>
                        <a:t>5.5</a:t>
                      </a:r>
                    </a:p>
                  </a:txBody>
                  <a:tcPr/>
                </a:tc>
                <a:tc>
                  <a:txBody>
                    <a:bodyPr/>
                    <a:lstStyle/>
                    <a:p>
                      <a:r>
                        <a:rPr lang="en-US" dirty="0"/>
                        <a:t>0.0006182</a:t>
                      </a:r>
                    </a:p>
                  </a:txBody>
                  <a:tcPr/>
                </a:tc>
                <a:extLst>
                  <a:ext uri="{0D108BD9-81ED-4DB2-BD59-A6C34878D82A}">
                    <a16:rowId xmlns:a16="http://schemas.microsoft.com/office/drawing/2014/main" val="837686977"/>
                  </a:ext>
                </a:extLst>
              </a:tr>
              <a:tr h="340076">
                <a:tc>
                  <a:txBody>
                    <a:bodyPr/>
                    <a:lstStyle/>
                    <a:p>
                      <a:r>
                        <a:rPr lang="en-US" dirty="0"/>
                        <a:t>hexane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1.8</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5.5</a:t>
                      </a:r>
                    </a:p>
                  </a:txBody>
                  <a:tcPr/>
                </a:tc>
                <a:tc>
                  <a:txBody>
                    <a:bodyPr/>
                    <a:lstStyle/>
                    <a:p>
                      <a:r>
                        <a:rPr lang="en-US" dirty="0"/>
                        <a:t>0.3272727</a:t>
                      </a:r>
                    </a:p>
                  </a:txBody>
                  <a:tcPr/>
                </a:tc>
                <a:extLst>
                  <a:ext uri="{0D108BD9-81ED-4DB2-BD59-A6C34878D82A}">
                    <a16:rowId xmlns:a16="http://schemas.microsoft.com/office/drawing/2014/main" val="2892335190"/>
                  </a:ext>
                </a:extLst>
              </a:tr>
              <a:tr h="320772">
                <a:tc>
                  <a:txBody>
                    <a:bodyPr/>
                    <a:lstStyle/>
                    <a:p>
                      <a:r>
                        <a:rPr lang="en-US" dirty="0"/>
                        <a:t>formaldehyde</a:t>
                      </a:r>
                    </a:p>
                  </a:txBody>
                  <a:tcPr/>
                </a:tc>
                <a:tc>
                  <a:txBody>
                    <a:bodyPr/>
                    <a:lstStyle/>
                    <a:p>
                      <a:r>
                        <a:rPr lang="en-US" dirty="0"/>
                        <a:t>0.075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5.5</a:t>
                      </a:r>
                    </a:p>
                  </a:txBody>
                  <a:tcPr/>
                </a:tc>
                <a:tc>
                  <a:txBody>
                    <a:bodyPr/>
                    <a:lstStyle/>
                    <a:p>
                      <a:r>
                        <a:rPr lang="en-US" dirty="0"/>
                        <a:t>0.0136364</a:t>
                      </a:r>
                    </a:p>
                  </a:txBody>
                  <a:tcPr/>
                </a:tc>
                <a:extLst>
                  <a:ext uri="{0D108BD9-81ED-4DB2-BD59-A6C34878D82A}">
                    <a16:rowId xmlns:a16="http://schemas.microsoft.com/office/drawing/2014/main" val="1083667538"/>
                  </a:ext>
                </a:extLst>
              </a:tr>
              <a:tr h="336747">
                <a:tc>
                  <a:txBody>
                    <a:bodyPr/>
                    <a:lstStyle/>
                    <a:p>
                      <a:r>
                        <a:rPr lang="en-US" dirty="0"/>
                        <a:t>benzene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0.0021</a:t>
                      </a:r>
                    </a:p>
                  </a:txBody>
                  <a:tcPr/>
                </a:tc>
                <a:tc>
                  <a:txBody>
                    <a:bodyPr/>
                    <a:lstStyle/>
                    <a:p>
                      <a:r>
                        <a:rPr lang="en-US" dirty="0"/>
                        <a:t>5.5</a:t>
                      </a:r>
                    </a:p>
                  </a:txBody>
                  <a:tcPr/>
                </a:tc>
                <a:tc>
                  <a:txBody>
                    <a:bodyPr/>
                    <a:lstStyle/>
                    <a:p>
                      <a:r>
                        <a:rPr lang="en-US" dirty="0"/>
                        <a:t>0.0003818</a:t>
                      </a:r>
                    </a:p>
                  </a:txBody>
                  <a:tcPr/>
                </a:tc>
                <a:extLst>
                  <a:ext uri="{0D108BD9-81ED-4DB2-BD59-A6C34878D82A}">
                    <a16:rowId xmlns:a16="http://schemas.microsoft.com/office/drawing/2014/main" val="2575135737"/>
                  </a:ext>
                </a:extLst>
              </a:tr>
              <a:tr h="581235">
                <a:tc>
                  <a:txBody>
                    <a:bodyPr/>
                    <a:lstStyle/>
                    <a:p>
                      <a:r>
                        <a:rPr lang="en-US" dirty="0"/>
                        <a:t>naphthalene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0.0061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5.5</a:t>
                      </a:r>
                    </a:p>
                  </a:txBody>
                  <a:tcPr/>
                </a:tc>
                <a:tc>
                  <a:txBody>
                    <a:bodyPr/>
                    <a:lstStyle/>
                    <a:p>
                      <a:r>
                        <a:rPr lang="en-US" dirty="0"/>
                        <a:t>0.001109</a:t>
                      </a:r>
                    </a:p>
                  </a:txBody>
                  <a:tcPr/>
                </a:tc>
                <a:extLst>
                  <a:ext uri="{0D108BD9-81ED-4DB2-BD59-A6C34878D82A}">
                    <a16:rowId xmlns:a16="http://schemas.microsoft.com/office/drawing/2014/main" val="1723549267"/>
                  </a:ext>
                </a:extLst>
              </a:tr>
            </a:tbl>
          </a:graphicData>
        </a:graphic>
      </p:graphicFrame>
    </p:spTree>
    <p:extLst>
      <p:ext uri="{BB962C8B-B14F-4D97-AF65-F5344CB8AC3E}">
        <p14:creationId xmlns:p14="http://schemas.microsoft.com/office/powerpoint/2010/main" val="280537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200"/>
            <a:ext cx="9905998" cy="889000"/>
          </a:xfrm>
        </p:spPr>
        <p:txBody>
          <a:bodyPr/>
          <a:lstStyle/>
          <a:p>
            <a:r>
              <a:rPr lang="en-US" dirty="0"/>
              <a:t>HAP Augmentation vs Cr Speciation</a:t>
            </a:r>
          </a:p>
        </p:txBody>
      </p:sp>
      <p:sp>
        <p:nvSpPr>
          <p:cNvPr id="3" name="Content Placeholder 2"/>
          <p:cNvSpPr>
            <a:spLocks noGrp="1"/>
          </p:cNvSpPr>
          <p:nvPr>
            <p:ph idx="1"/>
          </p:nvPr>
        </p:nvSpPr>
        <p:spPr>
          <a:xfrm>
            <a:off x="718533" y="2679699"/>
            <a:ext cx="10615611" cy="3124201"/>
          </a:xfrm>
        </p:spPr>
        <p:txBody>
          <a:bodyPr>
            <a:noAutofit/>
          </a:bodyPr>
          <a:lstStyle/>
          <a:p>
            <a:r>
              <a:rPr lang="en-US" dirty="0"/>
              <a:t>Key differences from chromium speciation: </a:t>
            </a:r>
          </a:p>
          <a:p>
            <a:pPr lvl="1"/>
            <a:r>
              <a:rPr lang="en-US" dirty="0"/>
              <a:t>Input pollutant is an S/L/T-submitted CAP – we are using VOC, PM10-FIL, PM10-PRI, PM25-PRI, SO2</a:t>
            </a:r>
          </a:p>
          <a:p>
            <a:pPr lvl="1"/>
            <a:r>
              <a:rPr lang="en-US" dirty="0"/>
              <a:t>Could result in a single output pollutant or a full suite of output pollutants</a:t>
            </a:r>
          </a:p>
          <a:p>
            <a:pPr lvl="1"/>
            <a:r>
              <a:rPr lang="en-US" dirty="0"/>
              <a:t>Not every source that has a CAP is augmented (i.e., there is no overall default)</a:t>
            </a:r>
          </a:p>
          <a:p>
            <a:pPr lvl="1"/>
            <a:r>
              <a:rPr lang="en-US" dirty="0"/>
              <a:t>Sum of the factors for a particular profile/input pollutant does not need to equal 1 (or 100%)</a:t>
            </a:r>
          </a:p>
          <a:p>
            <a:pPr lvl="1"/>
            <a:r>
              <a:rPr lang="en-US" dirty="0"/>
              <a:t>If output pollutants are all HAP VOC and input pollutant is VOC, then the sum of the factors should be less than 1 (or 100%)</a:t>
            </a:r>
          </a:p>
          <a:p>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12</a:t>
            </a:fld>
            <a:endParaRPr lang="en-US"/>
          </a:p>
        </p:txBody>
      </p:sp>
    </p:spTree>
    <p:extLst>
      <p:ext uri="{BB962C8B-B14F-4D97-AF65-F5344CB8AC3E}">
        <p14:creationId xmlns:p14="http://schemas.microsoft.com/office/powerpoint/2010/main" val="382181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478" y="352747"/>
            <a:ext cx="9905998" cy="972620"/>
          </a:xfrm>
        </p:spPr>
        <p:txBody>
          <a:bodyPr>
            <a:normAutofit/>
          </a:bodyPr>
          <a:lstStyle/>
          <a:p>
            <a:r>
              <a:rPr lang="en-US" dirty="0"/>
              <a:t>HAP Augmentation: Important Caveats!</a:t>
            </a:r>
          </a:p>
        </p:txBody>
      </p:sp>
      <p:sp>
        <p:nvSpPr>
          <p:cNvPr id="3" name="Content Placeholder 2"/>
          <p:cNvSpPr>
            <a:spLocks noGrp="1"/>
          </p:cNvSpPr>
          <p:nvPr>
            <p:ph idx="1"/>
          </p:nvPr>
        </p:nvSpPr>
        <p:spPr>
          <a:xfrm>
            <a:off x="1141413" y="1880171"/>
            <a:ext cx="10406740" cy="4368229"/>
          </a:xfrm>
        </p:spPr>
        <p:txBody>
          <a:bodyPr>
            <a:normAutofit fontScale="92500" lnSpcReduction="20000"/>
          </a:bodyPr>
          <a:lstStyle/>
          <a:p>
            <a:r>
              <a:rPr lang="en-US" sz="2000" dirty="0"/>
              <a:t>Scenario where SLT submits Point VOC but no VOC HAPs (e.g., NG fuel combustion):</a:t>
            </a:r>
          </a:p>
          <a:p>
            <a:pPr lvl="1"/>
            <a:r>
              <a:rPr lang="en-US" sz="1800" dirty="0"/>
              <a:t>HAP Augmentation creates VOC HAPs for Point</a:t>
            </a:r>
          </a:p>
          <a:p>
            <a:pPr lvl="1"/>
            <a:r>
              <a:rPr lang="en-US" sz="1800" dirty="0"/>
              <a:t>SLT reports all VOC HAPs to NP, but does PT subtraction for VOC</a:t>
            </a:r>
          </a:p>
          <a:p>
            <a:pPr lvl="1"/>
            <a:r>
              <a:rPr lang="en-US" sz="1800" dirty="0"/>
              <a:t>Results in NP VOC HAPs &gt; NP VOC</a:t>
            </a:r>
          </a:p>
          <a:p>
            <a:pPr lvl="1"/>
            <a:r>
              <a:rPr lang="en-US" sz="1800" dirty="0"/>
              <a:t>SLT reconciling (NP-PT) CAPs but not HAPs: EPA will tag-out SLT HAPs and use HAP augmentation consistently</a:t>
            </a:r>
          </a:p>
          <a:p>
            <a:r>
              <a:rPr lang="en-US" sz="2000" dirty="0"/>
              <a:t>HAP Augmentation is performed on ALL SLT-submitted data, and used where:</a:t>
            </a:r>
          </a:p>
          <a:p>
            <a:pPr lvl="1"/>
            <a:r>
              <a:rPr lang="en-US" sz="1800" dirty="0"/>
              <a:t>SLT HAPs are determined to be problematic via QA (e.g., sum of HAP-VOC &gt; VOC where HAP-VOC can be SLT-only or blend of SLT/HAP-Aug), or</a:t>
            </a:r>
          </a:p>
          <a:p>
            <a:pPr lvl="1"/>
            <a:r>
              <a:rPr lang="en-US" sz="1800" dirty="0"/>
              <a:t>SLT HAPs are not submitted but are expected –this is a caveat to the Nonpoint Survey (discussed later)</a:t>
            </a:r>
          </a:p>
          <a:p>
            <a:r>
              <a:rPr lang="en-US" sz="2200" dirty="0"/>
              <a:t>SLTs can compute HAPs from VOC and PM using EIS HAP augmentation data, and it would be a duplication of effort; but it would ensure SLT data comprise most of the NEI</a:t>
            </a:r>
          </a:p>
        </p:txBody>
      </p:sp>
      <p:sp>
        <p:nvSpPr>
          <p:cNvPr id="4" name="Slide Number Placeholder 3"/>
          <p:cNvSpPr>
            <a:spLocks noGrp="1"/>
          </p:cNvSpPr>
          <p:nvPr>
            <p:ph type="sldNum" sz="quarter" idx="12"/>
          </p:nvPr>
        </p:nvSpPr>
        <p:spPr/>
        <p:txBody>
          <a:bodyPr/>
          <a:lstStyle/>
          <a:p>
            <a:fld id="{8371032D-B8DF-42A6-BF09-C10F1C194C4E}" type="slidenum">
              <a:rPr lang="en-US" smtClean="0"/>
              <a:t>13</a:t>
            </a:fld>
            <a:endParaRPr lang="en-US"/>
          </a:p>
        </p:txBody>
      </p:sp>
    </p:spTree>
    <p:extLst>
      <p:ext uri="{BB962C8B-B14F-4D97-AF65-F5344CB8AC3E}">
        <p14:creationId xmlns:p14="http://schemas.microsoft.com/office/powerpoint/2010/main" val="2929317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of the Emission Inventory System page which contains the general information, assignment hierarchy and augmentation date." title="Augmentation Profile"/>
          <p:cNvPicPr>
            <a:picLocks noGrp="1" noChangeAspect="1"/>
          </p:cNvPicPr>
          <p:nvPr>
            <p:ph idx="1"/>
          </p:nvPr>
        </p:nvPicPr>
        <p:blipFill>
          <a:blip r:embed="rId2"/>
          <a:stretch>
            <a:fillRect/>
          </a:stretch>
        </p:blipFill>
        <p:spPr>
          <a:xfrm>
            <a:off x="5422900" y="1225420"/>
            <a:ext cx="6070599" cy="5388105"/>
          </a:xfrm>
          <a:prstGeom prst="rect">
            <a:avLst/>
          </a:prstGeom>
          <a:ln>
            <a:solidFill>
              <a:schemeClr val="accent1"/>
            </a:solidFill>
          </a:ln>
        </p:spPr>
      </p:pic>
      <p:sp>
        <p:nvSpPr>
          <p:cNvPr id="2" name="Title 1"/>
          <p:cNvSpPr>
            <a:spLocks noGrp="1"/>
          </p:cNvSpPr>
          <p:nvPr>
            <p:ph type="title"/>
          </p:nvPr>
        </p:nvSpPr>
        <p:spPr>
          <a:xfrm>
            <a:off x="684213" y="215900"/>
            <a:ext cx="9905998" cy="1333500"/>
          </a:xfrm>
        </p:spPr>
        <p:txBody>
          <a:bodyPr/>
          <a:lstStyle/>
          <a:p>
            <a:r>
              <a:rPr lang="en-US" dirty="0"/>
              <a:t>Augmentation Profile Information in EIS</a:t>
            </a:r>
          </a:p>
        </p:txBody>
      </p:sp>
      <p:sp>
        <p:nvSpPr>
          <p:cNvPr id="4" name="Slide Number Placeholder 3"/>
          <p:cNvSpPr>
            <a:spLocks noGrp="1"/>
          </p:cNvSpPr>
          <p:nvPr>
            <p:ph type="sldNum" sz="quarter" idx="12"/>
          </p:nvPr>
        </p:nvSpPr>
        <p:spPr/>
        <p:txBody>
          <a:bodyPr/>
          <a:lstStyle/>
          <a:p>
            <a:fld id="{8371032D-B8DF-42A6-BF09-C10F1C194C4E}" type="slidenum">
              <a:rPr lang="en-US" smtClean="0"/>
              <a:t>14</a:t>
            </a:fld>
            <a:endParaRPr lang="en-US"/>
          </a:p>
        </p:txBody>
      </p:sp>
      <p:sp>
        <p:nvSpPr>
          <p:cNvPr id="6" name="Right Arrow 5" descr="Gneral Information for Augmentation Profile Information" title="Right Arrow 1"/>
          <p:cNvSpPr/>
          <p:nvPr/>
        </p:nvSpPr>
        <p:spPr>
          <a:xfrm>
            <a:off x="4359890" y="1876174"/>
            <a:ext cx="867104" cy="445955"/>
          </a:xfrm>
          <a:prstGeom prst="rightArrow">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descr="to Assignment Hierarchy on the Augmentation Profile page of the Emission Inventory System." title="Right Arrow 2"/>
          <p:cNvSpPr/>
          <p:nvPr/>
        </p:nvSpPr>
        <p:spPr>
          <a:xfrm>
            <a:off x="4359890" y="2911224"/>
            <a:ext cx="867104" cy="445955"/>
          </a:xfrm>
          <a:prstGeom prst="rightArrow">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descr="Right arrow pointing to augmentation data on the Augmentation Profile page of the Emission Inventory System." title="Right Arrow 3"/>
          <p:cNvSpPr/>
          <p:nvPr/>
        </p:nvSpPr>
        <p:spPr>
          <a:xfrm>
            <a:off x="4359890" y="4981324"/>
            <a:ext cx="867104" cy="445955"/>
          </a:xfrm>
          <a:prstGeom prst="rightArrow">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26384" y="1880135"/>
            <a:ext cx="2441694" cy="369332"/>
          </a:xfrm>
          <a:prstGeom prst="rect">
            <a:avLst/>
          </a:prstGeom>
          <a:noFill/>
        </p:spPr>
        <p:txBody>
          <a:bodyPr wrap="none" rtlCol="0">
            <a:spAutoFit/>
          </a:bodyPr>
          <a:lstStyle/>
          <a:p>
            <a:r>
              <a:rPr lang="en-US" dirty="0"/>
              <a:t>General Information</a:t>
            </a:r>
          </a:p>
        </p:txBody>
      </p:sp>
      <p:sp>
        <p:nvSpPr>
          <p:cNvPr id="12" name="TextBox 11"/>
          <p:cNvSpPr txBox="1"/>
          <p:nvPr/>
        </p:nvSpPr>
        <p:spPr>
          <a:xfrm>
            <a:off x="1391732" y="2949535"/>
            <a:ext cx="2576346" cy="369332"/>
          </a:xfrm>
          <a:prstGeom prst="rect">
            <a:avLst/>
          </a:prstGeom>
          <a:noFill/>
        </p:spPr>
        <p:txBody>
          <a:bodyPr wrap="none" rtlCol="0">
            <a:spAutoFit/>
          </a:bodyPr>
          <a:lstStyle/>
          <a:p>
            <a:r>
              <a:rPr lang="en-US" dirty="0"/>
              <a:t>Assignment hierarchy</a:t>
            </a:r>
          </a:p>
        </p:txBody>
      </p:sp>
      <p:sp>
        <p:nvSpPr>
          <p:cNvPr id="13" name="TextBox 12"/>
          <p:cNvSpPr txBox="1"/>
          <p:nvPr/>
        </p:nvSpPr>
        <p:spPr>
          <a:xfrm>
            <a:off x="584074" y="4971548"/>
            <a:ext cx="4583306" cy="1477328"/>
          </a:xfrm>
          <a:prstGeom prst="rect">
            <a:avLst/>
          </a:prstGeom>
          <a:noFill/>
        </p:spPr>
        <p:txBody>
          <a:bodyPr wrap="none" rtlCol="0">
            <a:spAutoFit/>
          </a:bodyPr>
          <a:lstStyle/>
          <a:p>
            <a:r>
              <a:rPr lang="en-US" dirty="0"/>
              <a:t>Augmentation Data</a:t>
            </a:r>
          </a:p>
          <a:p>
            <a:pPr marL="285750" indent="-285750">
              <a:buFont typeface="Arial" panose="020B0604020202020204" pitchFamily="34" charset="0"/>
              <a:buChar char="•"/>
            </a:pPr>
            <a:r>
              <a:rPr lang="en-US" dirty="0"/>
              <a:t>Profiles</a:t>
            </a:r>
          </a:p>
          <a:p>
            <a:pPr marL="285750" indent="-285750">
              <a:buFont typeface="Arial" panose="020B0604020202020204" pitchFamily="34" charset="0"/>
              <a:buChar char="•"/>
            </a:pPr>
            <a:r>
              <a:rPr lang="en-US" dirty="0"/>
              <a:t>Factors</a:t>
            </a:r>
          </a:p>
          <a:p>
            <a:pPr marL="285750" indent="-285750">
              <a:buFont typeface="Arial" panose="020B0604020202020204" pitchFamily="34" charset="0"/>
              <a:buChar char="•"/>
            </a:pPr>
            <a:r>
              <a:rPr lang="en-US" dirty="0"/>
              <a:t>Profile Assignments</a:t>
            </a:r>
          </a:p>
          <a:p>
            <a:pPr marL="285750" indent="-285750">
              <a:buFont typeface="Arial" panose="020B0604020202020204" pitchFamily="34" charset="0"/>
              <a:buChar char="•"/>
            </a:pPr>
            <a:r>
              <a:rPr lang="en-US" dirty="0"/>
              <a:t>Composite Table (all of it expanded)</a:t>
            </a:r>
          </a:p>
        </p:txBody>
      </p:sp>
    </p:spTree>
    <p:extLst>
      <p:ext uri="{BB962C8B-B14F-4D97-AF65-F5344CB8AC3E}">
        <p14:creationId xmlns:p14="http://schemas.microsoft.com/office/powerpoint/2010/main" val="118758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of pollutant level table of the Augmentation Profile Assignments and Factors, which shows the chromium speciation factor for Chromium for a specific SCC." title="Chromim Speciaton ">
            <a:extLst>
              <a:ext uri="{FF2B5EF4-FFF2-40B4-BE49-F238E27FC236}">
                <a16:creationId xmlns:a16="http://schemas.microsoft.com/office/drawing/2014/main" id="{8EFCBB87-82FB-4EBC-9A6D-6AA492235CC3}"/>
              </a:ext>
            </a:extLst>
          </p:cNvPr>
          <p:cNvPicPr>
            <a:picLocks noChangeAspect="1"/>
          </p:cNvPicPr>
          <p:nvPr/>
        </p:nvPicPr>
        <p:blipFill>
          <a:blip r:embed="rId2"/>
          <a:stretch>
            <a:fillRect/>
          </a:stretch>
        </p:blipFill>
        <p:spPr>
          <a:xfrm>
            <a:off x="416950" y="1715427"/>
            <a:ext cx="11332433" cy="4532973"/>
          </a:xfrm>
          <a:prstGeom prst="rect">
            <a:avLst/>
          </a:prstGeom>
        </p:spPr>
      </p:pic>
      <p:sp>
        <p:nvSpPr>
          <p:cNvPr id="2" name="Title 1"/>
          <p:cNvSpPr>
            <a:spLocks noGrp="1"/>
          </p:cNvSpPr>
          <p:nvPr>
            <p:ph type="title"/>
          </p:nvPr>
        </p:nvSpPr>
        <p:spPr>
          <a:xfrm>
            <a:off x="592772" y="651804"/>
            <a:ext cx="9905998" cy="853440"/>
          </a:xfrm>
        </p:spPr>
        <p:txBody>
          <a:bodyPr>
            <a:normAutofit fontScale="90000"/>
          </a:bodyPr>
          <a:lstStyle/>
          <a:p>
            <a:r>
              <a:rPr lang="en-US" dirty="0"/>
              <a:t>Chromium Speciation Screenshots:</a:t>
            </a:r>
            <a:br>
              <a:rPr lang="en-US" dirty="0"/>
            </a:br>
            <a:r>
              <a:rPr lang="en-US" dirty="0"/>
              <a:t>SCC-level assignment</a:t>
            </a:r>
          </a:p>
        </p:txBody>
      </p:sp>
      <p:sp>
        <p:nvSpPr>
          <p:cNvPr id="4" name="Slide Number Placeholder 3"/>
          <p:cNvSpPr>
            <a:spLocks noGrp="1"/>
          </p:cNvSpPr>
          <p:nvPr>
            <p:ph type="sldNum" sz="quarter" idx="12"/>
          </p:nvPr>
        </p:nvSpPr>
        <p:spPr/>
        <p:txBody>
          <a:bodyPr/>
          <a:lstStyle/>
          <a:p>
            <a:fld id="{8371032D-B8DF-42A6-BF09-C10F1C194C4E}" type="slidenum">
              <a:rPr lang="en-US" smtClean="0"/>
              <a:t>15</a:t>
            </a:fld>
            <a:endParaRPr lang="en-US"/>
          </a:p>
        </p:txBody>
      </p:sp>
      <p:sp>
        <p:nvSpPr>
          <p:cNvPr id="7" name="Oval 6" descr="On the pollutant level table of the Augmenation Profile Assognments and Factors, the first oval is circle the Pollutant Code for Chromium" title="Oval 1"/>
          <p:cNvSpPr/>
          <p:nvPr/>
        </p:nvSpPr>
        <p:spPr>
          <a:xfrm>
            <a:off x="4324346" y="2801424"/>
            <a:ext cx="2953783" cy="27344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descr="Oval circling the augmentation factor in the pollutant table in the Augmentation Profile Assignments showing Chromium and the multiplication factor for a specific SCC." title="Oval 1"/>
          <p:cNvSpPr/>
          <p:nvPr/>
        </p:nvSpPr>
        <p:spPr>
          <a:xfrm>
            <a:off x="2234862" y="2516303"/>
            <a:ext cx="940824" cy="2760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0407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t the SCC-level showing the input pollutant of VOC and the multiplier factor." title="HAP Augmentation Screenshot"/>
          <p:cNvPicPr>
            <a:picLocks noChangeAspect="1"/>
          </p:cNvPicPr>
          <p:nvPr/>
        </p:nvPicPr>
        <p:blipFill rotWithShape="1">
          <a:blip r:embed="rId2"/>
          <a:srcRect t="18503" r="74592" b="24343"/>
          <a:stretch/>
        </p:blipFill>
        <p:spPr>
          <a:xfrm>
            <a:off x="441896" y="1089495"/>
            <a:ext cx="11244649" cy="5732830"/>
          </a:xfrm>
          <a:prstGeom prst="rect">
            <a:avLst/>
          </a:prstGeom>
        </p:spPr>
      </p:pic>
      <p:sp>
        <p:nvSpPr>
          <p:cNvPr id="2" name="Title 1"/>
          <p:cNvSpPr>
            <a:spLocks noGrp="1"/>
          </p:cNvSpPr>
          <p:nvPr>
            <p:ph type="title"/>
          </p:nvPr>
        </p:nvSpPr>
        <p:spPr>
          <a:xfrm>
            <a:off x="522434" y="267994"/>
            <a:ext cx="9905998" cy="895643"/>
          </a:xfrm>
        </p:spPr>
        <p:txBody>
          <a:bodyPr>
            <a:normAutofit fontScale="90000"/>
          </a:bodyPr>
          <a:lstStyle/>
          <a:p>
            <a:r>
              <a:rPr lang="en-US" dirty="0"/>
              <a:t>HAP Augmentation Screenshot: SCC-level</a:t>
            </a:r>
          </a:p>
        </p:txBody>
      </p:sp>
      <p:sp>
        <p:nvSpPr>
          <p:cNvPr id="4" name="Slide Number Placeholder 3"/>
          <p:cNvSpPr>
            <a:spLocks noGrp="1"/>
          </p:cNvSpPr>
          <p:nvPr>
            <p:ph type="sldNum" sz="quarter" idx="12"/>
          </p:nvPr>
        </p:nvSpPr>
        <p:spPr/>
        <p:txBody>
          <a:bodyPr/>
          <a:lstStyle/>
          <a:p>
            <a:fld id="{8371032D-B8DF-42A6-BF09-C10F1C194C4E}" type="slidenum">
              <a:rPr lang="en-US" smtClean="0"/>
              <a:t>16</a:t>
            </a:fld>
            <a:endParaRPr lang="en-US"/>
          </a:p>
        </p:txBody>
      </p:sp>
      <p:sp>
        <p:nvSpPr>
          <p:cNvPr id="6" name="Oval 5" descr="Circle showing the SCC and multiplier " title="Oval 1"/>
          <p:cNvSpPr/>
          <p:nvPr/>
        </p:nvSpPr>
        <p:spPr>
          <a:xfrm>
            <a:off x="3113905" y="1638359"/>
            <a:ext cx="5721178" cy="222930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1299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121" y="566803"/>
            <a:ext cx="9905998" cy="650488"/>
          </a:xfrm>
        </p:spPr>
        <p:txBody>
          <a:bodyPr>
            <a:normAutofit fontScale="90000"/>
          </a:bodyPr>
          <a:lstStyle/>
          <a:p>
            <a:r>
              <a:rPr lang="en-US" dirty="0"/>
              <a:t>PM Augmentation: What PM Pollutants are needed in the NEI?</a:t>
            </a:r>
          </a:p>
        </p:txBody>
      </p:sp>
      <p:sp>
        <p:nvSpPr>
          <p:cNvPr id="3" name="Content Placeholder 2"/>
          <p:cNvSpPr>
            <a:spLocks noGrp="1"/>
          </p:cNvSpPr>
          <p:nvPr>
            <p:ph idx="1"/>
          </p:nvPr>
        </p:nvSpPr>
        <p:spPr>
          <a:xfrm>
            <a:off x="1170878" y="2655847"/>
            <a:ext cx="10002644" cy="3124201"/>
          </a:xfrm>
        </p:spPr>
        <p:txBody>
          <a:bodyPr>
            <a:noAutofit/>
          </a:bodyPr>
          <a:lstStyle/>
          <a:p>
            <a:r>
              <a:rPr lang="en-US" dirty="0"/>
              <a:t>Air quality models use primary PM10 and PM2.5 (PM10-PRI and PM25-PRI)</a:t>
            </a:r>
          </a:p>
          <a:p>
            <a:pPr lvl="1"/>
            <a:r>
              <a:rPr lang="en-US" sz="1800" dirty="0"/>
              <a:t>Derive PM-coarse by subtraction of PM25-PRI from PM10-PRI</a:t>
            </a:r>
          </a:p>
          <a:p>
            <a:pPr lvl="1"/>
            <a:r>
              <a:rPr lang="en-US" sz="1800" dirty="0"/>
              <a:t>PM filterable and condensable components are required but not enforced in EIS</a:t>
            </a:r>
          </a:p>
          <a:p>
            <a:pPr lvl="1"/>
            <a:r>
              <a:rPr lang="en-US" sz="1800" dirty="0"/>
              <a:t>Black Carbon (EC), Organic Carbon (OC), PM-nitrate (NO3), PM-sulfate (SO4) and “Other PM” (PMFINE) are derived from PM25-PRI and not open to SLT-submittal</a:t>
            </a:r>
          </a:p>
          <a:p>
            <a:r>
              <a:rPr lang="en-US" dirty="0"/>
              <a:t>HAP Augmentation currently uses primarily* PM25-PRI for nonpoint sources as an input (SLT-reported) pollutant to derive HAPs by ratio</a:t>
            </a:r>
          </a:p>
          <a:p>
            <a:pPr marL="914400" lvl="2" indent="0">
              <a:buNone/>
            </a:pPr>
            <a:r>
              <a:rPr lang="en-US" dirty="0"/>
              <a:t>* exception is PM10-PRI for some oil and gas, commercial marine vessel and rail sources</a:t>
            </a:r>
          </a:p>
          <a:p>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17</a:t>
            </a:fld>
            <a:endParaRPr lang="en-US"/>
          </a:p>
        </p:txBody>
      </p:sp>
    </p:spTree>
    <p:extLst>
      <p:ext uri="{BB962C8B-B14F-4D97-AF65-F5344CB8AC3E}">
        <p14:creationId xmlns:p14="http://schemas.microsoft.com/office/powerpoint/2010/main" val="3511357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789" y="371606"/>
            <a:ext cx="9905998" cy="805841"/>
          </a:xfrm>
        </p:spPr>
        <p:txBody>
          <a:bodyPr>
            <a:normAutofit/>
          </a:bodyPr>
          <a:lstStyle/>
          <a:p>
            <a:r>
              <a:rPr lang="en-US" dirty="0"/>
              <a:t>What PM Pollutants are Allowed in EIS?</a:t>
            </a:r>
          </a:p>
        </p:txBody>
      </p:sp>
      <p:sp>
        <p:nvSpPr>
          <p:cNvPr id="3" name="Content Placeholder 2"/>
          <p:cNvSpPr>
            <a:spLocks noGrp="1"/>
          </p:cNvSpPr>
          <p:nvPr>
            <p:ph idx="1"/>
          </p:nvPr>
        </p:nvSpPr>
        <p:spPr>
          <a:xfrm>
            <a:off x="720574" y="2480282"/>
            <a:ext cx="10889153" cy="3124201"/>
          </a:xfrm>
        </p:spPr>
        <p:txBody>
          <a:bodyPr>
            <a:noAutofit/>
          </a:bodyPr>
          <a:lstStyle/>
          <a:p>
            <a:r>
              <a:rPr lang="en-US" sz="2000" dirty="0"/>
              <a:t>AERR: Any combination of PM10-PRI, PM25-PRI, PM-CON, PM10-FIL, PM25-FIL</a:t>
            </a:r>
          </a:p>
          <a:p>
            <a:r>
              <a:rPr lang="en-US" sz="2000" dirty="0"/>
              <a:t>Filterable PM components* (PM10-FIL, PM25-FIL) refer to particulate matter that may be physically captured on a filter during sampling</a:t>
            </a:r>
          </a:p>
          <a:p>
            <a:r>
              <a:rPr lang="en-US" sz="2000" dirty="0"/>
              <a:t>Condensable PM (PM-CON) is gas-phase at stack conditions but condenses to sub-micron liquids or particles after exiting the stack and cooling to ambient conditions</a:t>
            </a:r>
          </a:p>
          <a:p>
            <a:r>
              <a:rPr lang="en-US" sz="2000" dirty="0"/>
              <a:t>A few consistency QA checks in the EIS will reject all emissions:</a:t>
            </a:r>
          </a:p>
          <a:p>
            <a:pPr lvl="1"/>
            <a:r>
              <a:rPr lang="en-US" dirty="0"/>
              <a:t>PM10-PRI must be &gt;= each of these individual components: PM10-FIL, PM25-PRI and PM-CON</a:t>
            </a:r>
          </a:p>
          <a:p>
            <a:pPr lvl="1"/>
            <a:r>
              <a:rPr lang="en-US" dirty="0"/>
              <a:t>PM25-PRI must be &gt;= each of these individual components: PM25-FIL and PM-CON</a:t>
            </a:r>
          </a:p>
          <a:p>
            <a:pPr lvl="1"/>
            <a:r>
              <a:rPr lang="en-US" dirty="0"/>
              <a:t>PM10-FIL must be &gt;= PM25-FIL</a:t>
            </a:r>
          </a:p>
        </p:txBody>
      </p:sp>
      <p:sp>
        <p:nvSpPr>
          <p:cNvPr id="4" name="Slide Number Placeholder 3"/>
          <p:cNvSpPr>
            <a:spLocks noGrp="1"/>
          </p:cNvSpPr>
          <p:nvPr>
            <p:ph type="sldNum" sz="quarter" idx="12"/>
          </p:nvPr>
        </p:nvSpPr>
        <p:spPr/>
        <p:txBody>
          <a:bodyPr/>
          <a:lstStyle/>
          <a:p>
            <a:fld id="{8371032D-B8DF-42A6-BF09-C10F1C194C4E}" type="slidenum">
              <a:rPr lang="en-US" smtClean="0"/>
              <a:t>18</a:t>
            </a:fld>
            <a:endParaRPr lang="en-US"/>
          </a:p>
        </p:txBody>
      </p:sp>
    </p:spTree>
    <p:extLst>
      <p:ext uri="{BB962C8B-B14F-4D97-AF65-F5344CB8AC3E}">
        <p14:creationId xmlns:p14="http://schemas.microsoft.com/office/powerpoint/2010/main" val="1756415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789" y="371606"/>
            <a:ext cx="9905998" cy="805841"/>
          </a:xfrm>
        </p:spPr>
        <p:txBody>
          <a:bodyPr>
            <a:normAutofit/>
          </a:bodyPr>
          <a:lstStyle/>
          <a:p>
            <a:r>
              <a:rPr lang="en-US" dirty="0"/>
              <a:t>The PM Augmentation Tool</a:t>
            </a:r>
          </a:p>
        </p:txBody>
      </p:sp>
      <p:sp>
        <p:nvSpPr>
          <p:cNvPr id="3" name="Content Placeholder 2"/>
          <p:cNvSpPr>
            <a:spLocks noGrp="1"/>
          </p:cNvSpPr>
          <p:nvPr>
            <p:ph idx="1"/>
          </p:nvPr>
        </p:nvSpPr>
        <p:spPr/>
        <p:txBody>
          <a:bodyPr>
            <a:noAutofit/>
          </a:bodyPr>
          <a:lstStyle/>
          <a:p>
            <a:r>
              <a:rPr lang="en-US" dirty="0"/>
              <a:t>Current PM Augmentation process goal is to create all five PM pollutants, consistent with each other</a:t>
            </a:r>
          </a:p>
          <a:p>
            <a:r>
              <a:rPr lang="en-US" dirty="0"/>
              <a:t>Another goal is to also preserve SLT PM-PRI estimates, and add missing PM-CON and PM-FIL components only</a:t>
            </a:r>
          </a:p>
          <a:p>
            <a:pPr lvl="1"/>
            <a:r>
              <a:rPr lang="en-US" dirty="0"/>
              <a:t>For 2014v2 NEI: Cleaned up (v1.2) and posted at: </a:t>
            </a:r>
            <a:r>
              <a:rPr lang="en-US" dirty="0">
                <a:hlinkClick r:id="rId2"/>
              </a:rPr>
              <a:t>https://www.epa.gov/air-emissions-inventories/pm-augmentation</a:t>
            </a:r>
            <a:r>
              <a:rPr lang="en-US" dirty="0"/>
              <a:t> </a:t>
            </a:r>
          </a:p>
          <a:p>
            <a:pPr lvl="1"/>
            <a:r>
              <a:rPr lang="en-US" dirty="0"/>
              <a:t>Longer-term (possibly for 2017 NEI): Simplify tool, update ratios (emission factors), </a:t>
            </a:r>
          </a:p>
          <a:p>
            <a:pPr lvl="1"/>
            <a:r>
              <a:rPr lang="en-US" dirty="0"/>
              <a:t>Even longer term: Incorporate into the EIS that also generates specific “Emissions Method Code”</a:t>
            </a:r>
          </a:p>
          <a:p>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19</a:t>
            </a:fld>
            <a:endParaRPr lang="en-US"/>
          </a:p>
        </p:txBody>
      </p:sp>
    </p:spTree>
    <p:extLst>
      <p:ext uri="{BB962C8B-B14F-4D97-AF65-F5344CB8AC3E}">
        <p14:creationId xmlns:p14="http://schemas.microsoft.com/office/powerpoint/2010/main" val="567345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127" y="333829"/>
            <a:ext cx="9905998" cy="798286"/>
          </a:xfrm>
        </p:spPr>
        <p:txBody>
          <a:bodyPr>
            <a:normAutofit fontScale="90000"/>
          </a:bodyPr>
          <a:lstStyle/>
          <a:p>
            <a:r>
              <a:rPr lang="en-US" dirty="0"/>
              <a:t>What does the PM Augmentation Tool do?</a:t>
            </a:r>
          </a:p>
        </p:txBody>
      </p:sp>
      <p:sp>
        <p:nvSpPr>
          <p:cNvPr id="3" name="Content Placeholder 2"/>
          <p:cNvSpPr>
            <a:spLocks noGrp="1"/>
          </p:cNvSpPr>
          <p:nvPr>
            <p:ph idx="1"/>
          </p:nvPr>
        </p:nvSpPr>
        <p:spPr/>
        <p:txBody>
          <a:bodyPr>
            <a:noAutofit/>
          </a:bodyPr>
          <a:lstStyle/>
          <a:p>
            <a:r>
              <a:rPr lang="en-US" dirty="0"/>
              <a:t>Uses SLT-reported PM values and control devices for SCCs</a:t>
            </a:r>
          </a:p>
          <a:p>
            <a:r>
              <a:rPr lang="en-US" dirty="0"/>
              <a:t>Uses large set of look-up tables of ratios of PM species by SCC and up to 2 control devices</a:t>
            </a:r>
          </a:p>
          <a:p>
            <a:r>
              <a:rPr lang="en-US" dirty="0"/>
              <a:t>Ratios are largely based on AP-42 EFs and size distribution graphs, with some mapping to similar SCCs and controls</a:t>
            </a:r>
          </a:p>
          <a:p>
            <a:r>
              <a:rPr lang="en-US" dirty="0"/>
              <a:t>Sequence of math steps and ratios to be used depends upon which PM species have been reported by SLT</a:t>
            </a:r>
          </a:p>
          <a:p>
            <a:pPr lvl="1"/>
            <a:r>
              <a:rPr lang="en-US" dirty="0"/>
              <a:t>31 possible permutations.  Common ones are both PM-PRIs reported; both PM-FILs reported; All 5 reported; Only PM10-PRI reported</a:t>
            </a:r>
          </a:p>
          <a:p>
            <a:pPr lvl="1"/>
            <a:r>
              <a:rPr lang="en-US" dirty="0"/>
              <a:t>See link to 2013 CMAS paper within PM Aug “Tool Description” for all conditional logic steps</a:t>
            </a:r>
          </a:p>
          <a:p>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20</a:t>
            </a:fld>
            <a:endParaRPr lang="en-US"/>
          </a:p>
        </p:txBody>
      </p:sp>
    </p:spTree>
    <p:extLst>
      <p:ext uri="{BB962C8B-B14F-4D97-AF65-F5344CB8AC3E}">
        <p14:creationId xmlns:p14="http://schemas.microsoft.com/office/powerpoint/2010/main" val="1922174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14" y="301376"/>
            <a:ext cx="9905998" cy="859604"/>
          </a:xfrm>
        </p:spPr>
        <p:txBody>
          <a:bodyPr/>
          <a:lstStyle/>
          <a:p>
            <a:r>
              <a:rPr lang="en-US" dirty="0"/>
              <a:t>PM2.5 Speciation</a:t>
            </a:r>
          </a:p>
        </p:txBody>
      </p:sp>
      <p:sp>
        <p:nvSpPr>
          <p:cNvPr id="3" name="Content Placeholder 2"/>
          <p:cNvSpPr>
            <a:spLocks noGrp="1"/>
          </p:cNvSpPr>
          <p:nvPr>
            <p:ph idx="1"/>
          </p:nvPr>
        </p:nvSpPr>
        <p:spPr/>
        <p:txBody>
          <a:bodyPr>
            <a:noAutofit/>
          </a:bodyPr>
          <a:lstStyle/>
          <a:p>
            <a:r>
              <a:rPr lang="en-US" dirty="0"/>
              <a:t>Starting with the 2014 NEI, EPA provides 5 PM species based on PM2.5 from a “penultimate” NEI selection: </a:t>
            </a:r>
          </a:p>
          <a:p>
            <a:pPr lvl="1"/>
            <a:r>
              <a:rPr lang="en-US" dirty="0"/>
              <a:t>Elemental/black carbon (EC), organic carbon (OC), nitrate (NO3), sulfate (SO4), and the remainder of PM25-PRI called PMFINE (a.k.a. “crustal” or “other PM”)</a:t>
            </a:r>
          </a:p>
          <a:p>
            <a:pPr lvl="1"/>
            <a:r>
              <a:rPr lang="en-US" dirty="0"/>
              <a:t>Much of this information comes from the EPA </a:t>
            </a:r>
            <a:r>
              <a:rPr lang="en-US" dirty="0">
                <a:hlinkClick r:id="rId2"/>
              </a:rPr>
              <a:t>SPECIATE database</a:t>
            </a:r>
            <a:endParaRPr lang="en-US" dirty="0"/>
          </a:p>
          <a:p>
            <a:r>
              <a:rPr lang="en-US" dirty="0"/>
              <a:t>Also provide a copy of PM25-PRI and PM10-PRI from diesel engines, labeled as DIESEL-PM25 and DIESEL-PM10</a:t>
            </a:r>
          </a:p>
          <a:p>
            <a:r>
              <a:rPr lang="en-US" dirty="0"/>
              <a:t>For 2014 NEI, all 7 “pollutants” reside in stand-alone EPA dataset “2014EPA_PMspecies”</a:t>
            </a:r>
          </a:p>
          <a:p>
            <a:r>
              <a:rPr lang="en-US" dirty="0"/>
              <a:t>None of these pollutants are reportable to NEI by SLT submitters</a:t>
            </a:r>
          </a:p>
          <a:p>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21</a:t>
            </a:fld>
            <a:endParaRPr lang="en-US"/>
          </a:p>
        </p:txBody>
      </p:sp>
    </p:spTree>
    <p:extLst>
      <p:ext uri="{BB962C8B-B14F-4D97-AF65-F5344CB8AC3E}">
        <p14:creationId xmlns:p14="http://schemas.microsoft.com/office/powerpoint/2010/main" val="2158266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10975"/>
          </a:xfrm>
        </p:spPr>
        <p:txBody>
          <a:bodyPr/>
          <a:lstStyle/>
          <a:p>
            <a:r>
              <a:rPr lang="en-US" dirty="0"/>
              <a:t>PM Speciation: References</a:t>
            </a:r>
          </a:p>
        </p:txBody>
      </p:sp>
      <p:sp>
        <p:nvSpPr>
          <p:cNvPr id="3" name="Content Placeholder 2"/>
          <p:cNvSpPr>
            <a:spLocks noGrp="1"/>
          </p:cNvSpPr>
          <p:nvPr>
            <p:ph idx="1"/>
          </p:nvPr>
        </p:nvSpPr>
        <p:spPr>
          <a:xfrm>
            <a:off x="467833" y="2666999"/>
            <a:ext cx="11217348" cy="3124201"/>
          </a:xfrm>
        </p:spPr>
        <p:txBody>
          <a:bodyPr/>
          <a:lstStyle/>
          <a:p>
            <a:r>
              <a:rPr lang="en-US" dirty="0"/>
              <a:t>Section 2.2.5 in the 2014v2 NEI TSD:</a:t>
            </a:r>
          </a:p>
          <a:p>
            <a:pPr marL="0" indent="0">
              <a:buNone/>
            </a:pPr>
            <a:r>
              <a:rPr lang="en-US" dirty="0"/>
              <a:t>	 </a:t>
            </a:r>
            <a:r>
              <a:rPr lang="en-US" sz="1600" dirty="0">
                <a:hlinkClick r:id="rId2"/>
              </a:rPr>
              <a:t>https://www.epa.gov/sites/production/files/2018-07/documents/nei2014v2_tsd_05jul2018.pdf</a:t>
            </a:r>
            <a:r>
              <a:rPr lang="en-US" sz="1600" dirty="0"/>
              <a:t> </a:t>
            </a:r>
          </a:p>
          <a:p>
            <a:r>
              <a:rPr lang="en-US" dirty="0"/>
              <a:t>Section 3.2.2 in the 2014v7.1 Emissions Modeling Platform TSD: 	</a:t>
            </a:r>
            <a:r>
              <a:rPr lang="en-US" sz="1600" dirty="0"/>
              <a:t>https://www.epa.gov/sites/production/files/2018-08/documents/2014v7.1_2014_emismod_tsd.pdf</a:t>
            </a:r>
            <a:endParaRPr lang="en-US" sz="1800" dirty="0"/>
          </a:p>
        </p:txBody>
      </p:sp>
      <p:sp>
        <p:nvSpPr>
          <p:cNvPr id="4" name="Slide Number Placeholder 3"/>
          <p:cNvSpPr>
            <a:spLocks noGrp="1"/>
          </p:cNvSpPr>
          <p:nvPr>
            <p:ph type="sldNum" sz="quarter" idx="12"/>
          </p:nvPr>
        </p:nvSpPr>
        <p:spPr/>
        <p:txBody>
          <a:bodyPr/>
          <a:lstStyle/>
          <a:p>
            <a:fld id="{8371032D-B8DF-42A6-BF09-C10F1C194C4E}" type="slidenum">
              <a:rPr lang="en-US" smtClean="0"/>
              <a:t>22</a:t>
            </a:fld>
            <a:endParaRPr lang="en-US"/>
          </a:p>
        </p:txBody>
      </p:sp>
    </p:spTree>
    <p:extLst>
      <p:ext uri="{BB962C8B-B14F-4D97-AF65-F5344CB8AC3E}">
        <p14:creationId xmlns:p14="http://schemas.microsoft.com/office/powerpoint/2010/main" val="1871402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10975"/>
          </a:xfrm>
        </p:spPr>
        <p:txBody>
          <a:bodyPr/>
          <a:lstStyle/>
          <a:p>
            <a:r>
              <a:rPr lang="en-US" dirty="0"/>
              <a:t>Other non-SLT Nonpoint Datasets</a:t>
            </a:r>
          </a:p>
        </p:txBody>
      </p:sp>
      <p:sp>
        <p:nvSpPr>
          <p:cNvPr id="3" name="Content Placeholder 2"/>
          <p:cNvSpPr>
            <a:spLocks noGrp="1"/>
          </p:cNvSpPr>
          <p:nvPr>
            <p:ph idx="1"/>
          </p:nvPr>
        </p:nvSpPr>
        <p:spPr>
          <a:xfrm>
            <a:off x="467833" y="2666999"/>
            <a:ext cx="11217348" cy="3124201"/>
          </a:xfrm>
        </p:spPr>
        <p:txBody>
          <a:bodyPr/>
          <a:lstStyle/>
          <a:p>
            <a:r>
              <a:rPr lang="en-US" dirty="0"/>
              <a:t>Nonpoint dataset(s) from the Wagon Wheel –centralized EPA Access tool used to generate most EPA nonpoint estimates</a:t>
            </a:r>
          </a:p>
          <a:p>
            <a:r>
              <a:rPr lang="en-US" dirty="0"/>
              <a:t>Rail, Commercial Marine Vessels</a:t>
            </a:r>
          </a:p>
          <a:p>
            <a:r>
              <a:rPr lang="en-US" dirty="0"/>
              <a:t>Potential “Carry Forward”: Sources carried forward from previous NEIs</a:t>
            </a:r>
          </a:p>
          <a:p>
            <a:pPr lvl="1"/>
            <a:r>
              <a:rPr lang="en-US" dirty="0"/>
              <a:t>Sources EPA had previously-estimated but will not for 2017 NEI due to resource limitations and lower priority</a:t>
            </a:r>
          </a:p>
          <a:p>
            <a:pPr lvl="1"/>
            <a:r>
              <a:rPr lang="en-US" dirty="0"/>
              <a:t>Sources TBD: potentially include turkeys</a:t>
            </a:r>
          </a:p>
        </p:txBody>
      </p:sp>
      <p:sp>
        <p:nvSpPr>
          <p:cNvPr id="4" name="Slide Number Placeholder 3"/>
          <p:cNvSpPr>
            <a:spLocks noGrp="1"/>
          </p:cNvSpPr>
          <p:nvPr>
            <p:ph type="sldNum" sz="quarter" idx="12"/>
          </p:nvPr>
        </p:nvSpPr>
        <p:spPr/>
        <p:txBody>
          <a:bodyPr/>
          <a:lstStyle/>
          <a:p>
            <a:fld id="{8371032D-B8DF-42A6-BF09-C10F1C194C4E}" type="slidenum">
              <a:rPr lang="en-US" smtClean="0"/>
              <a:t>23</a:t>
            </a:fld>
            <a:endParaRPr lang="en-US"/>
          </a:p>
        </p:txBody>
      </p:sp>
    </p:spTree>
    <p:extLst>
      <p:ext uri="{BB962C8B-B14F-4D97-AF65-F5344CB8AC3E}">
        <p14:creationId xmlns:p14="http://schemas.microsoft.com/office/powerpoint/2010/main" val="3205694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NEI Plan: Resources</a:t>
            </a:r>
          </a:p>
        </p:txBody>
      </p:sp>
      <p:sp>
        <p:nvSpPr>
          <p:cNvPr id="3" name="Content Placeholder 2"/>
          <p:cNvSpPr>
            <a:spLocks noGrp="1"/>
          </p:cNvSpPr>
          <p:nvPr>
            <p:ph idx="1"/>
          </p:nvPr>
        </p:nvSpPr>
        <p:spPr/>
        <p:txBody>
          <a:bodyPr/>
          <a:lstStyle/>
          <a:p>
            <a:r>
              <a:rPr lang="en-US" dirty="0"/>
              <a:t>Available on 2017 NEI Documentation site: </a:t>
            </a:r>
            <a:r>
              <a:rPr lang="en-US" dirty="0">
                <a:hlinkClick r:id="rId2"/>
              </a:rPr>
              <a:t>https://www.epa.gov/air-emissions-inventories/2017-national-emissions-inventory-nei-documentation</a:t>
            </a:r>
            <a:r>
              <a:rPr lang="en-US" dirty="0"/>
              <a:t> </a:t>
            </a:r>
          </a:p>
          <a:p>
            <a:r>
              <a:rPr lang="en-US" dirty="0"/>
              <a:t>PDF Plan document and 6 appendices</a:t>
            </a:r>
          </a:p>
          <a:p>
            <a:r>
              <a:rPr lang="en-US" dirty="0"/>
              <a:t>Last Plan posted July 2018</a:t>
            </a:r>
          </a:p>
        </p:txBody>
      </p:sp>
      <p:sp>
        <p:nvSpPr>
          <p:cNvPr id="4" name="Slide Number Placeholder 3"/>
          <p:cNvSpPr>
            <a:spLocks noGrp="1"/>
          </p:cNvSpPr>
          <p:nvPr>
            <p:ph type="sldNum" sz="quarter" idx="12"/>
          </p:nvPr>
        </p:nvSpPr>
        <p:spPr/>
        <p:txBody>
          <a:bodyPr/>
          <a:lstStyle/>
          <a:p>
            <a:fld id="{8371032D-B8DF-42A6-BF09-C10F1C194C4E}" type="slidenum">
              <a:rPr lang="en-US" smtClean="0"/>
              <a:t>24</a:t>
            </a:fld>
            <a:endParaRPr lang="en-US"/>
          </a:p>
        </p:txBody>
      </p:sp>
    </p:spTree>
    <p:extLst>
      <p:ext uri="{BB962C8B-B14F-4D97-AF65-F5344CB8AC3E}">
        <p14:creationId xmlns:p14="http://schemas.microsoft.com/office/powerpoint/2010/main" val="2779778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813" y="391391"/>
            <a:ext cx="9905998" cy="710045"/>
          </a:xfrm>
        </p:spPr>
        <p:txBody>
          <a:bodyPr/>
          <a:lstStyle/>
          <a:p>
            <a:r>
              <a:rPr lang="en-US" dirty="0">
                <a:solidFill>
                  <a:schemeClr val="bg1"/>
                </a:solidFill>
              </a:rPr>
              <a:t>2017 NEI Plan: Nonpoint Overview</a:t>
            </a:r>
          </a:p>
        </p:txBody>
      </p:sp>
      <p:sp>
        <p:nvSpPr>
          <p:cNvPr id="3" name="Content Placeholder 2"/>
          <p:cNvSpPr>
            <a:spLocks noGrp="1"/>
          </p:cNvSpPr>
          <p:nvPr>
            <p:ph idx="1"/>
          </p:nvPr>
        </p:nvSpPr>
        <p:spPr>
          <a:xfrm>
            <a:off x="559140" y="2438575"/>
            <a:ext cx="11050587" cy="3124201"/>
          </a:xfrm>
        </p:spPr>
        <p:txBody>
          <a:bodyPr>
            <a:noAutofit/>
          </a:bodyPr>
          <a:lstStyle/>
          <a:p>
            <a:pPr>
              <a:buClrTx/>
            </a:pPr>
            <a:r>
              <a:rPr lang="en-US" sz="2000" dirty="0">
                <a:solidFill>
                  <a:schemeClr val="bg1"/>
                </a:solidFill>
              </a:rPr>
              <a:t>New staggered 3-category schedule for EPA tools</a:t>
            </a:r>
          </a:p>
          <a:p>
            <a:pPr marL="914400" lvl="1" indent="-457200">
              <a:buClrTx/>
              <a:buFont typeface="+mj-lt"/>
              <a:buAutoNum type="arabicParenR"/>
            </a:pPr>
            <a:r>
              <a:rPr lang="en-US" sz="1800" dirty="0">
                <a:solidFill>
                  <a:schemeClr val="bg1"/>
                </a:solidFill>
              </a:rPr>
              <a:t>No PT subtraction, low-resources</a:t>
            </a:r>
          </a:p>
          <a:p>
            <a:pPr lvl="2">
              <a:buClrTx/>
            </a:pPr>
            <a:r>
              <a:rPr lang="en-US" sz="1600" dirty="0">
                <a:solidFill>
                  <a:schemeClr val="bg1"/>
                </a:solidFill>
              </a:rPr>
              <a:t>First tools released/reviewed</a:t>
            </a:r>
          </a:p>
          <a:p>
            <a:pPr lvl="2">
              <a:buClrTx/>
            </a:pPr>
            <a:r>
              <a:rPr lang="en-US" sz="1600" dirty="0">
                <a:solidFill>
                  <a:schemeClr val="bg1"/>
                </a:solidFill>
              </a:rPr>
              <a:t>Minimal changes to existing methodology</a:t>
            </a:r>
          </a:p>
          <a:p>
            <a:pPr marL="914400" lvl="1" indent="-457200">
              <a:buClrTx/>
              <a:buFont typeface="+mj-lt"/>
              <a:buAutoNum type="arabicParenR"/>
            </a:pPr>
            <a:r>
              <a:rPr lang="en-US" sz="1800" dirty="0">
                <a:solidFill>
                  <a:schemeClr val="bg1"/>
                </a:solidFill>
              </a:rPr>
              <a:t>No PT subtraction, more resources needed</a:t>
            </a:r>
          </a:p>
          <a:p>
            <a:pPr lvl="2">
              <a:buClrTx/>
            </a:pPr>
            <a:r>
              <a:rPr lang="en-US" sz="1600" dirty="0">
                <a:solidFill>
                  <a:schemeClr val="bg1"/>
                </a:solidFill>
              </a:rPr>
              <a:t>Second batch of tools released/reviewed</a:t>
            </a:r>
          </a:p>
          <a:p>
            <a:pPr lvl="2">
              <a:buClrTx/>
            </a:pPr>
            <a:r>
              <a:rPr lang="en-US" sz="1600" dirty="0">
                <a:solidFill>
                  <a:schemeClr val="bg1"/>
                </a:solidFill>
              </a:rPr>
              <a:t>Broken up into “2a” and “2b” based on ability to update earlier (2a) or need to wait for additional work (2b)</a:t>
            </a:r>
          </a:p>
          <a:p>
            <a:pPr marL="914400" lvl="1" indent="-457200">
              <a:buClrTx/>
              <a:buFont typeface="+mj-lt"/>
              <a:buAutoNum type="arabicParenR"/>
            </a:pPr>
            <a:r>
              <a:rPr lang="en-US" sz="1800" dirty="0">
                <a:solidFill>
                  <a:schemeClr val="bg1"/>
                </a:solidFill>
              </a:rPr>
              <a:t>PT reconciliation required, varying-level of resources needed</a:t>
            </a:r>
          </a:p>
          <a:p>
            <a:pPr lvl="2">
              <a:buClrTx/>
            </a:pPr>
            <a:r>
              <a:rPr lang="en-US" sz="1600" dirty="0">
                <a:solidFill>
                  <a:schemeClr val="bg1"/>
                </a:solidFill>
              </a:rPr>
              <a:t>Last batch of tools released/reviewed</a:t>
            </a:r>
          </a:p>
          <a:p>
            <a:pPr lvl="2">
              <a:buClrTx/>
            </a:pPr>
            <a:r>
              <a:rPr lang="en-US" sz="1600" dirty="0">
                <a:solidFill>
                  <a:schemeClr val="bg1"/>
                </a:solidFill>
              </a:rPr>
              <a:t>Leverage 2017 SLT Point data in final version</a:t>
            </a:r>
          </a:p>
          <a:p>
            <a:pPr>
              <a:buClrTx/>
            </a:pPr>
            <a:r>
              <a:rPr lang="en-US" sz="2000" dirty="0">
                <a:solidFill>
                  <a:schemeClr val="bg1"/>
                </a:solidFill>
              </a:rPr>
              <a:t>Full list of all tools/EPA estimates in plan</a:t>
            </a:r>
          </a:p>
          <a:p>
            <a:pPr>
              <a:buClrTx/>
            </a:pPr>
            <a:r>
              <a:rPr lang="en-US" sz="2000" dirty="0">
                <a:solidFill>
                  <a:schemeClr val="bg1"/>
                </a:solidFill>
              </a:rPr>
              <a:t>Early engagement on Cat 1 and 2 tools</a:t>
            </a:r>
          </a:p>
        </p:txBody>
      </p:sp>
      <p:sp>
        <p:nvSpPr>
          <p:cNvPr id="4" name="Slide Number Placeholder 3"/>
          <p:cNvSpPr>
            <a:spLocks noGrp="1"/>
          </p:cNvSpPr>
          <p:nvPr>
            <p:ph type="sldNum" sz="quarter" idx="12"/>
          </p:nvPr>
        </p:nvSpPr>
        <p:spPr/>
        <p:txBody>
          <a:bodyPr/>
          <a:lstStyle/>
          <a:p>
            <a:fld id="{8371032D-B8DF-42A6-BF09-C10F1C194C4E}" type="slidenum">
              <a:rPr lang="en-US" smtClean="0"/>
              <a:t>25</a:t>
            </a:fld>
            <a:endParaRPr lang="en-US"/>
          </a:p>
        </p:txBody>
      </p:sp>
    </p:spTree>
    <p:extLst>
      <p:ext uri="{BB962C8B-B14F-4D97-AF65-F5344CB8AC3E}">
        <p14:creationId xmlns:p14="http://schemas.microsoft.com/office/powerpoint/2010/main" val="1422914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106" y="186520"/>
            <a:ext cx="9905998" cy="1096370"/>
          </a:xfrm>
        </p:spPr>
        <p:txBody>
          <a:bodyPr>
            <a:normAutofit/>
          </a:bodyPr>
          <a:lstStyle/>
          <a:p>
            <a:r>
              <a:rPr lang="en-US" dirty="0"/>
              <a:t>2017 Nonpoint NEI Schedule: Key Dates</a:t>
            </a:r>
          </a:p>
        </p:txBody>
      </p:sp>
      <p:sp>
        <p:nvSpPr>
          <p:cNvPr id="3" name="Content Placeholder 2"/>
          <p:cNvSpPr>
            <a:spLocks noGrp="1"/>
          </p:cNvSpPr>
          <p:nvPr>
            <p:ph idx="1"/>
          </p:nvPr>
        </p:nvSpPr>
        <p:spPr>
          <a:xfrm>
            <a:off x="882106" y="2421339"/>
            <a:ext cx="10568366" cy="3124201"/>
          </a:xfrm>
        </p:spPr>
        <p:txBody>
          <a:bodyPr>
            <a:noAutofit/>
          </a:bodyPr>
          <a:lstStyle/>
          <a:p>
            <a:r>
              <a:rPr lang="en-US" sz="2000" dirty="0"/>
              <a:t>June 15, 2018: EIS submittal window opened (all data categories)</a:t>
            </a:r>
          </a:p>
          <a:p>
            <a:r>
              <a:rPr lang="en-US" sz="2000" dirty="0"/>
              <a:t>November 15 – December 15, 2018: SLT comments on “Category 2b” EPA draft estimates/tools</a:t>
            </a:r>
          </a:p>
          <a:p>
            <a:r>
              <a:rPr lang="en-US" sz="2000" dirty="0"/>
              <a:t>March 31, 2019: Nonpoint survey and nonpoint emissions due for all nonpoint sources. All non-”Category 3” SLT inputs to EPA tools are due.</a:t>
            </a:r>
          </a:p>
          <a:p>
            <a:r>
              <a:rPr lang="en-US" sz="2000" dirty="0"/>
              <a:t>March 1 – April 30, 2019: SLT comments on “Category 3” EPA draft estimates/tools</a:t>
            </a:r>
          </a:p>
          <a:p>
            <a:r>
              <a:rPr lang="en-US" sz="2000" dirty="0"/>
              <a:t>May 31, 2019: All ”Category 3” SLT inputs are due</a:t>
            </a:r>
          </a:p>
          <a:p>
            <a:r>
              <a:rPr lang="en-US" sz="2000" dirty="0"/>
              <a:t>May 1 – September 1, 2019: EPA solicits corrections to draft NEI</a:t>
            </a:r>
          </a:p>
          <a:p>
            <a:r>
              <a:rPr lang="en-US" sz="2000" dirty="0"/>
              <a:t>December 31, 2019: NEI release in EIS for nonpoint data</a:t>
            </a:r>
          </a:p>
          <a:p>
            <a:r>
              <a:rPr lang="en-US" sz="2000" dirty="0"/>
              <a:t>February 28, 2020: 2017v1 NEI release in EIS; no plans for a 2017v2 NEI</a:t>
            </a:r>
          </a:p>
          <a:p>
            <a:pPr marL="0" indent="0">
              <a:buNone/>
            </a:pPr>
            <a:r>
              <a:rPr lang="en-US" sz="1800" i="1" dirty="0"/>
              <a:t>		</a:t>
            </a:r>
          </a:p>
          <a:p>
            <a:pPr marL="0" indent="0">
              <a:buNone/>
            </a:pPr>
            <a:r>
              <a:rPr lang="en-US" sz="1600" i="1" dirty="0"/>
              <a:t>See Appendix 1 for Suggested SLT Timeline and QA Checks</a:t>
            </a:r>
            <a:endParaRPr lang="en-US" sz="1800" i="1" dirty="0"/>
          </a:p>
        </p:txBody>
      </p:sp>
      <p:sp>
        <p:nvSpPr>
          <p:cNvPr id="4" name="Slide Number Placeholder 3"/>
          <p:cNvSpPr>
            <a:spLocks noGrp="1"/>
          </p:cNvSpPr>
          <p:nvPr>
            <p:ph type="sldNum" sz="quarter" idx="12"/>
          </p:nvPr>
        </p:nvSpPr>
        <p:spPr/>
        <p:txBody>
          <a:bodyPr/>
          <a:lstStyle/>
          <a:p>
            <a:fld id="{8371032D-B8DF-42A6-BF09-C10F1C194C4E}" type="slidenum">
              <a:rPr lang="en-US" smtClean="0"/>
              <a:t>26</a:t>
            </a:fld>
            <a:endParaRPr lang="en-US"/>
          </a:p>
        </p:txBody>
      </p:sp>
    </p:spTree>
    <p:extLst>
      <p:ext uri="{BB962C8B-B14F-4D97-AF65-F5344CB8AC3E}">
        <p14:creationId xmlns:p14="http://schemas.microsoft.com/office/powerpoint/2010/main" val="2561965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2017 NEI Plan: </a:t>
            </a:r>
            <a:br>
              <a:rPr lang="en-US" dirty="0">
                <a:solidFill>
                  <a:schemeClr val="bg1"/>
                </a:solidFill>
              </a:rPr>
            </a:br>
            <a:r>
              <a:rPr lang="en-US" dirty="0">
                <a:solidFill>
                  <a:schemeClr val="bg1"/>
                </a:solidFill>
              </a:rPr>
              <a:t>What Will Define Nonpoint Success?</a:t>
            </a:r>
          </a:p>
        </p:txBody>
      </p:sp>
      <p:sp>
        <p:nvSpPr>
          <p:cNvPr id="3" name="Content Placeholder 2"/>
          <p:cNvSpPr>
            <a:spLocks noGrp="1"/>
          </p:cNvSpPr>
          <p:nvPr>
            <p:ph idx="1"/>
          </p:nvPr>
        </p:nvSpPr>
        <p:spPr/>
        <p:txBody>
          <a:bodyPr>
            <a:normAutofit fontScale="92500" lnSpcReduction="20000"/>
          </a:bodyPr>
          <a:lstStyle/>
          <a:p>
            <a:pPr>
              <a:buClrTx/>
            </a:pPr>
            <a:r>
              <a:rPr lang="en-US" dirty="0">
                <a:solidFill>
                  <a:schemeClr val="bg1"/>
                </a:solidFill>
              </a:rPr>
              <a:t>Early and engaged review of NEMOs (Nonpoint Emissions Methodology and Operator instructions) and draft tools –NOMAD meetings</a:t>
            </a:r>
          </a:p>
          <a:p>
            <a:pPr>
              <a:buClrTx/>
            </a:pPr>
            <a:r>
              <a:rPr lang="en-US" dirty="0">
                <a:solidFill>
                  <a:schemeClr val="bg1"/>
                </a:solidFill>
              </a:rPr>
              <a:t>Focus limited resources on tools/sectors requiring PT reconciliation</a:t>
            </a:r>
          </a:p>
          <a:p>
            <a:pPr>
              <a:buClrTx/>
            </a:pPr>
            <a:r>
              <a:rPr lang="en-US" dirty="0">
                <a:solidFill>
                  <a:schemeClr val="bg1"/>
                </a:solidFill>
              </a:rPr>
              <a:t>Accurate and on-time NP survey</a:t>
            </a:r>
          </a:p>
          <a:p>
            <a:pPr>
              <a:buClrTx/>
            </a:pPr>
            <a:r>
              <a:rPr lang="en-US" dirty="0">
                <a:solidFill>
                  <a:schemeClr val="bg1"/>
                </a:solidFill>
              </a:rPr>
              <a:t>Submit accurate and correctly-formatted inputs for EPA tools where desired</a:t>
            </a:r>
          </a:p>
          <a:p>
            <a:pPr>
              <a:buClrTx/>
            </a:pPr>
            <a:r>
              <a:rPr lang="en-US" dirty="0">
                <a:solidFill>
                  <a:schemeClr val="bg1"/>
                </a:solidFill>
              </a:rPr>
              <a:t>Understand how Option Group/Option Set will be used in NEI Selection –see Appendices 4 and 6</a:t>
            </a:r>
          </a:p>
          <a:p>
            <a:endParaRPr lang="en-US" dirty="0">
              <a:solidFill>
                <a:schemeClr val="bg1"/>
              </a:solidFill>
            </a:endParaRPr>
          </a:p>
        </p:txBody>
      </p:sp>
      <p:sp>
        <p:nvSpPr>
          <p:cNvPr id="4" name="Slide Number Placeholder 3"/>
          <p:cNvSpPr>
            <a:spLocks noGrp="1"/>
          </p:cNvSpPr>
          <p:nvPr>
            <p:ph type="sldNum" sz="quarter" idx="12"/>
          </p:nvPr>
        </p:nvSpPr>
        <p:spPr/>
        <p:txBody>
          <a:bodyPr/>
          <a:lstStyle/>
          <a:p>
            <a:fld id="{8371032D-B8DF-42A6-BF09-C10F1C194C4E}" type="slidenum">
              <a:rPr lang="en-US" smtClean="0"/>
              <a:t>27</a:t>
            </a:fld>
            <a:endParaRPr lang="en-US"/>
          </a:p>
        </p:txBody>
      </p:sp>
    </p:spTree>
    <p:extLst>
      <p:ext uri="{BB962C8B-B14F-4D97-AF65-F5344CB8AC3E}">
        <p14:creationId xmlns:p14="http://schemas.microsoft.com/office/powerpoint/2010/main" val="1198080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37000">
              <a:schemeClr val="accent6">
                <a:lumMod val="50000"/>
              </a:schemeClr>
            </a:gs>
            <a:gs pos="85000">
              <a:schemeClr val="accent6">
                <a:lumMod val="50000"/>
              </a:schemeClr>
            </a:gs>
            <a:gs pos="100000">
              <a:schemeClr val="tx2">
                <a:lumMod val="2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3900" y="860425"/>
            <a:ext cx="10299700" cy="1325563"/>
          </a:xfrm>
        </p:spPr>
        <p:txBody>
          <a:bodyPr>
            <a:normAutofit/>
          </a:bodyPr>
          <a:lstStyle/>
          <a:p>
            <a:r>
              <a:rPr lang="en-US" sz="3600" dirty="0"/>
              <a:t>Nonpoint Selection Process: Blending Data</a:t>
            </a:r>
          </a:p>
        </p:txBody>
      </p:sp>
      <p:sp>
        <p:nvSpPr>
          <p:cNvPr id="3" name="Content Placeholder 2"/>
          <p:cNvSpPr>
            <a:spLocks noGrp="1"/>
          </p:cNvSpPr>
          <p:nvPr>
            <p:ph idx="1"/>
          </p:nvPr>
        </p:nvSpPr>
        <p:spPr>
          <a:xfrm>
            <a:off x="838200" y="2012865"/>
            <a:ext cx="10495944" cy="4164098"/>
          </a:xfrm>
        </p:spPr>
        <p:txBody>
          <a:bodyPr anchor="ctr">
            <a:normAutofit/>
          </a:bodyPr>
          <a:lstStyle/>
          <a:p>
            <a:r>
              <a:rPr lang="en-US" sz="2400" dirty="0">
                <a:solidFill>
                  <a:schemeClr val="tx1">
                    <a:lumMod val="75000"/>
                  </a:schemeClr>
                </a:solidFill>
              </a:rPr>
              <a:t>Necessary as not every agency submits a complete inventory: sources, spatial, and pollutants</a:t>
            </a:r>
          </a:p>
          <a:p>
            <a:r>
              <a:rPr lang="en-US" sz="2400" dirty="0">
                <a:solidFill>
                  <a:schemeClr val="tx1">
                    <a:lumMod val="75000"/>
                  </a:schemeClr>
                </a:solidFill>
              </a:rPr>
              <a:t>EPA assists SLTs by developing its own estimates/tools and new input templates</a:t>
            </a:r>
          </a:p>
          <a:p>
            <a:r>
              <a:rPr lang="en-US" sz="2400" dirty="0">
                <a:solidFill>
                  <a:schemeClr val="tx1">
                    <a:lumMod val="75000"/>
                  </a:schemeClr>
                </a:solidFill>
              </a:rPr>
              <a:t>A merge of data needs to happen, selecting the preferred/best pieces of data to go in the final NEI –a documented hierarchy</a:t>
            </a:r>
          </a:p>
        </p:txBody>
      </p:sp>
      <p:sp>
        <p:nvSpPr>
          <p:cNvPr id="4" name="Slide Number Placeholder 3"/>
          <p:cNvSpPr>
            <a:spLocks noGrp="1"/>
          </p:cNvSpPr>
          <p:nvPr>
            <p:ph type="sldNum" sz="quarter" idx="12"/>
          </p:nvPr>
        </p:nvSpPr>
        <p:spPr/>
        <p:txBody>
          <a:bodyPr/>
          <a:lstStyle/>
          <a:p>
            <a:fld id="{8371032D-B8DF-42A6-BF09-C10F1C194C4E}" type="slidenum">
              <a:rPr lang="en-US" smtClean="0"/>
              <a:t>28</a:t>
            </a:fld>
            <a:endParaRPr lang="en-US"/>
          </a:p>
        </p:txBody>
      </p:sp>
    </p:spTree>
    <p:extLst>
      <p:ext uri="{BB962C8B-B14F-4D97-AF65-F5344CB8AC3E}">
        <p14:creationId xmlns:p14="http://schemas.microsoft.com/office/powerpoint/2010/main" val="1539418970"/>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37000">
              <a:schemeClr val="accent6">
                <a:lumMod val="50000"/>
              </a:schemeClr>
            </a:gs>
            <a:gs pos="85000">
              <a:schemeClr val="accent6">
                <a:lumMod val="50000"/>
              </a:schemeClr>
            </a:gs>
            <a:gs pos="100000">
              <a:schemeClr val="tx2">
                <a:lumMod val="25000"/>
              </a:schemeClr>
            </a:gs>
          </a:gsLst>
          <a:lin ang="5400000" scaled="1"/>
        </a:gradFill>
        <a:effectLst/>
      </p:bgPr>
    </p:bg>
    <p:spTree>
      <p:nvGrpSpPr>
        <p:cNvPr id="1" name=""/>
        <p:cNvGrpSpPr/>
        <p:nvPr/>
      </p:nvGrpSpPr>
      <p:grpSpPr>
        <a:xfrm>
          <a:off x="0" y="0"/>
          <a:ext cx="0" cy="0"/>
          <a:chOff x="0" y="0"/>
          <a:chExt cx="0" cy="0"/>
        </a:xfrm>
      </p:grpSpPr>
      <p:pic>
        <p:nvPicPr>
          <p:cNvPr id="6" name="Picture 5" descr="Map showing the use of SLT inputs versus EPA estimates." title="2011 NEI Nonpoint Oil and Ga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2182" y="3762784"/>
            <a:ext cx="4398018" cy="3007340"/>
          </a:xfrm>
          <a:prstGeom prst="rect">
            <a:avLst/>
          </a:prstGeom>
          <a:effectLst>
            <a:softEdge rad="63500"/>
          </a:effectLst>
        </p:spPr>
      </p:pic>
      <p:pic>
        <p:nvPicPr>
          <p:cNvPr id="5" name="Picture 4" descr="Map shoing that EPA estimates were used in 2008 and no SLT inputs were used." title="2008 NEI Nonpoint oil and ga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7802" y="3762784"/>
            <a:ext cx="4495799" cy="2982240"/>
          </a:xfrm>
          <a:prstGeom prst="rect">
            <a:avLst/>
          </a:prstGeom>
          <a:effectLst>
            <a:softEdge rad="63500"/>
          </a:effectLst>
        </p:spPr>
      </p:pic>
      <p:sp>
        <p:nvSpPr>
          <p:cNvPr id="2" name="Title 1"/>
          <p:cNvSpPr>
            <a:spLocks noGrp="1"/>
          </p:cNvSpPr>
          <p:nvPr>
            <p:ph type="title"/>
          </p:nvPr>
        </p:nvSpPr>
        <p:spPr>
          <a:xfrm>
            <a:off x="838200" y="365125"/>
            <a:ext cx="6038850" cy="771077"/>
          </a:xfrm>
        </p:spPr>
        <p:txBody>
          <a:bodyPr>
            <a:normAutofit/>
          </a:bodyPr>
          <a:lstStyle/>
          <a:p>
            <a:r>
              <a:rPr lang="en-US" sz="3600" dirty="0"/>
              <a:t>Role of SLTs vs. EPA</a:t>
            </a:r>
          </a:p>
        </p:txBody>
      </p:sp>
      <p:sp>
        <p:nvSpPr>
          <p:cNvPr id="3" name="Content Placeholder 2"/>
          <p:cNvSpPr>
            <a:spLocks noGrp="1"/>
          </p:cNvSpPr>
          <p:nvPr>
            <p:ph idx="1"/>
          </p:nvPr>
        </p:nvSpPr>
        <p:spPr>
          <a:xfrm>
            <a:off x="410510" y="1201942"/>
            <a:ext cx="11066182" cy="2590800"/>
          </a:xfrm>
        </p:spPr>
        <p:txBody>
          <a:bodyPr>
            <a:noAutofit/>
          </a:bodyPr>
          <a:lstStyle/>
          <a:p>
            <a:pPr>
              <a:spcBef>
                <a:spcPct val="0"/>
              </a:spcBef>
              <a:buClrTx/>
            </a:pPr>
            <a:r>
              <a:rPr lang="en-US"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ea typeface="+mj-ea"/>
                <a:cs typeface="+mj-cs"/>
              </a:rPr>
              <a:t>States are responsible for the emissions estimates</a:t>
            </a:r>
          </a:p>
          <a:p>
            <a:pPr>
              <a:spcBef>
                <a:spcPct val="0"/>
              </a:spcBef>
              <a:buClrTx/>
            </a:pPr>
            <a:r>
              <a:rPr lang="en-US"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ea typeface="+mj-ea"/>
                <a:cs typeface="+mj-cs"/>
              </a:rPr>
              <a:t>SLTs can choose to accept EPA estimates; however, states choose method to apply</a:t>
            </a:r>
          </a:p>
          <a:p>
            <a:pPr lvl="1">
              <a:spcBef>
                <a:spcPct val="0"/>
              </a:spcBef>
              <a:buClrTx/>
            </a:pPr>
            <a:r>
              <a:rPr lang="en-US"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ea typeface="+mj-ea"/>
                <a:cs typeface="+mj-cs"/>
              </a:rPr>
              <a:t>EPA methods are assumptions about activity and emissions rates that can be improved with local understanding</a:t>
            </a:r>
          </a:p>
          <a:p>
            <a:pPr>
              <a:spcBef>
                <a:spcPct val="0"/>
              </a:spcBef>
              <a:buClrTx/>
            </a:pPr>
            <a:r>
              <a:rPr lang="en-US"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ea typeface="+mj-ea"/>
                <a:cs typeface="+mj-cs"/>
              </a:rPr>
              <a:t>In the absence of SLT data, EPA still has to create a complete inventory.</a:t>
            </a:r>
            <a:endParaRPr lang="en-US" sz="180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ea typeface="+mj-ea"/>
              <a:cs typeface="+mj-cs"/>
            </a:endParaRPr>
          </a:p>
        </p:txBody>
      </p:sp>
      <p:sp>
        <p:nvSpPr>
          <p:cNvPr id="4" name="Slide Number Placeholder 3"/>
          <p:cNvSpPr>
            <a:spLocks noGrp="1"/>
          </p:cNvSpPr>
          <p:nvPr>
            <p:ph type="sldNum" sz="quarter" idx="12"/>
          </p:nvPr>
        </p:nvSpPr>
        <p:spPr/>
        <p:txBody>
          <a:bodyPr/>
          <a:lstStyle/>
          <a:p>
            <a:fld id="{E86D01D0-0DA4-4C85-A193-14766BEBD4BE}" type="slidenum">
              <a:rPr lang="en-US" smtClean="0">
                <a:latin typeface="Corbel" panose="020B0503020204020204" pitchFamily="34" charset="0"/>
              </a:rPr>
              <a:t>29</a:t>
            </a:fld>
            <a:endParaRPr lang="en-US">
              <a:latin typeface="Corbel" panose="020B0503020204020204" pitchFamily="34" charset="0"/>
            </a:endParaRPr>
          </a:p>
        </p:txBody>
      </p:sp>
      <p:sp>
        <p:nvSpPr>
          <p:cNvPr id="7" name="TextBox 6"/>
          <p:cNvSpPr txBox="1"/>
          <p:nvPr/>
        </p:nvSpPr>
        <p:spPr>
          <a:xfrm>
            <a:off x="2683483" y="3755947"/>
            <a:ext cx="2789546" cy="369332"/>
          </a:xfrm>
          <a:prstGeom prst="rect">
            <a:avLst/>
          </a:prstGeom>
          <a:noFill/>
        </p:spPr>
        <p:txBody>
          <a:bodyPr wrap="none" rtlCol="0">
            <a:spAutoFit/>
          </a:bodyPr>
          <a:lstStyle/>
          <a:p>
            <a:r>
              <a:rPr lang="en-US" b="1" dirty="0">
                <a:solidFill>
                  <a:schemeClr val="bg1"/>
                </a:solidFill>
              </a:rPr>
              <a:t>2008 NEI NP oil and gas</a:t>
            </a:r>
          </a:p>
        </p:txBody>
      </p:sp>
      <p:sp>
        <p:nvSpPr>
          <p:cNvPr id="8" name="TextBox 7"/>
          <p:cNvSpPr txBox="1"/>
          <p:nvPr/>
        </p:nvSpPr>
        <p:spPr>
          <a:xfrm flipH="1">
            <a:off x="7467600" y="3762784"/>
            <a:ext cx="3234690" cy="369332"/>
          </a:xfrm>
          <a:prstGeom prst="rect">
            <a:avLst/>
          </a:prstGeom>
          <a:noFill/>
        </p:spPr>
        <p:txBody>
          <a:bodyPr wrap="square" rtlCol="0">
            <a:spAutoFit/>
          </a:bodyPr>
          <a:lstStyle/>
          <a:p>
            <a:r>
              <a:rPr lang="en-US" b="1" dirty="0">
                <a:solidFill>
                  <a:schemeClr val="bg1"/>
                </a:solidFill>
              </a:rPr>
              <a:t>2011 NEI NP oil and gas</a:t>
            </a:r>
          </a:p>
        </p:txBody>
      </p:sp>
    </p:spTree>
    <p:extLst>
      <p:ext uri="{BB962C8B-B14F-4D97-AF65-F5344CB8AC3E}">
        <p14:creationId xmlns:p14="http://schemas.microsoft.com/office/powerpoint/2010/main" val="740058612"/>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8207" y="282054"/>
            <a:ext cx="9905998" cy="1216025"/>
          </a:xfrm>
        </p:spPr>
        <p:txBody>
          <a:bodyPr/>
          <a:lstStyle/>
          <a:p>
            <a:r>
              <a:rPr lang="en-US" dirty="0">
                <a:solidFill>
                  <a:schemeClr val="bg1"/>
                </a:solidFill>
              </a:rPr>
              <a:t>Selection Hierarchy</a:t>
            </a:r>
          </a:p>
        </p:txBody>
      </p:sp>
      <p:sp>
        <p:nvSpPr>
          <p:cNvPr id="3" name="Content Placeholder 2"/>
          <p:cNvSpPr>
            <a:spLocks noGrp="1"/>
          </p:cNvSpPr>
          <p:nvPr>
            <p:ph idx="1"/>
          </p:nvPr>
        </p:nvSpPr>
        <p:spPr>
          <a:xfrm>
            <a:off x="1179394" y="3408765"/>
            <a:ext cx="9124666" cy="2855557"/>
          </a:xfrm>
        </p:spPr>
        <p:txBody>
          <a:bodyPr/>
          <a:lstStyle/>
          <a:p>
            <a:pPr>
              <a:buClrTx/>
            </a:pPr>
            <a:r>
              <a:rPr lang="en-US" dirty="0">
                <a:solidFill>
                  <a:schemeClr val="bg1"/>
                </a:solidFill>
              </a:rPr>
              <a:t>Much like natural selection, only the best data will prevail</a:t>
            </a:r>
          </a:p>
          <a:p>
            <a:pPr>
              <a:buClrTx/>
            </a:pPr>
            <a:r>
              <a:rPr lang="en-US" dirty="0">
                <a:solidFill>
                  <a:schemeClr val="bg1"/>
                </a:solidFill>
              </a:rPr>
              <a:t>SLT data gets a leg up, since EPA’s historical policy is to give it precedence</a:t>
            </a:r>
          </a:p>
          <a:p>
            <a:pPr>
              <a:buClrTx/>
            </a:pPr>
            <a:r>
              <a:rPr lang="en-US" dirty="0">
                <a:solidFill>
                  <a:schemeClr val="bg1"/>
                </a:solidFill>
              </a:rPr>
              <a:t>PM Augmentation actually takes first priority, because it corrects minor errors</a:t>
            </a:r>
          </a:p>
          <a:p>
            <a:endParaRPr lang="en-US" dirty="0">
              <a:solidFill>
                <a:schemeClr val="bg1"/>
              </a:solidFill>
            </a:endParaRPr>
          </a:p>
        </p:txBody>
      </p:sp>
      <p:sp>
        <p:nvSpPr>
          <p:cNvPr id="4" name="Slide Number Placeholder 3"/>
          <p:cNvSpPr>
            <a:spLocks noGrp="1"/>
          </p:cNvSpPr>
          <p:nvPr>
            <p:ph type="sldNum" sz="quarter" idx="12"/>
          </p:nvPr>
        </p:nvSpPr>
        <p:spPr/>
        <p:txBody>
          <a:bodyPr/>
          <a:lstStyle/>
          <a:p>
            <a:fld id="{8371032D-B8DF-42A6-BF09-C10F1C194C4E}" type="slidenum">
              <a:rPr lang="en-US" smtClean="0"/>
              <a:t>30</a:t>
            </a:fld>
            <a:endParaRPr lang="en-US"/>
          </a:p>
        </p:txBody>
      </p:sp>
    </p:spTree>
    <p:extLst>
      <p:ext uri="{BB962C8B-B14F-4D97-AF65-F5344CB8AC3E}">
        <p14:creationId xmlns:p14="http://schemas.microsoft.com/office/powerpoint/2010/main" val="799259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12000" b="-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4559" y="309348"/>
            <a:ext cx="9905998" cy="1055427"/>
          </a:xfrm>
        </p:spPr>
        <p:txBody>
          <a:bodyPr>
            <a:normAutofit fontScale="90000"/>
          </a:bodyPr>
          <a:lstStyle/>
          <a:p>
            <a:r>
              <a:rPr lang="en-US" dirty="0">
                <a:solidFill>
                  <a:schemeClr val="bg1"/>
                </a:solidFill>
              </a:rPr>
              <a:t>The Selection Hierarchy: 2014 NEI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11176320"/>
              </p:ext>
            </p:extLst>
          </p:nvPr>
        </p:nvGraphicFramePr>
        <p:xfrm>
          <a:off x="259993" y="1780464"/>
          <a:ext cx="11723427" cy="4748710"/>
        </p:xfrm>
        <a:graphic>
          <a:graphicData uri="http://schemas.openxmlformats.org/drawingml/2006/table">
            <a:tbl>
              <a:tblPr firstRow="1" bandRow="1">
                <a:tableStyleId>{5C22544A-7EE6-4342-B048-85BDC9FD1C3A}</a:tableStyleId>
              </a:tblPr>
              <a:tblGrid>
                <a:gridCol w="2423641">
                  <a:extLst>
                    <a:ext uri="{9D8B030D-6E8A-4147-A177-3AD203B41FA5}">
                      <a16:colId xmlns:a16="http://schemas.microsoft.com/office/drawing/2014/main" val="3843848379"/>
                    </a:ext>
                  </a:extLst>
                </a:gridCol>
                <a:gridCol w="8384700">
                  <a:extLst>
                    <a:ext uri="{9D8B030D-6E8A-4147-A177-3AD203B41FA5}">
                      <a16:colId xmlns:a16="http://schemas.microsoft.com/office/drawing/2014/main" val="1302927133"/>
                    </a:ext>
                  </a:extLst>
                </a:gridCol>
                <a:gridCol w="915086">
                  <a:extLst>
                    <a:ext uri="{9D8B030D-6E8A-4147-A177-3AD203B41FA5}">
                      <a16:colId xmlns:a16="http://schemas.microsoft.com/office/drawing/2014/main" val="2042590331"/>
                    </a:ext>
                  </a:extLst>
                </a:gridCol>
              </a:tblGrid>
              <a:tr h="437678">
                <a:tc>
                  <a:txBody>
                    <a:bodyPr/>
                    <a:lstStyle/>
                    <a:p>
                      <a:r>
                        <a:rPr lang="en-US" sz="1800" dirty="0">
                          <a:solidFill>
                            <a:srgbClr val="C00000"/>
                          </a:solidFill>
                          <a:latin typeface="Century Schoolbook" panose="02040604050505020304" pitchFamily="18" charset="0"/>
                        </a:rPr>
                        <a:t>Dataset</a:t>
                      </a:r>
                      <a:r>
                        <a:rPr lang="en-US" sz="1800" baseline="0" dirty="0">
                          <a:solidFill>
                            <a:srgbClr val="C00000"/>
                          </a:solidFill>
                          <a:latin typeface="Century Schoolbook" panose="02040604050505020304" pitchFamily="18" charset="0"/>
                        </a:rPr>
                        <a:t> Name</a:t>
                      </a:r>
                      <a:endParaRPr lang="en-US" sz="1800" dirty="0">
                        <a:solidFill>
                          <a:srgbClr val="C00000"/>
                        </a:solidFill>
                        <a:latin typeface="Century Schoolbook" panose="02040604050505020304" pitchFamily="18" charset="0"/>
                      </a:endParaRPr>
                    </a:p>
                  </a:txBody>
                  <a:tcPr>
                    <a:noFill/>
                  </a:tcPr>
                </a:tc>
                <a:tc>
                  <a:txBody>
                    <a:bodyPr/>
                    <a:lstStyle/>
                    <a:p>
                      <a:r>
                        <a:rPr lang="en-US" sz="1800" dirty="0">
                          <a:solidFill>
                            <a:srgbClr val="C00000"/>
                          </a:solidFill>
                          <a:latin typeface="Century Schoolbook" panose="02040604050505020304" pitchFamily="18" charset="0"/>
                        </a:rPr>
                        <a:t>Description and Rationale</a:t>
                      </a:r>
                    </a:p>
                  </a:txBody>
                  <a:tcPr>
                    <a:noFill/>
                  </a:tcPr>
                </a:tc>
                <a:tc>
                  <a:txBody>
                    <a:bodyPr/>
                    <a:lstStyle/>
                    <a:p>
                      <a:r>
                        <a:rPr lang="en-US" sz="1800" dirty="0">
                          <a:solidFill>
                            <a:srgbClr val="C00000"/>
                          </a:solidFill>
                          <a:latin typeface="Century Schoolbook" panose="02040604050505020304" pitchFamily="18" charset="0"/>
                        </a:rPr>
                        <a:t>Rank</a:t>
                      </a:r>
                    </a:p>
                  </a:txBody>
                  <a:tcPr>
                    <a:noFill/>
                  </a:tcPr>
                </a:tc>
                <a:extLst>
                  <a:ext uri="{0D108BD9-81ED-4DB2-BD59-A6C34878D82A}">
                    <a16:rowId xmlns:a16="http://schemas.microsoft.com/office/drawing/2014/main" val="257912256"/>
                  </a:ext>
                </a:extLst>
              </a:tr>
              <a:tr h="437678">
                <a:tc>
                  <a:txBody>
                    <a:bodyPr/>
                    <a:lstStyle/>
                    <a:p>
                      <a:r>
                        <a:rPr lang="en-US" sz="1800" dirty="0">
                          <a:latin typeface="Century Schoolbook" panose="02040604050505020304" pitchFamily="18" charset="0"/>
                        </a:rPr>
                        <a:t>PM Speciation</a:t>
                      </a:r>
                    </a:p>
                  </a:txBody>
                  <a:tcPr>
                    <a:noFill/>
                  </a:tcPr>
                </a:tc>
                <a:tc>
                  <a:txBody>
                    <a:bodyPr/>
                    <a:lstStyle/>
                    <a:p>
                      <a:r>
                        <a:rPr lang="en-US" sz="1800" dirty="0">
                          <a:latin typeface="Century Schoolbook" panose="02040604050505020304" pitchFamily="18" charset="0"/>
                        </a:rPr>
                        <a:t>Calculated by offline method</a:t>
                      </a:r>
                      <a:r>
                        <a:rPr lang="en-US" sz="1800" baseline="0" dirty="0">
                          <a:latin typeface="Century Schoolbook" panose="02040604050505020304" pitchFamily="18" charset="0"/>
                        </a:rPr>
                        <a:t> splitting into 5 PM species:  elemental carbon, organic carbon, nitrate, sulfate, and PM fine</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1</a:t>
                      </a:r>
                    </a:p>
                  </a:txBody>
                  <a:tcPr>
                    <a:noFill/>
                  </a:tcPr>
                </a:tc>
                <a:extLst>
                  <a:ext uri="{0D108BD9-81ED-4DB2-BD59-A6C34878D82A}">
                    <a16:rowId xmlns:a16="http://schemas.microsoft.com/office/drawing/2014/main" val="3273694565"/>
                  </a:ext>
                </a:extLst>
              </a:tr>
              <a:tr h="437678">
                <a:tc>
                  <a:txBody>
                    <a:bodyPr/>
                    <a:lstStyle/>
                    <a:p>
                      <a:r>
                        <a:rPr lang="en-US" sz="1800" dirty="0">
                          <a:latin typeface="Century Schoolbook" panose="02040604050505020304" pitchFamily="18" charset="0"/>
                        </a:rPr>
                        <a:t>PM Augmentation</a:t>
                      </a:r>
                    </a:p>
                  </a:txBody>
                  <a:tcPr>
                    <a:noFill/>
                  </a:tcPr>
                </a:tc>
                <a:tc>
                  <a:txBody>
                    <a:bodyPr/>
                    <a:lstStyle/>
                    <a:p>
                      <a:r>
                        <a:rPr lang="en-US" sz="1800" dirty="0">
                          <a:latin typeface="Century Schoolbook" panose="02040604050505020304" pitchFamily="18" charset="0"/>
                        </a:rPr>
                        <a:t>Fills in missing or</a:t>
                      </a:r>
                      <a:r>
                        <a:rPr lang="en-US" sz="1800" baseline="0" dirty="0">
                          <a:latin typeface="Century Schoolbook" panose="02040604050505020304" pitchFamily="18" charset="0"/>
                        </a:rPr>
                        <a:t> inconsistent SLT PM</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2</a:t>
                      </a:r>
                    </a:p>
                  </a:txBody>
                  <a:tcPr>
                    <a:noFill/>
                  </a:tcPr>
                </a:tc>
                <a:extLst>
                  <a:ext uri="{0D108BD9-81ED-4DB2-BD59-A6C34878D82A}">
                    <a16:rowId xmlns:a16="http://schemas.microsoft.com/office/drawing/2014/main" val="4123090672"/>
                  </a:ext>
                </a:extLst>
              </a:tr>
              <a:tr h="437678">
                <a:tc>
                  <a:txBody>
                    <a:bodyPr/>
                    <a:lstStyle/>
                    <a:p>
                      <a:r>
                        <a:rPr lang="en-US" sz="1800" dirty="0">
                          <a:latin typeface="Century Schoolbook" panose="02040604050505020304" pitchFamily="18" charset="0"/>
                        </a:rPr>
                        <a:t>SLT</a:t>
                      </a:r>
                      <a:r>
                        <a:rPr lang="en-US" sz="1800" baseline="0" dirty="0">
                          <a:latin typeface="Century Schoolbook" panose="02040604050505020304" pitchFamily="18" charset="0"/>
                        </a:rPr>
                        <a:t> Data</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Also called Responsible Agency Selection, merged into one dataset</a:t>
                      </a:r>
                    </a:p>
                  </a:txBody>
                  <a:tcPr>
                    <a:noFill/>
                  </a:tcPr>
                </a:tc>
                <a:tc>
                  <a:txBody>
                    <a:bodyPr/>
                    <a:lstStyle/>
                    <a:p>
                      <a:r>
                        <a:rPr lang="en-US" sz="1800" dirty="0">
                          <a:latin typeface="Century Schoolbook" panose="02040604050505020304" pitchFamily="18" charset="0"/>
                        </a:rPr>
                        <a:t>3</a:t>
                      </a:r>
                    </a:p>
                  </a:txBody>
                  <a:tcPr>
                    <a:noFill/>
                  </a:tcPr>
                </a:tc>
                <a:extLst>
                  <a:ext uri="{0D108BD9-81ED-4DB2-BD59-A6C34878D82A}">
                    <a16:rowId xmlns:a16="http://schemas.microsoft.com/office/drawing/2014/main" val="1645812443"/>
                  </a:ext>
                </a:extLst>
              </a:tr>
              <a:tr h="437678">
                <a:tc>
                  <a:txBody>
                    <a:bodyPr/>
                    <a:lstStyle/>
                    <a:p>
                      <a:r>
                        <a:rPr lang="en-US" sz="1800" dirty="0">
                          <a:latin typeface="Century Schoolbook" panose="02040604050505020304" pitchFamily="18" charset="0"/>
                        </a:rPr>
                        <a:t>Chromium Augmentation</a:t>
                      </a:r>
                    </a:p>
                  </a:txBody>
                  <a:tcPr>
                    <a:noFill/>
                  </a:tcPr>
                </a:tc>
                <a:tc>
                  <a:txBody>
                    <a:bodyPr/>
                    <a:lstStyle/>
                    <a:p>
                      <a:r>
                        <a:rPr lang="en-US" sz="1800" dirty="0">
                          <a:latin typeface="Century Schoolbook" panose="02040604050505020304" pitchFamily="18" charset="0"/>
                        </a:rPr>
                        <a:t>Hexavalent and</a:t>
                      </a:r>
                      <a:r>
                        <a:rPr lang="en-US" sz="1800" baseline="0" dirty="0">
                          <a:latin typeface="Century Schoolbook" panose="02040604050505020304" pitchFamily="18" charset="0"/>
                        </a:rPr>
                        <a:t> Trivalent Chromium speciated from SLT reported chromium</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4</a:t>
                      </a:r>
                    </a:p>
                  </a:txBody>
                  <a:tcPr>
                    <a:noFill/>
                  </a:tcPr>
                </a:tc>
                <a:extLst>
                  <a:ext uri="{0D108BD9-81ED-4DB2-BD59-A6C34878D82A}">
                    <a16:rowId xmlns:a16="http://schemas.microsoft.com/office/drawing/2014/main" val="1792748221"/>
                  </a:ext>
                </a:extLst>
              </a:tr>
              <a:tr h="437678">
                <a:tc>
                  <a:txBody>
                    <a:bodyPr/>
                    <a:lstStyle/>
                    <a:p>
                      <a:r>
                        <a:rPr lang="en-US" sz="1800" dirty="0">
                          <a:latin typeface="Century Schoolbook" panose="02040604050505020304" pitchFamily="18" charset="0"/>
                        </a:rPr>
                        <a:t>HAP Augmentation</a:t>
                      </a:r>
                    </a:p>
                  </a:txBody>
                  <a:tcPr>
                    <a:noFill/>
                  </a:tcPr>
                </a:tc>
                <a:tc>
                  <a:txBody>
                    <a:bodyPr/>
                    <a:lstStyle/>
                    <a:p>
                      <a:r>
                        <a:rPr lang="en-US" sz="1800" dirty="0">
                          <a:latin typeface="Century Schoolbook" panose="02040604050505020304" pitchFamily="18" charset="0"/>
                        </a:rPr>
                        <a:t>Hazardous</a:t>
                      </a:r>
                      <a:r>
                        <a:rPr lang="en-US" sz="1800" baseline="0" dirty="0">
                          <a:latin typeface="Century Schoolbook" panose="02040604050505020304" pitchFamily="18" charset="0"/>
                        </a:rPr>
                        <a:t> Air Pollutants speciated from SLT reported VOC and PM</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5</a:t>
                      </a:r>
                    </a:p>
                  </a:txBody>
                  <a:tcPr>
                    <a:noFill/>
                  </a:tcPr>
                </a:tc>
                <a:extLst>
                  <a:ext uri="{0D108BD9-81ED-4DB2-BD59-A6C34878D82A}">
                    <a16:rowId xmlns:a16="http://schemas.microsoft.com/office/drawing/2014/main" val="1306447905"/>
                  </a:ext>
                </a:extLst>
              </a:tr>
              <a:tr h="437678">
                <a:tc>
                  <a:txBody>
                    <a:bodyPr/>
                    <a:lstStyle/>
                    <a:p>
                      <a:r>
                        <a:rPr lang="en-US" sz="1800" dirty="0">
                          <a:latin typeface="Century Schoolbook" panose="02040604050505020304" pitchFamily="18" charset="0"/>
                        </a:rPr>
                        <a:t>EPA</a:t>
                      </a:r>
                      <a:r>
                        <a:rPr lang="en-US" sz="1800" baseline="0" dirty="0">
                          <a:latin typeface="Century Schoolbook" panose="02040604050505020304" pitchFamily="18" charset="0"/>
                        </a:rPr>
                        <a:t> CMV &amp; Rail</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Commercial</a:t>
                      </a:r>
                      <a:r>
                        <a:rPr lang="en-US" sz="1800" baseline="0" dirty="0">
                          <a:latin typeface="Century Schoolbook" panose="02040604050505020304" pitchFamily="18" charset="0"/>
                        </a:rPr>
                        <a:t> Marine Vehicle and Locomotive data generated by EPA</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6</a:t>
                      </a:r>
                    </a:p>
                  </a:txBody>
                  <a:tcPr>
                    <a:noFill/>
                  </a:tcPr>
                </a:tc>
                <a:extLst>
                  <a:ext uri="{0D108BD9-81ED-4DB2-BD59-A6C34878D82A}">
                    <a16:rowId xmlns:a16="http://schemas.microsoft.com/office/drawing/2014/main" val="631606233"/>
                  </a:ext>
                </a:extLst>
              </a:tr>
              <a:tr h="437678">
                <a:tc>
                  <a:txBody>
                    <a:bodyPr/>
                    <a:lstStyle/>
                    <a:p>
                      <a:r>
                        <a:rPr lang="en-US" sz="1800" dirty="0">
                          <a:latin typeface="Century Schoolbook" panose="02040604050505020304" pitchFamily="18" charset="0"/>
                        </a:rPr>
                        <a:t>EPA Nonpoint</a:t>
                      </a:r>
                    </a:p>
                  </a:txBody>
                  <a:tcPr>
                    <a:noFill/>
                  </a:tcPr>
                </a:tc>
                <a:tc>
                  <a:txBody>
                    <a:bodyPr/>
                    <a:lstStyle/>
                    <a:p>
                      <a:r>
                        <a:rPr lang="en-US" sz="1800" dirty="0">
                          <a:latin typeface="Century Schoolbook" panose="02040604050505020304" pitchFamily="18" charset="0"/>
                        </a:rPr>
                        <a:t>EPA’s nonpoint datasets, generated</a:t>
                      </a:r>
                      <a:r>
                        <a:rPr lang="en-US" sz="1800" baseline="0" dirty="0">
                          <a:latin typeface="Century Schoolbook" panose="02040604050505020304" pitchFamily="18" charset="0"/>
                        </a:rPr>
                        <a:t> with vetting by SLTs in NOMAD Committee</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7</a:t>
                      </a:r>
                    </a:p>
                  </a:txBody>
                  <a:tcPr>
                    <a:noFill/>
                  </a:tcPr>
                </a:tc>
                <a:extLst>
                  <a:ext uri="{0D108BD9-81ED-4DB2-BD59-A6C34878D82A}">
                    <a16:rowId xmlns:a16="http://schemas.microsoft.com/office/drawing/2014/main" val="2324611709"/>
                  </a:ext>
                </a:extLst>
              </a:tr>
              <a:tr h="437678">
                <a:tc>
                  <a:txBody>
                    <a:bodyPr/>
                    <a:lstStyle/>
                    <a:p>
                      <a:r>
                        <a:rPr lang="en-US" sz="1800" dirty="0">
                          <a:latin typeface="Century Schoolbook" panose="02040604050505020304" pitchFamily="18" charset="0"/>
                        </a:rPr>
                        <a:t>Other miscellaneous</a:t>
                      </a:r>
                    </a:p>
                  </a:txBody>
                  <a:tcPr>
                    <a:noFill/>
                  </a:tcPr>
                </a:tc>
                <a:tc>
                  <a:txBody>
                    <a:bodyPr/>
                    <a:lstStyle/>
                    <a:p>
                      <a:r>
                        <a:rPr lang="en-US" sz="1800" dirty="0">
                          <a:latin typeface="Century Schoolbook" panose="02040604050505020304" pitchFamily="18" charset="0"/>
                        </a:rPr>
                        <a:t>ICI PM, 2011 data (when we’re really desperate or did not estimate 2014 emissions),</a:t>
                      </a:r>
                      <a:r>
                        <a:rPr lang="en-US" sz="1800" baseline="0" dirty="0">
                          <a:latin typeface="Century Schoolbook" panose="02040604050505020304" pitchFamily="18" charset="0"/>
                        </a:rPr>
                        <a:t> MOVES </a:t>
                      </a:r>
                      <a:endParaRPr lang="en-US" sz="1800" dirty="0">
                        <a:latin typeface="Century Schoolbook" panose="02040604050505020304" pitchFamily="18" charset="0"/>
                      </a:endParaRPr>
                    </a:p>
                  </a:txBody>
                  <a:tcPr>
                    <a:noFill/>
                  </a:tcPr>
                </a:tc>
                <a:tc>
                  <a:txBody>
                    <a:bodyPr/>
                    <a:lstStyle/>
                    <a:p>
                      <a:r>
                        <a:rPr lang="en-US" sz="1800" dirty="0">
                          <a:latin typeface="Century Schoolbook" panose="02040604050505020304" pitchFamily="18" charset="0"/>
                        </a:rPr>
                        <a:t>8</a:t>
                      </a:r>
                    </a:p>
                  </a:txBody>
                  <a:tcPr>
                    <a:noFill/>
                  </a:tcPr>
                </a:tc>
                <a:extLst>
                  <a:ext uri="{0D108BD9-81ED-4DB2-BD59-A6C34878D82A}">
                    <a16:rowId xmlns:a16="http://schemas.microsoft.com/office/drawing/2014/main" val="1101848899"/>
                  </a:ext>
                </a:extLst>
              </a:tr>
            </a:tbl>
          </a:graphicData>
        </a:graphic>
      </p:graphicFrame>
      <p:sp>
        <p:nvSpPr>
          <p:cNvPr id="3" name="Slide Number Placeholder 2"/>
          <p:cNvSpPr>
            <a:spLocks noGrp="1"/>
          </p:cNvSpPr>
          <p:nvPr>
            <p:ph type="sldNum" sz="quarter" idx="12"/>
          </p:nvPr>
        </p:nvSpPr>
        <p:spPr/>
        <p:txBody>
          <a:bodyPr/>
          <a:lstStyle/>
          <a:p>
            <a:fld id="{8371032D-B8DF-42A6-BF09-C10F1C194C4E}" type="slidenum">
              <a:rPr lang="en-US" smtClean="0"/>
              <a:t>31</a:t>
            </a:fld>
            <a:endParaRPr lang="en-US"/>
          </a:p>
        </p:txBody>
      </p:sp>
    </p:spTree>
    <p:extLst>
      <p:ext uri="{BB962C8B-B14F-4D97-AF65-F5344CB8AC3E}">
        <p14:creationId xmlns:p14="http://schemas.microsoft.com/office/powerpoint/2010/main" val="2122034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06F38-8636-4C54-98C9-3A23EB331475}"/>
              </a:ext>
            </a:extLst>
          </p:cNvPr>
          <p:cNvSpPr>
            <a:spLocks noGrp="1"/>
          </p:cNvSpPr>
          <p:nvPr>
            <p:ph type="title"/>
          </p:nvPr>
        </p:nvSpPr>
        <p:spPr/>
        <p:txBody>
          <a:bodyPr/>
          <a:lstStyle/>
          <a:p>
            <a:r>
              <a:rPr lang="en-US" dirty="0"/>
              <a:t>Nonpoint Details: QA, Tagging, Business Rules</a:t>
            </a:r>
          </a:p>
        </p:txBody>
      </p:sp>
      <p:sp>
        <p:nvSpPr>
          <p:cNvPr id="3" name="Content Placeholder 2">
            <a:extLst>
              <a:ext uri="{FF2B5EF4-FFF2-40B4-BE49-F238E27FC236}">
                <a16:creationId xmlns:a16="http://schemas.microsoft.com/office/drawing/2014/main" id="{4EEB7405-901F-434B-819B-E09F931877B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8EA116D-10B3-4C9E-8871-5A0DE4956CC4}"/>
              </a:ext>
            </a:extLst>
          </p:cNvPr>
          <p:cNvSpPr>
            <a:spLocks noGrp="1"/>
          </p:cNvSpPr>
          <p:nvPr>
            <p:ph type="sldNum" sz="quarter" idx="12"/>
          </p:nvPr>
        </p:nvSpPr>
        <p:spPr/>
        <p:txBody>
          <a:bodyPr/>
          <a:lstStyle/>
          <a:p>
            <a:fld id="{8371032D-B8DF-42A6-BF09-C10F1C194C4E}" type="slidenum">
              <a:rPr lang="en-US" smtClean="0"/>
              <a:t>32</a:t>
            </a:fld>
            <a:endParaRPr lang="en-US"/>
          </a:p>
        </p:txBody>
      </p:sp>
    </p:spTree>
    <p:extLst>
      <p:ext uri="{BB962C8B-B14F-4D97-AF65-F5344CB8AC3E}">
        <p14:creationId xmlns:p14="http://schemas.microsoft.com/office/powerpoint/2010/main" val="1956382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67952" y="365126"/>
            <a:ext cx="7150848" cy="943722"/>
          </a:xfrm>
        </p:spPr>
        <p:txBody>
          <a:bodyPr>
            <a:normAutofit fontScale="90000"/>
          </a:bodyPr>
          <a:lstStyle/>
          <a:p>
            <a:pPr algn="ctr"/>
            <a:r>
              <a:rPr lang="en-US" dirty="0">
                <a:solidFill>
                  <a:schemeClr val="bg1"/>
                </a:solidFill>
              </a:rPr>
              <a:t>What happens after SLTs submit their data?	</a:t>
            </a:r>
          </a:p>
        </p:txBody>
      </p:sp>
      <p:sp>
        <p:nvSpPr>
          <p:cNvPr id="3" name="Content Placeholder 2"/>
          <p:cNvSpPr>
            <a:spLocks noGrp="1"/>
          </p:cNvSpPr>
          <p:nvPr>
            <p:ph idx="1"/>
          </p:nvPr>
        </p:nvSpPr>
        <p:spPr>
          <a:xfrm>
            <a:off x="4045676" y="1693161"/>
            <a:ext cx="7839635" cy="3696634"/>
          </a:xfrm>
          <a:solidFill>
            <a:srgbClr val="EDE2D3">
              <a:alpha val="90000"/>
            </a:srgbClr>
          </a:solidFill>
        </p:spPr>
        <p:txBody>
          <a:bodyPr>
            <a:normAutofit/>
          </a:bodyPr>
          <a:lstStyle/>
          <a:p>
            <a:pPr>
              <a:buClrTx/>
            </a:pPr>
            <a:r>
              <a:rPr lang="en-US" sz="2200" dirty="0">
                <a:solidFill>
                  <a:schemeClr val="bg1"/>
                </a:solidFill>
              </a:rPr>
              <a:t>EPA does quality analysis on the SLT data (e.g., EIS reports)</a:t>
            </a:r>
          </a:p>
          <a:p>
            <a:pPr>
              <a:buClrTx/>
            </a:pPr>
            <a:r>
              <a:rPr lang="en-US" sz="2200" dirty="0">
                <a:solidFill>
                  <a:schemeClr val="bg1"/>
                </a:solidFill>
              </a:rPr>
              <a:t>EPA contacts the SLT to start a conversation about any findings</a:t>
            </a:r>
          </a:p>
          <a:p>
            <a:pPr>
              <a:buClrTx/>
            </a:pPr>
            <a:r>
              <a:rPr lang="en-US" sz="2200" dirty="0">
                <a:solidFill>
                  <a:schemeClr val="bg1"/>
                </a:solidFill>
              </a:rPr>
              <a:t>If SLT provides adequate timely response, then SLT data remains</a:t>
            </a:r>
          </a:p>
          <a:p>
            <a:pPr>
              <a:buClrTx/>
            </a:pPr>
            <a:r>
              <a:rPr lang="en-US" sz="2200" dirty="0">
                <a:solidFill>
                  <a:schemeClr val="bg1"/>
                </a:solidFill>
              </a:rPr>
              <a:t>If not, SLT data is “tagged,” which means it won’t be used in the final selection (which ultimately becomes the NEI)</a:t>
            </a:r>
          </a:p>
        </p:txBody>
      </p:sp>
      <p:sp>
        <p:nvSpPr>
          <p:cNvPr id="5" name="Slide Number Placeholder 4"/>
          <p:cNvSpPr>
            <a:spLocks noGrp="1"/>
          </p:cNvSpPr>
          <p:nvPr>
            <p:ph type="sldNum" sz="quarter" idx="12"/>
          </p:nvPr>
        </p:nvSpPr>
        <p:spPr/>
        <p:txBody>
          <a:bodyPr/>
          <a:lstStyle/>
          <a:p>
            <a:fld id="{8371032D-B8DF-42A6-BF09-C10F1C194C4E}" type="slidenum">
              <a:rPr lang="en-US" smtClean="0"/>
              <a:t>33</a:t>
            </a:fld>
            <a:endParaRPr lang="en-US"/>
          </a:p>
        </p:txBody>
      </p:sp>
    </p:spTree>
    <p:extLst>
      <p:ext uri="{BB962C8B-B14F-4D97-AF65-F5344CB8AC3E}">
        <p14:creationId xmlns:p14="http://schemas.microsoft.com/office/powerpoint/2010/main" val="1408502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41413" y="609600"/>
            <a:ext cx="9905998" cy="848139"/>
          </a:xfrm>
        </p:spPr>
        <p:txBody>
          <a:bodyPr>
            <a:normAutofit fontScale="90000"/>
          </a:bodyPr>
          <a:lstStyle/>
          <a:p>
            <a:r>
              <a:rPr lang="en-US" dirty="0">
                <a:solidFill>
                  <a:schemeClr val="bg1"/>
                </a:solidFill>
              </a:rPr>
              <a:t>QA:  Outlier Check for 2017 Nonpoint</a:t>
            </a:r>
            <a:br>
              <a:rPr lang="en-US" dirty="0">
                <a:solidFill>
                  <a:schemeClr val="bg1"/>
                </a:solidFill>
              </a:rPr>
            </a:br>
            <a:endParaRPr lang="en-US" dirty="0">
              <a:solidFill>
                <a:schemeClr val="bg1"/>
              </a:solidFill>
            </a:endParaRPr>
          </a:p>
        </p:txBody>
      </p:sp>
      <p:sp>
        <p:nvSpPr>
          <p:cNvPr id="5" name="Content Placeholder 4"/>
          <p:cNvSpPr>
            <a:spLocks noGrp="1"/>
          </p:cNvSpPr>
          <p:nvPr>
            <p:ph idx="1"/>
          </p:nvPr>
        </p:nvSpPr>
        <p:spPr/>
        <p:txBody>
          <a:bodyPr>
            <a:noAutofit/>
          </a:bodyPr>
          <a:lstStyle/>
          <a:p>
            <a:pPr lvl="0">
              <a:buClrTx/>
            </a:pPr>
            <a:r>
              <a:rPr lang="en-US" sz="2000" dirty="0">
                <a:solidFill>
                  <a:schemeClr val="bg1"/>
                </a:solidFill>
              </a:rPr>
              <a:t>Create EIS comparison report—2014v2 NEI, 2014 SLT (RAS), 2014 EPA, 2017 SLT, &amp; 2017 EPA datasets.  Compare by ratio and difference.</a:t>
            </a:r>
          </a:p>
          <a:p>
            <a:pPr lvl="0">
              <a:buClrTx/>
            </a:pPr>
            <a:r>
              <a:rPr lang="en-US" sz="2000" dirty="0">
                <a:solidFill>
                  <a:schemeClr val="bg1"/>
                </a:solidFill>
              </a:rPr>
              <a:t>Graph/map total (main criteria pollutant?) nationally and by state comparing 2014 to 2017 datasets.  Look for trends, anomalies and missing/unexpected pollutants. </a:t>
            </a:r>
          </a:p>
          <a:p>
            <a:pPr lvl="0">
              <a:buClrTx/>
            </a:pPr>
            <a:r>
              <a:rPr lang="en-US" sz="2000" dirty="0">
                <a:solidFill>
                  <a:schemeClr val="bg1"/>
                </a:solidFill>
              </a:rPr>
              <a:t>Mark records with emissions values more than 10 times higher than EPA estimates (if greater than 10 tons CAPs?), over double previous dataset value for larger sources.</a:t>
            </a:r>
          </a:p>
          <a:p>
            <a:pPr lvl="0">
              <a:buClrTx/>
            </a:pPr>
            <a:r>
              <a:rPr lang="en-US" sz="2000" dirty="0">
                <a:solidFill>
                  <a:schemeClr val="bg1"/>
                </a:solidFill>
              </a:rPr>
              <a:t>Mark HAPs that are 10 times higher than EPA estimates (if greater than 100 </a:t>
            </a:r>
            <a:r>
              <a:rPr lang="en-US" sz="2000" dirty="0" err="1">
                <a:solidFill>
                  <a:schemeClr val="bg1"/>
                </a:solidFill>
              </a:rPr>
              <a:t>lb</a:t>
            </a:r>
            <a:r>
              <a:rPr lang="en-US" sz="2000" dirty="0">
                <a:solidFill>
                  <a:schemeClr val="bg1"/>
                </a:solidFill>
              </a:rPr>
              <a:t>?)</a:t>
            </a:r>
          </a:p>
          <a:p>
            <a:pPr lvl="0">
              <a:buClrTx/>
            </a:pPr>
            <a:r>
              <a:rPr lang="en-US" sz="2000" dirty="0">
                <a:solidFill>
                  <a:schemeClr val="bg1"/>
                </a:solidFill>
              </a:rPr>
              <a:t>Sort high to low on pollutants and extra attention on Hg &amp; NATA risk drivers (e.g., benzene, ethylene oxide, HAP metals)</a:t>
            </a:r>
          </a:p>
          <a:p>
            <a:endParaRPr lang="en-US" sz="2000" dirty="0">
              <a:solidFill>
                <a:schemeClr val="bg1"/>
              </a:solidFill>
            </a:endParaRPr>
          </a:p>
        </p:txBody>
      </p:sp>
      <p:sp>
        <p:nvSpPr>
          <p:cNvPr id="2" name="Slide Number Placeholder 1"/>
          <p:cNvSpPr>
            <a:spLocks noGrp="1"/>
          </p:cNvSpPr>
          <p:nvPr>
            <p:ph type="sldNum" sz="quarter" idx="12"/>
          </p:nvPr>
        </p:nvSpPr>
        <p:spPr/>
        <p:txBody>
          <a:bodyPr/>
          <a:lstStyle/>
          <a:p>
            <a:fld id="{8371032D-B8DF-42A6-BF09-C10F1C194C4E}" type="slidenum">
              <a:rPr lang="en-US" smtClean="0"/>
              <a:t>34</a:t>
            </a:fld>
            <a:endParaRPr lang="en-US"/>
          </a:p>
        </p:txBody>
      </p:sp>
    </p:spTree>
    <p:extLst>
      <p:ext uri="{BB962C8B-B14F-4D97-AF65-F5344CB8AC3E}">
        <p14:creationId xmlns:p14="http://schemas.microsoft.com/office/powerpoint/2010/main" val="3998666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076" y="318654"/>
            <a:ext cx="9905998" cy="1188027"/>
          </a:xfrm>
        </p:spPr>
        <p:txBody>
          <a:bodyPr>
            <a:normAutofit fontScale="90000"/>
          </a:bodyPr>
          <a:lstStyle/>
          <a:p>
            <a:r>
              <a:rPr lang="en-US" dirty="0">
                <a:solidFill>
                  <a:schemeClr val="bg1"/>
                </a:solidFill>
              </a:rPr>
              <a:t>QA:  Missing Data</a:t>
            </a:r>
            <a:br>
              <a:rPr lang="en-US" dirty="0">
                <a:solidFill>
                  <a:schemeClr val="bg1"/>
                </a:solidFill>
              </a:rPr>
            </a:br>
            <a:endParaRPr lang="en-US" dirty="0">
              <a:solidFill>
                <a:schemeClr val="bg1"/>
              </a:solidFill>
            </a:endParaRPr>
          </a:p>
        </p:txBody>
      </p:sp>
      <p:sp>
        <p:nvSpPr>
          <p:cNvPr id="3" name="Content Placeholder 2"/>
          <p:cNvSpPr>
            <a:spLocks noGrp="1"/>
          </p:cNvSpPr>
          <p:nvPr>
            <p:ph idx="1"/>
          </p:nvPr>
        </p:nvSpPr>
        <p:spPr>
          <a:xfrm>
            <a:off x="840076" y="1807008"/>
            <a:ext cx="9905998" cy="4623954"/>
          </a:xfrm>
        </p:spPr>
        <p:txBody>
          <a:bodyPr>
            <a:normAutofit fontScale="92500" lnSpcReduction="10000"/>
          </a:bodyPr>
          <a:lstStyle/>
          <a:p>
            <a:pPr lvl="0">
              <a:buClrTx/>
            </a:pPr>
            <a:r>
              <a:rPr lang="en-US" sz="2000" dirty="0">
                <a:solidFill>
                  <a:schemeClr val="bg1"/>
                </a:solidFill>
              </a:rPr>
              <a:t>Look for missing states, missing pollutants, missing counties.  Maps are helpful for this for geographical issues: new online “Qlik” tool should help</a:t>
            </a:r>
          </a:p>
          <a:p>
            <a:pPr lvl="0">
              <a:buClrTx/>
            </a:pPr>
            <a:r>
              <a:rPr lang="en-US" sz="2000" dirty="0">
                <a:solidFill>
                  <a:schemeClr val="bg1"/>
                </a:solidFill>
              </a:rPr>
              <a:t>Look for retired counties -e.g., Bedford City VA &amp; Shannon County SD</a:t>
            </a:r>
          </a:p>
          <a:p>
            <a:pPr lvl="0">
              <a:buClrTx/>
            </a:pPr>
            <a:r>
              <a:rPr lang="en-US" sz="2000" dirty="0">
                <a:solidFill>
                  <a:schemeClr val="bg1"/>
                </a:solidFill>
              </a:rPr>
              <a:t>Check for Puerto Rico and Virgin Islands, Hawaii &amp; Alaska</a:t>
            </a:r>
          </a:p>
          <a:p>
            <a:pPr lvl="0">
              <a:buClrTx/>
            </a:pPr>
            <a:r>
              <a:rPr lang="en-US" sz="2000" dirty="0">
                <a:solidFill>
                  <a:schemeClr val="bg1"/>
                </a:solidFill>
              </a:rPr>
              <a:t>Make sure that the state did what they reported they’d do on the NP survey: with a few notable exceptions, for most of Nonpoint, there must be an estimate accepted</a:t>
            </a:r>
          </a:p>
          <a:p>
            <a:pPr lvl="0">
              <a:buClrTx/>
            </a:pPr>
            <a:r>
              <a:rPr lang="en-US" sz="2000" dirty="0">
                <a:solidFill>
                  <a:schemeClr val="bg1"/>
                </a:solidFill>
              </a:rPr>
              <a:t>Look for zeroes that probably shouldn’t be zeroes</a:t>
            </a:r>
          </a:p>
          <a:p>
            <a:pPr lvl="0">
              <a:buClrTx/>
            </a:pPr>
            <a:r>
              <a:rPr lang="en-US" sz="2000" dirty="0">
                <a:solidFill>
                  <a:schemeClr val="bg1"/>
                </a:solidFill>
              </a:rPr>
              <a:t>Submittal = 0 and a null submittal are treated entirely different. If an SLT wants to ensure no emissions for a given record (location/county/tribe, process (SCC/shape), pollutant) in the NEI, they should submit a zero for that record to prevent:</a:t>
            </a:r>
          </a:p>
          <a:p>
            <a:pPr lvl="1">
              <a:buClrTx/>
            </a:pPr>
            <a:r>
              <a:rPr lang="en-US" sz="1800" dirty="0">
                <a:solidFill>
                  <a:schemeClr val="bg1"/>
                </a:solidFill>
              </a:rPr>
              <a:t>HAP </a:t>
            </a:r>
            <a:r>
              <a:rPr lang="en-US" sz="1800" dirty="0" err="1">
                <a:solidFill>
                  <a:schemeClr val="bg1"/>
                </a:solidFill>
              </a:rPr>
              <a:t>aug</a:t>
            </a:r>
            <a:r>
              <a:rPr lang="en-US" sz="1800" dirty="0">
                <a:solidFill>
                  <a:schemeClr val="bg1"/>
                </a:solidFill>
              </a:rPr>
              <a:t>-based HAP emissions “gap-filling” missing (null SLT) values</a:t>
            </a:r>
          </a:p>
          <a:p>
            <a:pPr lvl="1">
              <a:buClrTx/>
            </a:pPr>
            <a:r>
              <a:rPr lang="en-US" sz="1800" dirty="0">
                <a:solidFill>
                  <a:schemeClr val="bg1"/>
                </a:solidFill>
              </a:rPr>
              <a:t>EPA estimates “gap-filling” missing (null SLT values) –CAPs and HAPs</a:t>
            </a:r>
          </a:p>
          <a:p>
            <a:pPr lvl="1">
              <a:buClrTx/>
            </a:pPr>
            <a:r>
              <a:rPr lang="en-US" sz="1800" dirty="0">
                <a:solidFill>
                  <a:schemeClr val="bg1"/>
                </a:solidFill>
              </a:rPr>
              <a:t>Particular focus on “expected” pollutants</a:t>
            </a:r>
          </a:p>
          <a:p>
            <a:endParaRPr lang="en-US" sz="2000" dirty="0">
              <a:solidFill>
                <a:schemeClr val="bg1"/>
              </a:solidFill>
            </a:endParaRPr>
          </a:p>
        </p:txBody>
      </p:sp>
      <p:sp>
        <p:nvSpPr>
          <p:cNvPr id="4" name="Slide Number Placeholder 3"/>
          <p:cNvSpPr>
            <a:spLocks noGrp="1"/>
          </p:cNvSpPr>
          <p:nvPr>
            <p:ph type="sldNum" sz="quarter" idx="12"/>
          </p:nvPr>
        </p:nvSpPr>
        <p:spPr/>
        <p:txBody>
          <a:bodyPr/>
          <a:lstStyle/>
          <a:p>
            <a:fld id="{8371032D-B8DF-42A6-BF09-C10F1C194C4E}" type="slidenum">
              <a:rPr lang="en-US" smtClean="0"/>
              <a:t>35</a:t>
            </a:fld>
            <a:endParaRPr lang="en-US"/>
          </a:p>
        </p:txBody>
      </p:sp>
    </p:spTree>
    <p:extLst>
      <p:ext uri="{BB962C8B-B14F-4D97-AF65-F5344CB8AC3E}">
        <p14:creationId xmlns:p14="http://schemas.microsoft.com/office/powerpoint/2010/main" val="30566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104899"/>
          </a:xfrm>
        </p:spPr>
        <p:txBody>
          <a:bodyPr/>
          <a:lstStyle/>
          <a:p>
            <a:r>
              <a:rPr lang="en-US" dirty="0">
                <a:solidFill>
                  <a:schemeClr val="bg1"/>
                </a:solidFill>
              </a:rPr>
              <a:t>QA:  Nonsensical Data</a:t>
            </a:r>
          </a:p>
        </p:txBody>
      </p:sp>
      <p:sp>
        <p:nvSpPr>
          <p:cNvPr id="3" name="Content Placeholder 2"/>
          <p:cNvSpPr>
            <a:spLocks noGrp="1"/>
          </p:cNvSpPr>
          <p:nvPr>
            <p:ph idx="1"/>
          </p:nvPr>
        </p:nvSpPr>
        <p:spPr>
          <a:xfrm>
            <a:off x="531811" y="1714499"/>
            <a:ext cx="10515600" cy="3306763"/>
          </a:xfrm>
        </p:spPr>
        <p:txBody>
          <a:bodyPr/>
          <a:lstStyle/>
          <a:p>
            <a:pPr lvl="0">
              <a:buClrTx/>
            </a:pPr>
            <a:r>
              <a:rPr lang="en-US" dirty="0">
                <a:solidFill>
                  <a:schemeClr val="bg1"/>
                </a:solidFill>
              </a:rPr>
              <a:t>Look for odd HAPs in certain sectors (commercial cooking lead, for example)</a:t>
            </a:r>
          </a:p>
          <a:p>
            <a:pPr lvl="0">
              <a:buClrTx/>
            </a:pPr>
            <a:r>
              <a:rPr lang="en-US" dirty="0">
                <a:solidFill>
                  <a:schemeClr val="bg1"/>
                </a:solidFill>
              </a:rPr>
              <a:t>Look for criteria pollutants in odd places (VOC in dust)</a:t>
            </a:r>
          </a:p>
          <a:p>
            <a:pPr lvl="0">
              <a:buClrTx/>
            </a:pPr>
            <a:r>
              <a:rPr lang="en-US" dirty="0">
                <a:solidFill>
                  <a:schemeClr val="bg1"/>
                </a:solidFill>
              </a:rPr>
              <a:t>Check that HAP VOC sum less than VOC</a:t>
            </a:r>
          </a:p>
          <a:p>
            <a:endParaRPr lang="en-US" dirty="0">
              <a:solidFill>
                <a:schemeClr val="bg1"/>
              </a:solidFill>
            </a:endParaRPr>
          </a:p>
        </p:txBody>
      </p:sp>
      <p:pic>
        <p:nvPicPr>
          <p:cNvPr id="4" name="Picture 3" descr="Artifact" title="Artifac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6847" y="3222228"/>
            <a:ext cx="2723076" cy="3178572"/>
          </a:xfrm>
          <a:prstGeom prst="rect">
            <a:avLst/>
          </a:prstGeom>
          <a:effectLst>
            <a:softEdge rad="355600"/>
          </a:effectLst>
        </p:spPr>
      </p:pic>
      <p:sp>
        <p:nvSpPr>
          <p:cNvPr id="5" name="Slide Number Placeholder 4"/>
          <p:cNvSpPr>
            <a:spLocks noGrp="1"/>
          </p:cNvSpPr>
          <p:nvPr>
            <p:ph type="sldNum" sz="quarter" idx="12"/>
          </p:nvPr>
        </p:nvSpPr>
        <p:spPr/>
        <p:txBody>
          <a:bodyPr/>
          <a:lstStyle/>
          <a:p>
            <a:fld id="{8371032D-B8DF-42A6-BF09-C10F1C194C4E}" type="slidenum">
              <a:rPr lang="en-US" smtClean="0"/>
              <a:t>36</a:t>
            </a:fld>
            <a:endParaRPr lang="en-US"/>
          </a:p>
        </p:txBody>
      </p:sp>
    </p:spTree>
    <p:extLst>
      <p:ext uri="{BB962C8B-B14F-4D97-AF65-F5344CB8AC3E}">
        <p14:creationId xmlns:p14="http://schemas.microsoft.com/office/powerpoint/2010/main" val="41285604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028700"/>
          </a:xfrm>
        </p:spPr>
        <p:txBody>
          <a:bodyPr>
            <a:noAutofit/>
          </a:bodyPr>
          <a:lstStyle/>
          <a:p>
            <a:r>
              <a:rPr lang="en-US" dirty="0">
                <a:solidFill>
                  <a:schemeClr val="bg1"/>
                </a:solidFill>
              </a:rPr>
              <a:t>QA:  EIS Sector Level</a:t>
            </a:r>
            <a:br>
              <a:rPr lang="en-US" dirty="0">
                <a:solidFill>
                  <a:schemeClr val="bg1"/>
                </a:solidFill>
              </a:rPr>
            </a:b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pPr lvl="0">
              <a:buClrTx/>
            </a:pPr>
            <a:r>
              <a:rPr lang="en-US" dirty="0">
                <a:solidFill>
                  <a:schemeClr val="bg1"/>
                </a:solidFill>
              </a:rPr>
              <a:t>Look at point and nonpoint contributions, if point is small, then expect more nonpoint, or vice versa</a:t>
            </a:r>
          </a:p>
          <a:p>
            <a:pPr lvl="0">
              <a:buClrTx/>
            </a:pPr>
            <a:r>
              <a:rPr lang="en-US" dirty="0">
                <a:solidFill>
                  <a:schemeClr val="bg1"/>
                </a:solidFill>
              </a:rPr>
              <a:t>Look for spatial gaps in data by pollutant, also down to SCC-level</a:t>
            </a:r>
          </a:p>
          <a:p>
            <a:pPr lvl="0">
              <a:buClrTx/>
            </a:pPr>
            <a:r>
              <a:rPr lang="en-US" dirty="0">
                <a:solidFill>
                  <a:schemeClr val="bg1"/>
                </a:solidFill>
              </a:rPr>
              <a:t>Sum up all VOC or NOx or key pollutant for sector, see if it’s what we expect</a:t>
            </a:r>
          </a:p>
          <a:p>
            <a:pPr lvl="0">
              <a:buClrTx/>
            </a:pPr>
            <a:r>
              <a:rPr lang="en-US" dirty="0">
                <a:solidFill>
                  <a:schemeClr val="bg1"/>
                </a:solidFill>
              </a:rPr>
              <a:t>Group by pollutant/sector for all SLTs.  See if there are pollutants where there shouldn’t be.</a:t>
            </a:r>
          </a:p>
          <a:p>
            <a:endParaRPr lang="en-US" dirty="0">
              <a:solidFill>
                <a:schemeClr val="bg1"/>
              </a:solidFill>
            </a:endParaRPr>
          </a:p>
        </p:txBody>
      </p:sp>
      <p:sp>
        <p:nvSpPr>
          <p:cNvPr id="4" name="Slide Number Placeholder 3"/>
          <p:cNvSpPr>
            <a:spLocks noGrp="1"/>
          </p:cNvSpPr>
          <p:nvPr>
            <p:ph type="sldNum" sz="quarter" idx="12"/>
          </p:nvPr>
        </p:nvSpPr>
        <p:spPr/>
        <p:txBody>
          <a:bodyPr/>
          <a:lstStyle/>
          <a:p>
            <a:fld id="{8371032D-B8DF-42A6-BF09-C10F1C194C4E}" type="slidenum">
              <a:rPr lang="en-US" smtClean="0"/>
              <a:t>37</a:t>
            </a:fld>
            <a:endParaRPr lang="en-US"/>
          </a:p>
        </p:txBody>
      </p:sp>
    </p:spTree>
    <p:extLst>
      <p:ext uri="{BB962C8B-B14F-4D97-AF65-F5344CB8AC3E}">
        <p14:creationId xmlns:p14="http://schemas.microsoft.com/office/powerpoint/2010/main" val="3416597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n chained to bad data." title="Image"/>
          <p:cNvPicPr>
            <a:picLocks noChangeAspect="1"/>
          </p:cNvPicPr>
          <p:nvPr/>
        </p:nvPicPr>
        <p:blipFill>
          <a:blip r:embed="rId2"/>
          <a:stretch>
            <a:fillRect/>
          </a:stretch>
        </p:blipFill>
        <p:spPr>
          <a:xfrm>
            <a:off x="480060" y="2182568"/>
            <a:ext cx="3425957" cy="2492383"/>
          </a:xfrm>
          <a:prstGeom prst="rect">
            <a:avLst/>
          </a:prstGeom>
        </p:spPr>
      </p:pic>
      <p:sp>
        <p:nvSpPr>
          <p:cNvPr id="2" name="Title 1"/>
          <p:cNvSpPr>
            <a:spLocks noGrp="1"/>
          </p:cNvSpPr>
          <p:nvPr>
            <p:ph type="title"/>
          </p:nvPr>
        </p:nvSpPr>
        <p:spPr>
          <a:xfrm>
            <a:off x="2193038" y="339725"/>
            <a:ext cx="7164493" cy="1325563"/>
          </a:xfrm>
        </p:spPr>
        <p:txBody>
          <a:bodyPr>
            <a:normAutofit/>
          </a:bodyPr>
          <a:lstStyle/>
          <a:p>
            <a:r>
              <a:rPr lang="en-US" dirty="0">
                <a:solidFill>
                  <a:schemeClr val="tx1">
                    <a:lumMod val="75000"/>
                  </a:schemeClr>
                </a:solidFill>
              </a:rPr>
              <a:t>Tagging Data</a:t>
            </a:r>
          </a:p>
        </p:txBody>
      </p:sp>
      <p:sp>
        <p:nvSpPr>
          <p:cNvPr id="3" name="Content Placeholder 2"/>
          <p:cNvSpPr>
            <a:spLocks noGrp="1"/>
          </p:cNvSpPr>
          <p:nvPr>
            <p:ph idx="1"/>
          </p:nvPr>
        </p:nvSpPr>
        <p:spPr>
          <a:xfrm>
            <a:off x="4387515" y="2022601"/>
            <a:ext cx="7486985" cy="4154361"/>
          </a:xfrm>
        </p:spPr>
        <p:txBody>
          <a:bodyPr>
            <a:normAutofit fontScale="77500" lnSpcReduction="20000"/>
          </a:bodyPr>
          <a:lstStyle/>
          <a:p>
            <a:pPr marL="0" indent="0">
              <a:lnSpc>
                <a:spcPct val="70000"/>
              </a:lnSpc>
              <a:buNone/>
            </a:pPr>
            <a:r>
              <a:rPr lang="en-US" i="1" dirty="0">
                <a:solidFill>
                  <a:schemeClr val="tx1">
                    <a:lumMod val="75000"/>
                  </a:schemeClr>
                </a:solidFill>
              </a:rPr>
              <a:t>Used to prevent data from being part of a selection  (the NEI)</a:t>
            </a:r>
          </a:p>
          <a:p>
            <a:pPr lvl="1">
              <a:lnSpc>
                <a:spcPct val="120000"/>
              </a:lnSpc>
            </a:pPr>
            <a:r>
              <a:rPr lang="en-US" sz="2800" dirty="0">
                <a:solidFill>
                  <a:schemeClr val="tx1">
                    <a:lumMod val="75000"/>
                  </a:schemeClr>
                </a:solidFill>
              </a:rPr>
              <a:t>Mistake submissions from SLTs (bad data) –used to modify the selection hierarchy</a:t>
            </a:r>
          </a:p>
          <a:p>
            <a:pPr lvl="1">
              <a:lnSpc>
                <a:spcPct val="110000"/>
              </a:lnSpc>
            </a:pPr>
            <a:r>
              <a:rPr lang="en-US" sz="2800" dirty="0">
                <a:solidFill>
                  <a:schemeClr val="tx1">
                    <a:lumMod val="75000"/>
                  </a:schemeClr>
                </a:solidFill>
              </a:rPr>
              <a:t>Historically: used to prevent EPA data from backfilling, inappropriately</a:t>
            </a:r>
          </a:p>
          <a:p>
            <a:pPr lvl="2">
              <a:lnSpc>
                <a:spcPct val="110000"/>
              </a:lnSpc>
            </a:pPr>
            <a:r>
              <a:rPr lang="en-US" sz="2800" dirty="0">
                <a:solidFill>
                  <a:schemeClr val="tx1">
                    <a:lumMod val="75000"/>
                  </a:schemeClr>
                </a:solidFill>
              </a:rPr>
              <a:t>SLT covers the category all in point</a:t>
            </a:r>
          </a:p>
          <a:p>
            <a:pPr lvl="2">
              <a:lnSpc>
                <a:spcPct val="110000"/>
              </a:lnSpc>
            </a:pPr>
            <a:r>
              <a:rPr lang="en-US" sz="2800" dirty="0">
                <a:solidFill>
                  <a:schemeClr val="tx1">
                    <a:lumMod val="75000"/>
                  </a:schemeClr>
                </a:solidFill>
              </a:rPr>
              <a:t>SLT doesn’t have that SCC/pollutant combination in their state or specific counties</a:t>
            </a:r>
          </a:p>
          <a:p>
            <a:pPr lvl="2">
              <a:lnSpc>
                <a:spcPct val="110000"/>
              </a:lnSpc>
            </a:pPr>
            <a:r>
              <a:rPr lang="en-US" sz="2800" dirty="0">
                <a:solidFill>
                  <a:schemeClr val="tx1">
                    <a:lumMod val="75000"/>
                  </a:schemeClr>
                </a:solidFill>
              </a:rPr>
              <a:t>SLT uses a different SCC for that source (either a more general or several more specific)</a:t>
            </a:r>
          </a:p>
          <a:p>
            <a:pPr lvl="1">
              <a:lnSpc>
                <a:spcPct val="70000"/>
              </a:lnSpc>
            </a:pPr>
            <a:endParaRPr lang="en-US" sz="1700" dirty="0">
              <a:solidFill>
                <a:schemeClr val="tx1">
                  <a:lumMod val="75000"/>
                </a:schemeClr>
              </a:solidFill>
            </a:endParaRPr>
          </a:p>
          <a:p>
            <a:pPr>
              <a:lnSpc>
                <a:spcPct val="70000"/>
              </a:lnSpc>
            </a:pPr>
            <a:endParaRPr lang="en-US" sz="1700" dirty="0">
              <a:solidFill>
                <a:schemeClr val="tx1">
                  <a:lumMod val="75000"/>
                </a:schemeClr>
              </a:solidFill>
            </a:endParaRPr>
          </a:p>
        </p:txBody>
      </p:sp>
      <p:sp>
        <p:nvSpPr>
          <p:cNvPr id="5" name="Slide Number Placeholder 4"/>
          <p:cNvSpPr>
            <a:spLocks noGrp="1"/>
          </p:cNvSpPr>
          <p:nvPr>
            <p:ph type="sldNum" sz="quarter" idx="12"/>
          </p:nvPr>
        </p:nvSpPr>
        <p:spPr/>
        <p:txBody>
          <a:bodyPr/>
          <a:lstStyle/>
          <a:p>
            <a:fld id="{8371032D-B8DF-42A6-BF09-C10F1C194C4E}" type="slidenum">
              <a:rPr lang="en-US" smtClean="0"/>
              <a:t>38</a:t>
            </a:fld>
            <a:endParaRPr lang="en-US"/>
          </a:p>
        </p:txBody>
      </p:sp>
    </p:spTree>
    <p:extLst>
      <p:ext uri="{BB962C8B-B14F-4D97-AF65-F5344CB8AC3E}">
        <p14:creationId xmlns:p14="http://schemas.microsoft.com/office/powerpoint/2010/main" val="1172169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n completing a survey." title="Ima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16" y="0"/>
            <a:ext cx="5704999" cy="6858000"/>
          </a:xfrm>
          <a:prstGeom prst="rect">
            <a:avLst/>
          </a:prstGeom>
        </p:spPr>
      </p:pic>
      <p:sp>
        <p:nvSpPr>
          <p:cNvPr id="2" name="Title 1"/>
          <p:cNvSpPr>
            <a:spLocks noGrp="1"/>
          </p:cNvSpPr>
          <p:nvPr>
            <p:ph type="title"/>
          </p:nvPr>
        </p:nvSpPr>
        <p:spPr>
          <a:xfrm>
            <a:off x="5854700" y="139700"/>
            <a:ext cx="5243511" cy="1419225"/>
          </a:xfrm>
        </p:spPr>
        <p:txBody>
          <a:bodyPr/>
          <a:lstStyle/>
          <a:p>
            <a:r>
              <a:rPr lang="en-US" dirty="0"/>
              <a:t>Nonpoint Survey</a:t>
            </a:r>
          </a:p>
        </p:txBody>
      </p:sp>
      <p:sp>
        <p:nvSpPr>
          <p:cNvPr id="3" name="Content Placeholder 2"/>
          <p:cNvSpPr>
            <a:spLocks noGrp="1"/>
          </p:cNvSpPr>
          <p:nvPr>
            <p:ph idx="1"/>
          </p:nvPr>
        </p:nvSpPr>
        <p:spPr>
          <a:xfrm>
            <a:off x="5674383" y="1558925"/>
            <a:ext cx="6186670" cy="5029200"/>
          </a:xfrm>
        </p:spPr>
        <p:txBody>
          <a:bodyPr>
            <a:normAutofit fontScale="77500" lnSpcReduction="20000"/>
          </a:bodyPr>
          <a:lstStyle/>
          <a:p>
            <a:pPr fontAlgn="ctr"/>
            <a:r>
              <a:rPr lang="en-US" dirty="0"/>
              <a:t>Covered in the </a:t>
            </a:r>
            <a:r>
              <a:rPr lang="en-US" dirty="0">
                <a:hlinkClick r:id="rId3"/>
              </a:rPr>
              <a:t>EIS Non-Point Survey webinar</a:t>
            </a:r>
            <a:endParaRPr lang="en-US" dirty="0"/>
          </a:p>
          <a:p>
            <a:pPr fontAlgn="ctr"/>
            <a:r>
              <a:rPr lang="en-US" dirty="0"/>
              <a:t>Tagging for 2014 relied heavily on the nonpoint survey</a:t>
            </a:r>
            <a:endParaRPr lang="en-US" sz="1600" dirty="0"/>
          </a:p>
          <a:p>
            <a:pPr lvl="1" fontAlgn="ctr"/>
            <a:r>
              <a:rPr lang="en-US" sz="2300" dirty="0"/>
              <a:t>2017 NP survey was greatly simplified, only asking a couple simple questions to help EPA know whether or not to backfill with EPA data when SLT data not provided:</a:t>
            </a:r>
          </a:p>
          <a:p>
            <a:pPr lvl="2" fontAlgn="ctr"/>
            <a:r>
              <a:rPr lang="en-US" sz="2000" dirty="0"/>
              <a:t>Choose 1 of 4 answers for “No” (e.g., this emission source covered solely in your point source inventory)</a:t>
            </a:r>
          </a:p>
          <a:p>
            <a:pPr lvl="2" fontAlgn="ctr"/>
            <a:r>
              <a:rPr lang="en-US" sz="2000" dirty="0"/>
              <a:t>Allow EPA data to fill in missing expected pollutants at locations provided by SLT; this will prevent EPA data from appearing where no SLT data is submitted at that location</a:t>
            </a:r>
          </a:p>
          <a:p>
            <a:pPr fontAlgn="ctr"/>
            <a:r>
              <a:rPr lang="en-US" dirty="0"/>
              <a:t>For 2017, new NP Survey, combined with implementing Option Group/Option Set (by SCC groups) should greatly reduce need for tagging</a:t>
            </a:r>
          </a:p>
          <a:p>
            <a:pPr lvl="1" fontAlgn="ctr"/>
            <a:r>
              <a:rPr lang="en-US" sz="2300" dirty="0"/>
              <a:t>No tagging is the goal, but QA of SLT/EPA data sometimes necessitate tagging</a:t>
            </a:r>
          </a:p>
          <a:p>
            <a:endParaRPr lang="en-US" dirty="0"/>
          </a:p>
        </p:txBody>
      </p:sp>
      <p:sp>
        <p:nvSpPr>
          <p:cNvPr id="5" name="Slide Number Placeholder 4"/>
          <p:cNvSpPr>
            <a:spLocks noGrp="1"/>
          </p:cNvSpPr>
          <p:nvPr>
            <p:ph type="sldNum" sz="quarter" idx="12"/>
          </p:nvPr>
        </p:nvSpPr>
        <p:spPr/>
        <p:txBody>
          <a:bodyPr/>
          <a:lstStyle/>
          <a:p>
            <a:fld id="{8371032D-B8DF-42A6-BF09-C10F1C194C4E}" type="slidenum">
              <a:rPr lang="en-US" smtClean="0"/>
              <a:t>39</a:t>
            </a:fld>
            <a:endParaRPr lang="en-US"/>
          </a:p>
        </p:txBody>
      </p:sp>
    </p:spTree>
    <p:extLst>
      <p:ext uri="{BB962C8B-B14F-4D97-AF65-F5344CB8AC3E}">
        <p14:creationId xmlns:p14="http://schemas.microsoft.com/office/powerpoint/2010/main" val="2545017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22B0-4369-4EA8-BD1C-A7087E69126A}"/>
              </a:ext>
            </a:extLst>
          </p:cNvPr>
          <p:cNvSpPr>
            <a:spLocks noGrp="1"/>
          </p:cNvSpPr>
          <p:nvPr>
            <p:ph type="title"/>
          </p:nvPr>
        </p:nvSpPr>
        <p:spPr>
          <a:xfrm>
            <a:off x="1045720" y="184298"/>
            <a:ext cx="9905998" cy="878958"/>
          </a:xfrm>
        </p:spPr>
        <p:txBody>
          <a:bodyPr>
            <a:normAutofit fontScale="90000"/>
          </a:bodyPr>
          <a:lstStyle/>
          <a:p>
            <a:r>
              <a:rPr lang="en-US" dirty="0"/>
              <a:t>New Nonpoint Survey: Refer to 9/19 Webinar</a:t>
            </a:r>
          </a:p>
        </p:txBody>
      </p:sp>
      <p:pic>
        <p:nvPicPr>
          <p:cNvPr id="5" name="Content Placeholder 4" descr="Screenshot of the landing page of the nonpoint survey." title="New Nonpoint Survey">
            <a:extLst>
              <a:ext uri="{FF2B5EF4-FFF2-40B4-BE49-F238E27FC236}">
                <a16:creationId xmlns:a16="http://schemas.microsoft.com/office/drawing/2014/main" id="{7FB12CD4-312D-411D-B2A3-3E94F078AF76}"/>
              </a:ext>
            </a:extLst>
          </p:cNvPr>
          <p:cNvPicPr>
            <a:picLocks noGrp="1" noChangeAspect="1"/>
          </p:cNvPicPr>
          <p:nvPr>
            <p:ph idx="1"/>
          </p:nvPr>
        </p:nvPicPr>
        <p:blipFill>
          <a:blip r:embed="rId2"/>
          <a:stretch>
            <a:fillRect/>
          </a:stretch>
        </p:blipFill>
        <p:spPr>
          <a:xfrm>
            <a:off x="1871330" y="1019647"/>
            <a:ext cx="8693997" cy="5825387"/>
          </a:xfrm>
          <a:prstGeom prst="rect">
            <a:avLst/>
          </a:prstGeom>
        </p:spPr>
      </p:pic>
      <p:sp>
        <p:nvSpPr>
          <p:cNvPr id="4" name="Slide Number Placeholder 3">
            <a:extLst>
              <a:ext uri="{FF2B5EF4-FFF2-40B4-BE49-F238E27FC236}">
                <a16:creationId xmlns:a16="http://schemas.microsoft.com/office/drawing/2014/main" id="{A0C707FB-1593-4264-859F-E96A6305760D}"/>
              </a:ext>
            </a:extLst>
          </p:cNvPr>
          <p:cNvSpPr>
            <a:spLocks noGrp="1"/>
          </p:cNvSpPr>
          <p:nvPr>
            <p:ph type="sldNum" sz="quarter" idx="12"/>
          </p:nvPr>
        </p:nvSpPr>
        <p:spPr/>
        <p:txBody>
          <a:bodyPr/>
          <a:lstStyle/>
          <a:p>
            <a:fld id="{8371032D-B8DF-42A6-BF09-C10F1C194C4E}" type="slidenum">
              <a:rPr lang="en-US" smtClean="0"/>
              <a:t>40</a:t>
            </a:fld>
            <a:endParaRPr lang="en-US"/>
          </a:p>
        </p:txBody>
      </p:sp>
      <p:sp>
        <p:nvSpPr>
          <p:cNvPr id="6" name="Oval 5" descr="Oval around the My Agnecy link on the left hand sidebar of the Emission Inventory System." title="Oval 1">
            <a:extLst>
              <a:ext uri="{FF2B5EF4-FFF2-40B4-BE49-F238E27FC236}">
                <a16:creationId xmlns:a16="http://schemas.microsoft.com/office/drawing/2014/main" id="{751DD62E-01C3-4637-ACF3-FCDD849A689F}"/>
              </a:ext>
            </a:extLst>
          </p:cNvPr>
          <p:cNvSpPr/>
          <p:nvPr/>
        </p:nvSpPr>
        <p:spPr>
          <a:xfrm>
            <a:off x="1386743" y="6613525"/>
            <a:ext cx="1884219" cy="21676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descr="Oval around Nonpoint Survey link on the My Agency Page." title="Oval 2">
            <a:extLst>
              <a:ext uri="{FF2B5EF4-FFF2-40B4-BE49-F238E27FC236}">
                <a16:creationId xmlns:a16="http://schemas.microsoft.com/office/drawing/2014/main" id="{A2F8EB22-94EE-44D4-86D3-C10C644C3085}"/>
              </a:ext>
            </a:extLst>
          </p:cNvPr>
          <p:cNvSpPr/>
          <p:nvPr/>
        </p:nvSpPr>
        <p:spPr>
          <a:xfrm>
            <a:off x="7706027" y="2321514"/>
            <a:ext cx="938243" cy="34725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000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257300"/>
          </a:xfrm>
        </p:spPr>
        <p:txBody>
          <a:bodyPr/>
          <a:lstStyle/>
          <a:p>
            <a:r>
              <a:rPr lang="en-US" dirty="0">
                <a:solidFill>
                  <a:schemeClr val="bg1"/>
                </a:solidFill>
              </a:rPr>
              <a:t>Nonpoint Procedures</a:t>
            </a:r>
          </a:p>
        </p:txBody>
      </p:sp>
      <p:sp>
        <p:nvSpPr>
          <p:cNvPr id="3" name="Content Placeholder 2"/>
          <p:cNvSpPr>
            <a:spLocks noGrp="1"/>
          </p:cNvSpPr>
          <p:nvPr>
            <p:ph idx="1"/>
          </p:nvPr>
        </p:nvSpPr>
        <p:spPr>
          <a:xfrm>
            <a:off x="1703729" y="2605006"/>
            <a:ext cx="9905998" cy="3124201"/>
          </a:xfrm>
        </p:spPr>
        <p:txBody>
          <a:bodyPr/>
          <a:lstStyle/>
          <a:p>
            <a:pPr>
              <a:buClrTx/>
            </a:pPr>
            <a:r>
              <a:rPr lang="en-US" dirty="0">
                <a:solidFill>
                  <a:schemeClr val="bg1"/>
                </a:solidFill>
              </a:rPr>
              <a:t>Expected Pollutants</a:t>
            </a:r>
          </a:p>
          <a:p>
            <a:pPr lvl="1">
              <a:buClrTx/>
            </a:pPr>
            <a:r>
              <a:rPr lang="en-US" dirty="0">
                <a:solidFill>
                  <a:schemeClr val="bg1"/>
                </a:solidFill>
                <a:hlinkClick r:id="rId3"/>
              </a:rPr>
              <a:t>Provided by EPA</a:t>
            </a:r>
            <a:r>
              <a:rPr lang="en-US" dirty="0">
                <a:solidFill>
                  <a:schemeClr val="bg1"/>
                </a:solidFill>
              </a:rPr>
              <a:t>, at SLT request</a:t>
            </a:r>
          </a:p>
          <a:p>
            <a:pPr lvl="2">
              <a:buClrTx/>
            </a:pPr>
            <a:r>
              <a:rPr lang="en-US" dirty="0">
                <a:solidFill>
                  <a:schemeClr val="bg1"/>
                </a:solidFill>
              </a:rPr>
              <a:t>By SCC</a:t>
            </a:r>
          </a:p>
          <a:p>
            <a:pPr lvl="2">
              <a:buClrTx/>
            </a:pPr>
            <a:r>
              <a:rPr lang="en-US" dirty="0">
                <a:solidFill>
                  <a:schemeClr val="bg1"/>
                </a:solidFill>
              </a:rPr>
              <a:t>Impacts how pollutants added to, or removed from, NEI selection</a:t>
            </a:r>
          </a:p>
          <a:p>
            <a:pPr lvl="1">
              <a:buClrTx/>
            </a:pPr>
            <a:r>
              <a:rPr lang="en-US" dirty="0">
                <a:solidFill>
                  <a:schemeClr val="bg1"/>
                </a:solidFill>
              </a:rPr>
              <a:t>First provided for 2014 NEI, refer to 2014v2 TSD and 2017 NEI Plan</a:t>
            </a:r>
          </a:p>
          <a:p>
            <a:pPr>
              <a:buClrTx/>
            </a:pPr>
            <a:r>
              <a:rPr lang="en-US" dirty="0">
                <a:solidFill>
                  <a:schemeClr val="bg1"/>
                </a:solidFill>
              </a:rPr>
              <a:t>New EIS QA Check for 2017: Ag fires (nonpoint) activity values required if submitting data</a:t>
            </a:r>
          </a:p>
        </p:txBody>
      </p:sp>
      <p:sp>
        <p:nvSpPr>
          <p:cNvPr id="4" name="Slide Number Placeholder 3"/>
          <p:cNvSpPr>
            <a:spLocks noGrp="1"/>
          </p:cNvSpPr>
          <p:nvPr>
            <p:ph type="sldNum" sz="quarter" idx="12"/>
          </p:nvPr>
        </p:nvSpPr>
        <p:spPr/>
        <p:txBody>
          <a:bodyPr/>
          <a:lstStyle/>
          <a:p>
            <a:fld id="{8371032D-B8DF-42A6-BF09-C10F1C194C4E}" type="slidenum">
              <a:rPr lang="en-US" smtClean="0"/>
              <a:t>41</a:t>
            </a:fld>
            <a:endParaRPr lang="en-US"/>
          </a:p>
        </p:txBody>
      </p:sp>
    </p:spTree>
    <p:extLst>
      <p:ext uri="{BB962C8B-B14F-4D97-AF65-F5344CB8AC3E}">
        <p14:creationId xmlns:p14="http://schemas.microsoft.com/office/powerpoint/2010/main" val="1772725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825500"/>
          </a:xfrm>
        </p:spPr>
        <p:txBody>
          <a:bodyPr/>
          <a:lstStyle/>
          <a:p>
            <a:r>
              <a:rPr lang="en-US" dirty="0"/>
              <a:t>Expected Pollutants List: Nonpoint</a:t>
            </a:r>
          </a:p>
        </p:txBody>
      </p:sp>
      <p:sp>
        <p:nvSpPr>
          <p:cNvPr id="3" name="Content Placeholder 2"/>
          <p:cNvSpPr>
            <a:spLocks noGrp="1"/>
          </p:cNvSpPr>
          <p:nvPr>
            <p:ph idx="1"/>
          </p:nvPr>
        </p:nvSpPr>
        <p:spPr>
          <a:xfrm>
            <a:off x="733387" y="1655680"/>
            <a:ext cx="7297234" cy="4957845"/>
          </a:xfrm>
        </p:spPr>
        <p:txBody>
          <a:bodyPr>
            <a:normAutofit/>
          </a:bodyPr>
          <a:lstStyle/>
          <a:p>
            <a:r>
              <a:rPr lang="en-US" dirty="0"/>
              <a:t>List plays a more active role in NEI selection, compared to the Point list, to satisfy these goals:</a:t>
            </a:r>
          </a:p>
          <a:p>
            <a:pPr lvl="1"/>
            <a:r>
              <a:rPr lang="en-US" dirty="0"/>
              <a:t>A consistent representation of pollutants </a:t>
            </a:r>
          </a:p>
          <a:p>
            <a:pPr lvl="1"/>
            <a:r>
              <a:rPr lang="en-US" dirty="0"/>
              <a:t>Less state-to-state variability in pollutant coverage and magnitudes</a:t>
            </a:r>
          </a:p>
          <a:p>
            <a:r>
              <a:rPr lang="en-US" dirty="0"/>
              <a:t>Only provided for source types EPA estimates</a:t>
            </a:r>
          </a:p>
          <a:p>
            <a:pPr lvl="1"/>
            <a:r>
              <a:rPr lang="en-US" dirty="0"/>
              <a:t>(e.g.,  motor vehicle fires, structure fires, wild animal waste)</a:t>
            </a:r>
          </a:p>
          <a:p>
            <a:endParaRPr lang="en-US" dirty="0"/>
          </a:p>
          <a:p>
            <a:endParaRPr lang="en-US" dirty="0"/>
          </a:p>
        </p:txBody>
      </p:sp>
      <p:sp>
        <p:nvSpPr>
          <p:cNvPr id="4" name="Slide Number Placeholder 3"/>
          <p:cNvSpPr>
            <a:spLocks noGrp="1"/>
          </p:cNvSpPr>
          <p:nvPr>
            <p:ph type="sldNum" sz="quarter" idx="12"/>
          </p:nvPr>
        </p:nvSpPr>
        <p:spPr/>
        <p:txBody>
          <a:bodyPr/>
          <a:lstStyle/>
          <a:p>
            <a:fld id="{8371032D-B8DF-42A6-BF09-C10F1C194C4E}" type="slidenum">
              <a:rPr lang="en-US" smtClean="0"/>
              <a:t>42</a:t>
            </a:fld>
            <a:endParaRPr lang="en-US"/>
          </a:p>
        </p:txBody>
      </p:sp>
      <p:sp>
        <p:nvSpPr>
          <p:cNvPr id="8" name="Rectangle 7" descr="Do Not symbol." title="Image"/>
          <p:cNvSpPr/>
          <p:nvPr/>
        </p:nvSpPr>
        <p:spPr>
          <a:xfrm>
            <a:off x="8323892" y="2590860"/>
            <a:ext cx="3010252" cy="2872203"/>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quot;No&quot; Symbol 8" title="Artifact Image"/>
          <p:cNvSpPr/>
          <p:nvPr/>
        </p:nvSpPr>
        <p:spPr>
          <a:xfrm>
            <a:off x="8323892" y="2623002"/>
            <a:ext cx="3010250" cy="2872202"/>
          </a:xfrm>
          <a:prstGeom prst="noSmoking">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94008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178" y="288758"/>
            <a:ext cx="9905998" cy="1122947"/>
          </a:xfrm>
        </p:spPr>
        <p:txBody>
          <a:bodyPr>
            <a:normAutofit fontScale="90000"/>
          </a:bodyPr>
          <a:lstStyle/>
          <a:p>
            <a:r>
              <a:rPr lang="en-US" dirty="0"/>
              <a:t>Nonpoint Expected Pollutants Business Rules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70624617"/>
              </p:ext>
            </p:extLst>
          </p:nvPr>
        </p:nvGraphicFramePr>
        <p:xfrm>
          <a:off x="449178" y="1935480"/>
          <a:ext cx="11165306" cy="4312920"/>
        </p:xfrm>
        <a:graphic>
          <a:graphicData uri="http://schemas.openxmlformats.org/drawingml/2006/table">
            <a:tbl>
              <a:tblPr firstRow="1" bandRow="1">
                <a:tableStyleId>{5C22544A-7EE6-4342-B048-85BDC9FD1C3A}</a:tableStyleId>
              </a:tblPr>
              <a:tblGrid>
                <a:gridCol w="738609">
                  <a:extLst>
                    <a:ext uri="{9D8B030D-6E8A-4147-A177-3AD203B41FA5}">
                      <a16:colId xmlns:a16="http://schemas.microsoft.com/office/drawing/2014/main" val="1481158038"/>
                    </a:ext>
                  </a:extLst>
                </a:gridCol>
                <a:gridCol w="3894832">
                  <a:extLst>
                    <a:ext uri="{9D8B030D-6E8A-4147-A177-3AD203B41FA5}">
                      <a16:colId xmlns:a16="http://schemas.microsoft.com/office/drawing/2014/main" val="2072143902"/>
                    </a:ext>
                  </a:extLst>
                </a:gridCol>
                <a:gridCol w="3531992">
                  <a:extLst>
                    <a:ext uri="{9D8B030D-6E8A-4147-A177-3AD203B41FA5}">
                      <a16:colId xmlns:a16="http://schemas.microsoft.com/office/drawing/2014/main" val="1554716955"/>
                    </a:ext>
                  </a:extLst>
                </a:gridCol>
                <a:gridCol w="2999873">
                  <a:extLst>
                    <a:ext uri="{9D8B030D-6E8A-4147-A177-3AD203B41FA5}">
                      <a16:colId xmlns:a16="http://schemas.microsoft.com/office/drawing/2014/main" val="3212796111"/>
                    </a:ext>
                  </a:extLst>
                </a:gridCol>
              </a:tblGrid>
              <a:tr h="370840">
                <a:tc>
                  <a:txBody>
                    <a:bodyPr/>
                    <a:lstStyle/>
                    <a:p>
                      <a:r>
                        <a:rPr lang="en-US" dirty="0">
                          <a:latin typeface="Century Schoolbook" panose="02040604050505020304" pitchFamily="18" charset="0"/>
                        </a:rPr>
                        <a:t>Item</a:t>
                      </a:r>
                    </a:p>
                  </a:txBody>
                  <a:tcPr/>
                </a:tc>
                <a:tc>
                  <a:txBody>
                    <a:bodyPr/>
                    <a:lstStyle/>
                    <a:p>
                      <a:r>
                        <a:rPr lang="en-US" dirty="0">
                          <a:latin typeface="Century Schoolbook" panose="02040604050505020304" pitchFamily="18" charset="0"/>
                        </a:rPr>
                        <a:t>If an agency submits…</a:t>
                      </a:r>
                    </a:p>
                  </a:txBody>
                  <a:tcPr/>
                </a:tc>
                <a:tc>
                  <a:txBody>
                    <a:bodyPr/>
                    <a:lstStyle/>
                    <a:p>
                      <a:r>
                        <a:rPr lang="en-US" dirty="0">
                          <a:latin typeface="Century Schoolbook" panose="02040604050505020304" pitchFamily="18" charset="0"/>
                        </a:rPr>
                        <a:t>EPA will…</a:t>
                      </a:r>
                    </a:p>
                  </a:txBody>
                  <a:tcPr/>
                </a:tc>
                <a:tc>
                  <a:txBody>
                    <a:bodyPr/>
                    <a:lstStyle/>
                    <a:p>
                      <a:r>
                        <a:rPr lang="en-US" dirty="0">
                          <a:latin typeface="Century Schoolbook" panose="02040604050505020304" pitchFamily="18" charset="0"/>
                        </a:rPr>
                        <a:t>Unless…</a:t>
                      </a:r>
                    </a:p>
                  </a:txBody>
                  <a:tcPr/>
                </a:tc>
                <a:extLst>
                  <a:ext uri="{0D108BD9-81ED-4DB2-BD59-A6C34878D82A}">
                    <a16:rowId xmlns:a16="http://schemas.microsoft.com/office/drawing/2014/main" val="1343211978"/>
                  </a:ext>
                </a:extLst>
              </a:tr>
              <a:tr h="370840">
                <a:tc>
                  <a:txBody>
                    <a:bodyPr/>
                    <a:lstStyle/>
                    <a:p>
                      <a:r>
                        <a:rPr lang="en-US" dirty="0">
                          <a:latin typeface="Century Schoolbook" panose="02040604050505020304" pitchFamily="18" charset="0"/>
                        </a:rPr>
                        <a:t>1</a:t>
                      </a:r>
                    </a:p>
                  </a:txBody>
                  <a:tcPr/>
                </a:tc>
                <a:tc>
                  <a:txBody>
                    <a:bodyPr/>
                    <a:lstStyle/>
                    <a:p>
                      <a:r>
                        <a:rPr lang="en-US" dirty="0">
                          <a:latin typeface="Century Schoolbook" panose="02040604050505020304" pitchFamily="18" charset="0"/>
                        </a:rPr>
                        <a:t>Emissions &gt;</a:t>
                      </a:r>
                      <a:r>
                        <a:rPr lang="en-US" baseline="0" dirty="0">
                          <a:latin typeface="Century Schoolbook" panose="02040604050505020304" pitchFamily="18" charset="0"/>
                        </a:rPr>
                        <a:t> EPA-expected checks</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Use EPA in lieu</a:t>
                      </a:r>
                    </a:p>
                  </a:txBody>
                  <a:tcPr/>
                </a:tc>
                <a:tc>
                  <a:txBody>
                    <a:bodyPr/>
                    <a:lstStyle/>
                    <a:p>
                      <a:r>
                        <a:rPr lang="en-US" dirty="0">
                          <a:latin typeface="Century Schoolbook" panose="02040604050505020304" pitchFamily="18" charset="0"/>
                        </a:rPr>
                        <a:t>Agency</a:t>
                      </a:r>
                      <a:r>
                        <a:rPr lang="en-US" baseline="0" dirty="0">
                          <a:latin typeface="Century Schoolbook" panose="02040604050505020304" pitchFamily="18" charset="0"/>
                        </a:rPr>
                        <a:t> provides “supporting info” –TBD</a:t>
                      </a:r>
                      <a:endParaRPr lang="en-US" dirty="0">
                        <a:latin typeface="Century Schoolbook" panose="02040604050505020304" pitchFamily="18" charset="0"/>
                      </a:endParaRPr>
                    </a:p>
                  </a:txBody>
                  <a:tcPr/>
                </a:tc>
                <a:extLst>
                  <a:ext uri="{0D108BD9-81ED-4DB2-BD59-A6C34878D82A}">
                    <a16:rowId xmlns:a16="http://schemas.microsoft.com/office/drawing/2014/main" val="2618456971"/>
                  </a:ext>
                </a:extLst>
              </a:tr>
              <a:tr h="370840">
                <a:tc>
                  <a:txBody>
                    <a:bodyPr/>
                    <a:lstStyle/>
                    <a:p>
                      <a:r>
                        <a:rPr lang="en-US" dirty="0">
                          <a:latin typeface="Century Schoolbook" panose="02040604050505020304" pitchFamily="18" charset="0"/>
                        </a:rPr>
                        <a:t>2</a:t>
                      </a:r>
                    </a:p>
                  </a:txBody>
                  <a:tcPr/>
                </a:tc>
                <a:tc>
                  <a:txBody>
                    <a:bodyPr/>
                    <a:lstStyle/>
                    <a:p>
                      <a:r>
                        <a:rPr lang="en-US" dirty="0">
                          <a:latin typeface="Century Schoolbook" panose="02040604050505020304" pitchFamily="18" charset="0"/>
                        </a:rPr>
                        <a:t>Pollutants not in list</a:t>
                      </a:r>
                    </a:p>
                  </a:txBody>
                  <a:tcPr/>
                </a:tc>
                <a:tc>
                  <a:txBody>
                    <a:bodyPr/>
                    <a:lstStyle/>
                    <a:p>
                      <a:r>
                        <a:rPr lang="en-US" dirty="0">
                          <a:latin typeface="Century Schoolbook" panose="02040604050505020304" pitchFamily="18" charset="0"/>
                        </a:rPr>
                        <a:t>Remove pollutants</a:t>
                      </a:r>
                    </a:p>
                  </a:txBody>
                  <a:tcPr/>
                </a:tc>
                <a:tc>
                  <a:txBody>
                    <a:bodyPr/>
                    <a:lstStyle/>
                    <a:p>
                      <a:r>
                        <a:rPr lang="en-US" dirty="0">
                          <a:latin typeface="Century Schoolbook" panose="02040604050505020304" pitchFamily="18" charset="0"/>
                        </a:rPr>
                        <a:t>Agency provides “supporting info” -TBD</a:t>
                      </a:r>
                    </a:p>
                  </a:txBody>
                  <a:tcPr/>
                </a:tc>
                <a:extLst>
                  <a:ext uri="{0D108BD9-81ED-4DB2-BD59-A6C34878D82A}">
                    <a16:rowId xmlns:a16="http://schemas.microsoft.com/office/drawing/2014/main" val="1414314086"/>
                  </a:ext>
                </a:extLst>
              </a:tr>
              <a:tr h="370840">
                <a:tc>
                  <a:txBody>
                    <a:bodyPr/>
                    <a:lstStyle/>
                    <a:p>
                      <a:r>
                        <a:rPr lang="en-US" dirty="0">
                          <a:latin typeface="Century Schoolbook" panose="02040604050505020304" pitchFamily="18" charset="0"/>
                        </a:rPr>
                        <a:t>3</a:t>
                      </a:r>
                    </a:p>
                  </a:txBody>
                  <a:tcPr/>
                </a:tc>
                <a:tc>
                  <a:txBody>
                    <a:bodyPr/>
                    <a:lstStyle/>
                    <a:p>
                      <a:r>
                        <a:rPr lang="en-US" dirty="0">
                          <a:latin typeface="Century Schoolbook" panose="02040604050505020304" pitchFamily="18" charset="0"/>
                        </a:rPr>
                        <a:t>VOC</a:t>
                      </a:r>
                      <a:r>
                        <a:rPr lang="en-US" baseline="0" dirty="0">
                          <a:latin typeface="Century Schoolbook" panose="02040604050505020304" pitchFamily="18" charset="0"/>
                        </a:rPr>
                        <a:t> but no HAPs</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Run HAP Aug,</a:t>
                      </a:r>
                      <a:r>
                        <a:rPr lang="en-US" baseline="0" dirty="0">
                          <a:latin typeface="Century Schoolbook" panose="02040604050505020304" pitchFamily="18" charset="0"/>
                        </a:rPr>
                        <a:t> not use EPA tool data</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VOC &gt; EPA-expected</a:t>
                      </a:r>
                    </a:p>
                  </a:txBody>
                  <a:tcPr/>
                </a:tc>
                <a:extLst>
                  <a:ext uri="{0D108BD9-81ED-4DB2-BD59-A6C34878D82A}">
                    <a16:rowId xmlns:a16="http://schemas.microsoft.com/office/drawing/2014/main" val="3427174877"/>
                  </a:ext>
                </a:extLst>
              </a:tr>
              <a:tr h="370840">
                <a:tc>
                  <a:txBody>
                    <a:bodyPr/>
                    <a:lstStyle/>
                    <a:p>
                      <a:r>
                        <a:rPr lang="en-US" dirty="0">
                          <a:latin typeface="Century Schoolbook" panose="02040604050505020304" pitchFamily="18" charset="0"/>
                        </a:rPr>
                        <a:t>4</a:t>
                      </a:r>
                    </a:p>
                  </a:txBody>
                  <a:tcPr/>
                </a:tc>
                <a:tc>
                  <a:txBody>
                    <a:bodyPr/>
                    <a:lstStyle/>
                    <a:p>
                      <a:r>
                        <a:rPr lang="en-US" dirty="0">
                          <a:latin typeface="Century Schoolbook" panose="02040604050505020304" pitchFamily="18" charset="0"/>
                        </a:rPr>
                        <a:t>Total</a:t>
                      </a:r>
                      <a:r>
                        <a:rPr lang="en-US" baseline="0" dirty="0">
                          <a:latin typeface="Century Schoolbook" panose="02040604050505020304" pitchFamily="18" charset="0"/>
                        </a:rPr>
                        <a:t> VOC-HAPs &gt; VOC</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Replace</a:t>
                      </a:r>
                      <a:r>
                        <a:rPr lang="en-US" baseline="0" dirty="0">
                          <a:latin typeface="Century Schoolbook" panose="02040604050505020304" pitchFamily="18" charset="0"/>
                        </a:rPr>
                        <a:t> all agency VOC-HAPs with HAP </a:t>
                      </a:r>
                      <a:r>
                        <a:rPr lang="en-US" baseline="0" dirty="0" err="1">
                          <a:latin typeface="Century Schoolbook" panose="02040604050505020304" pitchFamily="18" charset="0"/>
                        </a:rPr>
                        <a:t>aug</a:t>
                      </a:r>
                      <a:endParaRPr lang="en-US" dirty="0">
                        <a:latin typeface="Century Schoolbook" panose="02040604050505020304" pitchFamily="18" charset="0"/>
                      </a:endParaRPr>
                    </a:p>
                  </a:txBody>
                  <a:tcPr/>
                </a:tc>
                <a:tc>
                  <a:txBody>
                    <a:bodyPr/>
                    <a:lstStyle/>
                    <a:p>
                      <a:endParaRPr lang="en-US" dirty="0">
                        <a:latin typeface="Century Schoolbook" panose="02040604050505020304" pitchFamily="18" charset="0"/>
                      </a:endParaRPr>
                    </a:p>
                  </a:txBody>
                  <a:tcPr/>
                </a:tc>
                <a:extLst>
                  <a:ext uri="{0D108BD9-81ED-4DB2-BD59-A6C34878D82A}">
                    <a16:rowId xmlns:a16="http://schemas.microsoft.com/office/drawing/2014/main" val="2727729740"/>
                  </a:ext>
                </a:extLst>
              </a:tr>
              <a:tr h="370840">
                <a:tc>
                  <a:txBody>
                    <a:bodyPr/>
                    <a:lstStyle/>
                    <a:p>
                      <a:r>
                        <a:rPr lang="en-US" dirty="0">
                          <a:latin typeface="Century Schoolbook" panose="02040604050505020304" pitchFamily="18" charset="0"/>
                        </a:rPr>
                        <a:t>5</a:t>
                      </a:r>
                    </a:p>
                  </a:txBody>
                  <a:tcPr/>
                </a:tc>
                <a:tc>
                  <a:txBody>
                    <a:bodyPr/>
                    <a:lstStyle/>
                    <a:p>
                      <a:r>
                        <a:rPr lang="en-US" dirty="0">
                          <a:latin typeface="Century Schoolbook" panose="02040604050505020304" pitchFamily="18" charset="0"/>
                        </a:rPr>
                        <a:t>VOC + different VOC-HAPs</a:t>
                      </a:r>
                    </a:p>
                  </a:txBody>
                  <a:tcPr/>
                </a:tc>
                <a:tc>
                  <a:txBody>
                    <a:bodyPr/>
                    <a:lstStyle/>
                    <a:p>
                      <a:r>
                        <a:rPr lang="en-US" dirty="0">
                          <a:latin typeface="Century Schoolbook" panose="02040604050505020304" pitchFamily="18" charset="0"/>
                        </a:rPr>
                        <a:t>Use HAP </a:t>
                      </a:r>
                      <a:r>
                        <a:rPr lang="en-US" dirty="0" err="1">
                          <a:latin typeface="Century Schoolbook" panose="02040604050505020304" pitchFamily="18" charset="0"/>
                        </a:rPr>
                        <a:t>aug</a:t>
                      </a:r>
                      <a:r>
                        <a:rPr lang="en-US" dirty="0">
                          <a:latin typeface="Century Schoolbook" panose="02040604050505020304" pitchFamily="18" charset="0"/>
                        </a:rPr>
                        <a:t> to gap-fill</a:t>
                      </a:r>
                    </a:p>
                  </a:txBody>
                  <a:tcPr/>
                </a:tc>
                <a:tc>
                  <a:txBody>
                    <a:bodyPr/>
                    <a:lstStyle/>
                    <a:p>
                      <a:r>
                        <a:rPr lang="en-US" dirty="0">
                          <a:latin typeface="Century Schoolbook" panose="02040604050505020304" pitchFamily="18" charset="0"/>
                        </a:rPr>
                        <a:t>Total VOC-HAPs &gt; VOC</a:t>
                      </a:r>
                    </a:p>
                  </a:txBody>
                  <a:tcPr/>
                </a:tc>
                <a:extLst>
                  <a:ext uri="{0D108BD9-81ED-4DB2-BD59-A6C34878D82A}">
                    <a16:rowId xmlns:a16="http://schemas.microsoft.com/office/drawing/2014/main" val="3016167912"/>
                  </a:ext>
                </a:extLst>
              </a:tr>
              <a:tr h="370840">
                <a:tc>
                  <a:txBody>
                    <a:bodyPr/>
                    <a:lstStyle/>
                    <a:p>
                      <a:r>
                        <a:rPr lang="en-US" dirty="0">
                          <a:latin typeface="Century Schoolbook" panose="02040604050505020304" pitchFamily="18" charset="0"/>
                        </a:rPr>
                        <a:t>6</a:t>
                      </a:r>
                    </a:p>
                  </a:txBody>
                  <a:tcPr/>
                </a:tc>
                <a:tc>
                  <a:txBody>
                    <a:bodyPr/>
                    <a:lstStyle/>
                    <a:p>
                      <a:r>
                        <a:rPr lang="en-US" dirty="0">
                          <a:latin typeface="Century Schoolbook" panose="02040604050505020304" pitchFamily="18" charset="0"/>
                        </a:rPr>
                        <a:t>Incomplete expected CAPs</a:t>
                      </a:r>
                    </a:p>
                  </a:txBody>
                  <a:tcPr/>
                </a:tc>
                <a:tc>
                  <a:txBody>
                    <a:bodyPr/>
                    <a:lstStyle/>
                    <a:p>
                      <a:r>
                        <a:rPr lang="en-US" dirty="0">
                          <a:latin typeface="Century Schoolbook" panose="02040604050505020304" pitchFamily="18" charset="0"/>
                        </a:rPr>
                        <a:t>Supplement</a:t>
                      </a:r>
                      <a:r>
                        <a:rPr lang="en-US" baseline="0" dirty="0">
                          <a:latin typeface="Century Schoolbook" panose="02040604050505020304" pitchFamily="18" charset="0"/>
                        </a:rPr>
                        <a:t> w/ EPA tool data</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Agency</a:t>
                      </a:r>
                      <a:r>
                        <a:rPr lang="en-US" baseline="0" dirty="0">
                          <a:latin typeface="Century Schoolbook" panose="02040604050505020304" pitchFamily="18" charset="0"/>
                        </a:rPr>
                        <a:t> directs EPA not to</a:t>
                      </a:r>
                      <a:endParaRPr lang="en-US" dirty="0">
                        <a:latin typeface="Century Schoolbook" panose="02040604050505020304" pitchFamily="18" charset="0"/>
                      </a:endParaRPr>
                    </a:p>
                  </a:txBody>
                  <a:tcPr/>
                </a:tc>
                <a:extLst>
                  <a:ext uri="{0D108BD9-81ED-4DB2-BD59-A6C34878D82A}">
                    <a16:rowId xmlns:a16="http://schemas.microsoft.com/office/drawing/2014/main" val="1518686524"/>
                  </a:ext>
                </a:extLst>
              </a:tr>
              <a:tr h="370840">
                <a:tc>
                  <a:txBody>
                    <a:bodyPr/>
                    <a:lstStyle/>
                    <a:p>
                      <a:r>
                        <a:rPr lang="en-US" dirty="0">
                          <a:latin typeface="Century Schoolbook" panose="02040604050505020304" pitchFamily="18" charset="0"/>
                        </a:rPr>
                        <a:t>7</a:t>
                      </a:r>
                    </a:p>
                  </a:txBody>
                  <a:tcPr/>
                </a:tc>
                <a:tc>
                  <a:txBody>
                    <a:bodyPr/>
                    <a:lstStyle/>
                    <a:p>
                      <a:r>
                        <a:rPr lang="en-US" dirty="0">
                          <a:latin typeface="Century Schoolbook" panose="02040604050505020304" pitchFamily="18" charset="0"/>
                        </a:rPr>
                        <a:t>VOC but missing VOC-HAPs</a:t>
                      </a:r>
                      <a:r>
                        <a:rPr lang="en-US" baseline="0" dirty="0">
                          <a:latin typeface="Century Schoolbook" panose="02040604050505020304" pitchFamily="18" charset="0"/>
                        </a:rPr>
                        <a:t> for non-EPA-estimated SCC</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Use HAP </a:t>
                      </a:r>
                      <a:r>
                        <a:rPr lang="en-US" dirty="0" err="1">
                          <a:latin typeface="Century Schoolbook" panose="02040604050505020304" pitchFamily="18" charset="0"/>
                        </a:rPr>
                        <a:t>aug</a:t>
                      </a:r>
                      <a:endParaRPr lang="en-US" dirty="0">
                        <a:latin typeface="Century Schoolbook" panose="02040604050505020304" pitchFamily="18" charset="0"/>
                      </a:endParaRPr>
                    </a:p>
                  </a:txBody>
                  <a:tcPr/>
                </a:tc>
                <a:tc>
                  <a:txBody>
                    <a:bodyPr/>
                    <a:lstStyle/>
                    <a:p>
                      <a:r>
                        <a:rPr lang="en-US" dirty="0">
                          <a:latin typeface="Century Schoolbook" panose="02040604050505020304" pitchFamily="18" charset="0"/>
                        </a:rPr>
                        <a:t>Agency also submits HAPs</a:t>
                      </a:r>
                    </a:p>
                  </a:txBody>
                  <a:tcPr/>
                </a:tc>
                <a:extLst>
                  <a:ext uri="{0D108BD9-81ED-4DB2-BD59-A6C34878D82A}">
                    <a16:rowId xmlns:a16="http://schemas.microsoft.com/office/drawing/2014/main" val="352609765"/>
                  </a:ext>
                </a:extLst>
              </a:tr>
            </a:tbl>
          </a:graphicData>
        </a:graphic>
      </p:graphicFrame>
      <p:sp>
        <p:nvSpPr>
          <p:cNvPr id="4" name="Slide Number Placeholder 3"/>
          <p:cNvSpPr>
            <a:spLocks noGrp="1"/>
          </p:cNvSpPr>
          <p:nvPr>
            <p:ph type="sldNum" sz="quarter" idx="12"/>
          </p:nvPr>
        </p:nvSpPr>
        <p:spPr/>
        <p:txBody>
          <a:bodyPr/>
          <a:lstStyle/>
          <a:p>
            <a:fld id="{8371032D-B8DF-42A6-BF09-C10F1C194C4E}" type="slidenum">
              <a:rPr lang="en-US" smtClean="0"/>
              <a:t>43</a:t>
            </a:fld>
            <a:endParaRPr lang="en-US"/>
          </a:p>
        </p:txBody>
      </p:sp>
    </p:spTree>
    <p:extLst>
      <p:ext uri="{BB962C8B-B14F-4D97-AF65-F5344CB8AC3E}">
        <p14:creationId xmlns:p14="http://schemas.microsoft.com/office/powerpoint/2010/main" val="2159726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3304-683E-4A3E-A947-CC07C4D8D5E6}"/>
              </a:ext>
            </a:extLst>
          </p:cNvPr>
          <p:cNvSpPr>
            <a:spLocks noGrp="1"/>
          </p:cNvSpPr>
          <p:nvPr>
            <p:ph type="title"/>
          </p:nvPr>
        </p:nvSpPr>
        <p:spPr>
          <a:xfrm>
            <a:off x="833069" y="365051"/>
            <a:ext cx="9905998" cy="1187302"/>
          </a:xfrm>
        </p:spPr>
        <p:txBody>
          <a:bodyPr>
            <a:normAutofit fontScale="90000"/>
          </a:bodyPr>
          <a:lstStyle/>
          <a:p>
            <a:r>
              <a:rPr lang="en-US" dirty="0"/>
              <a:t>Option Group/Option Set (OGOS):</a:t>
            </a:r>
            <a:br>
              <a:rPr lang="en-US" dirty="0"/>
            </a:br>
            <a:r>
              <a:rPr lang="en-US" dirty="0"/>
              <a:t>Purpose &amp; Definitions</a:t>
            </a:r>
          </a:p>
        </p:txBody>
      </p:sp>
      <p:sp>
        <p:nvSpPr>
          <p:cNvPr id="3" name="Content Placeholder 2">
            <a:extLst>
              <a:ext uri="{FF2B5EF4-FFF2-40B4-BE49-F238E27FC236}">
                <a16:creationId xmlns:a16="http://schemas.microsoft.com/office/drawing/2014/main" id="{FF4AB49E-9AFB-480E-A54A-51240D52681D}"/>
              </a:ext>
            </a:extLst>
          </p:cNvPr>
          <p:cNvSpPr>
            <a:spLocks noGrp="1"/>
          </p:cNvSpPr>
          <p:nvPr>
            <p:ph idx="1"/>
          </p:nvPr>
        </p:nvSpPr>
        <p:spPr>
          <a:xfrm>
            <a:off x="833069" y="1648968"/>
            <a:ext cx="9905998" cy="4806883"/>
          </a:xfrm>
        </p:spPr>
        <p:txBody>
          <a:bodyPr>
            <a:normAutofit fontScale="92500" lnSpcReduction="20000"/>
          </a:bodyPr>
          <a:lstStyle/>
          <a:p>
            <a:r>
              <a:rPr lang="en-US" dirty="0"/>
              <a:t>To prevent potential overlap/overestimate of NEI emissions intra-dataset and between EPA and SLT submittals</a:t>
            </a:r>
          </a:p>
          <a:p>
            <a:pPr lvl="1"/>
            <a:r>
              <a:rPr lang="en-US" dirty="0"/>
              <a:t>OGOS assignments are in the SCC Reference table</a:t>
            </a:r>
          </a:p>
          <a:p>
            <a:r>
              <a:rPr lang="en-US" dirty="0"/>
              <a:t>Option Group</a:t>
            </a:r>
          </a:p>
          <a:p>
            <a:pPr lvl="1"/>
            <a:r>
              <a:rPr lang="en-US" dirty="0"/>
              <a:t>Defines the general categories where an SCC hierarchy exists; e.g., “Cattle”, “Waste Water Treatment”</a:t>
            </a:r>
          </a:p>
          <a:p>
            <a:r>
              <a:rPr lang="en-US" dirty="0"/>
              <a:t>Option Set</a:t>
            </a:r>
          </a:p>
          <a:p>
            <a:pPr lvl="1"/>
            <a:r>
              <a:rPr lang="en-US" dirty="0"/>
              <a:t>A group of 1 or more SCCs that exist within and Option Group</a:t>
            </a:r>
          </a:p>
          <a:p>
            <a:pPr lvl="1"/>
            <a:r>
              <a:rPr lang="en-US" dirty="0"/>
              <a:t>Highest rank alphabetically</a:t>
            </a:r>
          </a:p>
          <a:p>
            <a:r>
              <a:rPr lang="en-US" dirty="0"/>
              <a:t>Ranking Dataset</a:t>
            </a:r>
          </a:p>
          <a:p>
            <a:pPr lvl="1"/>
            <a:r>
              <a:rPr lang="en-US" dirty="0"/>
              <a:t>Defined by Selection Definition in EIS</a:t>
            </a:r>
          </a:p>
          <a:p>
            <a:pPr lvl="1"/>
            <a:r>
              <a:rPr lang="en-US" dirty="0"/>
              <a:t>Dataset with highest priority found for a given Option Group defines the level of Option Set to use</a:t>
            </a:r>
          </a:p>
        </p:txBody>
      </p:sp>
      <p:sp>
        <p:nvSpPr>
          <p:cNvPr id="4" name="Slide Number Placeholder 3">
            <a:extLst>
              <a:ext uri="{FF2B5EF4-FFF2-40B4-BE49-F238E27FC236}">
                <a16:creationId xmlns:a16="http://schemas.microsoft.com/office/drawing/2014/main" id="{D67D4D82-74B2-47B6-8129-31A981CE137A}"/>
              </a:ext>
            </a:extLst>
          </p:cNvPr>
          <p:cNvSpPr>
            <a:spLocks noGrp="1"/>
          </p:cNvSpPr>
          <p:nvPr>
            <p:ph type="sldNum" sz="quarter" idx="12"/>
          </p:nvPr>
        </p:nvSpPr>
        <p:spPr/>
        <p:txBody>
          <a:bodyPr/>
          <a:lstStyle/>
          <a:p>
            <a:fld id="{8371032D-B8DF-42A6-BF09-C10F1C194C4E}" type="slidenum">
              <a:rPr lang="en-US" smtClean="0"/>
              <a:t>44</a:t>
            </a:fld>
            <a:endParaRPr lang="en-US"/>
          </a:p>
        </p:txBody>
      </p:sp>
    </p:spTree>
    <p:extLst>
      <p:ext uri="{BB962C8B-B14F-4D97-AF65-F5344CB8AC3E}">
        <p14:creationId xmlns:p14="http://schemas.microsoft.com/office/powerpoint/2010/main" val="9046355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8400" y="276761"/>
            <a:ext cx="7645400" cy="1325563"/>
          </a:xfrm>
          <a:noFill/>
        </p:spPr>
        <p:txBody>
          <a:bodyPr/>
          <a:lstStyle/>
          <a:p>
            <a:r>
              <a:rPr lang="en-US" dirty="0"/>
              <a:t>Option Group/Option Set: Introductory Example	</a:t>
            </a:r>
          </a:p>
        </p:txBody>
      </p:sp>
      <p:sp>
        <p:nvSpPr>
          <p:cNvPr id="3" name="Content Placeholder 2"/>
          <p:cNvSpPr>
            <a:spLocks noGrp="1"/>
          </p:cNvSpPr>
          <p:nvPr>
            <p:ph idx="1"/>
          </p:nvPr>
        </p:nvSpPr>
        <p:spPr>
          <a:xfrm>
            <a:off x="3873500" y="1770353"/>
            <a:ext cx="7480300" cy="4590267"/>
          </a:xfrm>
        </p:spPr>
        <p:txBody>
          <a:bodyPr>
            <a:normAutofit lnSpcReduction="10000"/>
          </a:bodyPr>
          <a:lstStyle/>
          <a:p>
            <a:r>
              <a:rPr lang="en-US" dirty="0">
                <a:solidFill>
                  <a:schemeClr val="tx1">
                    <a:lumMod val="75000"/>
                  </a:schemeClr>
                </a:solidFill>
              </a:rPr>
              <a:t>EPA (lower ranking dataset) calculates </a:t>
            </a:r>
          </a:p>
          <a:p>
            <a:pPr lvl="1"/>
            <a:r>
              <a:rPr lang="en-US" dirty="0">
                <a:solidFill>
                  <a:schemeClr val="tx1">
                    <a:lumMod val="75000"/>
                  </a:schemeClr>
                </a:solidFill>
              </a:rPr>
              <a:t>Onshore gas production; fugitives: connectors</a:t>
            </a:r>
          </a:p>
          <a:p>
            <a:pPr lvl="1"/>
            <a:r>
              <a:rPr lang="en-US" dirty="0">
                <a:solidFill>
                  <a:schemeClr val="tx1">
                    <a:lumMod val="75000"/>
                  </a:schemeClr>
                </a:solidFill>
              </a:rPr>
              <a:t>Onshore gas production; fugitives: flanges</a:t>
            </a:r>
          </a:p>
          <a:p>
            <a:pPr lvl="1"/>
            <a:r>
              <a:rPr lang="en-US" dirty="0">
                <a:solidFill>
                  <a:schemeClr val="tx1">
                    <a:lumMod val="75000"/>
                  </a:schemeClr>
                </a:solidFill>
              </a:rPr>
              <a:t>Onshore gas production; fugitives, open ended lines</a:t>
            </a:r>
          </a:p>
          <a:p>
            <a:pPr lvl="1"/>
            <a:r>
              <a:rPr lang="en-US" dirty="0">
                <a:solidFill>
                  <a:schemeClr val="tx1">
                    <a:lumMod val="75000"/>
                  </a:schemeClr>
                </a:solidFill>
              </a:rPr>
              <a:t>Onshore gas production; fugitives: valves</a:t>
            </a:r>
          </a:p>
          <a:p>
            <a:pPr lvl="1"/>
            <a:r>
              <a:rPr lang="en-US" dirty="0">
                <a:solidFill>
                  <a:schemeClr val="tx1">
                    <a:lumMod val="75000"/>
                  </a:schemeClr>
                </a:solidFill>
              </a:rPr>
              <a:t>Onshore gas production; fugitives: other</a:t>
            </a:r>
          </a:p>
          <a:p>
            <a:r>
              <a:rPr lang="en-US" dirty="0">
                <a:solidFill>
                  <a:schemeClr val="tx1">
                    <a:lumMod val="75000"/>
                  </a:schemeClr>
                </a:solidFill>
              </a:rPr>
              <a:t>State (higher ranking dataset) submits</a:t>
            </a:r>
          </a:p>
          <a:p>
            <a:pPr lvl="1"/>
            <a:r>
              <a:rPr lang="en-US" dirty="0">
                <a:solidFill>
                  <a:schemeClr val="tx1">
                    <a:lumMod val="75000"/>
                  </a:schemeClr>
                </a:solidFill>
              </a:rPr>
              <a:t>Onshore gas production; fugitives: all processes</a:t>
            </a:r>
          </a:p>
          <a:p>
            <a:r>
              <a:rPr lang="en-US" dirty="0">
                <a:solidFill>
                  <a:schemeClr val="tx1">
                    <a:lumMod val="75000"/>
                  </a:schemeClr>
                </a:solidFill>
              </a:rPr>
              <a:t>Process implemented in EIS for 2017</a:t>
            </a:r>
          </a:p>
          <a:p>
            <a:r>
              <a:rPr lang="en-US" dirty="0">
                <a:solidFill>
                  <a:schemeClr val="tx1">
                    <a:lumMod val="75000"/>
                  </a:schemeClr>
                </a:solidFill>
              </a:rPr>
              <a:t>Refer to Appendices 4 &amp; 6 in the </a:t>
            </a:r>
            <a:r>
              <a:rPr lang="en-US" dirty="0">
                <a:solidFill>
                  <a:schemeClr val="tx1">
                    <a:lumMod val="75000"/>
                  </a:schemeClr>
                </a:solidFill>
                <a:hlinkClick r:id="rId3"/>
              </a:rPr>
              <a:t>2017 NEI Plan</a:t>
            </a:r>
            <a:endParaRPr lang="en-US" dirty="0">
              <a:solidFill>
                <a:schemeClr val="tx1">
                  <a:lumMod val="75000"/>
                </a:schemeClr>
              </a:solidFill>
            </a:endParaRPr>
          </a:p>
          <a:p>
            <a:endParaRPr lang="en-US" dirty="0"/>
          </a:p>
        </p:txBody>
      </p:sp>
      <p:grpSp>
        <p:nvGrpSpPr>
          <p:cNvPr id="4" name="Group 3" descr="Oil and Gas Compressors" title="Image"/>
          <p:cNvGrpSpPr/>
          <p:nvPr/>
        </p:nvGrpSpPr>
        <p:grpSpPr>
          <a:xfrm>
            <a:off x="254799" y="365125"/>
            <a:ext cx="3276395" cy="6244650"/>
            <a:chOff x="8420899" y="470119"/>
            <a:chExt cx="3276395" cy="6244650"/>
          </a:xfrm>
        </p:grpSpPr>
        <p:pic>
          <p:nvPicPr>
            <p:cNvPr id="2050" name="Picture 2" descr="Image result for oil and gas fugitive emiss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0899" y="470119"/>
              <a:ext cx="3276395" cy="29698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oil and gas fugitive emiss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0899" y="3744967"/>
              <a:ext cx="3276395" cy="2969802"/>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0059096" y="792918"/>
              <a:ext cx="914400" cy="914400"/>
            </a:xfrm>
            <a:prstGeom prst="ellipse">
              <a:avLst/>
            </a:prstGeom>
            <a:noFill/>
            <a:ln>
              <a:solidFill>
                <a:schemeClr val="accent5">
                  <a:lumMod val="50000"/>
                </a:schemeClr>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0191525" y="1875347"/>
              <a:ext cx="889348" cy="914400"/>
            </a:xfrm>
            <a:prstGeom prst="ellipse">
              <a:avLst/>
            </a:prstGeom>
            <a:noFill/>
            <a:ln>
              <a:solidFill>
                <a:schemeClr val="accent5">
                  <a:lumMod val="50000"/>
                </a:schemeClr>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flipV="1">
              <a:off x="8954835" y="2219352"/>
              <a:ext cx="702753" cy="296342"/>
            </a:xfrm>
            <a:prstGeom prst="ellipse">
              <a:avLst/>
            </a:prstGeom>
            <a:noFill/>
            <a:ln>
              <a:solidFill>
                <a:schemeClr val="accent5">
                  <a:lumMod val="50000"/>
                </a:schemeClr>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flipV="1">
              <a:off x="8507933" y="3837722"/>
              <a:ext cx="3189360" cy="2784291"/>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lide Number Placeholder 6"/>
          <p:cNvSpPr>
            <a:spLocks noGrp="1"/>
          </p:cNvSpPr>
          <p:nvPr>
            <p:ph type="sldNum" sz="quarter" idx="12"/>
          </p:nvPr>
        </p:nvSpPr>
        <p:spPr/>
        <p:txBody>
          <a:bodyPr/>
          <a:lstStyle/>
          <a:p>
            <a:fld id="{8371032D-B8DF-42A6-BF09-C10F1C194C4E}" type="slidenum">
              <a:rPr lang="en-US" smtClean="0"/>
              <a:t>45</a:t>
            </a:fld>
            <a:endParaRPr lang="en-US"/>
          </a:p>
        </p:txBody>
      </p:sp>
    </p:spTree>
    <p:extLst>
      <p:ext uri="{BB962C8B-B14F-4D97-AF65-F5344CB8AC3E}">
        <p14:creationId xmlns:p14="http://schemas.microsoft.com/office/powerpoint/2010/main" val="47667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3304-683E-4A3E-A947-CC07C4D8D5E6}"/>
              </a:ext>
            </a:extLst>
          </p:cNvPr>
          <p:cNvSpPr>
            <a:spLocks noGrp="1"/>
          </p:cNvSpPr>
          <p:nvPr>
            <p:ph type="title"/>
          </p:nvPr>
        </p:nvSpPr>
        <p:spPr>
          <a:xfrm>
            <a:off x="833069" y="365051"/>
            <a:ext cx="9905998" cy="1187302"/>
          </a:xfrm>
        </p:spPr>
        <p:txBody>
          <a:bodyPr>
            <a:normAutofit fontScale="90000"/>
          </a:bodyPr>
          <a:lstStyle/>
          <a:p>
            <a:r>
              <a:rPr lang="en-US" dirty="0"/>
              <a:t>Option Group/Option Set:</a:t>
            </a:r>
            <a:br>
              <a:rPr lang="en-US" dirty="0"/>
            </a:br>
            <a:r>
              <a:rPr lang="en-US" dirty="0"/>
              <a:t>Business Rules</a:t>
            </a:r>
          </a:p>
        </p:txBody>
      </p:sp>
      <p:sp>
        <p:nvSpPr>
          <p:cNvPr id="3" name="Content Placeholder 2">
            <a:extLst>
              <a:ext uri="{FF2B5EF4-FFF2-40B4-BE49-F238E27FC236}">
                <a16:creationId xmlns:a16="http://schemas.microsoft.com/office/drawing/2014/main" id="{FF4AB49E-9AFB-480E-A54A-51240D52681D}"/>
              </a:ext>
            </a:extLst>
          </p:cNvPr>
          <p:cNvSpPr>
            <a:spLocks noGrp="1"/>
          </p:cNvSpPr>
          <p:nvPr>
            <p:ph idx="1"/>
          </p:nvPr>
        </p:nvSpPr>
        <p:spPr>
          <a:xfrm>
            <a:off x="907497" y="1892670"/>
            <a:ext cx="10703256" cy="4720855"/>
          </a:xfrm>
        </p:spPr>
        <p:txBody>
          <a:bodyPr>
            <a:normAutofit lnSpcReduction="10000"/>
          </a:bodyPr>
          <a:lstStyle/>
          <a:p>
            <a:r>
              <a:rPr lang="en-US" sz="1800" dirty="0"/>
              <a:t>If OGOS assigned, EIS selection process determines Option Sets within the Option Group via:</a:t>
            </a:r>
          </a:p>
          <a:p>
            <a:pPr lvl="1"/>
            <a:r>
              <a:rPr lang="en-US" sz="1600" dirty="0"/>
              <a:t>Location</a:t>
            </a:r>
          </a:p>
          <a:p>
            <a:pPr lvl="1"/>
            <a:r>
              <a:rPr lang="en-US" sz="1600" dirty="0"/>
              <a:t>Pollutant</a:t>
            </a:r>
          </a:p>
          <a:p>
            <a:pPr lvl="1"/>
            <a:r>
              <a:rPr lang="en-US" sz="1600" dirty="0"/>
              <a:t>Option Group</a:t>
            </a:r>
          </a:p>
          <a:p>
            <a:pPr lvl="1"/>
            <a:r>
              <a:rPr lang="en-US" sz="1600" dirty="0"/>
              <a:t>Lowest option set assignment: length and group letter</a:t>
            </a:r>
          </a:p>
          <a:p>
            <a:pPr lvl="1"/>
            <a:r>
              <a:rPr lang="en-US" sz="1600" dirty="0"/>
              <a:t>Dataset ranking</a:t>
            </a:r>
          </a:p>
          <a:p>
            <a:pPr lvl="1"/>
            <a:r>
              <a:rPr lang="en-US" sz="1600" dirty="0"/>
              <a:t>Highest ranking Option Set with the Option Group</a:t>
            </a:r>
          </a:p>
          <a:p>
            <a:r>
              <a:rPr lang="en-US" sz="1800" dirty="0"/>
              <a:t>Ranking: &lt;</a:t>
            </a:r>
            <a:r>
              <a:rPr lang="en-US" sz="1800" dirty="0" err="1"/>
              <a:t>XnY</a:t>
            </a:r>
            <a:r>
              <a:rPr lang="en-US" sz="1800" dirty="0"/>
              <a:t>&gt;</a:t>
            </a:r>
          </a:p>
          <a:p>
            <a:pPr lvl="1"/>
            <a:r>
              <a:rPr lang="en-US" sz="1600" dirty="0"/>
              <a:t>Lowest alphabetical first position “X” as Level 1</a:t>
            </a:r>
          </a:p>
          <a:p>
            <a:pPr lvl="1"/>
            <a:r>
              <a:rPr lang="en-US" sz="1600" dirty="0"/>
              <a:t>Lowest numbers Level-2 “n” identifier</a:t>
            </a:r>
          </a:p>
          <a:p>
            <a:pPr lvl="1"/>
            <a:r>
              <a:rPr lang="en-US" sz="1600" dirty="0"/>
              <a:t>Level 2 ranking “Y” if Level-2 identifier “n” is assigned</a:t>
            </a:r>
          </a:p>
          <a:p>
            <a:pPr lvl="1"/>
            <a:r>
              <a:rPr lang="en-US" sz="1600" dirty="0"/>
              <a:t>Options Sets with 1-character (no Level-2) rank higher than those with 3 (a Level-2 identifier)</a:t>
            </a:r>
          </a:p>
          <a:p>
            <a:pPr lvl="1"/>
            <a:r>
              <a:rPr lang="en-US" sz="1600" dirty="0"/>
              <a:t>Example: “A” &gt;  “A1A” &gt; “B” &gt; “B2A” &gt; “B2B”</a:t>
            </a:r>
          </a:p>
          <a:p>
            <a:pPr lvl="1"/>
            <a:endParaRPr lang="en-US" sz="1600" dirty="0"/>
          </a:p>
        </p:txBody>
      </p:sp>
      <p:sp>
        <p:nvSpPr>
          <p:cNvPr id="4" name="Slide Number Placeholder 3">
            <a:extLst>
              <a:ext uri="{FF2B5EF4-FFF2-40B4-BE49-F238E27FC236}">
                <a16:creationId xmlns:a16="http://schemas.microsoft.com/office/drawing/2014/main" id="{D67D4D82-74B2-47B6-8129-31A981CE137A}"/>
              </a:ext>
            </a:extLst>
          </p:cNvPr>
          <p:cNvSpPr>
            <a:spLocks noGrp="1"/>
          </p:cNvSpPr>
          <p:nvPr>
            <p:ph type="sldNum" sz="quarter" idx="12"/>
          </p:nvPr>
        </p:nvSpPr>
        <p:spPr/>
        <p:txBody>
          <a:bodyPr/>
          <a:lstStyle/>
          <a:p>
            <a:fld id="{8371032D-B8DF-42A6-BF09-C10F1C194C4E}" type="slidenum">
              <a:rPr lang="en-US" smtClean="0"/>
              <a:t>46</a:t>
            </a:fld>
            <a:endParaRPr lang="en-US"/>
          </a:p>
        </p:txBody>
      </p:sp>
    </p:spTree>
    <p:extLst>
      <p:ext uri="{BB962C8B-B14F-4D97-AF65-F5344CB8AC3E}">
        <p14:creationId xmlns:p14="http://schemas.microsoft.com/office/powerpoint/2010/main" val="2085350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34A3-FE3E-4C8C-9F47-0D096309F9E7}"/>
              </a:ext>
            </a:extLst>
          </p:cNvPr>
          <p:cNvSpPr>
            <a:spLocks noGrp="1"/>
          </p:cNvSpPr>
          <p:nvPr>
            <p:ph type="title"/>
          </p:nvPr>
        </p:nvSpPr>
        <p:spPr>
          <a:xfrm>
            <a:off x="611476" y="193493"/>
            <a:ext cx="9905998" cy="1063336"/>
          </a:xfrm>
        </p:spPr>
        <p:txBody>
          <a:bodyPr>
            <a:normAutofit/>
          </a:bodyPr>
          <a:lstStyle/>
          <a:p>
            <a:r>
              <a:rPr lang="en-US" dirty="0"/>
              <a:t>OGOS Example: RWC Hydronic Heaters</a:t>
            </a:r>
          </a:p>
        </p:txBody>
      </p:sp>
      <p:sp>
        <p:nvSpPr>
          <p:cNvPr id="3" name="Content Placeholder 2">
            <a:extLst>
              <a:ext uri="{FF2B5EF4-FFF2-40B4-BE49-F238E27FC236}">
                <a16:creationId xmlns:a16="http://schemas.microsoft.com/office/drawing/2014/main" id="{F8D71D3B-4D0B-46E6-8DFD-5CEBE841AE60}"/>
              </a:ext>
            </a:extLst>
          </p:cNvPr>
          <p:cNvSpPr>
            <a:spLocks noGrp="1"/>
          </p:cNvSpPr>
          <p:nvPr>
            <p:ph sz="half" idx="1"/>
          </p:nvPr>
        </p:nvSpPr>
        <p:spPr>
          <a:xfrm>
            <a:off x="531812" y="5257799"/>
            <a:ext cx="10991706" cy="1347818"/>
          </a:xfrm>
          <a:ln>
            <a:solidFill>
              <a:schemeClr val="tx1"/>
            </a:solidFill>
          </a:ln>
        </p:spPr>
        <p:txBody>
          <a:bodyPr/>
          <a:lstStyle/>
          <a:p>
            <a:r>
              <a:rPr lang="en-US" dirty="0"/>
              <a:t>First: What is the highest-ranking dataset in the selection for a given Option Group/location/pollutant showing for option set assignments? A: “B”</a:t>
            </a:r>
          </a:p>
          <a:p>
            <a:r>
              <a:rPr lang="en-US" dirty="0"/>
              <a:t>Next: apply that ranking for any lower datasets; in this case keep only B or less</a:t>
            </a:r>
          </a:p>
        </p:txBody>
      </p:sp>
      <p:graphicFrame>
        <p:nvGraphicFramePr>
          <p:cNvPr id="6" name="Content Placeholder 5">
            <a:extLst>
              <a:ext uri="{FF2B5EF4-FFF2-40B4-BE49-F238E27FC236}">
                <a16:creationId xmlns:a16="http://schemas.microsoft.com/office/drawing/2014/main" id="{EE19CBC3-946B-4DC0-BCE6-B22D6B636F5F}"/>
              </a:ext>
            </a:extLst>
          </p:cNvPr>
          <p:cNvGraphicFramePr>
            <a:graphicFrameLocks noGrp="1"/>
          </p:cNvGraphicFramePr>
          <p:nvPr>
            <p:ph sz="half" idx="2"/>
            <p:extLst>
              <p:ext uri="{D42A27DB-BD31-4B8C-83A1-F6EECF244321}">
                <p14:modId xmlns:p14="http://schemas.microsoft.com/office/powerpoint/2010/main" val="1301071825"/>
              </p:ext>
            </p:extLst>
          </p:nvPr>
        </p:nvGraphicFramePr>
        <p:xfrm>
          <a:off x="6213764" y="1503208"/>
          <a:ext cx="5486400" cy="3027680"/>
        </p:xfrm>
        <a:graphic>
          <a:graphicData uri="http://schemas.openxmlformats.org/drawingml/2006/table">
            <a:tbl>
              <a:tblPr firstRow="1" bandRow="1">
                <a:tableStyleId>{5C22544A-7EE6-4342-B048-85BDC9FD1C3A}</a:tableStyleId>
              </a:tblPr>
              <a:tblGrid>
                <a:gridCol w="1142843">
                  <a:extLst>
                    <a:ext uri="{9D8B030D-6E8A-4147-A177-3AD203B41FA5}">
                      <a16:colId xmlns:a16="http://schemas.microsoft.com/office/drawing/2014/main" val="1901202769"/>
                    </a:ext>
                  </a:extLst>
                </a:gridCol>
                <a:gridCol w="2244593">
                  <a:extLst>
                    <a:ext uri="{9D8B030D-6E8A-4147-A177-3AD203B41FA5}">
                      <a16:colId xmlns:a16="http://schemas.microsoft.com/office/drawing/2014/main" val="3398815587"/>
                    </a:ext>
                  </a:extLst>
                </a:gridCol>
                <a:gridCol w="854836">
                  <a:extLst>
                    <a:ext uri="{9D8B030D-6E8A-4147-A177-3AD203B41FA5}">
                      <a16:colId xmlns:a16="http://schemas.microsoft.com/office/drawing/2014/main" val="2426540706"/>
                    </a:ext>
                  </a:extLst>
                </a:gridCol>
                <a:gridCol w="622064">
                  <a:extLst>
                    <a:ext uri="{9D8B030D-6E8A-4147-A177-3AD203B41FA5}">
                      <a16:colId xmlns:a16="http://schemas.microsoft.com/office/drawing/2014/main" val="1821822320"/>
                    </a:ext>
                  </a:extLst>
                </a:gridCol>
                <a:gridCol w="622064">
                  <a:extLst>
                    <a:ext uri="{9D8B030D-6E8A-4147-A177-3AD203B41FA5}">
                      <a16:colId xmlns:a16="http://schemas.microsoft.com/office/drawing/2014/main" val="4171926994"/>
                    </a:ext>
                  </a:extLst>
                </a:gridCol>
              </a:tblGrid>
              <a:tr h="370840">
                <a:tc>
                  <a:txBody>
                    <a:bodyPr/>
                    <a:lstStyle/>
                    <a:p>
                      <a:r>
                        <a:rPr lang="en-US" sz="1400" dirty="0"/>
                        <a:t>SCCs in Option Set</a:t>
                      </a:r>
                    </a:p>
                  </a:txBody>
                  <a:tcPr/>
                </a:tc>
                <a:tc>
                  <a:txBody>
                    <a:bodyPr/>
                    <a:lstStyle/>
                    <a:p>
                      <a:r>
                        <a:rPr lang="en-US" sz="1400" dirty="0"/>
                        <a:t>SCC Description</a:t>
                      </a:r>
                    </a:p>
                  </a:txBody>
                  <a:tcPr/>
                </a:tc>
                <a:tc>
                  <a:txBody>
                    <a:bodyPr/>
                    <a:lstStyle/>
                    <a:p>
                      <a:r>
                        <a:rPr lang="en-US" sz="1400" dirty="0"/>
                        <a:t>Option Set Code</a:t>
                      </a:r>
                    </a:p>
                  </a:txBody>
                  <a:tcPr/>
                </a:tc>
                <a:tc>
                  <a:txBody>
                    <a:bodyPr/>
                    <a:lstStyle/>
                    <a:p>
                      <a:r>
                        <a:rPr lang="en-US" sz="1400" dirty="0"/>
                        <a:t>SLT Data</a:t>
                      </a:r>
                    </a:p>
                  </a:txBody>
                  <a:tcPr/>
                </a:tc>
                <a:tc>
                  <a:txBody>
                    <a:bodyPr/>
                    <a:lstStyle/>
                    <a:p>
                      <a:r>
                        <a:rPr lang="en-US" sz="1400" dirty="0"/>
                        <a:t>EPA Data</a:t>
                      </a:r>
                    </a:p>
                  </a:txBody>
                  <a:tcPr/>
                </a:tc>
                <a:extLst>
                  <a:ext uri="{0D108BD9-81ED-4DB2-BD59-A6C34878D82A}">
                    <a16:rowId xmlns:a16="http://schemas.microsoft.com/office/drawing/2014/main" val="2655591667"/>
                  </a:ext>
                </a:extLst>
              </a:tr>
              <a:tr h="370840">
                <a:tc>
                  <a:txBody>
                    <a:bodyPr/>
                    <a:lstStyle/>
                    <a:p>
                      <a:r>
                        <a:rPr lang="en-US" sz="1200" dirty="0"/>
                        <a:t>2104008600</a:t>
                      </a:r>
                    </a:p>
                  </a:txBody>
                  <a:tcPr/>
                </a:tc>
                <a:tc>
                  <a:txBody>
                    <a:bodyPr/>
                    <a:lstStyle/>
                    <a:p>
                      <a:r>
                        <a:rPr lang="en-US" sz="1200" dirty="0"/>
                        <a:t>Hydronic heater: general, all types</a:t>
                      </a:r>
                    </a:p>
                  </a:txBody>
                  <a:tcPr/>
                </a:tc>
                <a:tc>
                  <a:txBody>
                    <a:bodyPr/>
                    <a:lstStyle/>
                    <a:p>
                      <a:pPr algn="ctr"/>
                      <a:r>
                        <a:rPr lang="en-US" sz="1200" dirty="0"/>
                        <a:t>A</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sym typeface="Wingdings" panose="05000000000000000000" pitchFamily="2" charset="2"/>
                        </a:rPr>
                        <a:t></a:t>
                      </a:r>
                      <a:endParaRPr lang="en-US" sz="1200" dirty="0"/>
                    </a:p>
                    <a:p>
                      <a:pPr algn="ctr"/>
                      <a:endParaRPr lang="en-US" sz="1200" dirty="0"/>
                    </a:p>
                  </a:txBody>
                  <a:tcPr>
                    <a:solidFill>
                      <a:srgbClr val="FFC000"/>
                    </a:solidFill>
                  </a:tcPr>
                </a:tc>
                <a:tc>
                  <a:txBody>
                    <a:bodyPr/>
                    <a:lstStyle/>
                    <a:p>
                      <a:pPr algn="ctr"/>
                      <a:endParaRPr lang="en-US" sz="1200" dirty="0"/>
                    </a:p>
                  </a:txBody>
                  <a:tcPr/>
                </a:tc>
                <a:extLst>
                  <a:ext uri="{0D108BD9-81ED-4DB2-BD59-A6C34878D82A}">
                    <a16:rowId xmlns:a16="http://schemas.microsoft.com/office/drawing/2014/main" val="1647553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2104008610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outdoor</a:t>
                      </a:r>
                      <a:endParaRPr lang="en-US" sz="1200" dirty="0"/>
                    </a:p>
                  </a:txBody>
                  <a:tcPr/>
                </a:tc>
                <a:tc>
                  <a:txBody>
                    <a:bodyPr/>
                    <a:lstStyle/>
                    <a:p>
                      <a:pPr algn="ctr"/>
                      <a:r>
                        <a:rPr lang="en-US" sz="1200" dirty="0"/>
                        <a:t>B</a:t>
                      </a:r>
                    </a:p>
                  </a:txBody>
                  <a:tcPr/>
                </a:tc>
                <a:tc>
                  <a:txBody>
                    <a:bodyPr/>
                    <a:lstStyle/>
                    <a:p>
                      <a:pPr algn="ctr"/>
                      <a:endParaRPr lang="en-US" sz="12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sym typeface="Wingdings" panose="05000000000000000000" pitchFamily="2" charset="2"/>
                        </a:rPr>
                        <a:t></a:t>
                      </a:r>
                      <a:endParaRPr lang="en-US" sz="1200" dirty="0"/>
                    </a:p>
                  </a:txBody>
                  <a:tcPr>
                    <a:solidFill>
                      <a:srgbClr val="E8EFF3"/>
                    </a:solidFill>
                  </a:tcPr>
                </a:tc>
                <a:extLst>
                  <a:ext uri="{0D108BD9-81ED-4DB2-BD59-A6C34878D82A}">
                    <a16:rowId xmlns:a16="http://schemas.microsoft.com/office/drawing/2014/main" val="81959279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2104008620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indoor</a:t>
                      </a:r>
                      <a:endParaRPr lang="en-US" sz="1200" dirty="0"/>
                    </a:p>
                  </a:txBody>
                  <a:tcPr/>
                </a:tc>
                <a:tc>
                  <a:txBody>
                    <a:bodyPr/>
                    <a:lstStyle/>
                    <a:p>
                      <a:pPr algn="ctr"/>
                      <a:r>
                        <a:rPr lang="en-US" sz="1200" dirty="0"/>
                        <a:t>B</a:t>
                      </a:r>
                    </a:p>
                  </a:txBody>
                  <a:tcPr/>
                </a:tc>
                <a:tc>
                  <a:txBody>
                    <a:bodyPr/>
                    <a:lstStyle/>
                    <a:p>
                      <a:pPr algn="ctr"/>
                      <a:r>
                        <a:rPr lang="en-US" sz="1200" dirty="0">
                          <a:sym typeface="Wingdings" panose="05000000000000000000" pitchFamily="2" charset="2"/>
                        </a:rPr>
                        <a:t></a:t>
                      </a:r>
                      <a:endParaRPr lang="en-US" sz="1200" dirty="0"/>
                    </a:p>
                  </a:txBody>
                  <a:tcPr>
                    <a:solidFill>
                      <a:srgbClr val="CDDCE7"/>
                    </a:solidFill>
                  </a:tcPr>
                </a:tc>
                <a:tc>
                  <a:txBody>
                    <a:bodyPr/>
                    <a:lstStyle/>
                    <a:p>
                      <a:pPr algn="ctr"/>
                      <a:endParaRPr lang="en-US" sz="1200" dirty="0"/>
                    </a:p>
                  </a:txBody>
                  <a:tcPr/>
                </a:tc>
                <a:extLst>
                  <a:ext uri="{0D108BD9-81ED-4DB2-BD59-A6C34878D82A}">
                    <a16:rowId xmlns:a16="http://schemas.microsoft.com/office/drawing/2014/main" val="253567654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2104008630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pellet-fired</a:t>
                      </a:r>
                      <a:endParaRPr lang="en-US" sz="1200" dirty="0"/>
                    </a:p>
                  </a:txBody>
                  <a:tcPr/>
                </a:tc>
                <a:tc>
                  <a:txBody>
                    <a:bodyPr/>
                    <a:lstStyle/>
                    <a:p>
                      <a:pPr algn="ctr"/>
                      <a:r>
                        <a:rPr lang="en-US" sz="1200" dirty="0"/>
                        <a:t>B</a:t>
                      </a:r>
                    </a:p>
                  </a:txBody>
                  <a:tcPr/>
                </a:tc>
                <a:tc>
                  <a:txBody>
                    <a:bodyPr/>
                    <a:lstStyle/>
                    <a:p>
                      <a:pPr algn="ctr"/>
                      <a:endParaRPr lang="en-US" sz="1200" dirty="0"/>
                    </a:p>
                  </a:txBody>
                  <a:tcPr/>
                </a:tc>
                <a:tc>
                  <a:txBody>
                    <a:bodyPr/>
                    <a:lstStyle/>
                    <a:p>
                      <a:pPr algn="ctr"/>
                      <a:r>
                        <a:rPr lang="en-US" sz="1200" dirty="0">
                          <a:sym typeface="Wingdings" panose="05000000000000000000" pitchFamily="2" charset="2"/>
                        </a:rPr>
                        <a:t></a:t>
                      </a:r>
                      <a:endParaRPr lang="en-US" sz="1200" dirty="0"/>
                    </a:p>
                  </a:txBody>
                  <a:tcPr/>
                </a:tc>
                <a:extLst>
                  <a:ext uri="{0D108BD9-81ED-4DB2-BD59-A6C34878D82A}">
                    <a16:rowId xmlns:a16="http://schemas.microsoft.com/office/drawing/2014/main" val="68474542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2104008640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meets NESCAUM phase II standards</a:t>
                      </a:r>
                      <a:endParaRPr lang="en-US" sz="1200" dirty="0"/>
                    </a:p>
                  </a:txBody>
                  <a:tcPr/>
                </a:tc>
                <a:tc>
                  <a:txBody>
                    <a:bodyPr/>
                    <a:lstStyle/>
                    <a:p>
                      <a:pPr algn="ctr"/>
                      <a:r>
                        <a:rPr lang="en-US" sz="1200" dirty="0"/>
                        <a:t>B</a:t>
                      </a:r>
                    </a:p>
                  </a:txBody>
                  <a:tcPr/>
                </a:tc>
                <a:tc>
                  <a:txBody>
                    <a:bodyPr/>
                    <a:lstStyle/>
                    <a:p>
                      <a:pPr algn="ctr"/>
                      <a:r>
                        <a:rPr lang="en-US" sz="1200" dirty="0">
                          <a:sym typeface="Wingdings" panose="05000000000000000000" pitchFamily="2" charset="2"/>
                        </a:rPr>
                        <a:t></a:t>
                      </a:r>
                      <a:endParaRPr lang="en-US" sz="1200" dirty="0"/>
                    </a:p>
                  </a:txBody>
                  <a:tcPr>
                    <a:solidFill>
                      <a:srgbClr val="CDDCE7"/>
                    </a:solidFill>
                  </a:tcPr>
                </a:tc>
                <a:tc>
                  <a:txBody>
                    <a:bodyPr/>
                    <a:lstStyle/>
                    <a:p>
                      <a:pPr algn="ctr"/>
                      <a:endParaRPr lang="en-US" sz="1200" dirty="0"/>
                    </a:p>
                  </a:txBody>
                  <a:tcPr/>
                </a:tc>
                <a:extLst>
                  <a:ext uri="{0D108BD9-81ED-4DB2-BD59-A6C34878D82A}">
                    <a16:rowId xmlns:a16="http://schemas.microsoft.com/office/drawing/2014/main" val="2929478893"/>
                  </a:ext>
                </a:extLst>
              </a:tr>
            </a:tbl>
          </a:graphicData>
        </a:graphic>
      </p:graphicFrame>
      <p:sp>
        <p:nvSpPr>
          <p:cNvPr id="5" name="Slide Number Placeholder 4">
            <a:extLst>
              <a:ext uri="{FF2B5EF4-FFF2-40B4-BE49-F238E27FC236}">
                <a16:creationId xmlns:a16="http://schemas.microsoft.com/office/drawing/2014/main" id="{EDC1B9CE-20BF-4298-8B8A-2C81F8A24607}"/>
              </a:ext>
            </a:extLst>
          </p:cNvPr>
          <p:cNvSpPr>
            <a:spLocks noGrp="1"/>
          </p:cNvSpPr>
          <p:nvPr>
            <p:ph type="sldNum" sz="quarter" idx="12"/>
          </p:nvPr>
        </p:nvSpPr>
        <p:spPr/>
        <p:txBody>
          <a:bodyPr/>
          <a:lstStyle/>
          <a:p>
            <a:fld id="{8371032D-B8DF-42A6-BF09-C10F1C194C4E}" type="slidenum">
              <a:rPr lang="en-US" smtClean="0"/>
              <a:t>47</a:t>
            </a:fld>
            <a:endParaRPr lang="en-US"/>
          </a:p>
        </p:txBody>
      </p:sp>
      <p:sp>
        <p:nvSpPr>
          <p:cNvPr id="8" name="Oval 7" descr="Circle around Option Set Code column heading" title="Circle 1">
            <a:extLst>
              <a:ext uri="{FF2B5EF4-FFF2-40B4-BE49-F238E27FC236}">
                <a16:creationId xmlns:a16="http://schemas.microsoft.com/office/drawing/2014/main" id="{4CEECE49-7F29-43AE-875A-57BBBE0052E2}"/>
              </a:ext>
            </a:extLst>
          </p:cNvPr>
          <p:cNvSpPr/>
          <p:nvPr/>
        </p:nvSpPr>
        <p:spPr>
          <a:xfrm flipV="1">
            <a:off x="9445334" y="1345385"/>
            <a:ext cx="976748" cy="935183"/>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5">
            <a:extLst>
              <a:ext uri="{FF2B5EF4-FFF2-40B4-BE49-F238E27FC236}">
                <a16:creationId xmlns:a16="http://schemas.microsoft.com/office/drawing/2014/main" id="{7F7099EF-10ED-4320-AAE8-B25FDC02A67C}"/>
              </a:ext>
            </a:extLst>
          </p:cNvPr>
          <p:cNvGraphicFramePr>
            <a:graphicFrameLocks/>
          </p:cNvGraphicFramePr>
          <p:nvPr>
            <p:extLst>
              <p:ext uri="{D42A27DB-BD31-4B8C-83A1-F6EECF244321}">
                <p14:modId xmlns:p14="http://schemas.microsoft.com/office/powerpoint/2010/main" val="3444184175"/>
              </p:ext>
            </p:extLst>
          </p:nvPr>
        </p:nvGraphicFramePr>
        <p:xfrm>
          <a:off x="531812" y="1503208"/>
          <a:ext cx="5486400" cy="3027680"/>
        </p:xfrm>
        <a:graphic>
          <a:graphicData uri="http://schemas.openxmlformats.org/drawingml/2006/table">
            <a:tbl>
              <a:tblPr firstRow="1" bandRow="1">
                <a:tableStyleId>{5C22544A-7EE6-4342-B048-85BDC9FD1C3A}</a:tableStyleId>
              </a:tblPr>
              <a:tblGrid>
                <a:gridCol w="1142843">
                  <a:extLst>
                    <a:ext uri="{9D8B030D-6E8A-4147-A177-3AD203B41FA5}">
                      <a16:colId xmlns:a16="http://schemas.microsoft.com/office/drawing/2014/main" val="1901202769"/>
                    </a:ext>
                  </a:extLst>
                </a:gridCol>
                <a:gridCol w="2244593">
                  <a:extLst>
                    <a:ext uri="{9D8B030D-6E8A-4147-A177-3AD203B41FA5}">
                      <a16:colId xmlns:a16="http://schemas.microsoft.com/office/drawing/2014/main" val="3398815587"/>
                    </a:ext>
                  </a:extLst>
                </a:gridCol>
                <a:gridCol w="854836">
                  <a:extLst>
                    <a:ext uri="{9D8B030D-6E8A-4147-A177-3AD203B41FA5}">
                      <a16:colId xmlns:a16="http://schemas.microsoft.com/office/drawing/2014/main" val="2426540706"/>
                    </a:ext>
                  </a:extLst>
                </a:gridCol>
                <a:gridCol w="622064">
                  <a:extLst>
                    <a:ext uri="{9D8B030D-6E8A-4147-A177-3AD203B41FA5}">
                      <a16:colId xmlns:a16="http://schemas.microsoft.com/office/drawing/2014/main" val="1821822320"/>
                    </a:ext>
                  </a:extLst>
                </a:gridCol>
                <a:gridCol w="622064">
                  <a:extLst>
                    <a:ext uri="{9D8B030D-6E8A-4147-A177-3AD203B41FA5}">
                      <a16:colId xmlns:a16="http://schemas.microsoft.com/office/drawing/2014/main" val="4171926994"/>
                    </a:ext>
                  </a:extLst>
                </a:gridCol>
              </a:tblGrid>
              <a:tr h="370840">
                <a:tc>
                  <a:txBody>
                    <a:bodyPr/>
                    <a:lstStyle/>
                    <a:p>
                      <a:r>
                        <a:rPr lang="en-US" sz="1400" dirty="0"/>
                        <a:t>SCCs in Option Set</a:t>
                      </a:r>
                    </a:p>
                  </a:txBody>
                  <a:tcPr/>
                </a:tc>
                <a:tc>
                  <a:txBody>
                    <a:bodyPr/>
                    <a:lstStyle/>
                    <a:p>
                      <a:r>
                        <a:rPr lang="en-US" sz="1400" dirty="0"/>
                        <a:t>SCC Description</a:t>
                      </a:r>
                    </a:p>
                  </a:txBody>
                  <a:tcPr/>
                </a:tc>
                <a:tc>
                  <a:txBody>
                    <a:bodyPr/>
                    <a:lstStyle/>
                    <a:p>
                      <a:r>
                        <a:rPr lang="en-US" sz="1400" dirty="0"/>
                        <a:t>Option Set Code</a:t>
                      </a:r>
                    </a:p>
                  </a:txBody>
                  <a:tcPr/>
                </a:tc>
                <a:tc>
                  <a:txBody>
                    <a:bodyPr/>
                    <a:lstStyle/>
                    <a:p>
                      <a:r>
                        <a:rPr lang="en-US" sz="1400" dirty="0"/>
                        <a:t>SLT Data</a:t>
                      </a:r>
                    </a:p>
                  </a:txBody>
                  <a:tcPr/>
                </a:tc>
                <a:tc>
                  <a:txBody>
                    <a:bodyPr/>
                    <a:lstStyle/>
                    <a:p>
                      <a:r>
                        <a:rPr lang="en-US" sz="1400" dirty="0"/>
                        <a:t>EPA Data</a:t>
                      </a:r>
                    </a:p>
                  </a:txBody>
                  <a:tcPr/>
                </a:tc>
                <a:extLst>
                  <a:ext uri="{0D108BD9-81ED-4DB2-BD59-A6C34878D82A}">
                    <a16:rowId xmlns:a16="http://schemas.microsoft.com/office/drawing/2014/main" val="2655591667"/>
                  </a:ext>
                </a:extLst>
              </a:tr>
              <a:tr h="370840">
                <a:tc>
                  <a:txBody>
                    <a:bodyPr/>
                    <a:lstStyle/>
                    <a:p>
                      <a:r>
                        <a:rPr lang="en-US" sz="1200" dirty="0"/>
                        <a:t>2104008600</a:t>
                      </a:r>
                    </a:p>
                  </a:txBody>
                  <a:tcPr/>
                </a:tc>
                <a:tc>
                  <a:txBody>
                    <a:bodyPr/>
                    <a:lstStyle/>
                    <a:p>
                      <a:r>
                        <a:rPr lang="en-US" sz="1200" dirty="0"/>
                        <a:t>Hydronic heater: general, all types</a:t>
                      </a:r>
                    </a:p>
                  </a:txBody>
                  <a:tcPr/>
                </a:tc>
                <a:tc>
                  <a:txBody>
                    <a:bodyPr/>
                    <a:lstStyle/>
                    <a:p>
                      <a:pPr algn="ctr"/>
                      <a:r>
                        <a:rPr lang="en-US" sz="1200" dirty="0"/>
                        <a:t>A</a:t>
                      </a:r>
                    </a:p>
                  </a:txBody>
                  <a:tcPr/>
                </a:tc>
                <a:tc>
                  <a:txBody>
                    <a:bodyPr/>
                    <a:lstStyle/>
                    <a:p>
                      <a:pPr algn="ctr"/>
                      <a:endParaRPr lang="en-US" sz="12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sym typeface="Wingdings" panose="05000000000000000000" pitchFamily="2" charset="2"/>
                        </a:rPr>
                        <a:t></a:t>
                      </a:r>
                      <a:endParaRPr lang="en-US" sz="1200" dirty="0"/>
                    </a:p>
                  </a:txBody>
                  <a:tcPr/>
                </a:tc>
                <a:extLst>
                  <a:ext uri="{0D108BD9-81ED-4DB2-BD59-A6C34878D82A}">
                    <a16:rowId xmlns:a16="http://schemas.microsoft.com/office/drawing/2014/main" val="1647553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2104008610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outdoor</a:t>
                      </a:r>
                      <a:endParaRPr lang="en-US" sz="1200" dirty="0"/>
                    </a:p>
                  </a:txBody>
                  <a:tcPr/>
                </a:tc>
                <a:tc>
                  <a:txBody>
                    <a:bodyPr/>
                    <a:lstStyle/>
                    <a:p>
                      <a:pPr algn="ctr"/>
                      <a:r>
                        <a:rPr lang="en-US" sz="1200" dirty="0"/>
                        <a:t>B</a:t>
                      </a:r>
                    </a:p>
                  </a:txBody>
                  <a:tcPr/>
                </a:tc>
                <a:tc>
                  <a:txBody>
                    <a:bodyPr/>
                    <a:lstStyle/>
                    <a:p>
                      <a:pPr algn="ctr"/>
                      <a:endParaRPr lang="en-US" sz="12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dirty="0"/>
                    </a:p>
                  </a:txBody>
                  <a:tcPr/>
                </a:tc>
                <a:extLst>
                  <a:ext uri="{0D108BD9-81ED-4DB2-BD59-A6C34878D82A}">
                    <a16:rowId xmlns:a16="http://schemas.microsoft.com/office/drawing/2014/main" val="81959279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2104008620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indoor</a:t>
                      </a:r>
                      <a:endParaRPr lang="en-US" sz="1200" dirty="0"/>
                    </a:p>
                  </a:txBody>
                  <a:tcPr/>
                </a:tc>
                <a:tc>
                  <a:txBody>
                    <a:bodyPr/>
                    <a:lstStyle/>
                    <a:p>
                      <a:pPr algn="ctr"/>
                      <a:r>
                        <a:rPr lang="en-US" sz="1200" dirty="0"/>
                        <a:t>B</a:t>
                      </a:r>
                    </a:p>
                  </a:txBody>
                  <a:tcPr/>
                </a:tc>
                <a:tc>
                  <a:txBody>
                    <a:bodyPr/>
                    <a:lstStyle/>
                    <a:p>
                      <a:pPr algn="ctr"/>
                      <a:r>
                        <a:rPr lang="en-US" sz="1200" dirty="0">
                          <a:sym typeface="Wingdings" panose="05000000000000000000" pitchFamily="2" charset="2"/>
                        </a:rPr>
                        <a:t></a:t>
                      </a:r>
                      <a:endParaRPr lang="en-US" sz="1200" dirty="0"/>
                    </a:p>
                  </a:txBody>
                  <a:tcPr>
                    <a:solidFill>
                      <a:srgbClr val="FFC000"/>
                    </a:solidFill>
                  </a:tcPr>
                </a:tc>
                <a:tc>
                  <a:txBody>
                    <a:bodyPr/>
                    <a:lstStyle/>
                    <a:p>
                      <a:pPr algn="ctr"/>
                      <a:endParaRPr lang="en-US" sz="1200" dirty="0"/>
                    </a:p>
                  </a:txBody>
                  <a:tcPr/>
                </a:tc>
                <a:extLst>
                  <a:ext uri="{0D108BD9-81ED-4DB2-BD59-A6C34878D82A}">
                    <a16:rowId xmlns:a16="http://schemas.microsoft.com/office/drawing/2014/main" val="253567654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2104008630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pellet-fired</a:t>
                      </a:r>
                      <a:endParaRPr lang="en-US" sz="1200" dirty="0"/>
                    </a:p>
                  </a:txBody>
                  <a:tcPr/>
                </a:tc>
                <a:tc>
                  <a:txBody>
                    <a:bodyPr/>
                    <a:lstStyle/>
                    <a:p>
                      <a:pPr algn="ctr"/>
                      <a:r>
                        <a:rPr lang="en-US" sz="1200" dirty="0"/>
                        <a:t>B</a:t>
                      </a:r>
                    </a:p>
                  </a:txBody>
                  <a:tcPr/>
                </a:tc>
                <a:tc>
                  <a:txBody>
                    <a:bodyPr/>
                    <a:lstStyle/>
                    <a:p>
                      <a:pPr algn="ctr"/>
                      <a:endParaRPr lang="en-US" sz="12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sym typeface="Wingdings" panose="05000000000000000000" pitchFamily="2" charset="2"/>
                        </a:rPr>
                        <a:t></a:t>
                      </a:r>
                      <a:endParaRPr lang="en-US" sz="1200" dirty="0"/>
                    </a:p>
                    <a:p>
                      <a:pPr algn="ctr"/>
                      <a:endParaRPr lang="en-US" sz="1200" dirty="0"/>
                    </a:p>
                  </a:txBody>
                  <a:tcPr>
                    <a:solidFill>
                      <a:srgbClr val="FFC000"/>
                    </a:solidFill>
                  </a:tcPr>
                </a:tc>
                <a:extLst>
                  <a:ext uri="{0D108BD9-81ED-4DB2-BD59-A6C34878D82A}">
                    <a16:rowId xmlns:a16="http://schemas.microsoft.com/office/drawing/2014/main" val="68474542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2104008640</a:t>
                      </a:r>
                    </a:p>
                  </a:txBody>
                  <a:tcPr/>
                </a:tc>
                <a:tc>
                  <a:txBody>
                    <a:bodyPr/>
                    <a:lstStyle/>
                    <a:p>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Hydronic heater: meets NESCAUM phase II standards</a:t>
                      </a:r>
                      <a:endParaRPr lang="en-US" sz="1200" dirty="0"/>
                    </a:p>
                  </a:txBody>
                  <a:tcPr/>
                </a:tc>
                <a:tc>
                  <a:txBody>
                    <a:bodyPr/>
                    <a:lstStyle/>
                    <a:p>
                      <a:pPr algn="ctr"/>
                      <a:r>
                        <a:rPr lang="en-US" sz="1200" dirty="0"/>
                        <a:t>B</a:t>
                      </a:r>
                    </a:p>
                  </a:txBody>
                  <a:tcPr/>
                </a:tc>
                <a:tc>
                  <a:txBody>
                    <a:bodyPr/>
                    <a:lstStyle/>
                    <a:p>
                      <a:pPr algn="ctr"/>
                      <a:r>
                        <a:rPr lang="en-US" sz="1200" dirty="0">
                          <a:sym typeface="Wingdings" panose="05000000000000000000" pitchFamily="2" charset="2"/>
                        </a:rPr>
                        <a:t></a:t>
                      </a:r>
                      <a:endParaRPr lang="en-US" sz="1200" dirty="0"/>
                    </a:p>
                  </a:txBody>
                  <a:tcPr>
                    <a:solidFill>
                      <a:srgbClr val="FFC000"/>
                    </a:solidFill>
                  </a:tcPr>
                </a:tc>
                <a:tc>
                  <a:txBody>
                    <a:bodyPr/>
                    <a:lstStyle/>
                    <a:p>
                      <a:pPr algn="ctr"/>
                      <a:endParaRPr lang="en-US" sz="1200" dirty="0"/>
                    </a:p>
                  </a:txBody>
                  <a:tcPr/>
                </a:tc>
                <a:extLst>
                  <a:ext uri="{0D108BD9-81ED-4DB2-BD59-A6C34878D82A}">
                    <a16:rowId xmlns:a16="http://schemas.microsoft.com/office/drawing/2014/main" val="2929478893"/>
                  </a:ext>
                </a:extLst>
              </a:tr>
            </a:tbl>
          </a:graphicData>
        </a:graphic>
      </p:graphicFrame>
      <p:sp>
        <p:nvSpPr>
          <p:cNvPr id="10" name="Oval 9" descr="Circle around checkmark under SLT Data for a specific SCC." title="Circle 2">
            <a:extLst>
              <a:ext uri="{FF2B5EF4-FFF2-40B4-BE49-F238E27FC236}">
                <a16:creationId xmlns:a16="http://schemas.microsoft.com/office/drawing/2014/main" id="{133933A4-B2EE-4022-93DE-6ADDC14E3D92}"/>
              </a:ext>
            </a:extLst>
          </p:cNvPr>
          <p:cNvSpPr/>
          <p:nvPr/>
        </p:nvSpPr>
        <p:spPr>
          <a:xfrm flipV="1">
            <a:off x="5358099" y="3304308"/>
            <a:ext cx="656504" cy="644238"/>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descr="Circle identifying the SLT Data column heading." title="Circle 3">
            <a:extLst>
              <a:ext uri="{FF2B5EF4-FFF2-40B4-BE49-F238E27FC236}">
                <a16:creationId xmlns:a16="http://schemas.microsoft.com/office/drawing/2014/main" id="{6A5900CF-D1D4-4CA2-88FF-8B3E234BD532}"/>
              </a:ext>
            </a:extLst>
          </p:cNvPr>
          <p:cNvSpPr/>
          <p:nvPr/>
        </p:nvSpPr>
        <p:spPr>
          <a:xfrm flipV="1">
            <a:off x="4701595" y="1437401"/>
            <a:ext cx="656504" cy="644238"/>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8ED9DC-5109-4EEA-82C3-B7B1BFD4B8C5}"/>
              </a:ext>
            </a:extLst>
          </p:cNvPr>
          <p:cNvSpPr/>
          <p:nvPr/>
        </p:nvSpPr>
        <p:spPr>
          <a:xfrm>
            <a:off x="6376409" y="4694139"/>
            <a:ext cx="531524" cy="41563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sym typeface="Wingdings" panose="05000000000000000000" pitchFamily="2" charset="2"/>
              </a:rPr>
              <a:t></a:t>
            </a:r>
            <a:endParaRPr lang="en-US" dirty="0">
              <a:solidFill>
                <a:schemeClr val="bg1"/>
              </a:solidFill>
            </a:endParaRPr>
          </a:p>
        </p:txBody>
      </p:sp>
      <p:sp>
        <p:nvSpPr>
          <p:cNvPr id="14" name="TextBox 13">
            <a:extLst>
              <a:ext uri="{FF2B5EF4-FFF2-40B4-BE49-F238E27FC236}">
                <a16:creationId xmlns:a16="http://schemas.microsoft.com/office/drawing/2014/main" id="{1A0660D9-EE0C-4B5F-8B24-9269A3E19AB3}"/>
              </a:ext>
            </a:extLst>
          </p:cNvPr>
          <p:cNvSpPr txBox="1"/>
          <p:nvPr/>
        </p:nvSpPr>
        <p:spPr>
          <a:xfrm>
            <a:off x="6907933" y="4694139"/>
            <a:ext cx="2860078" cy="400110"/>
          </a:xfrm>
          <a:prstGeom prst="rect">
            <a:avLst/>
          </a:prstGeom>
          <a:noFill/>
        </p:spPr>
        <p:txBody>
          <a:bodyPr wrap="none" rtlCol="0">
            <a:spAutoFit/>
          </a:bodyPr>
          <a:lstStyle/>
          <a:p>
            <a:r>
              <a:rPr lang="en-US" sz="2000"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rPr>
              <a:t>= Data will be selected</a:t>
            </a:r>
          </a:p>
        </p:txBody>
      </p:sp>
      <p:sp>
        <p:nvSpPr>
          <p:cNvPr id="15" name="Rectangle 14">
            <a:extLst>
              <a:ext uri="{FF2B5EF4-FFF2-40B4-BE49-F238E27FC236}">
                <a16:creationId xmlns:a16="http://schemas.microsoft.com/office/drawing/2014/main" id="{0F9ACEC1-34F7-4442-ACB0-8E4F178B6395}"/>
              </a:ext>
            </a:extLst>
          </p:cNvPr>
          <p:cNvSpPr/>
          <p:nvPr/>
        </p:nvSpPr>
        <p:spPr>
          <a:xfrm>
            <a:off x="2923017" y="4686639"/>
            <a:ext cx="531524" cy="415636"/>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sym typeface="Wingdings" panose="05000000000000000000" pitchFamily="2" charset="2"/>
              </a:rPr>
              <a:t></a:t>
            </a:r>
            <a:endParaRPr lang="en-US" dirty="0">
              <a:solidFill>
                <a:schemeClr val="bg1"/>
              </a:solidFill>
            </a:endParaRPr>
          </a:p>
        </p:txBody>
      </p:sp>
      <p:sp>
        <p:nvSpPr>
          <p:cNvPr id="16" name="TextBox 15">
            <a:extLst>
              <a:ext uri="{FF2B5EF4-FFF2-40B4-BE49-F238E27FC236}">
                <a16:creationId xmlns:a16="http://schemas.microsoft.com/office/drawing/2014/main" id="{D5E5147C-BE97-451F-874D-D0F447FAA97C}"/>
              </a:ext>
            </a:extLst>
          </p:cNvPr>
          <p:cNvSpPr txBox="1"/>
          <p:nvPr/>
        </p:nvSpPr>
        <p:spPr>
          <a:xfrm>
            <a:off x="3454541" y="4681307"/>
            <a:ext cx="2265364" cy="400110"/>
          </a:xfrm>
          <a:prstGeom prst="rect">
            <a:avLst/>
          </a:prstGeom>
          <a:noFill/>
        </p:spPr>
        <p:txBody>
          <a:bodyPr wrap="none" rtlCol="0">
            <a:spAutoFit/>
          </a:bodyPr>
          <a:lstStyle/>
          <a:p>
            <a:r>
              <a:rPr lang="en-US" sz="2000"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Century Schoolbook" panose="02040604050505020304" pitchFamily="18" charset="0"/>
              </a:rPr>
              <a:t>= Data submitted</a:t>
            </a:r>
          </a:p>
        </p:txBody>
      </p:sp>
    </p:spTree>
    <p:extLst>
      <p:ext uri="{BB962C8B-B14F-4D97-AF65-F5344CB8AC3E}">
        <p14:creationId xmlns:p14="http://schemas.microsoft.com/office/powerpoint/2010/main" val="2295314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34A3-FE3E-4C8C-9F47-0D096309F9E7}"/>
              </a:ext>
            </a:extLst>
          </p:cNvPr>
          <p:cNvSpPr>
            <a:spLocks noGrp="1"/>
          </p:cNvSpPr>
          <p:nvPr>
            <p:ph type="title"/>
          </p:nvPr>
        </p:nvSpPr>
        <p:spPr>
          <a:xfrm>
            <a:off x="611476" y="193493"/>
            <a:ext cx="9905998" cy="1063336"/>
          </a:xfrm>
        </p:spPr>
        <p:txBody>
          <a:bodyPr>
            <a:normAutofit/>
          </a:bodyPr>
          <a:lstStyle/>
          <a:p>
            <a:r>
              <a:rPr lang="en-US" dirty="0"/>
              <a:t>OGOS Example: Detailed Scenarios</a:t>
            </a:r>
          </a:p>
        </p:txBody>
      </p:sp>
      <p:sp>
        <p:nvSpPr>
          <p:cNvPr id="5" name="Slide Number Placeholder 4">
            <a:extLst>
              <a:ext uri="{FF2B5EF4-FFF2-40B4-BE49-F238E27FC236}">
                <a16:creationId xmlns:a16="http://schemas.microsoft.com/office/drawing/2014/main" id="{EDC1B9CE-20BF-4298-8B8A-2C81F8A24607}"/>
              </a:ext>
            </a:extLst>
          </p:cNvPr>
          <p:cNvSpPr>
            <a:spLocks noGrp="1"/>
          </p:cNvSpPr>
          <p:nvPr>
            <p:ph type="sldNum" sz="quarter" idx="12"/>
          </p:nvPr>
        </p:nvSpPr>
        <p:spPr/>
        <p:txBody>
          <a:bodyPr/>
          <a:lstStyle/>
          <a:p>
            <a:fld id="{8371032D-B8DF-42A6-BF09-C10F1C194C4E}" type="slidenum">
              <a:rPr lang="en-US" smtClean="0"/>
              <a:t>48</a:t>
            </a:fld>
            <a:endParaRPr lang="en-US"/>
          </a:p>
        </p:txBody>
      </p:sp>
      <p:graphicFrame>
        <p:nvGraphicFramePr>
          <p:cNvPr id="18" name="Table 17">
            <a:extLst>
              <a:ext uri="{FF2B5EF4-FFF2-40B4-BE49-F238E27FC236}">
                <a16:creationId xmlns:a16="http://schemas.microsoft.com/office/drawing/2014/main" id="{F935C063-B24C-4AA7-A0FF-C58686B0CDF4}"/>
              </a:ext>
            </a:extLst>
          </p:cNvPr>
          <p:cNvGraphicFramePr>
            <a:graphicFrameLocks noGrp="1"/>
          </p:cNvGraphicFramePr>
          <p:nvPr>
            <p:extLst>
              <p:ext uri="{D42A27DB-BD31-4B8C-83A1-F6EECF244321}">
                <p14:modId xmlns:p14="http://schemas.microsoft.com/office/powerpoint/2010/main" val="2693681079"/>
              </p:ext>
            </p:extLst>
          </p:nvPr>
        </p:nvGraphicFramePr>
        <p:xfrm>
          <a:off x="500710" y="1272355"/>
          <a:ext cx="10970856" cy="5295438"/>
        </p:xfrm>
        <a:graphic>
          <a:graphicData uri="http://schemas.openxmlformats.org/drawingml/2006/table">
            <a:tbl>
              <a:tblPr firstRow="1" bandRow="1">
                <a:tableStyleId>{5C22544A-7EE6-4342-B048-85BDC9FD1C3A}</a:tableStyleId>
              </a:tblPr>
              <a:tblGrid>
                <a:gridCol w="1244963">
                  <a:extLst>
                    <a:ext uri="{9D8B030D-6E8A-4147-A177-3AD203B41FA5}">
                      <a16:colId xmlns:a16="http://schemas.microsoft.com/office/drawing/2014/main" val="607671300"/>
                    </a:ext>
                  </a:extLst>
                </a:gridCol>
                <a:gridCol w="5694218">
                  <a:extLst>
                    <a:ext uri="{9D8B030D-6E8A-4147-A177-3AD203B41FA5}">
                      <a16:colId xmlns:a16="http://schemas.microsoft.com/office/drawing/2014/main" val="3275866314"/>
                    </a:ext>
                  </a:extLst>
                </a:gridCol>
                <a:gridCol w="997527">
                  <a:extLst>
                    <a:ext uri="{9D8B030D-6E8A-4147-A177-3AD203B41FA5}">
                      <a16:colId xmlns:a16="http://schemas.microsoft.com/office/drawing/2014/main" val="2788574059"/>
                    </a:ext>
                  </a:extLst>
                </a:gridCol>
                <a:gridCol w="914400">
                  <a:extLst>
                    <a:ext uri="{9D8B030D-6E8A-4147-A177-3AD203B41FA5}">
                      <a16:colId xmlns:a16="http://schemas.microsoft.com/office/drawing/2014/main" val="3934580913"/>
                    </a:ext>
                  </a:extLst>
                </a:gridCol>
                <a:gridCol w="1018309">
                  <a:extLst>
                    <a:ext uri="{9D8B030D-6E8A-4147-A177-3AD203B41FA5}">
                      <a16:colId xmlns:a16="http://schemas.microsoft.com/office/drawing/2014/main" val="1264408138"/>
                    </a:ext>
                  </a:extLst>
                </a:gridCol>
                <a:gridCol w="1101439">
                  <a:extLst>
                    <a:ext uri="{9D8B030D-6E8A-4147-A177-3AD203B41FA5}">
                      <a16:colId xmlns:a16="http://schemas.microsoft.com/office/drawing/2014/main" val="1172187791"/>
                    </a:ext>
                  </a:extLst>
                </a:gridCol>
              </a:tblGrid>
              <a:tr h="434298">
                <a:tc>
                  <a:txBody>
                    <a:bodyPr/>
                    <a:lstStyle/>
                    <a:p>
                      <a:r>
                        <a:rPr lang="en-US" sz="1400" dirty="0"/>
                        <a:t>SCCs in Option Set</a:t>
                      </a:r>
                    </a:p>
                  </a:txBody>
                  <a:tcPr/>
                </a:tc>
                <a:tc>
                  <a:txBody>
                    <a:bodyPr/>
                    <a:lstStyle/>
                    <a:p>
                      <a:r>
                        <a:rPr lang="en-US" sz="1400" dirty="0"/>
                        <a:t>SCC Description: Storage &amp; Transport, Petroleum &amp; PP Transport</a:t>
                      </a:r>
                    </a:p>
                  </a:txBody>
                  <a:tcPr/>
                </a:tc>
                <a:tc>
                  <a:txBody>
                    <a:bodyPr/>
                    <a:lstStyle/>
                    <a:p>
                      <a:r>
                        <a:rPr lang="en-US" sz="1400" dirty="0"/>
                        <a:t>Option Set Code</a:t>
                      </a:r>
                    </a:p>
                  </a:txBody>
                  <a:tcPr/>
                </a:tc>
                <a:tc>
                  <a:txBody>
                    <a:bodyPr/>
                    <a:lstStyle/>
                    <a:p>
                      <a:r>
                        <a:rPr lang="en-US" sz="1400" dirty="0"/>
                        <a:t>SLT Data</a:t>
                      </a:r>
                    </a:p>
                  </a:txBody>
                  <a:tcPr/>
                </a:tc>
                <a:tc>
                  <a:txBody>
                    <a:bodyPr/>
                    <a:lstStyle/>
                    <a:p>
                      <a:r>
                        <a:rPr lang="en-US" sz="1400" dirty="0"/>
                        <a:t>EPA Dataset 1</a:t>
                      </a:r>
                    </a:p>
                  </a:txBody>
                  <a:tcPr/>
                </a:tc>
                <a:tc>
                  <a:txBody>
                    <a:bodyPr/>
                    <a:lstStyle/>
                    <a:p>
                      <a:r>
                        <a:rPr lang="en-US" sz="1400" dirty="0"/>
                        <a:t>EPA Dataset 2</a:t>
                      </a:r>
                    </a:p>
                  </a:txBody>
                  <a:tcPr/>
                </a:tc>
                <a:extLst>
                  <a:ext uri="{0D108BD9-81ED-4DB2-BD59-A6C34878D82A}">
                    <a16:rowId xmlns:a16="http://schemas.microsoft.com/office/drawing/2014/main" val="915889930"/>
                  </a:ext>
                </a:extLst>
              </a:tr>
              <a:tr h="434298">
                <a:tc>
                  <a:txBody>
                    <a:bodyPr/>
                    <a:lstStyle/>
                    <a:p>
                      <a:r>
                        <a:rPr lang="en-US" sz="1400" dirty="0"/>
                        <a:t>2505000000</a:t>
                      </a:r>
                    </a:p>
                  </a:txBody>
                  <a:tcPr/>
                </a:tc>
                <a:tc>
                  <a:txBody>
                    <a:bodyPr/>
                    <a:lstStyle/>
                    <a:p>
                      <a:r>
                        <a:rPr lang="en-US" sz="1400" dirty="0"/>
                        <a:t>All Transport Types, Total: All Products</a:t>
                      </a:r>
                    </a:p>
                  </a:txBody>
                  <a:tcPr/>
                </a:tc>
                <a:tc>
                  <a:txBody>
                    <a:bodyPr/>
                    <a:lstStyle/>
                    <a:p>
                      <a:pPr algn="ctr"/>
                      <a:r>
                        <a:rPr lang="en-US" sz="1400" dirty="0"/>
                        <a:t>A</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a:p>
                  </a:txBody>
                  <a:tcPr/>
                </a:tc>
                <a:extLst>
                  <a:ext uri="{0D108BD9-81ED-4DB2-BD59-A6C34878D82A}">
                    <a16:rowId xmlns:a16="http://schemas.microsoft.com/office/drawing/2014/main" val="4223154743"/>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Crude Oil</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319622920"/>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Residual Oil</a:t>
                      </a:r>
                      <a:endParaRPr lang="en-US" sz="1400" dirty="0"/>
                    </a:p>
                  </a:txBody>
                  <a:tcPr/>
                </a:tc>
                <a:tc>
                  <a:txBody>
                    <a:bodyPr/>
                    <a:lstStyle/>
                    <a:p>
                      <a:pPr algn="ctr"/>
                      <a:r>
                        <a:rPr lang="en-US" sz="1400" dirty="0"/>
                        <a:t>B</a:t>
                      </a:r>
                    </a:p>
                  </a:txBody>
                  <a:tcPr/>
                </a:tc>
                <a:tc>
                  <a:txBody>
                    <a:bodyPr/>
                    <a:lstStyle/>
                    <a:p>
                      <a:pPr algn="ctr"/>
                      <a:endParaRPr lang="en-US" sz="1400"/>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a:ln>
                            <a:noFill/>
                          </a:ln>
                          <a:solidFill>
                            <a:prstClr val="black"/>
                          </a:solidFill>
                          <a:effectLst/>
                          <a:uLnTx/>
                          <a:uFillTx/>
                          <a:latin typeface="Century Gothic" panose="020B0502020202020204"/>
                          <a:ea typeface="+mn-ea"/>
                          <a:cs typeface="+mn-cs"/>
                          <a:sym typeface="Wingdings" panose="05000000000000000000" pitchFamily="2" charset="2"/>
                        </a:rPr>
                        <a:t></a:t>
                      </a:r>
                      <a:endParaRPr lang="en-US" sz="1400" dirty="0"/>
                    </a:p>
                  </a:txBody>
                  <a:tcPr/>
                </a:tc>
                <a:extLst>
                  <a:ext uri="{0D108BD9-81ED-4DB2-BD59-A6C34878D82A}">
                    <a16:rowId xmlns:a16="http://schemas.microsoft.com/office/drawing/2014/main" val="3824219288"/>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2505000090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Distillate Oil</a:t>
                      </a:r>
                      <a:endParaRPr lang="en-US" sz="1400" dirty="0"/>
                    </a:p>
                  </a:txBody>
                  <a:tcPr/>
                </a:tc>
                <a:tc>
                  <a:txBody>
                    <a:bodyPr/>
                    <a:lstStyle/>
                    <a:p>
                      <a:pPr algn="ctr"/>
                      <a:r>
                        <a:rPr lang="en-US" sz="1400" dirty="0"/>
                        <a:t>B</a:t>
                      </a:r>
                    </a:p>
                  </a:txBody>
                  <a:tcPr/>
                </a:tc>
                <a:tc>
                  <a:txBody>
                    <a:bodyPr/>
                    <a:lstStyle/>
                    <a:p>
                      <a:pPr algn="ctr"/>
                      <a:endParaRPr lang="en-US" sz="1400"/>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sym typeface="Wingdings" panose="05000000000000000000" pitchFamily="2" charset="2"/>
                        </a:rPr>
                        <a:t></a:t>
                      </a:r>
                      <a:endParaRPr lang="en-US" sz="1400" dirty="0"/>
                    </a:p>
                  </a:txBody>
                  <a:tcPr/>
                </a:tc>
                <a:extLst>
                  <a:ext uri="{0D108BD9-81ED-4DB2-BD59-A6C34878D82A}">
                    <a16:rowId xmlns:a16="http://schemas.microsoft.com/office/drawing/2014/main" val="3460490572"/>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2505000120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Gasoline</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1881147441"/>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2505010000</a:t>
                      </a:r>
                      <a:endParaRPr lang="en-US" sz="1400" dirty="0"/>
                    </a:p>
                  </a:txBody>
                  <a:tcPr/>
                </a:tc>
                <a:tc>
                  <a:txBody>
                    <a:bodyPr/>
                    <a:lstStyle/>
                    <a:p>
                      <a:r>
                        <a:rPr lang="en-US" sz="1400" dirty="0"/>
                        <a:t>Rail Tank Car; Total: All Products</a:t>
                      </a:r>
                    </a:p>
                  </a:txBody>
                  <a:tcPr/>
                </a:tc>
                <a:tc>
                  <a:txBody>
                    <a:bodyPr/>
                    <a:lstStyle/>
                    <a:p>
                      <a:pPr algn="ctr"/>
                      <a:r>
                        <a:rPr lang="en-US" sz="1400" dirty="0"/>
                        <a:t>B1A</a:t>
                      </a:r>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tc>
                  <a:txBody>
                    <a:bodyPr/>
                    <a:lstStyle/>
                    <a:p>
                      <a:pPr algn="ctr"/>
                      <a:endParaRPr lang="en-US" sz="1400" dirty="0"/>
                    </a:p>
                  </a:txBody>
                  <a:tcPr/>
                </a:tc>
                <a:extLst>
                  <a:ext uri="{0D108BD9-81ED-4DB2-BD59-A6C34878D82A}">
                    <a16:rowId xmlns:a16="http://schemas.microsoft.com/office/drawing/2014/main" val="170883304"/>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Crude Oil</a:t>
                      </a:r>
                      <a:endParaRPr lang="en-US" sz="1400" dirty="0"/>
                    </a:p>
                  </a:txBody>
                  <a:tcPr/>
                </a:tc>
                <a:tc>
                  <a:txBody>
                    <a:bodyPr/>
                    <a:lstStyle/>
                    <a:p>
                      <a:pPr algn="ctr"/>
                      <a:r>
                        <a:rPr lang="en-US" sz="1400" dirty="0"/>
                        <a:t>B1B</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3928522217"/>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Residual Oil</a:t>
                      </a:r>
                      <a:endParaRPr lang="en-US" sz="1400" dirty="0"/>
                    </a:p>
                  </a:txBody>
                  <a:tcPr/>
                </a:tc>
                <a:tc>
                  <a:txBody>
                    <a:bodyPr/>
                    <a:lstStyle/>
                    <a:p>
                      <a:pPr algn="ctr"/>
                      <a:r>
                        <a:rPr lang="en-US" sz="1400" dirty="0"/>
                        <a:t>B1B</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2788980267"/>
                  </a:ext>
                </a:extLst>
              </a:tr>
              <a:tr h="434298">
                <a:tc>
                  <a:txBody>
                    <a:bodyPr/>
                    <a:lstStyle/>
                    <a:p>
                      <a:r>
                        <a:rPr lang="en-US" sz="1400" dirty="0"/>
                        <a:t>2505020000</a:t>
                      </a:r>
                    </a:p>
                  </a:txBody>
                  <a:tcPr/>
                </a:tc>
                <a:tc>
                  <a:txBody>
                    <a:bodyPr/>
                    <a:lstStyle/>
                    <a:p>
                      <a:r>
                        <a:rPr lang="en-US" sz="1400" dirty="0"/>
                        <a:t>Marine Vessel; Total: All Products</a:t>
                      </a:r>
                    </a:p>
                  </a:txBody>
                  <a:tcPr/>
                </a:tc>
                <a:tc>
                  <a:txBody>
                    <a:bodyPr/>
                    <a:lstStyle/>
                    <a:p>
                      <a:pPr algn="ctr"/>
                      <a:r>
                        <a:rPr lang="en-US" sz="1400" dirty="0"/>
                        <a:t>B2A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918942158"/>
                  </a:ext>
                </a:extLst>
              </a:tr>
              <a:tr h="434298">
                <a:tc>
                  <a:txBody>
                    <a:bodyPr/>
                    <a:lstStyle/>
                    <a:p>
                      <a:r>
                        <a:rPr lang="en-US" sz="1400" dirty="0"/>
                        <a:t>2505020030</a:t>
                      </a:r>
                    </a:p>
                  </a:txBody>
                  <a:tcPr/>
                </a:tc>
                <a:tc>
                  <a:txBody>
                    <a:bodyPr/>
                    <a:lstStyle/>
                    <a:p>
                      <a:r>
                        <a:rPr lang="en-US" sz="1400" dirty="0"/>
                        <a:t>Marine Vessel, Crude Oil</a:t>
                      </a:r>
                    </a:p>
                  </a:txBody>
                  <a:tcPr/>
                </a:tc>
                <a:tc>
                  <a:txBody>
                    <a:bodyPr/>
                    <a:lstStyle/>
                    <a:p>
                      <a:pPr algn="ctr"/>
                      <a:r>
                        <a:rPr lang="en-US" sz="1400" dirty="0"/>
                        <a:t>B2B</a:t>
                      </a:r>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tc>
                  <a:txBody>
                    <a:bodyPr/>
                    <a:lstStyle/>
                    <a:p>
                      <a:pPr algn="ctr"/>
                      <a:endParaRPr lang="en-US" sz="1400" dirty="0"/>
                    </a:p>
                  </a:txBody>
                  <a:tcPr/>
                </a:tc>
                <a:extLst>
                  <a:ext uri="{0D108BD9-81ED-4DB2-BD59-A6C34878D82A}">
                    <a16:rowId xmlns:a16="http://schemas.microsoft.com/office/drawing/2014/main" val="2750868648"/>
                  </a:ext>
                </a:extLst>
              </a:tr>
              <a:tr h="434298">
                <a:tc>
                  <a:txBody>
                    <a:bodyPr/>
                    <a:lstStyle/>
                    <a:p>
                      <a:r>
                        <a:rPr lang="en-US" sz="1400" dirty="0"/>
                        <a:t>2505020041</a:t>
                      </a:r>
                    </a:p>
                  </a:txBody>
                  <a:tcPr/>
                </a:tc>
                <a:tc>
                  <a:txBody>
                    <a:bodyPr/>
                    <a:lstStyle/>
                    <a:p>
                      <a:r>
                        <a:rPr lang="en-US" sz="1400" dirty="0"/>
                        <a:t>Marine Vessel, Lube Oil-Barge</a:t>
                      </a:r>
                    </a:p>
                  </a:txBody>
                  <a:tcPr/>
                </a:tc>
                <a:tc>
                  <a:txBody>
                    <a:bodyPr/>
                    <a:lstStyle/>
                    <a:p>
                      <a:pPr algn="ctr"/>
                      <a:r>
                        <a:rPr lang="en-US" sz="1400" dirty="0"/>
                        <a:t>B2B</a:t>
                      </a:r>
                    </a:p>
                  </a:txBody>
                  <a:tcPr/>
                </a:tc>
                <a:tc>
                  <a:txBody>
                    <a:bodyPr/>
                    <a:lstStyle/>
                    <a:p>
                      <a:pPr algn="ctr"/>
                      <a:endParaRPr lang="en-US" sz="1400"/>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extLst>
                  <a:ext uri="{0D108BD9-81ED-4DB2-BD59-A6C34878D82A}">
                    <a16:rowId xmlns:a16="http://schemas.microsoft.com/office/drawing/2014/main" val="3582217382"/>
                  </a:ext>
                </a:extLst>
              </a:tr>
            </a:tbl>
          </a:graphicData>
        </a:graphic>
      </p:graphicFrame>
      <p:sp>
        <p:nvSpPr>
          <p:cNvPr id="8" name="Oval 7" descr="Circle around column heading of Option Set Code" title="Circle 1">
            <a:extLst>
              <a:ext uri="{FF2B5EF4-FFF2-40B4-BE49-F238E27FC236}">
                <a16:creationId xmlns:a16="http://schemas.microsoft.com/office/drawing/2014/main" id="{4CEECE49-7F29-43AE-875A-57BBBE0052E2}"/>
              </a:ext>
            </a:extLst>
          </p:cNvPr>
          <p:cNvSpPr/>
          <p:nvPr/>
        </p:nvSpPr>
        <p:spPr>
          <a:xfrm flipV="1">
            <a:off x="7406845" y="1254447"/>
            <a:ext cx="976748" cy="657008"/>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Circle around column heading SLT Data" title="Circle 2">
            <a:extLst>
              <a:ext uri="{FF2B5EF4-FFF2-40B4-BE49-F238E27FC236}">
                <a16:creationId xmlns:a16="http://schemas.microsoft.com/office/drawing/2014/main" id="{133933A4-B2EE-4022-93DE-6ADDC14E3D92}"/>
              </a:ext>
            </a:extLst>
          </p:cNvPr>
          <p:cNvSpPr/>
          <p:nvPr/>
        </p:nvSpPr>
        <p:spPr>
          <a:xfrm flipV="1">
            <a:off x="8460582" y="1089353"/>
            <a:ext cx="839282" cy="687492"/>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descr="Circle around the option Set Codes of B2A, B2B, and a check mark in the SLT column for B2B." title="Circle 3">
            <a:extLst>
              <a:ext uri="{FF2B5EF4-FFF2-40B4-BE49-F238E27FC236}">
                <a16:creationId xmlns:a16="http://schemas.microsoft.com/office/drawing/2014/main" id="{0811FF76-070F-49D2-BA00-28C37279F993}"/>
              </a:ext>
            </a:extLst>
          </p:cNvPr>
          <p:cNvSpPr/>
          <p:nvPr/>
        </p:nvSpPr>
        <p:spPr>
          <a:xfrm flipV="1">
            <a:off x="7325591" y="5190296"/>
            <a:ext cx="1974273" cy="1405323"/>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3553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34A3-FE3E-4C8C-9F47-0D096309F9E7}"/>
              </a:ext>
            </a:extLst>
          </p:cNvPr>
          <p:cNvSpPr>
            <a:spLocks noGrp="1"/>
          </p:cNvSpPr>
          <p:nvPr>
            <p:ph type="title"/>
          </p:nvPr>
        </p:nvSpPr>
        <p:spPr>
          <a:xfrm>
            <a:off x="611476" y="193493"/>
            <a:ext cx="9905998" cy="1063336"/>
          </a:xfrm>
        </p:spPr>
        <p:txBody>
          <a:bodyPr>
            <a:normAutofit fontScale="90000"/>
          </a:bodyPr>
          <a:lstStyle/>
          <a:p>
            <a:r>
              <a:rPr lang="en-US" dirty="0"/>
              <a:t>OGOS Example: Very Detailed Alternative</a:t>
            </a:r>
          </a:p>
        </p:txBody>
      </p:sp>
      <p:sp>
        <p:nvSpPr>
          <p:cNvPr id="5" name="Slide Number Placeholder 4">
            <a:extLst>
              <a:ext uri="{FF2B5EF4-FFF2-40B4-BE49-F238E27FC236}">
                <a16:creationId xmlns:a16="http://schemas.microsoft.com/office/drawing/2014/main" id="{EDC1B9CE-20BF-4298-8B8A-2C81F8A24607}"/>
              </a:ext>
            </a:extLst>
          </p:cNvPr>
          <p:cNvSpPr>
            <a:spLocks noGrp="1"/>
          </p:cNvSpPr>
          <p:nvPr>
            <p:ph type="sldNum" sz="quarter" idx="12"/>
          </p:nvPr>
        </p:nvSpPr>
        <p:spPr/>
        <p:txBody>
          <a:bodyPr/>
          <a:lstStyle/>
          <a:p>
            <a:fld id="{8371032D-B8DF-42A6-BF09-C10F1C194C4E}" type="slidenum">
              <a:rPr lang="en-US" smtClean="0"/>
              <a:t>49</a:t>
            </a:fld>
            <a:endParaRPr lang="en-US"/>
          </a:p>
        </p:txBody>
      </p:sp>
      <p:graphicFrame>
        <p:nvGraphicFramePr>
          <p:cNvPr id="18" name="Table 17">
            <a:extLst>
              <a:ext uri="{FF2B5EF4-FFF2-40B4-BE49-F238E27FC236}">
                <a16:creationId xmlns:a16="http://schemas.microsoft.com/office/drawing/2014/main" id="{F935C063-B24C-4AA7-A0FF-C58686B0CDF4}"/>
              </a:ext>
            </a:extLst>
          </p:cNvPr>
          <p:cNvGraphicFramePr>
            <a:graphicFrameLocks noGrp="1"/>
          </p:cNvGraphicFramePr>
          <p:nvPr>
            <p:extLst>
              <p:ext uri="{D42A27DB-BD31-4B8C-83A1-F6EECF244321}">
                <p14:modId xmlns:p14="http://schemas.microsoft.com/office/powerpoint/2010/main" val="1302197342"/>
              </p:ext>
            </p:extLst>
          </p:nvPr>
        </p:nvGraphicFramePr>
        <p:xfrm>
          <a:off x="500710" y="1272355"/>
          <a:ext cx="10970856" cy="5295438"/>
        </p:xfrm>
        <a:graphic>
          <a:graphicData uri="http://schemas.openxmlformats.org/drawingml/2006/table">
            <a:tbl>
              <a:tblPr firstRow="1" bandRow="1">
                <a:tableStyleId>{5C22544A-7EE6-4342-B048-85BDC9FD1C3A}</a:tableStyleId>
              </a:tblPr>
              <a:tblGrid>
                <a:gridCol w="1244963">
                  <a:extLst>
                    <a:ext uri="{9D8B030D-6E8A-4147-A177-3AD203B41FA5}">
                      <a16:colId xmlns:a16="http://schemas.microsoft.com/office/drawing/2014/main" val="607671300"/>
                    </a:ext>
                  </a:extLst>
                </a:gridCol>
                <a:gridCol w="5694218">
                  <a:extLst>
                    <a:ext uri="{9D8B030D-6E8A-4147-A177-3AD203B41FA5}">
                      <a16:colId xmlns:a16="http://schemas.microsoft.com/office/drawing/2014/main" val="3275866314"/>
                    </a:ext>
                  </a:extLst>
                </a:gridCol>
                <a:gridCol w="997527">
                  <a:extLst>
                    <a:ext uri="{9D8B030D-6E8A-4147-A177-3AD203B41FA5}">
                      <a16:colId xmlns:a16="http://schemas.microsoft.com/office/drawing/2014/main" val="2788574059"/>
                    </a:ext>
                  </a:extLst>
                </a:gridCol>
                <a:gridCol w="914400">
                  <a:extLst>
                    <a:ext uri="{9D8B030D-6E8A-4147-A177-3AD203B41FA5}">
                      <a16:colId xmlns:a16="http://schemas.microsoft.com/office/drawing/2014/main" val="3934580913"/>
                    </a:ext>
                  </a:extLst>
                </a:gridCol>
                <a:gridCol w="1018309">
                  <a:extLst>
                    <a:ext uri="{9D8B030D-6E8A-4147-A177-3AD203B41FA5}">
                      <a16:colId xmlns:a16="http://schemas.microsoft.com/office/drawing/2014/main" val="1264408138"/>
                    </a:ext>
                  </a:extLst>
                </a:gridCol>
                <a:gridCol w="1101439">
                  <a:extLst>
                    <a:ext uri="{9D8B030D-6E8A-4147-A177-3AD203B41FA5}">
                      <a16:colId xmlns:a16="http://schemas.microsoft.com/office/drawing/2014/main" val="1172187791"/>
                    </a:ext>
                  </a:extLst>
                </a:gridCol>
              </a:tblGrid>
              <a:tr h="434298">
                <a:tc>
                  <a:txBody>
                    <a:bodyPr/>
                    <a:lstStyle/>
                    <a:p>
                      <a:r>
                        <a:rPr lang="en-US" sz="1400" dirty="0"/>
                        <a:t>SCCs in Option Set</a:t>
                      </a:r>
                    </a:p>
                  </a:txBody>
                  <a:tcPr/>
                </a:tc>
                <a:tc>
                  <a:txBody>
                    <a:bodyPr/>
                    <a:lstStyle/>
                    <a:p>
                      <a:r>
                        <a:rPr lang="en-US" sz="1400" dirty="0"/>
                        <a:t>SCC Description: Storage &amp; Transport, Petroleum &amp; PP Transport</a:t>
                      </a:r>
                    </a:p>
                  </a:txBody>
                  <a:tcPr/>
                </a:tc>
                <a:tc>
                  <a:txBody>
                    <a:bodyPr/>
                    <a:lstStyle/>
                    <a:p>
                      <a:r>
                        <a:rPr lang="en-US" sz="1400" dirty="0"/>
                        <a:t>Option Set Code</a:t>
                      </a:r>
                    </a:p>
                  </a:txBody>
                  <a:tcPr/>
                </a:tc>
                <a:tc>
                  <a:txBody>
                    <a:bodyPr/>
                    <a:lstStyle/>
                    <a:p>
                      <a:r>
                        <a:rPr lang="en-US" sz="1400" dirty="0"/>
                        <a:t>SLT Data</a:t>
                      </a:r>
                    </a:p>
                  </a:txBody>
                  <a:tcPr/>
                </a:tc>
                <a:tc>
                  <a:txBody>
                    <a:bodyPr/>
                    <a:lstStyle/>
                    <a:p>
                      <a:r>
                        <a:rPr lang="en-US" sz="1400" dirty="0"/>
                        <a:t>EPA Dataset 1</a:t>
                      </a:r>
                    </a:p>
                  </a:txBody>
                  <a:tcPr/>
                </a:tc>
                <a:tc>
                  <a:txBody>
                    <a:bodyPr/>
                    <a:lstStyle/>
                    <a:p>
                      <a:r>
                        <a:rPr lang="en-US" sz="1400" dirty="0"/>
                        <a:t>EPA Dataset 2</a:t>
                      </a:r>
                    </a:p>
                  </a:txBody>
                  <a:tcPr/>
                </a:tc>
                <a:extLst>
                  <a:ext uri="{0D108BD9-81ED-4DB2-BD59-A6C34878D82A}">
                    <a16:rowId xmlns:a16="http://schemas.microsoft.com/office/drawing/2014/main" val="915889930"/>
                  </a:ext>
                </a:extLst>
              </a:tr>
              <a:tr h="434298">
                <a:tc>
                  <a:txBody>
                    <a:bodyPr/>
                    <a:lstStyle/>
                    <a:p>
                      <a:r>
                        <a:rPr lang="en-US" sz="1400" dirty="0"/>
                        <a:t>2505000000</a:t>
                      </a:r>
                    </a:p>
                  </a:txBody>
                  <a:tcPr/>
                </a:tc>
                <a:tc>
                  <a:txBody>
                    <a:bodyPr/>
                    <a:lstStyle/>
                    <a:p>
                      <a:r>
                        <a:rPr lang="en-US" sz="1400" dirty="0"/>
                        <a:t>All Transport Types, Total: All Products</a:t>
                      </a:r>
                    </a:p>
                  </a:txBody>
                  <a:tcPr/>
                </a:tc>
                <a:tc>
                  <a:txBody>
                    <a:bodyPr/>
                    <a:lstStyle/>
                    <a:p>
                      <a:pPr algn="ctr"/>
                      <a:r>
                        <a:rPr lang="en-US" sz="1400" dirty="0"/>
                        <a:t>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a:p>
                  </a:txBody>
                  <a:tcPr/>
                </a:tc>
                <a:extLst>
                  <a:ext uri="{0D108BD9-81ED-4DB2-BD59-A6C34878D82A}">
                    <a16:rowId xmlns:a16="http://schemas.microsoft.com/office/drawing/2014/main" val="4223154743"/>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Crude Oil</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319622920"/>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Residual Oil</a:t>
                      </a:r>
                      <a:endParaRPr lang="en-US" sz="1400" dirty="0"/>
                    </a:p>
                  </a:txBody>
                  <a:tcPr/>
                </a:tc>
                <a:tc>
                  <a:txBody>
                    <a:bodyPr/>
                    <a:lstStyle/>
                    <a:p>
                      <a:pPr algn="ctr"/>
                      <a:r>
                        <a:rPr lang="en-US" sz="1400" dirty="0"/>
                        <a:t>B</a:t>
                      </a:r>
                    </a:p>
                  </a:txBody>
                  <a:tcPr/>
                </a:tc>
                <a:tc>
                  <a:txBody>
                    <a:bodyPr/>
                    <a:lstStyle/>
                    <a:p>
                      <a:pPr algn="ctr"/>
                      <a:endParaRPr lang="en-US" sz="1400"/>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a:ln>
                            <a:noFill/>
                          </a:ln>
                          <a:solidFill>
                            <a:prstClr val="black"/>
                          </a:solidFill>
                          <a:effectLst/>
                          <a:uLnTx/>
                          <a:uFillTx/>
                          <a:latin typeface="Century Gothic" panose="020B0502020202020204"/>
                          <a:ea typeface="+mn-ea"/>
                          <a:cs typeface="+mn-cs"/>
                          <a:sym typeface="Wingdings" panose="05000000000000000000" pitchFamily="2" charset="2"/>
                        </a:rPr>
                        <a:t></a:t>
                      </a:r>
                      <a:endParaRPr lang="en-US" sz="1400" dirty="0"/>
                    </a:p>
                  </a:txBody>
                  <a:tcPr/>
                </a:tc>
                <a:extLst>
                  <a:ext uri="{0D108BD9-81ED-4DB2-BD59-A6C34878D82A}">
                    <a16:rowId xmlns:a16="http://schemas.microsoft.com/office/drawing/2014/main" val="3824219288"/>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2505000090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Distillate Oil</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sym typeface="Wingdings" panose="05000000000000000000" pitchFamily="2" charset="2"/>
                        </a:rPr>
                        <a:t></a:t>
                      </a:r>
                      <a:endParaRPr lang="en-US" sz="1400" dirty="0"/>
                    </a:p>
                  </a:txBody>
                  <a:tcPr/>
                </a:tc>
                <a:extLst>
                  <a:ext uri="{0D108BD9-81ED-4DB2-BD59-A6C34878D82A}">
                    <a16:rowId xmlns:a16="http://schemas.microsoft.com/office/drawing/2014/main" val="3460490572"/>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2505000120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Gasoline</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1881147441"/>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2505010000</a:t>
                      </a:r>
                      <a:endParaRPr lang="en-US" sz="1400" dirty="0"/>
                    </a:p>
                  </a:txBody>
                  <a:tcPr/>
                </a:tc>
                <a:tc>
                  <a:txBody>
                    <a:bodyPr/>
                    <a:lstStyle/>
                    <a:p>
                      <a:r>
                        <a:rPr lang="en-US" sz="1400" dirty="0"/>
                        <a:t>Rail Tank Car; Total: All Products</a:t>
                      </a:r>
                    </a:p>
                  </a:txBody>
                  <a:tcPr/>
                </a:tc>
                <a:tc>
                  <a:txBody>
                    <a:bodyPr/>
                    <a:lstStyle/>
                    <a:p>
                      <a:pPr algn="ctr"/>
                      <a:r>
                        <a:rPr lang="en-US" sz="1400" dirty="0"/>
                        <a:t>B1A</a:t>
                      </a:r>
                    </a:p>
                  </a:txBody>
                  <a:tcPr/>
                </a:tc>
                <a:tc>
                  <a:txBody>
                    <a:bodyPr/>
                    <a:lstStyle/>
                    <a:p>
                      <a:pPr algn="ctr"/>
                      <a:endParaRPr lang="en-US" sz="1400" dirty="0"/>
                    </a:p>
                  </a:txBody>
                  <a:tcPr>
                    <a:solidFill>
                      <a:srgbClr val="E8EFF3"/>
                    </a:solidFill>
                  </a:tcPr>
                </a:tc>
                <a:tc>
                  <a:txBody>
                    <a:bodyPr/>
                    <a:lstStyle/>
                    <a:p>
                      <a:pPr algn="ctr"/>
                      <a:r>
                        <a:rPr kumimoji="0" lang="en-US" sz="1400" b="0" i="0" u="none" strike="noStrike" kern="1200" cap="none" spc="0" normalizeH="0" baseline="0" noProof="0" dirty="0">
                          <a:ln>
                            <a:noFill/>
                          </a:ln>
                          <a:solidFill>
                            <a:prstClr val="black"/>
                          </a:solidFill>
                          <a:effectLst/>
                          <a:uLnTx/>
                          <a:uFillTx/>
                          <a:latin typeface="+mn-lt"/>
                          <a:ea typeface="+mn-ea"/>
                          <a:cs typeface="+mn-cs"/>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extLst>
                  <a:ext uri="{0D108BD9-81ED-4DB2-BD59-A6C34878D82A}">
                    <a16:rowId xmlns:a16="http://schemas.microsoft.com/office/drawing/2014/main" val="170883304"/>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Crude Oil</a:t>
                      </a:r>
                      <a:endParaRPr lang="en-US" sz="1400" dirty="0"/>
                    </a:p>
                  </a:txBody>
                  <a:tcPr/>
                </a:tc>
                <a:tc>
                  <a:txBody>
                    <a:bodyPr/>
                    <a:lstStyle/>
                    <a:p>
                      <a:pPr algn="ctr"/>
                      <a:r>
                        <a:rPr lang="en-US" sz="1400" dirty="0"/>
                        <a:t>B1B</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3928522217"/>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Residual Oil</a:t>
                      </a:r>
                      <a:endParaRPr lang="en-US" sz="1400" dirty="0"/>
                    </a:p>
                  </a:txBody>
                  <a:tcPr/>
                </a:tc>
                <a:tc>
                  <a:txBody>
                    <a:bodyPr/>
                    <a:lstStyle/>
                    <a:p>
                      <a:pPr algn="ctr"/>
                      <a:r>
                        <a:rPr lang="en-US" sz="1400" dirty="0"/>
                        <a:t>B1B</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2788980267"/>
                  </a:ext>
                </a:extLst>
              </a:tr>
              <a:tr h="434298">
                <a:tc>
                  <a:txBody>
                    <a:bodyPr/>
                    <a:lstStyle/>
                    <a:p>
                      <a:r>
                        <a:rPr lang="en-US" sz="1400" dirty="0"/>
                        <a:t>2505020000</a:t>
                      </a:r>
                    </a:p>
                  </a:txBody>
                  <a:tcPr/>
                </a:tc>
                <a:tc>
                  <a:txBody>
                    <a:bodyPr/>
                    <a:lstStyle/>
                    <a:p>
                      <a:r>
                        <a:rPr lang="en-US" sz="1400" dirty="0"/>
                        <a:t>Marine Vessel; Total: All Products</a:t>
                      </a:r>
                    </a:p>
                  </a:txBody>
                  <a:tcPr/>
                </a:tc>
                <a:tc>
                  <a:txBody>
                    <a:bodyPr/>
                    <a:lstStyle/>
                    <a:p>
                      <a:pPr algn="ctr"/>
                      <a:r>
                        <a:rPr lang="en-US" sz="1400" dirty="0"/>
                        <a:t>B2A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918942158"/>
                  </a:ext>
                </a:extLst>
              </a:tr>
              <a:tr h="434298">
                <a:tc>
                  <a:txBody>
                    <a:bodyPr/>
                    <a:lstStyle/>
                    <a:p>
                      <a:r>
                        <a:rPr lang="en-US" sz="1400" dirty="0"/>
                        <a:t>2505020030</a:t>
                      </a:r>
                    </a:p>
                  </a:txBody>
                  <a:tcPr/>
                </a:tc>
                <a:tc>
                  <a:txBody>
                    <a:bodyPr/>
                    <a:lstStyle/>
                    <a:p>
                      <a:r>
                        <a:rPr lang="en-US" sz="1400" dirty="0"/>
                        <a:t>Marine Vessel, Crude Oil</a:t>
                      </a:r>
                    </a:p>
                  </a:txBody>
                  <a:tcPr/>
                </a:tc>
                <a:tc>
                  <a:txBody>
                    <a:bodyPr/>
                    <a:lstStyle/>
                    <a:p>
                      <a:pPr algn="ctr"/>
                      <a:r>
                        <a:rPr lang="en-US" sz="1400" dirty="0"/>
                        <a:t>B2B</a:t>
                      </a:r>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tc>
                  <a:txBody>
                    <a:bodyPr/>
                    <a:lstStyle/>
                    <a:p>
                      <a:pPr algn="ctr"/>
                      <a:endParaRPr lang="en-US" sz="1400" dirty="0"/>
                    </a:p>
                  </a:txBody>
                  <a:tcPr/>
                </a:tc>
                <a:extLst>
                  <a:ext uri="{0D108BD9-81ED-4DB2-BD59-A6C34878D82A}">
                    <a16:rowId xmlns:a16="http://schemas.microsoft.com/office/drawing/2014/main" val="2750868648"/>
                  </a:ext>
                </a:extLst>
              </a:tr>
              <a:tr h="434298">
                <a:tc>
                  <a:txBody>
                    <a:bodyPr/>
                    <a:lstStyle/>
                    <a:p>
                      <a:r>
                        <a:rPr lang="en-US" sz="1400" dirty="0"/>
                        <a:t>2505020041</a:t>
                      </a:r>
                    </a:p>
                  </a:txBody>
                  <a:tcPr/>
                </a:tc>
                <a:tc>
                  <a:txBody>
                    <a:bodyPr/>
                    <a:lstStyle/>
                    <a:p>
                      <a:r>
                        <a:rPr lang="en-US" sz="1400" dirty="0"/>
                        <a:t>Marine Vessel, Lube Oil-Barge</a:t>
                      </a:r>
                    </a:p>
                  </a:txBody>
                  <a:tcPr/>
                </a:tc>
                <a:tc>
                  <a:txBody>
                    <a:bodyPr/>
                    <a:lstStyle/>
                    <a:p>
                      <a:pPr algn="ctr"/>
                      <a:r>
                        <a:rPr lang="en-US" sz="1400" dirty="0"/>
                        <a:t>B2B</a:t>
                      </a:r>
                    </a:p>
                  </a:txBody>
                  <a:tcPr/>
                </a:tc>
                <a:tc>
                  <a:txBody>
                    <a:bodyPr/>
                    <a:lstStyle/>
                    <a:p>
                      <a:pPr algn="ctr"/>
                      <a:endParaRPr lang="en-US" sz="1400"/>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extLst>
                  <a:ext uri="{0D108BD9-81ED-4DB2-BD59-A6C34878D82A}">
                    <a16:rowId xmlns:a16="http://schemas.microsoft.com/office/drawing/2014/main" val="3582217382"/>
                  </a:ext>
                </a:extLst>
              </a:tr>
            </a:tbl>
          </a:graphicData>
        </a:graphic>
      </p:graphicFrame>
      <p:sp>
        <p:nvSpPr>
          <p:cNvPr id="8" name="Oval 7" descr="Circle around column heading of Option Set Code" title="Circle 1 ">
            <a:extLst>
              <a:ext uri="{FF2B5EF4-FFF2-40B4-BE49-F238E27FC236}">
                <a16:creationId xmlns:a16="http://schemas.microsoft.com/office/drawing/2014/main" id="{4CEECE49-7F29-43AE-875A-57BBBE0052E2}"/>
              </a:ext>
            </a:extLst>
          </p:cNvPr>
          <p:cNvSpPr/>
          <p:nvPr/>
        </p:nvSpPr>
        <p:spPr>
          <a:xfrm flipV="1">
            <a:off x="7406845" y="1254447"/>
            <a:ext cx="976748" cy="657008"/>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Circle around column heading of SLT Data" title="Circle 2">
            <a:extLst>
              <a:ext uri="{FF2B5EF4-FFF2-40B4-BE49-F238E27FC236}">
                <a16:creationId xmlns:a16="http://schemas.microsoft.com/office/drawing/2014/main" id="{133933A4-B2EE-4022-93DE-6ADDC14E3D92}"/>
              </a:ext>
            </a:extLst>
          </p:cNvPr>
          <p:cNvSpPr/>
          <p:nvPr/>
        </p:nvSpPr>
        <p:spPr>
          <a:xfrm flipV="1">
            <a:off x="8460582" y="1089353"/>
            <a:ext cx="839282" cy="687492"/>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descr="Circle of B1A and B1B in the Opton Set Code." title="Circle 3">
            <a:extLst>
              <a:ext uri="{FF2B5EF4-FFF2-40B4-BE49-F238E27FC236}">
                <a16:creationId xmlns:a16="http://schemas.microsoft.com/office/drawing/2014/main" id="{F8A4FA1F-9A30-4DBA-A2DE-51616928CFD7}"/>
              </a:ext>
            </a:extLst>
          </p:cNvPr>
          <p:cNvSpPr/>
          <p:nvPr/>
        </p:nvSpPr>
        <p:spPr>
          <a:xfrm flipV="1">
            <a:off x="7469191" y="3853841"/>
            <a:ext cx="839282" cy="1372785"/>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1606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34A3-FE3E-4C8C-9F47-0D096309F9E7}"/>
              </a:ext>
            </a:extLst>
          </p:cNvPr>
          <p:cNvSpPr>
            <a:spLocks noGrp="1"/>
          </p:cNvSpPr>
          <p:nvPr>
            <p:ph type="title"/>
          </p:nvPr>
        </p:nvSpPr>
        <p:spPr>
          <a:xfrm>
            <a:off x="426027" y="193493"/>
            <a:ext cx="10091447" cy="1063336"/>
          </a:xfrm>
        </p:spPr>
        <p:txBody>
          <a:bodyPr>
            <a:normAutofit fontScale="90000"/>
          </a:bodyPr>
          <a:lstStyle/>
          <a:p>
            <a:r>
              <a:rPr lang="en-US" dirty="0"/>
              <a:t>OGOS Example: Switching “B1A” to “B1B”</a:t>
            </a:r>
          </a:p>
        </p:txBody>
      </p:sp>
      <p:sp>
        <p:nvSpPr>
          <p:cNvPr id="5" name="Slide Number Placeholder 4">
            <a:extLst>
              <a:ext uri="{FF2B5EF4-FFF2-40B4-BE49-F238E27FC236}">
                <a16:creationId xmlns:a16="http://schemas.microsoft.com/office/drawing/2014/main" id="{EDC1B9CE-20BF-4298-8B8A-2C81F8A24607}"/>
              </a:ext>
            </a:extLst>
          </p:cNvPr>
          <p:cNvSpPr>
            <a:spLocks noGrp="1"/>
          </p:cNvSpPr>
          <p:nvPr>
            <p:ph type="sldNum" sz="quarter" idx="12"/>
          </p:nvPr>
        </p:nvSpPr>
        <p:spPr/>
        <p:txBody>
          <a:bodyPr/>
          <a:lstStyle/>
          <a:p>
            <a:fld id="{8371032D-B8DF-42A6-BF09-C10F1C194C4E}" type="slidenum">
              <a:rPr lang="en-US" smtClean="0"/>
              <a:t>50</a:t>
            </a:fld>
            <a:endParaRPr lang="en-US"/>
          </a:p>
        </p:txBody>
      </p:sp>
      <p:graphicFrame>
        <p:nvGraphicFramePr>
          <p:cNvPr id="18" name="Table 17">
            <a:extLst>
              <a:ext uri="{FF2B5EF4-FFF2-40B4-BE49-F238E27FC236}">
                <a16:creationId xmlns:a16="http://schemas.microsoft.com/office/drawing/2014/main" id="{F935C063-B24C-4AA7-A0FF-C58686B0CDF4}"/>
              </a:ext>
            </a:extLst>
          </p:cNvPr>
          <p:cNvGraphicFramePr>
            <a:graphicFrameLocks noGrp="1"/>
          </p:cNvGraphicFramePr>
          <p:nvPr>
            <p:extLst>
              <p:ext uri="{D42A27DB-BD31-4B8C-83A1-F6EECF244321}">
                <p14:modId xmlns:p14="http://schemas.microsoft.com/office/powerpoint/2010/main" val="1072874475"/>
              </p:ext>
            </p:extLst>
          </p:nvPr>
        </p:nvGraphicFramePr>
        <p:xfrm>
          <a:off x="500710" y="1272355"/>
          <a:ext cx="10970856" cy="5295438"/>
        </p:xfrm>
        <a:graphic>
          <a:graphicData uri="http://schemas.openxmlformats.org/drawingml/2006/table">
            <a:tbl>
              <a:tblPr firstRow="1" bandRow="1">
                <a:tableStyleId>{5C22544A-7EE6-4342-B048-85BDC9FD1C3A}</a:tableStyleId>
              </a:tblPr>
              <a:tblGrid>
                <a:gridCol w="1244963">
                  <a:extLst>
                    <a:ext uri="{9D8B030D-6E8A-4147-A177-3AD203B41FA5}">
                      <a16:colId xmlns:a16="http://schemas.microsoft.com/office/drawing/2014/main" val="607671300"/>
                    </a:ext>
                  </a:extLst>
                </a:gridCol>
                <a:gridCol w="5694218">
                  <a:extLst>
                    <a:ext uri="{9D8B030D-6E8A-4147-A177-3AD203B41FA5}">
                      <a16:colId xmlns:a16="http://schemas.microsoft.com/office/drawing/2014/main" val="3275866314"/>
                    </a:ext>
                  </a:extLst>
                </a:gridCol>
                <a:gridCol w="997527">
                  <a:extLst>
                    <a:ext uri="{9D8B030D-6E8A-4147-A177-3AD203B41FA5}">
                      <a16:colId xmlns:a16="http://schemas.microsoft.com/office/drawing/2014/main" val="2788574059"/>
                    </a:ext>
                  </a:extLst>
                </a:gridCol>
                <a:gridCol w="914400">
                  <a:extLst>
                    <a:ext uri="{9D8B030D-6E8A-4147-A177-3AD203B41FA5}">
                      <a16:colId xmlns:a16="http://schemas.microsoft.com/office/drawing/2014/main" val="3934580913"/>
                    </a:ext>
                  </a:extLst>
                </a:gridCol>
                <a:gridCol w="1018309">
                  <a:extLst>
                    <a:ext uri="{9D8B030D-6E8A-4147-A177-3AD203B41FA5}">
                      <a16:colId xmlns:a16="http://schemas.microsoft.com/office/drawing/2014/main" val="1264408138"/>
                    </a:ext>
                  </a:extLst>
                </a:gridCol>
                <a:gridCol w="1101439">
                  <a:extLst>
                    <a:ext uri="{9D8B030D-6E8A-4147-A177-3AD203B41FA5}">
                      <a16:colId xmlns:a16="http://schemas.microsoft.com/office/drawing/2014/main" val="1172187791"/>
                    </a:ext>
                  </a:extLst>
                </a:gridCol>
              </a:tblGrid>
              <a:tr h="434298">
                <a:tc>
                  <a:txBody>
                    <a:bodyPr/>
                    <a:lstStyle/>
                    <a:p>
                      <a:r>
                        <a:rPr lang="en-US" sz="1400" dirty="0"/>
                        <a:t>SCCs in Option Set</a:t>
                      </a:r>
                    </a:p>
                  </a:txBody>
                  <a:tcPr/>
                </a:tc>
                <a:tc>
                  <a:txBody>
                    <a:bodyPr/>
                    <a:lstStyle/>
                    <a:p>
                      <a:r>
                        <a:rPr lang="en-US" sz="1400" dirty="0"/>
                        <a:t>SCC Description: Storage &amp; Transport, Petroleum &amp; PP Transport</a:t>
                      </a:r>
                    </a:p>
                  </a:txBody>
                  <a:tcPr/>
                </a:tc>
                <a:tc>
                  <a:txBody>
                    <a:bodyPr/>
                    <a:lstStyle/>
                    <a:p>
                      <a:r>
                        <a:rPr lang="en-US" sz="1400" dirty="0"/>
                        <a:t>Option Set Code</a:t>
                      </a:r>
                    </a:p>
                  </a:txBody>
                  <a:tcPr/>
                </a:tc>
                <a:tc>
                  <a:txBody>
                    <a:bodyPr/>
                    <a:lstStyle/>
                    <a:p>
                      <a:r>
                        <a:rPr lang="en-US" sz="1400" dirty="0"/>
                        <a:t>SLT Data</a:t>
                      </a:r>
                    </a:p>
                  </a:txBody>
                  <a:tcPr/>
                </a:tc>
                <a:tc>
                  <a:txBody>
                    <a:bodyPr/>
                    <a:lstStyle/>
                    <a:p>
                      <a:r>
                        <a:rPr lang="en-US" sz="1400" dirty="0"/>
                        <a:t>EPA Dataset 1</a:t>
                      </a:r>
                    </a:p>
                  </a:txBody>
                  <a:tcPr/>
                </a:tc>
                <a:tc>
                  <a:txBody>
                    <a:bodyPr/>
                    <a:lstStyle/>
                    <a:p>
                      <a:r>
                        <a:rPr lang="en-US" sz="1400" dirty="0"/>
                        <a:t>EPA Dataset 2</a:t>
                      </a:r>
                    </a:p>
                  </a:txBody>
                  <a:tcPr/>
                </a:tc>
                <a:extLst>
                  <a:ext uri="{0D108BD9-81ED-4DB2-BD59-A6C34878D82A}">
                    <a16:rowId xmlns:a16="http://schemas.microsoft.com/office/drawing/2014/main" val="915889930"/>
                  </a:ext>
                </a:extLst>
              </a:tr>
              <a:tr h="434298">
                <a:tc>
                  <a:txBody>
                    <a:bodyPr/>
                    <a:lstStyle/>
                    <a:p>
                      <a:r>
                        <a:rPr lang="en-US" sz="1400" dirty="0"/>
                        <a:t>2505000000</a:t>
                      </a:r>
                    </a:p>
                  </a:txBody>
                  <a:tcPr/>
                </a:tc>
                <a:tc>
                  <a:txBody>
                    <a:bodyPr/>
                    <a:lstStyle/>
                    <a:p>
                      <a:r>
                        <a:rPr lang="en-US" sz="1400" dirty="0"/>
                        <a:t>All Transport Types, Total: All Products</a:t>
                      </a:r>
                    </a:p>
                  </a:txBody>
                  <a:tcPr/>
                </a:tc>
                <a:tc>
                  <a:txBody>
                    <a:bodyPr/>
                    <a:lstStyle/>
                    <a:p>
                      <a:pPr algn="ctr"/>
                      <a:r>
                        <a:rPr lang="en-US" sz="1400" dirty="0"/>
                        <a:t>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a:p>
                  </a:txBody>
                  <a:tcPr/>
                </a:tc>
                <a:extLst>
                  <a:ext uri="{0D108BD9-81ED-4DB2-BD59-A6C34878D82A}">
                    <a16:rowId xmlns:a16="http://schemas.microsoft.com/office/drawing/2014/main" val="4223154743"/>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Crude Oil</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319622920"/>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Residual Oil</a:t>
                      </a:r>
                      <a:endParaRPr lang="en-US" sz="1400" dirty="0"/>
                    </a:p>
                  </a:txBody>
                  <a:tcPr/>
                </a:tc>
                <a:tc>
                  <a:txBody>
                    <a:bodyPr/>
                    <a:lstStyle/>
                    <a:p>
                      <a:pPr algn="ctr"/>
                      <a:r>
                        <a:rPr lang="en-US" sz="1400" dirty="0"/>
                        <a:t>B</a:t>
                      </a:r>
                    </a:p>
                  </a:txBody>
                  <a:tcPr/>
                </a:tc>
                <a:tc>
                  <a:txBody>
                    <a:bodyPr/>
                    <a:lstStyle/>
                    <a:p>
                      <a:pPr algn="ctr"/>
                      <a:endParaRPr lang="en-US" sz="1400"/>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a:ln>
                            <a:noFill/>
                          </a:ln>
                          <a:solidFill>
                            <a:prstClr val="black"/>
                          </a:solidFill>
                          <a:effectLst/>
                          <a:uLnTx/>
                          <a:uFillTx/>
                          <a:latin typeface="Century Gothic" panose="020B0502020202020204"/>
                          <a:ea typeface="+mn-ea"/>
                          <a:cs typeface="+mn-cs"/>
                          <a:sym typeface="Wingdings" panose="05000000000000000000" pitchFamily="2" charset="2"/>
                        </a:rPr>
                        <a:t></a:t>
                      </a:r>
                      <a:endParaRPr lang="en-US" sz="1400" dirty="0"/>
                    </a:p>
                  </a:txBody>
                  <a:tcPr/>
                </a:tc>
                <a:extLst>
                  <a:ext uri="{0D108BD9-81ED-4DB2-BD59-A6C34878D82A}">
                    <a16:rowId xmlns:a16="http://schemas.microsoft.com/office/drawing/2014/main" val="3824219288"/>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2505000090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Distillate Oil</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mn-lt"/>
                          <a:ea typeface="+mn-ea"/>
                          <a:cs typeface="+mn-cs"/>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3460490572"/>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2505000120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Gasoline</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ym typeface="Wingdings" panose="05000000000000000000" pitchFamily="2" charset="2"/>
                        </a:rPr>
                        <a:t></a:t>
                      </a:r>
                      <a:endParaRPr lang="en-US" sz="1400" dirty="0"/>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mn-lt"/>
                          <a:ea typeface="+mn-ea"/>
                          <a:cs typeface="+mn-cs"/>
                          <a:sym typeface="Wingdings" panose="05000000000000000000" pitchFamily="2" charset="2"/>
                        </a:rPr>
                        <a:t></a:t>
                      </a:r>
                      <a:endParaRPr lang="en-US" sz="1400" dirty="0"/>
                    </a:p>
                  </a:txBody>
                  <a:tcPr/>
                </a:tc>
                <a:extLst>
                  <a:ext uri="{0D108BD9-81ED-4DB2-BD59-A6C34878D82A}">
                    <a16:rowId xmlns:a16="http://schemas.microsoft.com/office/drawing/2014/main" val="1881147441"/>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2505010000</a:t>
                      </a:r>
                      <a:endParaRPr lang="en-US" sz="1400" dirty="0"/>
                    </a:p>
                  </a:txBody>
                  <a:tcPr/>
                </a:tc>
                <a:tc>
                  <a:txBody>
                    <a:bodyPr/>
                    <a:lstStyle/>
                    <a:p>
                      <a:r>
                        <a:rPr lang="en-US" sz="1400" dirty="0"/>
                        <a:t>Rail Tank Car; Total: All Products</a:t>
                      </a:r>
                    </a:p>
                  </a:txBody>
                  <a:tcPr/>
                </a:tc>
                <a:tc>
                  <a:txBody>
                    <a:bodyPr/>
                    <a:lstStyle/>
                    <a:p>
                      <a:pPr algn="ctr"/>
                      <a:r>
                        <a:rPr lang="en-US" sz="1400" dirty="0"/>
                        <a:t>B1B</a:t>
                      </a:r>
                    </a:p>
                  </a:txBody>
                  <a:tcPr/>
                </a:tc>
                <a:tc>
                  <a:txBody>
                    <a:bodyPr/>
                    <a:lstStyle/>
                    <a:p>
                      <a:pPr algn="ctr"/>
                      <a:endParaRPr lang="en-US" sz="1400" dirty="0"/>
                    </a:p>
                  </a:txBody>
                  <a:tcPr>
                    <a:solidFill>
                      <a:srgbClr val="E8EFF3"/>
                    </a:solidFill>
                  </a:tcPr>
                </a:tc>
                <a:tc>
                  <a:txBody>
                    <a:bodyPr/>
                    <a:lstStyle/>
                    <a:p>
                      <a:pPr algn="ctr"/>
                      <a:r>
                        <a:rPr kumimoji="0" lang="en-US" sz="1400" b="0" i="0" u="none" strike="noStrike" kern="1200" cap="none" spc="0" normalizeH="0" baseline="0" noProof="0" dirty="0">
                          <a:ln>
                            <a:noFill/>
                          </a:ln>
                          <a:solidFill>
                            <a:prstClr val="black"/>
                          </a:solidFill>
                          <a:effectLst/>
                          <a:uLnTx/>
                          <a:uFillTx/>
                          <a:latin typeface="+mn-lt"/>
                          <a:ea typeface="+mn-ea"/>
                          <a:cs typeface="+mn-cs"/>
                          <a:sym typeface="Wingdings" panose="05000000000000000000" pitchFamily="2" charset="2"/>
                        </a:rPr>
                        <a:t></a:t>
                      </a:r>
                      <a:endParaRPr lang="en-US" sz="1400" dirty="0"/>
                    </a:p>
                  </a:txBody>
                  <a:tcPr>
                    <a:solidFill>
                      <a:srgbClr val="E8EFF3"/>
                    </a:solidFill>
                  </a:tcPr>
                </a:tc>
                <a:tc>
                  <a:txBody>
                    <a:bodyPr/>
                    <a:lstStyle/>
                    <a:p>
                      <a:pPr algn="ctr"/>
                      <a:endParaRPr lang="en-US" sz="1400" dirty="0"/>
                    </a:p>
                  </a:txBody>
                  <a:tcPr/>
                </a:tc>
                <a:extLst>
                  <a:ext uri="{0D108BD9-81ED-4DB2-BD59-A6C34878D82A}">
                    <a16:rowId xmlns:a16="http://schemas.microsoft.com/office/drawing/2014/main" val="170883304"/>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Crude Oil</a:t>
                      </a:r>
                      <a:endParaRPr lang="en-US" sz="1400" dirty="0"/>
                    </a:p>
                  </a:txBody>
                  <a:tcPr/>
                </a:tc>
                <a:tc>
                  <a:txBody>
                    <a:bodyPr/>
                    <a:lstStyle/>
                    <a:p>
                      <a:pPr algn="ctr"/>
                      <a:r>
                        <a:rPr lang="en-US" sz="1400" dirty="0"/>
                        <a:t>B1A</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3928522217"/>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Residual Oil</a:t>
                      </a:r>
                      <a:endParaRPr lang="en-US" sz="1400" dirty="0"/>
                    </a:p>
                  </a:txBody>
                  <a:tcPr/>
                </a:tc>
                <a:tc>
                  <a:txBody>
                    <a:bodyPr/>
                    <a:lstStyle/>
                    <a:p>
                      <a:pPr algn="ctr"/>
                      <a:r>
                        <a:rPr lang="en-US" sz="1400" dirty="0"/>
                        <a:t>B1A</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2788980267"/>
                  </a:ext>
                </a:extLst>
              </a:tr>
              <a:tr h="434298">
                <a:tc>
                  <a:txBody>
                    <a:bodyPr/>
                    <a:lstStyle/>
                    <a:p>
                      <a:r>
                        <a:rPr lang="en-US" sz="1400" dirty="0"/>
                        <a:t>2505020000</a:t>
                      </a:r>
                    </a:p>
                  </a:txBody>
                  <a:tcPr/>
                </a:tc>
                <a:tc>
                  <a:txBody>
                    <a:bodyPr/>
                    <a:lstStyle/>
                    <a:p>
                      <a:r>
                        <a:rPr lang="en-US" sz="1400" dirty="0"/>
                        <a:t>Marine Vessel; Total: All Products</a:t>
                      </a:r>
                    </a:p>
                  </a:txBody>
                  <a:tcPr/>
                </a:tc>
                <a:tc>
                  <a:txBody>
                    <a:bodyPr/>
                    <a:lstStyle/>
                    <a:p>
                      <a:pPr algn="ctr"/>
                      <a:r>
                        <a:rPr lang="en-US" sz="1400" dirty="0"/>
                        <a:t>B2A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918942158"/>
                  </a:ext>
                </a:extLst>
              </a:tr>
              <a:tr h="434298">
                <a:tc>
                  <a:txBody>
                    <a:bodyPr/>
                    <a:lstStyle/>
                    <a:p>
                      <a:r>
                        <a:rPr lang="en-US" sz="1400" dirty="0"/>
                        <a:t>2505020030</a:t>
                      </a:r>
                    </a:p>
                  </a:txBody>
                  <a:tcPr/>
                </a:tc>
                <a:tc>
                  <a:txBody>
                    <a:bodyPr/>
                    <a:lstStyle/>
                    <a:p>
                      <a:r>
                        <a:rPr lang="en-US" sz="1400" dirty="0"/>
                        <a:t>Marine Vessel, Crude Oil</a:t>
                      </a:r>
                    </a:p>
                  </a:txBody>
                  <a:tcPr/>
                </a:tc>
                <a:tc>
                  <a:txBody>
                    <a:bodyPr/>
                    <a:lstStyle/>
                    <a:p>
                      <a:pPr algn="ctr"/>
                      <a:r>
                        <a:rPr lang="en-US" sz="1400" dirty="0"/>
                        <a:t>B2B</a:t>
                      </a:r>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tc>
                  <a:txBody>
                    <a:bodyPr/>
                    <a:lstStyle/>
                    <a:p>
                      <a:pPr algn="ctr"/>
                      <a:endParaRPr lang="en-US" sz="1400" dirty="0"/>
                    </a:p>
                  </a:txBody>
                  <a:tcPr/>
                </a:tc>
                <a:extLst>
                  <a:ext uri="{0D108BD9-81ED-4DB2-BD59-A6C34878D82A}">
                    <a16:rowId xmlns:a16="http://schemas.microsoft.com/office/drawing/2014/main" val="2750868648"/>
                  </a:ext>
                </a:extLst>
              </a:tr>
              <a:tr h="434298">
                <a:tc>
                  <a:txBody>
                    <a:bodyPr/>
                    <a:lstStyle/>
                    <a:p>
                      <a:r>
                        <a:rPr lang="en-US" sz="1400" dirty="0"/>
                        <a:t>2505020041</a:t>
                      </a:r>
                    </a:p>
                  </a:txBody>
                  <a:tcPr/>
                </a:tc>
                <a:tc>
                  <a:txBody>
                    <a:bodyPr/>
                    <a:lstStyle/>
                    <a:p>
                      <a:r>
                        <a:rPr lang="en-US" sz="1400" dirty="0"/>
                        <a:t>Marine Vessel, Lube Oil-Barge</a:t>
                      </a:r>
                    </a:p>
                  </a:txBody>
                  <a:tcPr/>
                </a:tc>
                <a:tc>
                  <a:txBody>
                    <a:bodyPr/>
                    <a:lstStyle/>
                    <a:p>
                      <a:pPr algn="ctr"/>
                      <a:r>
                        <a:rPr lang="en-US" sz="1400" dirty="0"/>
                        <a:t>B2B</a:t>
                      </a:r>
                    </a:p>
                  </a:txBody>
                  <a:tcPr/>
                </a:tc>
                <a:tc>
                  <a:txBody>
                    <a:bodyPr/>
                    <a:lstStyle/>
                    <a:p>
                      <a:pPr algn="ctr"/>
                      <a:endParaRPr lang="en-US" sz="1400"/>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extLst>
                  <a:ext uri="{0D108BD9-81ED-4DB2-BD59-A6C34878D82A}">
                    <a16:rowId xmlns:a16="http://schemas.microsoft.com/office/drawing/2014/main" val="3582217382"/>
                  </a:ext>
                </a:extLst>
              </a:tr>
            </a:tbl>
          </a:graphicData>
        </a:graphic>
      </p:graphicFrame>
      <p:sp>
        <p:nvSpPr>
          <p:cNvPr id="8" name="Oval 7" descr="Circle around column heading Option Set Codes" title="Circle 1">
            <a:extLst>
              <a:ext uri="{FF2B5EF4-FFF2-40B4-BE49-F238E27FC236}">
                <a16:creationId xmlns:a16="http://schemas.microsoft.com/office/drawing/2014/main" id="{4CEECE49-7F29-43AE-875A-57BBBE0052E2}"/>
              </a:ext>
            </a:extLst>
          </p:cNvPr>
          <p:cNvSpPr/>
          <p:nvPr/>
        </p:nvSpPr>
        <p:spPr>
          <a:xfrm flipV="1">
            <a:off x="7406845" y="1254447"/>
            <a:ext cx="976748" cy="657008"/>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Circle around column heading SLT Data" title="Circle 2">
            <a:extLst>
              <a:ext uri="{FF2B5EF4-FFF2-40B4-BE49-F238E27FC236}">
                <a16:creationId xmlns:a16="http://schemas.microsoft.com/office/drawing/2014/main" id="{133933A4-B2EE-4022-93DE-6ADDC14E3D92}"/>
              </a:ext>
            </a:extLst>
          </p:cNvPr>
          <p:cNvSpPr/>
          <p:nvPr/>
        </p:nvSpPr>
        <p:spPr>
          <a:xfrm flipV="1">
            <a:off x="8460582" y="1089353"/>
            <a:ext cx="839282" cy="687492"/>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descr="Circle around the values of B1B and B1A under the Option Set Code" title="Circle 3">
            <a:extLst>
              <a:ext uri="{FF2B5EF4-FFF2-40B4-BE49-F238E27FC236}">
                <a16:creationId xmlns:a16="http://schemas.microsoft.com/office/drawing/2014/main" id="{F8A4FA1F-9A30-4DBA-A2DE-51616928CFD7}"/>
              </a:ext>
            </a:extLst>
          </p:cNvPr>
          <p:cNvSpPr/>
          <p:nvPr/>
        </p:nvSpPr>
        <p:spPr>
          <a:xfrm flipV="1">
            <a:off x="7469191" y="3853841"/>
            <a:ext cx="839282" cy="1372785"/>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2944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34A3-FE3E-4C8C-9F47-0D096309F9E7}"/>
              </a:ext>
            </a:extLst>
          </p:cNvPr>
          <p:cNvSpPr>
            <a:spLocks noGrp="1"/>
          </p:cNvSpPr>
          <p:nvPr>
            <p:ph type="title"/>
          </p:nvPr>
        </p:nvSpPr>
        <p:spPr>
          <a:xfrm>
            <a:off x="363682" y="193493"/>
            <a:ext cx="10153792" cy="1063336"/>
          </a:xfrm>
        </p:spPr>
        <p:txBody>
          <a:bodyPr>
            <a:normAutofit/>
          </a:bodyPr>
          <a:lstStyle/>
          <a:p>
            <a:r>
              <a:rPr lang="en-US" dirty="0"/>
              <a:t>OGOS Example: “B” Trumps “</a:t>
            </a:r>
            <a:r>
              <a:rPr lang="en-US" dirty="0" err="1"/>
              <a:t>BnY</a:t>
            </a:r>
            <a:r>
              <a:rPr lang="en-US" dirty="0"/>
              <a:t>”</a:t>
            </a:r>
          </a:p>
        </p:txBody>
      </p:sp>
      <p:sp>
        <p:nvSpPr>
          <p:cNvPr id="5" name="Slide Number Placeholder 4">
            <a:extLst>
              <a:ext uri="{FF2B5EF4-FFF2-40B4-BE49-F238E27FC236}">
                <a16:creationId xmlns:a16="http://schemas.microsoft.com/office/drawing/2014/main" id="{EDC1B9CE-20BF-4298-8B8A-2C81F8A24607}"/>
              </a:ext>
            </a:extLst>
          </p:cNvPr>
          <p:cNvSpPr>
            <a:spLocks noGrp="1"/>
          </p:cNvSpPr>
          <p:nvPr>
            <p:ph type="sldNum" sz="quarter" idx="12"/>
          </p:nvPr>
        </p:nvSpPr>
        <p:spPr/>
        <p:txBody>
          <a:bodyPr/>
          <a:lstStyle/>
          <a:p>
            <a:fld id="{8371032D-B8DF-42A6-BF09-C10F1C194C4E}" type="slidenum">
              <a:rPr lang="en-US" smtClean="0"/>
              <a:t>51</a:t>
            </a:fld>
            <a:endParaRPr lang="en-US"/>
          </a:p>
        </p:txBody>
      </p:sp>
      <p:graphicFrame>
        <p:nvGraphicFramePr>
          <p:cNvPr id="18" name="Table 17">
            <a:extLst>
              <a:ext uri="{FF2B5EF4-FFF2-40B4-BE49-F238E27FC236}">
                <a16:creationId xmlns:a16="http://schemas.microsoft.com/office/drawing/2014/main" id="{F935C063-B24C-4AA7-A0FF-C58686B0CDF4}"/>
              </a:ext>
            </a:extLst>
          </p:cNvPr>
          <p:cNvGraphicFramePr>
            <a:graphicFrameLocks noGrp="1"/>
          </p:cNvGraphicFramePr>
          <p:nvPr>
            <p:extLst>
              <p:ext uri="{D42A27DB-BD31-4B8C-83A1-F6EECF244321}">
                <p14:modId xmlns:p14="http://schemas.microsoft.com/office/powerpoint/2010/main" val="3516616034"/>
              </p:ext>
            </p:extLst>
          </p:nvPr>
        </p:nvGraphicFramePr>
        <p:xfrm>
          <a:off x="500710" y="1272355"/>
          <a:ext cx="10970856" cy="5295438"/>
        </p:xfrm>
        <a:graphic>
          <a:graphicData uri="http://schemas.openxmlformats.org/drawingml/2006/table">
            <a:tbl>
              <a:tblPr firstRow="1" bandRow="1">
                <a:tableStyleId>{5C22544A-7EE6-4342-B048-85BDC9FD1C3A}</a:tableStyleId>
              </a:tblPr>
              <a:tblGrid>
                <a:gridCol w="1244963">
                  <a:extLst>
                    <a:ext uri="{9D8B030D-6E8A-4147-A177-3AD203B41FA5}">
                      <a16:colId xmlns:a16="http://schemas.microsoft.com/office/drawing/2014/main" val="607671300"/>
                    </a:ext>
                  </a:extLst>
                </a:gridCol>
                <a:gridCol w="5694218">
                  <a:extLst>
                    <a:ext uri="{9D8B030D-6E8A-4147-A177-3AD203B41FA5}">
                      <a16:colId xmlns:a16="http://schemas.microsoft.com/office/drawing/2014/main" val="3275866314"/>
                    </a:ext>
                  </a:extLst>
                </a:gridCol>
                <a:gridCol w="997527">
                  <a:extLst>
                    <a:ext uri="{9D8B030D-6E8A-4147-A177-3AD203B41FA5}">
                      <a16:colId xmlns:a16="http://schemas.microsoft.com/office/drawing/2014/main" val="2788574059"/>
                    </a:ext>
                  </a:extLst>
                </a:gridCol>
                <a:gridCol w="914400">
                  <a:extLst>
                    <a:ext uri="{9D8B030D-6E8A-4147-A177-3AD203B41FA5}">
                      <a16:colId xmlns:a16="http://schemas.microsoft.com/office/drawing/2014/main" val="3934580913"/>
                    </a:ext>
                  </a:extLst>
                </a:gridCol>
                <a:gridCol w="1018309">
                  <a:extLst>
                    <a:ext uri="{9D8B030D-6E8A-4147-A177-3AD203B41FA5}">
                      <a16:colId xmlns:a16="http://schemas.microsoft.com/office/drawing/2014/main" val="1264408138"/>
                    </a:ext>
                  </a:extLst>
                </a:gridCol>
                <a:gridCol w="1101439">
                  <a:extLst>
                    <a:ext uri="{9D8B030D-6E8A-4147-A177-3AD203B41FA5}">
                      <a16:colId xmlns:a16="http://schemas.microsoft.com/office/drawing/2014/main" val="1172187791"/>
                    </a:ext>
                  </a:extLst>
                </a:gridCol>
              </a:tblGrid>
              <a:tr h="434298">
                <a:tc>
                  <a:txBody>
                    <a:bodyPr/>
                    <a:lstStyle/>
                    <a:p>
                      <a:r>
                        <a:rPr lang="en-US" sz="1400" dirty="0"/>
                        <a:t>SCCs in Option Set</a:t>
                      </a:r>
                    </a:p>
                  </a:txBody>
                  <a:tcPr/>
                </a:tc>
                <a:tc>
                  <a:txBody>
                    <a:bodyPr/>
                    <a:lstStyle/>
                    <a:p>
                      <a:r>
                        <a:rPr lang="en-US" sz="1400" dirty="0"/>
                        <a:t>SCC Description: Storage &amp; Transport, Petroleum &amp; PP Transport</a:t>
                      </a:r>
                    </a:p>
                  </a:txBody>
                  <a:tcPr/>
                </a:tc>
                <a:tc>
                  <a:txBody>
                    <a:bodyPr/>
                    <a:lstStyle/>
                    <a:p>
                      <a:r>
                        <a:rPr lang="en-US" sz="1400" dirty="0"/>
                        <a:t>Option Set Code</a:t>
                      </a:r>
                    </a:p>
                  </a:txBody>
                  <a:tcPr/>
                </a:tc>
                <a:tc>
                  <a:txBody>
                    <a:bodyPr/>
                    <a:lstStyle/>
                    <a:p>
                      <a:r>
                        <a:rPr lang="en-US" sz="1400" dirty="0"/>
                        <a:t>SLT Data</a:t>
                      </a:r>
                    </a:p>
                  </a:txBody>
                  <a:tcPr/>
                </a:tc>
                <a:tc>
                  <a:txBody>
                    <a:bodyPr/>
                    <a:lstStyle/>
                    <a:p>
                      <a:r>
                        <a:rPr lang="en-US" sz="1400" dirty="0"/>
                        <a:t>EPA Dataset 1</a:t>
                      </a:r>
                    </a:p>
                  </a:txBody>
                  <a:tcPr/>
                </a:tc>
                <a:tc>
                  <a:txBody>
                    <a:bodyPr/>
                    <a:lstStyle/>
                    <a:p>
                      <a:r>
                        <a:rPr lang="en-US" sz="1400" dirty="0"/>
                        <a:t>EPA Dataset 2</a:t>
                      </a:r>
                    </a:p>
                  </a:txBody>
                  <a:tcPr/>
                </a:tc>
                <a:extLst>
                  <a:ext uri="{0D108BD9-81ED-4DB2-BD59-A6C34878D82A}">
                    <a16:rowId xmlns:a16="http://schemas.microsoft.com/office/drawing/2014/main" val="915889930"/>
                  </a:ext>
                </a:extLst>
              </a:tr>
              <a:tr h="434298">
                <a:tc>
                  <a:txBody>
                    <a:bodyPr/>
                    <a:lstStyle/>
                    <a:p>
                      <a:r>
                        <a:rPr lang="en-US" sz="1400" dirty="0"/>
                        <a:t>2505000000</a:t>
                      </a:r>
                    </a:p>
                  </a:txBody>
                  <a:tcPr/>
                </a:tc>
                <a:tc>
                  <a:txBody>
                    <a:bodyPr/>
                    <a:lstStyle/>
                    <a:p>
                      <a:r>
                        <a:rPr lang="en-US" sz="1400" dirty="0"/>
                        <a:t>All Transport Types, Total: All Products</a:t>
                      </a:r>
                    </a:p>
                  </a:txBody>
                  <a:tcPr/>
                </a:tc>
                <a:tc>
                  <a:txBody>
                    <a:bodyPr/>
                    <a:lstStyle/>
                    <a:p>
                      <a:pPr algn="ctr"/>
                      <a:r>
                        <a:rPr lang="en-US" sz="1400" dirty="0"/>
                        <a:t>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a:p>
                  </a:txBody>
                  <a:tcPr/>
                </a:tc>
                <a:extLst>
                  <a:ext uri="{0D108BD9-81ED-4DB2-BD59-A6C34878D82A}">
                    <a16:rowId xmlns:a16="http://schemas.microsoft.com/office/drawing/2014/main" val="4223154743"/>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Crude Oil</a:t>
                      </a:r>
                      <a:endParaRPr lang="en-US" sz="1400" dirty="0"/>
                    </a:p>
                  </a:txBody>
                  <a:tcPr/>
                </a:tc>
                <a:tc>
                  <a:txBody>
                    <a:bodyPr/>
                    <a:lstStyle/>
                    <a:p>
                      <a:pPr algn="ctr"/>
                      <a:r>
                        <a:rPr lang="en-US" sz="1400" dirty="0"/>
                        <a:t>B</a:t>
                      </a:r>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319622920"/>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Residual Oil</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algn="ctr"/>
                      <a:endParaRPr lang="en-US" sz="1400" dirty="0"/>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sym typeface="Wingdings" panose="05000000000000000000" pitchFamily="2" charset="2"/>
                        </a:rPr>
                        <a:t></a:t>
                      </a:r>
                      <a:endParaRPr lang="en-US" sz="1400" dirty="0"/>
                    </a:p>
                  </a:txBody>
                  <a:tcPr>
                    <a:solidFill>
                      <a:srgbClr val="FFC000"/>
                    </a:solidFill>
                  </a:tcPr>
                </a:tc>
                <a:extLst>
                  <a:ext uri="{0D108BD9-81ED-4DB2-BD59-A6C34878D82A}">
                    <a16:rowId xmlns:a16="http://schemas.microsoft.com/office/drawing/2014/main" val="3824219288"/>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2505000090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Distillate Oil</a:t>
                      </a:r>
                      <a:endParaRPr lang="en-US" sz="1400" dirty="0"/>
                    </a:p>
                  </a:txBody>
                  <a:tcPr/>
                </a:tc>
                <a:tc>
                  <a:txBody>
                    <a:bodyPr/>
                    <a:lstStyle/>
                    <a:p>
                      <a:pPr algn="ctr"/>
                      <a:r>
                        <a:rPr lang="en-US" sz="1400" dirty="0"/>
                        <a:t>B</a:t>
                      </a:r>
                    </a:p>
                  </a:txBody>
                  <a:tcPr/>
                </a:tc>
                <a:tc>
                  <a:txBody>
                    <a:bodyPr/>
                    <a:lstStyle/>
                    <a:p>
                      <a:pPr algn="ctr"/>
                      <a:r>
                        <a:rPr lang="en-US" sz="1400" dirty="0">
                          <a:sym typeface="Wingdings" panose="05000000000000000000" pitchFamily="2" charset="2"/>
                        </a:rPr>
                        <a:t></a:t>
                      </a:r>
                      <a:endParaRPr lang="en-US" sz="1400" dirty="0"/>
                    </a:p>
                  </a:txBody>
                  <a:tcPr>
                    <a:solidFill>
                      <a:srgbClr val="FFC000"/>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3460490572"/>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2505000120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All Transport Types, Gasoline</a:t>
                      </a:r>
                      <a:endParaRPr lang="en-US" sz="1400" dirty="0"/>
                    </a:p>
                  </a:txBody>
                  <a:tcPr/>
                </a:tc>
                <a:tc>
                  <a:txBody>
                    <a:bodyPr/>
                    <a:lstStyle/>
                    <a:p>
                      <a:pPr algn="ctr"/>
                      <a:r>
                        <a:rPr lang="en-US" sz="1400" dirty="0"/>
                        <a:t>B</a:t>
                      </a:r>
                    </a:p>
                  </a:txBody>
                  <a:tcPr/>
                </a:tc>
                <a:tc>
                  <a:txBody>
                    <a:bodyPr/>
                    <a:lstStyle/>
                    <a:p>
                      <a:pPr algn="ctr"/>
                      <a:endParaRPr lang="en-US" sz="14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ym typeface="Wingdings" panose="05000000000000000000" pitchFamily="2" charset="2"/>
                        </a:rPr>
                        <a:t></a:t>
                      </a:r>
                      <a:endParaRPr lang="en-US" sz="1400" dirty="0"/>
                    </a:p>
                  </a:txBody>
                  <a:tcPr>
                    <a:solidFill>
                      <a:srgbClr val="FFC000"/>
                    </a:solidFill>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881147441"/>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2505010000</a:t>
                      </a:r>
                      <a:endParaRPr lang="en-US" sz="1400" dirty="0"/>
                    </a:p>
                  </a:txBody>
                  <a:tcPr/>
                </a:tc>
                <a:tc>
                  <a:txBody>
                    <a:bodyPr/>
                    <a:lstStyle/>
                    <a:p>
                      <a:r>
                        <a:rPr lang="en-US" sz="1400" dirty="0"/>
                        <a:t>Rail Tank Car; Total: All Products</a:t>
                      </a:r>
                    </a:p>
                  </a:txBody>
                  <a:tcPr/>
                </a:tc>
                <a:tc>
                  <a:txBody>
                    <a:bodyPr/>
                    <a:lstStyle/>
                    <a:p>
                      <a:pPr algn="ctr"/>
                      <a:r>
                        <a:rPr lang="en-US" sz="1400" dirty="0"/>
                        <a:t>B1A</a:t>
                      </a:r>
                    </a:p>
                  </a:txBody>
                  <a:tcPr/>
                </a:tc>
                <a:tc>
                  <a:txBody>
                    <a:bodyPr/>
                    <a:lstStyle/>
                    <a:p>
                      <a:pPr algn="ctr"/>
                      <a:r>
                        <a:rPr lang="en-US" sz="1400" dirty="0">
                          <a:sym typeface="Wingdings" panose="05000000000000000000" pitchFamily="2" charset="2"/>
                        </a:rPr>
                        <a:t></a:t>
                      </a:r>
                      <a:endParaRPr lang="en-US" sz="1400" dirty="0"/>
                    </a:p>
                  </a:txBody>
                  <a:tcPr>
                    <a:solidFill>
                      <a:srgbClr val="E8EFF3"/>
                    </a:solidFill>
                  </a:tcPr>
                </a:tc>
                <a:tc>
                  <a:txBody>
                    <a:bodyPr/>
                    <a:lstStyle/>
                    <a:p>
                      <a:pPr algn="ctr"/>
                      <a:endParaRPr lang="en-US" sz="1400" dirty="0"/>
                    </a:p>
                  </a:txBody>
                  <a:tcPr/>
                </a:tc>
                <a:tc>
                  <a:txBody>
                    <a:bodyPr/>
                    <a:lstStyle/>
                    <a:p>
                      <a:pPr algn="ctr"/>
                      <a:endParaRPr lang="en-US" sz="1400" dirty="0"/>
                    </a:p>
                  </a:txBody>
                  <a:tcPr/>
                </a:tc>
                <a:extLst>
                  <a:ext uri="{0D108BD9-81ED-4DB2-BD59-A6C34878D82A}">
                    <a16:rowId xmlns:a16="http://schemas.microsoft.com/office/drawing/2014/main" val="170883304"/>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2505010030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Crude Oil</a:t>
                      </a:r>
                      <a:endParaRPr lang="en-US" sz="1400" dirty="0"/>
                    </a:p>
                  </a:txBody>
                  <a:tcPr/>
                </a:tc>
                <a:tc>
                  <a:txBody>
                    <a:bodyPr/>
                    <a:lstStyle/>
                    <a:p>
                      <a:pPr algn="ctr"/>
                      <a:r>
                        <a:rPr lang="en-US" sz="1400" dirty="0"/>
                        <a:t>B1B</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3928522217"/>
                  </a:ext>
                </a:extLst>
              </a:tr>
              <a:tr h="434298">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2505010060</a:t>
                      </a:r>
                      <a:endParaRPr lang="en-US" sz="1400" dirty="0"/>
                    </a:p>
                  </a:txBody>
                  <a:tcPr/>
                </a:tc>
                <a:tc>
                  <a:txBody>
                    <a:bodyPr/>
                    <a:lstStyle/>
                    <a:p>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Rail Tank Car, Residual Oil</a:t>
                      </a:r>
                      <a:endParaRPr lang="en-US" sz="1400" dirty="0"/>
                    </a:p>
                  </a:txBody>
                  <a:tcPr/>
                </a:tc>
                <a:tc>
                  <a:txBody>
                    <a:bodyPr/>
                    <a:lstStyle/>
                    <a:p>
                      <a:pPr algn="ctr"/>
                      <a:r>
                        <a:rPr lang="en-US" sz="1400" dirty="0"/>
                        <a:t>B1B</a:t>
                      </a:r>
                    </a:p>
                  </a:txBody>
                  <a:tcPr/>
                </a:tc>
                <a:tc>
                  <a:txBody>
                    <a:bodyPr/>
                    <a:lstStyle/>
                    <a:p>
                      <a:pPr algn="ctr"/>
                      <a:endParaRPr lang="en-US" sz="1400" dirty="0"/>
                    </a:p>
                  </a:txBody>
                  <a:tcPr/>
                </a:tc>
                <a:tc>
                  <a:txBody>
                    <a:bodyPr/>
                    <a:lstStyle/>
                    <a:p>
                      <a:pPr algn="ctr"/>
                      <a:r>
                        <a:rPr lang="en-US" sz="1400" dirty="0">
                          <a:sym typeface="Wingdings" panose="05000000000000000000" pitchFamily="2" charset="2"/>
                        </a:rPr>
                        <a:t></a:t>
                      </a:r>
                      <a:endParaRPr lang="en-US" sz="1400" dirty="0"/>
                    </a:p>
                  </a:txBody>
                  <a:tcPr/>
                </a:tc>
                <a:tc>
                  <a:txBody>
                    <a:bodyPr/>
                    <a:lstStyle/>
                    <a:p>
                      <a:pPr algn="ctr"/>
                      <a:endParaRPr lang="en-US" sz="1400" dirty="0"/>
                    </a:p>
                  </a:txBody>
                  <a:tcPr/>
                </a:tc>
                <a:extLst>
                  <a:ext uri="{0D108BD9-81ED-4DB2-BD59-A6C34878D82A}">
                    <a16:rowId xmlns:a16="http://schemas.microsoft.com/office/drawing/2014/main" val="2788980267"/>
                  </a:ext>
                </a:extLst>
              </a:tr>
              <a:tr h="434298">
                <a:tc>
                  <a:txBody>
                    <a:bodyPr/>
                    <a:lstStyle/>
                    <a:p>
                      <a:r>
                        <a:rPr lang="en-US" sz="1400" dirty="0"/>
                        <a:t>2505020000</a:t>
                      </a:r>
                    </a:p>
                  </a:txBody>
                  <a:tcPr/>
                </a:tc>
                <a:tc>
                  <a:txBody>
                    <a:bodyPr/>
                    <a:lstStyle/>
                    <a:p>
                      <a:r>
                        <a:rPr lang="en-US" sz="1400" dirty="0"/>
                        <a:t>Marine Vessel; Total: All Products</a:t>
                      </a:r>
                    </a:p>
                  </a:txBody>
                  <a:tcPr/>
                </a:tc>
                <a:tc>
                  <a:txBody>
                    <a:bodyPr/>
                    <a:lstStyle/>
                    <a:p>
                      <a:pPr algn="ctr"/>
                      <a:r>
                        <a:rPr lang="en-US" sz="1400" dirty="0"/>
                        <a:t>B2A</a:t>
                      </a:r>
                    </a:p>
                  </a:txBody>
                  <a:tcPr/>
                </a:tc>
                <a:tc>
                  <a:txBody>
                    <a:bodyPr/>
                    <a:lstStyle/>
                    <a:p>
                      <a:pPr algn="ctr"/>
                      <a:endParaRPr lang="en-US" sz="1400" dirty="0"/>
                    </a:p>
                  </a:txBody>
                  <a:tcPr>
                    <a:solidFill>
                      <a:srgbClr val="CDDCE7"/>
                    </a:solidFill>
                  </a:tcPr>
                </a:tc>
                <a:tc>
                  <a:txBody>
                    <a:bodyPr/>
                    <a:lstStyle/>
                    <a:p>
                      <a:pPr algn="ctr"/>
                      <a:r>
                        <a:rPr lang="en-US" sz="1400" dirty="0">
                          <a:sym typeface="Wingdings" panose="05000000000000000000" pitchFamily="2" charset="2"/>
                        </a:rPr>
                        <a:t></a:t>
                      </a:r>
                      <a:endParaRPr lang="en-US" sz="1400" dirty="0"/>
                    </a:p>
                  </a:txBody>
                  <a:tcPr/>
                </a:tc>
                <a:tc>
                  <a:txBody>
                    <a:bodyPr/>
                    <a:lstStyle/>
                    <a:p>
                      <a:pPr algn="ctr"/>
                      <a:r>
                        <a:rPr lang="en-US" sz="1400" dirty="0">
                          <a:sym typeface="Wingdings" panose="05000000000000000000" pitchFamily="2" charset="2"/>
                        </a:rPr>
                        <a:t></a:t>
                      </a:r>
                      <a:endParaRPr lang="en-US" sz="1400" dirty="0"/>
                    </a:p>
                  </a:txBody>
                  <a:tcPr/>
                </a:tc>
                <a:extLst>
                  <a:ext uri="{0D108BD9-81ED-4DB2-BD59-A6C34878D82A}">
                    <a16:rowId xmlns:a16="http://schemas.microsoft.com/office/drawing/2014/main" val="1918942158"/>
                  </a:ext>
                </a:extLst>
              </a:tr>
              <a:tr h="434298">
                <a:tc>
                  <a:txBody>
                    <a:bodyPr/>
                    <a:lstStyle/>
                    <a:p>
                      <a:r>
                        <a:rPr lang="en-US" sz="1400" dirty="0"/>
                        <a:t>2505020030</a:t>
                      </a:r>
                    </a:p>
                  </a:txBody>
                  <a:tcPr/>
                </a:tc>
                <a:tc>
                  <a:txBody>
                    <a:bodyPr/>
                    <a:lstStyle/>
                    <a:p>
                      <a:r>
                        <a:rPr lang="en-US" sz="1400" dirty="0"/>
                        <a:t>Marine Vessel, Crude Oil</a:t>
                      </a:r>
                    </a:p>
                  </a:txBody>
                  <a:tcPr/>
                </a:tc>
                <a:tc>
                  <a:txBody>
                    <a:bodyPr/>
                    <a:lstStyle/>
                    <a:p>
                      <a:pPr algn="ctr"/>
                      <a:r>
                        <a:rPr lang="en-US" sz="1400" dirty="0"/>
                        <a:t>B2B</a:t>
                      </a:r>
                    </a:p>
                  </a:txBody>
                  <a:tcPr/>
                </a:tc>
                <a:tc>
                  <a:txBody>
                    <a:bodyPr/>
                    <a:lstStyle/>
                    <a:p>
                      <a:pPr algn="ctr"/>
                      <a:r>
                        <a:rPr lang="en-US" sz="1400" dirty="0">
                          <a:sym typeface="Wingdings" panose="05000000000000000000" pitchFamily="2" charset="2"/>
                        </a:rPr>
                        <a:t></a:t>
                      </a:r>
                      <a:endParaRPr lang="en-US" sz="1400" dirty="0"/>
                    </a:p>
                  </a:txBody>
                  <a:tcPr>
                    <a:solidFill>
                      <a:srgbClr val="E8EFF3"/>
                    </a:solidFill>
                  </a:tcPr>
                </a:tc>
                <a:tc>
                  <a:txBody>
                    <a:bodyPr/>
                    <a:lstStyle/>
                    <a:p>
                      <a:pPr algn="ctr"/>
                      <a:endParaRPr lang="en-US" sz="1400" dirty="0"/>
                    </a:p>
                  </a:txBody>
                  <a:tcPr/>
                </a:tc>
                <a:tc>
                  <a:txBody>
                    <a:bodyPr/>
                    <a:lstStyle/>
                    <a:p>
                      <a:pPr algn="ctr"/>
                      <a:endParaRPr lang="en-US" sz="1400" dirty="0"/>
                    </a:p>
                  </a:txBody>
                  <a:tcPr/>
                </a:tc>
                <a:extLst>
                  <a:ext uri="{0D108BD9-81ED-4DB2-BD59-A6C34878D82A}">
                    <a16:rowId xmlns:a16="http://schemas.microsoft.com/office/drawing/2014/main" val="2750868648"/>
                  </a:ext>
                </a:extLst>
              </a:tr>
              <a:tr h="434298">
                <a:tc>
                  <a:txBody>
                    <a:bodyPr/>
                    <a:lstStyle/>
                    <a:p>
                      <a:r>
                        <a:rPr lang="en-US" sz="1400" dirty="0"/>
                        <a:t>2505020041</a:t>
                      </a:r>
                    </a:p>
                  </a:txBody>
                  <a:tcPr/>
                </a:tc>
                <a:tc>
                  <a:txBody>
                    <a:bodyPr/>
                    <a:lstStyle/>
                    <a:p>
                      <a:r>
                        <a:rPr lang="en-US" sz="1400" dirty="0"/>
                        <a:t>Marine Vessel, Lube Oil-Barge</a:t>
                      </a:r>
                    </a:p>
                  </a:txBody>
                  <a:tcPr/>
                </a:tc>
                <a:tc>
                  <a:txBody>
                    <a:bodyPr/>
                    <a:lstStyle/>
                    <a:p>
                      <a:pPr algn="ctr"/>
                      <a:r>
                        <a:rPr lang="en-US" sz="1400" dirty="0"/>
                        <a:t>B2B</a:t>
                      </a:r>
                    </a:p>
                  </a:txBody>
                  <a:tcPr/>
                </a:tc>
                <a:tc>
                  <a:txBody>
                    <a:bodyPr/>
                    <a:lstStyle/>
                    <a:p>
                      <a:pPr algn="ctr"/>
                      <a:endParaRPr lang="en-US" sz="1400"/>
                    </a:p>
                  </a:txBody>
                  <a:tcPr/>
                </a:tc>
                <a:tc>
                  <a:txBody>
                    <a:bodyPr/>
                    <a:lstStyle/>
                    <a:p>
                      <a:pPr algn="ctr"/>
                      <a:r>
                        <a:rPr lang="en-US" sz="1400" dirty="0">
                          <a:sym typeface="Wingdings" panose="05000000000000000000" pitchFamily="2" charset="2"/>
                        </a:rPr>
                        <a:t></a:t>
                      </a:r>
                      <a:endParaRPr lang="en-US" sz="1400" dirty="0"/>
                    </a:p>
                  </a:txBody>
                  <a:tcPr>
                    <a:solidFill>
                      <a:srgbClr val="CDDCE7"/>
                    </a:solidFill>
                  </a:tcPr>
                </a:tc>
                <a:tc>
                  <a:txBody>
                    <a:bodyPr/>
                    <a:lstStyle/>
                    <a:p>
                      <a:pPr algn="ctr"/>
                      <a:endParaRPr lang="en-US" sz="1400" dirty="0"/>
                    </a:p>
                  </a:txBody>
                  <a:tcPr/>
                </a:tc>
                <a:extLst>
                  <a:ext uri="{0D108BD9-81ED-4DB2-BD59-A6C34878D82A}">
                    <a16:rowId xmlns:a16="http://schemas.microsoft.com/office/drawing/2014/main" val="3582217382"/>
                  </a:ext>
                </a:extLst>
              </a:tr>
            </a:tbl>
          </a:graphicData>
        </a:graphic>
      </p:graphicFrame>
      <p:sp>
        <p:nvSpPr>
          <p:cNvPr id="8" name="Oval 7" descr="Circle around the column heading of Option Set Code" title="Circle 1">
            <a:extLst>
              <a:ext uri="{FF2B5EF4-FFF2-40B4-BE49-F238E27FC236}">
                <a16:creationId xmlns:a16="http://schemas.microsoft.com/office/drawing/2014/main" id="{4CEECE49-7F29-43AE-875A-57BBBE0052E2}"/>
              </a:ext>
            </a:extLst>
          </p:cNvPr>
          <p:cNvSpPr/>
          <p:nvPr/>
        </p:nvSpPr>
        <p:spPr>
          <a:xfrm flipV="1">
            <a:off x="7406845" y="1254447"/>
            <a:ext cx="976748" cy="657008"/>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Circle around the column heading of SLT Data" title="Circle 2">
            <a:extLst>
              <a:ext uri="{FF2B5EF4-FFF2-40B4-BE49-F238E27FC236}">
                <a16:creationId xmlns:a16="http://schemas.microsoft.com/office/drawing/2014/main" id="{133933A4-B2EE-4022-93DE-6ADDC14E3D92}"/>
              </a:ext>
            </a:extLst>
          </p:cNvPr>
          <p:cNvSpPr/>
          <p:nvPr/>
        </p:nvSpPr>
        <p:spPr>
          <a:xfrm flipV="1">
            <a:off x="8460582" y="1089353"/>
            <a:ext cx="839282" cy="687492"/>
          </a:xfrm>
          <a:prstGeom prst="ellipse">
            <a:avLst/>
          </a:prstGeom>
          <a:noFill/>
          <a:ln>
            <a:solidFill>
              <a:srgbClr val="C000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73890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1891" y="1122363"/>
            <a:ext cx="10792691" cy="2387600"/>
          </a:xfrm>
        </p:spPr>
        <p:txBody>
          <a:bodyPr/>
          <a:lstStyle/>
          <a:p>
            <a:r>
              <a:rPr lang="en-US" dirty="0"/>
              <a:t>The Emission Inventory System (EIS)</a:t>
            </a:r>
            <a:br>
              <a:rPr lang="en-US" dirty="0"/>
            </a:br>
            <a:r>
              <a:rPr lang="en-US" dirty="0"/>
              <a:t>Nonpoint Focus</a:t>
            </a:r>
          </a:p>
        </p:txBody>
      </p:sp>
    </p:spTree>
    <p:extLst>
      <p:ext uri="{BB962C8B-B14F-4D97-AF65-F5344CB8AC3E}">
        <p14:creationId xmlns:p14="http://schemas.microsoft.com/office/powerpoint/2010/main" val="17246806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1891" y="1122363"/>
            <a:ext cx="10792691" cy="2387600"/>
          </a:xfrm>
        </p:spPr>
        <p:txBody>
          <a:bodyPr/>
          <a:lstStyle/>
          <a:p>
            <a:r>
              <a:rPr lang="en-US" dirty="0"/>
              <a:t>Viewing Nonpoint Emissions</a:t>
            </a:r>
          </a:p>
        </p:txBody>
      </p:sp>
    </p:spTree>
    <p:extLst>
      <p:ext uri="{BB962C8B-B14F-4D97-AF65-F5344CB8AC3E}">
        <p14:creationId xmlns:p14="http://schemas.microsoft.com/office/powerpoint/2010/main" val="3090554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of the Nopoint search page in the Emission Inventory Sysem." title="EIS Nonpoint Search">
            <a:extLst>
              <a:ext uri="{FF2B5EF4-FFF2-40B4-BE49-F238E27FC236}">
                <a16:creationId xmlns:a16="http://schemas.microsoft.com/office/drawing/2014/main" id="{F04A668C-CB2B-4680-8DCF-CE60C12AED30}"/>
              </a:ext>
            </a:extLst>
          </p:cNvPr>
          <p:cNvPicPr>
            <a:picLocks noChangeAspect="1"/>
          </p:cNvPicPr>
          <p:nvPr/>
        </p:nvPicPr>
        <p:blipFill>
          <a:blip r:embed="rId3"/>
          <a:stretch>
            <a:fillRect/>
          </a:stretch>
        </p:blipFill>
        <p:spPr>
          <a:xfrm>
            <a:off x="0" y="1204974"/>
            <a:ext cx="10402957" cy="5653026"/>
          </a:xfrm>
          <a:prstGeom prst="rect">
            <a:avLst/>
          </a:prstGeom>
        </p:spPr>
      </p:pic>
      <p:sp>
        <p:nvSpPr>
          <p:cNvPr id="3" name="Oval 2" descr="Circle around the link to the Nonpoint Search page under the View/Add Edit section on the left hand side of the side bar of the Emission Inventory System." title="Circle 1"/>
          <p:cNvSpPr/>
          <p:nvPr/>
        </p:nvSpPr>
        <p:spPr>
          <a:xfrm>
            <a:off x="0" y="2014330"/>
            <a:ext cx="2026227" cy="76862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713CE8-73EE-4AC5-A782-BB7232AF26C6}"/>
              </a:ext>
            </a:extLst>
          </p:cNvPr>
          <p:cNvSpPr>
            <a:spLocks noGrp="1"/>
          </p:cNvSpPr>
          <p:nvPr>
            <p:ph type="title"/>
          </p:nvPr>
        </p:nvSpPr>
        <p:spPr>
          <a:xfrm>
            <a:off x="1141413" y="172278"/>
            <a:ext cx="9905998" cy="1147369"/>
          </a:xfrm>
        </p:spPr>
        <p:txBody>
          <a:bodyPr/>
          <a:lstStyle/>
          <a:p>
            <a:r>
              <a:rPr lang="en-US" dirty="0"/>
              <a:t>Nonpoint/</a:t>
            </a:r>
            <a:r>
              <a:rPr lang="en-US" dirty="0" err="1"/>
              <a:t>Onroad</a:t>
            </a:r>
            <a:r>
              <a:rPr lang="en-US" dirty="0"/>
              <a:t>/Nonroad Emissions</a:t>
            </a:r>
          </a:p>
        </p:txBody>
      </p:sp>
    </p:spTree>
    <p:extLst>
      <p:ext uri="{BB962C8B-B14F-4D97-AF65-F5344CB8AC3E}">
        <p14:creationId xmlns:p14="http://schemas.microsoft.com/office/powerpoint/2010/main" val="19344061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a complete search with filtrs selected." title="Nonpoint Search">
            <a:extLst>
              <a:ext uri="{FF2B5EF4-FFF2-40B4-BE49-F238E27FC236}">
                <a16:creationId xmlns:a16="http://schemas.microsoft.com/office/drawing/2014/main" id="{C0822DA8-096E-443F-A421-EF2BDB3BD0AA}"/>
              </a:ext>
            </a:extLst>
          </p:cNvPr>
          <p:cNvPicPr>
            <a:picLocks noChangeAspect="1"/>
          </p:cNvPicPr>
          <p:nvPr/>
        </p:nvPicPr>
        <p:blipFill>
          <a:blip r:embed="rId3"/>
          <a:stretch>
            <a:fillRect/>
          </a:stretch>
        </p:blipFill>
        <p:spPr>
          <a:xfrm>
            <a:off x="0" y="914400"/>
            <a:ext cx="12216828" cy="5943600"/>
          </a:xfrm>
          <a:prstGeom prst="rect">
            <a:avLst/>
          </a:prstGeom>
        </p:spPr>
      </p:pic>
      <p:sp>
        <p:nvSpPr>
          <p:cNvPr id="5" name="Oval 4" descr="Circle around the Search button which will process the query." title="Circle 1">
            <a:extLst>
              <a:ext uri="{FF2B5EF4-FFF2-40B4-BE49-F238E27FC236}">
                <a16:creationId xmlns:a16="http://schemas.microsoft.com/office/drawing/2014/main" id="{200B29DE-C296-49A9-B0F1-9A7D5DAE6251}"/>
              </a:ext>
            </a:extLst>
          </p:cNvPr>
          <p:cNvSpPr/>
          <p:nvPr/>
        </p:nvSpPr>
        <p:spPr>
          <a:xfrm>
            <a:off x="2230583" y="5455227"/>
            <a:ext cx="762000" cy="35329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170F2F-C9A3-4F56-AD68-A3FF900B27A7}"/>
              </a:ext>
            </a:extLst>
          </p:cNvPr>
          <p:cNvSpPr>
            <a:spLocks noGrp="1"/>
          </p:cNvSpPr>
          <p:nvPr>
            <p:ph type="title"/>
          </p:nvPr>
        </p:nvSpPr>
        <p:spPr>
          <a:xfrm>
            <a:off x="1141413" y="159026"/>
            <a:ext cx="9905998" cy="755374"/>
          </a:xfrm>
        </p:spPr>
        <p:txBody>
          <a:bodyPr>
            <a:normAutofit fontScale="90000"/>
          </a:bodyPr>
          <a:lstStyle/>
          <a:p>
            <a:r>
              <a:rPr lang="en-US" dirty="0"/>
              <a:t>Nonpoint/</a:t>
            </a:r>
            <a:r>
              <a:rPr lang="en-US" dirty="0" err="1"/>
              <a:t>Onroad</a:t>
            </a:r>
            <a:r>
              <a:rPr lang="en-US" dirty="0"/>
              <a:t>/Nonroad Emissions – Cont’d</a:t>
            </a:r>
          </a:p>
        </p:txBody>
      </p:sp>
    </p:spTree>
    <p:extLst>
      <p:ext uri="{BB962C8B-B14F-4D97-AF65-F5344CB8AC3E}">
        <p14:creationId xmlns:p14="http://schemas.microsoft.com/office/powerpoint/2010/main" val="8849760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of the Nonpoint Search filter for SCC" title="Nonpoint Query SCC Selection">
            <a:extLst>
              <a:ext uri="{FF2B5EF4-FFF2-40B4-BE49-F238E27FC236}">
                <a16:creationId xmlns:a16="http://schemas.microsoft.com/office/drawing/2014/main" id="{523ACD0C-7805-467E-BF53-F34347FC135A}"/>
              </a:ext>
            </a:extLst>
          </p:cNvPr>
          <p:cNvPicPr>
            <a:picLocks noChangeAspect="1"/>
          </p:cNvPicPr>
          <p:nvPr/>
        </p:nvPicPr>
        <p:blipFill>
          <a:blip r:embed="rId3"/>
          <a:stretch>
            <a:fillRect/>
          </a:stretch>
        </p:blipFill>
        <p:spPr>
          <a:xfrm>
            <a:off x="172278" y="835847"/>
            <a:ext cx="11401164" cy="6022153"/>
          </a:xfrm>
          <a:prstGeom prst="rect">
            <a:avLst/>
          </a:prstGeom>
        </p:spPr>
      </p:pic>
      <p:sp>
        <p:nvSpPr>
          <p:cNvPr id="3" name="Oval 2" descr="Cicle around the Warning on the filter page that states the query results yielded more records then can be displayed on the page." title="Circle 1"/>
          <p:cNvSpPr/>
          <p:nvPr/>
        </p:nvSpPr>
        <p:spPr>
          <a:xfrm>
            <a:off x="2105891" y="1086678"/>
            <a:ext cx="6802582" cy="94090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CFE0EF-B56A-49F7-9865-7BD4D1B7F569}"/>
              </a:ext>
            </a:extLst>
          </p:cNvPr>
          <p:cNvSpPr>
            <a:spLocks noGrp="1"/>
          </p:cNvSpPr>
          <p:nvPr>
            <p:ph type="title"/>
          </p:nvPr>
        </p:nvSpPr>
        <p:spPr>
          <a:xfrm>
            <a:off x="1141413" y="172278"/>
            <a:ext cx="9905998" cy="663569"/>
          </a:xfrm>
        </p:spPr>
        <p:txBody>
          <a:bodyPr>
            <a:normAutofit fontScale="90000"/>
          </a:bodyPr>
          <a:lstStyle/>
          <a:p>
            <a:r>
              <a:rPr lang="en-US" dirty="0"/>
              <a:t>Nonpoint/</a:t>
            </a:r>
            <a:r>
              <a:rPr lang="en-US" dirty="0" err="1"/>
              <a:t>Onroad</a:t>
            </a:r>
            <a:r>
              <a:rPr lang="en-US" dirty="0"/>
              <a:t>/Nonroad Emissions - Warning</a:t>
            </a:r>
          </a:p>
        </p:txBody>
      </p:sp>
    </p:spTree>
    <p:extLst>
      <p:ext uri="{BB962C8B-B14F-4D97-AF65-F5344CB8AC3E}">
        <p14:creationId xmlns:p14="http://schemas.microsoft.com/office/powerpoint/2010/main" val="2692770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the Process level emissions page where the user can select the dataset that they want to see the emissions reported..  In this example North Carolina DENR is highlighted." title="Process Emissions">
            <a:extLst>
              <a:ext uri="{FF2B5EF4-FFF2-40B4-BE49-F238E27FC236}">
                <a16:creationId xmlns:a16="http://schemas.microsoft.com/office/drawing/2014/main" id="{242CFCCA-4AA1-4CEF-8D27-DA04BD4155D6}"/>
              </a:ext>
            </a:extLst>
          </p:cNvPr>
          <p:cNvPicPr>
            <a:picLocks noChangeAspect="1"/>
          </p:cNvPicPr>
          <p:nvPr/>
        </p:nvPicPr>
        <p:blipFill>
          <a:blip r:embed="rId3"/>
          <a:stretch>
            <a:fillRect/>
          </a:stretch>
        </p:blipFill>
        <p:spPr>
          <a:xfrm>
            <a:off x="0" y="838158"/>
            <a:ext cx="10999304" cy="6004770"/>
          </a:xfrm>
          <a:prstGeom prst="rect">
            <a:avLst/>
          </a:prstGeom>
        </p:spPr>
      </p:pic>
      <p:sp>
        <p:nvSpPr>
          <p:cNvPr id="2" name="Title 1">
            <a:extLst>
              <a:ext uri="{FF2B5EF4-FFF2-40B4-BE49-F238E27FC236}">
                <a16:creationId xmlns:a16="http://schemas.microsoft.com/office/drawing/2014/main" id="{C9ED7B38-F2A8-4446-95E3-BE6E181FCAF0}"/>
              </a:ext>
            </a:extLst>
          </p:cNvPr>
          <p:cNvSpPr>
            <a:spLocks noGrp="1"/>
          </p:cNvSpPr>
          <p:nvPr>
            <p:ph type="title"/>
          </p:nvPr>
        </p:nvSpPr>
        <p:spPr>
          <a:xfrm>
            <a:off x="1141413" y="278296"/>
            <a:ext cx="9905998" cy="559862"/>
          </a:xfrm>
        </p:spPr>
        <p:txBody>
          <a:bodyPr>
            <a:normAutofit fontScale="90000"/>
          </a:bodyPr>
          <a:lstStyle/>
          <a:p>
            <a:r>
              <a:rPr lang="en-US" dirty="0"/>
              <a:t>Process Emissions – Data Set</a:t>
            </a:r>
          </a:p>
        </p:txBody>
      </p:sp>
    </p:spTree>
    <p:extLst>
      <p:ext uri="{BB962C8B-B14F-4D97-AF65-F5344CB8AC3E}">
        <p14:creationId xmlns:p14="http://schemas.microsoft.com/office/powerpoint/2010/main" val="42588861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the results from slecting the North Carolina DENR dataset shows the pollutants reported and the emissions totals for this selected process.  " title="Process Emissions Result">
            <a:extLst>
              <a:ext uri="{FF2B5EF4-FFF2-40B4-BE49-F238E27FC236}">
                <a16:creationId xmlns:a16="http://schemas.microsoft.com/office/drawing/2014/main" id="{596BC19E-9829-4DAD-BA89-9931574356EC}"/>
              </a:ext>
            </a:extLst>
          </p:cNvPr>
          <p:cNvPicPr>
            <a:picLocks noChangeAspect="1"/>
          </p:cNvPicPr>
          <p:nvPr/>
        </p:nvPicPr>
        <p:blipFill>
          <a:blip r:embed="rId3"/>
          <a:stretch>
            <a:fillRect/>
          </a:stretch>
        </p:blipFill>
        <p:spPr>
          <a:xfrm>
            <a:off x="106018" y="937578"/>
            <a:ext cx="10614991" cy="5920422"/>
          </a:xfrm>
          <a:prstGeom prst="rect">
            <a:avLst/>
          </a:prstGeom>
        </p:spPr>
      </p:pic>
      <p:sp>
        <p:nvSpPr>
          <p:cNvPr id="5" name="Oval 4" descr="Circle of HAP Type column heading which shows HAP types such as HAP-VOC or HAP-Metal " title="Circle 1">
            <a:extLst>
              <a:ext uri="{FF2B5EF4-FFF2-40B4-BE49-F238E27FC236}">
                <a16:creationId xmlns:a16="http://schemas.microsoft.com/office/drawing/2014/main" id="{F47E7E04-0FF5-41D3-BA33-9542F5D5762D}"/>
              </a:ext>
            </a:extLst>
          </p:cNvPr>
          <p:cNvSpPr/>
          <p:nvPr/>
        </p:nvSpPr>
        <p:spPr>
          <a:xfrm>
            <a:off x="2700183" y="1325217"/>
            <a:ext cx="818876" cy="58309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5320AE-7D5B-48BA-AFC3-2DFBF6319DC5}"/>
              </a:ext>
            </a:extLst>
          </p:cNvPr>
          <p:cNvSpPr>
            <a:spLocks noGrp="1"/>
          </p:cNvSpPr>
          <p:nvPr>
            <p:ph type="title"/>
          </p:nvPr>
        </p:nvSpPr>
        <p:spPr>
          <a:xfrm>
            <a:off x="1141413" y="265044"/>
            <a:ext cx="9905998" cy="583096"/>
          </a:xfrm>
        </p:spPr>
        <p:txBody>
          <a:bodyPr>
            <a:normAutofit fontScale="90000"/>
          </a:bodyPr>
          <a:lstStyle/>
          <a:p>
            <a:r>
              <a:rPr lang="en-US" dirty="0"/>
              <a:t>Process Emissions – Emissions</a:t>
            </a:r>
          </a:p>
        </p:txBody>
      </p:sp>
    </p:spTree>
    <p:extLst>
      <p:ext uri="{BB962C8B-B14F-4D97-AF65-F5344CB8AC3E}">
        <p14:creationId xmlns:p14="http://schemas.microsoft.com/office/powerpoint/2010/main" val="3233354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detailed emissions page.  Details are explained in the speaker's notes." title="Edit Emissions"/>
          <p:cNvPicPr>
            <a:picLocks noChangeAspect="1"/>
          </p:cNvPicPr>
          <p:nvPr/>
        </p:nvPicPr>
        <p:blipFill>
          <a:blip r:embed="rId3"/>
          <a:stretch>
            <a:fillRect/>
          </a:stretch>
        </p:blipFill>
        <p:spPr>
          <a:xfrm>
            <a:off x="0" y="933012"/>
            <a:ext cx="10535478" cy="5923314"/>
          </a:xfrm>
          <a:prstGeom prst="rect">
            <a:avLst/>
          </a:prstGeom>
        </p:spPr>
      </p:pic>
      <p:sp>
        <p:nvSpPr>
          <p:cNvPr id="4" name="Title 3">
            <a:extLst>
              <a:ext uri="{FF2B5EF4-FFF2-40B4-BE49-F238E27FC236}">
                <a16:creationId xmlns:a16="http://schemas.microsoft.com/office/drawing/2014/main" id="{66B836F0-699F-4337-A151-101EA01AD784}"/>
              </a:ext>
            </a:extLst>
          </p:cNvPr>
          <p:cNvSpPr>
            <a:spLocks noGrp="1"/>
          </p:cNvSpPr>
          <p:nvPr>
            <p:ph type="title"/>
          </p:nvPr>
        </p:nvSpPr>
        <p:spPr>
          <a:xfrm>
            <a:off x="1141413" y="198784"/>
            <a:ext cx="9905998" cy="636104"/>
          </a:xfrm>
        </p:spPr>
        <p:txBody>
          <a:bodyPr>
            <a:normAutofit fontScale="90000"/>
          </a:bodyPr>
          <a:lstStyle/>
          <a:p>
            <a:r>
              <a:rPr lang="en-US" dirty="0"/>
              <a:t>Process Emissions – Emissions Detail</a:t>
            </a:r>
          </a:p>
        </p:txBody>
      </p:sp>
    </p:spTree>
    <p:extLst>
      <p:ext uri="{BB962C8B-B14F-4D97-AF65-F5344CB8AC3E}">
        <p14:creationId xmlns:p14="http://schemas.microsoft.com/office/powerpoint/2010/main" val="38637597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1891" y="1122363"/>
            <a:ext cx="10792691" cy="2387600"/>
          </a:xfrm>
        </p:spPr>
        <p:txBody>
          <a:bodyPr/>
          <a:lstStyle/>
          <a:p>
            <a:r>
              <a:rPr lang="en-US" dirty="0"/>
              <a:t>Nonpoint EIS Reports</a:t>
            </a:r>
          </a:p>
        </p:txBody>
      </p:sp>
    </p:spTree>
    <p:extLst>
      <p:ext uri="{BB962C8B-B14F-4D97-AF65-F5344CB8AC3E}">
        <p14:creationId xmlns:p14="http://schemas.microsoft.com/office/powerpoint/2010/main" val="3564103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Artifact">
            <a:extLst>
              <a:ext uri="{FF2B5EF4-FFF2-40B4-BE49-F238E27FC236}">
                <a16:creationId xmlns:a16="http://schemas.microsoft.com/office/drawing/2014/main" id="{AD1DFD89-23B5-4DF6-B398-D594F56B6AC1}"/>
              </a:ext>
            </a:extLst>
          </p:cNvPr>
          <p:cNvGrpSpPr/>
          <p:nvPr/>
        </p:nvGrpSpPr>
        <p:grpSpPr>
          <a:xfrm>
            <a:off x="0" y="1060174"/>
            <a:ext cx="10800522" cy="5797826"/>
            <a:chOff x="0" y="0"/>
            <a:chExt cx="12169628" cy="6858000"/>
          </a:xfrm>
        </p:grpSpPr>
        <p:pic>
          <p:nvPicPr>
            <p:cNvPr id="7" name="Picture 6" descr="Image of the Emissions Summary Reports under the Request Reports function in the Emission Inventory System." title="Emission Summary Report">
              <a:extLst>
                <a:ext uri="{FF2B5EF4-FFF2-40B4-BE49-F238E27FC236}">
                  <a16:creationId xmlns:a16="http://schemas.microsoft.com/office/drawing/2014/main" id="{AB640D49-C359-4AD9-8ECB-897B09F2094D}"/>
                </a:ext>
              </a:extLst>
            </p:cNvPr>
            <p:cNvPicPr>
              <a:picLocks noChangeAspect="1"/>
            </p:cNvPicPr>
            <p:nvPr/>
          </p:nvPicPr>
          <p:blipFill>
            <a:blip r:embed="rId3"/>
            <a:stretch>
              <a:fillRect/>
            </a:stretch>
          </p:blipFill>
          <p:spPr>
            <a:xfrm>
              <a:off x="0" y="0"/>
              <a:ext cx="12169628" cy="6858000"/>
            </a:xfrm>
            <a:prstGeom prst="rect">
              <a:avLst/>
            </a:prstGeom>
          </p:spPr>
        </p:pic>
        <p:sp>
          <p:nvSpPr>
            <p:cNvPr id="3" name="Oval 2" descr="Circle around the Request Reports function on the left hand sidebar of the Emissions Inventory System." title="Circle 1"/>
            <p:cNvSpPr/>
            <p:nvPr/>
          </p:nvSpPr>
          <p:spPr>
            <a:xfrm>
              <a:off x="0" y="4520804"/>
              <a:ext cx="1939636" cy="41563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descr="Circle around the Report by Sectr which can also be used for the nonpoint data category." title="Circle 3"/>
            <p:cNvSpPr/>
            <p:nvPr/>
          </p:nvSpPr>
          <p:spPr>
            <a:xfrm>
              <a:off x="2223655" y="2684320"/>
              <a:ext cx="1970809" cy="3602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descr="Circle around the Area Emissions/Process report for nonpoint data category." title="Circle 2"/>
            <p:cNvSpPr/>
            <p:nvPr/>
          </p:nvSpPr>
          <p:spPr>
            <a:xfrm>
              <a:off x="2310246" y="5869511"/>
              <a:ext cx="1884218" cy="31519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a:extLst>
              <a:ext uri="{FF2B5EF4-FFF2-40B4-BE49-F238E27FC236}">
                <a16:creationId xmlns:a16="http://schemas.microsoft.com/office/drawing/2014/main" id="{F8227569-870D-442D-ACFA-CD14D1A36C0D}"/>
              </a:ext>
            </a:extLst>
          </p:cNvPr>
          <p:cNvSpPr>
            <a:spLocks noGrp="1"/>
          </p:cNvSpPr>
          <p:nvPr>
            <p:ph type="title"/>
          </p:nvPr>
        </p:nvSpPr>
        <p:spPr>
          <a:xfrm>
            <a:off x="1141413" y="198784"/>
            <a:ext cx="9905998" cy="742480"/>
          </a:xfrm>
        </p:spPr>
        <p:txBody>
          <a:bodyPr/>
          <a:lstStyle/>
          <a:p>
            <a:r>
              <a:rPr lang="en-US"/>
              <a:t>Request Reports</a:t>
            </a:r>
          </a:p>
        </p:txBody>
      </p:sp>
    </p:spTree>
    <p:extLst>
      <p:ext uri="{BB962C8B-B14F-4D97-AF65-F5344CB8AC3E}">
        <p14:creationId xmlns:p14="http://schemas.microsoft.com/office/powerpoint/2010/main" val="1234897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of the filter page for the County by SCC report.  The first filter is to select inventory year." title="County by SCC Report">
            <a:extLst>
              <a:ext uri="{FF2B5EF4-FFF2-40B4-BE49-F238E27FC236}">
                <a16:creationId xmlns:a16="http://schemas.microsoft.com/office/drawing/2014/main" id="{ED97BF64-5B4D-4084-AB0F-CEEEB3370E1A}"/>
              </a:ext>
            </a:extLst>
          </p:cNvPr>
          <p:cNvPicPr>
            <a:picLocks noChangeAspect="1"/>
          </p:cNvPicPr>
          <p:nvPr/>
        </p:nvPicPr>
        <p:blipFill rotWithShape="1">
          <a:blip r:embed="rId3"/>
          <a:srcRect b="8411"/>
          <a:stretch/>
        </p:blipFill>
        <p:spPr>
          <a:xfrm>
            <a:off x="0" y="872158"/>
            <a:ext cx="10641496" cy="5985842"/>
          </a:xfrm>
          <a:prstGeom prst="rect">
            <a:avLst/>
          </a:prstGeom>
        </p:spPr>
      </p:pic>
      <p:sp>
        <p:nvSpPr>
          <p:cNvPr id="2" name="Title 1">
            <a:extLst>
              <a:ext uri="{FF2B5EF4-FFF2-40B4-BE49-F238E27FC236}">
                <a16:creationId xmlns:a16="http://schemas.microsoft.com/office/drawing/2014/main" id="{77D20E36-EA8D-493F-AC0D-2421E41EE02B}"/>
              </a:ext>
            </a:extLst>
          </p:cNvPr>
          <p:cNvSpPr>
            <a:spLocks noGrp="1"/>
          </p:cNvSpPr>
          <p:nvPr>
            <p:ph type="title"/>
          </p:nvPr>
        </p:nvSpPr>
        <p:spPr>
          <a:xfrm>
            <a:off x="1141413" y="198783"/>
            <a:ext cx="9905998" cy="569843"/>
          </a:xfrm>
        </p:spPr>
        <p:txBody>
          <a:bodyPr>
            <a:normAutofit fontScale="90000"/>
          </a:bodyPr>
          <a:lstStyle/>
          <a:p>
            <a:r>
              <a:rPr lang="en-US" dirty="0"/>
              <a:t>County by SCC Report</a:t>
            </a:r>
          </a:p>
        </p:txBody>
      </p:sp>
    </p:spTree>
    <p:extLst>
      <p:ext uri="{BB962C8B-B14F-4D97-AF65-F5344CB8AC3E}">
        <p14:creationId xmlns:p14="http://schemas.microsoft.com/office/powerpoint/2010/main" val="14290704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report filter where the 2014 North Carolina DENR dataset has been selected." title="County by Sector"/>
          <p:cNvPicPr>
            <a:picLocks noChangeAspect="1"/>
          </p:cNvPicPr>
          <p:nvPr/>
        </p:nvPicPr>
        <p:blipFill>
          <a:blip r:embed="rId3"/>
          <a:stretch>
            <a:fillRect/>
          </a:stretch>
        </p:blipFill>
        <p:spPr>
          <a:xfrm>
            <a:off x="609600" y="1059674"/>
            <a:ext cx="10310191" cy="5796652"/>
          </a:xfrm>
          <a:prstGeom prst="rect">
            <a:avLst/>
          </a:prstGeom>
        </p:spPr>
      </p:pic>
      <p:sp>
        <p:nvSpPr>
          <p:cNvPr id="3" name="Title 2">
            <a:extLst>
              <a:ext uri="{FF2B5EF4-FFF2-40B4-BE49-F238E27FC236}">
                <a16:creationId xmlns:a16="http://schemas.microsoft.com/office/drawing/2014/main" id="{3C2F56A2-B271-4C5A-800A-A40E47247B5A}"/>
              </a:ext>
            </a:extLst>
          </p:cNvPr>
          <p:cNvSpPr>
            <a:spLocks noGrp="1"/>
          </p:cNvSpPr>
          <p:nvPr>
            <p:ph type="title"/>
          </p:nvPr>
        </p:nvSpPr>
        <p:spPr>
          <a:xfrm>
            <a:off x="1141413" y="185530"/>
            <a:ext cx="9905998" cy="874144"/>
          </a:xfrm>
        </p:spPr>
        <p:txBody>
          <a:bodyPr/>
          <a:lstStyle/>
          <a:p>
            <a:r>
              <a:rPr lang="en-US" dirty="0"/>
              <a:t>County by SCC – Data Set</a:t>
            </a:r>
          </a:p>
        </p:txBody>
      </p:sp>
    </p:spTree>
    <p:extLst>
      <p:ext uri="{BB962C8B-B14F-4D97-AF65-F5344CB8AC3E}">
        <p14:creationId xmlns:p14="http://schemas.microsoft.com/office/powerpoint/2010/main" val="38584398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next filter which is to select the pollutants of interest for your report." title="County by Sector Report"/>
          <p:cNvPicPr>
            <a:picLocks noChangeAspect="1"/>
          </p:cNvPicPr>
          <p:nvPr/>
        </p:nvPicPr>
        <p:blipFill>
          <a:blip r:embed="rId3"/>
          <a:stretch>
            <a:fillRect/>
          </a:stretch>
        </p:blipFill>
        <p:spPr>
          <a:xfrm>
            <a:off x="672685" y="1061348"/>
            <a:ext cx="10310191" cy="5796652"/>
          </a:xfrm>
          <a:prstGeom prst="rect">
            <a:avLst/>
          </a:prstGeom>
        </p:spPr>
      </p:pic>
      <p:sp>
        <p:nvSpPr>
          <p:cNvPr id="3" name="Title 2">
            <a:extLst>
              <a:ext uri="{FF2B5EF4-FFF2-40B4-BE49-F238E27FC236}">
                <a16:creationId xmlns:a16="http://schemas.microsoft.com/office/drawing/2014/main" id="{5E20ED90-B6D4-4E54-A302-8E5C944ADF04}"/>
              </a:ext>
            </a:extLst>
          </p:cNvPr>
          <p:cNvSpPr>
            <a:spLocks noGrp="1"/>
          </p:cNvSpPr>
          <p:nvPr>
            <p:ph type="title"/>
          </p:nvPr>
        </p:nvSpPr>
        <p:spPr>
          <a:xfrm>
            <a:off x="1141413" y="172278"/>
            <a:ext cx="9905998" cy="887396"/>
          </a:xfrm>
        </p:spPr>
        <p:txBody>
          <a:bodyPr/>
          <a:lstStyle/>
          <a:p>
            <a:r>
              <a:rPr lang="en-US" dirty="0"/>
              <a:t>County by SCC - Pollutant</a:t>
            </a:r>
          </a:p>
        </p:txBody>
      </p:sp>
    </p:spTree>
    <p:extLst>
      <p:ext uri="{BB962C8B-B14F-4D97-AF65-F5344CB8AC3E}">
        <p14:creationId xmlns:p14="http://schemas.microsoft.com/office/powerpoint/2010/main" val="18630718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next filter in the County by Sector Report is the Data Category.  In this example the Nonpoint data category is selected." title="County by Sector Report"/>
          <p:cNvPicPr>
            <a:picLocks noChangeAspect="1"/>
          </p:cNvPicPr>
          <p:nvPr/>
        </p:nvPicPr>
        <p:blipFill>
          <a:blip r:embed="rId3"/>
          <a:stretch>
            <a:fillRect/>
          </a:stretch>
        </p:blipFill>
        <p:spPr>
          <a:xfrm>
            <a:off x="649356" y="1158207"/>
            <a:ext cx="10137913" cy="5699793"/>
          </a:xfrm>
          <a:prstGeom prst="rect">
            <a:avLst/>
          </a:prstGeom>
        </p:spPr>
      </p:pic>
      <p:sp>
        <p:nvSpPr>
          <p:cNvPr id="3" name="Title 2">
            <a:extLst>
              <a:ext uri="{FF2B5EF4-FFF2-40B4-BE49-F238E27FC236}">
                <a16:creationId xmlns:a16="http://schemas.microsoft.com/office/drawing/2014/main" id="{EDE275C9-E1E7-4477-915F-EE5F408B9DCE}"/>
              </a:ext>
            </a:extLst>
          </p:cNvPr>
          <p:cNvSpPr>
            <a:spLocks noGrp="1"/>
          </p:cNvSpPr>
          <p:nvPr>
            <p:ph type="title"/>
          </p:nvPr>
        </p:nvSpPr>
        <p:spPr>
          <a:xfrm>
            <a:off x="1141413" y="198784"/>
            <a:ext cx="9905998" cy="1099930"/>
          </a:xfrm>
        </p:spPr>
        <p:txBody>
          <a:bodyPr/>
          <a:lstStyle/>
          <a:p>
            <a:r>
              <a:rPr lang="en-US" dirty="0"/>
              <a:t>County by SCC – Data Category</a:t>
            </a:r>
          </a:p>
        </p:txBody>
      </p:sp>
    </p:spTree>
    <p:extLst>
      <p:ext uri="{BB962C8B-B14F-4D97-AF65-F5344CB8AC3E}">
        <p14:creationId xmlns:p14="http://schemas.microsoft.com/office/powerpoint/2010/main" val="26305594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next filter is the Reporting Period." title="County by Sector Report"/>
          <p:cNvPicPr>
            <a:picLocks noChangeAspect="1"/>
          </p:cNvPicPr>
          <p:nvPr/>
        </p:nvPicPr>
        <p:blipFill>
          <a:blip r:embed="rId3"/>
          <a:stretch>
            <a:fillRect/>
          </a:stretch>
        </p:blipFill>
        <p:spPr>
          <a:xfrm>
            <a:off x="477079" y="1024094"/>
            <a:ext cx="10376452" cy="5833906"/>
          </a:xfrm>
          <a:prstGeom prst="rect">
            <a:avLst/>
          </a:prstGeom>
        </p:spPr>
      </p:pic>
      <p:sp>
        <p:nvSpPr>
          <p:cNvPr id="3" name="Rectangle 2"/>
          <p:cNvSpPr/>
          <p:nvPr/>
        </p:nvSpPr>
        <p:spPr>
          <a:xfrm>
            <a:off x="7038109" y="4073236"/>
            <a:ext cx="1676400" cy="1136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 Filter</a:t>
            </a:r>
          </a:p>
        </p:txBody>
      </p:sp>
      <p:sp>
        <p:nvSpPr>
          <p:cNvPr id="4" name="Title 3">
            <a:extLst>
              <a:ext uri="{FF2B5EF4-FFF2-40B4-BE49-F238E27FC236}">
                <a16:creationId xmlns:a16="http://schemas.microsoft.com/office/drawing/2014/main" id="{6C038997-D4B4-446B-863A-7E7EB8DB23B9}"/>
              </a:ext>
            </a:extLst>
          </p:cNvPr>
          <p:cNvSpPr>
            <a:spLocks noGrp="1"/>
          </p:cNvSpPr>
          <p:nvPr>
            <p:ph type="title"/>
          </p:nvPr>
        </p:nvSpPr>
        <p:spPr>
          <a:xfrm>
            <a:off x="1141413" y="106017"/>
            <a:ext cx="9905998" cy="918077"/>
          </a:xfrm>
        </p:spPr>
        <p:txBody>
          <a:bodyPr/>
          <a:lstStyle/>
          <a:p>
            <a:r>
              <a:rPr lang="en-US" dirty="0"/>
              <a:t>County by SCC – Reporting Period</a:t>
            </a:r>
          </a:p>
        </p:txBody>
      </p:sp>
    </p:spTree>
    <p:extLst>
      <p:ext uri="{BB962C8B-B14F-4D97-AF65-F5344CB8AC3E}">
        <p14:creationId xmlns:p14="http://schemas.microsoft.com/office/powerpoint/2010/main" val="30889932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next filter, Tagged Data Handling." title="County by Sector REport"/>
          <p:cNvPicPr>
            <a:picLocks noChangeAspect="1"/>
          </p:cNvPicPr>
          <p:nvPr/>
        </p:nvPicPr>
        <p:blipFill>
          <a:blip r:embed="rId3"/>
          <a:stretch>
            <a:fillRect/>
          </a:stretch>
        </p:blipFill>
        <p:spPr>
          <a:xfrm>
            <a:off x="0" y="1007519"/>
            <a:ext cx="10402957" cy="5848807"/>
          </a:xfrm>
          <a:prstGeom prst="rect">
            <a:avLst/>
          </a:prstGeom>
        </p:spPr>
      </p:pic>
      <p:sp>
        <p:nvSpPr>
          <p:cNvPr id="3" name="Rectangle 2"/>
          <p:cNvSpPr/>
          <p:nvPr/>
        </p:nvSpPr>
        <p:spPr>
          <a:xfrm>
            <a:off x="7093527" y="1773382"/>
            <a:ext cx="3962400" cy="1870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 FILTER</a:t>
            </a:r>
          </a:p>
          <a:p>
            <a:pPr algn="ctr"/>
            <a:r>
              <a:rPr lang="en-US" dirty="0"/>
              <a:t>Tagged Data – Will </a:t>
            </a:r>
            <a:r>
              <a:rPr lang="en-US" b="1" u="sng" dirty="0"/>
              <a:t>not </a:t>
            </a:r>
            <a:r>
              <a:rPr lang="en-US" dirty="0"/>
              <a:t>be used in the NEI selection process</a:t>
            </a:r>
          </a:p>
          <a:p>
            <a:pPr algn="ctr"/>
            <a:r>
              <a:rPr lang="en-US" dirty="0"/>
              <a:t>Not Tagged Data- Will be used in the NEI </a:t>
            </a:r>
          </a:p>
        </p:txBody>
      </p:sp>
      <p:sp>
        <p:nvSpPr>
          <p:cNvPr id="4" name="Title 3">
            <a:extLst>
              <a:ext uri="{FF2B5EF4-FFF2-40B4-BE49-F238E27FC236}">
                <a16:creationId xmlns:a16="http://schemas.microsoft.com/office/drawing/2014/main" id="{E5C1B471-F865-4D69-A5C4-20BD43790D5B}"/>
              </a:ext>
            </a:extLst>
          </p:cNvPr>
          <p:cNvSpPr>
            <a:spLocks noGrp="1"/>
          </p:cNvSpPr>
          <p:nvPr>
            <p:ph type="title"/>
          </p:nvPr>
        </p:nvSpPr>
        <p:spPr>
          <a:xfrm>
            <a:off x="1141413" y="265044"/>
            <a:ext cx="9905998" cy="742476"/>
          </a:xfrm>
        </p:spPr>
        <p:txBody>
          <a:bodyPr/>
          <a:lstStyle/>
          <a:p>
            <a:r>
              <a:rPr lang="en-US" dirty="0"/>
              <a:t>County by SCC - Tagging</a:t>
            </a:r>
          </a:p>
        </p:txBody>
      </p:sp>
    </p:spTree>
    <p:extLst>
      <p:ext uri="{BB962C8B-B14F-4D97-AF65-F5344CB8AC3E}">
        <p14:creationId xmlns:p14="http://schemas.microsoft.com/office/powerpoint/2010/main" val="2956608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final filter to select the columns needed in your report." title="County by Sector Report"/>
          <p:cNvPicPr>
            <a:picLocks noChangeAspect="1"/>
          </p:cNvPicPr>
          <p:nvPr/>
        </p:nvPicPr>
        <p:blipFill>
          <a:blip r:embed="rId3"/>
          <a:stretch>
            <a:fillRect/>
          </a:stretch>
        </p:blipFill>
        <p:spPr>
          <a:xfrm>
            <a:off x="344556" y="1022420"/>
            <a:ext cx="10376452" cy="5833906"/>
          </a:xfrm>
          <a:prstGeom prst="rect">
            <a:avLst/>
          </a:prstGeom>
        </p:spPr>
      </p:pic>
      <p:sp>
        <p:nvSpPr>
          <p:cNvPr id="3" name="Rectangle 2"/>
          <p:cNvSpPr/>
          <p:nvPr/>
        </p:nvSpPr>
        <p:spPr>
          <a:xfrm>
            <a:off x="7065818" y="1149927"/>
            <a:ext cx="3546764" cy="1025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Customize you reports!</a:t>
            </a:r>
          </a:p>
        </p:txBody>
      </p:sp>
      <p:sp>
        <p:nvSpPr>
          <p:cNvPr id="4" name="Title 3">
            <a:extLst>
              <a:ext uri="{FF2B5EF4-FFF2-40B4-BE49-F238E27FC236}">
                <a16:creationId xmlns:a16="http://schemas.microsoft.com/office/drawing/2014/main" id="{100892FD-8A45-465E-9F6E-AD2494285B16}"/>
              </a:ext>
            </a:extLst>
          </p:cNvPr>
          <p:cNvSpPr>
            <a:spLocks noGrp="1"/>
          </p:cNvSpPr>
          <p:nvPr>
            <p:ph type="title"/>
          </p:nvPr>
        </p:nvSpPr>
        <p:spPr>
          <a:xfrm>
            <a:off x="1141413" y="185530"/>
            <a:ext cx="9905998" cy="836890"/>
          </a:xfrm>
        </p:spPr>
        <p:txBody>
          <a:bodyPr/>
          <a:lstStyle/>
          <a:p>
            <a:r>
              <a:rPr lang="en-US" dirty="0"/>
              <a:t>County by SCC – Custom Columns</a:t>
            </a:r>
          </a:p>
        </p:txBody>
      </p:sp>
    </p:spTree>
    <p:extLst>
      <p:ext uri="{BB962C8B-B14F-4D97-AF65-F5344CB8AC3E}">
        <p14:creationId xmlns:p14="http://schemas.microsoft.com/office/powerpoint/2010/main" val="24705201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Image of the report download function where requested reports can be found." title="Report Download">
            <a:extLst>
              <a:ext uri="{FF2B5EF4-FFF2-40B4-BE49-F238E27FC236}">
                <a16:creationId xmlns:a16="http://schemas.microsoft.com/office/drawing/2014/main" id="{F834994F-A8E5-46E1-A9B8-362D01B2766D}"/>
              </a:ext>
            </a:extLst>
          </p:cNvPr>
          <p:cNvGrpSpPr/>
          <p:nvPr/>
        </p:nvGrpSpPr>
        <p:grpSpPr>
          <a:xfrm>
            <a:off x="144153" y="1577008"/>
            <a:ext cx="10961170" cy="5280991"/>
            <a:chOff x="-306422" y="-172278"/>
            <a:chExt cx="12498422" cy="7026931"/>
          </a:xfrm>
        </p:grpSpPr>
        <p:pic>
          <p:nvPicPr>
            <p:cNvPr id="2" name="Picture 1" title="Image"/>
            <p:cNvPicPr>
              <a:picLocks noChangeAspect="1"/>
            </p:cNvPicPr>
            <p:nvPr/>
          </p:nvPicPr>
          <p:blipFill>
            <a:blip r:embed="rId3"/>
            <a:stretch>
              <a:fillRect/>
            </a:stretch>
          </p:blipFill>
          <p:spPr>
            <a:xfrm>
              <a:off x="-306422" y="-172278"/>
              <a:ext cx="12498422" cy="7026931"/>
            </a:xfrm>
            <a:prstGeom prst="rect">
              <a:avLst/>
            </a:prstGeom>
          </p:spPr>
        </p:pic>
        <p:sp>
          <p:nvSpPr>
            <p:cNvPr id="3" name="Rectangle 2"/>
            <p:cNvSpPr/>
            <p:nvPr/>
          </p:nvSpPr>
          <p:spPr>
            <a:xfrm>
              <a:off x="3341621" y="4473032"/>
              <a:ext cx="4740179" cy="2219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Report Type: County By Source Classification </a:t>
              </a:r>
              <a:br>
                <a:rPr lang="en-US" sz="1400" dirty="0"/>
              </a:br>
              <a:r>
                <a:rPr lang="en-US" sz="1400" dirty="0"/>
                <a:t>Data Set: 2014NCDAQ </a:t>
              </a:r>
              <a:br>
                <a:rPr lang="en-US" sz="1400" dirty="0"/>
              </a:br>
              <a:r>
                <a:rPr lang="en-US" sz="1400" dirty="0"/>
                <a:t>Pollutant: 7439921, CO, NH3, NOX, PM-CON, PM-FIL, PM-PRI, PM10-FIL, PM10-PRI, PM25-FIL, PM25-PRI, SO2, VOC </a:t>
              </a:r>
              <a:br>
                <a:rPr lang="en-US" sz="1400" dirty="0"/>
              </a:br>
              <a:r>
                <a:rPr lang="en-US" sz="1400" dirty="0"/>
                <a:t>Data Category: Nonpoint </a:t>
              </a:r>
              <a:br>
                <a:rPr lang="en-US" sz="1400" dirty="0"/>
              </a:br>
              <a:r>
                <a:rPr lang="en-US" sz="1400" dirty="0"/>
                <a:t>Reporting Period Type: Annual </a:t>
              </a:r>
              <a:br>
                <a:rPr lang="en-US" sz="1400" dirty="0"/>
              </a:br>
              <a:r>
                <a:rPr lang="en-US" sz="1400" dirty="0"/>
                <a:t>Tagged Data Handling: Both Tagged and Resolved Values </a:t>
              </a:r>
              <a:br>
                <a:rPr lang="en-US" sz="1400" dirty="0"/>
              </a:br>
              <a:r>
                <a:rPr lang="en-US" sz="1400" dirty="0"/>
                <a:t>Emissions Operating Type: Routine</a:t>
              </a:r>
            </a:p>
          </p:txBody>
        </p:sp>
        <p:sp>
          <p:nvSpPr>
            <p:cNvPr id="5" name="Rectangle 4"/>
            <p:cNvSpPr/>
            <p:nvPr/>
          </p:nvSpPr>
          <p:spPr>
            <a:xfrm>
              <a:off x="1173183" y="2339105"/>
              <a:ext cx="1171500" cy="452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Processing</a:t>
              </a:r>
            </a:p>
          </p:txBody>
        </p:sp>
        <p:sp>
          <p:nvSpPr>
            <p:cNvPr id="7" name="Rectangle 6"/>
            <p:cNvSpPr/>
            <p:nvPr/>
          </p:nvSpPr>
          <p:spPr>
            <a:xfrm>
              <a:off x="3102425" y="2447454"/>
              <a:ext cx="905001" cy="650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t>
              </a:r>
              <a:r>
                <a:rPr lang="en-US" sz="1400" b="1" dirty="0">
                  <a:solidFill>
                    <a:srgbClr val="FF0000"/>
                  </a:solidFill>
                </a:rPr>
                <a:t>X</a:t>
              </a:r>
              <a:r>
                <a:rPr lang="en-US" sz="1400" dirty="0"/>
                <a:t>” Cancel Report</a:t>
              </a:r>
            </a:p>
          </p:txBody>
        </p:sp>
        <p:sp>
          <p:nvSpPr>
            <p:cNvPr id="8" name="Oval 7"/>
            <p:cNvSpPr/>
            <p:nvPr/>
          </p:nvSpPr>
          <p:spPr>
            <a:xfrm>
              <a:off x="0" y="5582653"/>
              <a:ext cx="1997242" cy="39704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2164080" y="2791326"/>
              <a:ext cx="640080" cy="805314"/>
            </a:xfrm>
            <a:prstGeom prst="straightConnector1">
              <a:avLst/>
            </a:prstGeom>
            <a:ln w="412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102425" y="3066703"/>
              <a:ext cx="239196" cy="529937"/>
            </a:xfrm>
            <a:prstGeom prst="straightConnector1">
              <a:avLst/>
            </a:prstGeom>
            <a:ln w="412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2590800" y="3717568"/>
              <a:ext cx="750822" cy="963212"/>
            </a:xfrm>
            <a:prstGeom prst="straightConnector1">
              <a:avLst/>
            </a:prstGeom>
            <a:ln w="412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9" name="Title 8">
            <a:extLst>
              <a:ext uri="{FF2B5EF4-FFF2-40B4-BE49-F238E27FC236}">
                <a16:creationId xmlns:a16="http://schemas.microsoft.com/office/drawing/2014/main" id="{F48FB3B3-E052-4E8D-9F16-CB087348522E}"/>
              </a:ext>
            </a:extLst>
          </p:cNvPr>
          <p:cNvSpPr>
            <a:spLocks noGrp="1"/>
          </p:cNvSpPr>
          <p:nvPr>
            <p:ph type="title"/>
          </p:nvPr>
        </p:nvSpPr>
        <p:spPr>
          <a:xfrm>
            <a:off x="1141413" y="410668"/>
            <a:ext cx="9905998" cy="945082"/>
          </a:xfrm>
        </p:spPr>
        <p:txBody>
          <a:bodyPr/>
          <a:lstStyle/>
          <a:p>
            <a:r>
              <a:rPr lang="en-US" dirty="0"/>
              <a:t>County by SCC – Report Download</a:t>
            </a:r>
          </a:p>
        </p:txBody>
      </p:sp>
    </p:spTree>
    <p:extLst>
      <p:ext uri="{BB962C8B-B14F-4D97-AF65-F5344CB8AC3E}">
        <p14:creationId xmlns:p14="http://schemas.microsoft.com/office/powerpoint/2010/main" val="21408518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Image of the report downloa screen" title="Report Download">
            <a:extLst>
              <a:ext uri="{FF2B5EF4-FFF2-40B4-BE49-F238E27FC236}">
                <a16:creationId xmlns:a16="http://schemas.microsoft.com/office/drawing/2014/main" id="{ECEE65D2-92C9-4898-BD3B-5B5966E43A06}"/>
              </a:ext>
            </a:extLst>
          </p:cNvPr>
          <p:cNvGrpSpPr/>
          <p:nvPr/>
        </p:nvGrpSpPr>
        <p:grpSpPr>
          <a:xfrm>
            <a:off x="0" y="1192696"/>
            <a:ext cx="10933043" cy="5663630"/>
            <a:chOff x="0" y="1673"/>
            <a:chExt cx="12192000" cy="6854653"/>
          </a:xfrm>
        </p:grpSpPr>
        <p:pic>
          <p:nvPicPr>
            <p:cNvPr id="2" name="Picture 1" title="Image"/>
            <p:cNvPicPr>
              <a:picLocks noChangeAspect="1"/>
            </p:cNvPicPr>
            <p:nvPr/>
          </p:nvPicPr>
          <p:blipFill>
            <a:blip r:embed="rId3"/>
            <a:stretch>
              <a:fillRect/>
            </a:stretch>
          </p:blipFill>
          <p:spPr>
            <a:xfrm>
              <a:off x="0" y="1673"/>
              <a:ext cx="12192000" cy="6854653"/>
            </a:xfrm>
            <a:prstGeom prst="rect">
              <a:avLst/>
            </a:prstGeom>
          </p:spPr>
        </p:pic>
        <p:sp>
          <p:nvSpPr>
            <p:cNvPr id="3" name="Oval 2"/>
            <p:cNvSpPr/>
            <p:nvPr/>
          </p:nvSpPr>
          <p:spPr>
            <a:xfrm>
              <a:off x="2673927" y="3408218"/>
              <a:ext cx="346364"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7439891" y="3144982"/>
              <a:ext cx="1898073" cy="84512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41702" y="4655675"/>
              <a:ext cx="1557178" cy="581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Download</a:t>
              </a:r>
            </a:p>
          </p:txBody>
        </p:sp>
        <p:cxnSp>
          <p:nvCxnSpPr>
            <p:cNvPr id="7" name="Straight Arrow Connector 6"/>
            <p:cNvCxnSpPr/>
            <p:nvPr/>
          </p:nvCxnSpPr>
          <p:spPr>
            <a:xfrm>
              <a:off x="2847109" y="3865418"/>
              <a:ext cx="0" cy="828502"/>
            </a:xfrm>
            <a:prstGeom prst="straightConnector1">
              <a:avLst/>
            </a:prstGeom>
            <a:ln w="412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8" name="Title 7">
            <a:extLst>
              <a:ext uri="{FF2B5EF4-FFF2-40B4-BE49-F238E27FC236}">
                <a16:creationId xmlns:a16="http://schemas.microsoft.com/office/drawing/2014/main" id="{7752C55B-2F25-42D7-AA90-B2C6F42DA0E8}"/>
              </a:ext>
            </a:extLst>
          </p:cNvPr>
          <p:cNvSpPr>
            <a:spLocks noGrp="1"/>
          </p:cNvSpPr>
          <p:nvPr>
            <p:ph type="title"/>
          </p:nvPr>
        </p:nvSpPr>
        <p:spPr>
          <a:xfrm>
            <a:off x="1141413" y="238539"/>
            <a:ext cx="9905998" cy="954157"/>
          </a:xfrm>
        </p:spPr>
        <p:txBody>
          <a:bodyPr/>
          <a:lstStyle/>
          <a:p>
            <a:r>
              <a:rPr lang="en-US" dirty="0"/>
              <a:t>County by SCC – Report Download Cont’d</a:t>
            </a:r>
          </a:p>
        </p:txBody>
      </p:sp>
    </p:spTree>
    <p:extLst>
      <p:ext uri="{BB962C8B-B14F-4D97-AF65-F5344CB8AC3E}">
        <p14:creationId xmlns:p14="http://schemas.microsoft.com/office/powerpoint/2010/main" val="6650075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Image of the ounty by Sector Report with the Data Set column highlighted." title="County by Sector Report">
            <a:extLst>
              <a:ext uri="{FF2B5EF4-FFF2-40B4-BE49-F238E27FC236}">
                <a16:creationId xmlns:a16="http://schemas.microsoft.com/office/drawing/2014/main" id="{9ABAADD2-13D4-4C6C-A3D4-E775D071B0B9}"/>
              </a:ext>
            </a:extLst>
          </p:cNvPr>
          <p:cNvGrpSpPr/>
          <p:nvPr/>
        </p:nvGrpSpPr>
        <p:grpSpPr>
          <a:xfrm>
            <a:off x="437322" y="1562117"/>
            <a:ext cx="10654748" cy="5239561"/>
            <a:chOff x="0" y="1673"/>
            <a:chExt cx="12192000" cy="6854653"/>
          </a:xfrm>
        </p:grpSpPr>
        <p:pic>
          <p:nvPicPr>
            <p:cNvPr id="2" name="Picture 1" title="Image"/>
            <p:cNvPicPr>
              <a:picLocks noChangeAspect="1"/>
            </p:cNvPicPr>
            <p:nvPr/>
          </p:nvPicPr>
          <p:blipFill>
            <a:blip r:embed="rId3"/>
            <a:stretch>
              <a:fillRect/>
            </a:stretch>
          </p:blipFill>
          <p:spPr>
            <a:xfrm>
              <a:off x="0" y="1673"/>
              <a:ext cx="12192000" cy="6854653"/>
            </a:xfrm>
            <a:prstGeom prst="rect">
              <a:avLst/>
            </a:prstGeom>
          </p:spPr>
        </p:pic>
        <p:sp>
          <p:nvSpPr>
            <p:cNvPr id="3" name="Oval 2"/>
            <p:cNvSpPr/>
            <p:nvPr/>
          </p:nvSpPr>
          <p:spPr>
            <a:xfrm>
              <a:off x="10723418" y="1911930"/>
              <a:ext cx="928255" cy="54032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4">
            <a:extLst>
              <a:ext uri="{FF2B5EF4-FFF2-40B4-BE49-F238E27FC236}">
                <a16:creationId xmlns:a16="http://schemas.microsoft.com/office/drawing/2014/main" id="{3CE4E620-89ED-43BC-B507-0B6E13440ADE}"/>
              </a:ext>
            </a:extLst>
          </p:cNvPr>
          <p:cNvSpPr>
            <a:spLocks noGrp="1"/>
          </p:cNvSpPr>
          <p:nvPr>
            <p:ph type="title"/>
          </p:nvPr>
        </p:nvSpPr>
        <p:spPr>
          <a:xfrm>
            <a:off x="1141413" y="238539"/>
            <a:ext cx="9905998" cy="980661"/>
          </a:xfrm>
        </p:spPr>
        <p:txBody>
          <a:bodyPr/>
          <a:lstStyle/>
          <a:p>
            <a:r>
              <a:rPr lang="en-US" dirty="0"/>
              <a:t>County by SCC - Report</a:t>
            </a:r>
          </a:p>
        </p:txBody>
      </p:sp>
    </p:spTree>
    <p:extLst>
      <p:ext uri="{BB962C8B-B14F-4D97-AF65-F5344CB8AC3E}">
        <p14:creationId xmlns:p14="http://schemas.microsoft.com/office/powerpoint/2010/main" val="24795322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CB0B-80D2-4E97-B7F4-FA5618998147}"/>
              </a:ext>
            </a:extLst>
          </p:cNvPr>
          <p:cNvSpPr>
            <a:spLocks noGrp="1"/>
          </p:cNvSpPr>
          <p:nvPr>
            <p:ph type="title"/>
          </p:nvPr>
        </p:nvSpPr>
        <p:spPr>
          <a:xfrm>
            <a:off x="1141412" y="609599"/>
            <a:ext cx="10600013" cy="4876801"/>
          </a:xfrm>
        </p:spPr>
        <p:txBody>
          <a:bodyPr/>
          <a:lstStyle/>
          <a:p>
            <a:r>
              <a:rPr lang="en-US" dirty="0"/>
              <a:t>Data Tagging, SMOKE Flat File Reports</a:t>
            </a:r>
            <a:br>
              <a:rPr lang="en-US" dirty="0"/>
            </a:br>
            <a:endParaRPr lang="en-US" dirty="0"/>
          </a:p>
        </p:txBody>
      </p:sp>
    </p:spTree>
    <p:extLst>
      <p:ext uri="{BB962C8B-B14F-4D97-AF65-F5344CB8AC3E}">
        <p14:creationId xmlns:p14="http://schemas.microsoft.com/office/powerpoint/2010/main" val="12439087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Data Tagging Report filters" title="Data Taggig Report"/>
          <p:cNvPicPr>
            <a:picLocks noChangeAspect="1"/>
          </p:cNvPicPr>
          <p:nvPr/>
        </p:nvPicPr>
        <p:blipFill>
          <a:blip r:embed="rId3"/>
          <a:stretch>
            <a:fillRect/>
          </a:stretch>
        </p:blipFill>
        <p:spPr>
          <a:xfrm>
            <a:off x="0" y="1089476"/>
            <a:ext cx="10257183" cy="5766850"/>
          </a:xfrm>
          <a:prstGeom prst="rect">
            <a:avLst/>
          </a:prstGeom>
        </p:spPr>
      </p:pic>
      <p:sp>
        <p:nvSpPr>
          <p:cNvPr id="3" name="Title 2">
            <a:extLst>
              <a:ext uri="{FF2B5EF4-FFF2-40B4-BE49-F238E27FC236}">
                <a16:creationId xmlns:a16="http://schemas.microsoft.com/office/drawing/2014/main" id="{E1BBE4F7-9B41-4CB6-9C36-9891554AA835}"/>
              </a:ext>
            </a:extLst>
          </p:cNvPr>
          <p:cNvSpPr>
            <a:spLocks noGrp="1"/>
          </p:cNvSpPr>
          <p:nvPr>
            <p:ph type="title"/>
          </p:nvPr>
        </p:nvSpPr>
        <p:spPr>
          <a:xfrm>
            <a:off x="1141413" y="145774"/>
            <a:ext cx="9905998" cy="943702"/>
          </a:xfrm>
        </p:spPr>
        <p:txBody>
          <a:bodyPr/>
          <a:lstStyle/>
          <a:p>
            <a:r>
              <a:rPr lang="en-US" dirty="0"/>
              <a:t>Data Tagging</a:t>
            </a:r>
          </a:p>
        </p:txBody>
      </p:sp>
    </p:spTree>
    <p:extLst>
      <p:ext uri="{BB962C8B-B14F-4D97-AF65-F5344CB8AC3E}">
        <p14:creationId xmlns:p14="http://schemas.microsoft.com/office/powerpoint/2010/main" val="9426311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Image of the Large File Download screen" title="Large File Download">
            <a:extLst>
              <a:ext uri="{FF2B5EF4-FFF2-40B4-BE49-F238E27FC236}">
                <a16:creationId xmlns:a16="http://schemas.microsoft.com/office/drawing/2014/main" id="{05800CA5-E202-456F-AF15-8F6611199A1E}"/>
              </a:ext>
            </a:extLst>
          </p:cNvPr>
          <p:cNvGrpSpPr/>
          <p:nvPr/>
        </p:nvGrpSpPr>
        <p:grpSpPr>
          <a:xfrm>
            <a:off x="0" y="1338470"/>
            <a:ext cx="11025809" cy="5598956"/>
            <a:chOff x="0" y="0"/>
            <a:chExt cx="12192000" cy="6937426"/>
          </a:xfrm>
        </p:grpSpPr>
        <p:pic>
          <p:nvPicPr>
            <p:cNvPr id="5" name="Picture 4" title="image">
              <a:extLst>
                <a:ext uri="{FF2B5EF4-FFF2-40B4-BE49-F238E27FC236}">
                  <a16:creationId xmlns:a16="http://schemas.microsoft.com/office/drawing/2014/main" id="{6F34B501-32D6-4E32-BA4E-EF90455FF75D}"/>
                </a:ext>
              </a:extLst>
            </p:cNvPr>
            <p:cNvPicPr>
              <a:picLocks noChangeAspect="1"/>
            </p:cNvPicPr>
            <p:nvPr/>
          </p:nvPicPr>
          <p:blipFill rotWithShape="1">
            <a:blip r:embed="rId3"/>
            <a:srcRect t="2019" b="-1119"/>
            <a:stretch/>
          </p:blipFill>
          <p:spPr>
            <a:xfrm>
              <a:off x="0" y="0"/>
              <a:ext cx="12192000" cy="6937426"/>
            </a:xfrm>
            <a:prstGeom prst="rect">
              <a:avLst/>
            </a:prstGeom>
          </p:spPr>
        </p:pic>
        <p:sp>
          <p:nvSpPr>
            <p:cNvPr id="3" name="Oval 2"/>
            <p:cNvSpPr/>
            <p:nvPr/>
          </p:nvSpPr>
          <p:spPr>
            <a:xfrm>
              <a:off x="0" y="4294947"/>
              <a:ext cx="2084832" cy="438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71120D1D-43EE-4FEF-833A-CAEA1CCE7AAF}"/>
              </a:ext>
            </a:extLst>
          </p:cNvPr>
          <p:cNvSpPr>
            <a:spLocks noGrp="1"/>
          </p:cNvSpPr>
          <p:nvPr>
            <p:ph type="title"/>
          </p:nvPr>
        </p:nvSpPr>
        <p:spPr>
          <a:xfrm>
            <a:off x="1141413" y="212036"/>
            <a:ext cx="9905998" cy="901148"/>
          </a:xfrm>
        </p:spPr>
        <p:txBody>
          <a:bodyPr/>
          <a:lstStyle/>
          <a:p>
            <a:r>
              <a:rPr lang="en-US" dirty="0"/>
              <a:t>SMOKE Flat Files</a:t>
            </a:r>
          </a:p>
        </p:txBody>
      </p:sp>
    </p:spTree>
    <p:extLst>
      <p:ext uri="{BB962C8B-B14F-4D97-AF65-F5344CB8AC3E}">
        <p14:creationId xmlns:p14="http://schemas.microsoft.com/office/powerpoint/2010/main" val="15684377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BFA52-A514-4A47-8F3D-29FC8F729502}"/>
              </a:ext>
            </a:extLst>
          </p:cNvPr>
          <p:cNvSpPr>
            <a:spLocks noGrp="1"/>
          </p:cNvSpPr>
          <p:nvPr>
            <p:ph type="title"/>
          </p:nvPr>
        </p:nvSpPr>
        <p:spPr>
          <a:xfrm>
            <a:off x="1141413" y="609599"/>
            <a:ext cx="10242204" cy="5221358"/>
          </a:xfrm>
        </p:spPr>
        <p:txBody>
          <a:bodyPr/>
          <a:lstStyle/>
          <a:p>
            <a:r>
              <a:rPr lang="en-US" dirty="0"/>
              <a:t>Comparison Reports</a:t>
            </a:r>
            <a:br>
              <a:rPr lang="en-US" dirty="0"/>
            </a:br>
            <a:endParaRPr lang="en-US" dirty="0"/>
          </a:p>
        </p:txBody>
      </p:sp>
    </p:spTree>
    <p:extLst>
      <p:ext uri="{BB962C8B-B14F-4D97-AF65-F5344CB8AC3E}">
        <p14:creationId xmlns:p14="http://schemas.microsoft.com/office/powerpoint/2010/main" val="11873642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comparison report Types" title="Comparison Report">
            <a:extLst>
              <a:ext uri="{FF2B5EF4-FFF2-40B4-BE49-F238E27FC236}">
                <a16:creationId xmlns:a16="http://schemas.microsoft.com/office/drawing/2014/main" id="{05FE3644-BC85-4272-A33D-6F4305E7DAD3}"/>
              </a:ext>
            </a:extLst>
          </p:cNvPr>
          <p:cNvPicPr>
            <a:picLocks noChangeAspect="1"/>
          </p:cNvPicPr>
          <p:nvPr/>
        </p:nvPicPr>
        <p:blipFill rotWithShape="1">
          <a:blip r:embed="rId3"/>
          <a:srcRect t="4032"/>
          <a:stretch/>
        </p:blipFill>
        <p:spPr>
          <a:xfrm>
            <a:off x="0" y="871888"/>
            <a:ext cx="10694504" cy="6015659"/>
          </a:xfrm>
          <a:prstGeom prst="rect">
            <a:avLst/>
          </a:prstGeom>
        </p:spPr>
      </p:pic>
      <p:sp>
        <p:nvSpPr>
          <p:cNvPr id="3" name="Rectangle 2"/>
          <p:cNvSpPr/>
          <p:nvPr/>
        </p:nvSpPr>
        <p:spPr>
          <a:xfrm>
            <a:off x="9351645" y="3002280"/>
            <a:ext cx="2590800"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 REPORT!</a:t>
            </a:r>
          </a:p>
        </p:txBody>
      </p:sp>
      <p:sp>
        <p:nvSpPr>
          <p:cNvPr id="5" name="Oval 4" descr="Circle around the Area Emissions Process or SCC comparison report." title="Circle 1">
            <a:extLst>
              <a:ext uri="{FF2B5EF4-FFF2-40B4-BE49-F238E27FC236}">
                <a16:creationId xmlns:a16="http://schemas.microsoft.com/office/drawing/2014/main" id="{C3267B64-9C57-42C5-8519-247CB7FD78D4}"/>
              </a:ext>
            </a:extLst>
          </p:cNvPr>
          <p:cNvSpPr/>
          <p:nvPr/>
        </p:nvSpPr>
        <p:spPr>
          <a:xfrm>
            <a:off x="2159876" y="3258589"/>
            <a:ext cx="2286000" cy="4620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4F32664-4EC1-4D17-B7BE-F4AF124A173D}"/>
              </a:ext>
            </a:extLst>
          </p:cNvPr>
          <p:cNvSpPr>
            <a:spLocks noGrp="1"/>
          </p:cNvSpPr>
          <p:nvPr>
            <p:ph type="title"/>
          </p:nvPr>
        </p:nvSpPr>
        <p:spPr>
          <a:xfrm>
            <a:off x="1141413" y="91704"/>
            <a:ext cx="9905998" cy="623913"/>
          </a:xfrm>
        </p:spPr>
        <p:txBody>
          <a:bodyPr>
            <a:normAutofit fontScale="90000"/>
          </a:bodyPr>
          <a:lstStyle/>
          <a:p>
            <a:r>
              <a:rPr lang="en-US" dirty="0"/>
              <a:t>Comparison Report</a:t>
            </a:r>
          </a:p>
        </p:txBody>
      </p:sp>
    </p:spTree>
    <p:extLst>
      <p:ext uri="{BB962C8B-B14F-4D97-AF65-F5344CB8AC3E}">
        <p14:creationId xmlns:p14="http://schemas.microsoft.com/office/powerpoint/2010/main" val="15389903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of the filters for the compariosn report." title="Comparison Report">
            <a:extLst>
              <a:ext uri="{FF2B5EF4-FFF2-40B4-BE49-F238E27FC236}">
                <a16:creationId xmlns:a16="http://schemas.microsoft.com/office/drawing/2014/main" id="{A0F43E98-9F40-426B-BB74-F4FDD270E01E}"/>
              </a:ext>
            </a:extLst>
          </p:cNvPr>
          <p:cNvPicPr>
            <a:picLocks noChangeAspect="1"/>
          </p:cNvPicPr>
          <p:nvPr/>
        </p:nvPicPr>
        <p:blipFill rotWithShape="1">
          <a:blip r:embed="rId3"/>
          <a:srcRect b="17110"/>
          <a:stretch/>
        </p:blipFill>
        <p:spPr>
          <a:xfrm>
            <a:off x="0" y="1013791"/>
            <a:ext cx="10389704" cy="5844209"/>
          </a:xfrm>
          <a:prstGeom prst="rect">
            <a:avLst/>
          </a:prstGeom>
        </p:spPr>
      </p:pic>
      <p:sp>
        <p:nvSpPr>
          <p:cNvPr id="3" name="Rectangle 2"/>
          <p:cNvSpPr/>
          <p:nvPr/>
        </p:nvSpPr>
        <p:spPr>
          <a:xfrm>
            <a:off x="8410368" y="1307935"/>
            <a:ext cx="3384665" cy="15932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Compare up to FOUR data sets to your base file.</a:t>
            </a:r>
          </a:p>
        </p:txBody>
      </p:sp>
      <p:sp>
        <p:nvSpPr>
          <p:cNvPr id="4" name="Oval 3" descr="Circle around the number of datasets that can be selected." title="Circle 1">
            <a:extLst>
              <a:ext uri="{FF2B5EF4-FFF2-40B4-BE49-F238E27FC236}">
                <a16:creationId xmlns:a16="http://schemas.microsoft.com/office/drawing/2014/main" id="{02A2DAAC-1248-4BE2-BD47-B57685FE10E7}"/>
              </a:ext>
            </a:extLst>
          </p:cNvPr>
          <p:cNvSpPr/>
          <p:nvPr/>
        </p:nvSpPr>
        <p:spPr>
          <a:xfrm>
            <a:off x="1802296" y="1068375"/>
            <a:ext cx="1590261" cy="199287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B4A39-9AE6-4662-AC31-2F56793D8859}"/>
              </a:ext>
            </a:extLst>
          </p:cNvPr>
          <p:cNvSpPr>
            <a:spLocks noGrp="1"/>
          </p:cNvSpPr>
          <p:nvPr>
            <p:ph type="title"/>
          </p:nvPr>
        </p:nvSpPr>
        <p:spPr>
          <a:xfrm>
            <a:off x="1141413" y="225288"/>
            <a:ext cx="9905998" cy="788504"/>
          </a:xfrm>
        </p:spPr>
        <p:txBody>
          <a:bodyPr/>
          <a:lstStyle/>
          <a:p>
            <a:r>
              <a:rPr lang="en-US" dirty="0"/>
              <a:t>Comparison Report - Filters</a:t>
            </a:r>
          </a:p>
        </p:txBody>
      </p:sp>
    </p:spTree>
    <p:extLst>
      <p:ext uri="{BB962C8B-B14F-4D97-AF65-F5344CB8AC3E}">
        <p14:creationId xmlns:p14="http://schemas.microsoft.com/office/powerpoint/2010/main" val="33793345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the Data Set filter for the conparison report." title="Comparison Report">
            <a:extLst>
              <a:ext uri="{FF2B5EF4-FFF2-40B4-BE49-F238E27FC236}">
                <a16:creationId xmlns:a16="http://schemas.microsoft.com/office/drawing/2014/main" id="{042CEF96-7A2A-4ADD-8C16-53BD07C94390}"/>
              </a:ext>
            </a:extLst>
          </p:cNvPr>
          <p:cNvPicPr>
            <a:picLocks noChangeAspect="1"/>
          </p:cNvPicPr>
          <p:nvPr/>
        </p:nvPicPr>
        <p:blipFill rotWithShape="1">
          <a:blip r:embed="rId3"/>
          <a:srcRect b="5458"/>
          <a:stretch/>
        </p:blipFill>
        <p:spPr>
          <a:xfrm>
            <a:off x="0" y="1461052"/>
            <a:ext cx="9594574" cy="5396948"/>
          </a:xfrm>
          <a:prstGeom prst="rect">
            <a:avLst/>
          </a:prstGeom>
        </p:spPr>
      </p:pic>
      <p:sp>
        <p:nvSpPr>
          <p:cNvPr id="3" name="Rectangle 2"/>
          <p:cNvSpPr/>
          <p:nvPr/>
        </p:nvSpPr>
        <p:spPr>
          <a:xfrm>
            <a:off x="6609014" y="1477850"/>
            <a:ext cx="2466110" cy="12316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 </a:t>
            </a:r>
          </a:p>
          <a:p>
            <a:pPr algn="ctr"/>
            <a:r>
              <a:rPr lang="en-US" dirty="0"/>
              <a:t>2011 North Carolina as </a:t>
            </a:r>
          </a:p>
          <a:p>
            <a:pPr algn="ctr"/>
            <a:r>
              <a:rPr lang="en-US" dirty="0"/>
              <a:t>Base Dataset</a:t>
            </a:r>
          </a:p>
        </p:txBody>
      </p:sp>
      <p:sp>
        <p:nvSpPr>
          <p:cNvPr id="2" name="Title 1">
            <a:extLst>
              <a:ext uri="{FF2B5EF4-FFF2-40B4-BE49-F238E27FC236}">
                <a16:creationId xmlns:a16="http://schemas.microsoft.com/office/drawing/2014/main" id="{E219B2B4-FEAC-48D6-AEE8-D8E24F6B07F4}"/>
              </a:ext>
            </a:extLst>
          </p:cNvPr>
          <p:cNvSpPr>
            <a:spLocks noGrp="1"/>
          </p:cNvSpPr>
          <p:nvPr>
            <p:ph type="title"/>
          </p:nvPr>
        </p:nvSpPr>
        <p:spPr>
          <a:xfrm>
            <a:off x="1141413" y="291548"/>
            <a:ext cx="9905998" cy="1186302"/>
          </a:xfrm>
        </p:spPr>
        <p:txBody>
          <a:bodyPr/>
          <a:lstStyle/>
          <a:p>
            <a:r>
              <a:rPr lang="en-US" dirty="0"/>
              <a:t>Comparison Report – Data Set</a:t>
            </a:r>
          </a:p>
        </p:txBody>
      </p:sp>
    </p:spTree>
    <p:extLst>
      <p:ext uri="{BB962C8B-B14F-4D97-AF65-F5344CB8AC3E}">
        <p14:creationId xmlns:p14="http://schemas.microsoft.com/office/powerpoint/2010/main" val="10620470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selecting the second dataset being used in the comparison." title="Comparison Report"/>
          <p:cNvPicPr>
            <a:picLocks noChangeAspect="1"/>
          </p:cNvPicPr>
          <p:nvPr/>
        </p:nvPicPr>
        <p:blipFill>
          <a:blip r:embed="rId3"/>
          <a:stretch>
            <a:fillRect/>
          </a:stretch>
        </p:blipFill>
        <p:spPr>
          <a:xfrm>
            <a:off x="0" y="1290646"/>
            <a:ext cx="9899374" cy="5565680"/>
          </a:xfrm>
          <a:prstGeom prst="rect">
            <a:avLst/>
          </a:prstGeom>
        </p:spPr>
      </p:pic>
      <p:sp>
        <p:nvSpPr>
          <p:cNvPr id="3" name="Rectangle 2"/>
          <p:cNvSpPr/>
          <p:nvPr/>
        </p:nvSpPr>
        <p:spPr>
          <a:xfrm>
            <a:off x="2452255" y="3269673"/>
            <a:ext cx="3435927" cy="858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 a comparison data set – 2014 North Carolina</a:t>
            </a:r>
          </a:p>
        </p:txBody>
      </p:sp>
      <p:sp>
        <p:nvSpPr>
          <p:cNvPr id="4" name="Title 3">
            <a:extLst>
              <a:ext uri="{FF2B5EF4-FFF2-40B4-BE49-F238E27FC236}">
                <a16:creationId xmlns:a16="http://schemas.microsoft.com/office/drawing/2014/main" id="{82C547C8-5FD4-4D40-B060-2068D131BCA1}"/>
              </a:ext>
            </a:extLst>
          </p:cNvPr>
          <p:cNvSpPr>
            <a:spLocks noGrp="1"/>
          </p:cNvSpPr>
          <p:nvPr>
            <p:ph type="title"/>
          </p:nvPr>
        </p:nvSpPr>
        <p:spPr>
          <a:xfrm>
            <a:off x="1141413" y="159026"/>
            <a:ext cx="9905998" cy="1131620"/>
          </a:xfrm>
        </p:spPr>
        <p:txBody>
          <a:bodyPr/>
          <a:lstStyle/>
          <a:p>
            <a:r>
              <a:rPr lang="en-US" dirty="0"/>
              <a:t>Comparison Report – Comparison Data Set</a:t>
            </a:r>
          </a:p>
        </p:txBody>
      </p:sp>
    </p:spTree>
    <p:extLst>
      <p:ext uri="{BB962C8B-B14F-4D97-AF65-F5344CB8AC3E}">
        <p14:creationId xmlns:p14="http://schemas.microsoft.com/office/powerpoint/2010/main" val="29614772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Pollutant filter for the comparison report" title="Comparison Report"/>
          <p:cNvPicPr>
            <a:picLocks noChangeAspect="1"/>
          </p:cNvPicPr>
          <p:nvPr/>
        </p:nvPicPr>
        <p:blipFill>
          <a:blip r:embed="rId3"/>
          <a:stretch>
            <a:fillRect/>
          </a:stretch>
        </p:blipFill>
        <p:spPr>
          <a:xfrm>
            <a:off x="0" y="1052223"/>
            <a:ext cx="10323443" cy="5804103"/>
          </a:xfrm>
          <a:prstGeom prst="rect">
            <a:avLst/>
          </a:prstGeom>
        </p:spPr>
      </p:pic>
      <p:sp>
        <p:nvSpPr>
          <p:cNvPr id="3" name="Rectangle: Rounded Corners 2"/>
          <p:cNvSpPr/>
          <p:nvPr/>
        </p:nvSpPr>
        <p:spPr>
          <a:xfrm>
            <a:off x="7633855" y="2673927"/>
            <a:ext cx="3089563" cy="17595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 pollutants</a:t>
            </a:r>
          </a:p>
        </p:txBody>
      </p:sp>
      <p:sp>
        <p:nvSpPr>
          <p:cNvPr id="4" name="Title 3">
            <a:extLst>
              <a:ext uri="{FF2B5EF4-FFF2-40B4-BE49-F238E27FC236}">
                <a16:creationId xmlns:a16="http://schemas.microsoft.com/office/drawing/2014/main" id="{CA3A69D5-902C-4ECC-926E-EC040724F0A6}"/>
              </a:ext>
            </a:extLst>
          </p:cNvPr>
          <p:cNvSpPr>
            <a:spLocks noGrp="1"/>
          </p:cNvSpPr>
          <p:nvPr>
            <p:ph type="title"/>
          </p:nvPr>
        </p:nvSpPr>
        <p:spPr>
          <a:xfrm>
            <a:off x="1141413" y="251056"/>
            <a:ext cx="9905998" cy="801167"/>
          </a:xfrm>
        </p:spPr>
        <p:txBody>
          <a:bodyPr/>
          <a:lstStyle/>
          <a:p>
            <a:r>
              <a:rPr lang="en-US" dirty="0"/>
              <a:t>Comparison Report - Pollutants</a:t>
            </a:r>
          </a:p>
        </p:txBody>
      </p:sp>
    </p:spTree>
    <p:extLst>
      <p:ext uri="{BB962C8B-B14F-4D97-AF65-F5344CB8AC3E}">
        <p14:creationId xmlns:p14="http://schemas.microsoft.com/office/powerpoint/2010/main" val="38514093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the data category filter for the compariosn report." title="Comparison Report">
            <a:extLst>
              <a:ext uri="{FF2B5EF4-FFF2-40B4-BE49-F238E27FC236}">
                <a16:creationId xmlns:a16="http://schemas.microsoft.com/office/drawing/2014/main" id="{378A8D65-F68B-45B8-A0A0-9513839A3A49}"/>
              </a:ext>
            </a:extLst>
          </p:cNvPr>
          <p:cNvPicPr>
            <a:picLocks noChangeAspect="1"/>
          </p:cNvPicPr>
          <p:nvPr/>
        </p:nvPicPr>
        <p:blipFill rotWithShape="1">
          <a:blip r:embed="rId3"/>
          <a:srcRect r="18104"/>
          <a:stretch/>
        </p:blipFill>
        <p:spPr>
          <a:xfrm>
            <a:off x="278296" y="1319420"/>
            <a:ext cx="9846365" cy="5538580"/>
          </a:xfrm>
          <a:prstGeom prst="rect">
            <a:avLst/>
          </a:prstGeom>
        </p:spPr>
      </p:pic>
      <p:sp>
        <p:nvSpPr>
          <p:cNvPr id="3" name="Rectangle 2"/>
          <p:cNvSpPr/>
          <p:nvPr/>
        </p:nvSpPr>
        <p:spPr>
          <a:xfrm>
            <a:off x="6830291" y="2189018"/>
            <a:ext cx="2521527" cy="1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 any other filters.  We will use the Data Categories filter and select “Nonpoint”.</a:t>
            </a:r>
          </a:p>
        </p:txBody>
      </p:sp>
      <p:sp>
        <p:nvSpPr>
          <p:cNvPr id="2" name="Title 1">
            <a:extLst>
              <a:ext uri="{FF2B5EF4-FFF2-40B4-BE49-F238E27FC236}">
                <a16:creationId xmlns:a16="http://schemas.microsoft.com/office/drawing/2014/main" id="{9F030E5F-D5D4-4DA1-87A8-6715C2B49E09}"/>
              </a:ext>
            </a:extLst>
          </p:cNvPr>
          <p:cNvSpPr>
            <a:spLocks noGrp="1"/>
          </p:cNvSpPr>
          <p:nvPr>
            <p:ph type="title"/>
          </p:nvPr>
        </p:nvSpPr>
        <p:spPr>
          <a:xfrm>
            <a:off x="1141413" y="238539"/>
            <a:ext cx="9905998" cy="1080881"/>
          </a:xfrm>
        </p:spPr>
        <p:txBody>
          <a:bodyPr/>
          <a:lstStyle/>
          <a:p>
            <a:r>
              <a:rPr lang="en-US" dirty="0"/>
              <a:t>Comparison Report – Data Category</a:t>
            </a:r>
          </a:p>
        </p:txBody>
      </p:sp>
    </p:spTree>
    <p:extLst>
      <p:ext uri="{BB962C8B-B14F-4D97-AF65-F5344CB8AC3E}">
        <p14:creationId xmlns:p14="http://schemas.microsoft.com/office/powerpoint/2010/main" val="39424245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the columns that can be selected to customize your report." title="Data Comparison Report">
            <a:extLst>
              <a:ext uri="{FF2B5EF4-FFF2-40B4-BE49-F238E27FC236}">
                <a16:creationId xmlns:a16="http://schemas.microsoft.com/office/drawing/2014/main" id="{A696EC0E-FCEE-437C-9C53-0B8E350E819F}"/>
              </a:ext>
            </a:extLst>
          </p:cNvPr>
          <p:cNvPicPr>
            <a:picLocks noChangeAspect="1"/>
          </p:cNvPicPr>
          <p:nvPr/>
        </p:nvPicPr>
        <p:blipFill rotWithShape="1">
          <a:blip r:embed="rId3"/>
          <a:srcRect b="8354"/>
          <a:stretch/>
        </p:blipFill>
        <p:spPr>
          <a:xfrm>
            <a:off x="0" y="931794"/>
            <a:ext cx="10535478" cy="5926206"/>
          </a:xfrm>
          <a:prstGeom prst="rect">
            <a:avLst/>
          </a:prstGeom>
        </p:spPr>
      </p:pic>
      <p:sp>
        <p:nvSpPr>
          <p:cNvPr id="3" name="Rectangle 2"/>
          <p:cNvSpPr/>
          <p:nvPr/>
        </p:nvSpPr>
        <p:spPr>
          <a:xfrm>
            <a:off x="7218218" y="2493818"/>
            <a:ext cx="2673927" cy="2715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 columns that will appear in report.  Up to 47 columns to choose from for area SCC comparison report.</a:t>
            </a:r>
          </a:p>
        </p:txBody>
      </p:sp>
      <p:sp>
        <p:nvSpPr>
          <p:cNvPr id="2" name="Title 1">
            <a:extLst>
              <a:ext uri="{FF2B5EF4-FFF2-40B4-BE49-F238E27FC236}">
                <a16:creationId xmlns:a16="http://schemas.microsoft.com/office/drawing/2014/main" id="{500429BF-98BA-45D5-BBCF-2D4D41136AEB}"/>
              </a:ext>
            </a:extLst>
          </p:cNvPr>
          <p:cNvSpPr>
            <a:spLocks noGrp="1"/>
          </p:cNvSpPr>
          <p:nvPr>
            <p:ph type="title"/>
          </p:nvPr>
        </p:nvSpPr>
        <p:spPr>
          <a:xfrm>
            <a:off x="1141413" y="212035"/>
            <a:ext cx="9905998" cy="719759"/>
          </a:xfrm>
        </p:spPr>
        <p:txBody>
          <a:bodyPr/>
          <a:lstStyle/>
          <a:p>
            <a:r>
              <a:rPr lang="en-US" dirty="0"/>
              <a:t>Comparison Report - Columns</a:t>
            </a:r>
          </a:p>
        </p:txBody>
      </p:sp>
    </p:spTree>
    <p:extLst>
      <p:ext uri="{BB962C8B-B14F-4D97-AF65-F5344CB8AC3E}">
        <p14:creationId xmlns:p14="http://schemas.microsoft.com/office/powerpoint/2010/main" val="17257630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large file download screen" title="Large File Download"/>
          <p:cNvPicPr>
            <a:picLocks noChangeAspect="1"/>
          </p:cNvPicPr>
          <p:nvPr/>
        </p:nvPicPr>
        <p:blipFill>
          <a:blip r:embed="rId3"/>
          <a:stretch>
            <a:fillRect/>
          </a:stretch>
        </p:blipFill>
        <p:spPr>
          <a:xfrm>
            <a:off x="0" y="1219200"/>
            <a:ext cx="10429461" cy="5637126"/>
          </a:xfrm>
          <a:prstGeom prst="rect">
            <a:avLst/>
          </a:prstGeom>
        </p:spPr>
      </p:pic>
      <p:sp>
        <p:nvSpPr>
          <p:cNvPr id="3" name="Title 2">
            <a:extLst>
              <a:ext uri="{FF2B5EF4-FFF2-40B4-BE49-F238E27FC236}">
                <a16:creationId xmlns:a16="http://schemas.microsoft.com/office/drawing/2014/main" id="{5D97BDB9-CEDF-4235-B6D5-57A0F3FE3A1F}"/>
              </a:ext>
            </a:extLst>
          </p:cNvPr>
          <p:cNvSpPr>
            <a:spLocks noGrp="1"/>
          </p:cNvSpPr>
          <p:nvPr>
            <p:ph type="title"/>
          </p:nvPr>
        </p:nvSpPr>
        <p:spPr>
          <a:xfrm>
            <a:off x="1141413" y="238539"/>
            <a:ext cx="9905998" cy="980661"/>
          </a:xfrm>
        </p:spPr>
        <p:txBody>
          <a:bodyPr>
            <a:normAutofit/>
          </a:bodyPr>
          <a:lstStyle/>
          <a:p>
            <a:r>
              <a:rPr lang="en-US" dirty="0"/>
              <a:t>Large File Downloads</a:t>
            </a:r>
          </a:p>
        </p:txBody>
      </p:sp>
    </p:spTree>
    <p:extLst>
      <p:ext uri="{BB962C8B-B14F-4D97-AF65-F5344CB8AC3E}">
        <p14:creationId xmlns:p14="http://schemas.microsoft.com/office/powerpoint/2010/main" val="37125621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5A9CF-2BE5-4BC9-93A0-735345171493}"/>
              </a:ext>
            </a:extLst>
          </p:cNvPr>
          <p:cNvSpPr>
            <a:spLocks noGrp="1"/>
          </p:cNvSpPr>
          <p:nvPr>
            <p:ph type="title"/>
          </p:nvPr>
        </p:nvSpPr>
        <p:spPr>
          <a:xfrm>
            <a:off x="1141412" y="609600"/>
            <a:ext cx="10440987" cy="2819400"/>
          </a:xfrm>
        </p:spPr>
        <p:txBody>
          <a:bodyPr/>
          <a:lstStyle/>
          <a:p>
            <a:r>
              <a:rPr lang="en-US" dirty="0"/>
              <a:t>EIS Reference Data</a:t>
            </a:r>
            <a:br>
              <a:rPr lang="en-US" dirty="0"/>
            </a:br>
            <a:endParaRPr lang="en-US" dirty="0"/>
          </a:p>
        </p:txBody>
      </p:sp>
    </p:spTree>
    <p:extLst>
      <p:ext uri="{BB962C8B-B14F-4D97-AF65-F5344CB8AC3E}">
        <p14:creationId xmlns:p14="http://schemas.microsoft.com/office/powerpoint/2010/main" val="28177587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the Reporting Code Tables used within the Emission Inventory System." title="Reporting Code Tables"/>
          <p:cNvPicPr>
            <a:picLocks noChangeAspect="1"/>
          </p:cNvPicPr>
          <p:nvPr/>
        </p:nvPicPr>
        <p:blipFill>
          <a:blip r:embed="rId3"/>
          <a:stretch>
            <a:fillRect/>
          </a:stretch>
        </p:blipFill>
        <p:spPr>
          <a:xfrm>
            <a:off x="0" y="1201237"/>
            <a:ext cx="10058400" cy="5655089"/>
          </a:xfrm>
          <a:prstGeom prst="rect">
            <a:avLst/>
          </a:prstGeom>
        </p:spPr>
      </p:pic>
      <p:sp>
        <p:nvSpPr>
          <p:cNvPr id="2" name="Title 1">
            <a:extLst>
              <a:ext uri="{FF2B5EF4-FFF2-40B4-BE49-F238E27FC236}">
                <a16:creationId xmlns:a16="http://schemas.microsoft.com/office/drawing/2014/main" id="{A2807F51-DA99-4872-AC97-D7C2684E1412}"/>
              </a:ext>
            </a:extLst>
          </p:cNvPr>
          <p:cNvSpPr>
            <a:spLocks noGrp="1"/>
          </p:cNvSpPr>
          <p:nvPr>
            <p:ph type="title"/>
          </p:nvPr>
        </p:nvSpPr>
        <p:spPr>
          <a:xfrm>
            <a:off x="1141413" y="278296"/>
            <a:ext cx="9905998" cy="922941"/>
          </a:xfrm>
        </p:spPr>
        <p:txBody>
          <a:bodyPr/>
          <a:lstStyle/>
          <a:p>
            <a:r>
              <a:rPr lang="en-US" dirty="0"/>
              <a:t>Reporting Code Tables</a:t>
            </a:r>
          </a:p>
        </p:txBody>
      </p:sp>
    </p:spTree>
    <p:extLst>
      <p:ext uri="{BB962C8B-B14F-4D97-AF65-F5344CB8AC3E}">
        <p14:creationId xmlns:p14="http://schemas.microsoft.com/office/powerpoint/2010/main" val="1323771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of the SCC table in the Emission Inventory Sysem." title="Reporting Code Table">
            <a:extLst>
              <a:ext uri="{FF2B5EF4-FFF2-40B4-BE49-F238E27FC236}">
                <a16:creationId xmlns:a16="http://schemas.microsoft.com/office/drawing/2014/main" id="{DF4B0B27-2B0C-43B5-B688-FEE387485919}"/>
              </a:ext>
            </a:extLst>
          </p:cNvPr>
          <p:cNvPicPr>
            <a:picLocks noChangeAspect="1"/>
          </p:cNvPicPr>
          <p:nvPr/>
        </p:nvPicPr>
        <p:blipFill>
          <a:blip r:embed="rId3"/>
          <a:stretch>
            <a:fillRect/>
          </a:stretch>
        </p:blipFill>
        <p:spPr>
          <a:xfrm>
            <a:off x="0" y="1461292"/>
            <a:ext cx="10548730" cy="5396708"/>
          </a:xfrm>
          <a:prstGeom prst="rect">
            <a:avLst/>
          </a:prstGeom>
        </p:spPr>
      </p:pic>
      <p:sp>
        <p:nvSpPr>
          <p:cNvPr id="7" name="Rectangle 6"/>
          <p:cNvSpPr/>
          <p:nvPr/>
        </p:nvSpPr>
        <p:spPr>
          <a:xfrm>
            <a:off x="7772400" y="5186854"/>
            <a:ext cx="3990109" cy="13438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Also available on </a:t>
            </a:r>
            <a:r>
              <a:rPr lang="en-US" dirty="0">
                <a:solidFill>
                  <a:srgbClr val="FF0000"/>
                </a:solidFill>
                <a:hlinkClick r:id="rId4"/>
              </a:rPr>
              <a:t>new SCC search tool</a:t>
            </a:r>
            <a:endParaRPr lang="en-US" dirty="0">
              <a:solidFill>
                <a:srgbClr val="FF0000"/>
              </a:solidFill>
            </a:endParaRPr>
          </a:p>
        </p:txBody>
      </p:sp>
      <p:sp>
        <p:nvSpPr>
          <p:cNvPr id="3" name="Title 2">
            <a:extLst>
              <a:ext uri="{FF2B5EF4-FFF2-40B4-BE49-F238E27FC236}">
                <a16:creationId xmlns:a16="http://schemas.microsoft.com/office/drawing/2014/main" id="{389B576C-A0FB-40FA-8E16-FB19514ECF2C}"/>
              </a:ext>
            </a:extLst>
          </p:cNvPr>
          <p:cNvSpPr>
            <a:spLocks noGrp="1"/>
          </p:cNvSpPr>
          <p:nvPr>
            <p:ph type="title"/>
          </p:nvPr>
        </p:nvSpPr>
        <p:spPr>
          <a:xfrm>
            <a:off x="1141413" y="225287"/>
            <a:ext cx="9905998" cy="1113183"/>
          </a:xfrm>
        </p:spPr>
        <p:txBody>
          <a:bodyPr/>
          <a:lstStyle/>
          <a:p>
            <a:r>
              <a:rPr lang="en-US" dirty="0"/>
              <a:t>Reporting Code Tables - SCC</a:t>
            </a:r>
          </a:p>
        </p:txBody>
      </p:sp>
    </p:spTree>
    <p:extLst>
      <p:ext uri="{BB962C8B-B14F-4D97-AF65-F5344CB8AC3E}">
        <p14:creationId xmlns:p14="http://schemas.microsoft.com/office/powerpoint/2010/main" val="21364796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E5807C-25E9-4E61-A8E4-68A2F84B234E}"/>
              </a:ext>
            </a:extLst>
          </p:cNvPr>
          <p:cNvSpPr>
            <a:spLocks noGrp="1"/>
          </p:cNvSpPr>
          <p:nvPr>
            <p:ph type="title"/>
          </p:nvPr>
        </p:nvSpPr>
        <p:spPr>
          <a:xfrm>
            <a:off x="1141413" y="609600"/>
            <a:ext cx="9905998" cy="742122"/>
          </a:xfrm>
        </p:spPr>
        <p:txBody>
          <a:bodyPr/>
          <a:lstStyle/>
          <a:p>
            <a:r>
              <a:rPr lang="en-US" dirty="0"/>
              <a:t>EIS Reference Data: Pollutant Table</a:t>
            </a:r>
          </a:p>
        </p:txBody>
      </p:sp>
      <p:sp>
        <p:nvSpPr>
          <p:cNvPr id="2" name="Slide Number Placeholder 1">
            <a:extLst>
              <a:ext uri="{FF2B5EF4-FFF2-40B4-BE49-F238E27FC236}">
                <a16:creationId xmlns:a16="http://schemas.microsoft.com/office/drawing/2014/main" id="{A193373C-4495-4586-BE89-3F286769528E}"/>
              </a:ext>
            </a:extLst>
          </p:cNvPr>
          <p:cNvSpPr>
            <a:spLocks noGrp="1"/>
          </p:cNvSpPr>
          <p:nvPr>
            <p:ph type="sldNum" sz="quarter" idx="12"/>
          </p:nvPr>
        </p:nvSpPr>
        <p:spPr/>
        <p:txBody>
          <a:bodyPr/>
          <a:lstStyle/>
          <a:p>
            <a:fld id="{8371032D-B8DF-42A6-BF09-C10F1C194C4E}" type="slidenum">
              <a:rPr lang="en-US" smtClean="0"/>
              <a:t>87</a:t>
            </a:fld>
            <a:endParaRPr lang="en-US"/>
          </a:p>
        </p:txBody>
      </p:sp>
      <p:grpSp>
        <p:nvGrpSpPr>
          <p:cNvPr id="10" name="Group 9" descr="Image of the Pollutant Code table" title="REporting Code Table">
            <a:extLst>
              <a:ext uri="{FF2B5EF4-FFF2-40B4-BE49-F238E27FC236}">
                <a16:creationId xmlns:a16="http://schemas.microsoft.com/office/drawing/2014/main" id="{C535F490-20D0-4287-92A5-7522B5B6775A}"/>
              </a:ext>
            </a:extLst>
          </p:cNvPr>
          <p:cNvGrpSpPr/>
          <p:nvPr/>
        </p:nvGrpSpPr>
        <p:grpSpPr>
          <a:xfrm>
            <a:off x="0" y="1519845"/>
            <a:ext cx="12192000" cy="4018726"/>
            <a:chOff x="0" y="2008360"/>
            <a:chExt cx="12192000" cy="4018726"/>
          </a:xfrm>
        </p:grpSpPr>
        <p:pic>
          <p:nvPicPr>
            <p:cNvPr id="7" name="Picture 6" title="ARtifact">
              <a:extLst>
                <a:ext uri="{FF2B5EF4-FFF2-40B4-BE49-F238E27FC236}">
                  <a16:creationId xmlns:a16="http://schemas.microsoft.com/office/drawing/2014/main" id="{9DEAC49B-2409-47DA-9F2A-064D9583B3E2}"/>
                </a:ext>
              </a:extLst>
            </p:cNvPr>
            <p:cNvPicPr>
              <a:picLocks noChangeAspect="1"/>
            </p:cNvPicPr>
            <p:nvPr/>
          </p:nvPicPr>
          <p:blipFill>
            <a:blip r:embed="rId3"/>
            <a:stretch>
              <a:fillRect/>
            </a:stretch>
          </p:blipFill>
          <p:spPr>
            <a:xfrm>
              <a:off x="0" y="2008360"/>
              <a:ext cx="12192000" cy="4018726"/>
            </a:xfrm>
            <a:prstGeom prst="rect">
              <a:avLst/>
            </a:prstGeom>
          </p:spPr>
        </p:pic>
        <p:sp>
          <p:nvSpPr>
            <p:cNvPr id="8" name="Oval 7">
              <a:extLst>
                <a:ext uri="{FF2B5EF4-FFF2-40B4-BE49-F238E27FC236}">
                  <a16:creationId xmlns:a16="http://schemas.microsoft.com/office/drawing/2014/main" id="{64C19B3C-2D4F-4873-AB21-09D27873736B}"/>
                </a:ext>
              </a:extLst>
            </p:cNvPr>
            <p:cNvSpPr/>
            <p:nvPr/>
          </p:nvSpPr>
          <p:spPr>
            <a:xfrm>
              <a:off x="10544435" y="2833959"/>
              <a:ext cx="1579418" cy="7897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EFD4D66-6A2A-4D18-8B50-3B511686D59B}"/>
                </a:ext>
              </a:extLst>
            </p:cNvPr>
            <p:cNvSpPr/>
            <p:nvPr/>
          </p:nvSpPr>
          <p:spPr>
            <a:xfrm>
              <a:off x="5473873" y="2996797"/>
              <a:ext cx="1027134" cy="7897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69BC1FB7-1BDC-4D7D-9DF3-C831E5348D65}"/>
              </a:ext>
            </a:extLst>
          </p:cNvPr>
          <p:cNvSpPr txBox="1"/>
          <p:nvPr/>
        </p:nvSpPr>
        <p:spPr>
          <a:xfrm>
            <a:off x="576197" y="5987441"/>
            <a:ext cx="7194598" cy="369332"/>
          </a:xfrm>
          <a:prstGeom prst="rect">
            <a:avLst/>
          </a:prstGeom>
          <a:noFill/>
        </p:spPr>
        <p:txBody>
          <a:bodyPr wrap="none" rtlCol="0">
            <a:spAutoFit/>
          </a:bodyPr>
          <a:lstStyle/>
          <a:p>
            <a:r>
              <a:rPr lang="en-US" dirty="0"/>
              <a:t>New HAP Type field: allows for quicker QA of VOC vs HAP-VOC</a:t>
            </a:r>
          </a:p>
        </p:txBody>
      </p:sp>
    </p:spTree>
    <p:extLst>
      <p:ext uri="{BB962C8B-B14F-4D97-AF65-F5344CB8AC3E}">
        <p14:creationId xmlns:p14="http://schemas.microsoft.com/office/powerpoint/2010/main" val="1637019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77640" y="443149"/>
            <a:ext cx="9905998" cy="1014484"/>
          </a:xfrm>
        </p:spPr>
        <p:txBody>
          <a:bodyPr/>
          <a:lstStyle/>
          <a:p>
            <a:r>
              <a:rPr lang="en-US" dirty="0"/>
              <a:t>NOMAD SharePoint Site</a:t>
            </a:r>
          </a:p>
        </p:txBody>
      </p:sp>
      <p:sp>
        <p:nvSpPr>
          <p:cNvPr id="3" name="Slide Number Placeholder 2"/>
          <p:cNvSpPr>
            <a:spLocks noGrp="1"/>
          </p:cNvSpPr>
          <p:nvPr>
            <p:ph type="sldNum" sz="quarter" idx="12"/>
          </p:nvPr>
        </p:nvSpPr>
        <p:spPr/>
        <p:txBody>
          <a:bodyPr/>
          <a:lstStyle/>
          <a:p>
            <a:fld id="{8371032D-B8DF-42A6-BF09-C10F1C194C4E}" type="slidenum">
              <a:rPr lang="en-US" smtClean="0"/>
              <a:t>88</a:t>
            </a:fld>
            <a:endParaRPr lang="en-US"/>
          </a:p>
        </p:txBody>
      </p:sp>
      <p:pic>
        <p:nvPicPr>
          <p:cNvPr id="6" name="Picture 5" descr="Image of the SharePoint Site for the NOMAD Workgroup." title="NOMAD SharePoint">
            <a:extLst>
              <a:ext uri="{FF2B5EF4-FFF2-40B4-BE49-F238E27FC236}">
                <a16:creationId xmlns:a16="http://schemas.microsoft.com/office/drawing/2014/main" id="{B128CEBC-74F7-4E2A-A5D9-1D5A7BC3F45B}"/>
              </a:ext>
            </a:extLst>
          </p:cNvPr>
          <p:cNvPicPr>
            <a:picLocks noChangeAspect="1"/>
          </p:cNvPicPr>
          <p:nvPr/>
        </p:nvPicPr>
        <p:blipFill>
          <a:blip r:embed="rId3"/>
          <a:stretch>
            <a:fillRect/>
          </a:stretch>
        </p:blipFill>
        <p:spPr>
          <a:xfrm>
            <a:off x="1254377" y="1337106"/>
            <a:ext cx="9005726" cy="5467106"/>
          </a:xfrm>
          <a:prstGeom prst="rect">
            <a:avLst/>
          </a:prstGeom>
        </p:spPr>
      </p:pic>
    </p:spTree>
    <p:extLst>
      <p:ext uri="{BB962C8B-B14F-4D97-AF65-F5344CB8AC3E}">
        <p14:creationId xmlns:p14="http://schemas.microsoft.com/office/powerpoint/2010/main" val="33711065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Presentation1" id="{C8C52EE4-AD54-4AEE-B8CB-A38C4D4F9EBC}" vid="{774EFC1F-923E-47CC-AE59-F10F93C49D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themeOverride>
</file>

<file path=ppt/theme/themeOverride2.xml><?xml version="1.0" encoding="utf-8"?>
<a:themeOverride xmlns:a="http://schemas.openxmlformats.org/drawingml/2006/main">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3f09c3df709400db2417a7161762d62 xmlns="4ffa91fb-a0ff-4ac5-b2db-65c790d184a4">
      <Terms xmlns="http://schemas.microsoft.com/office/infopath/2007/PartnerControls"/>
    </e3f09c3df709400db2417a7161762d62>
    <External_x0020_Contributor xmlns="4ffa91fb-a0ff-4ac5-b2db-65c790d184a4" xsi:nil="true"/>
    <TaxKeywordTaxHTField xmlns="4ffa91fb-a0ff-4ac5-b2db-65c790d184a4">
      <Terms xmlns="http://schemas.microsoft.com/office/infopath/2007/PartnerControls">
        <TermInfo xmlns="http://schemas.microsoft.com/office/infopath/2007/PartnerControls">
          <TermName xmlns="http://schemas.microsoft.com/office/infopath/2007/PartnerControls">NEI</TermName>
          <TermId xmlns="http://schemas.microsoft.com/office/infopath/2007/PartnerControls">2eb0a34f-adf4-4439-977f-8569fc1b24b6</TermId>
        </TermInfo>
        <TermInfo xmlns="http://schemas.microsoft.com/office/infopath/2007/PartnerControls">
          <TermName xmlns="http://schemas.microsoft.com/office/infopath/2007/PartnerControls">EIS</TermName>
          <TermId xmlns="http://schemas.microsoft.com/office/infopath/2007/PartnerControls">f6e66a30-ebb3-4eab-8b03-5baaab2bdd46</TermId>
        </TermInfo>
        <TermInfo xmlns="http://schemas.microsoft.com/office/infopath/2007/PartnerControls">
          <TermName xmlns="http://schemas.microsoft.com/office/infopath/2007/PartnerControls">Schedule</TermName>
          <TermId xmlns="http://schemas.microsoft.com/office/infopath/2007/PartnerControls">b7150980-4d76-458e-b64f-6865e5adc43e</TermId>
        </TermInfo>
        <TermInfo xmlns="http://schemas.microsoft.com/office/infopath/2007/PartnerControls">
          <TermName xmlns="http://schemas.microsoft.com/office/infopath/2007/PartnerControls">AERR</TermName>
          <TermId xmlns="http://schemas.microsoft.com/office/infopath/2007/PartnerControls">85730ec3-63b4-4f1f-be94-eb6a29a7bd86</TermId>
        </TermInfo>
        <TermInfo xmlns="http://schemas.microsoft.com/office/infopath/2007/PartnerControls">
          <TermName xmlns="http://schemas.microsoft.com/office/infopath/2007/PartnerControls">SLT</TermName>
          <TermId xmlns="http://schemas.microsoft.com/office/infopath/2007/PartnerControls">ee58cf1a-ba8c-4111-95a2-0a2682fc12e3</TermId>
        </TermInfo>
        <TermInfo xmlns="http://schemas.microsoft.com/office/infopath/2007/PartnerControls">
          <TermName xmlns="http://schemas.microsoft.com/office/infopath/2007/PartnerControls">Gateway</TermName>
          <TermId xmlns="http://schemas.microsoft.com/office/infopath/2007/PartnerControls">d512ceee-17af-4ac0-918d-f683e6597511</TermId>
        </TermInfo>
        <TermInfo xmlns="http://schemas.microsoft.com/office/infopath/2007/PartnerControls">
          <TermName xmlns="http://schemas.microsoft.com/office/infopath/2007/PartnerControls">QA</TermName>
          <TermId xmlns="http://schemas.microsoft.com/office/infopath/2007/PartnerControls">90b5689c-ce55-4475-8679-35125b553426</TermId>
        </TermInfo>
        <TermInfo xmlns="http://schemas.microsoft.com/office/infopath/2007/PartnerControls">
          <TermName xmlns="http://schemas.microsoft.com/office/infopath/2007/PartnerControls">SharePoint</TermName>
          <TermId xmlns="http://schemas.microsoft.com/office/infopath/2007/PartnerControls">6410b4df-e8b8-44ab-b0dd-93c049ac51f2</TermId>
        </TermInfo>
        <TermInfo xmlns="http://schemas.microsoft.com/office/infopath/2007/PartnerControls">
          <TermName xmlns="http://schemas.microsoft.com/office/infopath/2007/PartnerControls">augmentation</TermName>
          <TermId xmlns="http://schemas.microsoft.com/office/infopath/2007/PartnerControls">d3680870-018b-4d93-ae4d-01ba10796de2</TermId>
        </TermInfo>
        <TermInfo xmlns="http://schemas.microsoft.com/office/infopath/2007/PartnerControls">
          <TermName xmlns="http://schemas.microsoft.com/office/infopath/2007/PartnerControls">speciation</TermName>
          <TermId xmlns="http://schemas.microsoft.com/office/infopath/2007/PartnerControls">ae1fa474-c6b9-451a-8edb-055768919e41</TermId>
        </TermInfo>
        <TermInfo xmlns="http://schemas.microsoft.com/office/infopath/2007/PartnerControls">
          <TermName xmlns="http://schemas.microsoft.com/office/infopath/2007/PartnerControls">HAP</TermName>
          <TermId xmlns="http://schemas.microsoft.com/office/infopath/2007/PartnerControls">154a293a-b92b-4109-99c8-d3143e6fe387</TermId>
        </TermInfo>
        <TermInfo xmlns="http://schemas.microsoft.com/office/infopath/2007/PartnerControls">
          <TermName xmlns="http://schemas.microsoft.com/office/infopath/2007/PartnerControls">PM</TermName>
          <TermId xmlns="http://schemas.microsoft.com/office/infopath/2007/PartnerControls">d59c0436-5280-4349-ac2a-469966185563</TermId>
        </TermInfo>
        <TermInfo xmlns="http://schemas.microsoft.com/office/infopath/2007/PartnerControls">
          <TermName xmlns="http://schemas.microsoft.com/office/infopath/2007/PartnerControls">training</TermName>
          <TermId xmlns="http://schemas.microsoft.com/office/infopath/2007/PartnerControls">11111111-1111-1111-1111-111111111111</TermId>
        </TermInfo>
      </Terms>
    </TaxKeywordTaxHTField>
    <Record xmlns="4ffa91fb-a0ff-4ac5-b2db-65c790d184a4">Shared</Record>
    <Rights xmlns="4ffa91fb-a0ff-4ac5-b2db-65c790d184a4" xsi:nil="true"/>
    <Document_x0020_Creation_x0020_Date xmlns="4ffa91fb-a0ff-4ac5-b2db-65c790d184a4">2017-07-20T17:33:59+00:00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Sectors xmlns="9deaf657-8a9f-4e33-896a-f1b44d51727f"/>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EIS_x0020_Data_x0020_Category xmlns="9deaf657-8a9f-4e33-896a-f1b44d51727f">
      <Value>Nonpoint</Value>
    </EIS_x0020_Data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CB9804A171FED4EBFC77CA4BEAC6964" ma:contentTypeVersion="24" ma:contentTypeDescription="Create a new document." ma:contentTypeScope="" ma:versionID="12f0ee9ba8328213451a1161d42a35a9">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4c3437ee-eec8-43b3-80f1-acd479dd78da" xmlns:ns6="9deaf657-8a9f-4e33-896a-f1b44d51727f" targetNamespace="http://schemas.microsoft.com/office/2006/metadata/properties" ma:root="true" ma:fieldsID="7cab62a01713bb56446763a5ca3b3427" ns1:_="" ns2:_="" ns3:_="" ns4:_="" ns5:_="" ns6:_="">
    <xsd:import namespace="http://schemas.microsoft.com/sharepoint/v3"/>
    <xsd:import namespace="4ffa91fb-a0ff-4ac5-b2db-65c790d184a4"/>
    <xsd:import namespace="http://schemas.microsoft.com/sharepoint.v3"/>
    <xsd:import namespace="http://schemas.microsoft.com/sharepoint/v3/fields"/>
    <xsd:import namespace="4c3437ee-eec8-43b3-80f1-acd479dd78da"/>
    <xsd:import namespace="9deaf657-8a9f-4e33-896a-f1b44d51727f"/>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2:e3f09c3df709400db2417a7161762d62" minOccurs="0"/>
                <xsd:element ref="ns5:SharedWithUsers" minOccurs="0"/>
                <xsd:element ref="ns6:EIS_x0020_Data_x0020_Category" minOccurs="0"/>
                <xsd:element ref="ns6:Sectors" minOccurs="0"/>
                <xsd:element ref="ns5:SharingHintHash" minOccurs="0"/>
                <xsd:element ref="ns5:SharedWithDetails" minOccurs="0"/>
                <xsd:element ref="ns6:MediaServiceMetadata" minOccurs="0"/>
                <xsd:element ref="ns6: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description="" ma:hidden="true" ma:list="{aec54597-794d-48fd-aaaa-4eaa50f4ff1d}" ma:internalName="TaxCatchAllLabel" ma:readOnly="true" ma:showField="CatchAllDataLabel" ma:web="7d8dd676-26ca-4e08-b90f-b4e0026a58ac">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description="" ma:hidden="true" ma:list="{aec54597-794d-48fd-aaaa-4eaa50f4ff1d}" ma:internalName="TaxCatchAll" ma:showField="CatchAllData" ma:web="7d8dd676-26ca-4e08-b90f-b4e0026a58ac">
      <xsd:complexType>
        <xsd:complexContent>
          <xsd:extension base="dms:MultiChoiceLookup">
            <xsd:sequence>
              <xsd:element name="Value" type="dms:Lookup" maxOccurs="unbounded" minOccurs="0" nillable="true"/>
            </xsd:sequence>
          </xsd:extension>
        </xsd:complexContent>
      </xsd:complexType>
    </xsd:element>
    <xsd:element name="e3f09c3df709400db2417a7161762d62" ma:index="28" nillable="true" ma:taxonomy="true" ma:internalName="e3f09c3df709400db2417a7161762d62" ma:taxonomyFieldName="EPA_x0020_Subject" ma:displayName="EPA Subject" ma:readOnly="false" ma:default="" ma:fieldId="{e3f09c3d-f709-400d-b241-7a7161762d62}" ma:taxonomyMulti="true" ma:sspId="29f62856-1543-49d4-a736-4569d363f533" ma:termSetId="7a3d4ae0-7e62-45a2-a406-c6a8a6a8eee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3437ee-eec8-43b3-80f1-acd479dd78da"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32" nillable="true" ma:displayName="Sharing Hint Hash" ma:internalName="SharingHintHash" ma:readOnly="true">
      <xsd:simpleType>
        <xsd:restriction base="dms:Text"/>
      </xsd:simpleType>
    </xsd:element>
    <xsd:element name="SharedWithDetails" ma:index="3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eaf657-8a9f-4e33-896a-f1b44d51727f" elementFormDefault="qualified">
    <xsd:import namespace="http://schemas.microsoft.com/office/2006/documentManagement/types"/>
    <xsd:import namespace="http://schemas.microsoft.com/office/infopath/2007/PartnerControls"/>
    <xsd:element name="EIS_x0020_Data_x0020_Category" ma:index="30" nillable="true" ma:displayName="EIS Data Category" ma:default="Nonpoint" ma:description="EIS Data Category" ma:internalName="EIS_x0020_Data_x0020_Category">
      <xsd:complexType>
        <xsd:complexContent>
          <xsd:extension base="dms:MultiChoice">
            <xsd:sequence>
              <xsd:element name="Value" maxOccurs="unbounded" minOccurs="0" nillable="true">
                <xsd:simpleType>
                  <xsd:restriction base="dms:Choice">
                    <xsd:enumeration value="Nonpoint"/>
                    <xsd:enumeration value="Point"/>
                    <xsd:enumeration value="Onroad"/>
                    <xsd:enumeration value="Nonroad"/>
                    <xsd:enumeration value="Events"/>
                    <xsd:enumeration value="Biogenics"/>
                  </xsd:restriction>
                </xsd:simpleType>
              </xsd:element>
            </xsd:sequence>
          </xsd:extension>
        </xsd:complexContent>
      </xsd:complexType>
    </xsd:element>
    <xsd:element name="Sectors" ma:index="31" nillable="true" ma:displayName="Sectors" ma:description="EIS Sectors or other user-defined sector" ma:internalName="Sectors">
      <xsd:complexType>
        <xsd:complexContent>
          <xsd:extension base="dms:MultiChoiceFillIn">
            <xsd:sequence>
              <xsd:element name="Value" maxOccurs="unbounded" minOccurs="0" nillable="true">
                <xsd:simpleType>
                  <xsd:union memberTypes="dms:Text">
                    <xsd:simpleType>
                      <xsd:restriction base="dms:Choice">
                        <xsd:enumeration value="Agriculture - Crops &amp; Livestock Dust"/>
                        <xsd:enumeration value="Agriculture - Fertilizer Application"/>
                        <xsd:enumeration value="Agriculture - Livestock Waste"/>
                        <xsd:enumeration value="Biogenics - Vegetation and Soil"/>
                        <xsd:enumeration value="Bulk Gasoline Terminals"/>
                        <xsd:enumeration value="Commercial Cooking"/>
                        <xsd:enumeration value="Dust - Construction Dust"/>
                        <xsd:enumeration value="Dust - Paved Road Dust"/>
                        <xsd:enumeration value="Dust - Unpaved Road Dust"/>
                        <xsd:enumeration value="Fires - Agricultural Field Burning"/>
                        <xsd:enumeration value="Fires - Prescribed Fires"/>
                        <xsd:enumeration value="Fires - Wildfires"/>
                        <xsd:enumeration value="Fuel Comb - Comm/Institutional - Biomass"/>
                        <xsd:enumeration value="Fuel Comb - Comm/Institutional - Coal"/>
                        <xsd:enumeration value="Fuel Comb - Comm/Institutional - Natural Gas"/>
                        <xsd:enumeration value="Fuel Comb - Comm/Institutional - Oil"/>
                        <xsd:enumeration value="Fuel Comb - Comm/Institutional - Other"/>
                        <xsd:enumeration value="Fuel Comb - Electric Generation - Biomass"/>
                        <xsd:enumeration value="Fuel Comb - Electric Generation - Coal"/>
                        <xsd:enumeration value="Fuel Comb - Electric Generation - Natural Gas"/>
                        <xsd:enumeration value="Fuel Comb - Electric Generation - Oil"/>
                        <xsd:enumeration value="Fuel Comb - Electric Generation - Other"/>
                        <xsd:enumeration value="Fuel Comb - Industrial Boilers, ICEs - Biomass"/>
                        <xsd:enumeration value="Fuel Comb - Industrial Boilers, ICEs - Coal"/>
                        <xsd:enumeration value="Fuel Comb - Industrial Boilers, ICEs - Natural Gas"/>
                        <xsd:enumeration value="Fuel Comb - Industrial Boilers, ICEs - Oil"/>
                        <xsd:enumeration value="Fuel Comb - Industrial Boilers, ICEs - Other"/>
                        <xsd:enumeration value="Fuel Comb - Residential - Natural Gas"/>
                        <xsd:enumeration value="Fuel Comb - Residential - Oil"/>
                        <xsd:enumeration value="Fuel Comb - Residential - Other"/>
                        <xsd:enumeration value="Fuel Comb - Residential - Wood"/>
                        <xsd:enumeration value="Gas Stations"/>
                        <xsd:enumeration value="Industrial Processes - Cement Manuf"/>
                        <xsd:enumeration value="Industrial Processes - Chemical Manuf"/>
                        <xsd:enumeration value="Industrial Processes - Ferrous Metals"/>
                        <xsd:enumeration value="Industrial Processes - Mining"/>
                        <xsd:enumeration value="Industrial Processes - NEC"/>
                        <xsd:enumeration value="Industrial Processes - Non-ferrous Metals"/>
                        <xsd:enumeration value="Industrial Processes - Oil &amp; Gas Production"/>
                        <xsd:enumeration value="Industrial Processes - Petroleum Refineries"/>
                        <xsd:enumeration value="Industrial Processes - Pulp &amp; Paper"/>
                        <xsd:enumeration value="Industrial Processes - Storage and Transfer"/>
                        <xsd:enumeration value="Miscellaneous Non-Industrial NEC"/>
                        <xsd:enumeration value="Mobile - Aircraft"/>
                        <xsd:enumeration value="Mobile - Commercial Marine Vessels"/>
                        <xsd:enumeration value="Mobile - Locomotives"/>
                        <xsd:enumeration value="Mobile - Non-Road Equipment - Diesel"/>
                        <xsd:enumeration value="Mobile - Non-Road Equipment - Gasoline"/>
                        <xsd:enumeration value="Mobile - Non-Road Equipment - Other"/>
                        <xsd:enumeration value="Mobile - On-Road Diesel Heavy Duty Vehicles"/>
                        <xsd:enumeration value="Mobile - On-Road Diesel Light Duty Vehicles"/>
                        <xsd:enumeration value="Mobile - On-Road Gasoline Heavy Duty Vehicles"/>
                        <xsd:enumeration value="Mobile - On-Road Gasoline Light Duty Vehicles"/>
                        <xsd:enumeration value="Solvent - Consumer &amp; Commercial Solvent Use"/>
                        <xsd:enumeration value="Solvent - Degreasing"/>
                        <xsd:enumeration value="Solvent - Dry Cleaning"/>
                        <xsd:enumeration value="Solvent - Graphic Arts"/>
                        <xsd:enumeration value="Solvent - Industrial Surface Coating &amp; Solvent Use"/>
                        <xsd:enumeration value="Solvent - Non-Industrial Surface Coating"/>
                        <xsd:enumeration value="Waste Disposal"/>
                      </xsd:restriction>
                    </xsd:simpleType>
                  </xsd:union>
                </xsd:simpleType>
              </xsd:element>
            </xsd:sequence>
          </xsd:extension>
        </xsd:complexContent>
      </xsd:complexType>
    </xsd:element>
    <xsd:element name="MediaServiceMetadata" ma:index="34" nillable="true" ma:displayName="MediaServiceMetadata" ma:description="" ma:hidden="true" ma:internalName="MediaServiceMetadata" ma:readOnly="true">
      <xsd:simpleType>
        <xsd:restriction base="dms:Note"/>
      </xsd:simpleType>
    </xsd:element>
    <xsd:element name="MediaServiceFastMetadata" ma:index="35"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B86B7C-71E6-4222-8BDB-3C6399B015A9}">
  <ds:schemaRefs>
    <ds:schemaRef ds:uri="http://purl.org/dc/dcmitype/"/>
    <ds:schemaRef ds:uri="4ffa91fb-a0ff-4ac5-b2db-65c790d184a4"/>
    <ds:schemaRef ds:uri="http://schemas.microsoft.com/sharepoint.v3"/>
    <ds:schemaRef ds:uri="http://purl.org/dc/elements/1.1/"/>
    <ds:schemaRef ds:uri="http://schemas.microsoft.com/office/2006/metadata/properties"/>
    <ds:schemaRef ds:uri="http://schemas.microsoft.com/sharepoint/v3/fields"/>
    <ds:schemaRef ds:uri="http://schemas.microsoft.com/sharepoint/v3"/>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9deaf657-8a9f-4e33-896a-f1b44d51727f"/>
    <ds:schemaRef ds:uri="4c3437ee-eec8-43b3-80f1-acd479dd78da"/>
    <ds:schemaRef ds:uri="http://www.w3.org/XML/1998/namespace"/>
  </ds:schemaRefs>
</ds:datastoreItem>
</file>

<file path=customXml/itemProps2.xml><?xml version="1.0" encoding="utf-8"?>
<ds:datastoreItem xmlns:ds="http://schemas.openxmlformats.org/officeDocument/2006/customXml" ds:itemID="{4BB694B5-6500-4BCC-8253-C23EC37F84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4c3437ee-eec8-43b3-80f1-acd479dd78da"/>
    <ds:schemaRef ds:uri="9deaf657-8a9f-4e33-896a-f1b44d5172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E2AAB3-1F73-4A06-BA16-3D795EE32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17607</TotalTime>
  <Words>7198</Words>
  <Application>Microsoft Office PowerPoint</Application>
  <PresentationFormat>Widescreen</PresentationFormat>
  <Paragraphs>948</Paragraphs>
  <Slides>88</Slides>
  <Notes>57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88</vt:i4>
      </vt:variant>
    </vt:vector>
  </HeadingPairs>
  <TitlesOfParts>
    <vt:vector size="96" baseType="lpstr">
      <vt:lpstr>Arial</vt:lpstr>
      <vt:lpstr>Calibri</vt:lpstr>
      <vt:lpstr>Cambria Math</vt:lpstr>
      <vt:lpstr>Century Gothic</vt:lpstr>
      <vt:lpstr>Century Schoolbook</vt:lpstr>
      <vt:lpstr>Corbel</vt:lpstr>
      <vt:lpstr>Wingdings</vt:lpstr>
      <vt:lpstr>Mesh</vt:lpstr>
      <vt:lpstr>The NEI/EIS Nonpoint Data Category Development Process and QA</vt:lpstr>
      <vt:lpstr>Outline</vt:lpstr>
      <vt:lpstr>High-level EIS and NEI Overview</vt:lpstr>
      <vt:lpstr>Communication with data submitters (1)</vt:lpstr>
      <vt:lpstr>Communication with data submitters (2)</vt:lpstr>
      <vt:lpstr>Communication with data submitters (3)</vt:lpstr>
      <vt:lpstr>Nonpoint Augmentation: Why?</vt:lpstr>
      <vt:lpstr>HAP Aug and Cr Speciation: Overview</vt:lpstr>
      <vt:lpstr>HAP Aug &amp; Cr Speciation: General Approach</vt:lpstr>
      <vt:lpstr>About HAP and Chromium Factors</vt:lpstr>
      <vt:lpstr>Example profile– computed based on WebFIRE EFs: “combust-natgas”</vt:lpstr>
      <vt:lpstr>HAP Augmentation vs Cr Speciation</vt:lpstr>
      <vt:lpstr>HAP Augmentation: Important Caveats!</vt:lpstr>
      <vt:lpstr>Augmentation Profile Information in EIS</vt:lpstr>
      <vt:lpstr>Chromium Speciation Screenshots: SCC-level assignment</vt:lpstr>
      <vt:lpstr>HAP Augmentation Screenshot: SCC-level</vt:lpstr>
      <vt:lpstr>PM Augmentation: What PM Pollutants are needed in the NEI?</vt:lpstr>
      <vt:lpstr>What PM Pollutants are Allowed in EIS?</vt:lpstr>
      <vt:lpstr>The PM Augmentation Tool</vt:lpstr>
      <vt:lpstr>What does the PM Augmentation Tool do?</vt:lpstr>
      <vt:lpstr>PM2.5 Speciation</vt:lpstr>
      <vt:lpstr>PM Speciation: References</vt:lpstr>
      <vt:lpstr>Other non-SLT Nonpoint Datasets</vt:lpstr>
      <vt:lpstr>2017 NEI Plan: Resources</vt:lpstr>
      <vt:lpstr>2017 NEI Plan: Nonpoint Overview</vt:lpstr>
      <vt:lpstr>2017 Nonpoint NEI Schedule: Key Dates</vt:lpstr>
      <vt:lpstr>2017 NEI Plan:  What Will Define Nonpoint Success?</vt:lpstr>
      <vt:lpstr>Nonpoint Selection Process: Blending Data</vt:lpstr>
      <vt:lpstr>Role of SLTs vs. EPA</vt:lpstr>
      <vt:lpstr>Selection Hierarchy</vt:lpstr>
      <vt:lpstr>The Selection Hierarchy: 2014 NEI Example</vt:lpstr>
      <vt:lpstr>Nonpoint Details: QA, Tagging, Business Rules</vt:lpstr>
      <vt:lpstr>What happens after SLTs submit their data? </vt:lpstr>
      <vt:lpstr>QA:  Outlier Check for 2017 Nonpoint </vt:lpstr>
      <vt:lpstr>QA:  Missing Data </vt:lpstr>
      <vt:lpstr>QA:  Nonsensical Data</vt:lpstr>
      <vt:lpstr>QA:  EIS Sector Level </vt:lpstr>
      <vt:lpstr>Tagging Data</vt:lpstr>
      <vt:lpstr>Nonpoint Survey</vt:lpstr>
      <vt:lpstr>New Nonpoint Survey: Refer to 9/19 Webinar</vt:lpstr>
      <vt:lpstr>Nonpoint Procedures</vt:lpstr>
      <vt:lpstr>Expected Pollutants List: Nonpoint</vt:lpstr>
      <vt:lpstr>Nonpoint Expected Pollutants Business Rules</vt:lpstr>
      <vt:lpstr>Option Group/Option Set (OGOS): Purpose &amp; Definitions</vt:lpstr>
      <vt:lpstr>Option Group/Option Set: Introductory Example </vt:lpstr>
      <vt:lpstr>Option Group/Option Set: Business Rules</vt:lpstr>
      <vt:lpstr>OGOS Example: RWC Hydronic Heaters</vt:lpstr>
      <vt:lpstr>OGOS Example: Detailed Scenarios</vt:lpstr>
      <vt:lpstr>OGOS Example: Very Detailed Alternative</vt:lpstr>
      <vt:lpstr>OGOS Example: Switching “B1A” to “B1B”</vt:lpstr>
      <vt:lpstr>OGOS Example: “B” Trumps “BnY”</vt:lpstr>
      <vt:lpstr>The Emission Inventory System (EIS) Nonpoint Focus</vt:lpstr>
      <vt:lpstr>Viewing Nonpoint Emissions</vt:lpstr>
      <vt:lpstr>Nonpoint/Onroad/Nonroad Emissions</vt:lpstr>
      <vt:lpstr>Nonpoint/Onroad/Nonroad Emissions – Cont’d</vt:lpstr>
      <vt:lpstr>Nonpoint/Onroad/Nonroad Emissions - Warning</vt:lpstr>
      <vt:lpstr>Process Emissions – Data Set</vt:lpstr>
      <vt:lpstr>Process Emissions – Emissions</vt:lpstr>
      <vt:lpstr>Process Emissions – Emissions Detail</vt:lpstr>
      <vt:lpstr>Nonpoint EIS Reports</vt:lpstr>
      <vt:lpstr>Request Reports</vt:lpstr>
      <vt:lpstr>County by SCC Report</vt:lpstr>
      <vt:lpstr>County by SCC – Data Set</vt:lpstr>
      <vt:lpstr>County by SCC - Pollutant</vt:lpstr>
      <vt:lpstr>County by SCC – Data Category</vt:lpstr>
      <vt:lpstr>County by SCC – Reporting Period</vt:lpstr>
      <vt:lpstr>County by SCC - Tagging</vt:lpstr>
      <vt:lpstr>County by SCC – Custom Columns</vt:lpstr>
      <vt:lpstr>County by SCC – Report Download</vt:lpstr>
      <vt:lpstr>County by SCC – Report Download Cont’d</vt:lpstr>
      <vt:lpstr>County by SCC - Report</vt:lpstr>
      <vt:lpstr>Data Tagging, SMOKE Flat File Reports </vt:lpstr>
      <vt:lpstr>Data Tagging</vt:lpstr>
      <vt:lpstr>SMOKE Flat Files</vt:lpstr>
      <vt:lpstr>Comparison Reports </vt:lpstr>
      <vt:lpstr>Comparison Report</vt:lpstr>
      <vt:lpstr>Comparison Report - Filters</vt:lpstr>
      <vt:lpstr>Comparison Report – Data Set</vt:lpstr>
      <vt:lpstr>Comparison Report – Comparison Data Set</vt:lpstr>
      <vt:lpstr>Comparison Report - Pollutants</vt:lpstr>
      <vt:lpstr>Comparison Report – Data Category</vt:lpstr>
      <vt:lpstr>Comparison Report - Columns</vt:lpstr>
      <vt:lpstr>Large File Downloads</vt:lpstr>
      <vt:lpstr>EIS Reference Data </vt:lpstr>
      <vt:lpstr>Reporting Code Tables</vt:lpstr>
      <vt:lpstr>Reporting Code Tables - SCC</vt:lpstr>
      <vt:lpstr>EIS Reference Data: Pollutant Table</vt:lpstr>
      <vt:lpstr>NOMAD SharePoint Site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EIS and the making of the NEI</dc:title>
  <dc:creator>Mason, Rich</dc:creator>
  <cp:keywords>NEI ; EIS ; Schedule ; AERR ; SLT ; Gateway ; QA ; SharePoint ; training ; augmentation ; speciation ; HAP ; PM</cp:keywords>
  <cp:lastModifiedBy>Dombrowski, Sally</cp:lastModifiedBy>
  <cp:revision>279</cp:revision>
  <cp:lastPrinted>2017-08-11T19:39:06Z</cp:lastPrinted>
  <dcterms:created xsi:type="dcterms:W3CDTF">2017-07-11T19:56:45Z</dcterms:created>
  <dcterms:modified xsi:type="dcterms:W3CDTF">2018-10-26T21:21:15Z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0x0101000CB9804A171FED4EBFC77CA4BEAC6964</vt:lpwstr>
  </property>
  <property fmtid="{D5CDD505-2E9C-101B-9397-08002B2CF9AE}" pid="3" name="TaxKeyword">
    <vt:lpwstr/>
  </property>
  <property fmtid="{D5CDD505-2E9C-101B-9397-08002B2CF9AE}" pid="4" name="Document Type">
    <vt:lpwstr/>
  </property>
  <property fmtid="{D5CDD505-2E9C-101B-9397-08002B2CF9AE}" pid="5" name="EPA Subject">
    <vt:lpwstr/>
  </property>
</Properties>
</file>