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6459200" cy="21945600"/>
  <p:notesSz cx="6858000" cy="9144000"/>
  <p:defaultTextStyle>
    <a:defPPr>
      <a:defRPr lang="en-US"/>
    </a:defPPr>
    <a:lvl1pPr marL="0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1pPr>
    <a:lvl2pPr marL="921715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2pPr>
    <a:lvl3pPr marL="1843430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3pPr>
    <a:lvl4pPr marL="2765146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4pPr>
    <a:lvl5pPr marL="3686861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5pPr>
    <a:lvl6pPr marL="4608576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6pPr>
    <a:lvl7pPr marL="5530291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7pPr>
    <a:lvl8pPr marL="6452006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8pPr>
    <a:lvl9pPr marL="7373722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 userDrawn="1">
          <p15:clr>
            <a:srgbClr val="A4A3A4"/>
          </p15:clr>
        </p15:guide>
        <p15:guide id="2" pos="518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762" autoAdjust="0"/>
    <p:restoredTop sz="96416" autoAdjust="0"/>
  </p:normalViewPr>
  <p:slideViewPr>
    <p:cSldViewPr snapToGrid="0" showGuides="1">
      <p:cViewPr varScale="1">
        <p:scale>
          <a:sx n="33" d="100"/>
          <a:sy n="33" d="100"/>
        </p:scale>
        <p:origin x="1710" y="138"/>
      </p:cViewPr>
      <p:guideLst>
        <p:guide orient="horz" pos="6912"/>
        <p:guide pos="51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C2096-460D-48B3-94EC-2D0516A3F4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7400" y="3591562"/>
            <a:ext cx="12344400" cy="764032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4FEEA4-ED3D-47A2-858B-93352FFE61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7400" y="11526522"/>
            <a:ext cx="12344400" cy="529843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E85218-F4B7-4E34-A8D8-8841E80BE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102C70-0365-4C91-B80A-12BA85929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4A6905-1E5F-4AAE-AB0B-5D7252C7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499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62AAE-2B5D-48A0-943A-49B43D320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1855DB-386A-4C01-8DA9-21231292FC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5AA15C-C90F-442D-94B5-3E21BBB40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09B05-1550-4778-A58E-D7AF8BABA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07D704-1C34-478A-98BE-9983C66E8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86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00548C-1228-4313-A69B-2C1F4E9FD4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1778615" y="1168400"/>
            <a:ext cx="3549015" cy="185978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F096A8-56F3-4441-A461-311C13936E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31570" y="1168400"/>
            <a:ext cx="10441305" cy="1859788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C0A43-ABE9-469D-9334-64B2EE71F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60AFB-21C0-47F4-8641-FB23C9FBA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0999D-885C-4EAC-97C0-BF6BA56BE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179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D9DD9-7D12-4E83-9FDF-A25306560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A9460-3656-43F5-AA28-844F49E1A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0EC4A7-16FE-4CF4-B87B-823C7D2F8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3E0B48-9D34-4E88-A300-A92508FB5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5DAB3A-95A1-425A-8037-D15CAF4B8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08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2233A-662D-44AE-9BA7-28DF44390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2998" y="5471163"/>
            <a:ext cx="14196060" cy="912875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137EF8-01F5-488B-8A85-51B2A39B4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22998" y="14686283"/>
            <a:ext cx="14196060" cy="480059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F8D4F3-4631-4844-BBC4-1FA524C39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8603F4-8452-4A23-88D4-ADD966CE8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CFE96-385C-4F5E-94D6-C6B888B16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818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22B06-3525-4DC5-9422-0A1587054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0E8BB-064F-434B-973A-D5A5E0BC65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31570" y="5842000"/>
            <a:ext cx="6995160" cy="139242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B70C35-767E-4090-AC0D-8DD997B51A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32470" y="5842000"/>
            <a:ext cx="6995160" cy="139242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E30332-1529-4C3F-B91E-75424897B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DD505-1459-4D72-BB5D-E7A60E126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D8B7FF-5514-441A-9161-57A5F067F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939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E9F8F-DCBD-41D1-ABD0-3BDFDB705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714" y="1168401"/>
            <a:ext cx="14196060" cy="42418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AE8EEF-7243-4DB9-A9C6-86B24307DB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33715" y="5379722"/>
            <a:ext cx="6963012" cy="26365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C9616B-40C0-4A23-A454-94BE249A54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33715" y="8016240"/>
            <a:ext cx="6963012" cy="117906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26B283-1621-40FA-95D8-EA883AC492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332470" y="5379722"/>
            <a:ext cx="6997304" cy="26365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1175EA-8FD5-42A0-A34F-45B4B9B953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332470" y="8016240"/>
            <a:ext cx="6997304" cy="117906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8D62F4-8547-4296-BCB1-107862B98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BDC71A-8C55-497E-B5D1-D9D3FA7DE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CC17F7-0D24-42A9-ADA6-9AE2BD9C1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11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55521-568A-4F1D-B3B8-298241FC1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AA534A-CEC2-46D1-9551-0B9256ADA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E4F336-F91E-4314-9BDA-E9D6CF3BD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7DE4A9-7CDD-4817-B7E9-3204AF0D5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52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265E2B-4A85-4A2F-AB1F-CDFA0057E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8F5F5B-52DE-4CFD-A0F8-E5B246D03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05D2A0-89E9-4C0F-BC5F-5FBA29F7D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748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DF003-6697-4CDB-B414-29EFF3683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714" y="1463040"/>
            <a:ext cx="5308520" cy="512064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BF713-118D-4242-B1F7-418461A26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7304" y="3159762"/>
            <a:ext cx="8332470" cy="15595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2E2876-1755-4027-BA0A-7B09147AD5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33714" y="6583680"/>
            <a:ext cx="5308520" cy="1219708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7E45B-F707-496D-9FA2-691CFF1C5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0CD672-9C93-4C4C-B69D-B03B72548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26A07B-BFA3-47A9-9179-51EB9DD28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41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23E27-B306-40DC-8A24-A95C8B43E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714" y="1463040"/>
            <a:ext cx="5308520" cy="512064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11241A-D588-45D9-ADDF-1D768F3320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997304" y="3159762"/>
            <a:ext cx="8332470" cy="15595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7C62C0-07D9-4D5B-82D6-632B707097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33714" y="6583680"/>
            <a:ext cx="5308520" cy="1219708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F7F771-8A6A-4DA7-84E2-4F257B70F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488574-49E7-4D3B-BC16-1EF412C5A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0001BF-BBE0-415F-96AF-391707822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936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9EF67D-0320-4E3E-8657-D42D5CFC6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1570" y="1168401"/>
            <a:ext cx="1419606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ECF055-B8FA-41D3-8A68-17A413C2E5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31570" y="5842000"/>
            <a:ext cx="1419606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19CDBC-ABCD-49E1-A8A0-8E50892A13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1570" y="20340322"/>
            <a:ext cx="370332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E3F5F-3432-40A6-88FF-703877649079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5BD5B-1183-43A5-989E-9AEEE964DD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52110" y="20340322"/>
            <a:ext cx="555498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EF90ED-06B6-4BE8-AB68-259F34CD5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24310" y="20340322"/>
            <a:ext cx="370332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6FBE2DF-ADF6-4797-BC24-E3CCBB8E94D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92"/>
            <a:ext cx="16459200" cy="21933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499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ead Free Kids logo">
            <a:extLst>
              <a:ext uri="{FF2B5EF4-FFF2-40B4-BE49-F238E27FC236}">
                <a16:creationId xmlns:a16="http://schemas.microsoft.com/office/drawing/2014/main" id="{11FD03CA-E91B-431A-8FFD-43C8E6E33A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131" y="3524323"/>
            <a:ext cx="5610447" cy="6440673"/>
          </a:xfrm>
          <a:prstGeom prst="rect">
            <a:avLst/>
          </a:prstGeom>
        </p:spPr>
      </p:pic>
      <p:sp>
        <p:nvSpPr>
          <p:cNvPr id="38" name="التسمم بالرصاص">
            <a:extLst>
              <a:ext uri="{FF2B5EF4-FFF2-40B4-BE49-F238E27FC236}">
                <a16:creationId xmlns:a16="http://schemas.microsoft.com/office/drawing/2014/main" id="{9396F9A9-A6F7-468A-A65C-8FE2EA7B2381}"/>
              </a:ext>
            </a:extLst>
          </p:cNvPr>
          <p:cNvSpPr txBox="1"/>
          <p:nvPr/>
        </p:nvSpPr>
        <p:spPr>
          <a:xfrm>
            <a:off x="4255820" y="16520996"/>
            <a:ext cx="11364547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100">
                <a:solidFill>
                  <a:schemeClr val="bg1"/>
                </a:solidFill>
              </a:rPr>
              <a:t> </a:t>
            </a:r>
            <a:r>
              <a:rPr lang="en-US" sz="8800">
                <a:solidFill>
                  <a:schemeClr val="bg1"/>
                </a:solidFill>
              </a:rPr>
              <a:t> </a:t>
            </a:r>
            <a:r>
              <a:rPr lang="ar-AE" sz="10100" dirty="0">
                <a:solidFill>
                  <a:schemeClr val="bg1"/>
                </a:solidFill>
              </a:rPr>
              <a:t>التسمم بالرصاص</a:t>
            </a:r>
            <a:endParaRPr lang="en-US" sz="10100" dirty="0">
              <a:solidFill>
                <a:schemeClr val="bg1"/>
              </a:solidFill>
            </a:endParaRPr>
          </a:p>
        </p:txBody>
      </p:sp>
      <p:sp>
        <p:nvSpPr>
          <p:cNvPr id="34" name="أسبوع الحملة القومية لمنع">
            <a:extLst>
              <a:ext uri="{FF2B5EF4-FFF2-40B4-BE49-F238E27FC236}">
                <a16:creationId xmlns:a16="http://schemas.microsoft.com/office/drawing/2014/main" id="{D50F81A7-2FCB-4481-842B-01739DACF31B}"/>
              </a:ext>
            </a:extLst>
          </p:cNvPr>
          <p:cNvSpPr txBox="1"/>
          <p:nvPr/>
        </p:nvSpPr>
        <p:spPr>
          <a:xfrm>
            <a:off x="2162992" y="15217325"/>
            <a:ext cx="13457375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10100" dirty="0">
                <a:solidFill>
                  <a:schemeClr val="bg1"/>
                </a:solidFill>
              </a:rPr>
              <a:t>سبوع الحملة القومیة لمنع </a:t>
            </a:r>
            <a:endParaRPr lang="en-US" sz="10100" dirty="0">
              <a:solidFill>
                <a:schemeClr val="bg1"/>
              </a:solidFill>
            </a:endParaRPr>
          </a:p>
        </p:txBody>
      </p:sp>
      <p:sp>
        <p:nvSpPr>
          <p:cNvPr id="36" name="من 21 إلى 27 تشرين الأول/ أكتوبر2018">
            <a:extLst>
              <a:ext uri="{FF2B5EF4-FFF2-40B4-BE49-F238E27FC236}">
                <a16:creationId xmlns:a16="http://schemas.microsoft.com/office/drawing/2014/main" id="{76F083EF-7CD9-454C-B841-FB7BD72EDC9C}"/>
              </a:ext>
            </a:extLst>
          </p:cNvPr>
          <p:cNvSpPr txBox="1"/>
          <p:nvPr/>
        </p:nvSpPr>
        <p:spPr>
          <a:xfrm>
            <a:off x="7167337" y="14008338"/>
            <a:ext cx="8475397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600" dirty="0">
                <a:solidFill>
                  <a:srgbClr val="F499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r>
              <a:rPr lang="ar-AE" sz="4600" dirty="0">
                <a:solidFill>
                  <a:srgbClr val="F49924"/>
                </a:solidFill>
              </a:rPr>
              <a:t>من </a:t>
            </a:r>
            <a:r>
              <a:rPr lang="ar-AE" sz="4600" dirty="0">
                <a:solidFill>
                  <a:srgbClr val="F499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r>
              <a:rPr lang="ar-AE" sz="4600" dirty="0">
                <a:solidFill>
                  <a:srgbClr val="F49924"/>
                </a:solidFill>
              </a:rPr>
              <a:t> إلى </a:t>
            </a:r>
            <a:r>
              <a:rPr lang="ar-AE" sz="4600" dirty="0">
                <a:solidFill>
                  <a:srgbClr val="F499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  <a:r>
              <a:rPr lang="ar-AE" sz="4600" dirty="0">
                <a:solidFill>
                  <a:srgbClr val="F49924"/>
                </a:solidFill>
              </a:rPr>
              <a:t> تشرين الأول/ أكتوبر</a:t>
            </a:r>
            <a:endParaRPr lang="en-US" sz="4600" dirty="0">
              <a:solidFill>
                <a:srgbClr val="F49924"/>
              </a:solidFill>
            </a:endParaRPr>
          </a:p>
        </p:txBody>
      </p:sp>
      <p:sp>
        <p:nvSpPr>
          <p:cNvPr id="21" name="#NLPPW2018">
            <a:extLst>
              <a:ext uri="{FF2B5EF4-FFF2-40B4-BE49-F238E27FC236}">
                <a16:creationId xmlns:a16="http://schemas.microsoft.com/office/drawing/2014/main" id="{B4522B31-222C-4D48-A11A-05667BA331BB}"/>
              </a:ext>
            </a:extLst>
          </p:cNvPr>
          <p:cNvSpPr txBox="1"/>
          <p:nvPr/>
        </p:nvSpPr>
        <p:spPr>
          <a:xfrm>
            <a:off x="878898" y="11843794"/>
            <a:ext cx="3336170" cy="11265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4000"/>
              </a:lnSpc>
            </a:pPr>
            <a:r>
              <a:rPr lang="en-US" sz="4900" b="1" baseline="30000" dirty="0">
                <a:solidFill>
                  <a:srgbClr val="2677AA"/>
                </a:solidFill>
                <a:latin typeface="Lucida Sans" panose="020B0602030504020204" pitchFamily="34" charset="0"/>
              </a:rPr>
              <a:t>#NLPPW2018</a:t>
            </a:r>
          </a:p>
          <a:p>
            <a:pPr>
              <a:lnSpc>
                <a:spcPts val="4000"/>
              </a:lnSpc>
            </a:pPr>
            <a:r>
              <a:rPr lang="en-US" sz="4900" b="1" baseline="30000" dirty="0">
                <a:solidFill>
                  <a:srgbClr val="2677AA"/>
                </a:solidFill>
                <a:latin typeface="Lucida Sans" panose="020B0602030504020204" pitchFamily="34" charset="0"/>
              </a:rPr>
              <a:t>#</a:t>
            </a:r>
            <a:r>
              <a:rPr lang="en-US" sz="4900" b="1" baseline="30000" dirty="0" err="1">
                <a:solidFill>
                  <a:srgbClr val="2677AA"/>
                </a:solidFill>
                <a:latin typeface="Lucida Sans" panose="020B0602030504020204" pitchFamily="34" charset="0"/>
              </a:rPr>
              <a:t>LeadFreeKids</a:t>
            </a:r>
            <a:endParaRPr lang="en-US" sz="4900" b="1" dirty="0">
              <a:solidFill>
                <a:srgbClr val="2677AA"/>
              </a:solidFill>
              <a:latin typeface="Lucida Sans" panose="020B0602030504020204" pitchFamily="34" charset="0"/>
            </a:endParaRPr>
          </a:p>
        </p:txBody>
      </p:sp>
      <p:sp>
        <p:nvSpPr>
          <p:cNvPr id="35" name="افحص طفلك">
            <a:extLst>
              <a:ext uri="{FF2B5EF4-FFF2-40B4-BE49-F238E27FC236}">
                <a16:creationId xmlns:a16="http://schemas.microsoft.com/office/drawing/2014/main" id="{1BEF50B3-7D50-4716-B995-9037B47B3775}"/>
              </a:ext>
            </a:extLst>
          </p:cNvPr>
          <p:cNvSpPr txBox="1"/>
          <p:nvPr/>
        </p:nvSpPr>
        <p:spPr>
          <a:xfrm>
            <a:off x="10132499" y="7454457"/>
            <a:ext cx="56901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9600" dirty="0"/>
              <a:t>افحص طفلك</a:t>
            </a:r>
            <a:endParaRPr lang="en-US" sz="9600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A06CA8F4-90D1-497C-BC6E-C2AB884FC2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8976" y="7667643"/>
            <a:ext cx="894136" cy="898455"/>
          </a:xfrm>
          <a:prstGeom prst="rect">
            <a:avLst/>
          </a:prstGeom>
        </p:spPr>
      </p:pic>
      <p:sp>
        <p:nvSpPr>
          <p:cNvPr id="37" name="افحص منزلك">
            <a:extLst>
              <a:ext uri="{FF2B5EF4-FFF2-40B4-BE49-F238E27FC236}">
                <a16:creationId xmlns:a16="http://schemas.microsoft.com/office/drawing/2014/main" id="{8BCB489F-55BD-49ED-A899-5C8F7BD025A6}"/>
              </a:ext>
            </a:extLst>
          </p:cNvPr>
          <p:cNvSpPr txBox="1"/>
          <p:nvPr/>
        </p:nvSpPr>
        <p:spPr>
          <a:xfrm>
            <a:off x="10132499" y="6104363"/>
            <a:ext cx="57923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9600" dirty="0"/>
              <a:t>افحص منزلك</a:t>
            </a:r>
            <a:endParaRPr lang="en-US" sz="9600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2950468A-3075-4B4E-9596-4C54422472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3222" y="6286523"/>
            <a:ext cx="1073291" cy="898455"/>
          </a:xfrm>
          <a:prstGeom prst="rect">
            <a:avLst/>
          </a:prstGeom>
        </p:spPr>
      </p:pic>
      <p:sp>
        <p:nvSpPr>
          <p:cNvPr id="33" name="تسلح بالحقائق">
            <a:extLst>
              <a:ext uri="{FF2B5EF4-FFF2-40B4-BE49-F238E27FC236}">
                <a16:creationId xmlns:a16="http://schemas.microsoft.com/office/drawing/2014/main" id="{4E06755B-9891-404F-9C37-D5DD240740E4}"/>
              </a:ext>
            </a:extLst>
          </p:cNvPr>
          <p:cNvSpPr txBox="1"/>
          <p:nvPr/>
        </p:nvSpPr>
        <p:spPr>
          <a:xfrm>
            <a:off x="10107389" y="4606600"/>
            <a:ext cx="60534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9600" dirty="0"/>
              <a:t>تسلح بالحقائق</a:t>
            </a:r>
            <a:endParaRPr lang="en-US" sz="9600" dirty="0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98B1BE91-5E57-4F96-A1FA-7F3BAB6FBD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9563" y="4767353"/>
            <a:ext cx="909488" cy="1039795"/>
          </a:xfrm>
          <a:prstGeom prst="rect">
            <a:avLst/>
          </a:prstGeom>
        </p:spPr>
      </p:pic>
      <p:sp>
        <p:nvSpPr>
          <p:cNvPr id="40" name="من أجل مستقبل ينعمون فيه بالصحة">
            <a:extLst>
              <a:ext uri="{FF2B5EF4-FFF2-40B4-BE49-F238E27FC236}">
                <a16:creationId xmlns:a16="http://schemas.microsoft.com/office/drawing/2014/main" id="{A06EDE96-5CBA-442F-ACD6-381CB4FA0372}"/>
              </a:ext>
            </a:extLst>
          </p:cNvPr>
          <p:cNvSpPr txBox="1"/>
          <p:nvPr/>
        </p:nvSpPr>
        <p:spPr>
          <a:xfrm>
            <a:off x="479342" y="8223521"/>
            <a:ext cx="8204635" cy="869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5050" dirty="0">
                <a:solidFill>
                  <a:srgbClr val="002C72"/>
                </a:solidFill>
              </a:rPr>
              <a:t>من أجل مستقبل ينعمون فيه بالصحة</a:t>
            </a:r>
            <a:endParaRPr lang="en-US" sz="5050" dirty="0">
              <a:solidFill>
                <a:srgbClr val="002C72"/>
              </a:solidFill>
            </a:endParaRPr>
          </a:p>
        </p:txBody>
      </p:sp>
      <p:sp>
        <p:nvSpPr>
          <p:cNvPr id="39" name="جنيب الأطفال التعرض للرصاص">
            <a:extLst>
              <a:ext uri="{FF2B5EF4-FFF2-40B4-BE49-F238E27FC236}">
                <a16:creationId xmlns:a16="http://schemas.microsoft.com/office/drawing/2014/main" id="{E00CA871-E824-413F-A519-FBB4FCC59F69}"/>
              </a:ext>
            </a:extLst>
          </p:cNvPr>
          <p:cNvSpPr txBox="1"/>
          <p:nvPr/>
        </p:nvSpPr>
        <p:spPr>
          <a:xfrm>
            <a:off x="695470" y="7420312"/>
            <a:ext cx="776504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5050" dirty="0">
                <a:solidFill>
                  <a:srgbClr val="002C72"/>
                </a:solidFill>
              </a:rPr>
              <a:t>جنيب الأطفال التعرض للرصاص</a:t>
            </a:r>
            <a:endParaRPr lang="en-US" sz="5050" dirty="0">
              <a:solidFill>
                <a:srgbClr val="002C72"/>
              </a:solidFill>
            </a:endParaRPr>
          </a:p>
        </p:txBody>
      </p:sp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6EAB1C3F-6EA1-4BF1-8907-DAFA1C2A9E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7400" y="-1404978"/>
            <a:ext cx="12344400" cy="1209038"/>
          </a:xfrm>
        </p:spPr>
        <p:txBody>
          <a:bodyPr/>
          <a:lstStyle/>
          <a:p>
            <a:r>
              <a:rPr lang="en-US" dirty="0"/>
              <a:t>Lead Free Kids poster 2018</a:t>
            </a:r>
          </a:p>
        </p:txBody>
      </p:sp>
    </p:spTree>
    <p:extLst>
      <p:ext uri="{BB962C8B-B14F-4D97-AF65-F5344CB8AC3E}">
        <p14:creationId xmlns:p14="http://schemas.microsoft.com/office/powerpoint/2010/main" val="855978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1E088FA68B8D4BB57461763A47F1F8" ma:contentTypeVersion="31" ma:contentTypeDescription="Create a new document." ma:contentTypeScope="" ma:versionID="6baf2d948eadfd7f83ce194f45b37674">
  <xsd:schema xmlns:xsd="http://www.w3.org/2001/XMLSchema" xmlns:xs="http://www.w3.org/2001/XMLSchema" xmlns:p="http://schemas.microsoft.com/office/2006/metadata/properties" xmlns:ns1="http://schemas.microsoft.com/sharepoint/v3" xmlns:ns2="4ffa91fb-a0ff-4ac5-b2db-65c790d184a4" xmlns:ns3="http://schemas.microsoft.com/sharepoint.v3" xmlns:ns4="http://schemas.microsoft.com/sharepoint/v3/fields" xmlns:ns5="fecc2597-e8fd-4279-ac06-bd7c891938be" xmlns:ns6="6408b95a-4633-4e9c-bd13-86181e6768eb" targetNamespace="http://schemas.microsoft.com/office/2006/metadata/properties" ma:root="true" ma:fieldsID="c077d8c82e0261467d42f26c77a6bb14" ns1:_="" ns2:_="" ns3:_="" ns4:_="" ns5:_="" ns6:_="">
    <xsd:import namespace="http://schemas.microsoft.com/sharepoint/v3"/>
    <xsd:import namespace="4ffa91fb-a0ff-4ac5-b2db-65c790d184a4"/>
    <xsd:import namespace="http://schemas.microsoft.com/sharepoint.v3"/>
    <xsd:import namespace="http://schemas.microsoft.com/sharepoint/v3/fields"/>
    <xsd:import namespace="fecc2597-e8fd-4279-ac06-bd7c891938be"/>
    <xsd:import namespace="6408b95a-4633-4e9c-bd13-86181e6768eb"/>
    <xsd:element name="properties">
      <xsd:complexType>
        <xsd:sequence>
          <xsd:element name="documentManagement">
            <xsd:complexType>
              <xsd:all>
                <xsd:element ref="ns2:Document_x0020_Creation_x0020_Date" minOccurs="0"/>
                <xsd:element ref="ns2:Creator" minOccurs="0"/>
                <xsd:element ref="ns2:EPA_x0020_Office" minOccurs="0"/>
                <xsd:element ref="ns2:Record" minOccurs="0"/>
                <xsd:element ref="ns3:CategoryDescription" minOccurs="0"/>
                <xsd:element ref="ns2:Identifier" minOccurs="0"/>
                <xsd:element ref="ns2:EPA_x0020_Contributor" minOccurs="0"/>
                <xsd:element ref="ns2:External_x0020_Contributor" minOccurs="0"/>
                <xsd:element ref="ns4:_Coverage" minOccurs="0"/>
                <xsd:element ref="ns2:EPA_x0020_Related_x0020_Documents" minOccurs="0"/>
                <xsd:element ref="ns4:_Source" minOccurs="0"/>
                <xsd:element ref="ns2:Rights" minOccurs="0"/>
                <xsd:element ref="ns1:Language" minOccurs="0"/>
                <xsd:element ref="ns2:j747ac98061d40f0aa7bd47e1db5675d" minOccurs="0"/>
                <xsd:element ref="ns2:TaxKeywordTaxHTField" minOccurs="0"/>
                <xsd:element ref="ns2:TaxCatchAllLabel" minOccurs="0"/>
                <xsd:element ref="ns2:TaxCatchAll" minOccurs="0"/>
                <xsd:element ref="ns2:e3f09c3df709400db2417a7161762d62" minOccurs="0"/>
                <xsd:element ref="ns5:SharedWithUsers" minOccurs="0"/>
                <xsd:element ref="ns5:SharedWithDetails" minOccurs="0"/>
                <xsd:element ref="ns6:MediaServiceMetadata" minOccurs="0"/>
                <xsd:element ref="ns6:MediaServiceFastMetadata" minOccurs="0"/>
                <xsd:element ref="ns6:MediaServiceDateTaken" minOccurs="0"/>
                <xsd:element ref="ns6:MediaServiceAutoTags" minOccurs="0"/>
                <xsd:element ref="ns6:MediaServiceOCR" minOccurs="0"/>
                <xsd:element ref="ns6:MediaServiceEventHashCode" minOccurs="0"/>
                <xsd:element ref="ns6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7" nillable="true" ma:displayName="Language" ma:default="English" ma:description="Select the document language from the drop down." ma:format="Dropdown" ma:internalName="Language" ma:readOnly="false">
      <xsd:simpleType>
        <xsd:restriction base="dms:Choice">
          <xsd:enumeration value="Arabic (Saudi Arabia)"/>
          <xsd:enumeration value="Bulgarian (Bulgaria)"/>
          <xsd:enumeration value="Chinese (Hong Kong S.A.R.)"/>
          <xsd:enumeration value="Chinese (People's Republic of China)"/>
          <xsd:enumeration value="Chinese (Taiwan)"/>
          <xsd:enumeration value="Croatian (Croatia)"/>
          <xsd:enumeration value="Czech (Czech Republic)"/>
          <xsd:enumeration value="Danish (Denmark)"/>
          <xsd:enumeration value="Dutch (Netherlands)"/>
          <xsd:enumeration value="English"/>
          <xsd:enumeration value="Estonian (Estonia)"/>
          <xsd:enumeration value="Finnish (Finland)"/>
          <xsd:enumeration value="French (France)"/>
          <xsd:enumeration value="German (Germany)"/>
          <xsd:enumeration value="Greek (Greece)"/>
          <xsd:enumeration value="Hebrew (Israel)"/>
          <xsd:enumeration value="Hindi (India)"/>
          <xsd:enumeration value="Hungarian (Hungary)"/>
          <xsd:enumeration value="Indonesian (Indonesia)"/>
          <xsd:enumeration value="Italian (Italy)"/>
          <xsd:enumeration value="Japanese (Japan)"/>
          <xsd:enumeration value="Korean (Korea)"/>
          <xsd:enumeration value="Latvian (Latvia)"/>
          <xsd:enumeration value="Lithuanian (Lithuania)"/>
          <xsd:enumeration value="Malay (Malaysia)"/>
          <xsd:enumeration value="Norwegian (Bokmal) (Norway)"/>
          <xsd:enumeration value="Polish (Poland)"/>
          <xsd:enumeration value="Portuguese (Brazil)"/>
          <xsd:enumeration value="Portuguese (Portugal)"/>
          <xsd:enumeration value="Romanian (Romania)"/>
          <xsd:enumeration value="Russian (Russia)"/>
          <xsd:enumeration value="Serbian (Latin) (Serbia)"/>
          <xsd:enumeration value="Slovak (Slovakia)"/>
          <xsd:enumeration value="Slovenian (Slovenia)"/>
          <xsd:enumeration value="Spanish (Spain)"/>
          <xsd:enumeration value="Swedish (Sweden)"/>
          <xsd:enumeration value="Thai (Thailand)"/>
          <xsd:enumeration value="Turkish (Turkey)"/>
          <xsd:enumeration value="Ukrainian (Ukraine)"/>
          <xsd:enumeration value="Urdu (Islamic Republic of Pakistan)"/>
          <xsd:enumeration value="Vietnamese (Vietnam)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fa91fb-a0ff-4ac5-b2db-65c790d184a4" elementFormDefault="qualified">
    <xsd:import namespace="http://schemas.microsoft.com/office/2006/documentManagement/types"/>
    <xsd:import namespace="http://schemas.microsoft.com/office/infopath/2007/PartnerControls"/>
    <xsd:element name="Document_x0020_Creation_x0020_Date" ma:index="2" nillable="true" ma:displayName="Document Date" ma:default="[today]" ma:description="Enter the date this document was last modified. The upload date has been entered by default." ma:format="DateOnly" ma:internalName="Document_x0020_Creation_x0020_Date" ma:readOnly="false">
      <xsd:simpleType>
        <xsd:restriction base="dms:DateTime"/>
      </xsd:simpleType>
    </xsd:element>
    <xsd:element name="Creator" ma:index="3" nillable="true" ma:displayName="Creator" ma:description="Enter the person primarily responsible for the document. The name of the person uploading the document has been entered by default." ma:list="UserInfo" ma:SharePointGroup="0" ma:internalName="Creat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PA_x0020_Office" ma:index="4" nillable="true" ma:displayName="EPA Office" ma:description="Enter the EPA organization primarily responsible for the document. The office of the person uploading the document has been entered by default." ma:internalName="EPA_x0020_Office">
      <xsd:simpleType>
        <xsd:restriction base="dms:Text">
          <xsd:maxLength value="255"/>
        </xsd:restriction>
      </xsd:simpleType>
    </xsd:element>
    <xsd:element name="Record" ma:index="5" nillable="true" ma:displayName="Record" ma:default="Shared" ma:description="For documents that provide evidence of EPA decisions and actions, select &quot;Shared&quot; (open access) or &quot;Private&quot; (restricted access)." ma:format="Dropdown" ma:internalName="Record">
      <xsd:simpleType>
        <xsd:restriction base="dms:Choice">
          <xsd:enumeration value="None"/>
          <xsd:enumeration value="Shared"/>
          <xsd:enumeration value="Private"/>
        </xsd:restriction>
      </xsd:simpleType>
    </xsd:element>
    <xsd:element name="Identifier" ma:index="9" nillable="true" ma:displayName="Identifier" ma:description="Enter all EPA identification numbers applicable to this document, one on each line." ma:internalName="Identifier" ma:readOnly="false">
      <xsd:simpleType>
        <xsd:restriction base="dms:Note">
          <xsd:maxLength value="255"/>
        </xsd:restriction>
      </xsd:simpleType>
    </xsd:element>
    <xsd:element name="EPA_x0020_Contributor" ma:index="11" nillable="true" ma:displayName="EPA Contributor" ma:description="Enter an EPA person who contributed to the creation of the document but is not the primary author." ma:list="UserInfo" ma:SharePointGroup="0" ma:internalName="EPA_x0020_Contribu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xternal_x0020_Contributor" ma:index="12" nillable="true" ma:displayName="External Contributor" ma:description="Enter a non-EPA person who contributed to the creation of the document but is not the primary author." ma:internalName="External_x0020_Contributor" ma:readOnly="false">
      <xsd:simpleType>
        <xsd:restriction base="dms:Note">
          <xsd:maxLength value="255"/>
        </xsd:restriction>
      </xsd:simpleType>
    </xsd:element>
    <xsd:element name="EPA_x0020_Related_x0020_Documents" ma:index="14" nillable="true" ma:displayName="Other Related Documents" ma:description="Enter any related document." ma:internalName="EPA_x0020_Related_x0020_Documents">
      <xsd:simpleType>
        <xsd:restriction base="dms:Note">
          <xsd:maxLength value="255"/>
        </xsd:restriction>
      </xsd:simpleType>
    </xsd:element>
    <xsd:element name="Rights" ma:index="16" nillable="true" ma:displayName="Rights" ma:description="Enter information about intellectual property rights held over the document (e.g. copyright, patent, trademark)." ma:internalName="Rights" ma:readOnly="false">
      <xsd:simpleType>
        <xsd:restriction base="dms:Note">
          <xsd:maxLength value="255"/>
        </xsd:restriction>
      </xsd:simpleType>
    </xsd:element>
    <xsd:element name="j747ac98061d40f0aa7bd47e1db5675d" ma:index="19" nillable="true" ma:taxonomy="true" ma:internalName="j747ac98061d40f0aa7bd47e1db5675d" ma:taxonomyFieldName="Document_x0020_Type" ma:displayName="Document Type" ma:readOnly="false" ma:default="" ma:fieldId="{3747ac98-061d-40f0-aa7b-d47e1db5675d}" ma:sspId="29f62856-1543-49d4-a736-4569d363f533" ma:termSetId="e06cd6a9-a175-4da0-81cb-8dba7aa394a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1" nillable="true" ma:taxonomy="true" ma:internalName="TaxKeywordTaxHTField" ma:taxonomyFieldName="TaxKeyword" ma:displayName="Enterprise Keywords" ma:readOnly="false" ma:fieldId="{23f27201-bee3-471e-b2e7-b64fd8b7ca38}" ma:taxonomyMulti="true" ma:sspId="29f62856-1543-49d4-a736-4569d363f53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Label" ma:index="23" nillable="true" ma:displayName="Taxonomy Catch All Column1" ma:description="" ma:hidden="true" ma:list="{160cad11-562a-4490-8456-b2fd6f157897}" ma:internalName="TaxCatchAllLabel" ma:readOnly="true" ma:showField="CatchAllDataLabel" ma:web="fecc2597-e8fd-4279-ac06-bd7c891938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4" nillable="true" ma:displayName="Taxonomy Catch All Column" ma:description="" ma:hidden="true" ma:list="{160cad11-562a-4490-8456-b2fd6f157897}" ma:internalName="TaxCatchAll" ma:showField="CatchAllData" ma:web="fecc2597-e8fd-4279-ac06-bd7c891938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3f09c3df709400db2417a7161762d62" ma:index="28" nillable="true" ma:taxonomy="true" ma:internalName="e3f09c3df709400db2417a7161762d62" ma:taxonomyFieldName="EPA_x0020_Subject" ma:displayName="EPA Subject" ma:readOnly="false" ma:default="" ma:fieldId="{e3f09c3d-f709-400d-b241-7a7161762d62}" ma:taxonomyMulti="true" ma:sspId="29f62856-1543-49d4-a736-4569d363f533" ma:termSetId="7a3d4ae0-7e62-45a2-a406-c6a8a6a8eee3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6" nillable="true" ma:displayName="Description" ma:description="Enter a brief description." ma:internalName="CategoryDescription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Coverage" ma:index="13" nillable="true" ma:displayName="Coverage" ma:description="Enter the geographic location, jurisdiction, or time period for which the document is relevant." ma:internalName="_Coverage" ma:readOnly="false">
      <xsd:simpleType>
        <xsd:restriction base="dms:Text">
          <xsd:maxLength value="255"/>
        </xsd:restriction>
      </xsd:simpleType>
    </xsd:element>
    <xsd:element name="_Source" ma:index="15" nillable="true" ma:displayName="Source" ma:description="Enter a source from which the document is derived." ma:internalName="_Source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cc2597-e8fd-4279-ac06-bd7c891938be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08b95a-4633-4e9c-bd13-86181e6768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3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4" nillable="true" ma:displayName="MediaServiceAutoTags" ma:internalName="MediaServiceAutoTags" ma:readOnly="true">
      <xsd:simpleType>
        <xsd:restriction base="dms:Text"/>
      </xsd:simpleType>
    </xsd:element>
    <xsd:element name="MediaServiceOCR" ma:index="3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29f62856-1543-49d4-a736-4569d363f533" ContentTypeId="0x01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Source xmlns="http://schemas.microsoft.com/sharepoint/v3/fields" xsi:nil="true"/>
    <Language xmlns="http://schemas.microsoft.com/sharepoint/v3">English</Language>
    <j747ac98061d40f0aa7bd47e1db5675d xmlns="4ffa91fb-a0ff-4ac5-b2db-65c790d184a4">
      <Terms xmlns="http://schemas.microsoft.com/office/infopath/2007/PartnerControls"/>
    </j747ac98061d40f0aa7bd47e1db5675d>
    <e3f09c3df709400db2417a7161762d62 xmlns="4ffa91fb-a0ff-4ac5-b2db-65c790d184a4">
      <Terms xmlns="http://schemas.microsoft.com/office/infopath/2007/PartnerControls"/>
    </e3f09c3df709400db2417a7161762d62>
    <External_x0020_Contributor xmlns="4ffa91fb-a0ff-4ac5-b2db-65c790d184a4" xsi:nil="true"/>
    <TaxKeywordTaxHTField xmlns="4ffa91fb-a0ff-4ac5-b2db-65c790d184a4">
      <Terms xmlns="http://schemas.microsoft.com/office/infopath/2007/PartnerControls"/>
    </TaxKeywordTaxHTField>
    <Record xmlns="4ffa91fb-a0ff-4ac5-b2db-65c790d184a4">Shared</Record>
    <Rights xmlns="4ffa91fb-a0ff-4ac5-b2db-65c790d184a4" xsi:nil="true"/>
    <Document_x0020_Creation_x0020_Date xmlns="4ffa91fb-a0ff-4ac5-b2db-65c790d184a4">2018-10-11T18:35:46+00:00</Document_x0020_Creation_x0020_Date>
    <EPA_x0020_Office xmlns="4ffa91fb-a0ff-4ac5-b2db-65c790d184a4" xsi:nil="true"/>
    <CategoryDescription xmlns="http://schemas.microsoft.com/sharepoint.v3" xsi:nil="true"/>
    <Identifier xmlns="4ffa91fb-a0ff-4ac5-b2db-65c790d184a4" xsi:nil="true"/>
    <_Coverage xmlns="http://schemas.microsoft.com/sharepoint/v3/fields" xsi:nil="true"/>
    <Creator xmlns="4ffa91fb-a0ff-4ac5-b2db-65c790d184a4">
      <UserInfo>
        <DisplayName/>
        <AccountId xsi:nil="true"/>
        <AccountType/>
      </UserInfo>
    </Creator>
    <EPA_x0020_Related_x0020_Documents xmlns="4ffa91fb-a0ff-4ac5-b2db-65c790d184a4" xsi:nil="true"/>
    <EPA_x0020_Contributor xmlns="4ffa91fb-a0ff-4ac5-b2db-65c790d184a4">
      <UserInfo>
        <DisplayName/>
        <AccountId xsi:nil="true"/>
        <AccountType/>
      </UserInfo>
    </EPA_x0020_Contributor>
    <TaxCatchAll xmlns="4ffa91fb-a0ff-4ac5-b2db-65c790d184a4"/>
  </documentManagement>
</p:properties>
</file>

<file path=customXml/itemProps1.xml><?xml version="1.0" encoding="utf-8"?>
<ds:datastoreItem xmlns:ds="http://schemas.openxmlformats.org/officeDocument/2006/customXml" ds:itemID="{9593EA66-7B88-4D3A-9384-D8FCAB4B5A61}"/>
</file>

<file path=customXml/itemProps2.xml><?xml version="1.0" encoding="utf-8"?>
<ds:datastoreItem xmlns:ds="http://schemas.openxmlformats.org/officeDocument/2006/customXml" ds:itemID="{DA204E91-F2E5-44DF-94E3-C056FAD8CF63}"/>
</file>

<file path=customXml/itemProps3.xml><?xml version="1.0" encoding="utf-8"?>
<ds:datastoreItem xmlns:ds="http://schemas.openxmlformats.org/officeDocument/2006/customXml" ds:itemID="{6AAB8031-AAF0-47C3-A37C-B2425BE33880}"/>
</file>

<file path=customXml/itemProps4.xml><?xml version="1.0" encoding="utf-8"?>
<ds:datastoreItem xmlns:ds="http://schemas.openxmlformats.org/officeDocument/2006/customXml" ds:itemID="{8E533CFC-C885-4B1A-81BE-0BBFC25EFBD0}"/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41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Lucida Sans</vt:lpstr>
      <vt:lpstr>Office Theme</vt:lpstr>
      <vt:lpstr>Lead Free Kids poster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Molnar, Stephen A</dc:creator>
  <cp:lastModifiedBy>Drake, Debby A</cp:lastModifiedBy>
  <cp:revision>16</cp:revision>
  <dcterms:created xsi:type="dcterms:W3CDTF">2018-10-04T18:51:58Z</dcterms:created>
  <dcterms:modified xsi:type="dcterms:W3CDTF">2018-10-11T17:19:03Z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0x010100AB1E088FA68B8D4BB57461763A47F1F8</vt:lpwstr>
  </property>
  <property fmtid="{D5CDD505-2E9C-101B-9397-08002B2CF9AE}" pid="3" name="TaxKeyword">
    <vt:lpwstr/>
  </property>
</Properties>
</file>